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7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35763" cy="986631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3A1D0-A58E-47C4-9D55-E9DB4E6178B3}" type="doc">
      <dgm:prSet loTypeId="urn:microsoft.com/office/officeart/2008/layout/PictureStrips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1043D8C-70E8-47E8-BB5B-6DA573F58F11}">
      <dgm:prSet phldrT="[Text]"/>
      <dgm:spPr/>
      <dgm:t>
        <a:bodyPr/>
        <a:lstStyle/>
        <a:p>
          <a:pPr algn="just"/>
          <a:r>
            <a:rPr lang="en-US" b="1" i="0" dirty="0" err="1" smtClean="0">
              <a:solidFill>
                <a:schemeClr val="accent1"/>
              </a:solidFill>
            </a:rPr>
            <a:t>parenterals</a:t>
          </a:r>
          <a:r>
            <a:rPr lang="en-US" dirty="0" smtClean="0">
              <a:solidFill>
                <a:schemeClr val="accent1"/>
              </a:solidFill>
            </a:rPr>
            <a:t> </a:t>
          </a:r>
          <a:r>
            <a:rPr lang="en-US" dirty="0" smtClean="0"/>
            <a:t>are dosage forms and therapeutic agents that are </a:t>
          </a:r>
          <a:r>
            <a:rPr lang="en-US" dirty="0" smtClean="0">
              <a:solidFill>
                <a:schemeClr val="accent1"/>
              </a:solidFill>
            </a:rPr>
            <a:t>free</a:t>
          </a:r>
          <a:r>
            <a:rPr lang="en-US" dirty="0" smtClean="0"/>
            <a:t> from </a:t>
          </a:r>
          <a:r>
            <a:rPr lang="en-US" dirty="0" smtClean="0">
              <a:solidFill>
                <a:schemeClr val="accent1"/>
              </a:solidFill>
            </a:rPr>
            <a:t>micro-organisms</a:t>
          </a:r>
          <a:r>
            <a:rPr lang="en-US" dirty="0" smtClean="0"/>
            <a:t>. They belong to a large category (sterile products that include </a:t>
          </a:r>
          <a:r>
            <a:rPr lang="en-US" dirty="0" err="1" smtClean="0">
              <a:solidFill>
                <a:schemeClr val="accent1"/>
              </a:solidFill>
            </a:rPr>
            <a:t>parenterals</a:t>
          </a:r>
          <a:r>
            <a:rPr lang="en-US" dirty="0" smtClean="0">
              <a:solidFill>
                <a:schemeClr val="accent1"/>
              </a:solidFill>
            </a:rPr>
            <a:t>, </a:t>
          </a:r>
          <a:r>
            <a:rPr lang="en-US" dirty="0" err="1" smtClean="0">
              <a:solidFill>
                <a:schemeClr val="accent1"/>
              </a:solidFill>
            </a:rPr>
            <a:t>ophthalmics</a:t>
          </a:r>
          <a:r>
            <a:rPr lang="en-US" dirty="0" smtClean="0">
              <a:solidFill>
                <a:schemeClr val="accent1"/>
              </a:solidFill>
            </a:rPr>
            <a:t>, and irrigating preparations</a:t>
          </a:r>
          <a:r>
            <a:rPr lang="en-US" dirty="0" smtClean="0"/>
            <a:t>).</a:t>
          </a:r>
          <a:endParaRPr lang="en-GB" dirty="0"/>
        </a:p>
      </dgm:t>
    </dgm:pt>
    <dgm:pt modelId="{1E04A143-BEF7-4F9E-9DA4-401E7B9C063E}" type="parTrans" cxnId="{62DB6E05-2949-48E6-9016-65A7B1AAAB89}">
      <dgm:prSet/>
      <dgm:spPr/>
      <dgm:t>
        <a:bodyPr/>
        <a:lstStyle/>
        <a:p>
          <a:endParaRPr lang="en-GB"/>
        </a:p>
      </dgm:t>
    </dgm:pt>
    <dgm:pt modelId="{0E778C4C-1A75-45F8-ADBD-29B7BA4D3486}" type="sibTrans" cxnId="{62DB6E05-2949-48E6-9016-65A7B1AAAB89}">
      <dgm:prSet/>
      <dgm:spPr/>
      <dgm:t>
        <a:bodyPr/>
        <a:lstStyle/>
        <a:p>
          <a:endParaRPr lang="en-GB"/>
        </a:p>
      </dgm:t>
    </dgm:pt>
    <dgm:pt modelId="{9B596355-6F07-47CE-B171-AA9F825C44BC}">
      <dgm:prSet phldrT="[Text]"/>
      <dgm:spPr/>
      <dgm:t>
        <a:bodyPr/>
        <a:lstStyle/>
        <a:p>
          <a:pPr algn="just"/>
          <a:r>
            <a:rPr lang="en-US" dirty="0" smtClean="0"/>
            <a:t>They considered </a:t>
          </a:r>
          <a:r>
            <a:rPr lang="en-US" dirty="0" smtClean="0">
              <a:solidFill>
                <a:schemeClr val="accent1"/>
              </a:solidFill>
            </a:rPr>
            <a:t>unique</a:t>
          </a:r>
          <a:r>
            <a:rPr lang="en-US" dirty="0" smtClean="0"/>
            <a:t> among other dosage forms since they are </a:t>
          </a:r>
          <a:r>
            <a:rPr lang="en-US" dirty="0" smtClean="0">
              <a:solidFill>
                <a:schemeClr val="accent1"/>
              </a:solidFill>
            </a:rPr>
            <a:t>injected</a:t>
          </a:r>
          <a:r>
            <a:rPr lang="en-US" dirty="0" smtClean="0"/>
            <a:t> through the </a:t>
          </a:r>
          <a:r>
            <a:rPr lang="en-US" dirty="0" smtClean="0">
              <a:solidFill>
                <a:schemeClr val="accent1"/>
              </a:solidFill>
            </a:rPr>
            <a:t>skin</a:t>
          </a:r>
          <a:r>
            <a:rPr lang="en-US" dirty="0" smtClean="0"/>
            <a:t> or </a:t>
          </a:r>
          <a:r>
            <a:rPr lang="en-US" dirty="0" smtClean="0">
              <a:solidFill>
                <a:schemeClr val="accent1"/>
              </a:solidFill>
            </a:rPr>
            <a:t>mucus membrane </a:t>
          </a:r>
          <a:r>
            <a:rPr lang="en-US" dirty="0" smtClean="0"/>
            <a:t>into the </a:t>
          </a:r>
          <a:r>
            <a:rPr lang="en-US" dirty="0" smtClean="0">
              <a:solidFill>
                <a:schemeClr val="accent1"/>
              </a:solidFill>
            </a:rPr>
            <a:t>internal body compartments</a:t>
          </a:r>
          <a:r>
            <a:rPr lang="en-US" dirty="0" smtClean="0"/>
            <a:t>, so they </a:t>
          </a:r>
          <a:r>
            <a:rPr lang="en-US" dirty="0" smtClean="0">
              <a:solidFill>
                <a:schemeClr val="accent1"/>
              </a:solidFill>
            </a:rPr>
            <a:t>must</a:t>
          </a:r>
          <a:r>
            <a:rPr lang="en-US" dirty="0" smtClean="0"/>
            <a:t> be </a:t>
          </a:r>
          <a:r>
            <a:rPr lang="en-US" dirty="0" smtClean="0">
              <a:solidFill>
                <a:schemeClr val="accent1"/>
              </a:solidFill>
            </a:rPr>
            <a:t>free from microbial contamination</a:t>
          </a:r>
          <a:r>
            <a:rPr lang="en-US" dirty="0" smtClean="0"/>
            <a:t> and from </a:t>
          </a:r>
          <a:r>
            <a:rPr lang="en-US" dirty="0" smtClean="0">
              <a:solidFill>
                <a:schemeClr val="accent1"/>
              </a:solidFill>
            </a:rPr>
            <a:t>toxic components</a:t>
          </a:r>
          <a:r>
            <a:rPr lang="en-US" dirty="0" smtClean="0"/>
            <a:t> as well as posses </a:t>
          </a:r>
          <a:r>
            <a:rPr lang="en-US" dirty="0" smtClean="0">
              <a:solidFill>
                <a:schemeClr val="accent1"/>
              </a:solidFill>
            </a:rPr>
            <a:t>high level of purity.</a:t>
          </a:r>
          <a:endParaRPr lang="en-GB" dirty="0">
            <a:solidFill>
              <a:schemeClr val="accent1"/>
            </a:solidFill>
          </a:endParaRPr>
        </a:p>
      </dgm:t>
    </dgm:pt>
    <dgm:pt modelId="{691D6354-34DA-4471-9CE8-57755C8EA673}" type="parTrans" cxnId="{223727A1-353A-49DE-9EE5-ECB88959C3A4}">
      <dgm:prSet/>
      <dgm:spPr/>
      <dgm:t>
        <a:bodyPr/>
        <a:lstStyle/>
        <a:p>
          <a:endParaRPr lang="en-GB"/>
        </a:p>
      </dgm:t>
    </dgm:pt>
    <dgm:pt modelId="{01515EB1-0EB9-4B47-80EF-AAF4EB6CD3F7}" type="sibTrans" cxnId="{223727A1-353A-49DE-9EE5-ECB88959C3A4}">
      <dgm:prSet/>
      <dgm:spPr/>
      <dgm:t>
        <a:bodyPr/>
        <a:lstStyle/>
        <a:p>
          <a:endParaRPr lang="en-GB"/>
        </a:p>
      </dgm:t>
    </dgm:pt>
    <dgm:pt modelId="{2A1E16FD-9977-40DC-9815-C52755A7643A}" type="pres">
      <dgm:prSet presAssocID="{2423A1D0-A58E-47C4-9D55-E9DB4E6178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8F31D24-7C9B-4D0B-B857-3FA7583DB284}" type="pres">
      <dgm:prSet presAssocID="{C1043D8C-70E8-47E8-BB5B-6DA573F58F11}" presName="composite" presStyleCnt="0"/>
      <dgm:spPr/>
    </dgm:pt>
    <dgm:pt modelId="{377F0204-E0C8-4353-AD6D-4D33E414A3EE}" type="pres">
      <dgm:prSet presAssocID="{C1043D8C-70E8-47E8-BB5B-6DA573F58F11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3B2C75-00DB-4137-BCAD-EA3FA146CAB0}" type="pres">
      <dgm:prSet presAssocID="{C1043D8C-70E8-47E8-BB5B-6DA573F58F11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6D394C3-E683-4971-8745-971259B2D691}" type="pres">
      <dgm:prSet presAssocID="{0E778C4C-1A75-45F8-ADBD-29B7BA4D3486}" presName="sibTrans" presStyleCnt="0"/>
      <dgm:spPr/>
    </dgm:pt>
    <dgm:pt modelId="{53E2BE19-596D-4456-922B-6C52A32FE231}" type="pres">
      <dgm:prSet presAssocID="{9B596355-6F07-47CE-B171-AA9F825C44BC}" presName="composite" presStyleCnt="0"/>
      <dgm:spPr/>
    </dgm:pt>
    <dgm:pt modelId="{CA5206D1-FEB5-470B-BDC0-17306143D705}" type="pres">
      <dgm:prSet presAssocID="{9B596355-6F07-47CE-B171-AA9F825C44BC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3855B7-3C66-4172-BE3E-FB60AEFC3CFE}" type="pres">
      <dgm:prSet presAssocID="{9B596355-6F07-47CE-B171-AA9F825C44BC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4FD54E8B-25A6-4F70-9101-DCB181D98AF8}" type="presOf" srcId="{9B596355-6F07-47CE-B171-AA9F825C44BC}" destId="{CA5206D1-FEB5-470B-BDC0-17306143D705}" srcOrd="0" destOrd="0" presId="urn:microsoft.com/office/officeart/2008/layout/PictureStrips"/>
    <dgm:cxn modelId="{A58FEA6D-EA1C-4DAC-AFE1-1F75633031C2}" type="presOf" srcId="{C1043D8C-70E8-47E8-BB5B-6DA573F58F11}" destId="{377F0204-E0C8-4353-AD6D-4D33E414A3EE}" srcOrd="0" destOrd="0" presId="urn:microsoft.com/office/officeart/2008/layout/PictureStrips"/>
    <dgm:cxn modelId="{62DB6E05-2949-48E6-9016-65A7B1AAAB89}" srcId="{2423A1D0-A58E-47C4-9D55-E9DB4E6178B3}" destId="{C1043D8C-70E8-47E8-BB5B-6DA573F58F11}" srcOrd="0" destOrd="0" parTransId="{1E04A143-BEF7-4F9E-9DA4-401E7B9C063E}" sibTransId="{0E778C4C-1A75-45F8-ADBD-29B7BA4D3486}"/>
    <dgm:cxn modelId="{112B31B5-568A-4B59-8909-46B397B8D889}" type="presOf" srcId="{2423A1D0-A58E-47C4-9D55-E9DB4E6178B3}" destId="{2A1E16FD-9977-40DC-9815-C52755A7643A}" srcOrd="0" destOrd="0" presId="urn:microsoft.com/office/officeart/2008/layout/PictureStrips"/>
    <dgm:cxn modelId="{223727A1-353A-49DE-9EE5-ECB88959C3A4}" srcId="{2423A1D0-A58E-47C4-9D55-E9DB4E6178B3}" destId="{9B596355-6F07-47CE-B171-AA9F825C44BC}" srcOrd="1" destOrd="0" parTransId="{691D6354-34DA-4471-9CE8-57755C8EA673}" sibTransId="{01515EB1-0EB9-4B47-80EF-AAF4EB6CD3F7}"/>
    <dgm:cxn modelId="{97DF386D-7277-406A-B093-7340DD679782}" type="presParOf" srcId="{2A1E16FD-9977-40DC-9815-C52755A7643A}" destId="{C8F31D24-7C9B-4D0B-B857-3FA7583DB284}" srcOrd="0" destOrd="0" presId="urn:microsoft.com/office/officeart/2008/layout/PictureStrips"/>
    <dgm:cxn modelId="{61EF244A-8288-446C-9940-39C02796DB7B}" type="presParOf" srcId="{C8F31D24-7C9B-4D0B-B857-3FA7583DB284}" destId="{377F0204-E0C8-4353-AD6D-4D33E414A3EE}" srcOrd="0" destOrd="0" presId="urn:microsoft.com/office/officeart/2008/layout/PictureStrips"/>
    <dgm:cxn modelId="{438B16BE-6894-4414-8203-F9A2815BA7B1}" type="presParOf" srcId="{C8F31D24-7C9B-4D0B-B857-3FA7583DB284}" destId="{8C3B2C75-00DB-4137-BCAD-EA3FA146CAB0}" srcOrd="1" destOrd="0" presId="urn:microsoft.com/office/officeart/2008/layout/PictureStrips"/>
    <dgm:cxn modelId="{A99B617D-155B-4005-ADCC-7C43761C4A23}" type="presParOf" srcId="{2A1E16FD-9977-40DC-9815-C52755A7643A}" destId="{76D394C3-E683-4971-8745-971259B2D691}" srcOrd="1" destOrd="0" presId="urn:microsoft.com/office/officeart/2008/layout/PictureStrips"/>
    <dgm:cxn modelId="{85BF4032-09D1-4DE4-9D40-06D399487F2C}" type="presParOf" srcId="{2A1E16FD-9977-40DC-9815-C52755A7643A}" destId="{53E2BE19-596D-4456-922B-6C52A32FE231}" srcOrd="2" destOrd="0" presId="urn:microsoft.com/office/officeart/2008/layout/PictureStrips"/>
    <dgm:cxn modelId="{E75B3B56-8E84-42F6-8E9D-B8E8068E7503}" type="presParOf" srcId="{53E2BE19-596D-4456-922B-6C52A32FE231}" destId="{CA5206D1-FEB5-470B-BDC0-17306143D705}" srcOrd="0" destOrd="0" presId="urn:microsoft.com/office/officeart/2008/layout/PictureStrips"/>
    <dgm:cxn modelId="{42168F7C-F7DE-4144-AAF8-7AB460F71EFC}" type="presParOf" srcId="{53E2BE19-596D-4456-922B-6C52A32FE231}" destId="{FE3855B7-3C66-4172-BE3E-FB60AEFC3CF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690AB-F7F1-4D84-A0AC-5739AC281B73}" type="doc">
      <dgm:prSet loTypeId="urn:microsoft.com/office/officeart/2005/8/layout/vProcess5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3415D50-88E8-420E-8825-32C0A722141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1- </a:t>
          </a:r>
          <a:r>
            <a:rPr lang="en-US" b="1" dirty="0" smtClean="0">
              <a:solidFill>
                <a:schemeClr val="bg1"/>
              </a:solidFill>
            </a:rPr>
            <a:t>Non-toxic</a:t>
          </a:r>
          <a:r>
            <a:rPr lang="en-US" dirty="0" smtClean="0">
              <a:solidFill>
                <a:schemeClr val="bg1"/>
              </a:solidFill>
            </a:rPr>
            <a:t> in the quantity administered to the patient.</a:t>
          </a:r>
          <a:endParaRPr lang="en-GB" dirty="0">
            <a:solidFill>
              <a:schemeClr val="bg1"/>
            </a:solidFill>
          </a:endParaRPr>
        </a:p>
      </dgm:t>
    </dgm:pt>
    <dgm:pt modelId="{38B9A669-8BAE-4CF4-8C27-49544E4081C0}" type="parTrans" cxnId="{0F68B223-8DC5-420F-8151-BEDDEBDEFF09}">
      <dgm:prSet/>
      <dgm:spPr/>
      <dgm:t>
        <a:bodyPr/>
        <a:lstStyle/>
        <a:p>
          <a:endParaRPr lang="en-GB"/>
        </a:p>
      </dgm:t>
    </dgm:pt>
    <dgm:pt modelId="{9BFE190D-2DE5-410A-9DE2-D54532EEA56C}" type="sibTrans" cxnId="{0F68B223-8DC5-420F-8151-BEDDEBDEFF09}">
      <dgm:prSet/>
      <dgm:spPr/>
      <dgm:t>
        <a:bodyPr/>
        <a:lstStyle/>
        <a:p>
          <a:endParaRPr lang="en-GB"/>
        </a:p>
      </dgm:t>
    </dgm:pt>
    <dgm:pt modelId="{03CD238A-5634-4327-99E5-7D3BDCACF58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2- Do </a:t>
          </a:r>
          <a:r>
            <a:rPr lang="en-US" b="1" dirty="0" smtClean="0">
              <a:solidFill>
                <a:schemeClr val="bg1"/>
              </a:solidFill>
            </a:rPr>
            <a:t>not interfere </a:t>
          </a:r>
          <a:r>
            <a:rPr lang="en-US" dirty="0" smtClean="0">
              <a:solidFill>
                <a:schemeClr val="bg1"/>
              </a:solidFill>
            </a:rPr>
            <a:t>with the </a:t>
          </a:r>
          <a:r>
            <a:rPr lang="en-US" b="1" dirty="0" smtClean="0">
              <a:solidFill>
                <a:schemeClr val="bg1"/>
              </a:solidFill>
            </a:rPr>
            <a:t>therapeutic efficacy.</a:t>
          </a:r>
          <a:endParaRPr lang="en-GB" b="1" dirty="0">
            <a:solidFill>
              <a:schemeClr val="bg1"/>
            </a:solidFill>
          </a:endParaRPr>
        </a:p>
      </dgm:t>
    </dgm:pt>
    <dgm:pt modelId="{D5748C9C-6F3E-4BCD-A7D0-8D8112C34CAF}" type="parTrans" cxnId="{61BA6AA5-F8B9-4731-8083-7F9C62D1A2D7}">
      <dgm:prSet/>
      <dgm:spPr/>
      <dgm:t>
        <a:bodyPr/>
        <a:lstStyle/>
        <a:p>
          <a:endParaRPr lang="en-GB"/>
        </a:p>
      </dgm:t>
    </dgm:pt>
    <dgm:pt modelId="{46D25546-80E2-4450-B081-592E9ACE23DE}" type="sibTrans" cxnId="{61BA6AA5-F8B9-4731-8083-7F9C62D1A2D7}">
      <dgm:prSet/>
      <dgm:spPr/>
      <dgm:t>
        <a:bodyPr/>
        <a:lstStyle/>
        <a:p>
          <a:endParaRPr lang="en-GB"/>
        </a:p>
      </dgm:t>
    </dgm:pt>
    <dgm:pt modelId="{3D7F81E8-028A-4C1E-8C49-100454F0C5E7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3- Do </a:t>
          </a:r>
          <a:r>
            <a:rPr lang="en-US" b="1" smtClean="0">
              <a:solidFill>
                <a:schemeClr val="tx1"/>
              </a:solidFill>
            </a:rPr>
            <a:t>not interfere</a:t>
          </a:r>
          <a:r>
            <a:rPr lang="en-US" smtClean="0">
              <a:solidFill>
                <a:schemeClr val="tx1"/>
              </a:solidFill>
            </a:rPr>
            <a:t> with the </a:t>
          </a:r>
          <a:r>
            <a:rPr lang="en-US" b="1" smtClean="0">
              <a:solidFill>
                <a:schemeClr val="tx1"/>
              </a:solidFill>
            </a:rPr>
            <a:t>assay of the active ingredient.</a:t>
          </a:r>
          <a:endParaRPr lang="en-GB" b="1" dirty="0"/>
        </a:p>
      </dgm:t>
    </dgm:pt>
    <dgm:pt modelId="{284513FA-8B54-4A72-974A-A6344BEEFD7D}" type="parTrans" cxnId="{FDCFE3AE-5B2A-41B7-8BB2-715961A0BECD}">
      <dgm:prSet/>
      <dgm:spPr/>
      <dgm:t>
        <a:bodyPr/>
        <a:lstStyle/>
        <a:p>
          <a:endParaRPr lang="en-GB"/>
        </a:p>
      </dgm:t>
    </dgm:pt>
    <dgm:pt modelId="{87D4BEE6-E830-426B-AEBE-8F722E113664}" type="sibTrans" cxnId="{FDCFE3AE-5B2A-41B7-8BB2-715961A0BECD}">
      <dgm:prSet/>
      <dgm:spPr/>
      <dgm:t>
        <a:bodyPr/>
        <a:lstStyle/>
        <a:p>
          <a:endParaRPr lang="en-GB"/>
        </a:p>
      </dgm:t>
    </dgm:pt>
    <dgm:pt modelId="{2E1E51B3-2652-403E-A371-E0145E72081A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4- Must be </a:t>
          </a:r>
          <a:r>
            <a:rPr lang="en-US" b="1" smtClean="0">
              <a:solidFill>
                <a:schemeClr val="tx1"/>
              </a:solidFill>
            </a:rPr>
            <a:t>active</a:t>
          </a:r>
          <a:r>
            <a:rPr lang="en-US" smtClean="0">
              <a:solidFill>
                <a:schemeClr val="tx1"/>
              </a:solidFill>
            </a:rPr>
            <a:t> and present when needed throughout the </a:t>
          </a:r>
          <a:r>
            <a:rPr lang="en-US" b="1" smtClean="0">
              <a:solidFill>
                <a:schemeClr val="tx1"/>
              </a:solidFill>
            </a:rPr>
            <a:t>life of the product</a:t>
          </a:r>
          <a:r>
            <a:rPr lang="en-US" smtClean="0">
              <a:solidFill>
                <a:schemeClr val="tx1"/>
              </a:solidFill>
            </a:rPr>
            <a:t>.</a:t>
          </a:r>
          <a:endParaRPr lang="en-GB" dirty="0"/>
        </a:p>
      </dgm:t>
    </dgm:pt>
    <dgm:pt modelId="{C316A422-A6B2-4C37-94B5-C69D396F7FD8}" type="parTrans" cxnId="{ACB809D3-9D4F-4234-B5AC-95CABE07DA25}">
      <dgm:prSet/>
      <dgm:spPr/>
      <dgm:t>
        <a:bodyPr/>
        <a:lstStyle/>
        <a:p>
          <a:endParaRPr lang="en-GB"/>
        </a:p>
      </dgm:t>
    </dgm:pt>
    <dgm:pt modelId="{B59CFFE2-B6EE-4422-958D-96471C53764E}" type="sibTrans" cxnId="{ACB809D3-9D4F-4234-B5AC-95CABE07DA25}">
      <dgm:prSet/>
      <dgm:spPr/>
      <dgm:t>
        <a:bodyPr/>
        <a:lstStyle/>
        <a:p>
          <a:endParaRPr lang="en-GB"/>
        </a:p>
      </dgm:t>
    </dgm:pt>
    <dgm:pt modelId="{414865D6-F552-45E6-AC73-F29D46A300C8}" type="pres">
      <dgm:prSet presAssocID="{F87690AB-F7F1-4D84-A0AC-5739AC281B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762786-25D4-4BBC-AD50-D6230C1517DF}" type="pres">
      <dgm:prSet presAssocID="{F87690AB-F7F1-4D84-A0AC-5739AC281B73}" presName="dummyMaxCanvas" presStyleCnt="0">
        <dgm:presLayoutVars/>
      </dgm:prSet>
      <dgm:spPr/>
    </dgm:pt>
    <dgm:pt modelId="{7823AFE1-66F8-45D4-8450-084166608B49}" type="pres">
      <dgm:prSet presAssocID="{F87690AB-F7F1-4D84-A0AC-5739AC281B7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8E6942-6D0C-4337-9142-445A98D8ECBD}" type="pres">
      <dgm:prSet presAssocID="{F87690AB-F7F1-4D84-A0AC-5739AC281B7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E4B6A2-1304-4AB4-A56D-4BBC71F3B6B6}" type="pres">
      <dgm:prSet presAssocID="{F87690AB-F7F1-4D84-A0AC-5739AC281B7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64A333-E0E4-42C3-9DA3-239570E81FC9}" type="pres">
      <dgm:prSet presAssocID="{F87690AB-F7F1-4D84-A0AC-5739AC281B7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07B95F-9081-41B2-A243-2C3C548DD96A}" type="pres">
      <dgm:prSet presAssocID="{F87690AB-F7F1-4D84-A0AC-5739AC281B7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769267-B99E-471B-84DD-E1B58774F05B}" type="pres">
      <dgm:prSet presAssocID="{F87690AB-F7F1-4D84-A0AC-5739AC281B7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1A96D8-E376-4921-9269-0D5E6C6EC29D}" type="pres">
      <dgm:prSet presAssocID="{F87690AB-F7F1-4D84-A0AC-5739AC281B7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9090C6-B88F-4515-8468-B4010FAEDDBC}" type="pres">
      <dgm:prSet presAssocID="{F87690AB-F7F1-4D84-A0AC-5739AC281B7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909646-F76C-40A2-9ED4-50BFFB29A43F}" type="pres">
      <dgm:prSet presAssocID="{F87690AB-F7F1-4D84-A0AC-5739AC281B7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E7F33B-C2B4-47C5-B6C8-99C3D12772D6}" type="pres">
      <dgm:prSet presAssocID="{F87690AB-F7F1-4D84-A0AC-5739AC281B7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07C0F2-5E06-4EEF-B709-06328167A6A7}" type="pres">
      <dgm:prSet presAssocID="{F87690AB-F7F1-4D84-A0AC-5739AC281B7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01F1EE-B052-4529-8A98-59F3485DA705}" type="presOf" srcId="{3D7F81E8-028A-4C1E-8C49-100454F0C5E7}" destId="{4DE4B6A2-1304-4AB4-A56D-4BBC71F3B6B6}" srcOrd="0" destOrd="0" presId="urn:microsoft.com/office/officeart/2005/8/layout/vProcess5"/>
    <dgm:cxn modelId="{41DEDF7E-6B44-49B0-9D41-7210D80E88D7}" type="presOf" srcId="{03CD238A-5634-4327-99E5-7D3BDCACF58C}" destId="{7E909646-F76C-40A2-9ED4-50BFFB29A43F}" srcOrd="1" destOrd="0" presId="urn:microsoft.com/office/officeart/2005/8/layout/vProcess5"/>
    <dgm:cxn modelId="{61BA6AA5-F8B9-4731-8083-7F9C62D1A2D7}" srcId="{F87690AB-F7F1-4D84-A0AC-5739AC281B73}" destId="{03CD238A-5634-4327-99E5-7D3BDCACF58C}" srcOrd="1" destOrd="0" parTransId="{D5748C9C-6F3E-4BCD-A7D0-8D8112C34CAF}" sibTransId="{46D25546-80E2-4450-B081-592E9ACE23DE}"/>
    <dgm:cxn modelId="{A09072FF-54C6-4F87-B39C-26ABC09864EF}" type="presOf" srcId="{3D7F81E8-028A-4C1E-8C49-100454F0C5E7}" destId="{E9E7F33B-C2B4-47C5-B6C8-99C3D12772D6}" srcOrd="1" destOrd="0" presId="urn:microsoft.com/office/officeart/2005/8/layout/vProcess5"/>
    <dgm:cxn modelId="{3889F1B3-DDE4-49A4-8CF4-0EB12E683025}" type="presOf" srcId="{2E1E51B3-2652-403E-A371-E0145E72081A}" destId="{9E07C0F2-5E06-4EEF-B709-06328167A6A7}" srcOrd="1" destOrd="0" presId="urn:microsoft.com/office/officeart/2005/8/layout/vProcess5"/>
    <dgm:cxn modelId="{D6414562-069C-494C-983C-D73E9A0F9FC3}" type="presOf" srcId="{F87690AB-F7F1-4D84-A0AC-5739AC281B73}" destId="{414865D6-F552-45E6-AC73-F29D46A300C8}" srcOrd="0" destOrd="0" presId="urn:microsoft.com/office/officeart/2005/8/layout/vProcess5"/>
    <dgm:cxn modelId="{049593D9-6E85-4715-AFCA-F2378AFDBA71}" type="presOf" srcId="{C3415D50-88E8-420E-8825-32C0A7221418}" destId="{7823AFE1-66F8-45D4-8450-084166608B49}" srcOrd="0" destOrd="0" presId="urn:microsoft.com/office/officeart/2005/8/layout/vProcess5"/>
    <dgm:cxn modelId="{511CBB98-6BC4-43B5-B5F8-96D882694F74}" type="presOf" srcId="{03CD238A-5634-4327-99E5-7D3BDCACF58C}" destId="{B98E6942-6D0C-4337-9142-445A98D8ECBD}" srcOrd="0" destOrd="0" presId="urn:microsoft.com/office/officeart/2005/8/layout/vProcess5"/>
    <dgm:cxn modelId="{0F68B223-8DC5-420F-8151-BEDDEBDEFF09}" srcId="{F87690AB-F7F1-4D84-A0AC-5739AC281B73}" destId="{C3415D50-88E8-420E-8825-32C0A7221418}" srcOrd="0" destOrd="0" parTransId="{38B9A669-8BAE-4CF4-8C27-49544E4081C0}" sibTransId="{9BFE190D-2DE5-410A-9DE2-D54532EEA56C}"/>
    <dgm:cxn modelId="{E6023D56-AEC3-4F03-BEE0-156145763DBF}" type="presOf" srcId="{9BFE190D-2DE5-410A-9DE2-D54532EEA56C}" destId="{3D07B95F-9081-41B2-A243-2C3C548DD96A}" srcOrd="0" destOrd="0" presId="urn:microsoft.com/office/officeart/2005/8/layout/vProcess5"/>
    <dgm:cxn modelId="{F1379D70-0C76-433A-8BF1-799F52ACC4DA}" type="presOf" srcId="{46D25546-80E2-4450-B081-592E9ACE23DE}" destId="{BD769267-B99E-471B-84DD-E1B58774F05B}" srcOrd="0" destOrd="0" presId="urn:microsoft.com/office/officeart/2005/8/layout/vProcess5"/>
    <dgm:cxn modelId="{B9B87B1B-B305-49E7-BF3D-0544DF2F56D1}" type="presOf" srcId="{87D4BEE6-E830-426B-AEBE-8F722E113664}" destId="{BA1A96D8-E376-4921-9269-0D5E6C6EC29D}" srcOrd="0" destOrd="0" presId="urn:microsoft.com/office/officeart/2005/8/layout/vProcess5"/>
    <dgm:cxn modelId="{ACB809D3-9D4F-4234-B5AC-95CABE07DA25}" srcId="{F87690AB-F7F1-4D84-A0AC-5739AC281B73}" destId="{2E1E51B3-2652-403E-A371-E0145E72081A}" srcOrd="3" destOrd="0" parTransId="{C316A422-A6B2-4C37-94B5-C69D396F7FD8}" sibTransId="{B59CFFE2-B6EE-4422-958D-96471C53764E}"/>
    <dgm:cxn modelId="{FDCFE3AE-5B2A-41B7-8BB2-715961A0BECD}" srcId="{F87690AB-F7F1-4D84-A0AC-5739AC281B73}" destId="{3D7F81E8-028A-4C1E-8C49-100454F0C5E7}" srcOrd="2" destOrd="0" parTransId="{284513FA-8B54-4A72-974A-A6344BEEFD7D}" sibTransId="{87D4BEE6-E830-426B-AEBE-8F722E113664}"/>
    <dgm:cxn modelId="{8353398A-D007-4B92-A2E6-1EFFE4EAF540}" type="presOf" srcId="{2E1E51B3-2652-403E-A371-E0145E72081A}" destId="{2E64A333-E0E4-42C3-9DA3-239570E81FC9}" srcOrd="0" destOrd="0" presId="urn:microsoft.com/office/officeart/2005/8/layout/vProcess5"/>
    <dgm:cxn modelId="{EF2CF8FA-6E9C-4BDB-BB8E-0B78BF7DDE2D}" type="presOf" srcId="{C3415D50-88E8-420E-8825-32C0A7221418}" destId="{2F9090C6-B88F-4515-8468-B4010FAEDDBC}" srcOrd="1" destOrd="0" presId="urn:microsoft.com/office/officeart/2005/8/layout/vProcess5"/>
    <dgm:cxn modelId="{14940B6A-FBED-4101-BE09-A370E2801537}" type="presParOf" srcId="{414865D6-F552-45E6-AC73-F29D46A300C8}" destId="{D0762786-25D4-4BBC-AD50-D6230C1517DF}" srcOrd="0" destOrd="0" presId="urn:microsoft.com/office/officeart/2005/8/layout/vProcess5"/>
    <dgm:cxn modelId="{A87880C5-3C97-44C3-9B47-4FB29A2D60E2}" type="presParOf" srcId="{414865D6-F552-45E6-AC73-F29D46A300C8}" destId="{7823AFE1-66F8-45D4-8450-084166608B49}" srcOrd="1" destOrd="0" presId="urn:microsoft.com/office/officeart/2005/8/layout/vProcess5"/>
    <dgm:cxn modelId="{C915645B-5CE1-47FE-81A4-536F5487954D}" type="presParOf" srcId="{414865D6-F552-45E6-AC73-F29D46A300C8}" destId="{B98E6942-6D0C-4337-9142-445A98D8ECBD}" srcOrd="2" destOrd="0" presId="urn:microsoft.com/office/officeart/2005/8/layout/vProcess5"/>
    <dgm:cxn modelId="{9DE8FA1E-DE77-47E8-ADAF-A5AF1DEECB8E}" type="presParOf" srcId="{414865D6-F552-45E6-AC73-F29D46A300C8}" destId="{4DE4B6A2-1304-4AB4-A56D-4BBC71F3B6B6}" srcOrd="3" destOrd="0" presId="urn:microsoft.com/office/officeart/2005/8/layout/vProcess5"/>
    <dgm:cxn modelId="{C76CBF4B-87D7-43A8-96C4-CA34549D2CEB}" type="presParOf" srcId="{414865D6-F552-45E6-AC73-F29D46A300C8}" destId="{2E64A333-E0E4-42C3-9DA3-239570E81FC9}" srcOrd="4" destOrd="0" presId="urn:microsoft.com/office/officeart/2005/8/layout/vProcess5"/>
    <dgm:cxn modelId="{2F176340-DBBB-4185-869F-F937E369CB96}" type="presParOf" srcId="{414865D6-F552-45E6-AC73-F29D46A300C8}" destId="{3D07B95F-9081-41B2-A243-2C3C548DD96A}" srcOrd="5" destOrd="0" presId="urn:microsoft.com/office/officeart/2005/8/layout/vProcess5"/>
    <dgm:cxn modelId="{3409FD2B-9532-4406-8A7F-FA18837632CA}" type="presParOf" srcId="{414865D6-F552-45E6-AC73-F29D46A300C8}" destId="{BD769267-B99E-471B-84DD-E1B58774F05B}" srcOrd="6" destOrd="0" presId="urn:microsoft.com/office/officeart/2005/8/layout/vProcess5"/>
    <dgm:cxn modelId="{C205E1AB-BB77-4F4C-A38D-B30C68AB9450}" type="presParOf" srcId="{414865D6-F552-45E6-AC73-F29D46A300C8}" destId="{BA1A96D8-E376-4921-9269-0D5E6C6EC29D}" srcOrd="7" destOrd="0" presId="urn:microsoft.com/office/officeart/2005/8/layout/vProcess5"/>
    <dgm:cxn modelId="{4CD25EA5-6468-43E2-831A-157E7C0E4E3C}" type="presParOf" srcId="{414865D6-F552-45E6-AC73-F29D46A300C8}" destId="{2F9090C6-B88F-4515-8468-B4010FAEDDBC}" srcOrd="8" destOrd="0" presId="urn:microsoft.com/office/officeart/2005/8/layout/vProcess5"/>
    <dgm:cxn modelId="{989C55C0-DDA7-4247-AE2A-5CBEE4873CAD}" type="presParOf" srcId="{414865D6-F552-45E6-AC73-F29D46A300C8}" destId="{7E909646-F76C-40A2-9ED4-50BFFB29A43F}" srcOrd="9" destOrd="0" presId="urn:microsoft.com/office/officeart/2005/8/layout/vProcess5"/>
    <dgm:cxn modelId="{DA79DA1B-0F7C-4A3A-A0FE-E271F91DD539}" type="presParOf" srcId="{414865D6-F552-45E6-AC73-F29D46A300C8}" destId="{E9E7F33B-C2B4-47C5-B6C8-99C3D12772D6}" srcOrd="10" destOrd="0" presId="urn:microsoft.com/office/officeart/2005/8/layout/vProcess5"/>
    <dgm:cxn modelId="{53074F8E-966D-4FDD-A466-0FAACAB57624}" type="presParOf" srcId="{414865D6-F552-45E6-AC73-F29D46A300C8}" destId="{9E07C0F2-5E06-4EEF-B709-06328167A6A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74A2A-5687-4ABB-9C20-71183C47D0DE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C284CA2-7781-4DA1-9FEC-2650AE34802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 of </a:t>
          </a:r>
          <a:r>
            <a:rPr lang="en-US" b="1" dirty="0" err="1" smtClean="0">
              <a:solidFill>
                <a:schemeClr val="bg1"/>
              </a:solidFill>
            </a:rPr>
            <a:t>Parenterals</a:t>
          </a:r>
          <a:endParaRPr lang="en-GB" b="1" dirty="0">
            <a:solidFill>
              <a:schemeClr val="bg1"/>
            </a:solidFill>
          </a:endParaRPr>
        </a:p>
      </dgm:t>
    </dgm:pt>
    <dgm:pt modelId="{B5B74536-C829-42F5-98B4-F5E9F7032E75}" type="parTrans" cxnId="{38527EB8-3C82-43AF-BC11-9EEF4C9C351C}">
      <dgm:prSet/>
      <dgm:spPr/>
      <dgm:t>
        <a:bodyPr/>
        <a:lstStyle/>
        <a:p>
          <a:endParaRPr lang="en-GB"/>
        </a:p>
      </dgm:t>
    </dgm:pt>
    <dgm:pt modelId="{1BED6091-A1ED-4DA2-86AC-92C52A8DCD8B}" type="sibTrans" cxnId="{38527EB8-3C82-43AF-BC11-9EEF4C9C351C}">
      <dgm:prSet/>
      <dgm:spPr/>
      <dgm:t>
        <a:bodyPr/>
        <a:lstStyle/>
        <a:p>
          <a:endParaRPr lang="en-GB"/>
        </a:p>
      </dgm:t>
    </dgm:pt>
    <dgm:pt modelId="{5F3C1417-FC8D-48EE-8173-FB39C2634DD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Leaker test</a:t>
          </a:r>
          <a:endParaRPr lang="en-GB" b="1" dirty="0">
            <a:solidFill>
              <a:schemeClr val="bg1"/>
            </a:solidFill>
          </a:endParaRPr>
        </a:p>
      </dgm:t>
    </dgm:pt>
    <dgm:pt modelId="{93E638BE-CFEC-4F86-8EBE-2D96D8B3634C}" type="parTrans" cxnId="{FA9D66F8-E3E6-487A-B7DE-3235ABBDE9BA}">
      <dgm:prSet/>
      <dgm:spPr/>
      <dgm:t>
        <a:bodyPr/>
        <a:lstStyle/>
        <a:p>
          <a:endParaRPr lang="en-GB"/>
        </a:p>
      </dgm:t>
    </dgm:pt>
    <dgm:pt modelId="{1FE02BB9-F56C-4DC2-BC46-BCC56BFDA890}" type="sibTrans" cxnId="{FA9D66F8-E3E6-487A-B7DE-3235ABBDE9BA}">
      <dgm:prSet/>
      <dgm:spPr/>
      <dgm:t>
        <a:bodyPr/>
        <a:lstStyle/>
        <a:p>
          <a:endParaRPr lang="en-GB"/>
        </a:p>
      </dgm:t>
    </dgm:pt>
    <dgm:pt modelId="{3313C8A8-7C50-44FA-9871-00D456BEBCCB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Clarity test</a:t>
          </a:r>
          <a:endParaRPr lang="en-GB" b="1" dirty="0">
            <a:solidFill>
              <a:schemeClr val="bg1"/>
            </a:solidFill>
          </a:endParaRPr>
        </a:p>
      </dgm:t>
    </dgm:pt>
    <dgm:pt modelId="{A4969E37-2206-4C2D-B6F8-5167C52EBE08}" type="parTrans" cxnId="{CBA100EE-9706-436F-B751-B9EC819BB4C1}">
      <dgm:prSet/>
      <dgm:spPr/>
      <dgm:t>
        <a:bodyPr/>
        <a:lstStyle/>
        <a:p>
          <a:endParaRPr lang="en-GB"/>
        </a:p>
      </dgm:t>
    </dgm:pt>
    <dgm:pt modelId="{8B35E1E4-B85D-4A02-846F-262FAB49511C}" type="sibTrans" cxnId="{CBA100EE-9706-436F-B751-B9EC819BB4C1}">
      <dgm:prSet/>
      <dgm:spPr/>
      <dgm:t>
        <a:bodyPr/>
        <a:lstStyle/>
        <a:p>
          <a:endParaRPr lang="en-GB"/>
        </a:p>
      </dgm:t>
    </dgm:pt>
    <dgm:pt modelId="{39095AAC-1732-4D47-AF82-46E2F84E697C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Pyrogen</a:t>
          </a:r>
          <a:r>
            <a:rPr lang="en-US" b="1" dirty="0" smtClean="0">
              <a:solidFill>
                <a:schemeClr val="bg1"/>
              </a:solidFill>
            </a:rPr>
            <a:t> test</a:t>
          </a:r>
          <a:endParaRPr lang="en-GB" b="1" dirty="0">
            <a:solidFill>
              <a:schemeClr val="bg1"/>
            </a:solidFill>
          </a:endParaRPr>
        </a:p>
      </dgm:t>
    </dgm:pt>
    <dgm:pt modelId="{D86C3615-929B-4AB6-8225-6922F628953D}" type="parTrans" cxnId="{BD73F5A2-0B02-42DD-ADD7-4EA3FD1FA36E}">
      <dgm:prSet/>
      <dgm:spPr/>
      <dgm:t>
        <a:bodyPr/>
        <a:lstStyle/>
        <a:p>
          <a:endParaRPr lang="en-GB"/>
        </a:p>
      </dgm:t>
    </dgm:pt>
    <dgm:pt modelId="{E9B1C3B9-5A54-4788-86A2-BFE571A05EB8}" type="sibTrans" cxnId="{BD73F5A2-0B02-42DD-ADD7-4EA3FD1FA36E}">
      <dgm:prSet/>
      <dgm:spPr/>
      <dgm:t>
        <a:bodyPr/>
        <a:lstStyle/>
        <a:p>
          <a:endParaRPr lang="en-GB"/>
        </a:p>
      </dgm:t>
    </dgm:pt>
    <dgm:pt modelId="{493A82F9-7775-46FC-8EA9-EB214D749726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Sterility test</a:t>
          </a:r>
          <a:endParaRPr lang="en-GB" b="1" dirty="0">
            <a:solidFill>
              <a:schemeClr val="bg1"/>
            </a:solidFill>
          </a:endParaRPr>
        </a:p>
      </dgm:t>
    </dgm:pt>
    <dgm:pt modelId="{425FD19C-12D1-4E1B-B2F6-B43F7A2E97FD}" type="parTrans" cxnId="{EC1AF2BA-D7EE-4F21-8FF3-D973FBD6EC0F}">
      <dgm:prSet/>
      <dgm:spPr/>
      <dgm:t>
        <a:bodyPr/>
        <a:lstStyle/>
        <a:p>
          <a:endParaRPr lang="en-GB"/>
        </a:p>
      </dgm:t>
    </dgm:pt>
    <dgm:pt modelId="{774EABBE-3852-4CF3-8C02-19E38A44F52B}" type="sibTrans" cxnId="{EC1AF2BA-D7EE-4F21-8FF3-D973FBD6EC0F}">
      <dgm:prSet/>
      <dgm:spPr/>
      <dgm:t>
        <a:bodyPr/>
        <a:lstStyle/>
        <a:p>
          <a:endParaRPr lang="en-GB"/>
        </a:p>
      </dgm:t>
    </dgm:pt>
    <dgm:pt modelId="{B86799D8-9B58-4D1A-8FE8-839F75F71DFE}">
      <dgm:prSet/>
      <dgm:spPr/>
      <dgm:t>
        <a:bodyPr/>
        <a:lstStyle/>
        <a:p>
          <a:endParaRPr lang="en-GB"/>
        </a:p>
      </dgm:t>
    </dgm:pt>
    <dgm:pt modelId="{5BF76B36-8F30-486B-BEEA-D99410D51323}" type="parTrans" cxnId="{15E19646-2B00-4510-9147-D428B4964043}">
      <dgm:prSet/>
      <dgm:spPr/>
      <dgm:t>
        <a:bodyPr/>
        <a:lstStyle/>
        <a:p>
          <a:endParaRPr lang="en-GB"/>
        </a:p>
      </dgm:t>
    </dgm:pt>
    <dgm:pt modelId="{22959505-CFEC-41FC-8349-EF0F166C3B43}" type="sibTrans" cxnId="{15E19646-2B00-4510-9147-D428B4964043}">
      <dgm:prSet/>
      <dgm:spPr/>
      <dgm:t>
        <a:bodyPr/>
        <a:lstStyle/>
        <a:p>
          <a:endParaRPr lang="en-GB"/>
        </a:p>
      </dgm:t>
    </dgm:pt>
    <dgm:pt modelId="{18521142-323E-43F7-8260-78912B5E6834}" type="pres">
      <dgm:prSet presAssocID="{E1974A2A-5687-4ABB-9C20-71183C47D0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9E471D-BBF6-4370-B31F-3947AEB6F260}" type="pres">
      <dgm:prSet presAssocID="{EC284CA2-7781-4DA1-9FEC-2650AE348022}" presName="centerShape" presStyleLbl="node0" presStyleIdx="0" presStyleCnt="1"/>
      <dgm:spPr/>
      <dgm:t>
        <a:bodyPr/>
        <a:lstStyle/>
        <a:p>
          <a:endParaRPr lang="en-GB"/>
        </a:p>
      </dgm:t>
    </dgm:pt>
    <dgm:pt modelId="{C2BA72FC-2873-4119-8624-C83F2FFECBC0}" type="pres">
      <dgm:prSet presAssocID="{5F3C1417-FC8D-48EE-8173-FB39C2634D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1D0009-02DF-407D-9F9F-53145DA653F3}" type="pres">
      <dgm:prSet presAssocID="{5F3C1417-FC8D-48EE-8173-FB39C2634DD2}" presName="dummy" presStyleCnt="0"/>
      <dgm:spPr/>
    </dgm:pt>
    <dgm:pt modelId="{D6124442-577C-4008-A38A-93B18D580A22}" type="pres">
      <dgm:prSet presAssocID="{1FE02BB9-F56C-4DC2-BC46-BCC56BFDA890}" presName="sibTrans" presStyleLbl="sibTrans2D1" presStyleIdx="0" presStyleCnt="4"/>
      <dgm:spPr/>
      <dgm:t>
        <a:bodyPr/>
        <a:lstStyle/>
        <a:p>
          <a:endParaRPr lang="en-GB"/>
        </a:p>
      </dgm:t>
    </dgm:pt>
    <dgm:pt modelId="{55AFEE83-AA4A-47C1-B37E-D43648D401BD}" type="pres">
      <dgm:prSet presAssocID="{3313C8A8-7C50-44FA-9871-00D456BEBCCB}" presName="node" presStyleLbl="node1" presStyleIdx="1" presStyleCnt="4" custRadScaleRad="98764" custRadScaleInc="33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3F5A12-4471-40F2-9FA2-742CB2E139EB}" type="pres">
      <dgm:prSet presAssocID="{3313C8A8-7C50-44FA-9871-00D456BEBCCB}" presName="dummy" presStyleCnt="0"/>
      <dgm:spPr/>
    </dgm:pt>
    <dgm:pt modelId="{2D99D742-9D3D-496F-BC88-62C96D8B5151}" type="pres">
      <dgm:prSet presAssocID="{8B35E1E4-B85D-4A02-846F-262FAB49511C}" presName="sibTrans" presStyleLbl="sibTrans2D1" presStyleIdx="1" presStyleCnt="4"/>
      <dgm:spPr/>
      <dgm:t>
        <a:bodyPr/>
        <a:lstStyle/>
        <a:p>
          <a:endParaRPr lang="en-GB"/>
        </a:p>
      </dgm:t>
    </dgm:pt>
    <dgm:pt modelId="{F1149CDD-2BF3-4258-A8FD-B3AFA0F1B962}" type="pres">
      <dgm:prSet presAssocID="{39095AAC-1732-4D47-AF82-46E2F84E69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A4A15A-1A23-4D01-99E8-C8D5269C0F43}" type="pres">
      <dgm:prSet presAssocID="{39095AAC-1732-4D47-AF82-46E2F84E697C}" presName="dummy" presStyleCnt="0"/>
      <dgm:spPr/>
    </dgm:pt>
    <dgm:pt modelId="{D45CEDD7-E0C0-4297-A086-AB8A3930BB5E}" type="pres">
      <dgm:prSet presAssocID="{E9B1C3B9-5A54-4788-86A2-BFE571A05EB8}" presName="sibTrans" presStyleLbl="sibTrans2D1" presStyleIdx="2" presStyleCnt="4"/>
      <dgm:spPr/>
      <dgm:t>
        <a:bodyPr/>
        <a:lstStyle/>
        <a:p>
          <a:endParaRPr lang="en-GB"/>
        </a:p>
      </dgm:t>
    </dgm:pt>
    <dgm:pt modelId="{77FDBB2B-D0A6-43C8-B8E9-7EE8A46D9F18}" type="pres">
      <dgm:prSet presAssocID="{493A82F9-7775-46FC-8EA9-EB214D7497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30C333-8732-4BAE-9940-3FBA062B3250}" type="pres">
      <dgm:prSet presAssocID="{493A82F9-7775-46FC-8EA9-EB214D749726}" presName="dummy" presStyleCnt="0"/>
      <dgm:spPr/>
    </dgm:pt>
    <dgm:pt modelId="{18153BD1-90C0-4A46-956F-5FC92CE0244B}" type="pres">
      <dgm:prSet presAssocID="{774EABBE-3852-4CF3-8C02-19E38A44F52B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FA9D66F8-E3E6-487A-B7DE-3235ABBDE9BA}" srcId="{EC284CA2-7781-4DA1-9FEC-2650AE348022}" destId="{5F3C1417-FC8D-48EE-8173-FB39C2634DD2}" srcOrd="0" destOrd="0" parTransId="{93E638BE-CFEC-4F86-8EBE-2D96D8B3634C}" sibTransId="{1FE02BB9-F56C-4DC2-BC46-BCC56BFDA890}"/>
    <dgm:cxn modelId="{F4416A95-DA4C-4A6E-ADAE-2E766F3FBAB7}" type="presOf" srcId="{3313C8A8-7C50-44FA-9871-00D456BEBCCB}" destId="{55AFEE83-AA4A-47C1-B37E-D43648D401BD}" srcOrd="0" destOrd="0" presId="urn:microsoft.com/office/officeart/2005/8/layout/radial6"/>
    <dgm:cxn modelId="{285E08E3-7CFC-42F7-9E29-70D3289A678A}" type="presOf" srcId="{5F3C1417-FC8D-48EE-8173-FB39C2634DD2}" destId="{C2BA72FC-2873-4119-8624-C83F2FFECBC0}" srcOrd="0" destOrd="0" presId="urn:microsoft.com/office/officeart/2005/8/layout/radial6"/>
    <dgm:cxn modelId="{8B1A6C9E-4120-4143-8672-AD82A7F5BA33}" type="presOf" srcId="{E1974A2A-5687-4ABB-9C20-71183C47D0DE}" destId="{18521142-323E-43F7-8260-78912B5E6834}" srcOrd="0" destOrd="0" presId="urn:microsoft.com/office/officeart/2005/8/layout/radial6"/>
    <dgm:cxn modelId="{2733E7F0-A9C1-4391-9B37-8241F9EE7320}" type="presOf" srcId="{39095AAC-1732-4D47-AF82-46E2F84E697C}" destId="{F1149CDD-2BF3-4258-A8FD-B3AFA0F1B962}" srcOrd="0" destOrd="0" presId="urn:microsoft.com/office/officeart/2005/8/layout/radial6"/>
    <dgm:cxn modelId="{CD32E56A-DDB8-4617-A92D-BFF5D0B4EFB2}" type="presOf" srcId="{774EABBE-3852-4CF3-8C02-19E38A44F52B}" destId="{18153BD1-90C0-4A46-956F-5FC92CE0244B}" srcOrd="0" destOrd="0" presId="urn:microsoft.com/office/officeart/2005/8/layout/radial6"/>
    <dgm:cxn modelId="{42F2568C-80DF-45A9-9641-EEE3D754D82E}" type="presOf" srcId="{1FE02BB9-F56C-4DC2-BC46-BCC56BFDA890}" destId="{D6124442-577C-4008-A38A-93B18D580A22}" srcOrd="0" destOrd="0" presId="urn:microsoft.com/office/officeart/2005/8/layout/radial6"/>
    <dgm:cxn modelId="{1F052699-6AB7-4FE7-8265-6720FEACF4C9}" type="presOf" srcId="{EC284CA2-7781-4DA1-9FEC-2650AE348022}" destId="{449E471D-BBF6-4370-B31F-3947AEB6F260}" srcOrd="0" destOrd="0" presId="urn:microsoft.com/office/officeart/2005/8/layout/radial6"/>
    <dgm:cxn modelId="{EC1AF2BA-D7EE-4F21-8FF3-D973FBD6EC0F}" srcId="{EC284CA2-7781-4DA1-9FEC-2650AE348022}" destId="{493A82F9-7775-46FC-8EA9-EB214D749726}" srcOrd="3" destOrd="0" parTransId="{425FD19C-12D1-4E1B-B2F6-B43F7A2E97FD}" sibTransId="{774EABBE-3852-4CF3-8C02-19E38A44F52B}"/>
    <dgm:cxn modelId="{38527EB8-3C82-43AF-BC11-9EEF4C9C351C}" srcId="{E1974A2A-5687-4ABB-9C20-71183C47D0DE}" destId="{EC284CA2-7781-4DA1-9FEC-2650AE348022}" srcOrd="0" destOrd="0" parTransId="{B5B74536-C829-42F5-98B4-F5E9F7032E75}" sibTransId="{1BED6091-A1ED-4DA2-86AC-92C52A8DCD8B}"/>
    <dgm:cxn modelId="{15E19646-2B00-4510-9147-D428B4964043}" srcId="{E1974A2A-5687-4ABB-9C20-71183C47D0DE}" destId="{B86799D8-9B58-4D1A-8FE8-839F75F71DFE}" srcOrd="1" destOrd="0" parTransId="{5BF76B36-8F30-486B-BEEA-D99410D51323}" sibTransId="{22959505-CFEC-41FC-8349-EF0F166C3B43}"/>
    <dgm:cxn modelId="{CBA100EE-9706-436F-B751-B9EC819BB4C1}" srcId="{EC284CA2-7781-4DA1-9FEC-2650AE348022}" destId="{3313C8A8-7C50-44FA-9871-00D456BEBCCB}" srcOrd="1" destOrd="0" parTransId="{A4969E37-2206-4C2D-B6F8-5167C52EBE08}" sibTransId="{8B35E1E4-B85D-4A02-846F-262FAB49511C}"/>
    <dgm:cxn modelId="{B7F2744B-E244-4F70-9415-070D4E0F8F8D}" type="presOf" srcId="{493A82F9-7775-46FC-8EA9-EB214D749726}" destId="{77FDBB2B-D0A6-43C8-B8E9-7EE8A46D9F18}" srcOrd="0" destOrd="0" presId="urn:microsoft.com/office/officeart/2005/8/layout/radial6"/>
    <dgm:cxn modelId="{717CBC2E-EBB8-412B-8ECA-214324562A1A}" type="presOf" srcId="{E9B1C3B9-5A54-4788-86A2-BFE571A05EB8}" destId="{D45CEDD7-E0C0-4297-A086-AB8A3930BB5E}" srcOrd="0" destOrd="0" presId="urn:microsoft.com/office/officeart/2005/8/layout/radial6"/>
    <dgm:cxn modelId="{BD73F5A2-0B02-42DD-ADD7-4EA3FD1FA36E}" srcId="{EC284CA2-7781-4DA1-9FEC-2650AE348022}" destId="{39095AAC-1732-4D47-AF82-46E2F84E697C}" srcOrd="2" destOrd="0" parTransId="{D86C3615-929B-4AB6-8225-6922F628953D}" sibTransId="{E9B1C3B9-5A54-4788-86A2-BFE571A05EB8}"/>
    <dgm:cxn modelId="{88411486-6D82-4903-973C-81FC6C3BE5B7}" type="presOf" srcId="{8B35E1E4-B85D-4A02-846F-262FAB49511C}" destId="{2D99D742-9D3D-496F-BC88-62C96D8B5151}" srcOrd="0" destOrd="0" presId="urn:microsoft.com/office/officeart/2005/8/layout/radial6"/>
    <dgm:cxn modelId="{889AFA22-C620-4BC4-B02D-7AFE1A80A556}" type="presParOf" srcId="{18521142-323E-43F7-8260-78912B5E6834}" destId="{449E471D-BBF6-4370-B31F-3947AEB6F260}" srcOrd="0" destOrd="0" presId="urn:microsoft.com/office/officeart/2005/8/layout/radial6"/>
    <dgm:cxn modelId="{2334BBD8-B4FE-4344-B844-590F807F1C77}" type="presParOf" srcId="{18521142-323E-43F7-8260-78912B5E6834}" destId="{C2BA72FC-2873-4119-8624-C83F2FFECBC0}" srcOrd="1" destOrd="0" presId="urn:microsoft.com/office/officeart/2005/8/layout/radial6"/>
    <dgm:cxn modelId="{452698D3-ABC8-40C3-A7C2-E24A9B0AF6BC}" type="presParOf" srcId="{18521142-323E-43F7-8260-78912B5E6834}" destId="{361D0009-02DF-407D-9F9F-53145DA653F3}" srcOrd="2" destOrd="0" presId="urn:microsoft.com/office/officeart/2005/8/layout/radial6"/>
    <dgm:cxn modelId="{B3DF0037-EE29-405B-A432-53FD19D43C67}" type="presParOf" srcId="{18521142-323E-43F7-8260-78912B5E6834}" destId="{D6124442-577C-4008-A38A-93B18D580A22}" srcOrd="3" destOrd="0" presId="urn:microsoft.com/office/officeart/2005/8/layout/radial6"/>
    <dgm:cxn modelId="{F028C6E9-91F6-4193-BE12-A5869FDF64FC}" type="presParOf" srcId="{18521142-323E-43F7-8260-78912B5E6834}" destId="{55AFEE83-AA4A-47C1-B37E-D43648D401BD}" srcOrd="4" destOrd="0" presId="urn:microsoft.com/office/officeart/2005/8/layout/radial6"/>
    <dgm:cxn modelId="{CDC88F10-2CE0-4743-B1A8-613B46169F63}" type="presParOf" srcId="{18521142-323E-43F7-8260-78912B5E6834}" destId="{7A3F5A12-4471-40F2-9FA2-742CB2E139EB}" srcOrd="5" destOrd="0" presId="urn:microsoft.com/office/officeart/2005/8/layout/radial6"/>
    <dgm:cxn modelId="{816070A6-873D-4159-A5B5-D387104ECBE7}" type="presParOf" srcId="{18521142-323E-43F7-8260-78912B5E6834}" destId="{2D99D742-9D3D-496F-BC88-62C96D8B5151}" srcOrd="6" destOrd="0" presId="urn:microsoft.com/office/officeart/2005/8/layout/radial6"/>
    <dgm:cxn modelId="{0C9CA910-26B3-40B7-9C6F-3ABD1CBDD63A}" type="presParOf" srcId="{18521142-323E-43F7-8260-78912B5E6834}" destId="{F1149CDD-2BF3-4258-A8FD-B3AFA0F1B962}" srcOrd="7" destOrd="0" presId="urn:microsoft.com/office/officeart/2005/8/layout/radial6"/>
    <dgm:cxn modelId="{0B62AC7E-58FE-4714-879D-E605928A4F70}" type="presParOf" srcId="{18521142-323E-43F7-8260-78912B5E6834}" destId="{C9A4A15A-1A23-4D01-99E8-C8D5269C0F43}" srcOrd="8" destOrd="0" presId="urn:microsoft.com/office/officeart/2005/8/layout/radial6"/>
    <dgm:cxn modelId="{5F96C208-CBB7-4573-8C54-6B31E7ECC2E0}" type="presParOf" srcId="{18521142-323E-43F7-8260-78912B5E6834}" destId="{D45CEDD7-E0C0-4297-A086-AB8A3930BB5E}" srcOrd="9" destOrd="0" presId="urn:microsoft.com/office/officeart/2005/8/layout/radial6"/>
    <dgm:cxn modelId="{5F38311F-524A-482F-85D1-823FFAD592AB}" type="presParOf" srcId="{18521142-323E-43F7-8260-78912B5E6834}" destId="{77FDBB2B-D0A6-43C8-B8E9-7EE8A46D9F18}" srcOrd="10" destOrd="0" presId="urn:microsoft.com/office/officeart/2005/8/layout/radial6"/>
    <dgm:cxn modelId="{71EC1B7B-3018-4FB7-9CD9-E39603B21C1E}" type="presParOf" srcId="{18521142-323E-43F7-8260-78912B5E6834}" destId="{7430C333-8732-4BAE-9940-3FBA062B3250}" srcOrd="11" destOrd="0" presId="urn:microsoft.com/office/officeart/2005/8/layout/radial6"/>
    <dgm:cxn modelId="{49498B4B-D47D-4B20-B3A1-871F8208DD91}" type="presParOf" srcId="{18521142-323E-43F7-8260-78912B5E6834}" destId="{18153BD1-90C0-4A46-956F-5FC92CE0244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F7BDF4-A022-43B9-92AE-A5D4380AED4A}" type="doc">
      <dgm:prSet loTypeId="urn:microsoft.com/office/officeart/2008/layout/Pictu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04FC972-7F3D-4192-A489-8153518627E3}">
      <dgm:prSet phldrT="[Text]" custT="1"/>
      <dgm:spPr/>
      <dgm:t>
        <a:bodyPr/>
        <a:lstStyle/>
        <a:p>
          <a:r>
            <a:rPr lang="en-US" sz="4400" b="1" dirty="0" smtClean="0">
              <a:solidFill>
                <a:schemeClr val="tx1"/>
              </a:solidFill>
            </a:rPr>
            <a:t>types of sterilization process</a:t>
          </a:r>
          <a:endParaRPr lang="en-GB" sz="4400" b="1" dirty="0"/>
        </a:p>
      </dgm:t>
    </dgm:pt>
    <dgm:pt modelId="{A9194455-3496-4F9A-920C-1FF0895F50A0}" type="parTrans" cxnId="{36D47C42-C67D-401F-BC99-1462DCD8075C}">
      <dgm:prSet/>
      <dgm:spPr/>
      <dgm:t>
        <a:bodyPr/>
        <a:lstStyle/>
        <a:p>
          <a:endParaRPr lang="en-GB"/>
        </a:p>
      </dgm:t>
    </dgm:pt>
    <dgm:pt modelId="{7BB9E64E-CE7C-4F02-81D4-A16C8747FA55}" type="sibTrans" cxnId="{36D47C42-C67D-401F-BC99-1462DCD8075C}">
      <dgm:prSet/>
      <dgm:spPr/>
      <dgm:t>
        <a:bodyPr/>
        <a:lstStyle/>
        <a:p>
          <a:endParaRPr lang="en-GB"/>
        </a:p>
      </dgm:t>
    </dgm:pt>
    <dgm:pt modelId="{67ED0EA9-5988-4045-9C89-B83B6D333A19}">
      <dgm:prSet phldrT="[Text]"/>
      <dgm:spPr/>
      <dgm:t>
        <a:bodyPr/>
        <a:lstStyle/>
        <a:p>
          <a:pPr algn="just"/>
          <a:r>
            <a:rPr lang="en-US" b="1" dirty="0" smtClean="0">
              <a:solidFill>
                <a:schemeClr val="tx1"/>
              </a:solidFill>
            </a:rPr>
            <a:t>1- Physical sterilization: </a:t>
          </a:r>
          <a:r>
            <a:rPr lang="en-US" dirty="0" smtClean="0">
              <a:solidFill>
                <a:schemeClr val="tx1"/>
              </a:solidFill>
            </a:rPr>
            <a:t>which is either </a:t>
          </a:r>
          <a:r>
            <a:rPr lang="en-US" b="1" dirty="0" smtClean="0">
              <a:solidFill>
                <a:schemeClr val="tx1"/>
              </a:solidFill>
            </a:rPr>
            <a:t>thermal</a:t>
          </a:r>
          <a:r>
            <a:rPr lang="en-US" dirty="0" smtClean="0">
              <a:solidFill>
                <a:schemeClr val="tx1"/>
              </a:solidFill>
            </a:rPr>
            <a:t> such is </a:t>
          </a:r>
          <a:r>
            <a:rPr lang="en-US" b="1" dirty="0" smtClean="0">
              <a:solidFill>
                <a:schemeClr val="tx1"/>
              </a:solidFill>
            </a:rPr>
            <a:t>dry heat, oven, moist heat, or autoclave</a:t>
          </a:r>
          <a:r>
            <a:rPr lang="en-US" dirty="0" smtClean="0">
              <a:solidFill>
                <a:schemeClr val="tx1"/>
              </a:solidFill>
            </a:rPr>
            <a:t>, and </a:t>
          </a:r>
          <a:r>
            <a:rPr lang="en-US" b="1" dirty="0" smtClean="0">
              <a:solidFill>
                <a:schemeClr val="tx1"/>
              </a:solidFill>
            </a:rPr>
            <a:t>non-thermal</a:t>
          </a:r>
          <a:r>
            <a:rPr lang="en-US" dirty="0" smtClean="0">
              <a:solidFill>
                <a:schemeClr val="tx1"/>
              </a:solidFill>
            </a:rPr>
            <a:t> methods such as </a:t>
          </a:r>
          <a:r>
            <a:rPr lang="en-US" b="1" dirty="0" smtClean="0">
              <a:solidFill>
                <a:schemeClr val="tx1"/>
              </a:solidFill>
            </a:rPr>
            <a:t>UV light, filtration, ionizing radial light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GB" dirty="0"/>
        </a:p>
      </dgm:t>
    </dgm:pt>
    <dgm:pt modelId="{277312FF-7DC1-44B3-AB89-CEE87EE3AD8E}" type="parTrans" cxnId="{3140E1CC-8479-4E5B-AD83-95E42C0E9EC9}">
      <dgm:prSet/>
      <dgm:spPr/>
      <dgm:t>
        <a:bodyPr/>
        <a:lstStyle/>
        <a:p>
          <a:endParaRPr lang="en-GB"/>
        </a:p>
      </dgm:t>
    </dgm:pt>
    <dgm:pt modelId="{37721905-A425-4624-92DA-12E9A5518D82}" type="sibTrans" cxnId="{3140E1CC-8479-4E5B-AD83-95E42C0E9EC9}">
      <dgm:prSet/>
      <dgm:spPr/>
      <dgm:t>
        <a:bodyPr/>
        <a:lstStyle/>
        <a:p>
          <a:endParaRPr lang="en-GB"/>
        </a:p>
      </dgm:t>
    </dgm:pt>
    <dgm:pt modelId="{6745D850-95F2-48AC-8F05-3E06D9135A0F}">
      <dgm:prSet phldrT="[Text]"/>
      <dgm:spPr/>
      <dgm:t>
        <a:bodyPr/>
        <a:lstStyle/>
        <a:p>
          <a:pPr algn="just"/>
          <a:r>
            <a:rPr lang="en-US" b="1" dirty="0" smtClean="0">
              <a:solidFill>
                <a:schemeClr val="tx1"/>
              </a:solidFill>
            </a:rPr>
            <a:t>2- Chemical sterilization: </a:t>
          </a:r>
          <a:r>
            <a:rPr lang="en-US" dirty="0" smtClean="0">
              <a:solidFill>
                <a:schemeClr val="tx1"/>
              </a:solidFill>
            </a:rPr>
            <a:t>with the utilization of certain </a:t>
          </a:r>
          <a:r>
            <a:rPr lang="en-US" b="1" dirty="0" smtClean="0">
              <a:solidFill>
                <a:schemeClr val="tx1"/>
              </a:solidFill>
            </a:rPr>
            <a:t>chemical agents </a:t>
          </a:r>
          <a:r>
            <a:rPr lang="en-US" dirty="0" smtClean="0">
              <a:solidFill>
                <a:schemeClr val="tx1"/>
              </a:solidFill>
            </a:rPr>
            <a:t>such as </a:t>
          </a:r>
          <a:r>
            <a:rPr lang="en-US" b="1" dirty="0" smtClean="0">
              <a:solidFill>
                <a:schemeClr val="tx1"/>
              </a:solidFill>
            </a:rPr>
            <a:t>ethylene oxide.</a:t>
          </a:r>
          <a:endParaRPr lang="en-GB" b="1" dirty="0"/>
        </a:p>
      </dgm:t>
    </dgm:pt>
    <dgm:pt modelId="{76FD34F8-89CE-4B3C-8703-4165233D0630}" type="parTrans" cxnId="{523E90BE-91DF-4EB4-ABEB-C1DBB94E2472}">
      <dgm:prSet/>
      <dgm:spPr/>
      <dgm:t>
        <a:bodyPr/>
        <a:lstStyle/>
        <a:p>
          <a:endParaRPr lang="en-GB"/>
        </a:p>
      </dgm:t>
    </dgm:pt>
    <dgm:pt modelId="{A24BFE79-A94A-49E0-9A07-22DCBEFBDAC3}" type="sibTrans" cxnId="{523E90BE-91DF-4EB4-ABEB-C1DBB94E2472}">
      <dgm:prSet/>
      <dgm:spPr/>
      <dgm:t>
        <a:bodyPr/>
        <a:lstStyle/>
        <a:p>
          <a:endParaRPr lang="en-GB"/>
        </a:p>
      </dgm:t>
    </dgm:pt>
    <dgm:pt modelId="{62DB4D50-1CB6-40CC-9A8B-169BE17D9880}" type="pres">
      <dgm:prSet presAssocID="{6BF7BDF4-A022-43B9-92AE-A5D4380AED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96FA5B4-15B8-480C-B397-4200D44377D8}" type="pres">
      <dgm:prSet presAssocID="{F04FC972-7F3D-4192-A489-8153518627E3}" presName="root" presStyleCnt="0">
        <dgm:presLayoutVars>
          <dgm:chMax/>
          <dgm:chPref val="4"/>
        </dgm:presLayoutVars>
      </dgm:prSet>
      <dgm:spPr/>
    </dgm:pt>
    <dgm:pt modelId="{AF62B399-6332-4682-AB82-2173936AADAB}" type="pres">
      <dgm:prSet presAssocID="{F04FC972-7F3D-4192-A489-8153518627E3}" presName="rootComposite" presStyleCnt="0">
        <dgm:presLayoutVars/>
      </dgm:prSet>
      <dgm:spPr/>
    </dgm:pt>
    <dgm:pt modelId="{B9CDC538-48C9-4262-907B-D86F1F614C6E}" type="pres">
      <dgm:prSet presAssocID="{F04FC972-7F3D-4192-A489-8153518627E3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GB"/>
        </a:p>
      </dgm:t>
    </dgm:pt>
    <dgm:pt modelId="{05617F04-8A72-48C5-942F-F9499ED6CE93}" type="pres">
      <dgm:prSet presAssocID="{F04FC972-7F3D-4192-A489-8153518627E3}" presName="childShape" presStyleCnt="0">
        <dgm:presLayoutVars>
          <dgm:chMax val="0"/>
          <dgm:chPref val="0"/>
        </dgm:presLayoutVars>
      </dgm:prSet>
      <dgm:spPr/>
    </dgm:pt>
    <dgm:pt modelId="{F86C2954-D6FF-4B04-9BEC-53BD3E1DAFA5}" type="pres">
      <dgm:prSet presAssocID="{67ED0EA9-5988-4045-9C89-B83B6D333A19}" presName="childComposite" presStyleCnt="0">
        <dgm:presLayoutVars>
          <dgm:chMax val="0"/>
          <dgm:chPref val="0"/>
        </dgm:presLayoutVars>
      </dgm:prSet>
      <dgm:spPr/>
    </dgm:pt>
    <dgm:pt modelId="{21B378BD-C702-4DAD-AD32-FA448BEECF2B}" type="pres">
      <dgm:prSet presAssocID="{67ED0EA9-5988-4045-9C89-B83B6D333A19}" presName="Image" presStyleLbl="node1" presStyleIdx="0" presStyleCnt="2"/>
      <dgm:spPr/>
    </dgm:pt>
    <dgm:pt modelId="{328B566D-331C-423F-B0F1-3FFF6F50633A}" type="pres">
      <dgm:prSet presAssocID="{67ED0EA9-5988-4045-9C89-B83B6D333A19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F1BF99-8CEF-4B9C-991E-180B215977D9}" type="pres">
      <dgm:prSet presAssocID="{6745D850-95F2-48AC-8F05-3E06D9135A0F}" presName="childComposite" presStyleCnt="0">
        <dgm:presLayoutVars>
          <dgm:chMax val="0"/>
          <dgm:chPref val="0"/>
        </dgm:presLayoutVars>
      </dgm:prSet>
      <dgm:spPr/>
    </dgm:pt>
    <dgm:pt modelId="{FB0BB5AC-73B4-476C-AB97-6E9CB1959064}" type="pres">
      <dgm:prSet presAssocID="{6745D850-95F2-48AC-8F05-3E06D9135A0F}" presName="Image" presStyleLbl="node1" presStyleIdx="1" presStyleCnt="2"/>
      <dgm:spPr/>
    </dgm:pt>
    <dgm:pt modelId="{E9909C29-DA40-4F50-99E2-533A26C8BAA7}" type="pres">
      <dgm:prSet presAssocID="{6745D850-95F2-48AC-8F05-3E06D9135A0F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64AD07-A1E8-45F4-B5FE-1A5B64B4D0C0}" type="presOf" srcId="{6BF7BDF4-A022-43B9-92AE-A5D4380AED4A}" destId="{62DB4D50-1CB6-40CC-9A8B-169BE17D9880}" srcOrd="0" destOrd="0" presId="urn:microsoft.com/office/officeart/2008/layout/PictureAccentList"/>
    <dgm:cxn modelId="{02506269-2769-4FD9-8AEE-9E722395F1D0}" type="presOf" srcId="{67ED0EA9-5988-4045-9C89-B83B6D333A19}" destId="{328B566D-331C-423F-B0F1-3FFF6F50633A}" srcOrd="0" destOrd="0" presId="urn:microsoft.com/office/officeart/2008/layout/PictureAccentList"/>
    <dgm:cxn modelId="{3140E1CC-8479-4E5B-AD83-95E42C0E9EC9}" srcId="{F04FC972-7F3D-4192-A489-8153518627E3}" destId="{67ED0EA9-5988-4045-9C89-B83B6D333A19}" srcOrd="0" destOrd="0" parTransId="{277312FF-7DC1-44B3-AB89-CEE87EE3AD8E}" sibTransId="{37721905-A425-4624-92DA-12E9A5518D82}"/>
    <dgm:cxn modelId="{EAF8783B-A70B-460D-96CE-BCFE48B9D48F}" type="presOf" srcId="{F04FC972-7F3D-4192-A489-8153518627E3}" destId="{B9CDC538-48C9-4262-907B-D86F1F614C6E}" srcOrd="0" destOrd="0" presId="urn:microsoft.com/office/officeart/2008/layout/PictureAccentList"/>
    <dgm:cxn modelId="{1ACFF28F-460B-4B08-AF77-4002E26FED07}" type="presOf" srcId="{6745D850-95F2-48AC-8F05-3E06D9135A0F}" destId="{E9909C29-DA40-4F50-99E2-533A26C8BAA7}" srcOrd="0" destOrd="0" presId="urn:microsoft.com/office/officeart/2008/layout/PictureAccentList"/>
    <dgm:cxn modelId="{523E90BE-91DF-4EB4-ABEB-C1DBB94E2472}" srcId="{F04FC972-7F3D-4192-A489-8153518627E3}" destId="{6745D850-95F2-48AC-8F05-3E06D9135A0F}" srcOrd="1" destOrd="0" parTransId="{76FD34F8-89CE-4B3C-8703-4165233D0630}" sibTransId="{A24BFE79-A94A-49E0-9A07-22DCBEFBDAC3}"/>
    <dgm:cxn modelId="{36D47C42-C67D-401F-BC99-1462DCD8075C}" srcId="{6BF7BDF4-A022-43B9-92AE-A5D4380AED4A}" destId="{F04FC972-7F3D-4192-A489-8153518627E3}" srcOrd="0" destOrd="0" parTransId="{A9194455-3496-4F9A-920C-1FF0895F50A0}" sibTransId="{7BB9E64E-CE7C-4F02-81D4-A16C8747FA55}"/>
    <dgm:cxn modelId="{8357E63E-6D4F-4D46-AAC9-C597872A74D5}" type="presParOf" srcId="{62DB4D50-1CB6-40CC-9A8B-169BE17D9880}" destId="{796FA5B4-15B8-480C-B397-4200D44377D8}" srcOrd="0" destOrd="0" presId="urn:microsoft.com/office/officeart/2008/layout/PictureAccentList"/>
    <dgm:cxn modelId="{6EA6D060-A69A-4816-AE86-B8D54CDA6C8A}" type="presParOf" srcId="{796FA5B4-15B8-480C-B397-4200D44377D8}" destId="{AF62B399-6332-4682-AB82-2173936AADAB}" srcOrd="0" destOrd="0" presId="urn:microsoft.com/office/officeart/2008/layout/PictureAccentList"/>
    <dgm:cxn modelId="{9CDF6672-CF35-466C-8991-49C5313BD406}" type="presParOf" srcId="{AF62B399-6332-4682-AB82-2173936AADAB}" destId="{B9CDC538-48C9-4262-907B-D86F1F614C6E}" srcOrd="0" destOrd="0" presId="urn:microsoft.com/office/officeart/2008/layout/PictureAccentList"/>
    <dgm:cxn modelId="{73BF31E4-9A94-48AE-A497-30C00F20C551}" type="presParOf" srcId="{796FA5B4-15B8-480C-B397-4200D44377D8}" destId="{05617F04-8A72-48C5-942F-F9499ED6CE93}" srcOrd="1" destOrd="0" presId="urn:microsoft.com/office/officeart/2008/layout/PictureAccentList"/>
    <dgm:cxn modelId="{C7739B86-E83A-44D6-9083-3FE0F5090661}" type="presParOf" srcId="{05617F04-8A72-48C5-942F-F9499ED6CE93}" destId="{F86C2954-D6FF-4B04-9BEC-53BD3E1DAFA5}" srcOrd="0" destOrd="0" presId="urn:microsoft.com/office/officeart/2008/layout/PictureAccentList"/>
    <dgm:cxn modelId="{5C3BEB70-7088-4ED2-B39B-78A6EFBA5EDE}" type="presParOf" srcId="{F86C2954-D6FF-4B04-9BEC-53BD3E1DAFA5}" destId="{21B378BD-C702-4DAD-AD32-FA448BEECF2B}" srcOrd="0" destOrd="0" presId="urn:microsoft.com/office/officeart/2008/layout/PictureAccentList"/>
    <dgm:cxn modelId="{53816808-216B-4B31-88D6-6B6BAED48206}" type="presParOf" srcId="{F86C2954-D6FF-4B04-9BEC-53BD3E1DAFA5}" destId="{328B566D-331C-423F-B0F1-3FFF6F50633A}" srcOrd="1" destOrd="0" presId="urn:microsoft.com/office/officeart/2008/layout/PictureAccentList"/>
    <dgm:cxn modelId="{1ABD691E-0278-4A3E-836F-728139981DDC}" type="presParOf" srcId="{05617F04-8A72-48C5-942F-F9499ED6CE93}" destId="{8BF1BF99-8CEF-4B9C-991E-180B215977D9}" srcOrd="1" destOrd="0" presId="urn:microsoft.com/office/officeart/2008/layout/PictureAccentList"/>
    <dgm:cxn modelId="{F890AB99-7F62-4671-947F-E033A34A809E}" type="presParOf" srcId="{8BF1BF99-8CEF-4B9C-991E-180B215977D9}" destId="{FB0BB5AC-73B4-476C-AB97-6E9CB1959064}" srcOrd="0" destOrd="0" presId="urn:microsoft.com/office/officeart/2008/layout/PictureAccentList"/>
    <dgm:cxn modelId="{E71960BB-0688-4245-ACD1-D4BD0E2DC7BA}" type="presParOf" srcId="{8BF1BF99-8CEF-4B9C-991E-180B215977D9}" destId="{E9909C29-DA40-4F50-99E2-533A26C8BAA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F0204-E0C8-4353-AD6D-4D33E414A3EE}">
      <dsp:nvSpPr>
        <dsp:cNvPr id="0" name=""/>
        <dsp:cNvSpPr/>
      </dsp:nvSpPr>
      <dsp:spPr>
        <a:xfrm>
          <a:off x="998339" y="452224"/>
          <a:ext cx="7458075" cy="233064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626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err="1" smtClean="0">
              <a:solidFill>
                <a:schemeClr val="accent1"/>
              </a:solidFill>
            </a:rPr>
            <a:t>parenterals</a:t>
          </a:r>
          <a:r>
            <a:rPr lang="en-US" sz="2300" kern="1200" dirty="0" smtClean="0">
              <a:solidFill>
                <a:schemeClr val="accent1"/>
              </a:solidFill>
            </a:rPr>
            <a:t> </a:t>
          </a:r>
          <a:r>
            <a:rPr lang="en-US" sz="2300" kern="1200" dirty="0" smtClean="0"/>
            <a:t>are dosage forms and therapeutic agents that are </a:t>
          </a:r>
          <a:r>
            <a:rPr lang="en-US" sz="2300" kern="1200" dirty="0" smtClean="0">
              <a:solidFill>
                <a:schemeClr val="accent1"/>
              </a:solidFill>
            </a:rPr>
            <a:t>free</a:t>
          </a:r>
          <a:r>
            <a:rPr lang="en-US" sz="2300" kern="1200" dirty="0" smtClean="0"/>
            <a:t> from </a:t>
          </a:r>
          <a:r>
            <a:rPr lang="en-US" sz="2300" kern="1200" dirty="0" smtClean="0">
              <a:solidFill>
                <a:schemeClr val="accent1"/>
              </a:solidFill>
            </a:rPr>
            <a:t>micro-organisms</a:t>
          </a:r>
          <a:r>
            <a:rPr lang="en-US" sz="2300" kern="1200" dirty="0" smtClean="0"/>
            <a:t>. They belong to a large category (sterile products that include </a:t>
          </a:r>
          <a:r>
            <a:rPr lang="en-US" sz="2300" kern="1200" dirty="0" err="1" smtClean="0">
              <a:solidFill>
                <a:schemeClr val="accent1"/>
              </a:solidFill>
            </a:rPr>
            <a:t>parenterals</a:t>
          </a:r>
          <a:r>
            <a:rPr lang="en-US" sz="2300" kern="1200" dirty="0" smtClean="0">
              <a:solidFill>
                <a:schemeClr val="accent1"/>
              </a:solidFill>
            </a:rPr>
            <a:t>, </a:t>
          </a:r>
          <a:r>
            <a:rPr lang="en-US" sz="2300" kern="1200" dirty="0" err="1" smtClean="0">
              <a:solidFill>
                <a:schemeClr val="accent1"/>
              </a:solidFill>
            </a:rPr>
            <a:t>ophthalmics</a:t>
          </a:r>
          <a:r>
            <a:rPr lang="en-US" sz="2300" kern="1200" dirty="0" smtClean="0">
              <a:solidFill>
                <a:schemeClr val="accent1"/>
              </a:solidFill>
            </a:rPr>
            <a:t>, and irrigating preparations</a:t>
          </a:r>
          <a:r>
            <a:rPr lang="en-US" sz="2300" kern="1200" dirty="0" smtClean="0"/>
            <a:t>).</a:t>
          </a:r>
          <a:endParaRPr lang="en-GB" sz="2300" kern="1200" dirty="0"/>
        </a:p>
      </dsp:txBody>
      <dsp:txXfrm>
        <a:off x="998339" y="452224"/>
        <a:ext cx="7458075" cy="2330648"/>
      </dsp:txXfrm>
    </dsp:sp>
    <dsp:sp modelId="{8C3B2C75-00DB-4137-BCAD-EA3FA146CAB0}">
      <dsp:nvSpPr>
        <dsp:cNvPr id="0" name=""/>
        <dsp:cNvSpPr/>
      </dsp:nvSpPr>
      <dsp:spPr>
        <a:xfrm>
          <a:off x="687585" y="115574"/>
          <a:ext cx="1631453" cy="244718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5206D1-FEB5-470B-BDC0-17306143D705}">
      <dsp:nvSpPr>
        <dsp:cNvPr id="0" name=""/>
        <dsp:cNvSpPr/>
      </dsp:nvSpPr>
      <dsp:spPr>
        <a:xfrm>
          <a:off x="998339" y="3386251"/>
          <a:ext cx="7458075" cy="233064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626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They considered </a:t>
          </a:r>
          <a:r>
            <a:rPr lang="en-US" sz="2300" kern="1200" dirty="0" smtClean="0">
              <a:solidFill>
                <a:schemeClr val="accent1"/>
              </a:solidFill>
            </a:rPr>
            <a:t>unique</a:t>
          </a:r>
          <a:r>
            <a:rPr lang="en-US" sz="2300" kern="1200" dirty="0" smtClean="0"/>
            <a:t> among other dosage forms since they are </a:t>
          </a:r>
          <a:r>
            <a:rPr lang="en-US" sz="2300" kern="1200" dirty="0" smtClean="0">
              <a:solidFill>
                <a:schemeClr val="accent1"/>
              </a:solidFill>
            </a:rPr>
            <a:t>injected</a:t>
          </a:r>
          <a:r>
            <a:rPr lang="en-US" sz="2300" kern="1200" dirty="0" smtClean="0"/>
            <a:t> through the </a:t>
          </a:r>
          <a:r>
            <a:rPr lang="en-US" sz="2300" kern="1200" dirty="0" smtClean="0">
              <a:solidFill>
                <a:schemeClr val="accent1"/>
              </a:solidFill>
            </a:rPr>
            <a:t>skin</a:t>
          </a:r>
          <a:r>
            <a:rPr lang="en-US" sz="2300" kern="1200" dirty="0" smtClean="0"/>
            <a:t> or </a:t>
          </a:r>
          <a:r>
            <a:rPr lang="en-US" sz="2300" kern="1200" dirty="0" smtClean="0">
              <a:solidFill>
                <a:schemeClr val="accent1"/>
              </a:solidFill>
            </a:rPr>
            <a:t>mucus membrane </a:t>
          </a:r>
          <a:r>
            <a:rPr lang="en-US" sz="2300" kern="1200" dirty="0" smtClean="0"/>
            <a:t>into the </a:t>
          </a:r>
          <a:r>
            <a:rPr lang="en-US" sz="2300" kern="1200" dirty="0" smtClean="0">
              <a:solidFill>
                <a:schemeClr val="accent1"/>
              </a:solidFill>
            </a:rPr>
            <a:t>internal body compartments</a:t>
          </a:r>
          <a:r>
            <a:rPr lang="en-US" sz="2300" kern="1200" dirty="0" smtClean="0"/>
            <a:t>, so they </a:t>
          </a:r>
          <a:r>
            <a:rPr lang="en-US" sz="2300" kern="1200" dirty="0" smtClean="0">
              <a:solidFill>
                <a:schemeClr val="accent1"/>
              </a:solidFill>
            </a:rPr>
            <a:t>must</a:t>
          </a:r>
          <a:r>
            <a:rPr lang="en-US" sz="2300" kern="1200" dirty="0" smtClean="0"/>
            <a:t> be </a:t>
          </a:r>
          <a:r>
            <a:rPr lang="en-US" sz="2300" kern="1200" dirty="0" smtClean="0">
              <a:solidFill>
                <a:schemeClr val="accent1"/>
              </a:solidFill>
            </a:rPr>
            <a:t>free from microbial contamination</a:t>
          </a:r>
          <a:r>
            <a:rPr lang="en-US" sz="2300" kern="1200" dirty="0" smtClean="0"/>
            <a:t> and from </a:t>
          </a:r>
          <a:r>
            <a:rPr lang="en-US" sz="2300" kern="1200" dirty="0" smtClean="0">
              <a:solidFill>
                <a:schemeClr val="accent1"/>
              </a:solidFill>
            </a:rPr>
            <a:t>toxic components</a:t>
          </a:r>
          <a:r>
            <a:rPr lang="en-US" sz="2300" kern="1200" dirty="0" smtClean="0"/>
            <a:t> as well as posses </a:t>
          </a:r>
          <a:r>
            <a:rPr lang="en-US" sz="2300" kern="1200" dirty="0" smtClean="0">
              <a:solidFill>
                <a:schemeClr val="accent1"/>
              </a:solidFill>
            </a:rPr>
            <a:t>high level of purity.</a:t>
          </a:r>
          <a:endParaRPr lang="en-GB" sz="2300" kern="1200" dirty="0">
            <a:solidFill>
              <a:schemeClr val="accent1"/>
            </a:solidFill>
          </a:endParaRPr>
        </a:p>
      </dsp:txBody>
      <dsp:txXfrm>
        <a:off x="998339" y="3386251"/>
        <a:ext cx="7458075" cy="2330648"/>
      </dsp:txXfrm>
    </dsp:sp>
    <dsp:sp modelId="{FE3855B7-3C66-4172-BE3E-FB60AEFC3CFE}">
      <dsp:nvSpPr>
        <dsp:cNvPr id="0" name=""/>
        <dsp:cNvSpPr/>
      </dsp:nvSpPr>
      <dsp:spPr>
        <a:xfrm>
          <a:off x="687585" y="3049602"/>
          <a:ext cx="1631453" cy="244718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3AFE1-66F8-45D4-8450-084166608B49}">
      <dsp:nvSpPr>
        <dsp:cNvPr id="0" name=""/>
        <dsp:cNvSpPr/>
      </dsp:nvSpPr>
      <dsp:spPr>
        <a:xfrm>
          <a:off x="0" y="0"/>
          <a:ext cx="7330182" cy="11504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1- </a:t>
          </a:r>
          <a:r>
            <a:rPr lang="en-US" sz="2600" b="1" kern="1200" dirty="0" smtClean="0">
              <a:solidFill>
                <a:schemeClr val="bg1"/>
              </a:solidFill>
            </a:rPr>
            <a:t>Non-toxic</a:t>
          </a:r>
          <a:r>
            <a:rPr lang="en-US" sz="2600" kern="1200" dirty="0" smtClean="0">
              <a:solidFill>
                <a:schemeClr val="bg1"/>
              </a:solidFill>
            </a:rPr>
            <a:t> in the quantity administered to the patient.</a:t>
          </a:r>
          <a:endParaRPr lang="en-GB" sz="2600" kern="1200" dirty="0">
            <a:solidFill>
              <a:schemeClr val="bg1"/>
            </a:solidFill>
          </a:endParaRPr>
        </a:p>
      </dsp:txBody>
      <dsp:txXfrm>
        <a:off x="33695" y="33695"/>
        <a:ext cx="5991573" cy="1083034"/>
      </dsp:txXfrm>
    </dsp:sp>
    <dsp:sp modelId="{B98E6942-6D0C-4337-9142-445A98D8ECBD}">
      <dsp:nvSpPr>
        <dsp:cNvPr id="0" name=""/>
        <dsp:cNvSpPr/>
      </dsp:nvSpPr>
      <dsp:spPr>
        <a:xfrm>
          <a:off x="613902" y="1359592"/>
          <a:ext cx="7330182" cy="11504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-21795"/>
            <a:lumOff val="12681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2- Do </a:t>
          </a:r>
          <a:r>
            <a:rPr lang="en-US" sz="2600" b="1" kern="1200" dirty="0" smtClean="0">
              <a:solidFill>
                <a:schemeClr val="bg1"/>
              </a:solidFill>
            </a:rPr>
            <a:t>not interfere </a:t>
          </a:r>
          <a:r>
            <a:rPr lang="en-US" sz="2600" kern="1200" dirty="0" smtClean="0">
              <a:solidFill>
                <a:schemeClr val="bg1"/>
              </a:solidFill>
            </a:rPr>
            <a:t>with the </a:t>
          </a:r>
          <a:r>
            <a:rPr lang="en-US" sz="2600" b="1" kern="1200" dirty="0" smtClean="0">
              <a:solidFill>
                <a:schemeClr val="bg1"/>
              </a:solidFill>
            </a:rPr>
            <a:t>therapeutic efficacy.</a:t>
          </a:r>
          <a:endParaRPr lang="en-GB" sz="2600" b="1" kern="1200" dirty="0">
            <a:solidFill>
              <a:schemeClr val="bg1"/>
            </a:solidFill>
          </a:endParaRPr>
        </a:p>
      </dsp:txBody>
      <dsp:txXfrm>
        <a:off x="647597" y="1393287"/>
        <a:ext cx="5901114" cy="1083034"/>
      </dsp:txXfrm>
    </dsp:sp>
    <dsp:sp modelId="{4DE4B6A2-1304-4AB4-A56D-4BBC71F3B6B6}">
      <dsp:nvSpPr>
        <dsp:cNvPr id="0" name=""/>
        <dsp:cNvSpPr/>
      </dsp:nvSpPr>
      <dsp:spPr>
        <a:xfrm>
          <a:off x="1218642" y="2719184"/>
          <a:ext cx="7330182" cy="11504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-43591"/>
            <a:lumOff val="25363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solidFill>
                <a:schemeClr val="tx1"/>
              </a:solidFill>
            </a:rPr>
            <a:t>3- Do </a:t>
          </a:r>
          <a:r>
            <a:rPr lang="en-US" sz="2600" b="1" kern="1200" smtClean="0">
              <a:solidFill>
                <a:schemeClr val="tx1"/>
              </a:solidFill>
            </a:rPr>
            <a:t>not interfere</a:t>
          </a:r>
          <a:r>
            <a:rPr lang="en-US" sz="2600" kern="1200" smtClean="0">
              <a:solidFill>
                <a:schemeClr val="tx1"/>
              </a:solidFill>
            </a:rPr>
            <a:t> with the </a:t>
          </a:r>
          <a:r>
            <a:rPr lang="en-US" sz="2600" b="1" kern="1200" smtClean="0">
              <a:solidFill>
                <a:schemeClr val="tx1"/>
              </a:solidFill>
            </a:rPr>
            <a:t>assay of the active ingredient.</a:t>
          </a:r>
          <a:endParaRPr lang="en-GB" sz="2600" b="1" kern="1200" dirty="0"/>
        </a:p>
      </dsp:txBody>
      <dsp:txXfrm>
        <a:off x="1252337" y="2752879"/>
        <a:ext cx="5910276" cy="1083034"/>
      </dsp:txXfrm>
    </dsp:sp>
    <dsp:sp modelId="{2E64A333-E0E4-42C3-9DA3-239570E81FC9}">
      <dsp:nvSpPr>
        <dsp:cNvPr id="0" name=""/>
        <dsp:cNvSpPr/>
      </dsp:nvSpPr>
      <dsp:spPr>
        <a:xfrm>
          <a:off x="1832545" y="4078776"/>
          <a:ext cx="7330182" cy="11504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solidFill>
                <a:schemeClr val="tx1"/>
              </a:solidFill>
            </a:rPr>
            <a:t>4- Must be </a:t>
          </a:r>
          <a:r>
            <a:rPr lang="en-US" sz="2600" b="1" kern="1200" smtClean="0">
              <a:solidFill>
                <a:schemeClr val="tx1"/>
              </a:solidFill>
            </a:rPr>
            <a:t>active</a:t>
          </a:r>
          <a:r>
            <a:rPr lang="en-US" sz="2600" kern="1200" smtClean="0">
              <a:solidFill>
                <a:schemeClr val="tx1"/>
              </a:solidFill>
            </a:rPr>
            <a:t> and present when needed throughout the </a:t>
          </a:r>
          <a:r>
            <a:rPr lang="en-US" sz="2600" b="1" kern="1200" smtClean="0">
              <a:solidFill>
                <a:schemeClr val="tx1"/>
              </a:solidFill>
            </a:rPr>
            <a:t>life of the product</a:t>
          </a:r>
          <a:r>
            <a:rPr lang="en-US" sz="2600" kern="1200" smtClean="0">
              <a:solidFill>
                <a:schemeClr val="tx1"/>
              </a:solidFill>
            </a:rPr>
            <a:t>.</a:t>
          </a:r>
          <a:endParaRPr lang="en-GB" sz="2600" kern="1200" dirty="0"/>
        </a:p>
      </dsp:txBody>
      <dsp:txXfrm>
        <a:off x="1866240" y="4112471"/>
        <a:ext cx="5901114" cy="1083034"/>
      </dsp:txXfrm>
    </dsp:sp>
    <dsp:sp modelId="{3D07B95F-9081-41B2-A243-2C3C548DD96A}">
      <dsp:nvSpPr>
        <dsp:cNvPr id="0" name=""/>
        <dsp:cNvSpPr/>
      </dsp:nvSpPr>
      <dsp:spPr>
        <a:xfrm>
          <a:off x="6582406" y="881120"/>
          <a:ext cx="747775" cy="7477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/>
        </a:p>
      </dsp:txBody>
      <dsp:txXfrm>
        <a:off x="6750655" y="881120"/>
        <a:ext cx="411277" cy="562701"/>
      </dsp:txXfrm>
    </dsp:sp>
    <dsp:sp modelId="{BD769267-B99E-471B-84DD-E1B58774F05B}">
      <dsp:nvSpPr>
        <dsp:cNvPr id="0" name=""/>
        <dsp:cNvSpPr/>
      </dsp:nvSpPr>
      <dsp:spPr>
        <a:xfrm>
          <a:off x="7196309" y="2240712"/>
          <a:ext cx="747775" cy="7477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/>
        </a:p>
      </dsp:txBody>
      <dsp:txXfrm>
        <a:off x="7364558" y="2240712"/>
        <a:ext cx="411277" cy="562701"/>
      </dsp:txXfrm>
    </dsp:sp>
    <dsp:sp modelId="{BA1A96D8-E376-4921-9269-0D5E6C6EC29D}">
      <dsp:nvSpPr>
        <dsp:cNvPr id="0" name=""/>
        <dsp:cNvSpPr/>
      </dsp:nvSpPr>
      <dsp:spPr>
        <a:xfrm>
          <a:off x="7801049" y="3600304"/>
          <a:ext cx="747775" cy="7477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/>
        </a:p>
      </dsp:txBody>
      <dsp:txXfrm>
        <a:off x="7969298" y="3600304"/>
        <a:ext cx="411277" cy="562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B8ABB09-4A1D-463E-8065-109CC2B7EFAA}" type="datetimeFigureOut">
              <a:rPr lang="ar-SA" smtClean="0"/>
              <a:t>08/03/1437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8081" y="3428999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Paranterals</a:t>
            </a:r>
            <a:endParaRPr lang="en-GB" sz="5400" b="1" i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7912" y="4653136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Lab -8-</a:t>
            </a:r>
            <a:endParaRPr lang="en-GB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6" descr="Drug_ampoule_JP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081" y="33327"/>
            <a:ext cx="2179743" cy="299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Vials-and-syrin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4625" y="-3646"/>
            <a:ext cx="2592288" cy="299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Various_Intravenous_infusion_I_V_solu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0967"/>
            <a:ext cx="2860817" cy="299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4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2564904"/>
            <a:ext cx="9144000" cy="28083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B- Antioxidants</a:t>
            </a:r>
            <a:r>
              <a:rPr lang="en-US" dirty="0">
                <a:solidFill>
                  <a:schemeClr val="tx1"/>
                </a:solidFill>
              </a:rPr>
              <a:t>: these are included in many formulations to </a:t>
            </a:r>
            <a:r>
              <a:rPr lang="en-US" b="1" dirty="0">
                <a:solidFill>
                  <a:schemeClr val="tx1"/>
                </a:solidFill>
              </a:rPr>
              <a:t>protect the therapeutic agent from oxidation </a:t>
            </a:r>
            <a:r>
              <a:rPr lang="en-US" dirty="0">
                <a:solidFill>
                  <a:schemeClr val="tx1"/>
                </a:solidFill>
              </a:rPr>
              <a:t>particularly under accelerated conditions of thermal sterilization.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>
                <a:solidFill>
                  <a:schemeClr val="tx1"/>
                </a:solidFill>
              </a:rPr>
              <a:t>Note: </a:t>
            </a:r>
            <a:r>
              <a:rPr lang="en-US" dirty="0" smtClean="0">
                <a:solidFill>
                  <a:schemeClr val="tx1"/>
                </a:solidFill>
              </a:rPr>
              <a:t>For products </a:t>
            </a:r>
            <a:r>
              <a:rPr lang="en-US" dirty="0">
                <a:solidFill>
                  <a:schemeClr val="tx1"/>
                </a:solidFill>
              </a:rPr>
              <a:t>in which the </a:t>
            </a:r>
            <a:r>
              <a:rPr lang="en-US" dirty="0" smtClean="0">
                <a:solidFill>
                  <a:schemeClr val="tx1"/>
                </a:solidFill>
              </a:rPr>
              <a:t>oxygen </a:t>
            </a:r>
            <a:r>
              <a:rPr lang="en-US" dirty="0">
                <a:solidFill>
                  <a:schemeClr val="tx1"/>
                </a:solidFill>
              </a:rPr>
              <a:t>enters degradation reactions, an antioxidant effect can be achieved by </a:t>
            </a:r>
            <a:r>
              <a:rPr lang="en-US" b="1" dirty="0">
                <a:solidFill>
                  <a:schemeClr val="tx1"/>
                </a:solidFill>
              </a:rPr>
              <a:t>displacing air (O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from the container with the product, this can be accomplished by </a:t>
            </a:r>
            <a:r>
              <a:rPr lang="en-US" b="1" dirty="0">
                <a:solidFill>
                  <a:schemeClr val="tx1"/>
                </a:solidFill>
              </a:rPr>
              <a:t>saturation of the liquid with either N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or CO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sealing</a:t>
            </a:r>
            <a:r>
              <a:rPr lang="en-US" dirty="0">
                <a:solidFill>
                  <a:schemeClr val="tx1"/>
                </a:solidFill>
              </a:rPr>
              <a:t> of the final product </a:t>
            </a:r>
            <a:r>
              <a:rPr lang="en-US" b="1" dirty="0">
                <a:solidFill>
                  <a:schemeClr val="tx1"/>
                </a:solidFill>
              </a:rPr>
              <a:t>after displacing the air</a:t>
            </a:r>
            <a:r>
              <a:rPr lang="en-US" dirty="0">
                <a:solidFill>
                  <a:schemeClr val="tx1"/>
                </a:solidFill>
              </a:rPr>
              <a:t> from the product </a:t>
            </a:r>
            <a:r>
              <a:rPr lang="en-US" b="1" dirty="0">
                <a:solidFill>
                  <a:schemeClr val="tx1"/>
                </a:solidFill>
              </a:rPr>
              <a:t>with gas.  </a:t>
            </a:r>
            <a:endParaRPr lang="en-US" b="1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C- Tonicity contributors: </a:t>
            </a:r>
            <a:r>
              <a:rPr lang="en-US" dirty="0" smtClean="0">
                <a:solidFill>
                  <a:schemeClr val="tx1"/>
                </a:solidFill>
              </a:rPr>
              <a:t>Which </a:t>
            </a:r>
            <a:r>
              <a:rPr lang="en-US" dirty="0">
                <a:solidFill>
                  <a:schemeClr val="tx1"/>
                </a:solidFill>
              </a:rPr>
              <a:t>are compounds that contributing to the </a:t>
            </a:r>
            <a:r>
              <a:rPr lang="en-US" b="1" dirty="0" err="1">
                <a:solidFill>
                  <a:schemeClr val="tx1"/>
                </a:solidFill>
              </a:rPr>
              <a:t>isotonicity</a:t>
            </a:r>
            <a:r>
              <a:rPr lang="en-US" dirty="0">
                <a:solidFill>
                  <a:schemeClr val="tx1"/>
                </a:solidFill>
              </a:rPr>
              <a:t> of a product </a:t>
            </a:r>
            <a:r>
              <a:rPr lang="en-US" b="1" dirty="0">
                <a:solidFill>
                  <a:schemeClr val="tx1"/>
                </a:solidFill>
              </a:rPr>
              <a:t>to reduce the pain of injection </a:t>
            </a:r>
            <a:r>
              <a:rPr lang="en-US" dirty="0">
                <a:solidFill>
                  <a:schemeClr val="tx1"/>
                </a:solidFill>
              </a:rPr>
              <a:t>in areas with nerve endings. The </a:t>
            </a:r>
            <a:r>
              <a:rPr lang="en-US" b="1" dirty="0">
                <a:solidFill>
                  <a:schemeClr val="tx1"/>
                </a:solidFill>
              </a:rPr>
              <a:t>buffers</a:t>
            </a:r>
            <a:r>
              <a:rPr lang="en-US" dirty="0">
                <a:solidFill>
                  <a:schemeClr val="tx1"/>
                </a:solidFill>
              </a:rPr>
              <a:t> may act as </a:t>
            </a:r>
            <a:r>
              <a:rPr lang="en-US" b="1" dirty="0">
                <a:solidFill>
                  <a:schemeClr val="tx1"/>
                </a:solidFill>
              </a:rPr>
              <a:t>tonicity contributors as well as stabilizer for the </a:t>
            </a:r>
            <a:r>
              <a:rPr lang="en-US" b="1" dirty="0" err="1">
                <a:solidFill>
                  <a:schemeClr val="tx1"/>
                </a:solidFill>
              </a:rPr>
              <a:t>pH</a:t>
            </a:r>
            <a:r>
              <a:rPr lang="en-US" b="1" dirty="0" err="1" smtClean="0">
                <a:solidFill>
                  <a:schemeClr val="tx1"/>
                </a:solidFill>
              </a:rPr>
              <a:t>.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D- </a:t>
            </a:r>
            <a:r>
              <a:rPr lang="en-US" b="1" dirty="0" smtClean="0">
                <a:solidFill>
                  <a:schemeClr val="accent1"/>
                </a:solidFill>
              </a:rPr>
              <a:t>Preservatives: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type used depends on the </a:t>
            </a:r>
            <a:r>
              <a:rPr lang="en-US" b="1" dirty="0">
                <a:solidFill>
                  <a:schemeClr val="tx1"/>
                </a:solidFill>
              </a:rPr>
              <a:t>type of the vehicle </a:t>
            </a:r>
            <a:r>
              <a:rPr lang="en-US" dirty="0">
                <a:solidFill>
                  <a:schemeClr val="tx1"/>
                </a:solidFill>
              </a:rPr>
              <a:t>used and it’s may be an </a:t>
            </a:r>
            <a:r>
              <a:rPr lang="en-US" b="1" dirty="0">
                <a:solidFill>
                  <a:schemeClr val="tx1"/>
                </a:solidFill>
              </a:rPr>
              <a:t>antibacterial agent </a:t>
            </a:r>
            <a:r>
              <a:rPr lang="en-US" dirty="0">
                <a:solidFill>
                  <a:schemeClr val="tx1"/>
                </a:solidFill>
              </a:rPr>
              <a:t>in a </a:t>
            </a:r>
            <a:r>
              <a:rPr lang="en-US" b="1" dirty="0">
                <a:solidFill>
                  <a:schemeClr val="tx1"/>
                </a:solidFill>
              </a:rPr>
              <a:t>bacteriostatic</a:t>
            </a:r>
            <a:r>
              <a:rPr lang="en-US" dirty="0">
                <a:solidFill>
                  <a:schemeClr val="tx1"/>
                </a:solidFill>
              </a:rPr>
              <a:t> concentration which included in the formulation of the products packaged in </a:t>
            </a:r>
            <a:r>
              <a:rPr lang="en-US" b="1" dirty="0">
                <a:solidFill>
                  <a:schemeClr val="tx1"/>
                </a:solidFill>
              </a:rPr>
              <a:t>multiple doses vials</a:t>
            </a:r>
            <a:r>
              <a:rPr lang="en-US" dirty="0">
                <a:solidFill>
                  <a:schemeClr val="tx1"/>
                </a:solidFill>
              </a:rPr>
              <a:t>, for example </a:t>
            </a:r>
            <a:r>
              <a:rPr lang="en-US" b="1" dirty="0" smtClean="0">
                <a:solidFill>
                  <a:schemeClr val="tx1"/>
                </a:solidFill>
              </a:rPr>
              <a:t>benzyl alcohol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benzylkonium</a:t>
            </a:r>
            <a:r>
              <a:rPr lang="en-US" b="1" dirty="0" smtClean="0">
                <a:solidFill>
                  <a:schemeClr val="tx1"/>
                </a:solidFill>
              </a:rPr>
              <a:t> chloride</a:t>
            </a:r>
            <a:r>
              <a:rPr lang="en-US" b="1" dirty="0">
                <a:solidFill>
                  <a:schemeClr val="tx1"/>
                </a:solidFill>
              </a:rPr>
              <a:t>, and </a:t>
            </a:r>
            <a:r>
              <a:rPr lang="en-US" b="1" dirty="0" err="1" smtClean="0">
                <a:solidFill>
                  <a:schemeClr val="tx1"/>
                </a:solidFill>
              </a:rPr>
              <a:t>chlorobutanol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7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E- </a:t>
            </a:r>
            <a:r>
              <a:rPr lang="en-US" b="1" dirty="0" smtClean="0">
                <a:solidFill>
                  <a:schemeClr val="accent1"/>
                </a:solidFill>
              </a:rPr>
              <a:t>Stabilizers: </a:t>
            </a:r>
            <a:r>
              <a:rPr lang="en-US" dirty="0" smtClean="0">
                <a:solidFill>
                  <a:schemeClr val="tx1"/>
                </a:solidFill>
              </a:rPr>
              <a:t>Like </a:t>
            </a:r>
            <a:r>
              <a:rPr lang="en-US" b="1" dirty="0">
                <a:solidFill>
                  <a:schemeClr val="tx1"/>
                </a:solidFill>
              </a:rPr>
              <a:t>EDTA</a:t>
            </a:r>
            <a:r>
              <a:rPr lang="en-US" dirty="0">
                <a:solidFill>
                  <a:schemeClr val="tx1"/>
                </a:solidFill>
              </a:rPr>
              <a:t>, the stabilizer </a:t>
            </a:r>
            <a:r>
              <a:rPr lang="en-US" dirty="0" smtClean="0">
                <a:solidFill>
                  <a:schemeClr val="tx1"/>
                </a:solidFill>
              </a:rPr>
              <a:t>serve </a:t>
            </a:r>
            <a:r>
              <a:rPr lang="en-US" dirty="0">
                <a:solidFill>
                  <a:schemeClr val="tx1"/>
                </a:solidFill>
              </a:rPr>
              <a:t>the same effect as the </a:t>
            </a:r>
            <a:r>
              <a:rPr lang="en-US" b="1" dirty="0">
                <a:solidFill>
                  <a:schemeClr val="tx1"/>
                </a:solidFill>
              </a:rPr>
              <a:t>antioxidant</a:t>
            </a:r>
            <a:r>
              <a:rPr lang="en-US" dirty="0">
                <a:solidFill>
                  <a:schemeClr val="tx1"/>
                </a:solidFill>
              </a:rPr>
              <a:t>, also it may be added </a:t>
            </a:r>
            <a:r>
              <a:rPr lang="en-US" b="1" dirty="0">
                <a:solidFill>
                  <a:schemeClr val="tx1"/>
                </a:solidFill>
              </a:rPr>
              <a:t>to prevent the leaching of the </a:t>
            </a:r>
            <a:r>
              <a:rPr lang="en-US" b="1" dirty="0" smtClean="0">
                <a:solidFill>
                  <a:schemeClr val="tx1"/>
                </a:solidFill>
              </a:rPr>
              <a:t>ferrous  </a:t>
            </a:r>
            <a:r>
              <a:rPr lang="en-US" b="1" dirty="0">
                <a:solidFill>
                  <a:schemeClr val="tx1"/>
                </a:solidFill>
              </a:rPr>
              <a:t>that is present in amber vials and ampoules </a:t>
            </a:r>
            <a:r>
              <a:rPr lang="en-US" dirty="0">
                <a:solidFill>
                  <a:schemeClr val="tx1"/>
                </a:solidFill>
              </a:rPr>
              <a:t>to the </a:t>
            </a:r>
            <a:r>
              <a:rPr lang="en-US" dirty="0" smtClean="0">
                <a:solidFill>
                  <a:schemeClr val="tx1"/>
                </a:solidFill>
              </a:rPr>
              <a:t>constituents.</a:t>
            </a: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hese </a:t>
            </a:r>
            <a:r>
              <a:rPr lang="en-US" dirty="0">
                <a:solidFill>
                  <a:schemeClr val="tx1"/>
                </a:solidFill>
              </a:rPr>
              <a:t>added substances may be </a:t>
            </a:r>
            <a:r>
              <a:rPr lang="en-US" b="1" dirty="0" err="1">
                <a:solidFill>
                  <a:schemeClr val="tx1"/>
                </a:solidFill>
              </a:rPr>
              <a:t>solubilizers</a:t>
            </a:r>
            <a:r>
              <a:rPr lang="en-US" dirty="0">
                <a:solidFill>
                  <a:schemeClr val="tx1"/>
                </a:solidFill>
              </a:rPr>
              <a:t> like </a:t>
            </a:r>
            <a:r>
              <a:rPr lang="en-US" b="1" dirty="0" err="1" smtClean="0">
                <a:solidFill>
                  <a:schemeClr val="tx1"/>
                </a:solidFill>
              </a:rPr>
              <a:t>dimethylacetamide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ethyl alcohol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glycerin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lecithin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povidone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 They also may include </a:t>
            </a:r>
            <a:r>
              <a:rPr lang="en-US" b="1" dirty="0" smtClean="0">
                <a:solidFill>
                  <a:schemeClr val="tx1"/>
                </a:solidFill>
              </a:rPr>
              <a:t>antioxidants, </a:t>
            </a:r>
            <a:r>
              <a:rPr lang="en-US" b="1" dirty="0">
                <a:solidFill>
                  <a:schemeClr val="tx1"/>
                </a:solidFill>
              </a:rPr>
              <a:t>chelating </a:t>
            </a:r>
            <a:r>
              <a:rPr lang="en-US" b="1" dirty="0" smtClean="0">
                <a:solidFill>
                  <a:schemeClr val="tx1"/>
                </a:solidFill>
              </a:rPr>
              <a:t>agents, </a:t>
            </a:r>
            <a:r>
              <a:rPr lang="en-US" b="1" dirty="0">
                <a:solidFill>
                  <a:schemeClr val="tx1"/>
                </a:solidFill>
              </a:rPr>
              <a:t>buffers, tonicity contributors, </a:t>
            </a:r>
            <a:r>
              <a:rPr lang="en-US" b="1" dirty="0" err="1" smtClean="0">
                <a:solidFill>
                  <a:schemeClr val="tx1"/>
                </a:solidFill>
              </a:rPr>
              <a:t>antibacterials</a:t>
            </a:r>
            <a:r>
              <a:rPr lang="en-US" b="1" dirty="0" smtClean="0">
                <a:solidFill>
                  <a:schemeClr val="tx1"/>
                </a:solidFill>
              </a:rPr>
              <a:t>, antifungals, </a:t>
            </a:r>
            <a:r>
              <a:rPr lang="en-US" b="1" dirty="0">
                <a:solidFill>
                  <a:schemeClr val="tx1"/>
                </a:solidFill>
              </a:rPr>
              <a:t>hydrolysis inhibitors, </a:t>
            </a:r>
            <a:r>
              <a:rPr lang="en-US" b="1" dirty="0" err="1" smtClean="0">
                <a:solidFill>
                  <a:schemeClr val="tx1"/>
                </a:solidFill>
              </a:rPr>
              <a:t>antifoamings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others for specialized </a:t>
            </a:r>
            <a:r>
              <a:rPr lang="en-US" dirty="0" smtClean="0">
                <a:solidFill>
                  <a:schemeClr val="tx1"/>
                </a:solidFill>
              </a:rPr>
              <a:t>reasons.</a:t>
            </a: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26961"/>
              </p:ext>
            </p:extLst>
          </p:nvPr>
        </p:nvGraphicFramePr>
        <p:xfrm>
          <a:off x="-18728" y="1628800"/>
          <a:ext cx="916272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486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solidFill>
                  <a:schemeClr val="accent1"/>
                </a:solidFill>
              </a:rPr>
              <a:t>These substances must be</a:t>
            </a:r>
            <a:r>
              <a:rPr lang="en-US" sz="3200" b="1" dirty="0" smtClean="0">
                <a:solidFill>
                  <a:schemeClr val="accent1"/>
                </a:solidFill>
              </a:rPr>
              <a:t>: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(3) </a:t>
            </a:r>
            <a:r>
              <a:rPr lang="en-US" b="1" dirty="0" smtClean="0">
                <a:solidFill>
                  <a:schemeClr val="accent1"/>
                </a:solidFill>
              </a:rPr>
              <a:t>Containers: </a:t>
            </a:r>
            <a:r>
              <a:rPr lang="en-US" dirty="0" smtClean="0">
                <a:solidFill>
                  <a:schemeClr val="tx1"/>
                </a:solidFill>
              </a:rPr>
              <a:t>They </a:t>
            </a:r>
            <a:r>
              <a:rPr lang="en-US" dirty="0">
                <a:solidFill>
                  <a:schemeClr val="tx1"/>
                </a:solidFill>
              </a:rPr>
              <a:t>must be </a:t>
            </a:r>
            <a:r>
              <a:rPr lang="en-US" b="1" dirty="0">
                <a:solidFill>
                  <a:schemeClr val="tx1"/>
                </a:solidFill>
              </a:rPr>
              <a:t>inert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non-toxic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easy transport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easy sterilize, and easily </a:t>
            </a:r>
            <a:r>
              <a:rPr lang="en-US" b="1" dirty="0" smtClean="0">
                <a:solidFill>
                  <a:schemeClr val="tx1"/>
                </a:solidFill>
              </a:rPr>
              <a:t>cleaned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e </a:t>
            </a:r>
            <a:r>
              <a:rPr lang="en-US" dirty="0">
                <a:solidFill>
                  <a:schemeClr val="tx1"/>
                </a:solidFill>
              </a:rPr>
              <a:t>have 2 types </a:t>
            </a:r>
            <a:r>
              <a:rPr lang="en-US" b="1" dirty="0">
                <a:solidFill>
                  <a:schemeClr val="tx1"/>
                </a:solidFill>
              </a:rPr>
              <a:t>plastic and glass containers</a:t>
            </a:r>
            <a:r>
              <a:rPr lang="en-US" dirty="0">
                <a:solidFill>
                  <a:schemeClr val="tx1"/>
                </a:solidFill>
              </a:rPr>
              <a:t>, and each has advantages and disadvantages.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280659207_842.jpg"/>
          <p:cNvPicPr>
            <a:picLocks noChangeAspect="1"/>
          </p:cNvPicPr>
          <p:nvPr/>
        </p:nvPicPr>
        <p:blipFill>
          <a:blip r:embed="rId2" cstate="print"/>
          <a:srcRect l="14776" r="6420" b="-694"/>
          <a:stretch>
            <a:fillRect/>
          </a:stretch>
        </p:blipFill>
        <p:spPr>
          <a:xfrm>
            <a:off x="179512" y="3429001"/>
            <a:ext cx="3024336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211152374936 glass injection bot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429000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gua_para_injeAsApo_05_m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429000"/>
            <a:ext cx="3059832" cy="274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1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818290"/>
              </p:ext>
            </p:extLst>
          </p:nvPr>
        </p:nvGraphicFramePr>
        <p:xfrm>
          <a:off x="0" y="333375"/>
          <a:ext cx="9144000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algn="just"/>
            <a:r>
              <a:rPr lang="en-US" b="1" dirty="0">
                <a:solidFill>
                  <a:schemeClr val="accent1"/>
                </a:solidFill>
              </a:rPr>
              <a:t>1- Leaker test: </a:t>
            </a:r>
            <a:r>
              <a:rPr lang="en-US" dirty="0">
                <a:solidFill>
                  <a:schemeClr val="tx1"/>
                </a:solidFill>
              </a:rPr>
              <a:t>is mainly used to determine the </a:t>
            </a:r>
            <a:r>
              <a:rPr lang="en-US" b="1" dirty="0">
                <a:solidFill>
                  <a:schemeClr val="tx1"/>
                </a:solidFill>
              </a:rPr>
              <a:t>efficiency of the sealing</a:t>
            </a:r>
            <a:r>
              <a:rPr lang="en-US" dirty="0">
                <a:solidFill>
                  <a:schemeClr val="tx1"/>
                </a:solidFill>
              </a:rPr>
              <a:t> so the incompletely sealed ampoules may be discarded, this is detected by producing a </a:t>
            </a:r>
            <a:r>
              <a:rPr lang="en-US" b="1" dirty="0">
                <a:solidFill>
                  <a:schemeClr val="tx1"/>
                </a:solidFill>
              </a:rPr>
              <a:t>negative pressure within completely sealed ampoule usually in a vacuum chamber, while the ampoule is entirely submerged in deeply colored dye solution usually 0.5-1% </a:t>
            </a:r>
            <a:r>
              <a:rPr lang="en-US" b="1" dirty="0" smtClean="0">
                <a:solidFill>
                  <a:schemeClr val="tx1"/>
                </a:solidFill>
              </a:rPr>
              <a:t>methylene blue,</a:t>
            </a:r>
            <a:r>
              <a:rPr lang="en-US" b="1" dirty="0">
                <a:solidFill>
                  <a:schemeClr val="tx1"/>
                </a:solidFill>
              </a:rPr>
              <a:t> then the subsequent atmospheric pressure will cause the dye to penetrate any opening, thus make it visible after washing the ampoule to clear it from the dye.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vials and bottles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dirty="0">
                <a:solidFill>
                  <a:schemeClr val="tx1"/>
                </a:solidFill>
              </a:rPr>
              <a:t>not subjected to leaker test </a:t>
            </a:r>
            <a:r>
              <a:rPr lang="en-US" dirty="0">
                <a:solidFill>
                  <a:schemeClr val="tx1"/>
                </a:solidFill>
              </a:rPr>
              <a:t>because the </a:t>
            </a:r>
            <a:r>
              <a:rPr lang="en-US" b="1" dirty="0">
                <a:solidFill>
                  <a:schemeClr val="tx1"/>
                </a:solidFill>
              </a:rPr>
              <a:t>rubber closure is not rigid</a:t>
            </a:r>
            <a:r>
              <a:rPr lang="en-US" dirty="0">
                <a:solidFill>
                  <a:schemeClr val="tx1"/>
                </a:solidFill>
              </a:rPr>
              <a:t>, also </a:t>
            </a:r>
            <a:r>
              <a:rPr lang="en-US" b="1" dirty="0">
                <a:solidFill>
                  <a:schemeClr val="tx1"/>
                </a:solidFill>
              </a:rPr>
              <a:t>capillaries of about 15 microns in diameter or smaller may not be detected</a:t>
            </a:r>
            <a:r>
              <a:rPr lang="en-US" dirty="0">
                <a:solidFill>
                  <a:schemeClr val="tx1"/>
                </a:solidFill>
              </a:rPr>
              <a:t> by this test, also this test is used for </a:t>
            </a:r>
            <a:r>
              <a:rPr lang="en-US" b="1" dirty="0">
                <a:solidFill>
                  <a:schemeClr val="tx1"/>
                </a:solidFill>
              </a:rPr>
              <a:t>colorless solutions and clear containers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2- Clarity test: </a:t>
            </a: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is done by </a:t>
            </a:r>
            <a:r>
              <a:rPr lang="en-US" b="1" dirty="0">
                <a:solidFill>
                  <a:schemeClr val="tx1"/>
                </a:solidFill>
              </a:rPr>
              <a:t>visual inspecting </a:t>
            </a:r>
            <a:r>
              <a:rPr lang="en-US" dirty="0">
                <a:solidFill>
                  <a:schemeClr val="tx1"/>
                </a:solidFill>
              </a:rPr>
              <a:t>of each </a:t>
            </a:r>
            <a:r>
              <a:rPr lang="en-US" b="1" dirty="0">
                <a:solidFill>
                  <a:schemeClr val="tx1"/>
                </a:solidFill>
              </a:rPr>
              <a:t>externally clean containers under a good light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baffled against reflection into the eyes and viewed against a black and white background with the contents set in motion with a swirling action</a:t>
            </a:r>
            <a:r>
              <a:rPr lang="en-US" dirty="0">
                <a:solidFill>
                  <a:schemeClr val="tx1"/>
                </a:solidFill>
              </a:rPr>
              <a:t>. A moving particle is much easier to see than the one that is stationary, but the </a:t>
            </a:r>
            <a:r>
              <a:rPr lang="en-US" b="1" dirty="0">
                <a:solidFill>
                  <a:schemeClr val="tx1"/>
                </a:solidFill>
              </a:rPr>
              <a:t>care</a:t>
            </a:r>
            <a:r>
              <a:rPr lang="en-US" dirty="0">
                <a:solidFill>
                  <a:schemeClr val="tx1"/>
                </a:solidFill>
              </a:rPr>
              <a:t> must be exercised </a:t>
            </a:r>
            <a:r>
              <a:rPr lang="en-US" b="1" dirty="0">
                <a:solidFill>
                  <a:schemeClr val="tx1"/>
                </a:solidFill>
              </a:rPr>
              <a:t>to avoid introducing air bubbles </a:t>
            </a:r>
            <a:r>
              <a:rPr lang="en-US" dirty="0">
                <a:solidFill>
                  <a:schemeClr val="tx1"/>
                </a:solidFill>
              </a:rPr>
              <a:t>which are </a:t>
            </a:r>
            <a:r>
              <a:rPr lang="en-US" b="1" dirty="0">
                <a:solidFill>
                  <a:schemeClr val="tx1"/>
                </a:solidFill>
              </a:rPr>
              <a:t>difficult to distinguish from dust particles</a:t>
            </a:r>
            <a:r>
              <a:rPr lang="en-US" dirty="0">
                <a:solidFill>
                  <a:schemeClr val="tx1"/>
                </a:solidFill>
              </a:rPr>
              <a:t>. The </a:t>
            </a:r>
            <a:r>
              <a:rPr lang="en-US" b="1" dirty="0">
                <a:solidFill>
                  <a:schemeClr val="tx1"/>
                </a:solidFill>
              </a:rPr>
              <a:t>human</a:t>
            </a:r>
            <a:r>
              <a:rPr lang="en-US" dirty="0">
                <a:solidFill>
                  <a:schemeClr val="tx1"/>
                </a:solidFill>
              </a:rPr>
              <a:t> inspector is </a:t>
            </a:r>
            <a:r>
              <a:rPr lang="en-US" b="1" dirty="0">
                <a:solidFill>
                  <a:schemeClr val="tx1"/>
                </a:solidFill>
              </a:rPr>
              <a:t>subjected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b="1" dirty="0">
                <a:solidFill>
                  <a:schemeClr val="tx1"/>
                </a:solidFill>
              </a:rPr>
              <a:t>reduction in efficiency </a:t>
            </a:r>
            <a:r>
              <a:rPr lang="en-US" dirty="0">
                <a:solidFill>
                  <a:schemeClr val="tx1"/>
                </a:solidFill>
              </a:rPr>
              <a:t>by eye </a:t>
            </a:r>
            <a:r>
              <a:rPr lang="en-US" b="1" dirty="0">
                <a:solidFill>
                  <a:schemeClr val="tx1"/>
                </a:solidFill>
              </a:rPr>
              <a:t>strain, fatigue, emotional </a:t>
            </a:r>
            <a:r>
              <a:rPr lang="en-US" b="1" dirty="0" smtClean="0">
                <a:solidFill>
                  <a:schemeClr val="tx1"/>
                </a:solidFill>
              </a:rPr>
              <a:t>disturbances </a:t>
            </a:r>
            <a:r>
              <a:rPr lang="en-US" dirty="0">
                <a:solidFill>
                  <a:schemeClr val="tx1"/>
                </a:solidFill>
              </a:rPr>
              <a:t>that’s why </a:t>
            </a:r>
            <a:r>
              <a:rPr lang="en-US" b="1" dirty="0">
                <a:solidFill>
                  <a:schemeClr val="tx1"/>
                </a:solidFill>
              </a:rPr>
              <a:t>instrumental methods more accurate</a:t>
            </a:r>
            <a:r>
              <a:rPr lang="en-US" dirty="0">
                <a:solidFill>
                  <a:schemeClr val="tx1"/>
                </a:solidFill>
              </a:rPr>
              <a:t> which </a:t>
            </a:r>
            <a:r>
              <a:rPr lang="en-US" b="1" dirty="0">
                <a:solidFill>
                  <a:schemeClr val="tx1"/>
                </a:solidFill>
              </a:rPr>
              <a:t>depends on the principle of light scattering, light absorption and electrical resistance </a:t>
            </a:r>
            <a:r>
              <a:rPr lang="en-US" dirty="0">
                <a:solidFill>
                  <a:schemeClr val="tx1"/>
                </a:solidFill>
              </a:rPr>
              <a:t>and these </a:t>
            </a:r>
            <a:r>
              <a:rPr lang="en-US" b="1" dirty="0">
                <a:solidFill>
                  <a:schemeClr val="tx1"/>
                </a:solidFill>
              </a:rPr>
              <a:t>used to obtain particle count and size distribution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3- </a:t>
            </a:r>
            <a:r>
              <a:rPr lang="en-US" b="1" dirty="0" err="1">
                <a:solidFill>
                  <a:schemeClr val="accent1"/>
                </a:solidFill>
              </a:rPr>
              <a:t>Pyrogen</a:t>
            </a:r>
            <a:r>
              <a:rPr lang="en-US" b="1" dirty="0">
                <a:solidFill>
                  <a:schemeClr val="accent1"/>
                </a:solidFill>
              </a:rPr>
              <a:t> test: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err="1">
                <a:solidFill>
                  <a:schemeClr val="tx1"/>
                </a:solidFill>
              </a:rPr>
              <a:t>pyrogens</a:t>
            </a:r>
            <a:r>
              <a:rPr lang="en-US" b="1" dirty="0">
                <a:solidFill>
                  <a:schemeClr val="tx1"/>
                </a:solidFill>
              </a:rPr>
              <a:t> are products of the metabolism of the </a:t>
            </a:r>
            <a:r>
              <a:rPr lang="en-US" b="1" dirty="0" smtClean="0">
                <a:solidFill>
                  <a:schemeClr val="tx1"/>
                </a:solidFill>
              </a:rPr>
              <a:t>microorganism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which will </a:t>
            </a:r>
            <a:r>
              <a:rPr lang="en-US" dirty="0">
                <a:solidFill>
                  <a:schemeClr val="tx1"/>
                </a:solidFill>
              </a:rPr>
              <a:t>produce rising in body </a:t>
            </a:r>
            <a:r>
              <a:rPr lang="en-US" dirty="0" smtClean="0">
                <a:solidFill>
                  <a:schemeClr val="tx1"/>
                </a:solidFill>
              </a:rPr>
              <a:t>temperature 1 </a:t>
            </a:r>
            <a:r>
              <a:rPr lang="en-US" dirty="0">
                <a:solidFill>
                  <a:schemeClr val="tx1"/>
                </a:solidFill>
              </a:rPr>
              <a:t>hour </a:t>
            </a:r>
            <a:r>
              <a:rPr lang="en-US" dirty="0" smtClean="0">
                <a:solidFill>
                  <a:schemeClr val="tx1"/>
                </a:solidFill>
              </a:rPr>
              <a:t>after injection.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0" algn="just"/>
            <a:r>
              <a:rPr lang="en-US" dirty="0" smtClean="0">
                <a:solidFill>
                  <a:schemeClr val="tx1"/>
                </a:solidFill>
              </a:rPr>
              <a:t> This </a:t>
            </a:r>
            <a:r>
              <a:rPr lang="en-US" dirty="0">
                <a:solidFill>
                  <a:schemeClr val="tx1"/>
                </a:solidFill>
              </a:rPr>
              <a:t>test is done by </a:t>
            </a:r>
            <a:r>
              <a:rPr lang="en-US" b="1" dirty="0">
                <a:solidFill>
                  <a:schemeClr val="tx1"/>
                </a:solidFill>
              </a:rPr>
              <a:t>injecting the sample in the vein of 6 rabbits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observe the temperature </a:t>
            </a:r>
            <a:r>
              <a:rPr lang="en-US" dirty="0">
                <a:solidFill>
                  <a:schemeClr val="tx1"/>
                </a:solidFill>
              </a:rPr>
              <a:t>of the rabbits for </a:t>
            </a:r>
            <a:r>
              <a:rPr lang="en-US" b="1" dirty="0">
                <a:solidFill>
                  <a:schemeClr val="tx1"/>
                </a:solidFill>
              </a:rPr>
              <a:t>3 hour period by the means of rectal thermometer, if the temperature increases </a:t>
            </a:r>
            <a:r>
              <a:rPr lang="en-US" dirty="0">
                <a:solidFill>
                  <a:schemeClr val="tx1"/>
                </a:solidFill>
              </a:rPr>
              <a:t>then the product </a:t>
            </a:r>
            <a:r>
              <a:rPr lang="en-US" b="1" dirty="0">
                <a:solidFill>
                  <a:schemeClr val="tx1"/>
                </a:solidFill>
              </a:rPr>
              <a:t>is contaminated and should be rejected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while if only 1 rabbit temperature increased</a:t>
            </a:r>
            <a:r>
              <a:rPr lang="en-US" dirty="0">
                <a:solidFill>
                  <a:schemeClr val="tx1"/>
                </a:solidFill>
              </a:rPr>
              <a:t> so perform the test with </a:t>
            </a:r>
            <a:r>
              <a:rPr lang="en-US" b="1" dirty="0">
                <a:solidFill>
                  <a:schemeClr val="tx1"/>
                </a:solidFill>
              </a:rPr>
              <a:t>additional 6 rabbits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only 1 rabbit temperature increase out of 12 rabbits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dirty="0" smtClean="0">
                <a:solidFill>
                  <a:schemeClr val="tx1"/>
                </a:solidFill>
              </a:rPr>
              <a:t>allowed,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thus more than 1 rabbit the product will be unaccepted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bbits in ro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3"/>
            <a:ext cx="9144000" cy="547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5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67771"/>
              </p:ext>
            </p:extLst>
          </p:nvPr>
        </p:nvGraphicFramePr>
        <p:xfrm>
          <a:off x="0" y="333375"/>
          <a:ext cx="9144000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7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760640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4- Sterility test: </a:t>
            </a:r>
            <a:r>
              <a:rPr lang="en-US" dirty="0" smtClean="0">
                <a:solidFill>
                  <a:schemeClr val="tx1"/>
                </a:solidFill>
              </a:rPr>
              <a:t>After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sterilization step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sample </a:t>
            </a:r>
            <a:r>
              <a:rPr lang="en-US" dirty="0">
                <a:solidFill>
                  <a:schemeClr val="tx1"/>
                </a:solidFill>
              </a:rPr>
              <a:t>is taken and </a:t>
            </a:r>
            <a:r>
              <a:rPr lang="en-US" b="1" dirty="0">
                <a:solidFill>
                  <a:schemeClr val="tx1"/>
                </a:solidFill>
              </a:rPr>
              <a:t>inoculated on agar, incubated at 37° C for 14 days then observe if any growth </a:t>
            </a:r>
            <a:r>
              <a:rPr lang="en-US" b="1" dirty="0" err="1">
                <a:solidFill>
                  <a:schemeClr val="tx1"/>
                </a:solidFill>
              </a:rPr>
              <a:t>developes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/>
          </a:p>
          <a:p>
            <a:pPr algn="just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0" y="2708920"/>
            <a:ext cx="9144000" cy="28083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400" b="1" dirty="0">
                <a:solidFill>
                  <a:schemeClr val="accent1"/>
                </a:solidFill>
              </a:rPr>
              <a:t>Note: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autoclave</a:t>
            </a:r>
            <a:r>
              <a:rPr lang="en-US" sz="2400" dirty="0">
                <a:solidFill>
                  <a:schemeClr val="tx1"/>
                </a:solidFill>
              </a:rPr>
              <a:t> is used to ensure the sterilization process occurred completely, by </a:t>
            </a:r>
            <a:r>
              <a:rPr lang="en-US" sz="2400" b="1" dirty="0">
                <a:solidFill>
                  <a:schemeClr val="tx1"/>
                </a:solidFill>
              </a:rPr>
              <a:t>utilizing a specific tube as brown color that turns into blue color when sterilization is completed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776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691400"/>
              </p:ext>
            </p:extLst>
          </p:nvPr>
        </p:nvGraphicFramePr>
        <p:xfrm>
          <a:off x="0" y="404813"/>
          <a:ext cx="9144000" cy="453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-10344" y="4581128"/>
            <a:ext cx="9144000" cy="158417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400" b="1" dirty="0" smtClean="0">
                <a:solidFill>
                  <a:schemeClr val="accent1"/>
                </a:solidFill>
              </a:rPr>
              <a:t>Note: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choice of the </a:t>
            </a:r>
            <a:r>
              <a:rPr lang="en-US" sz="2400" b="1" dirty="0">
                <a:solidFill>
                  <a:schemeClr val="tx1"/>
                </a:solidFill>
              </a:rPr>
              <a:t>proper type of sterilization </a:t>
            </a:r>
            <a:r>
              <a:rPr lang="en-US" sz="2400" dirty="0">
                <a:solidFill>
                  <a:schemeClr val="tx1"/>
                </a:solidFill>
              </a:rPr>
              <a:t>process </a:t>
            </a:r>
            <a:r>
              <a:rPr lang="en-US" sz="2400" b="1" dirty="0">
                <a:solidFill>
                  <a:schemeClr val="tx1"/>
                </a:solidFill>
              </a:rPr>
              <a:t>depends</a:t>
            </a:r>
            <a:r>
              <a:rPr lang="en-US" sz="2400" dirty="0">
                <a:solidFill>
                  <a:schemeClr val="tx1"/>
                </a:solidFill>
              </a:rPr>
              <a:t> on the </a:t>
            </a:r>
            <a:r>
              <a:rPr lang="en-US" sz="2400" b="1" dirty="0" err="1">
                <a:solidFill>
                  <a:schemeClr val="tx1"/>
                </a:solidFill>
              </a:rPr>
              <a:t>physico</a:t>
            </a:r>
            <a:r>
              <a:rPr lang="en-US" sz="2400" b="1" dirty="0">
                <a:solidFill>
                  <a:schemeClr val="tx1"/>
                </a:solidFill>
              </a:rPr>
              <a:t>-chemical properties of the drug</a:t>
            </a:r>
            <a:r>
              <a:rPr lang="en-US" sz="2400" dirty="0">
                <a:solidFill>
                  <a:schemeClr val="tx1"/>
                </a:solidFill>
              </a:rPr>
              <a:t>, the </a:t>
            </a:r>
            <a:r>
              <a:rPr lang="en-US" sz="2400" b="1" dirty="0">
                <a:solidFill>
                  <a:schemeClr val="tx1"/>
                </a:solidFill>
              </a:rPr>
              <a:t>type of the container</a:t>
            </a:r>
            <a:r>
              <a:rPr lang="en-US" sz="2400" dirty="0">
                <a:solidFill>
                  <a:schemeClr val="tx1"/>
                </a:solidFill>
              </a:rPr>
              <a:t> as </a:t>
            </a:r>
            <a:r>
              <a:rPr lang="en-US" sz="2400" b="1" dirty="0">
                <a:solidFill>
                  <a:schemeClr val="tx1"/>
                </a:solidFill>
              </a:rPr>
              <a:t>vial or ampoule </a:t>
            </a:r>
            <a:r>
              <a:rPr lang="en-US" sz="2400" dirty="0">
                <a:solidFill>
                  <a:schemeClr val="tx1"/>
                </a:solidFill>
              </a:rPr>
              <a:t>since in vial the rubber is affected by heat.  </a:t>
            </a:r>
          </a:p>
        </p:txBody>
      </p:sp>
    </p:spTree>
    <p:extLst>
      <p:ext uri="{BB962C8B-B14F-4D97-AF65-F5344CB8AC3E}">
        <p14:creationId xmlns:p14="http://schemas.microsoft.com/office/powerpoint/2010/main" val="2006776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51" y="1556792"/>
            <a:ext cx="8962038" cy="4475647"/>
            <a:chOff x="2450" y="2528094"/>
            <a:chExt cx="9139099" cy="3240975"/>
          </a:xfrm>
        </p:grpSpPr>
        <p:sp>
          <p:nvSpPr>
            <p:cNvPr id="8" name="Freeform 7"/>
            <p:cNvSpPr/>
            <p:nvPr/>
          </p:nvSpPr>
          <p:spPr>
            <a:xfrm>
              <a:off x="2450" y="2528094"/>
              <a:ext cx="3786187" cy="1514474"/>
            </a:xfrm>
            <a:custGeom>
              <a:avLst/>
              <a:gdLst>
                <a:gd name="connsiteX0" fmla="*/ 0 w 3786187"/>
                <a:gd name="connsiteY0" fmla="*/ 0 h 1514474"/>
                <a:gd name="connsiteX1" fmla="*/ 3028950 w 3786187"/>
                <a:gd name="connsiteY1" fmla="*/ 0 h 1514474"/>
                <a:gd name="connsiteX2" fmla="*/ 3786187 w 3786187"/>
                <a:gd name="connsiteY2" fmla="*/ 757237 h 1514474"/>
                <a:gd name="connsiteX3" fmla="*/ 3028950 w 3786187"/>
                <a:gd name="connsiteY3" fmla="*/ 1514474 h 1514474"/>
                <a:gd name="connsiteX4" fmla="*/ 0 w 3786187"/>
                <a:gd name="connsiteY4" fmla="*/ 1514474 h 1514474"/>
                <a:gd name="connsiteX5" fmla="*/ 757237 w 3786187"/>
                <a:gd name="connsiteY5" fmla="*/ 757237 h 1514474"/>
                <a:gd name="connsiteX6" fmla="*/ 0 w 3786187"/>
                <a:gd name="connsiteY6" fmla="*/ 0 h 15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6187" h="1514474">
                  <a:moveTo>
                    <a:pt x="0" y="0"/>
                  </a:moveTo>
                  <a:lnTo>
                    <a:pt x="3028950" y="0"/>
                  </a:lnTo>
                  <a:lnTo>
                    <a:pt x="3786187" y="757237"/>
                  </a:lnTo>
                  <a:lnTo>
                    <a:pt x="3028950" y="1514474"/>
                  </a:lnTo>
                  <a:lnTo>
                    <a:pt x="0" y="1514474"/>
                  </a:lnTo>
                  <a:lnTo>
                    <a:pt x="757237" y="7572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9787" tIns="41275" rIns="757237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1-Aseptic Area</a:t>
              </a:r>
              <a:endParaRPr lang="en-GB" sz="20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96433" y="2656824"/>
              <a:ext cx="3142535" cy="1257014"/>
            </a:xfrm>
            <a:custGeom>
              <a:avLst/>
              <a:gdLst>
                <a:gd name="connsiteX0" fmla="*/ 0 w 3142535"/>
                <a:gd name="connsiteY0" fmla="*/ 0 h 1257014"/>
                <a:gd name="connsiteX1" fmla="*/ 2514028 w 3142535"/>
                <a:gd name="connsiteY1" fmla="*/ 0 h 1257014"/>
                <a:gd name="connsiteX2" fmla="*/ 3142535 w 3142535"/>
                <a:gd name="connsiteY2" fmla="*/ 628507 h 1257014"/>
                <a:gd name="connsiteX3" fmla="*/ 2514028 w 3142535"/>
                <a:gd name="connsiteY3" fmla="*/ 1257014 h 1257014"/>
                <a:gd name="connsiteX4" fmla="*/ 0 w 3142535"/>
                <a:gd name="connsiteY4" fmla="*/ 1257014 h 1257014"/>
                <a:gd name="connsiteX5" fmla="*/ 628507 w 3142535"/>
                <a:gd name="connsiteY5" fmla="*/ 628507 h 1257014"/>
                <a:gd name="connsiteX6" fmla="*/ 0 w 3142535"/>
                <a:gd name="connsiteY6" fmla="*/ 0 h 12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2535" h="1257014">
                  <a:moveTo>
                    <a:pt x="0" y="0"/>
                  </a:moveTo>
                  <a:lnTo>
                    <a:pt x="2514028" y="0"/>
                  </a:lnTo>
                  <a:lnTo>
                    <a:pt x="3142535" y="628507"/>
                  </a:lnTo>
                  <a:lnTo>
                    <a:pt x="2514028" y="1257014"/>
                  </a:lnTo>
                  <a:lnTo>
                    <a:pt x="0" y="1257014"/>
                  </a:lnTo>
                  <a:lnTo>
                    <a:pt x="628507" y="628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167" tIns="36830" rIns="628507" bIns="3683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2- Isolated Area</a:t>
              </a:r>
              <a:endParaRPr lang="en-GB" sz="20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99014" y="2656824"/>
              <a:ext cx="3142535" cy="1257014"/>
            </a:xfrm>
            <a:custGeom>
              <a:avLst/>
              <a:gdLst>
                <a:gd name="connsiteX0" fmla="*/ 0 w 3142535"/>
                <a:gd name="connsiteY0" fmla="*/ 0 h 1257014"/>
                <a:gd name="connsiteX1" fmla="*/ 2514028 w 3142535"/>
                <a:gd name="connsiteY1" fmla="*/ 0 h 1257014"/>
                <a:gd name="connsiteX2" fmla="*/ 3142535 w 3142535"/>
                <a:gd name="connsiteY2" fmla="*/ 628507 h 1257014"/>
                <a:gd name="connsiteX3" fmla="*/ 2514028 w 3142535"/>
                <a:gd name="connsiteY3" fmla="*/ 1257014 h 1257014"/>
                <a:gd name="connsiteX4" fmla="*/ 0 w 3142535"/>
                <a:gd name="connsiteY4" fmla="*/ 1257014 h 1257014"/>
                <a:gd name="connsiteX5" fmla="*/ 628507 w 3142535"/>
                <a:gd name="connsiteY5" fmla="*/ 628507 h 1257014"/>
                <a:gd name="connsiteX6" fmla="*/ 0 w 3142535"/>
                <a:gd name="connsiteY6" fmla="*/ 0 h 12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2535" h="1257014">
                  <a:moveTo>
                    <a:pt x="0" y="0"/>
                  </a:moveTo>
                  <a:lnTo>
                    <a:pt x="2514028" y="0"/>
                  </a:lnTo>
                  <a:lnTo>
                    <a:pt x="3142535" y="628507"/>
                  </a:lnTo>
                  <a:lnTo>
                    <a:pt x="2514028" y="1257014"/>
                  </a:lnTo>
                  <a:lnTo>
                    <a:pt x="0" y="1257014"/>
                  </a:lnTo>
                  <a:lnTo>
                    <a:pt x="628507" y="628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167" tIns="36830" rIns="628507" bIns="3683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/>
                <a:t>3- </a:t>
              </a:r>
              <a:r>
                <a:rPr lang="en-US" sz="2000" b="1" dirty="0">
                  <a:solidFill>
                    <a:schemeClr val="tx1"/>
                  </a:solidFill>
                </a:rPr>
                <a:t>Circulated with filtered air to remove the dust and bacteria.</a:t>
              </a:r>
            </a:p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50" y="4254595"/>
              <a:ext cx="3786187" cy="1514474"/>
            </a:xfrm>
            <a:custGeom>
              <a:avLst/>
              <a:gdLst>
                <a:gd name="connsiteX0" fmla="*/ 0 w 3786187"/>
                <a:gd name="connsiteY0" fmla="*/ 0 h 1514474"/>
                <a:gd name="connsiteX1" fmla="*/ 3028950 w 3786187"/>
                <a:gd name="connsiteY1" fmla="*/ 0 h 1514474"/>
                <a:gd name="connsiteX2" fmla="*/ 3786187 w 3786187"/>
                <a:gd name="connsiteY2" fmla="*/ 757237 h 1514474"/>
                <a:gd name="connsiteX3" fmla="*/ 3028950 w 3786187"/>
                <a:gd name="connsiteY3" fmla="*/ 1514474 h 1514474"/>
                <a:gd name="connsiteX4" fmla="*/ 0 w 3786187"/>
                <a:gd name="connsiteY4" fmla="*/ 1514474 h 1514474"/>
                <a:gd name="connsiteX5" fmla="*/ 757237 w 3786187"/>
                <a:gd name="connsiteY5" fmla="*/ 757237 h 1514474"/>
                <a:gd name="connsiteX6" fmla="*/ 0 w 3786187"/>
                <a:gd name="connsiteY6" fmla="*/ 0 h 15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6187" h="1514474">
                  <a:moveTo>
                    <a:pt x="0" y="0"/>
                  </a:moveTo>
                  <a:lnTo>
                    <a:pt x="3028950" y="0"/>
                  </a:lnTo>
                  <a:lnTo>
                    <a:pt x="3786187" y="757237"/>
                  </a:lnTo>
                  <a:lnTo>
                    <a:pt x="3028950" y="1514474"/>
                  </a:lnTo>
                  <a:lnTo>
                    <a:pt x="0" y="1514474"/>
                  </a:lnTo>
                  <a:lnTo>
                    <a:pt x="757237" y="7572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9787" tIns="41275" rIns="757237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4- Easily cleane</a:t>
              </a:r>
              <a:r>
                <a:rPr lang="en-US" sz="2000" b="1" dirty="0" smtClean="0"/>
                <a:t>d and sterilize</a:t>
              </a:r>
              <a:endParaRPr lang="en-GB" sz="20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96433" y="4383325"/>
              <a:ext cx="3142535" cy="1257014"/>
            </a:xfrm>
            <a:custGeom>
              <a:avLst/>
              <a:gdLst>
                <a:gd name="connsiteX0" fmla="*/ 0 w 3142535"/>
                <a:gd name="connsiteY0" fmla="*/ 0 h 1257014"/>
                <a:gd name="connsiteX1" fmla="*/ 2514028 w 3142535"/>
                <a:gd name="connsiteY1" fmla="*/ 0 h 1257014"/>
                <a:gd name="connsiteX2" fmla="*/ 3142535 w 3142535"/>
                <a:gd name="connsiteY2" fmla="*/ 628507 h 1257014"/>
                <a:gd name="connsiteX3" fmla="*/ 2514028 w 3142535"/>
                <a:gd name="connsiteY3" fmla="*/ 1257014 h 1257014"/>
                <a:gd name="connsiteX4" fmla="*/ 0 w 3142535"/>
                <a:gd name="connsiteY4" fmla="*/ 1257014 h 1257014"/>
                <a:gd name="connsiteX5" fmla="*/ 628507 w 3142535"/>
                <a:gd name="connsiteY5" fmla="*/ 628507 h 1257014"/>
                <a:gd name="connsiteX6" fmla="*/ 0 w 3142535"/>
                <a:gd name="connsiteY6" fmla="*/ 0 h 12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2535" h="1257014">
                  <a:moveTo>
                    <a:pt x="0" y="0"/>
                  </a:moveTo>
                  <a:lnTo>
                    <a:pt x="2514028" y="0"/>
                  </a:lnTo>
                  <a:lnTo>
                    <a:pt x="3142535" y="628507"/>
                  </a:lnTo>
                  <a:lnTo>
                    <a:pt x="2514028" y="1257014"/>
                  </a:lnTo>
                  <a:lnTo>
                    <a:pt x="0" y="1257014"/>
                  </a:lnTo>
                  <a:lnTo>
                    <a:pt x="628507" y="628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167" tIns="36830" rIns="628507" bIns="3683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5- </a:t>
              </a:r>
              <a:r>
                <a:rPr lang="en-US" sz="2000" b="1" dirty="0">
                  <a:solidFill>
                    <a:schemeClr val="tx1"/>
                  </a:solidFill>
                </a:rPr>
                <a:t>No large holes are present.</a:t>
              </a:r>
            </a:p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999014" y="4383325"/>
              <a:ext cx="3142535" cy="1257014"/>
            </a:xfrm>
            <a:custGeom>
              <a:avLst/>
              <a:gdLst>
                <a:gd name="connsiteX0" fmla="*/ 0 w 3142535"/>
                <a:gd name="connsiteY0" fmla="*/ 0 h 1257014"/>
                <a:gd name="connsiteX1" fmla="*/ 2514028 w 3142535"/>
                <a:gd name="connsiteY1" fmla="*/ 0 h 1257014"/>
                <a:gd name="connsiteX2" fmla="*/ 3142535 w 3142535"/>
                <a:gd name="connsiteY2" fmla="*/ 628507 h 1257014"/>
                <a:gd name="connsiteX3" fmla="*/ 2514028 w 3142535"/>
                <a:gd name="connsiteY3" fmla="*/ 1257014 h 1257014"/>
                <a:gd name="connsiteX4" fmla="*/ 0 w 3142535"/>
                <a:gd name="connsiteY4" fmla="*/ 1257014 h 1257014"/>
                <a:gd name="connsiteX5" fmla="*/ 628507 w 3142535"/>
                <a:gd name="connsiteY5" fmla="*/ 628507 h 1257014"/>
                <a:gd name="connsiteX6" fmla="*/ 0 w 3142535"/>
                <a:gd name="connsiteY6" fmla="*/ 0 h 12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2535" h="1257014">
                  <a:moveTo>
                    <a:pt x="0" y="0"/>
                  </a:moveTo>
                  <a:lnTo>
                    <a:pt x="2514028" y="0"/>
                  </a:lnTo>
                  <a:lnTo>
                    <a:pt x="3142535" y="628507"/>
                  </a:lnTo>
                  <a:lnTo>
                    <a:pt x="2514028" y="1257014"/>
                  </a:lnTo>
                  <a:lnTo>
                    <a:pt x="0" y="1257014"/>
                  </a:lnTo>
                  <a:lnTo>
                    <a:pt x="628507" y="628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167" tIns="36830" rIns="628507" bIns="3683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6- </a:t>
              </a:r>
              <a:r>
                <a:rPr lang="en-US" sz="2000" b="1" dirty="0">
                  <a:solidFill>
                    <a:schemeClr val="tx1"/>
                  </a:solidFill>
                </a:rPr>
                <a:t>Working people must ware certain clothing.</a:t>
              </a:r>
            </a:p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51" y="476672"/>
            <a:ext cx="9141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smtClean="0"/>
              <a:t>The </a:t>
            </a:r>
            <a:r>
              <a:rPr lang="en-US" sz="3200" dirty="0"/>
              <a:t>area of preparation of injection must have these properties: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776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7606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77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76591" y="908720"/>
            <a:ext cx="8157269" cy="667841"/>
          </a:xfrm>
          <a:custGeom>
            <a:avLst/>
            <a:gdLst>
              <a:gd name="connsiteX0" fmla="*/ 0 w 8157269"/>
              <a:gd name="connsiteY0" fmla="*/ 0 h 741569"/>
              <a:gd name="connsiteX1" fmla="*/ 8157269 w 8157269"/>
              <a:gd name="connsiteY1" fmla="*/ 0 h 741569"/>
              <a:gd name="connsiteX2" fmla="*/ 8157269 w 8157269"/>
              <a:gd name="connsiteY2" fmla="*/ 741569 h 741569"/>
              <a:gd name="connsiteX3" fmla="*/ 0 w 8157269"/>
              <a:gd name="connsiteY3" fmla="*/ 741569 h 741569"/>
              <a:gd name="connsiteX4" fmla="*/ 0 w 8157269"/>
              <a:gd name="connsiteY4" fmla="*/ 0 h 74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7269" h="741569">
                <a:moveTo>
                  <a:pt x="0" y="0"/>
                </a:moveTo>
                <a:lnTo>
                  <a:pt x="8157269" y="0"/>
                </a:lnTo>
                <a:lnTo>
                  <a:pt x="8157269" y="741569"/>
                </a:lnTo>
                <a:lnTo>
                  <a:pt x="0" y="7415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b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1- </a:t>
            </a:r>
            <a:r>
              <a:rPr lang="en-US" sz="2400" kern="1200" dirty="0" smtClean="0">
                <a:solidFill>
                  <a:schemeClr val="accent1"/>
                </a:solidFill>
              </a:rPr>
              <a:t>Solutions</a:t>
            </a:r>
            <a:r>
              <a:rPr lang="en-US" sz="2400" kern="1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</a:rPr>
              <a:t>ready to be injected</a:t>
            </a:r>
            <a:r>
              <a:rPr lang="en-US" sz="1500" kern="1200" dirty="0" smtClean="0">
                <a:solidFill>
                  <a:schemeClr val="tx1"/>
                </a:solidFill>
              </a:rPr>
              <a:t>.</a:t>
            </a:r>
            <a:endParaRPr lang="en-GB" sz="1500" kern="1200" dirty="0"/>
          </a:p>
        </p:txBody>
      </p:sp>
      <p:sp>
        <p:nvSpPr>
          <p:cNvPr id="7" name="Chevron 6"/>
          <p:cNvSpPr/>
          <p:nvPr/>
        </p:nvSpPr>
        <p:spPr>
          <a:xfrm>
            <a:off x="41995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hevron 7"/>
          <p:cNvSpPr/>
          <p:nvPr/>
        </p:nvSpPr>
        <p:spPr>
          <a:xfrm>
            <a:off x="1188544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vron 8"/>
          <p:cNvSpPr/>
          <p:nvPr/>
        </p:nvSpPr>
        <p:spPr>
          <a:xfrm>
            <a:off x="2336000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hevron 9"/>
          <p:cNvSpPr/>
          <p:nvPr/>
        </p:nvSpPr>
        <p:spPr>
          <a:xfrm>
            <a:off x="3482550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4630006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5776555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hevron 12"/>
          <p:cNvSpPr/>
          <p:nvPr/>
        </p:nvSpPr>
        <p:spPr>
          <a:xfrm>
            <a:off x="6924011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41995" y="1760057"/>
            <a:ext cx="8845988" cy="879938"/>
          </a:xfrm>
          <a:custGeom>
            <a:avLst/>
            <a:gdLst>
              <a:gd name="connsiteX0" fmla="*/ 0 w 8263314"/>
              <a:gd name="connsiteY0" fmla="*/ 0 h 1208484"/>
              <a:gd name="connsiteX1" fmla="*/ 8263314 w 8263314"/>
              <a:gd name="connsiteY1" fmla="*/ 0 h 1208484"/>
              <a:gd name="connsiteX2" fmla="*/ 8263314 w 8263314"/>
              <a:gd name="connsiteY2" fmla="*/ 1208484 h 1208484"/>
              <a:gd name="connsiteX3" fmla="*/ 0 w 8263314"/>
              <a:gd name="connsiteY3" fmla="*/ 1208484 h 1208484"/>
              <a:gd name="connsiteX4" fmla="*/ 0 w 8263314"/>
              <a:gd name="connsiteY4" fmla="*/ 0 h 120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3314" h="1208484">
                <a:moveTo>
                  <a:pt x="0" y="0"/>
                </a:moveTo>
                <a:lnTo>
                  <a:pt x="8263314" y="0"/>
                </a:lnTo>
                <a:lnTo>
                  <a:pt x="8263314" y="1208484"/>
                </a:lnTo>
                <a:lnTo>
                  <a:pt x="0" y="12084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2- </a:t>
            </a:r>
            <a:r>
              <a:rPr lang="en-US" sz="2400" kern="1200" dirty="0" smtClean="0">
                <a:solidFill>
                  <a:schemeClr val="accent1"/>
                </a:solidFill>
              </a:rPr>
              <a:t>Dry soluble </a:t>
            </a:r>
            <a:r>
              <a:rPr lang="en-US" sz="2400" kern="1200" dirty="0" smtClean="0">
                <a:solidFill>
                  <a:schemeClr val="tx1"/>
                </a:solidFill>
              </a:rPr>
              <a:t>materials reconstituted prior use.</a:t>
            </a:r>
            <a:endParaRPr lang="en-GB" sz="2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41995" y="2708920"/>
            <a:ext cx="8845988" cy="576064"/>
          </a:xfrm>
          <a:custGeom>
            <a:avLst/>
            <a:gdLst>
              <a:gd name="connsiteX0" fmla="*/ 0 w 8157269"/>
              <a:gd name="connsiteY0" fmla="*/ 0 h 741569"/>
              <a:gd name="connsiteX1" fmla="*/ 8157269 w 8157269"/>
              <a:gd name="connsiteY1" fmla="*/ 0 h 741569"/>
              <a:gd name="connsiteX2" fmla="*/ 8157269 w 8157269"/>
              <a:gd name="connsiteY2" fmla="*/ 741569 h 741569"/>
              <a:gd name="connsiteX3" fmla="*/ 0 w 8157269"/>
              <a:gd name="connsiteY3" fmla="*/ 741569 h 741569"/>
              <a:gd name="connsiteX4" fmla="*/ 0 w 8157269"/>
              <a:gd name="connsiteY4" fmla="*/ 0 h 74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7269" h="741569">
                <a:moveTo>
                  <a:pt x="0" y="0"/>
                </a:moveTo>
                <a:lnTo>
                  <a:pt x="8157269" y="0"/>
                </a:lnTo>
                <a:lnTo>
                  <a:pt x="8157269" y="741569"/>
                </a:lnTo>
                <a:lnTo>
                  <a:pt x="0" y="7415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b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3- </a:t>
            </a:r>
            <a:r>
              <a:rPr lang="en-US" sz="2400" kern="1200" dirty="0" smtClean="0">
                <a:solidFill>
                  <a:schemeClr val="accent1"/>
                </a:solidFill>
              </a:rPr>
              <a:t>Dry insoluble </a:t>
            </a:r>
            <a:r>
              <a:rPr lang="en-US" sz="2400" kern="1200" dirty="0" smtClean="0">
                <a:solidFill>
                  <a:schemeClr val="tx1"/>
                </a:solidFill>
              </a:rPr>
              <a:t>materials reconstituted prior </a:t>
            </a:r>
            <a:r>
              <a:rPr lang="en-US" sz="2400" dirty="0" smtClean="0">
                <a:solidFill>
                  <a:schemeClr val="tx1"/>
                </a:solidFill>
              </a:rPr>
              <a:t>use</a:t>
            </a:r>
            <a:r>
              <a:rPr lang="en-US" sz="2400" kern="1200" dirty="0" smtClean="0">
                <a:solidFill>
                  <a:schemeClr val="tx1"/>
                </a:solidFill>
              </a:rPr>
              <a:t>.</a:t>
            </a:r>
            <a:endParaRPr lang="en-GB" sz="2400" kern="1200" dirty="0"/>
          </a:p>
        </p:txBody>
      </p:sp>
      <p:sp>
        <p:nvSpPr>
          <p:cNvPr id="16" name="Chevron 15"/>
          <p:cNvSpPr/>
          <p:nvPr/>
        </p:nvSpPr>
        <p:spPr>
          <a:xfrm>
            <a:off x="0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hevron 16"/>
          <p:cNvSpPr/>
          <p:nvPr/>
        </p:nvSpPr>
        <p:spPr>
          <a:xfrm>
            <a:off x="1146549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hevron 17"/>
          <p:cNvSpPr/>
          <p:nvPr/>
        </p:nvSpPr>
        <p:spPr>
          <a:xfrm>
            <a:off x="2294005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Chevron 18"/>
          <p:cNvSpPr/>
          <p:nvPr/>
        </p:nvSpPr>
        <p:spPr>
          <a:xfrm>
            <a:off x="3440555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4588011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Chevron 20"/>
          <p:cNvSpPr/>
          <p:nvPr/>
        </p:nvSpPr>
        <p:spPr>
          <a:xfrm>
            <a:off x="5734560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hevron 21"/>
          <p:cNvSpPr/>
          <p:nvPr/>
        </p:nvSpPr>
        <p:spPr>
          <a:xfrm>
            <a:off x="6882016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" y="3496206"/>
            <a:ext cx="9027787" cy="988785"/>
          </a:xfrm>
          <a:custGeom>
            <a:avLst/>
            <a:gdLst>
              <a:gd name="connsiteX0" fmla="*/ 0 w 8263314"/>
              <a:gd name="connsiteY0" fmla="*/ 0 h 1208484"/>
              <a:gd name="connsiteX1" fmla="*/ 8263314 w 8263314"/>
              <a:gd name="connsiteY1" fmla="*/ 0 h 1208484"/>
              <a:gd name="connsiteX2" fmla="*/ 8263314 w 8263314"/>
              <a:gd name="connsiteY2" fmla="*/ 1208484 h 1208484"/>
              <a:gd name="connsiteX3" fmla="*/ 0 w 8263314"/>
              <a:gd name="connsiteY3" fmla="*/ 1208484 h 1208484"/>
              <a:gd name="connsiteX4" fmla="*/ 0 w 8263314"/>
              <a:gd name="connsiteY4" fmla="*/ 0 h 120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3314" h="1208484">
                <a:moveTo>
                  <a:pt x="0" y="0"/>
                </a:moveTo>
                <a:lnTo>
                  <a:pt x="8263314" y="0"/>
                </a:lnTo>
                <a:lnTo>
                  <a:pt x="8263314" y="1208484"/>
                </a:lnTo>
                <a:lnTo>
                  <a:pt x="0" y="12084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solidFill>
                  <a:schemeClr val="tx1"/>
                </a:solidFill>
              </a:rPr>
              <a:t>4</a:t>
            </a:r>
            <a:r>
              <a:rPr lang="en-US" sz="2400" kern="1200" dirty="0" smtClean="0">
                <a:solidFill>
                  <a:schemeClr val="tx1"/>
                </a:solidFill>
              </a:rPr>
              <a:t>- </a:t>
            </a:r>
            <a:r>
              <a:rPr lang="en-US" sz="2400" kern="1200" dirty="0" smtClean="0">
                <a:solidFill>
                  <a:schemeClr val="accent1"/>
                </a:solidFill>
              </a:rPr>
              <a:t>Suspensions</a:t>
            </a:r>
            <a:r>
              <a:rPr lang="en-US" sz="2400" kern="1200" dirty="0" smtClean="0">
                <a:solidFill>
                  <a:schemeClr val="tx1"/>
                </a:solidFill>
              </a:rPr>
              <a:t> ready to be injected.</a:t>
            </a:r>
            <a:endParaRPr lang="en-GB" sz="24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-9645" y="4581128"/>
            <a:ext cx="8985791" cy="1590649"/>
          </a:xfrm>
          <a:custGeom>
            <a:avLst/>
            <a:gdLst>
              <a:gd name="connsiteX0" fmla="*/ 0 w 8157269"/>
              <a:gd name="connsiteY0" fmla="*/ 0 h 741569"/>
              <a:gd name="connsiteX1" fmla="*/ 8157269 w 8157269"/>
              <a:gd name="connsiteY1" fmla="*/ 0 h 741569"/>
              <a:gd name="connsiteX2" fmla="*/ 8157269 w 8157269"/>
              <a:gd name="connsiteY2" fmla="*/ 741569 h 741569"/>
              <a:gd name="connsiteX3" fmla="*/ 0 w 8157269"/>
              <a:gd name="connsiteY3" fmla="*/ 741569 h 741569"/>
              <a:gd name="connsiteX4" fmla="*/ 0 w 8157269"/>
              <a:gd name="connsiteY4" fmla="*/ 0 h 74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7269" h="741569">
                <a:moveTo>
                  <a:pt x="0" y="0"/>
                </a:moveTo>
                <a:lnTo>
                  <a:pt x="8157269" y="0"/>
                </a:lnTo>
                <a:lnTo>
                  <a:pt x="8157269" y="741569"/>
                </a:lnTo>
                <a:lnTo>
                  <a:pt x="0" y="7415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b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5- </a:t>
            </a:r>
            <a:r>
              <a:rPr lang="en-US" sz="2400" kern="1200" dirty="0" smtClean="0">
                <a:solidFill>
                  <a:schemeClr val="accent1"/>
                </a:solidFill>
              </a:rPr>
              <a:t>Emulsions</a:t>
            </a:r>
            <a:r>
              <a:rPr lang="en-US" sz="2400" kern="1200" dirty="0" smtClean="0">
                <a:solidFill>
                  <a:schemeClr val="tx1"/>
                </a:solidFill>
              </a:rPr>
              <a:t> which are used mostly for lipid supplements, nutrients, but now not used because the main problem in the formulation of parenteral emulsions is the attainment and the maintenance of </a:t>
            </a:r>
            <a:r>
              <a:rPr lang="en-US" sz="2400" kern="1200" dirty="0" smtClean="0">
                <a:solidFill>
                  <a:schemeClr val="accent1"/>
                </a:solidFill>
              </a:rPr>
              <a:t>uniform</a:t>
            </a:r>
            <a:r>
              <a:rPr lang="en-US" sz="2400" kern="1200" dirty="0" smtClean="0">
                <a:solidFill>
                  <a:schemeClr val="tx1"/>
                </a:solidFill>
              </a:rPr>
              <a:t> </a:t>
            </a:r>
            <a:r>
              <a:rPr lang="en-US" sz="2400" kern="1200" dirty="0" smtClean="0">
                <a:solidFill>
                  <a:schemeClr val="accent1"/>
                </a:solidFill>
              </a:rPr>
              <a:t>oil droplet </a:t>
            </a:r>
            <a:r>
              <a:rPr lang="en-US" sz="2400" kern="1200" dirty="0" smtClean="0">
                <a:solidFill>
                  <a:schemeClr val="tx1"/>
                </a:solidFill>
              </a:rPr>
              <a:t>which should be of </a:t>
            </a:r>
            <a:r>
              <a:rPr lang="en-US" sz="2400" kern="1200" dirty="0" smtClean="0">
                <a:solidFill>
                  <a:schemeClr val="accent1"/>
                </a:solidFill>
              </a:rPr>
              <a:t>1-5 microns</a:t>
            </a:r>
            <a:r>
              <a:rPr lang="en-US" sz="2400" kern="1200" dirty="0" smtClean="0">
                <a:solidFill>
                  <a:schemeClr val="tx1"/>
                </a:solidFill>
              </a:rPr>
              <a:t> in size as the </a:t>
            </a:r>
            <a:r>
              <a:rPr lang="en-US" sz="2400" kern="1200" dirty="0" smtClean="0">
                <a:solidFill>
                  <a:schemeClr val="accent1"/>
                </a:solidFill>
              </a:rPr>
              <a:t>internal phase</a:t>
            </a:r>
            <a:r>
              <a:rPr lang="en-US" sz="2400" kern="1200" dirty="0" smtClean="0">
                <a:solidFill>
                  <a:schemeClr val="tx1"/>
                </a:solidFill>
              </a:rPr>
              <a:t>.</a:t>
            </a:r>
            <a:endParaRPr lang="en-GB" sz="2400" kern="1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i="1" dirty="0">
                <a:solidFill>
                  <a:schemeClr val="accent1"/>
                </a:solidFill>
              </a:rPr>
              <a:t>Pharmacologically </a:t>
            </a:r>
            <a:r>
              <a:rPr lang="en-US" sz="2800" i="1" dirty="0" err="1">
                <a:solidFill>
                  <a:schemeClr val="accent1"/>
                </a:solidFill>
              </a:rPr>
              <a:t>parenterals</a:t>
            </a:r>
            <a:r>
              <a:rPr lang="en-US" sz="2800" i="1" dirty="0">
                <a:solidFill>
                  <a:schemeClr val="accent1"/>
                </a:solidFill>
              </a:rPr>
              <a:t> can be divided into:</a:t>
            </a:r>
          </a:p>
          <a:p>
            <a:pPr algn="l" rtl="0"/>
            <a:endParaRPr lang="en-GB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" y="333374"/>
            <a:ext cx="9141768" cy="5832476"/>
            <a:chOff x="1116" y="333374"/>
            <a:chExt cx="9141768" cy="5832476"/>
          </a:xfrm>
        </p:grpSpPr>
        <p:sp>
          <p:nvSpPr>
            <p:cNvPr id="5" name="Freeform 4"/>
            <p:cNvSpPr/>
            <p:nvPr/>
          </p:nvSpPr>
          <p:spPr>
            <a:xfrm rot="21600000">
              <a:off x="1116" y="333374"/>
              <a:ext cx="2902149" cy="58324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2400" tIns="1166496" rIns="152401" bIns="116649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All these preparations require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high</a:t>
              </a:r>
              <a:r>
                <a:rPr lang="en-US" sz="2400" kern="1200" dirty="0" smtClean="0"/>
                <a:t> level of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purity</a:t>
              </a:r>
              <a:r>
                <a:rPr lang="en-US" sz="2400" kern="1200" dirty="0" smtClean="0"/>
                <a:t> of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all ingredients </a:t>
              </a:r>
              <a:r>
                <a:rPr lang="en-US" sz="2400" kern="1200" dirty="0" smtClean="0"/>
                <a:t>as well as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freedom</a:t>
              </a:r>
              <a:r>
                <a:rPr lang="en-US" sz="2400" kern="1200" dirty="0" smtClean="0"/>
                <a:t> from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chemical</a:t>
              </a:r>
              <a:r>
                <a:rPr lang="en-US" sz="2400" kern="1200" dirty="0" smtClean="0"/>
                <a:t>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physical</a:t>
              </a:r>
              <a:r>
                <a:rPr lang="en-US" sz="2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smtClean="0"/>
                <a:t>(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particles</a:t>
              </a:r>
              <a:r>
                <a:rPr lang="en-US" sz="2400" kern="1200" dirty="0" smtClean="0"/>
                <a:t>),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microbial</a:t>
              </a:r>
              <a:r>
                <a:rPr lang="en-US" sz="2400" kern="1200" dirty="0" smtClean="0"/>
                <a:t>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contaminants</a:t>
              </a:r>
              <a:r>
                <a:rPr lang="en-US" sz="2400" kern="1200" dirty="0" smtClean="0"/>
                <a:t>, and </a:t>
              </a:r>
              <a:r>
                <a:rPr lang="en-US" sz="2400" b="1" kern="1200" dirty="0" err="1" smtClean="0">
                  <a:solidFill>
                    <a:schemeClr val="accent1">
                      <a:lumMod val="50000"/>
                    </a:schemeClr>
                  </a:solidFill>
                </a:rPr>
                <a:t>pyrogen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 free </a:t>
              </a:r>
              <a:r>
                <a:rPr lang="en-US" sz="2400" kern="1200" dirty="0" smtClean="0"/>
                <a:t>(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as indicative of a microbiologically clean process</a:t>
              </a:r>
              <a:r>
                <a:rPr lang="en-US" sz="2400" kern="1200" dirty="0" smtClean="0"/>
                <a:t>).</a:t>
              </a:r>
              <a:endParaRPr lang="en-GB" sz="2400" kern="1200" dirty="0"/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3120925" y="333374"/>
              <a:ext cx="2902149" cy="58324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116806"/>
                <a:satOff val="42038"/>
                <a:lumOff val="-4118"/>
                <a:alphaOff val="0"/>
              </a:schemeClr>
            </a:fillRef>
            <a:effectRef idx="1">
              <a:schemeClr val="accent5">
                <a:hueOff val="-6116806"/>
                <a:satOff val="42038"/>
                <a:lumOff val="-411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2400" tIns="1166496" rIns="152401" bIns="116649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They usually require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buffers</a:t>
              </a:r>
              <a:r>
                <a:rPr lang="en-US" sz="2400" kern="1200" dirty="0" smtClean="0"/>
                <a:t> to stabilize the pH of the product, and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additives</a:t>
              </a:r>
              <a:r>
                <a:rPr lang="en-US" sz="2400" kern="1200" dirty="0" smtClean="0"/>
                <a:t> to keep them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isotonic</a:t>
              </a:r>
              <a:r>
                <a:rPr lang="en-US" sz="2400" kern="1200" dirty="0" smtClean="0"/>
                <a:t>, as well as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stabilizers</a:t>
              </a:r>
              <a:r>
                <a:rPr lang="en-US" sz="2400" kern="1200" dirty="0" smtClean="0"/>
                <a:t> such as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antioxidants</a:t>
              </a:r>
              <a:r>
                <a:rPr lang="en-US" sz="2400" kern="1200" dirty="0" smtClean="0"/>
                <a:t>.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500" kern="1200" dirty="0"/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6240735" y="333374"/>
              <a:ext cx="2902149" cy="58324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2233612"/>
                <a:satOff val="84076"/>
                <a:lumOff val="-8236"/>
                <a:alphaOff val="0"/>
              </a:schemeClr>
            </a:fillRef>
            <a:effectRef idx="1">
              <a:schemeClr val="accent5">
                <a:hueOff val="-12233612"/>
                <a:satOff val="84076"/>
                <a:lumOff val="-823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2400" tIns="1166496" rIns="152401" bIns="116649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Routes</a:t>
              </a:r>
              <a:r>
                <a:rPr lang="en-US" sz="2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smtClean="0"/>
                <a:t>for administration for parenteral preparations includes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intravenous</a:t>
              </a:r>
              <a:r>
                <a:rPr lang="en-US" sz="2400" kern="1200" dirty="0" smtClean="0"/>
                <a:t>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intramuscular</a:t>
              </a:r>
              <a:r>
                <a:rPr lang="en-US" sz="2400" kern="1200" dirty="0" smtClean="0"/>
                <a:t>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subcutaneous</a:t>
              </a:r>
              <a:r>
                <a:rPr lang="en-US" sz="2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smtClean="0"/>
                <a:t>(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hypodermic</a:t>
              </a:r>
              <a:r>
                <a:rPr lang="en-US" sz="2400" kern="1200" dirty="0" smtClean="0"/>
                <a:t>),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intradermal</a:t>
              </a:r>
              <a:r>
                <a:rPr lang="en-US" sz="2400" kern="1200" dirty="0" smtClean="0"/>
                <a:t>, </a:t>
              </a:r>
              <a:r>
                <a:rPr lang="en-US" sz="2400" b="1" kern="1200" dirty="0" err="1" smtClean="0">
                  <a:solidFill>
                    <a:schemeClr val="accent1">
                      <a:lumMod val="50000"/>
                    </a:schemeClr>
                  </a:solidFill>
                </a:rPr>
                <a:t>intrathecal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 or </a:t>
              </a:r>
              <a:r>
                <a:rPr lang="en-US" sz="2400" b="1" dirty="0" err="1">
                  <a:solidFill>
                    <a:schemeClr val="accent1">
                      <a:lumMod val="50000"/>
                    </a:schemeClr>
                  </a:solidFill>
                </a:rPr>
                <a:t>intraspinal</a:t>
              </a:r>
              <a:r>
                <a:rPr lang="en-US" sz="2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smtClean="0"/>
                <a:t>(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in the cerebrospinal fluid</a:t>
              </a:r>
              <a:r>
                <a:rPr lang="en-US" sz="2400" kern="1200" dirty="0" smtClean="0"/>
                <a:t>).</a:t>
              </a:r>
              <a:endParaRPr lang="en-GB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0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2656"/>
            <a:ext cx="9138426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46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27562" y="530164"/>
            <a:ext cx="4702432" cy="1633093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Down Arrow 5"/>
          <p:cNvSpPr/>
          <p:nvPr/>
        </p:nvSpPr>
        <p:spPr>
          <a:xfrm>
            <a:off x="4116337" y="4569209"/>
            <a:ext cx="911324" cy="583247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2384821" y="5035807"/>
            <a:ext cx="4374356" cy="1093589"/>
          </a:xfrm>
          <a:custGeom>
            <a:avLst/>
            <a:gdLst>
              <a:gd name="connsiteX0" fmla="*/ 0 w 4374356"/>
              <a:gd name="connsiteY0" fmla="*/ 0 h 1093589"/>
              <a:gd name="connsiteX1" fmla="*/ 4374356 w 4374356"/>
              <a:gd name="connsiteY1" fmla="*/ 0 h 1093589"/>
              <a:gd name="connsiteX2" fmla="*/ 4374356 w 4374356"/>
              <a:gd name="connsiteY2" fmla="*/ 1093589 h 1093589"/>
              <a:gd name="connsiteX3" fmla="*/ 0 w 4374356"/>
              <a:gd name="connsiteY3" fmla="*/ 1093589 h 1093589"/>
              <a:gd name="connsiteX4" fmla="*/ 0 w 4374356"/>
              <a:gd name="connsiteY4" fmla="*/ 0 h 109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4356" h="1093589">
                <a:moveTo>
                  <a:pt x="0" y="0"/>
                </a:moveTo>
                <a:lnTo>
                  <a:pt x="4374356" y="0"/>
                </a:lnTo>
                <a:lnTo>
                  <a:pt x="4374356" y="1093589"/>
                </a:lnTo>
                <a:lnTo>
                  <a:pt x="0" y="10935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192024" rIns="192024" bIns="19202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i="1" kern="1200" dirty="0" smtClean="0">
                <a:solidFill>
                  <a:schemeClr val="accent1"/>
                </a:solidFill>
              </a:rPr>
              <a:t>Formulation of </a:t>
            </a:r>
            <a:r>
              <a:rPr lang="en-US" sz="2700" b="1" i="1" kern="1200" dirty="0" err="1" smtClean="0">
                <a:solidFill>
                  <a:schemeClr val="accent1"/>
                </a:solidFill>
              </a:rPr>
              <a:t>parenterals</a:t>
            </a:r>
            <a:endParaRPr lang="en-GB" sz="2700" b="1" i="1" kern="1200" dirty="0">
              <a:solidFill>
                <a:schemeClr val="accent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851920" y="2335327"/>
            <a:ext cx="1855243" cy="1721153"/>
          </a:xfrm>
          <a:custGeom>
            <a:avLst/>
            <a:gdLst>
              <a:gd name="connsiteX0" fmla="*/ 0 w 1640383"/>
              <a:gd name="connsiteY0" fmla="*/ 820192 h 1640383"/>
              <a:gd name="connsiteX1" fmla="*/ 820192 w 1640383"/>
              <a:gd name="connsiteY1" fmla="*/ 0 h 1640383"/>
              <a:gd name="connsiteX2" fmla="*/ 1640384 w 1640383"/>
              <a:gd name="connsiteY2" fmla="*/ 820192 h 1640383"/>
              <a:gd name="connsiteX3" fmla="*/ 820192 w 1640383"/>
              <a:gd name="connsiteY3" fmla="*/ 1640384 h 1640383"/>
              <a:gd name="connsiteX4" fmla="*/ 0 w 1640383"/>
              <a:gd name="connsiteY4" fmla="*/ 820192 h 164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383" h="1640383">
                <a:moveTo>
                  <a:pt x="0" y="820192"/>
                </a:moveTo>
                <a:cubicBezTo>
                  <a:pt x="0" y="367212"/>
                  <a:pt x="367212" y="0"/>
                  <a:pt x="820192" y="0"/>
                </a:cubicBezTo>
                <a:cubicBezTo>
                  <a:pt x="1273172" y="0"/>
                  <a:pt x="1640384" y="367212"/>
                  <a:pt x="1640384" y="820192"/>
                </a:cubicBezTo>
                <a:cubicBezTo>
                  <a:pt x="1640384" y="1273172"/>
                  <a:pt x="1273172" y="1640384"/>
                  <a:pt x="820192" y="1640384"/>
                </a:cubicBezTo>
                <a:cubicBezTo>
                  <a:pt x="367212" y="1640384"/>
                  <a:pt x="0" y="1273172"/>
                  <a:pt x="0" y="8201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169" tIns="268169" rIns="268169" bIns="26816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tx1"/>
                </a:solidFill>
              </a:rPr>
              <a:t>Containers</a:t>
            </a:r>
            <a:endParaRPr lang="en-GB" sz="20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2749351" y="1098887"/>
            <a:ext cx="1640383" cy="1640383"/>
          </a:xfrm>
          <a:custGeom>
            <a:avLst/>
            <a:gdLst>
              <a:gd name="connsiteX0" fmla="*/ 0 w 1640383"/>
              <a:gd name="connsiteY0" fmla="*/ 820192 h 1640383"/>
              <a:gd name="connsiteX1" fmla="*/ 820192 w 1640383"/>
              <a:gd name="connsiteY1" fmla="*/ 0 h 1640383"/>
              <a:gd name="connsiteX2" fmla="*/ 1640384 w 1640383"/>
              <a:gd name="connsiteY2" fmla="*/ 820192 h 1640383"/>
              <a:gd name="connsiteX3" fmla="*/ 820192 w 1640383"/>
              <a:gd name="connsiteY3" fmla="*/ 1640384 h 1640383"/>
              <a:gd name="connsiteX4" fmla="*/ 0 w 1640383"/>
              <a:gd name="connsiteY4" fmla="*/ 820192 h 164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383" h="1640383">
                <a:moveTo>
                  <a:pt x="0" y="820192"/>
                </a:moveTo>
                <a:cubicBezTo>
                  <a:pt x="0" y="367212"/>
                  <a:pt x="367212" y="0"/>
                  <a:pt x="820192" y="0"/>
                </a:cubicBezTo>
                <a:cubicBezTo>
                  <a:pt x="1273172" y="0"/>
                  <a:pt x="1640384" y="367212"/>
                  <a:pt x="1640384" y="820192"/>
                </a:cubicBezTo>
                <a:cubicBezTo>
                  <a:pt x="1640384" y="1273172"/>
                  <a:pt x="1273172" y="1640384"/>
                  <a:pt x="820192" y="1640384"/>
                </a:cubicBezTo>
                <a:cubicBezTo>
                  <a:pt x="367212" y="1640384"/>
                  <a:pt x="0" y="1273172"/>
                  <a:pt x="0" y="8201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169" tIns="268169" rIns="268169" bIns="26816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</a:rPr>
              <a:t>Additives</a:t>
            </a:r>
            <a:endParaRPr lang="en-GB" sz="20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4426188" y="702279"/>
            <a:ext cx="1640383" cy="1640383"/>
          </a:xfrm>
          <a:custGeom>
            <a:avLst/>
            <a:gdLst>
              <a:gd name="connsiteX0" fmla="*/ 0 w 1640383"/>
              <a:gd name="connsiteY0" fmla="*/ 820192 h 1640383"/>
              <a:gd name="connsiteX1" fmla="*/ 820192 w 1640383"/>
              <a:gd name="connsiteY1" fmla="*/ 0 h 1640383"/>
              <a:gd name="connsiteX2" fmla="*/ 1640384 w 1640383"/>
              <a:gd name="connsiteY2" fmla="*/ 820192 h 1640383"/>
              <a:gd name="connsiteX3" fmla="*/ 820192 w 1640383"/>
              <a:gd name="connsiteY3" fmla="*/ 1640384 h 1640383"/>
              <a:gd name="connsiteX4" fmla="*/ 0 w 1640383"/>
              <a:gd name="connsiteY4" fmla="*/ 820192 h 164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383" h="1640383">
                <a:moveTo>
                  <a:pt x="0" y="820192"/>
                </a:moveTo>
                <a:cubicBezTo>
                  <a:pt x="0" y="367212"/>
                  <a:pt x="367212" y="0"/>
                  <a:pt x="820192" y="0"/>
                </a:cubicBezTo>
                <a:cubicBezTo>
                  <a:pt x="1273172" y="0"/>
                  <a:pt x="1640384" y="367212"/>
                  <a:pt x="1640384" y="820192"/>
                </a:cubicBezTo>
                <a:cubicBezTo>
                  <a:pt x="1640384" y="1273172"/>
                  <a:pt x="1273172" y="1640384"/>
                  <a:pt x="820192" y="1640384"/>
                </a:cubicBezTo>
                <a:cubicBezTo>
                  <a:pt x="367212" y="1640384"/>
                  <a:pt x="0" y="1273172"/>
                  <a:pt x="0" y="8201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169" tIns="268169" rIns="268169" bIns="26816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</a:rPr>
              <a:t>Vehicles or solvents</a:t>
            </a:r>
            <a:endParaRPr lang="en-GB" sz="2000" b="1" kern="1200" dirty="0"/>
          </a:p>
        </p:txBody>
      </p:sp>
      <p:sp>
        <p:nvSpPr>
          <p:cNvPr id="11" name="Shape 10"/>
          <p:cNvSpPr/>
          <p:nvPr/>
        </p:nvSpPr>
        <p:spPr>
          <a:xfrm>
            <a:off x="2160580" y="327475"/>
            <a:ext cx="5103415" cy="4082732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70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(1) Vehicles or solvents: </a:t>
            </a:r>
            <a:endParaRPr lang="en-US" b="1" dirty="0" smtClean="0">
              <a:solidFill>
                <a:schemeClr val="accent1"/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solvents suitable for sterile products are limited to those that produce a </a:t>
            </a:r>
            <a:r>
              <a:rPr lang="en-US" sz="2000" b="1" dirty="0">
                <a:solidFill>
                  <a:schemeClr val="tx1"/>
                </a:solidFill>
              </a:rPr>
              <a:t>little or no tissue </a:t>
            </a:r>
            <a:r>
              <a:rPr lang="en-US" sz="2000" b="1" dirty="0" smtClean="0">
                <a:solidFill>
                  <a:schemeClr val="tx1"/>
                </a:solidFill>
              </a:rPr>
              <a:t>irritation </a:t>
            </a:r>
            <a:r>
              <a:rPr lang="en-US" sz="2000" dirty="0">
                <a:solidFill>
                  <a:schemeClr val="tx1"/>
                </a:solidFill>
              </a:rPr>
              <a:t>which could be either </a:t>
            </a:r>
            <a:r>
              <a:rPr lang="en-US" sz="2000" b="1" dirty="0">
                <a:solidFill>
                  <a:schemeClr val="tx1"/>
                </a:solidFill>
              </a:rPr>
              <a:t>aqueous (water) solvents or non-aqueous solvents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chemeClr val="tx1"/>
              </a:solidFill>
            </a:endParaRPr>
          </a:p>
          <a:p>
            <a:pPr algn="just"/>
            <a:endParaRPr lang="en-US" sz="2000" b="1" dirty="0">
              <a:solidFill>
                <a:schemeClr val="tx1"/>
              </a:solidFill>
            </a:endParaRPr>
          </a:p>
          <a:p>
            <a:pPr lvl="0"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3683289" y="2095572"/>
            <a:ext cx="5460711" cy="1584176"/>
          </a:xfrm>
          <a:custGeom>
            <a:avLst/>
            <a:gdLst>
              <a:gd name="connsiteX0" fmla="*/ 0 w 5486400"/>
              <a:gd name="connsiteY0" fmla="*/ 224705 h 1797641"/>
              <a:gd name="connsiteX1" fmla="*/ 4587580 w 5486400"/>
              <a:gd name="connsiteY1" fmla="*/ 224705 h 1797641"/>
              <a:gd name="connsiteX2" fmla="*/ 4587580 w 5486400"/>
              <a:gd name="connsiteY2" fmla="*/ 0 h 1797641"/>
              <a:gd name="connsiteX3" fmla="*/ 5486400 w 5486400"/>
              <a:gd name="connsiteY3" fmla="*/ 898821 h 1797641"/>
              <a:gd name="connsiteX4" fmla="*/ 4587580 w 5486400"/>
              <a:gd name="connsiteY4" fmla="*/ 1797641 h 1797641"/>
              <a:gd name="connsiteX5" fmla="*/ 4587580 w 5486400"/>
              <a:gd name="connsiteY5" fmla="*/ 1572936 h 1797641"/>
              <a:gd name="connsiteX6" fmla="*/ 0 w 5486400"/>
              <a:gd name="connsiteY6" fmla="*/ 1572936 h 1797641"/>
              <a:gd name="connsiteX7" fmla="*/ 0 w 5486400"/>
              <a:gd name="connsiteY7" fmla="*/ 224705 h 17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1797641">
                <a:moveTo>
                  <a:pt x="0" y="224705"/>
                </a:moveTo>
                <a:lnTo>
                  <a:pt x="4587580" y="224705"/>
                </a:lnTo>
                <a:lnTo>
                  <a:pt x="4587580" y="0"/>
                </a:lnTo>
                <a:lnTo>
                  <a:pt x="5486400" y="898821"/>
                </a:lnTo>
                <a:lnTo>
                  <a:pt x="4587580" y="1797641"/>
                </a:lnTo>
                <a:lnTo>
                  <a:pt x="4587580" y="1572936"/>
                </a:lnTo>
                <a:lnTo>
                  <a:pt x="0" y="1572936"/>
                </a:lnTo>
                <a:lnTo>
                  <a:pt x="0" y="22470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240580" rIns="689990" bIns="240580" numCol="1" spcCol="1270" anchor="t" anchorCtr="0">
            <a:noAutofit/>
          </a:bodyPr>
          <a:lstStyle/>
          <a:p>
            <a:pPr marL="0" lvl="1" algn="just" defTabSz="11112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 smtClean="0"/>
              <a:t>The water is the most common since it’s the vehicle for all natural body fluids. This water must be </a:t>
            </a:r>
            <a:r>
              <a:rPr lang="en-US" sz="2000" kern="1200" dirty="0" smtClean="0">
                <a:solidFill>
                  <a:srgbClr val="C00000"/>
                </a:solidFill>
              </a:rPr>
              <a:t>purified</a:t>
            </a:r>
            <a:r>
              <a:rPr lang="en-US" sz="2000" kern="1200" dirty="0" smtClean="0"/>
              <a:t>, </a:t>
            </a:r>
            <a:r>
              <a:rPr lang="en-US" sz="2000" kern="1200" dirty="0" err="1" smtClean="0">
                <a:solidFill>
                  <a:srgbClr val="C00000"/>
                </a:solidFill>
              </a:rPr>
              <a:t>pyrogen</a:t>
            </a:r>
            <a:r>
              <a:rPr lang="en-US" sz="2000" kern="1200" dirty="0" smtClean="0">
                <a:solidFill>
                  <a:srgbClr val="C00000"/>
                </a:solidFill>
              </a:rPr>
              <a:t> free</a:t>
            </a:r>
            <a:r>
              <a:rPr lang="en-US" sz="2000" kern="1200" dirty="0" smtClean="0"/>
              <a:t>, and </a:t>
            </a:r>
            <a:r>
              <a:rPr lang="en-US" sz="2000" kern="1200" dirty="0" smtClean="0">
                <a:solidFill>
                  <a:srgbClr val="C00000"/>
                </a:solidFill>
              </a:rPr>
              <a:t>sterile</a:t>
            </a:r>
            <a:r>
              <a:rPr lang="en-US" sz="2000" kern="1200" dirty="0" smtClean="0"/>
              <a:t>. </a:t>
            </a:r>
            <a:endParaRPr lang="en-GB" sz="2000" kern="1200" dirty="0"/>
          </a:p>
        </p:txBody>
      </p:sp>
      <p:sp>
        <p:nvSpPr>
          <p:cNvPr id="7" name="Freeform 6"/>
          <p:cNvSpPr/>
          <p:nvPr/>
        </p:nvSpPr>
        <p:spPr>
          <a:xfrm>
            <a:off x="25687" y="1988840"/>
            <a:ext cx="3657600" cy="1797641"/>
          </a:xfrm>
          <a:custGeom>
            <a:avLst/>
            <a:gdLst>
              <a:gd name="connsiteX0" fmla="*/ 0 w 3657600"/>
              <a:gd name="connsiteY0" fmla="*/ 299613 h 1797641"/>
              <a:gd name="connsiteX1" fmla="*/ 299613 w 3657600"/>
              <a:gd name="connsiteY1" fmla="*/ 0 h 1797641"/>
              <a:gd name="connsiteX2" fmla="*/ 3357987 w 3657600"/>
              <a:gd name="connsiteY2" fmla="*/ 0 h 1797641"/>
              <a:gd name="connsiteX3" fmla="*/ 3657600 w 3657600"/>
              <a:gd name="connsiteY3" fmla="*/ 299613 h 1797641"/>
              <a:gd name="connsiteX4" fmla="*/ 3657600 w 3657600"/>
              <a:gd name="connsiteY4" fmla="*/ 1498028 h 1797641"/>
              <a:gd name="connsiteX5" fmla="*/ 3357987 w 3657600"/>
              <a:gd name="connsiteY5" fmla="*/ 1797641 h 1797641"/>
              <a:gd name="connsiteX6" fmla="*/ 299613 w 3657600"/>
              <a:gd name="connsiteY6" fmla="*/ 1797641 h 1797641"/>
              <a:gd name="connsiteX7" fmla="*/ 0 w 3657600"/>
              <a:gd name="connsiteY7" fmla="*/ 1498028 h 1797641"/>
              <a:gd name="connsiteX8" fmla="*/ 0 w 3657600"/>
              <a:gd name="connsiteY8" fmla="*/ 299613 h 17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1797641">
                <a:moveTo>
                  <a:pt x="0" y="299613"/>
                </a:moveTo>
                <a:cubicBezTo>
                  <a:pt x="0" y="134141"/>
                  <a:pt x="134141" y="0"/>
                  <a:pt x="299613" y="0"/>
                </a:cubicBezTo>
                <a:lnTo>
                  <a:pt x="3357987" y="0"/>
                </a:lnTo>
                <a:cubicBezTo>
                  <a:pt x="3523459" y="0"/>
                  <a:pt x="3657600" y="134141"/>
                  <a:pt x="3657600" y="299613"/>
                </a:cubicBezTo>
                <a:lnTo>
                  <a:pt x="3657600" y="1498028"/>
                </a:lnTo>
                <a:cubicBezTo>
                  <a:pt x="3657600" y="1663500"/>
                  <a:pt x="3523459" y="1797641"/>
                  <a:pt x="3357987" y="1797641"/>
                </a:cubicBezTo>
                <a:lnTo>
                  <a:pt x="299613" y="1797641"/>
                </a:lnTo>
                <a:cubicBezTo>
                  <a:pt x="134141" y="1797641"/>
                  <a:pt x="0" y="1663500"/>
                  <a:pt x="0" y="1498028"/>
                </a:cubicBezTo>
                <a:lnTo>
                  <a:pt x="0" y="299613"/>
                </a:ln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724" tIns="158239" rIns="228724" bIns="158239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/>
              <a:t>Aqueous (water) solvents</a:t>
            </a:r>
            <a:endParaRPr lang="en-GB" sz="3200" kern="1200" dirty="0"/>
          </a:p>
        </p:txBody>
      </p:sp>
      <p:sp>
        <p:nvSpPr>
          <p:cNvPr id="8" name="Freeform 7"/>
          <p:cNvSpPr/>
          <p:nvPr/>
        </p:nvSpPr>
        <p:spPr>
          <a:xfrm>
            <a:off x="3683287" y="3786480"/>
            <a:ext cx="5460711" cy="2810871"/>
          </a:xfrm>
          <a:custGeom>
            <a:avLst/>
            <a:gdLst>
              <a:gd name="connsiteX0" fmla="*/ 0 w 5486400"/>
              <a:gd name="connsiteY0" fmla="*/ 224705 h 1797641"/>
              <a:gd name="connsiteX1" fmla="*/ 4587580 w 5486400"/>
              <a:gd name="connsiteY1" fmla="*/ 224705 h 1797641"/>
              <a:gd name="connsiteX2" fmla="*/ 4587580 w 5486400"/>
              <a:gd name="connsiteY2" fmla="*/ 0 h 1797641"/>
              <a:gd name="connsiteX3" fmla="*/ 5486400 w 5486400"/>
              <a:gd name="connsiteY3" fmla="*/ 898821 h 1797641"/>
              <a:gd name="connsiteX4" fmla="*/ 4587580 w 5486400"/>
              <a:gd name="connsiteY4" fmla="*/ 1797641 h 1797641"/>
              <a:gd name="connsiteX5" fmla="*/ 4587580 w 5486400"/>
              <a:gd name="connsiteY5" fmla="*/ 1572936 h 1797641"/>
              <a:gd name="connsiteX6" fmla="*/ 0 w 5486400"/>
              <a:gd name="connsiteY6" fmla="*/ 1572936 h 1797641"/>
              <a:gd name="connsiteX7" fmla="*/ 0 w 5486400"/>
              <a:gd name="connsiteY7" fmla="*/ 224705 h 17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1797641">
                <a:moveTo>
                  <a:pt x="0" y="224705"/>
                </a:moveTo>
                <a:lnTo>
                  <a:pt x="4587580" y="224705"/>
                </a:lnTo>
                <a:lnTo>
                  <a:pt x="4587580" y="0"/>
                </a:lnTo>
                <a:lnTo>
                  <a:pt x="5486400" y="898821"/>
                </a:lnTo>
                <a:lnTo>
                  <a:pt x="4587580" y="1797641"/>
                </a:lnTo>
                <a:lnTo>
                  <a:pt x="4587580" y="1572936"/>
                </a:lnTo>
                <a:lnTo>
                  <a:pt x="0" y="1572936"/>
                </a:lnTo>
                <a:lnTo>
                  <a:pt x="0" y="22470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240580" rIns="689990" bIns="240580" numCol="1" spcCol="1270" anchor="t" anchorCtr="0"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Sometime it’s </a:t>
            </a:r>
            <a:r>
              <a:rPr lang="en-US" sz="2000" dirty="0">
                <a:solidFill>
                  <a:schemeClr val="tx1"/>
                </a:solidFill>
              </a:rPr>
              <a:t>necessary to eliminate water entirely or in part from the vehicle primarily because of </a:t>
            </a:r>
            <a:r>
              <a:rPr lang="en-US" sz="2000" dirty="0">
                <a:solidFill>
                  <a:schemeClr val="accent1"/>
                </a:solidFill>
              </a:rPr>
              <a:t>solubility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factors</a:t>
            </a:r>
            <a:r>
              <a:rPr lang="en-US" sz="2000" dirty="0">
                <a:solidFill>
                  <a:schemeClr val="tx1"/>
                </a:solidFill>
              </a:rPr>
              <a:t> or </a:t>
            </a:r>
            <a:r>
              <a:rPr lang="en-US" sz="2000" dirty="0">
                <a:solidFill>
                  <a:schemeClr val="accent1"/>
                </a:solidFill>
              </a:rPr>
              <a:t>hydrolytic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reactions</a:t>
            </a:r>
            <a:r>
              <a:rPr lang="en-US" sz="2000" dirty="0">
                <a:solidFill>
                  <a:schemeClr val="tx1"/>
                </a:solidFill>
              </a:rPr>
              <a:t>, so the used solvents must be </a:t>
            </a:r>
            <a:r>
              <a:rPr lang="en-US" sz="2000" dirty="0">
                <a:solidFill>
                  <a:schemeClr val="accent1"/>
                </a:solidFill>
              </a:rPr>
              <a:t>non-toxic, non-irritant</a:t>
            </a:r>
            <a:r>
              <a:rPr lang="en-US" sz="2000" dirty="0">
                <a:solidFill>
                  <a:schemeClr val="tx1"/>
                </a:solidFill>
              </a:rPr>
              <a:t>, and do </a:t>
            </a:r>
            <a:r>
              <a:rPr lang="en-US" sz="2000" dirty="0">
                <a:solidFill>
                  <a:schemeClr val="accent1"/>
                </a:solidFill>
              </a:rPr>
              <a:t>not cause sensitivity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chemeClr val="accent1"/>
                </a:solidFill>
              </a:rPr>
              <a:t>do not exert adverse effects on the ingredients</a:t>
            </a:r>
            <a:r>
              <a:rPr lang="en-US" sz="2000" dirty="0">
                <a:solidFill>
                  <a:schemeClr val="tx1"/>
                </a:solidFill>
              </a:rPr>
              <a:t> of the formulation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4005064"/>
            <a:ext cx="3683288" cy="2232248"/>
          </a:xfrm>
          <a:custGeom>
            <a:avLst/>
            <a:gdLst>
              <a:gd name="connsiteX0" fmla="*/ 0 w 3657600"/>
              <a:gd name="connsiteY0" fmla="*/ 299613 h 1797641"/>
              <a:gd name="connsiteX1" fmla="*/ 299613 w 3657600"/>
              <a:gd name="connsiteY1" fmla="*/ 0 h 1797641"/>
              <a:gd name="connsiteX2" fmla="*/ 3357987 w 3657600"/>
              <a:gd name="connsiteY2" fmla="*/ 0 h 1797641"/>
              <a:gd name="connsiteX3" fmla="*/ 3657600 w 3657600"/>
              <a:gd name="connsiteY3" fmla="*/ 299613 h 1797641"/>
              <a:gd name="connsiteX4" fmla="*/ 3657600 w 3657600"/>
              <a:gd name="connsiteY4" fmla="*/ 1498028 h 1797641"/>
              <a:gd name="connsiteX5" fmla="*/ 3357987 w 3657600"/>
              <a:gd name="connsiteY5" fmla="*/ 1797641 h 1797641"/>
              <a:gd name="connsiteX6" fmla="*/ 299613 w 3657600"/>
              <a:gd name="connsiteY6" fmla="*/ 1797641 h 1797641"/>
              <a:gd name="connsiteX7" fmla="*/ 0 w 3657600"/>
              <a:gd name="connsiteY7" fmla="*/ 1498028 h 1797641"/>
              <a:gd name="connsiteX8" fmla="*/ 0 w 3657600"/>
              <a:gd name="connsiteY8" fmla="*/ 299613 h 17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1797641">
                <a:moveTo>
                  <a:pt x="0" y="299613"/>
                </a:moveTo>
                <a:cubicBezTo>
                  <a:pt x="0" y="134141"/>
                  <a:pt x="134141" y="0"/>
                  <a:pt x="299613" y="0"/>
                </a:cubicBezTo>
                <a:lnTo>
                  <a:pt x="3357987" y="0"/>
                </a:lnTo>
                <a:cubicBezTo>
                  <a:pt x="3523459" y="0"/>
                  <a:pt x="3657600" y="134141"/>
                  <a:pt x="3657600" y="299613"/>
                </a:cubicBezTo>
                <a:lnTo>
                  <a:pt x="3657600" y="1498028"/>
                </a:lnTo>
                <a:cubicBezTo>
                  <a:pt x="3657600" y="1663500"/>
                  <a:pt x="3523459" y="1797641"/>
                  <a:pt x="3357987" y="1797641"/>
                </a:cubicBezTo>
                <a:lnTo>
                  <a:pt x="299613" y="1797641"/>
                </a:lnTo>
                <a:cubicBezTo>
                  <a:pt x="134141" y="1797641"/>
                  <a:pt x="0" y="1663500"/>
                  <a:pt x="0" y="1498028"/>
                </a:cubicBezTo>
                <a:lnTo>
                  <a:pt x="0" y="299613"/>
                </a:ln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724" tIns="158239" rIns="228724" bIns="158239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/>
              <a:t>non-aqueous solvents</a:t>
            </a:r>
            <a:endParaRPr lang="en-GB" sz="3200" kern="1200" dirty="0"/>
          </a:p>
        </p:txBody>
      </p:sp>
    </p:spTree>
    <p:extLst>
      <p:ext uri="{BB962C8B-B14F-4D97-AF65-F5344CB8AC3E}">
        <p14:creationId xmlns:p14="http://schemas.microsoft.com/office/powerpoint/2010/main" val="1770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337560" y="3695222"/>
            <a:ext cx="2468880" cy="2468880"/>
          </a:xfrm>
          <a:custGeom>
            <a:avLst/>
            <a:gdLst>
              <a:gd name="connsiteX0" fmla="*/ 0 w 2468880"/>
              <a:gd name="connsiteY0" fmla="*/ 1234440 h 2468880"/>
              <a:gd name="connsiteX1" fmla="*/ 1234440 w 2468880"/>
              <a:gd name="connsiteY1" fmla="*/ 0 h 2468880"/>
              <a:gd name="connsiteX2" fmla="*/ 2468880 w 2468880"/>
              <a:gd name="connsiteY2" fmla="*/ 1234440 h 2468880"/>
              <a:gd name="connsiteX3" fmla="*/ 1234440 w 2468880"/>
              <a:gd name="connsiteY3" fmla="*/ 2468880 h 2468880"/>
              <a:gd name="connsiteX4" fmla="*/ 0 w 2468880"/>
              <a:gd name="connsiteY4" fmla="*/ 123444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2468880">
                <a:moveTo>
                  <a:pt x="0" y="1234440"/>
                </a:moveTo>
                <a:cubicBezTo>
                  <a:pt x="0" y="552678"/>
                  <a:pt x="552678" y="0"/>
                  <a:pt x="1234440" y="0"/>
                </a:cubicBezTo>
                <a:cubicBezTo>
                  <a:pt x="1916202" y="0"/>
                  <a:pt x="2468880" y="552678"/>
                  <a:pt x="2468880" y="1234440"/>
                </a:cubicBezTo>
                <a:cubicBezTo>
                  <a:pt x="2468880" y="1916202"/>
                  <a:pt x="1916202" y="2468880"/>
                  <a:pt x="1234440" y="2468880"/>
                </a:cubicBezTo>
                <a:cubicBezTo>
                  <a:pt x="552678" y="2468880"/>
                  <a:pt x="0" y="1916202"/>
                  <a:pt x="0" y="123444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849" tIns="395849" rIns="395849" bIns="395849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Additives</a:t>
            </a:r>
            <a:endParaRPr lang="en-GB" sz="3200" b="1" kern="1200" dirty="0"/>
          </a:p>
        </p:txBody>
      </p:sp>
      <p:sp>
        <p:nvSpPr>
          <p:cNvPr id="6" name="Left Arrow 5"/>
          <p:cNvSpPr/>
          <p:nvPr/>
        </p:nvSpPr>
        <p:spPr>
          <a:xfrm rot="12900000">
            <a:off x="1369925" y="3137019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0" y="1894282"/>
            <a:ext cx="2749598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</a:rPr>
              <a:t>Antioxidants</a:t>
            </a:r>
            <a:endParaRPr lang="en-GB" sz="3200" b="1" kern="1200" dirty="0"/>
          </a:p>
        </p:txBody>
      </p:sp>
      <p:sp>
        <p:nvSpPr>
          <p:cNvPr id="8" name="Left Arrow 7"/>
          <p:cNvSpPr/>
          <p:nvPr/>
        </p:nvSpPr>
        <p:spPr>
          <a:xfrm rot="16200000">
            <a:off x="3427639" y="2065841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316462" y="335122"/>
            <a:ext cx="2623690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</a:rPr>
              <a:t>Tonicity contributors</a:t>
            </a:r>
            <a:endParaRPr lang="en-GB" sz="3200" b="1" kern="1200" dirty="0"/>
          </a:p>
        </p:txBody>
      </p:sp>
      <p:sp>
        <p:nvSpPr>
          <p:cNvPr id="10" name="Left Arrow 9"/>
          <p:cNvSpPr/>
          <p:nvPr/>
        </p:nvSpPr>
        <p:spPr>
          <a:xfrm rot="19500000">
            <a:off x="5485354" y="3137019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6394400" y="1894282"/>
            <a:ext cx="2749599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</a:rPr>
              <a:t>Preservatives</a:t>
            </a:r>
            <a:endParaRPr lang="en-GB" sz="3200" b="1" kern="1200" dirty="0"/>
          </a:p>
        </p:txBody>
      </p:sp>
      <p:sp>
        <p:nvSpPr>
          <p:cNvPr id="14" name="Left Arrow 13"/>
          <p:cNvSpPr/>
          <p:nvPr/>
        </p:nvSpPr>
        <p:spPr>
          <a:xfrm>
            <a:off x="5806440" y="4874113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6798564" y="4343303"/>
            <a:ext cx="2345436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Stabilizers</a:t>
            </a:r>
            <a:endParaRPr lang="en-GB" sz="3200" b="1" kern="1200" dirty="0"/>
          </a:p>
        </p:txBody>
      </p:sp>
      <p:sp>
        <p:nvSpPr>
          <p:cNvPr id="15" name="Left Arrow 14"/>
          <p:cNvSpPr/>
          <p:nvPr/>
        </p:nvSpPr>
        <p:spPr>
          <a:xfrm rot="10800000">
            <a:off x="1027743" y="4929662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0" y="4311984"/>
            <a:ext cx="2345436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</a:rPr>
              <a:t>Buffers</a:t>
            </a:r>
            <a:endParaRPr lang="en-GB" sz="3200" b="1" kern="1200" dirty="0"/>
          </a:p>
        </p:txBody>
      </p:sp>
    </p:spTree>
    <p:extLst>
      <p:ext uri="{BB962C8B-B14F-4D97-AF65-F5344CB8AC3E}">
        <p14:creationId xmlns:p14="http://schemas.microsoft.com/office/powerpoint/2010/main" val="672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800" b="1" dirty="0">
                <a:solidFill>
                  <a:schemeClr val="accent1"/>
                </a:solidFill>
              </a:rPr>
              <a:t>(2) Additives: 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0" lv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variety of ingredients may be added to a formulation to provide the required stability and therapeutic efficacy, they include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A- </a:t>
            </a:r>
            <a:r>
              <a:rPr lang="en-US" b="1" dirty="0">
                <a:solidFill>
                  <a:schemeClr val="accent1"/>
                </a:solidFill>
              </a:rPr>
              <a:t>Buffers: </a:t>
            </a:r>
            <a:r>
              <a:rPr lang="en-US" dirty="0" smtClean="0">
                <a:solidFill>
                  <a:schemeClr val="tx1"/>
                </a:solidFill>
              </a:rPr>
              <a:t>Like </a:t>
            </a:r>
            <a:r>
              <a:rPr lang="en-US" b="1" dirty="0">
                <a:solidFill>
                  <a:schemeClr val="tx1"/>
                </a:solidFill>
              </a:rPr>
              <a:t>acetate, citrate, and phosphate</a:t>
            </a:r>
            <a:r>
              <a:rPr lang="en-US" dirty="0">
                <a:solidFill>
                  <a:schemeClr val="tx1"/>
                </a:solidFill>
              </a:rPr>
              <a:t>, these added to </a:t>
            </a:r>
            <a:r>
              <a:rPr lang="en-US" b="1" dirty="0">
                <a:solidFill>
                  <a:schemeClr val="tx1"/>
                </a:solidFill>
              </a:rPr>
              <a:t>maintain the required pH </a:t>
            </a:r>
            <a:r>
              <a:rPr lang="en-US" dirty="0">
                <a:solidFill>
                  <a:schemeClr val="tx1"/>
                </a:solidFill>
              </a:rPr>
              <a:t>for many products and </a:t>
            </a:r>
            <a:r>
              <a:rPr lang="en-US" b="1" dirty="0">
                <a:solidFill>
                  <a:schemeClr val="tx1"/>
                </a:solidFill>
              </a:rPr>
              <a:t>to decrease slight differences in pH</a:t>
            </a:r>
            <a:r>
              <a:rPr lang="en-US" dirty="0">
                <a:solidFill>
                  <a:schemeClr val="tx1"/>
                </a:solidFill>
              </a:rPr>
              <a:t> that may occur.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pH</a:t>
            </a:r>
            <a:r>
              <a:rPr lang="en-US" dirty="0">
                <a:solidFill>
                  <a:schemeClr val="tx1"/>
                </a:solidFill>
              </a:rPr>
              <a:t> of the injectable required </a:t>
            </a:r>
            <a:r>
              <a:rPr lang="en-US" b="1" dirty="0">
                <a:solidFill>
                  <a:schemeClr val="tx1"/>
                </a:solidFill>
              </a:rPr>
              <a:t>for maximum solubility may not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 that </a:t>
            </a:r>
            <a:r>
              <a:rPr lang="en-US" b="1" dirty="0">
                <a:solidFill>
                  <a:schemeClr val="tx1"/>
                </a:solidFill>
              </a:rPr>
              <a:t>for maximum stability</a:t>
            </a:r>
            <a:r>
              <a:rPr lang="en-US" dirty="0">
                <a:solidFill>
                  <a:schemeClr val="tx1"/>
                </a:solidFill>
              </a:rPr>
              <a:t>, so </a:t>
            </a:r>
            <a:r>
              <a:rPr lang="en-US" b="1" dirty="0">
                <a:solidFill>
                  <a:schemeClr val="tx1"/>
                </a:solidFill>
              </a:rPr>
              <a:t>a balance pH </a:t>
            </a:r>
            <a:r>
              <a:rPr lang="en-US" dirty="0">
                <a:solidFill>
                  <a:schemeClr val="tx1"/>
                </a:solidFill>
              </a:rPr>
              <a:t>must be achieved to </a:t>
            </a:r>
            <a:r>
              <a:rPr lang="en-US" b="1" dirty="0">
                <a:solidFill>
                  <a:schemeClr val="tx1"/>
                </a:solidFill>
              </a:rPr>
              <a:t>maintain maximum solubility and stability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buffer</a:t>
            </a:r>
            <a:r>
              <a:rPr lang="en-US" dirty="0">
                <a:solidFill>
                  <a:schemeClr val="tx1"/>
                </a:solidFill>
              </a:rPr>
              <a:t> systems are selected with consideration of </a:t>
            </a:r>
            <a:r>
              <a:rPr lang="en-US" b="1" dirty="0">
                <a:solidFill>
                  <a:schemeClr val="tx1"/>
                </a:solidFill>
              </a:rPr>
              <a:t>their </a:t>
            </a:r>
            <a:r>
              <a:rPr lang="en-US" b="1" dirty="0" smtClean="0">
                <a:solidFill>
                  <a:schemeClr val="tx1"/>
                </a:solidFill>
              </a:rPr>
              <a:t>effective pH </a:t>
            </a:r>
            <a:r>
              <a:rPr lang="en-US" b="1" dirty="0">
                <a:solidFill>
                  <a:schemeClr val="tx1"/>
                </a:solidFill>
              </a:rPr>
              <a:t>range, concentration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b="1" dirty="0">
                <a:solidFill>
                  <a:schemeClr val="tx1"/>
                </a:solidFill>
              </a:rPr>
              <a:t>their chemical effects to the total product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2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240</TotalTime>
  <Words>1454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cp:lastPrinted>2015-12-19T06:27:18Z</cp:lastPrinted>
  <dcterms:created xsi:type="dcterms:W3CDTF">2015-12-18T07:46:29Z</dcterms:created>
  <dcterms:modified xsi:type="dcterms:W3CDTF">2015-12-19T14:06:13Z</dcterms:modified>
</cp:coreProperties>
</file>