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4" r:id="rId13"/>
    <p:sldId id="265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6" autoAdjust="0"/>
    <p:restoredTop sz="96448" autoAdjust="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1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05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75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8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34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58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9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6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55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173B4-D3D7-47A4-840E-EED2328667FB}" type="datetimeFigureOut">
              <a:rPr lang="en-GB" smtClean="0"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2037-BD2D-47CC-A7AE-7E0386F8A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3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340768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All pharmaceuticals, from the generic analgesic tablet in the community pharmacy to the </a:t>
            </a:r>
            <a:r>
              <a:rPr lang="en-GB" dirty="0" smtClean="0"/>
              <a:t>state-of-the-art immunotherapy </a:t>
            </a:r>
            <a:r>
              <a:rPr lang="en-GB" dirty="0"/>
              <a:t>in specialized hospitals, undergo extensive research and development prior to approval by </a:t>
            </a:r>
            <a:r>
              <a:rPr lang="en-GB" dirty="0" smtClean="0"/>
              <a:t>the U.S</a:t>
            </a:r>
            <a:r>
              <a:rPr lang="en-GB" dirty="0"/>
              <a:t>. Food and Drug Administration (FDA). The physicochemical characteristics of the active </a:t>
            </a:r>
            <a:r>
              <a:rPr lang="en-GB" dirty="0" smtClean="0"/>
              <a:t>pharmaceutical ingredient </a:t>
            </a:r>
            <a:r>
              <a:rPr lang="en-GB" dirty="0"/>
              <a:t>(API, or drug substance), the dosage form or the drug, and the route of administration are </a:t>
            </a:r>
            <a:r>
              <a:rPr lang="en-GB" dirty="0" smtClean="0"/>
              <a:t>critical determinants </a:t>
            </a:r>
            <a:r>
              <a:rPr lang="en-GB" dirty="0"/>
              <a:t>of the </a:t>
            </a:r>
            <a:r>
              <a:rPr lang="en-GB" i="1" dirty="0"/>
              <a:t>in-vivo </a:t>
            </a:r>
            <a:r>
              <a:rPr lang="en-GB" dirty="0"/>
              <a:t>performance, safety and efficacy of the drug product. The properties of the drug </a:t>
            </a:r>
            <a:r>
              <a:rPr lang="en-GB" dirty="0" smtClean="0"/>
              <a:t>and its </a:t>
            </a:r>
            <a:r>
              <a:rPr lang="en-GB" dirty="0"/>
              <a:t>dosage form are carefully engineered and tested to produce a stable drug product that upon </a:t>
            </a:r>
            <a:r>
              <a:rPr lang="en-GB" dirty="0" smtClean="0"/>
              <a:t>administration provides </a:t>
            </a:r>
            <a:r>
              <a:rPr lang="en-GB" dirty="0"/>
              <a:t>the desired </a:t>
            </a:r>
            <a:r>
              <a:rPr lang="en-GB" dirty="0" smtClean="0"/>
              <a:t> therapeutic </a:t>
            </a:r>
            <a:r>
              <a:rPr lang="en-GB" dirty="0"/>
              <a:t>response in the patient. Both the pharmacist and the pharmaceutical </a:t>
            </a:r>
            <a:r>
              <a:rPr lang="en-GB" dirty="0" smtClean="0"/>
              <a:t>scientist must </a:t>
            </a:r>
            <a:r>
              <a:rPr lang="en-GB" dirty="0"/>
              <a:t>understand these complex relationships to comprehend the proper use and development </a:t>
            </a:r>
            <a:r>
              <a:rPr lang="en-GB" dirty="0" smtClean="0"/>
              <a:t>of pharmaceuticals. 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3568" y="548680"/>
            <a:ext cx="2198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/>
              <a:t>BIOPHARMACEUTICS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63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5976664" cy="581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71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contrast, the </a:t>
            </a:r>
            <a:r>
              <a:rPr lang="en-GB" dirty="0" err="1"/>
              <a:t>pharmacokineticist</a:t>
            </a:r>
            <a:r>
              <a:rPr lang="en-GB" dirty="0"/>
              <a:t> can also describe the plasma </a:t>
            </a:r>
            <a:r>
              <a:rPr lang="en-GB" dirty="0" smtClean="0"/>
              <a:t>level time </a:t>
            </a:r>
            <a:r>
              <a:rPr lang="en-GB" dirty="0"/>
              <a:t>curve in terms of </a:t>
            </a:r>
            <a:r>
              <a:rPr lang="en-GB" dirty="0" smtClean="0"/>
              <a:t>such pharmacokinetic </a:t>
            </a:r>
            <a:r>
              <a:rPr lang="en-GB" dirty="0"/>
              <a:t>terms as </a:t>
            </a:r>
            <a:r>
              <a:rPr lang="en-GB" i="1" u="sng" dirty="0"/>
              <a:t>peak plasma level</a:t>
            </a:r>
            <a:r>
              <a:rPr lang="en-GB" i="1" dirty="0"/>
              <a:t>, </a:t>
            </a:r>
            <a:r>
              <a:rPr lang="en-GB" i="1" u="sng" dirty="0"/>
              <a:t>time for peak plasma level </a:t>
            </a:r>
            <a:r>
              <a:rPr lang="en-GB" dirty="0"/>
              <a:t>, and </a:t>
            </a:r>
            <a:r>
              <a:rPr lang="en-GB" i="1" u="sng" dirty="0"/>
              <a:t>area under the curve </a:t>
            </a:r>
            <a:r>
              <a:rPr lang="en-GB" u="sng" dirty="0"/>
              <a:t>, or </a:t>
            </a:r>
            <a:r>
              <a:rPr lang="en-GB" u="sng" dirty="0" smtClean="0"/>
              <a:t>AUC.</a:t>
            </a:r>
            <a:endParaRPr lang="en-GB" u="sng" dirty="0"/>
          </a:p>
          <a:p>
            <a:r>
              <a:rPr lang="en-GB" b="1" u="sng" dirty="0"/>
              <a:t>The time of peak plasma level is the time of maximum drug concentration in the plasma and is a rough marker </a:t>
            </a:r>
            <a:r>
              <a:rPr lang="en-GB" b="1" u="sng" dirty="0" smtClean="0"/>
              <a:t>of average </a:t>
            </a:r>
            <a:r>
              <a:rPr lang="en-GB" b="1" u="sng" dirty="0"/>
              <a:t>rate of drug absorption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The peak plasma level or maximum drug concentration is related </a:t>
            </a:r>
            <a:r>
              <a:rPr lang="en-GB" b="1" dirty="0">
                <a:solidFill>
                  <a:srgbClr val="FF0000"/>
                </a:solidFill>
              </a:rPr>
              <a:t>to the </a:t>
            </a:r>
            <a:r>
              <a:rPr lang="en-GB" b="1" dirty="0" smtClean="0">
                <a:solidFill>
                  <a:srgbClr val="FF0000"/>
                </a:solidFill>
              </a:rPr>
              <a:t>dose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rate constant for absorption</a:t>
            </a:r>
            <a:r>
              <a:rPr lang="en-GB" dirty="0"/>
              <a:t>, and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the elimination constant of the drug</a:t>
            </a:r>
            <a:r>
              <a:rPr lang="en-GB" dirty="0"/>
              <a:t>.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AUC is related to the amount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drug absorbed systemically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59" y="2452304"/>
            <a:ext cx="72008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10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216" y="260648"/>
            <a:ext cx="87732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Drug Concentrations in Tissues</a:t>
            </a:r>
          </a:p>
          <a:p>
            <a:pPr algn="just"/>
            <a:r>
              <a:rPr lang="en-GB" dirty="0"/>
              <a:t>Tissue biopsies are occasionally removed for diagnostic purposes, such as the verification of a </a:t>
            </a:r>
            <a:r>
              <a:rPr lang="en-GB" dirty="0" smtClean="0"/>
              <a:t>malignancy. Usually</a:t>
            </a:r>
            <a:r>
              <a:rPr lang="en-GB" dirty="0"/>
              <a:t>, only a small sample of tissue is removed, making drug concentration measurement difficult. </a:t>
            </a:r>
            <a:r>
              <a:rPr lang="en-GB" dirty="0"/>
              <a:t> </a:t>
            </a:r>
            <a:r>
              <a:rPr lang="en-GB" dirty="0" smtClean="0"/>
              <a:t>Drug </a:t>
            </a:r>
            <a:r>
              <a:rPr lang="en-GB" dirty="0" smtClean="0"/>
              <a:t>concentrations </a:t>
            </a:r>
            <a:r>
              <a:rPr lang="en-GB" dirty="0"/>
              <a:t>in tissue biopsies may not reflect drug concentration in other tissues nor the drug concentration </a:t>
            </a:r>
            <a:r>
              <a:rPr lang="en-GB" dirty="0" smtClean="0"/>
              <a:t>in all </a:t>
            </a:r>
            <a:r>
              <a:rPr lang="en-GB" dirty="0"/>
              <a:t>parts of the tissue from which the biopsy material was removed. </a:t>
            </a:r>
            <a:endParaRPr lang="en-GB" dirty="0" smtClean="0"/>
          </a:p>
          <a:p>
            <a:pPr algn="just"/>
            <a:r>
              <a:rPr lang="en-GB" b="1" dirty="0" smtClean="0"/>
              <a:t>For </a:t>
            </a:r>
            <a:r>
              <a:rPr lang="en-GB" b="1" dirty="0"/>
              <a:t>example, if the tissue biopsy was for </a:t>
            </a:r>
            <a:r>
              <a:rPr lang="en-GB" b="1" dirty="0" smtClean="0"/>
              <a:t>the diagnosis </a:t>
            </a:r>
            <a:r>
              <a:rPr lang="en-GB" b="1" dirty="0"/>
              <a:t>of a </a:t>
            </a:r>
            <a:r>
              <a:rPr lang="en-GB" b="1" dirty="0" err="1"/>
              <a:t>tumor</a:t>
            </a:r>
            <a:r>
              <a:rPr lang="en-GB" b="1" dirty="0"/>
              <a:t> within the tissue, the blood flow to the </a:t>
            </a:r>
            <a:r>
              <a:rPr lang="en-GB" b="1" dirty="0" err="1"/>
              <a:t>tumor</a:t>
            </a:r>
            <a:r>
              <a:rPr lang="en-GB" b="1" dirty="0"/>
              <a:t> cells may not be the same as the blood flow </a:t>
            </a:r>
            <a:r>
              <a:rPr lang="en-GB" b="1" dirty="0" smtClean="0"/>
              <a:t>to other </a:t>
            </a:r>
            <a:r>
              <a:rPr lang="en-GB" b="1" dirty="0"/>
              <a:t>cells in this tissue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In </a:t>
            </a:r>
            <a:r>
              <a:rPr lang="en-GB" dirty="0"/>
              <a:t>fact, for many tissues, blood flow to one part of the tissues need not be the same as</a:t>
            </a:r>
          </a:p>
          <a:p>
            <a:pPr algn="just"/>
            <a:r>
              <a:rPr lang="en-GB" dirty="0"/>
              <a:t>the blood flow to another part of the same tissue. The measurement of the drug concentration in tissue </a:t>
            </a:r>
            <a:r>
              <a:rPr lang="en-GB" dirty="0" smtClean="0"/>
              <a:t>biopsy material </a:t>
            </a:r>
            <a:r>
              <a:rPr lang="en-GB" dirty="0"/>
              <a:t>may be used to ascertain if the drug reached the tissues and reached the proper concentration within </a:t>
            </a:r>
            <a:r>
              <a:rPr lang="en-GB" dirty="0" smtClean="0"/>
              <a:t>the tissue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71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Drug Concentrations in Urine and </a:t>
            </a:r>
            <a:r>
              <a:rPr lang="en-GB" b="1" dirty="0" err="1"/>
              <a:t>Feces</a:t>
            </a:r>
            <a:endParaRPr lang="en-GB" b="1" dirty="0"/>
          </a:p>
          <a:p>
            <a:pPr algn="just"/>
            <a:r>
              <a:rPr lang="en-GB" dirty="0"/>
              <a:t>Measurement of drug in urine is an indirect method to ascertain the bioavailability of a </a:t>
            </a:r>
            <a:r>
              <a:rPr lang="en-GB" dirty="0" smtClean="0"/>
              <a:t>drug.</a:t>
            </a:r>
          </a:p>
          <a:p>
            <a:pPr algn="just"/>
            <a:r>
              <a:rPr lang="en-GB" dirty="0" smtClean="0"/>
              <a:t> </a:t>
            </a:r>
            <a:r>
              <a:rPr lang="en-GB" b="1" dirty="0"/>
              <a:t>The rate and </a:t>
            </a:r>
            <a:r>
              <a:rPr lang="en-GB" b="1" dirty="0" smtClean="0"/>
              <a:t>extent of </a:t>
            </a:r>
            <a:r>
              <a:rPr lang="en-GB" b="1" dirty="0"/>
              <a:t>drug excreted in the urine reflects the rate and extent of systemic drug absorption</a:t>
            </a:r>
            <a:r>
              <a:rPr lang="en-GB" dirty="0"/>
              <a:t>. The use of urinary </a:t>
            </a:r>
            <a:r>
              <a:rPr lang="en-GB" dirty="0" smtClean="0"/>
              <a:t>drug excretion </a:t>
            </a:r>
            <a:r>
              <a:rPr lang="en-GB" dirty="0"/>
              <a:t>measurements to establish various pharmacokinetic parameters is discussed </a:t>
            </a:r>
            <a:r>
              <a:rPr lang="en-GB" dirty="0" smtClean="0"/>
              <a:t>in.</a:t>
            </a:r>
          </a:p>
          <a:p>
            <a:pPr algn="just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16024" y="2492896"/>
            <a:ext cx="8748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Measurement of drug in </a:t>
            </a:r>
            <a:r>
              <a:rPr lang="en-GB" dirty="0" err="1"/>
              <a:t>feces</a:t>
            </a:r>
            <a:r>
              <a:rPr lang="en-GB" dirty="0"/>
              <a:t> may reflect drug that </a:t>
            </a:r>
            <a:r>
              <a:rPr lang="en-GB" b="1" dirty="0"/>
              <a:t>has not been absorbed after an oral dose or may reflect </a:t>
            </a:r>
            <a:r>
              <a:rPr lang="en-GB" b="1" dirty="0" smtClean="0"/>
              <a:t>drug that </a:t>
            </a:r>
            <a:r>
              <a:rPr lang="en-GB" b="1" dirty="0"/>
              <a:t>has been expelled by biliary secretion after systemic absorption</a:t>
            </a:r>
            <a:r>
              <a:rPr lang="en-GB" b="1" dirty="0" smtClean="0"/>
              <a:t>.</a:t>
            </a:r>
          </a:p>
          <a:p>
            <a:pPr algn="just"/>
            <a:r>
              <a:rPr lang="en-GB" dirty="0" smtClean="0"/>
              <a:t> </a:t>
            </a:r>
            <a:r>
              <a:rPr lang="en-GB" dirty="0" err="1"/>
              <a:t>Fecal</a:t>
            </a:r>
            <a:r>
              <a:rPr lang="en-GB" dirty="0"/>
              <a:t> drug excretion is often performed </a:t>
            </a:r>
            <a:r>
              <a:rPr lang="en-GB" dirty="0" smtClean="0"/>
              <a:t>in </a:t>
            </a:r>
            <a:r>
              <a:rPr lang="en-GB" b="1" dirty="0" smtClean="0"/>
              <a:t>mass </a:t>
            </a:r>
            <a:r>
              <a:rPr lang="en-GB" b="1" dirty="0"/>
              <a:t>balance studies</a:t>
            </a:r>
            <a:r>
              <a:rPr lang="en-GB" dirty="0"/>
              <a:t>, in which the investigator attempts to account for the entire dose given to the patient. </a:t>
            </a:r>
            <a:endParaRPr lang="en-GB" dirty="0" smtClean="0"/>
          </a:p>
          <a:p>
            <a:pPr algn="just"/>
            <a:r>
              <a:rPr lang="en-GB" b="1" dirty="0" smtClean="0"/>
              <a:t>For a mass </a:t>
            </a:r>
            <a:r>
              <a:rPr lang="en-GB" b="1" dirty="0"/>
              <a:t>balance study</a:t>
            </a:r>
            <a:r>
              <a:rPr lang="en-GB" dirty="0"/>
              <a:t>, both urine and </a:t>
            </a:r>
            <a:r>
              <a:rPr lang="en-GB" dirty="0" err="1"/>
              <a:t>feces</a:t>
            </a:r>
            <a:r>
              <a:rPr lang="en-GB" dirty="0"/>
              <a:t> are collected and their drug content measured. For certain solid </a:t>
            </a:r>
            <a:r>
              <a:rPr lang="en-GB" dirty="0" smtClean="0"/>
              <a:t>oral dosage </a:t>
            </a:r>
            <a:r>
              <a:rPr lang="en-GB" dirty="0"/>
              <a:t>forms that do not dissolve in the gastrointestinal tract but slowly leach out drug, </a:t>
            </a:r>
            <a:r>
              <a:rPr lang="en-GB" dirty="0" err="1"/>
              <a:t>fecal</a:t>
            </a:r>
            <a:r>
              <a:rPr lang="en-GB" dirty="0"/>
              <a:t> collection </a:t>
            </a:r>
            <a:r>
              <a:rPr lang="en-GB" dirty="0" smtClean="0"/>
              <a:t>is performed </a:t>
            </a:r>
            <a:r>
              <a:rPr lang="en-GB" dirty="0"/>
              <a:t>to recover the dosage form. The </a:t>
            </a:r>
            <a:r>
              <a:rPr lang="en-GB" dirty="0" err="1"/>
              <a:t>undissolved</a:t>
            </a:r>
            <a:r>
              <a:rPr lang="en-GB" dirty="0"/>
              <a:t> dosage form is then assayed for residual drug.</a:t>
            </a:r>
          </a:p>
        </p:txBody>
      </p:sp>
    </p:spTree>
    <p:extLst>
      <p:ext uri="{BB962C8B-B14F-4D97-AF65-F5344CB8AC3E}">
        <p14:creationId xmlns:p14="http://schemas.microsoft.com/office/powerpoint/2010/main" val="335772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Drug Concentrations in Saliva</a:t>
            </a:r>
          </a:p>
          <a:p>
            <a:pPr algn="just"/>
            <a:r>
              <a:rPr lang="en-GB" dirty="0"/>
              <a:t>Saliva drug concentrations have been reviewed for many drugs for therapeutic drug monitoring </a:t>
            </a:r>
            <a:r>
              <a:rPr lang="en-GB" dirty="0" smtClean="0"/>
              <a:t>. </a:t>
            </a:r>
            <a:r>
              <a:rPr lang="en-GB" b="1" dirty="0"/>
              <a:t>Because </a:t>
            </a:r>
            <a:r>
              <a:rPr lang="en-GB" b="1" dirty="0" smtClean="0"/>
              <a:t>only free </a:t>
            </a:r>
            <a:r>
              <a:rPr lang="en-GB" b="1" dirty="0"/>
              <a:t>drug diffuses into the saliva</a:t>
            </a:r>
            <a:r>
              <a:rPr lang="en-GB" dirty="0"/>
              <a:t>, </a:t>
            </a:r>
            <a:r>
              <a:rPr lang="en-GB" u="sng" dirty="0"/>
              <a:t>saliva drug levels tend to approximate free drug rather than total plasma </a:t>
            </a:r>
            <a:r>
              <a:rPr lang="en-GB" u="sng" dirty="0" smtClean="0"/>
              <a:t>drug concentration</a:t>
            </a:r>
            <a:r>
              <a:rPr lang="en-GB" dirty="0"/>
              <a:t>. The saliva/plasma drug concentration ratio is less than 1 for many drugs. The saliva/plasma drug</a:t>
            </a:r>
          </a:p>
          <a:p>
            <a:pPr algn="just"/>
            <a:r>
              <a:rPr lang="en-GB" dirty="0"/>
              <a:t>concentration ratio is mostly influenced by the </a:t>
            </a:r>
            <a:r>
              <a:rPr lang="en-GB" dirty="0" err="1"/>
              <a:t>pKa</a:t>
            </a:r>
            <a:r>
              <a:rPr lang="en-GB" dirty="0"/>
              <a:t> of the drug and the pH of the saliva. Weak acid drugs </a:t>
            </a:r>
            <a:r>
              <a:rPr lang="en-GB" dirty="0" smtClean="0"/>
              <a:t>and weak </a:t>
            </a:r>
            <a:r>
              <a:rPr lang="en-GB" dirty="0"/>
              <a:t>base drugs with </a:t>
            </a:r>
            <a:r>
              <a:rPr lang="en-GB" dirty="0" err="1"/>
              <a:t>pKa</a:t>
            </a:r>
            <a:r>
              <a:rPr lang="en-GB" dirty="0"/>
              <a:t> significantly different than pH 7.4 (plasma pH) generally have better correlation </a:t>
            </a:r>
            <a:r>
              <a:rPr lang="en-GB" dirty="0" smtClean="0"/>
              <a:t>to plasma </a:t>
            </a:r>
            <a:r>
              <a:rPr lang="en-GB" dirty="0"/>
              <a:t>drug levels. </a:t>
            </a:r>
            <a:endParaRPr lang="en-GB" dirty="0" smtClean="0"/>
          </a:p>
          <a:p>
            <a:pPr algn="just"/>
            <a:r>
              <a:rPr lang="en-GB" u="sng" dirty="0" smtClean="0"/>
              <a:t>The </a:t>
            </a:r>
            <a:r>
              <a:rPr lang="en-GB" u="sng" dirty="0"/>
              <a:t>saliva drug concentrations taken after equilibrium with the plasma </a:t>
            </a:r>
            <a:r>
              <a:rPr lang="en-GB" u="sng" dirty="0" smtClean="0"/>
              <a:t>drug concentration generally </a:t>
            </a:r>
            <a:r>
              <a:rPr lang="en-GB" u="sng" dirty="0"/>
              <a:t>provide more stable indication of drug levels in the body. </a:t>
            </a:r>
            <a:endParaRPr lang="en-GB" u="sng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use of salivary drug concentrations as </a:t>
            </a:r>
            <a:r>
              <a:rPr lang="en-GB" dirty="0" smtClean="0"/>
              <a:t>a therapeutic </a:t>
            </a:r>
            <a:r>
              <a:rPr lang="en-GB" dirty="0"/>
              <a:t>indicator should be used with caution and preferably as a secondary indicator.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4778" y="3933056"/>
            <a:ext cx="8669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Significance of Measuring Plasma Drug Concentrations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3528" y="443711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u="sng" dirty="0"/>
              <a:t>The intensity of the pharmacologic or toxic effect </a:t>
            </a:r>
            <a:r>
              <a:rPr lang="en-GB" dirty="0"/>
              <a:t>of a drug is often related to the </a:t>
            </a:r>
            <a:r>
              <a:rPr lang="en-GB" b="1" u="sng" dirty="0"/>
              <a:t>concentration of the drug at </a:t>
            </a:r>
            <a:r>
              <a:rPr lang="en-GB" b="1" u="sng" dirty="0" smtClean="0"/>
              <a:t>the receptor </a:t>
            </a:r>
            <a:r>
              <a:rPr lang="en-GB" b="1" u="sng" dirty="0"/>
              <a:t>site</a:t>
            </a:r>
            <a:r>
              <a:rPr lang="en-GB" dirty="0"/>
              <a:t>, usually located in the tissue cells. </a:t>
            </a:r>
            <a:r>
              <a:rPr lang="en-GB" sz="2000" b="1" u="sng" dirty="0"/>
              <a:t>Because most of the tissue cells are richly perfused with </a:t>
            </a:r>
            <a:r>
              <a:rPr lang="en-GB" sz="2000" b="1" u="sng" dirty="0" smtClean="0"/>
              <a:t>tissue fluids </a:t>
            </a:r>
            <a:r>
              <a:rPr lang="en-GB" sz="2000" b="1" u="sng" dirty="0"/>
              <a:t>or plasma, measuring the plasma drug level is a responsive method of monitoring the course of therapy.</a:t>
            </a:r>
          </a:p>
        </p:txBody>
      </p:sp>
    </p:spTree>
    <p:extLst>
      <p:ext uri="{BB962C8B-B14F-4D97-AF65-F5344CB8AC3E}">
        <p14:creationId xmlns:p14="http://schemas.microsoft.com/office/powerpoint/2010/main" val="4213017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8847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u="sng" dirty="0"/>
              <a:t>Clinically, individual variations in the pharmacokinetics of drugs are quite common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1-Monitoring </a:t>
            </a:r>
            <a:r>
              <a:rPr lang="en-GB" dirty="0"/>
              <a:t>the </a:t>
            </a:r>
            <a:r>
              <a:rPr lang="en-GB" dirty="0" smtClean="0"/>
              <a:t>concentration of </a:t>
            </a:r>
            <a:r>
              <a:rPr lang="en-GB" dirty="0"/>
              <a:t>drugs in the blood or plasma ascertains that the calculated dose actually delivers the plasma level required </a:t>
            </a:r>
            <a:r>
              <a:rPr lang="en-GB" dirty="0" smtClean="0"/>
              <a:t>for therapeutic </a:t>
            </a:r>
            <a:r>
              <a:rPr lang="en-GB" dirty="0"/>
              <a:t>effect. With some drugs, </a:t>
            </a:r>
            <a:r>
              <a:rPr lang="en-GB" b="1" dirty="0"/>
              <a:t>receptor expression and/or sensitivity in individuals varies</a:t>
            </a:r>
            <a:r>
              <a:rPr lang="en-GB" dirty="0"/>
              <a:t>, so monitoring </a:t>
            </a:r>
            <a:r>
              <a:rPr lang="en-GB" dirty="0" smtClean="0"/>
              <a:t>of plasma </a:t>
            </a:r>
            <a:r>
              <a:rPr lang="en-GB" dirty="0"/>
              <a:t>levels is needed to distinguish the patient who is receiving too much of a drug from the patient who </a:t>
            </a:r>
            <a:r>
              <a:rPr lang="en-GB" dirty="0" smtClean="0"/>
              <a:t>is supersensitive </a:t>
            </a:r>
            <a:r>
              <a:rPr lang="en-GB" dirty="0"/>
              <a:t>to the drug</a:t>
            </a:r>
            <a:r>
              <a:rPr lang="en-GB" dirty="0" smtClean="0"/>
              <a:t>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 2-Moreover</a:t>
            </a:r>
            <a:r>
              <a:rPr lang="en-GB" dirty="0"/>
              <a:t>, the patient's </a:t>
            </a:r>
            <a:r>
              <a:rPr lang="en-GB" b="1" dirty="0"/>
              <a:t>physiologic functions may be affected by disease, nutrition,</a:t>
            </a:r>
          </a:p>
          <a:p>
            <a:pPr algn="just"/>
            <a:r>
              <a:rPr lang="en-GB" b="1" dirty="0"/>
              <a:t>environment, concurrent drug therapy, and other factors</a:t>
            </a:r>
            <a:r>
              <a:rPr lang="en-GB" dirty="0"/>
              <a:t>. Pharmacokinetic models allow more </a:t>
            </a:r>
            <a:r>
              <a:rPr lang="en-GB" dirty="0" smtClean="0"/>
              <a:t>accurate interpretation </a:t>
            </a:r>
            <a:r>
              <a:rPr lang="en-GB" dirty="0"/>
              <a:t>of the relationship between plasma drug levels and pharmacologic </a:t>
            </a:r>
            <a:r>
              <a:rPr lang="en-GB" dirty="0" smtClean="0"/>
              <a:t>response. In </a:t>
            </a:r>
            <a:r>
              <a:rPr lang="en-GB" dirty="0"/>
              <a:t>the absence of pharmacokinetic information, plasma drug levels are relatively useless for </a:t>
            </a:r>
            <a:r>
              <a:rPr lang="en-GB" dirty="0" smtClean="0"/>
              <a:t>dosage.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95536" y="3428999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/>
              <a:t>3-Monitoring </a:t>
            </a:r>
            <a:r>
              <a:rPr lang="en-GB" dirty="0"/>
              <a:t>of plasma drug concentrations allows for the </a:t>
            </a:r>
            <a:r>
              <a:rPr lang="en-GB" b="1" dirty="0"/>
              <a:t>adjustment of the drug dosage in order to </a:t>
            </a:r>
            <a:r>
              <a:rPr lang="en-GB" b="1" dirty="0" smtClean="0"/>
              <a:t>individualize and </a:t>
            </a:r>
            <a:r>
              <a:rPr lang="en-GB" b="1" dirty="0"/>
              <a:t>optimize therapeutic drug regimens</a:t>
            </a:r>
            <a:r>
              <a:rPr lang="en-GB" dirty="0"/>
              <a:t>. In the presence of alteration in </a:t>
            </a:r>
            <a:r>
              <a:rPr lang="en-GB" u="sng" dirty="0"/>
              <a:t>physiologic functions due to </a:t>
            </a:r>
            <a:r>
              <a:rPr lang="en-GB" u="sng" dirty="0" smtClean="0"/>
              <a:t>disease, monitoring </a:t>
            </a:r>
            <a:r>
              <a:rPr lang="en-GB" u="sng" dirty="0"/>
              <a:t>plasma drug concentrations may provide a guide to the progress of the disease state and enable the</a:t>
            </a:r>
          </a:p>
          <a:p>
            <a:pPr algn="just"/>
            <a:r>
              <a:rPr lang="en-GB" u="sng" dirty="0"/>
              <a:t>investigator to modify the drug dosage accordingly</a:t>
            </a:r>
            <a:r>
              <a:rPr lang="en-GB" dirty="0"/>
              <a:t>. Clinically, sound medical judgment and observation are </a:t>
            </a:r>
            <a:r>
              <a:rPr lang="en-GB" dirty="0" smtClean="0"/>
              <a:t>most important</a:t>
            </a:r>
            <a:r>
              <a:rPr lang="en-GB" dirty="0"/>
              <a:t>. Therapeutic decisions should not be based solely on plasma drug concentrations.</a:t>
            </a:r>
          </a:p>
        </p:txBody>
      </p:sp>
    </p:spTree>
    <p:extLst>
      <p:ext uri="{BB962C8B-B14F-4D97-AF65-F5344CB8AC3E}">
        <p14:creationId xmlns:p14="http://schemas.microsoft.com/office/powerpoint/2010/main" val="2605263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9644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many cases, the </a:t>
            </a:r>
            <a:r>
              <a:rPr lang="en-GB" sz="2000" b="1" i="1" u="sng" dirty="0" err="1"/>
              <a:t>pharmacodynamic</a:t>
            </a:r>
            <a:r>
              <a:rPr lang="en-GB" sz="2000" b="1" i="1" u="sng" dirty="0"/>
              <a:t> response </a:t>
            </a:r>
            <a:r>
              <a:rPr lang="en-GB" sz="2000" b="1" u="sng" dirty="0"/>
              <a:t>to the drug may be more important to measure than just </a:t>
            </a:r>
            <a:r>
              <a:rPr lang="en-GB" sz="2000" b="1" u="sng" dirty="0" smtClean="0"/>
              <a:t>the plasma </a:t>
            </a:r>
            <a:r>
              <a:rPr lang="en-GB" sz="2000" b="1" u="sng" dirty="0"/>
              <a:t>drug concentration</a:t>
            </a:r>
            <a:r>
              <a:rPr lang="en-GB" dirty="0"/>
              <a:t>. For example, the electrophysiology of the heart, including an </a:t>
            </a:r>
            <a:r>
              <a:rPr lang="en-GB" b="1" dirty="0" smtClean="0"/>
              <a:t>electrocardiogram (ECG</a:t>
            </a:r>
            <a:r>
              <a:rPr lang="en-GB" dirty="0"/>
              <a:t>), is important to assess in patients medicated with </a:t>
            </a:r>
            <a:r>
              <a:rPr lang="en-GB" dirty="0" err="1"/>
              <a:t>cardiotonic</a:t>
            </a:r>
            <a:r>
              <a:rPr lang="en-GB" dirty="0"/>
              <a:t> drugs such as digoxin. For an </a:t>
            </a:r>
            <a:r>
              <a:rPr lang="en-GB" dirty="0" smtClean="0"/>
              <a:t>anticoagulant drug</a:t>
            </a:r>
            <a:r>
              <a:rPr lang="en-GB" dirty="0"/>
              <a:t>, such as </a:t>
            </a:r>
            <a:r>
              <a:rPr lang="en-GB" dirty="0" err="1"/>
              <a:t>dicumarol</a:t>
            </a:r>
            <a:r>
              <a:rPr lang="en-GB" dirty="0"/>
              <a:t>, </a:t>
            </a:r>
            <a:r>
              <a:rPr lang="en-GB" dirty="0" err="1"/>
              <a:t>prothrombin</a:t>
            </a:r>
            <a:r>
              <a:rPr lang="en-GB" dirty="0"/>
              <a:t> </a:t>
            </a:r>
            <a:r>
              <a:rPr lang="en-GB" b="1" dirty="0"/>
              <a:t>clotting time </a:t>
            </a:r>
            <a:r>
              <a:rPr lang="en-GB" dirty="0"/>
              <a:t>may indicate whether proper dosage was achieved. </a:t>
            </a:r>
            <a:r>
              <a:rPr lang="en-GB" dirty="0" smtClean="0"/>
              <a:t>Most diabetic </a:t>
            </a:r>
            <a:r>
              <a:rPr lang="en-GB" dirty="0"/>
              <a:t>patients taking insulin will monitor their own </a:t>
            </a:r>
            <a:r>
              <a:rPr lang="en-GB" b="1" dirty="0"/>
              <a:t>blood or urine glucose </a:t>
            </a:r>
            <a:r>
              <a:rPr lang="en-GB" dirty="0"/>
              <a:t>levels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2636912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For drugs that act </a:t>
            </a:r>
            <a:r>
              <a:rPr lang="en-GB" b="1" dirty="0"/>
              <a:t>irreversibly</a:t>
            </a:r>
            <a:r>
              <a:rPr lang="en-GB" dirty="0"/>
              <a:t> at the receptor site, plasma drug concentrations may not accurately </a:t>
            </a:r>
            <a:r>
              <a:rPr lang="en-GB" dirty="0" smtClean="0"/>
              <a:t>predict </a:t>
            </a:r>
            <a:r>
              <a:rPr lang="en-GB" dirty="0" err="1" smtClean="0"/>
              <a:t>pharmacodynamic</a:t>
            </a:r>
            <a:r>
              <a:rPr lang="en-GB" dirty="0" smtClean="0"/>
              <a:t> </a:t>
            </a:r>
            <a:r>
              <a:rPr lang="en-GB" dirty="0"/>
              <a:t>response. Drugs used in </a:t>
            </a:r>
            <a:r>
              <a:rPr lang="en-GB" b="1" dirty="0"/>
              <a:t>cancer chemotherapy </a:t>
            </a:r>
            <a:r>
              <a:rPr lang="en-GB" dirty="0"/>
              <a:t>often </a:t>
            </a:r>
            <a:r>
              <a:rPr lang="en-GB" u="sng" dirty="0"/>
              <a:t>interfere with nucleic acid or </a:t>
            </a:r>
            <a:r>
              <a:rPr lang="en-GB" u="sng" dirty="0" smtClean="0"/>
              <a:t>protein biosynthesis </a:t>
            </a:r>
            <a:r>
              <a:rPr lang="en-GB" u="sng" dirty="0"/>
              <a:t>to destroy </a:t>
            </a:r>
            <a:r>
              <a:rPr lang="en-GB" u="sng" dirty="0" err="1"/>
              <a:t>tumor</a:t>
            </a:r>
            <a:r>
              <a:rPr lang="en-GB" u="sng" dirty="0"/>
              <a:t> cells. For these drugs, the plasma drug concentration does not relate directly to </a:t>
            </a:r>
            <a:r>
              <a:rPr lang="en-GB" u="sng" dirty="0" smtClean="0"/>
              <a:t>the </a:t>
            </a:r>
            <a:r>
              <a:rPr lang="en-GB" u="sng" dirty="0" err="1" smtClean="0"/>
              <a:t>pharmacodynamic</a:t>
            </a:r>
            <a:r>
              <a:rPr lang="en-GB" u="sng" dirty="0" smtClean="0"/>
              <a:t> </a:t>
            </a:r>
            <a:r>
              <a:rPr lang="en-GB" u="sng" dirty="0"/>
              <a:t>response</a:t>
            </a:r>
            <a:r>
              <a:rPr lang="en-GB" dirty="0"/>
              <a:t>. In this case, other pathophysiologic parameters and </a:t>
            </a:r>
            <a:r>
              <a:rPr lang="en-GB" u="sng" dirty="0"/>
              <a:t>side effects are monitored </a:t>
            </a:r>
            <a:r>
              <a:rPr lang="en-GB" u="sng" dirty="0" smtClean="0"/>
              <a:t>in the </a:t>
            </a:r>
            <a:r>
              <a:rPr lang="en-GB" u="sng" dirty="0"/>
              <a:t>patient to prevent adverse toxicity.</a:t>
            </a:r>
          </a:p>
        </p:txBody>
      </p:sp>
    </p:spTree>
    <p:extLst>
      <p:ext uri="{BB962C8B-B14F-4D97-AF65-F5344CB8AC3E}">
        <p14:creationId xmlns:p14="http://schemas.microsoft.com/office/powerpoint/2010/main" val="284789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i="1" dirty="0" err="1"/>
              <a:t>Biopharmaceutics</a:t>
            </a:r>
            <a:r>
              <a:rPr lang="en-GB" i="1" dirty="0"/>
              <a:t> </a:t>
            </a:r>
            <a:r>
              <a:rPr lang="en-GB" u="sng" dirty="0"/>
              <a:t>is the science that examines this interrelationship of </a:t>
            </a:r>
            <a:r>
              <a:rPr lang="en-GB" u="sng" dirty="0" smtClean="0"/>
              <a:t>the physicochemical </a:t>
            </a:r>
            <a:r>
              <a:rPr lang="en-GB" u="sng" dirty="0"/>
              <a:t>properties of the </a:t>
            </a:r>
            <a:r>
              <a:rPr lang="en-GB" u="sng" dirty="0" smtClean="0"/>
              <a:t>drug, the </a:t>
            </a:r>
            <a:r>
              <a:rPr lang="en-GB" u="sng" dirty="0"/>
              <a:t>dosage form in which the drug is given, and the route of administration on the rate and extent of </a:t>
            </a:r>
            <a:r>
              <a:rPr lang="en-GB" u="sng" dirty="0" smtClean="0"/>
              <a:t>systemic drug </a:t>
            </a:r>
            <a:r>
              <a:rPr lang="en-GB" u="sng" dirty="0"/>
              <a:t>absorption.</a:t>
            </a:r>
            <a:r>
              <a:rPr lang="en-GB" dirty="0"/>
              <a:t> </a:t>
            </a:r>
            <a:endParaRPr lang="en-GB" dirty="0" smtClean="0"/>
          </a:p>
          <a:p>
            <a:pPr algn="just"/>
            <a:r>
              <a:rPr lang="en-GB" dirty="0" smtClean="0"/>
              <a:t>Thus</a:t>
            </a:r>
            <a:r>
              <a:rPr lang="en-GB" dirty="0"/>
              <a:t>, </a:t>
            </a:r>
            <a:r>
              <a:rPr lang="en-GB" dirty="0" err="1"/>
              <a:t>biopharmaceutics</a:t>
            </a:r>
            <a:r>
              <a:rPr lang="en-GB" dirty="0"/>
              <a:t> involves factors that influence </a:t>
            </a:r>
            <a:endParaRPr lang="en-GB" dirty="0" smtClean="0"/>
          </a:p>
          <a:p>
            <a:pPr marL="342900" indent="-342900" algn="just">
              <a:buAutoNum type="arabicParenBoth"/>
            </a:pPr>
            <a:r>
              <a:rPr lang="en-GB" dirty="0" smtClean="0"/>
              <a:t>the </a:t>
            </a:r>
            <a:r>
              <a:rPr lang="en-GB" dirty="0"/>
              <a:t>stability of the drug within </a:t>
            </a:r>
            <a:r>
              <a:rPr lang="en-GB" dirty="0" smtClean="0"/>
              <a:t>the drug </a:t>
            </a:r>
            <a:r>
              <a:rPr lang="en-GB" dirty="0"/>
              <a:t>product</a:t>
            </a:r>
            <a:r>
              <a:rPr lang="en-GB" dirty="0" smtClean="0"/>
              <a:t>,</a:t>
            </a:r>
          </a:p>
          <a:p>
            <a:pPr marL="342900" indent="-342900" algn="just">
              <a:buAutoNum type="arabicParenBoth"/>
            </a:pPr>
            <a:r>
              <a:rPr lang="en-GB" dirty="0" smtClean="0"/>
              <a:t>the </a:t>
            </a:r>
            <a:r>
              <a:rPr lang="en-GB" dirty="0"/>
              <a:t>release of the drug from the drug product, </a:t>
            </a:r>
            <a:endParaRPr lang="en-GB" dirty="0" smtClean="0"/>
          </a:p>
          <a:p>
            <a:pPr marL="342900" indent="-342900" algn="just">
              <a:buAutoNum type="arabicParenBoth"/>
            </a:pPr>
            <a:r>
              <a:rPr lang="en-GB" dirty="0" smtClean="0"/>
              <a:t>the </a:t>
            </a:r>
            <a:r>
              <a:rPr lang="en-GB" dirty="0"/>
              <a:t>rate </a:t>
            </a:r>
            <a:r>
              <a:rPr lang="en-GB" dirty="0" smtClean="0"/>
              <a:t>of dissolution/release </a:t>
            </a:r>
            <a:r>
              <a:rPr lang="en-GB" dirty="0"/>
              <a:t>of the drug </a:t>
            </a:r>
            <a:r>
              <a:rPr lang="en-GB" dirty="0" smtClean="0"/>
              <a:t>at the </a:t>
            </a:r>
            <a:r>
              <a:rPr lang="en-GB" dirty="0"/>
              <a:t>absorption site, and </a:t>
            </a:r>
            <a:endParaRPr lang="en-GB" dirty="0" smtClean="0"/>
          </a:p>
          <a:p>
            <a:pPr marL="342900" indent="-342900" algn="just">
              <a:buAutoNum type="arabicParenBoth"/>
            </a:pPr>
            <a:r>
              <a:rPr lang="en-GB" dirty="0" smtClean="0"/>
              <a:t> </a:t>
            </a:r>
            <a:r>
              <a:rPr lang="en-GB" dirty="0"/>
              <a:t>the systemic absorption of </a:t>
            </a:r>
            <a:r>
              <a:rPr lang="en-GB" dirty="0" smtClean="0"/>
              <a:t>the </a:t>
            </a:r>
            <a:r>
              <a:rPr lang="en-GB" dirty="0"/>
              <a:t>drug. A general scheme describing this </a:t>
            </a:r>
            <a:r>
              <a:rPr lang="en-GB" dirty="0" smtClean="0"/>
              <a:t>dynamic relationship </a:t>
            </a:r>
            <a:r>
              <a:rPr lang="en-GB" dirty="0"/>
              <a:t>is described in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7961"/>
            <a:ext cx="7992888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02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The study of </a:t>
            </a:r>
            <a:r>
              <a:rPr lang="en-GB" dirty="0" err="1"/>
              <a:t>biopharmaceutics</a:t>
            </a:r>
            <a:r>
              <a:rPr lang="en-GB" dirty="0"/>
              <a:t> is based on fundamental scientific principles and experimental </a:t>
            </a:r>
            <a:r>
              <a:rPr lang="en-GB" dirty="0" smtClean="0"/>
              <a:t>methodology.</a:t>
            </a:r>
          </a:p>
          <a:p>
            <a:pPr algn="just"/>
            <a:r>
              <a:rPr lang="en-GB" dirty="0" smtClean="0"/>
              <a:t> Studies </a:t>
            </a:r>
            <a:r>
              <a:rPr lang="en-GB" dirty="0"/>
              <a:t>in </a:t>
            </a:r>
            <a:r>
              <a:rPr lang="en-GB" dirty="0" err="1"/>
              <a:t>biopharmaceutics</a:t>
            </a:r>
            <a:r>
              <a:rPr lang="en-GB" dirty="0"/>
              <a:t> use </a:t>
            </a:r>
            <a:r>
              <a:rPr lang="en-GB" b="1" u="sng" dirty="0"/>
              <a:t>both </a:t>
            </a:r>
            <a:r>
              <a:rPr lang="en-GB" b="1" i="1" u="sng" dirty="0"/>
              <a:t>in-vitro </a:t>
            </a:r>
            <a:r>
              <a:rPr lang="en-GB" b="1" u="sng" dirty="0"/>
              <a:t>and </a:t>
            </a:r>
            <a:r>
              <a:rPr lang="en-GB" b="1" i="1" u="sng" dirty="0"/>
              <a:t>in-vivo </a:t>
            </a:r>
            <a:r>
              <a:rPr lang="en-GB" b="1" u="sng" dirty="0"/>
              <a:t>methods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b="1" i="1" dirty="0" smtClean="0"/>
              <a:t>In-vitro </a:t>
            </a:r>
            <a:r>
              <a:rPr lang="en-GB" b="1" dirty="0"/>
              <a:t>methods </a:t>
            </a:r>
            <a:r>
              <a:rPr lang="en-GB" dirty="0"/>
              <a:t>are procedures </a:t>
            </a:r>
            <a:r>
              <a:rPr lang="en-GB" dirty="0" smtClean="0"/>
              <a:t>employing test </a:t>
            </a:r>
            <a:r>
              <a:rPr lang="en-GB" dirty="0"/>
              <a:t>apparatus and equipment without involving laboratory animals or humans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 </a:t>
            </a:r>
            <a:r>
              <a:rPr lang="en-GB" b="1" i="1" dirty="0"/>
              <a:t>In-vivo </a:t>
            </a:r>
            <a:r>
              <a:rPr lang="en-GB" b="1" dirty="0"/>
              <a:t>methods </a:t>
            </a:r>
            <a:r>
              <a:rPr lang="en-GB" dirty="0"/>
              <a:t>are </a:t>
            </a:r>
            <a:r>
              <a:rPr lang="en-GB" dirty="0" smtClean="0"/>
              <a:t>more complex </a:t>
            </a:r>
            <a:r>
              <a:rPr lang="en-GB" dirty="0"/>
              <a:t>studies involving human subjects or laboratory animals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03548" y="2743665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PHARMACOKINETICS</a:t>
            </a:r>
          </a:p>
          <a:p>
            <a:pPr algn="just"/>
            <a:r>
              <a:rPr lang="en-GB" dirty="0"/>
              <a:t>After a drug is released from its dosage form, the drug is absorbed into the surrounding tissue, the body, or both.</a:t>
            </a:r>
          </a:p>
          <a:p>
            <a:pPr algn="just"/>
            <a:r>
              <a:rPr lang="en-GB" dirty="0"/>
              <a:t>The distribution through and elimination of the drug in the body varies for each patient but can be </a:t>
            </a:r>
            <a:r>
              <a:rPr lang="en-GB" dirty="0" smtClean="0"/>
              <a:t>characterized using </a:t>
            </a:r>
            <a:r>
              <a:rPr lang="en-GB" dirty="0"/>
              <a:t>mathematical models and statistics. </a:t>
            </a:r>
            <a:r>
              <a:rPr lang="en-GB" i="1" dirty="0"/>
              <a:t>Pharmacokinetics </a:t>
            </a:r>
            <a:r>
              <a:rPr lang="en-GB" dirty="0"/>
              <a:t>is the science of the kinetics of drug </a:t>
            </a:r>
            <a:r>
              <a:rPr lang="en-GB" dirty="0" smtClean="0"/>
              <a:t>absorption, distribution</a:t>
            </a:r>
            <a:r>
              <a:rPr lang="en-GB" dirty="0"/>
              <a:t>, and elimination (</a:t>
            </a:r>
            <a:r>
              <a:rPr lang="en-GB" dirty="0" err="1"/>
              <a:t>ie</a:t>
            </a:r>
            <a:r>
              <a:rPr lang="en-GB" dirty="0"/>
              <a:t>, excretion and metabolism).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description of drug distribution and elimination </a:t>
            </a:r>
            <a:r>
              <a:rPr lang="en-GB" dirty="0" smtClean="0"/>
              <a:t>is often </a:t>
            </a:r>
            <a:r>
              <a:rPr lang="en-GB" dirty="0"/>
              <a:t>termed </a:t>
            </a:r>
            <a:r>
              <a:rPr lang="en-GB" i="1" dirty="0"/>
              <a:t>drug disposition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The study of pharmacokinetics involves both experimental and </a:t>
            </a:r>
            <a:r>
              <a:rPr lang="en-GB" dirty="0" smtClean="0"/>
              <a:t>theoretical approaches</a:t>
            </a:r>
            <a:r>
              <a:rPr lang="en-GB" dirty="0"/>
              <a:t>. The experimental aspect </a:t>
            </a:r>
            <a:r>
              <a:rPr lang="en-GB" dirty="0" smtClean="0"/>
              <a:t>of pharmacokinetics </a:t>
            </a:r>
            <a:r>
              <a:rPr lang="en-GB" dirty="0"/>
              <a:t>involves the development of biologic sampling techniques, analytical methods for </a:t>
            </a:r>
            <a:r>
              <a:rPr lang="en-GB" dirty="0" smtClean="0"/>
              <a:t>the measurement </a:t>
            </a:r>
            <a:r>
              <a:rPr lang="en-GB" dirty="0"/>
              <a:t>of drugs and metabolites, and procedures that facilitate data collection and manipulation. The</a:t>
            </a:r>
          </a:p>
          <a:p>
            <a:pPr algn="just"/>
            <a:r>
              <a:rPr lang="en-GB" dirty="0"/>
              <a:t>theoretical aspect of pharmacokinetics involves the development of pharmacokinetic models that predict </a:t>
            </a:r>
            <a:r>
              <a:rPr lang="en-GB" dirty="0" smtClean="0"/>
              <a:t>drug disposition </a:t>
            </a:r>
            <a:r>
              <a:rPr lang="en-GB" dirty="0"/>
              <a:t>after drug administration. The application of statistics is an integral part of pharmacokinetic </a:t>
            </a:r>
            <a:r>
              <a:rPr lang="en-GB" dirty="0" smtClean="0"/>
              <a:t>studies.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28074" y="2564903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CLINICAL PHARMACOKINETICS</a:t>
            </a:r>
          </a:p>
          <a:p>
            <a:pPr algn="just"/>
            <a:r>
              <a:rPr lang="en-GB" dirty="0"/>
              <a:t>During the drug development process, large numbers of patients are tested to determine optimum </a:t>
            </a:r>
            <a:r>
              <a:rPr lang="en-GB" dirty="0" smtClean="0"/>
              <a:t>dosing regimens</a:t>
            </a:r>
            <a:r>
              <a:rPr lang="en-GB" dirty="0"/>
              <a:t>, which are then </a:t>
            </a:r>
            <a:r>
              <a:rPr lang="en-GB" dirty="0" smtClean="0"/>
              <a:t>recommended by </a:t>
            </a:r>
            <a:r>
              <a:rPr lang="en-GB" dirty="0"/>
              <a:t>the manufacturer to produce the desired pharmacologic response </a:t>
            </a:r>
            <a:r>
              <a:rPr lang="en-GB" dirty="0" smtClean="0"/>
              <a:t>in the </a:t>
            </a:r>
            <a:r>
              <a:rPr lang="en-GB" dirty="0" smtClean="0"/>
              <a:t>majority </a:t>
            </a:r>
            <a:r>
              <a:rPr lang="en-GB" dirty="0"/>
              <a:t>of the anticipated patient population. However, intra- and </a:t>
            </a:r>
            <a:r>
              <a:rPr lang="en-GB" dirty="0" err="1"/>
              <a:t>interindividual</a:t>
            </a:r>
            <a:r>
              <a:rPr lang="en-GB" dirty="0"/>
              <a:t> variations will </a:t>
            </a:r>
            <a:r>
              <a:rPr lang="en-GB" dirty="0" smtClean="0"/>
              <a:t>frequently result </a:t>
            </a:r>
            <a:r>
              <a:rPr lang="en-GB" dirty="0"/>
              <a:t>in either a </a:t>
            </a:r>
            <a:r>
              <a:rPr lang="en-GB" dirty="0" err="1"/>
              <a:t>subtherapeutic</a:t>
            </a:r>
            <a:r>
              <a:rPr lang="en-GB" dirty="0"/>
              <a:t> (drug concentration below the MEC) or toxic response (drug </a:t>
            </a:r>
            <a:r>
              <a:rPr lang="en-GB" dirty="0" smtClean="0"/>
              <a:t>concentrations above </a:t>
            </a:r>
            <a:r>
              <a:rPr lang="en-GB" dirty="0"/>
              <a:t>the </a:t>
            </a:r>
            <a:r>
              <a:rPr lang="en-GB" i="1" dirty="0"/>
              <a:t>minimum toxic concentration, </a:t>
            </a:r>
            <a:r>
              <a:rPr lang="en-GB" dirty="0"/>
              <a:t>MTC), which may then require adjustment to the dosing regimen. </a:t>
            </a:r>
            <a:r>
              <a:rPr lang="en-GB" i="1" dirty="0" smtClean="0"/>
              <a:t>Clinical pharmacokinetics </a:t>
            </a:r>
            <a:r>
              <a:rPr lang="en-GB" dirty="0"/>
              <a:t>is the application of pharmacokinetic methods to drug therapy. Clinical </a:t>
            </a:r>
            <a:r>
              <a:rPr lang="en-GB" dirty="0" smtClean="0"/>
              <a:t>pharmacokinetics involves </a:t>
            </a:r>
            <a:r>
              <a:rPr lang="en-GB" dirty="0"/>
              <a:t>a multidisciplinary approach to individually optimized dosing strategies based on the patient's </a:t>
            </a:r>
            <a:r>
              <a:rPr lang="en-GB" dirty="0" smtClean="0"/>
              <a:t>disease state </a:t>
            </a:r>
            <a:r>
              <a:rPr lang="en-GB" dirty="0"/>
              <a:t>and patient-specific considerations.</a:t>
            </a:r>
          </a:p>
        </p:txBody>
      </p:sp>
    </p:spTree>
    <p:extLst>
      <p:ext uri="{BB962C8B-B14F-4D97-AF65-F5344CB8AC3E}">
        <p14:creationId xmlns:p14="http://schemas.microsoft.com/office/powerpoint/2010/main" val="15768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PHARMACODYNAMICS</a:t>
            </a:r>
          </a:p>
          <a:p>
            <a:pPr algn="just"/>
            <a:r>
              <a:rPr lang="en-GB" i="1" dirty="0"/>
              <a:t>Pharmacodynamics </a:t>
            </a:r>
            <a:r>
              <a:rPr lang="en-GB" dirty="0"/>
              <a:t>refers to the relationship between the drug concentration at the site of action (receptor) </a:t>
            </a:r>
            <a:r>
              <a:rPr lang="en-GB" dirty="0" smtClean="0"/>
              <a:t>and pharmacologic </a:t>
            </a:r>
            <a:r>
              <a:rPr lang="en-GB" dirty="0"/>
              <a:t>response, including biochemical and physiologic effects that influence the interaction of drug </a:t>
            </a:r>
            <a:r>
              <a:rPr lang="en-GB" dirty="0" smtClean="0"/>
              <a:t>with the </a:t>
            </a:r>
            <a:r>
              <a:rPr lang="en-GB" dirty="0"/>
              <a:t>receptor. The interaction of a drug molecule with a receptor causes the initiation of a sequence of </a:t>
            </a:r>
            <a:r>
              <a:rPr lang="en-GB" dirty="0" smtClean="0"/>
              <a:t>molecular events </a:t>
            </a:r>
            <a:r>
              <a:rPr lang="en-GB" dirty="0"/>
              <a:t>resulting in a pharmacologic or toxic response. Pharmacokinetic-</a:t>
            </a:r>
            <a:r>
              <a:rPr lang="en-GB" dirty="0" err="1"/>
              <a:t>pharmacodynamic</a:t>
            </a:r>
            <a:r>
              <a:rPr lang="en-GB" dirty="0"/>
              <a:t> models are </a:t>
            </a:r>
            <a:r>
              <a:rPr lang="en-GB" dirty="0" smtClean="0"/>
              <a:t>constructed to </a:t>
            </a:r>
            <a:r>
              <a:rPr lang="en-GB" dirty="0"/>
              <a:t>relate plasma drug level to drug concentration in the site of action and establish the intensity and time </a:t>
            </a:r>
            <a:r>
              <a:rPr lang="en-GB" dirty="0" smtClean="0"/>
              <a:t>course of </a:t>
            </a:r>
            <a:r>
              <a:rPr lang="en-GB" dirty="0"/>
              <a:t>the drug. Pharmacodynamics and pharmacokinetic-</a:t>
            </a:r>
            <a:r>
              <a:rPr lang="en-GB" dirty="0" err="1"/>
              <a:t>pharmacodynamic</a:t>
            </a:r>
            <a:r>
              <a:rPr lang="en-GB" dirty="0"/>
              <a:t> models are discussed more fully </a:t>
            </a:r>
            <a:r>
              <a:rPr lang="en-GB" dirty="0" smtClean="0"/>
              <a:t>in.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9532" y="2846172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TOXICOKINETICS AND CLINICAL TOXICOLOGY</a:t>
            </a:r>
          </a:p>
          <a:p>
            <a:pPr algn="just"/>
            <a:r>
              <a:rPr lang="en-GB" i="1" dirty="0" err="1"/>
              <a:t>Toxicokinetics</a:t>
            </a:r>
            <a:r>
              <a:rPr lang="en-GB" i="1" dirty="0"/>
              <a:t> </a:t>
            </a:r>
            <a:r>
              <a:rPr lang="en-GB" dirty="0"/>
              <a:t>is the application of pharmacokinetic principles to the design, conduct, and interpretation of </a:t>
            </a:r>
            <a:r>
              <a:rPr lang="en-GB" dirty="0" smtClean="0"/>
              <a:t>drug safety </a:t>
            </a:r>
            <a:r>
              <a:rPr lang="en-GB" dirty="0"/>
              <a:t>evaluation studies </a:t>
            </a:r>
            <a:r>
              <a:rPr lang="en-GB" dirty="0" smtClean="0"/>
              <a:t>and </a:t>
            </a:r>
            <a:r>
              <a:rPr lang="en-GB" dirty="0"/>
              <a:t>in validating dose-related exposure in animals. </a:t>
            </a:r>
            <a:r>
              <a:rPr lang="en-GB" dirty="0" err="1"/>
              <a:t>Toxicokinetic</a:t>
            </a:r>
            <a:r>
              <a:rPr lang="en-GB" dirty="0"/>
              <a:t> data aids in </a:t>
            </a:r>
            <a:r>
              <a:rPr lang="en-GB" dirty="0" smtClean="0"/>
              <a:t>the interpretation </a:t>
            </a:r>
            <a:r>
              <a:rPr lang="en-GB" dirty="0"/>
              <a:t>of </a:t>
            </a:r>
            <a:r>
              <a:rPr lang="en-GB" dirty="0" err="1"/>
              <a:t>toxicologic</a:t>
            </a:r>
            <a:r>
              <a:rPr lang="en-GB" dirty="0"/>
              <a:t> findings in animals and extrapolation of the resulting data to humans. </a:t>
            </a:r>
            <a:r>
              <a:rPr lang="en-GB" dirty="0" err="1"/>
              <a:t>Toxicokinetic</a:t>
            </a:r>
            <a:endParaRPr lang="en-GB" dirty="0"/>
          </a:p>
          <a:p>
            <a:pPr algn="just"/>
            <a:r>
              <a:rPr lang="en-GB" dirty="0"/>
              <a:t>studies are performed in animals during preclinical drug development and may continue after the drug has </a:t>
            </a:r>
            <a:r>
              <a:rPr lang="en-GB" dirty="0" smtClean="0"/>
              <a:t>been tested </a:t>
            </a:r>
            <a:r>
              <a:rPr lang="en-GB" dirty="0"/>
              <a:t>in clinical trials.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704" y="5445224"/>
            <a:ext cx="869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Clinical toxicology </a:t>
            </a:r>
            <a:r>
              <a:rPr lang="en-GB" dirty="0"/>
              <a:t>is the study of adverse effects of drugs and toxic substances (poisons) in the body.</a:t>
            </a:r>
          </a:p>
        </p:txBody>
      </p:sp>
    </p:spTree>
    <p:extLst>
      <p:ext uri="{BB962C8B-B14F-4D97-AF65-F5344CB8AC3E}">
        <p14:creationId xmlns:p14="http://schemas.microsoft.com/office/powerpoint/2010/main" val="325314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04664"/>
            <a:ext cx="80648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MEASUREMENT OF DRUG CONCENTRATIONS</a:t>
            </a:r>
          </a:p>
          <a:p>
            <a:pPr algn="just"/>
            <a:r>
              <a:rPr lang="en-GB" dirty="0"/>
              <a:t>Because drug concentrations are an important element in determining individual or population </a:t>
            </a:r>
            <a:r>
              <a:rPr lang="en-GB" dirty="0" smtClean="0"/>
              <a:t>pharmacokinetics, drug </a:t>
            </a:r>
            <a:r>
              <a:rPr lang="en-GB" dirty="0"/>
              <a:t>concentrations are measured in biologic samples, such as milk, saliva, plasma, and urine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 Sensitive, accurate</a:t>
            </a:r>
            <a:r>
              <a:rPr lang="en-GB" dirty="0"/>
              <a:t>, and precise analytical methods are available for the direct measurement of drugs in biologic matrices.</a:t>
            </a:r>
          </a:p>
          <a:p>
            <a:pPr algn="just"/>
            <a:r>
              <a:rPr lang="en-GB" dirty="0"/>
              <a:t>Such measurements are generally validated so that accurate information is generated for pharmacokinetic </a:t>
            </a:r>
            <a:r>
              <a:rPr lang="en-GB" dirty="0" smtClean="0"/>
              <a:t>and clinical </a:t>
            </a:r>
            <a:r>
              <a:rPr lang="en-GB" dirty="0"/>
              <a:t>monitoring. In general, chromatographic methods are most frequently employed for drug </a:t>
            </a:r>
            <a:r>
              <a:rPr lang="en-GB" dirty="0" smtClean="0"/>
              <a:t>concentration measurement</a:t>
            </a:r>
            <a:r>
              <a:rPr lang="en-GB" dirty="0"/>
              <a:t>, because chromatography separates the drug from other related materials that may cause </a:t>
            </a:r>
            <a:r>
              <a:rPr lang="en-GB" dirty="0" smtClean="0"/>
              <a:t>assay interference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061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734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Sampling of Biologic Specimens</a:t>
            </a:r>
          </a:p>
          <a:p>
            <a:pPr algn="just"/>
            <a:r>
              <a:rPr lang="en-GB" dirty="0"/>
              <a:t>Only a few biologic specimens may be obtained safely from the patient to gain information as to the </a:t>
            </a:r>
            <a:r>
              <a:rPr lang="en-GB" dirty="0" smtClean="0"/>
              <a:t>drug concentration </a:t>
            </a:r>
            <a:r>
              <a:rPr lang="en-GB" dirty="0"/>
              <a:t>in the body. </a:t>
            </a:r>
            <a:r>
              <a:rPr lang="en-GB" i="1" dirty="0"/>
              <a:t>Invasive methods </a:t>
            </a:r>
            <a:r>
              <a:rPr lang="en-GB" dirty="0"/>
              <a:t>include sampling blood, spinal fluid, synovial fluid, tissue biopsy, </a:t>
            </a:r>
            <a:r>
              <a:rPr lang="en-GB" dirty="0" smtClean="0"/>
              <a:t>or any </a:t>
            </a:r>
            <a:r>
              <a:rPr lang="en-GB" dirty="0"/>
              <a:t>biologic material that requires parenteral or surgical intervention in the patient. In contrast, </a:t>
            </a:r>
            <a:r>
              <a:rPr lang="en-GB" i="1" dirty="0" err="1"/>
              <a:t>noninvasive</a:t>
            </a:r>
            <a:endParaRPr lang="en-GB" i="1" dirty="0"/>
          </a:p>
          <a:p>
            <a:pPr algn="just"/>
            <a:r>
              <a:rPr lang="en-GB" i="1" dirty="0"/>
              <a:t>methods </a:t>
            </a:r>
            <a:r>
              <a:rPr lang="en-GB" dirty="0"/>
              <a:t>include sampling of urine, saliva, </a:t>
            </a:r>
            <a:r>
              <a:rPr lang="en-GB" dirty="0" err="1"/>
              <a:t>feces</a:t>
            </a:r>
            <a:r>
              <a:rPr lang="en-GB" dirty="0"/>
              <a:t>, expired air, or any biologic material that can be obtained </a:t>
            </a:r>
            <a:r>
              <a:rPr lang="en-GB" dirty="0" smtClean="0"/>
              <a:t>without parenteral </a:t>
            </a:r>
            <a:r>
              <a:rPr lang="en-GB" dirty="0"/>
              <a:t>or surgical intervention. The measurement of drug and metabolite concentration in each of </a:t>
            </a:r>
            <a:r>
              <a:rPr lang="en-GB" dirty="0" smtClean="0"/>
              <a:t>these biologic </a:t>
            </a:r>
            <a:r>
              <a:rPr lang="en-GB" dirty="0"/>
              <a:t>materials yields important information, such as the amount of drug retained in, or transported into, </a:t>
            </a:r>
            <a:r>
              <a:rPr lang="en-GB" dirty="0" smtClean="0"/>
              <a:t>that region </a:t>
            </a:r>
            <a:r>
              <a:rPr lang="en-GB" dirty="0"/>
              <a:t>of the tissue or fluid, the likely pharmacologic or </a:t>
            </a:r>
            <a:r>
              <a:rPr lang="en-GB" dirty="0" err="1"/>
              <a:t>toxicologic</a:t>
            </a:r>
            <a:r>
              <a:rPr lang="en-GB" dirty="0"/>
              <a:t> outcome of drug dosing, and drug </a:t>
            </a:r>
            <a:r>
              <a:rPr lang="en-GB" dirty="0" smtClean="0"/>
              <a:t>metabolite formation </a:t>
            </a:r>
            <a:r>
              <a:rPr lang="en-GB" dirty="0"/>
              <a:t>or transport.</a:t>
            </a:r>
          </a:p>
        </p:txBody>
      </p:sp>
    </p:spTree>
    <p:extLst>
      <p:ext uri="{BB962C8B-B14F-4D97-AF65-F5344CB8AC3E}">
        <p14:creationId xmlns:p14="http://schemas.microsoft.com/office/powerpoint/2010/main" val="272042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6632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Plasma </a:t>
            </a:r>
            <a:r>
              <a:rPr lang="en-GB" b="1" dirty="0" smtClean="0"/>
              <a:t>Level </a:t>
            </a:r>
            <a:r>
              <a:rPr lang="en-GB" b="1" dirty="0" smtClean="0"/>
              <a:t>Time </a:t>
            </a:r>
            <a:r>
              <a:rPr lang="en-GB" b="1" dirty="0"/>
              <a:t>Curve</a:t>
            </a:r>
          </a:p>
          <a:p>
            <a:pPr algn="just"/>
            <a:r>
              <a:rPr lang="en-GB" dirty="0"/>
              <a:t>The plasma </a:t>
            </a:r>
            <a:r>
              <a:rPr lang="en-GB" dirty="0" smtClean="0"/>
              <a:t>level time </a:t>
            </a:r>
            <a:r>
              <a:rPr lang="en-GB" dirty="0"/>
              <a:t>curve is generated by obtaining the drug concentration in plasma samples taken </a:t>
            </a:r>
            <a:r>
              <a:rPr lang="en-GB" dirty="0" smtClean="0"/>
              <a:t>at various </a:t>
            </a:r>
            <a:r>
              <a:rPr lang="en-GB" dirty="0"/>
              <a:t>time intervals after a drug product is administered. </a:t>
            </a:r>
            <a:r>
              <a:rPr lang="en-GB" dirty="0" smtClean="0"/>
              <a:t>The concentration </a:t>
            </a:r>
            <a:r>
              <a:rPr lang="en-GB" dirty="0"/>
              <a:t>of drug in each plasma sample </a:t>
            </a:r>
            <a:r>
              <a:rPr lang="en-GB" dirty="0" smtClean="0"/>
              <a:t>is plotted </a:t>
            </a:r>
            <a:r>
              <a:rPr lang="en-GB" dirty="0"/>
              <a:t>on rectangular-coordinate graph paper against the corresponding time at which the plasma sample </a:t>
            </a:r>
            <a:r>
              <a:rPr lang="en-GB" dirty="0" smtClean="0"/>
              <a:t>was removed</a:t>
            </a:r>
            <a:r>
              <a:rPr lang="en-GB" dirty="0"/>
              <a:t>. As the </a:t>
            </a:r>
            <a:r>
              <a:rPr lang="en-GB" dirty="0" smtClean="0"/>
              <a:t> drug </a:t>
            </a:r>
            <a:r>
              <a:rPr lang="en-GB" dirty="0"/>
              <a:t>reaches the general (systemic) circulation, plasma drug concentrations will rise up to </a:t>
            </a:r>
            <a:r>
              <a:rPr lang="en-GB" dirty="0" smtClean="0"/>
              <a:t>a maximum</a:t>
            </a:r>
            <a:r>
              <a:rPr lang="en-GB" dirty="0"/>
              <a:t>. Usually, absorption of a drug is more rapid than elimination. As the drug is being absorbed into </a:t>
            </a:r>
            <a:r>
              <a:rPr lang="en-GB" dirty="0" smtClean="0"/>
              <a:t>the systemic </a:t>
            </a:r>
            <a:r>
              <a:rPr lang="en-GB" dirty="0"/>
              <a:t>circulation, the drug is distributed to all the tissues in the body and is also </a:t>
            </a:r>
            <a:r>
              <a:rPr lang="en-GB" i="1" dirty="0"/>
              <a:t>simultaneously </a:t>
            </a:r>
            <a:r>
              <a:rPr lang="en-GB" dirty="0" smtClean="0"/>
              <a:t>being eliminated</a:t>
            </a:r>
            <a:r>
              <a:rPr lang="en-GB" dirty="0"/>
              <a:t>. Elimination of a drug can proceed by excretion, biotransformation, or a combination of both</a:t>
            </a:r>
            <a:r>
              <a:rPr lang="en-GB" dirty="0" smtClean="0"/>
              <a:t>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85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235" y="260647"/>
            <a:ext cx="88569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The relationship of the drug </a:t>
            </a:r>
            <a:r>
              <a:rPr lang="en-GB" dirty="0" smtClean="0"/>
              <a:t>level time </a:t>
            </a:r>
            <a:r>
              <a:rPr lang="en-GB" dirty="0"/>
              <a:t>curve and various pharmacologic parameters for the drug is shown in .</a:t>
            </a:r>
          </a:p>
          <a:p>
            <a:pPr algn="just"/>
            <a:r>
              <a:rPr lang="en-GB" b="1" u="sng" dirty="0"/>
              <a:t>MEC and MTC </a:t>
            </a:r>
            <a:r>
              <a:rPr lang="en-GB" dirty="0"/>
              <a:t>represent the </a:t>
            </a:r>
            <a:r>
              <a:rPr lang="en-GB" i="1" dirty="0"/>
              <a:t>minimum effective concentration </a:t>
            </a:r>
            <a:r>
              <a:rPr lang="en-GB" dirty="0"/>
              <a:t>and </a:t>
            </a:r>
            <a:r>
              <a:rPr lang="en-GB" i="1" dirty="0"/>
              <a:t>minimum toxic concentration </a:t>
            </a:r>
            <a:r>
              <a:rPr lang="en-GB" dirty="0"/>
              <a:t>of </a:t>
            </a:r>
            <a:r>
              <a:rPr lang="en-GB" dirty="0" smtClean="0"/>
              <a:t>drug, respectively.</a:t>
            </a:r>
          </a:p>
          <a:p>
            <a:pPr algn="just"/>
            <a:r>
              <a:rPr lang="en-GB" dirty="0" smtClean="0"/>
              <a:t> </a:t>
            </a:r>
            <a:r>
              <a:rPr lang="en-GB" dirty="0"/>
              <a:t>For some drugs, such as those acting on the autonomic nervous system, it is useful to know </a:t>
            </a:r>
            <a:r>
              <a:rPr lang="en-GB" dirty="0" smtClean="0"/>
              <a:t>the concentration </a:t>
            </a:r>
            <a:r>
              <a:rPr lang="en-GB" dirty="0"/>
              <a:t>of drug that will just barely produce a pharmacologic effect (</a:t>
            </a:r>
            <a:r>
              <a:rPr lang="en-GB" dirty="0" err="1"/>
              <a:t>ie</a:t>
            </a:r>
            <a:r>
              <a:rPr lang="en-GB" dirty="0"/>
              <a:t>, MEC). </a:t>
            </a:r>
            <a:r>
              <a:rPr lang="en-GB" b="1" u="sng" dirty="0"/>
              <a:t>Assuming the </a:t>
            </a:r>
            <a:r>
              <a:rPr lang="en-GB" b="1" u="sng" dirty="0" smtClean="0"/>
              <a:t>drug concentration </a:t>
            </a:r>
            <a:r>
              <a:rPr lang="en-GB" b="1" u="sng" dirty="0"/>
              <a:t>in the plasma is in equilibrium with the tissues, the MEC reflects the minimum concentration of </a:t>
            </a:r>
            <a:r>
              <a:rPr lang="en-GB" b="1" u="sng" dirty="0" smtClean="0"/>
              <a:t>drug needed </a:t>
            </a:r>
            <a:r>
              <a:rPr lang="en-GB" b="1" u="sng" dirty="0"/>
              <a:t>at the receptors to produce the desired pharmacologic effect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b="1" u="sng" dirty="0" smtClean="0"/>
              <a:t>Similarly</a:t>
            </a:r>
            <a:r>
              <a:rPr lang="en-GB" b="1" u="sng" dirty="0"/>
              <a:t>, the MTC represents the </a:t>
            </a:r>
            <a:r>
              <a:rPr lang="en-GB" b="1" u="sng" dirty="0" smtClean="0"/>
              <a:t>drug concentration </a:t>
            </a:r>
            <a:r>
              <a:rPr lang="en-GB" b="1" u="sng" dirty="0"/>
              <a:t>needed to just barely produce a toxic effect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b="1" u="sng" dirty="0" smtClean="0"/>
              <a:t>The </a:t>
            </a:r>
            <a:r>
              <a:rPr lang="en-GB" b="1" i="1" u="sng" dirty="0"/>
              <a:t>onset time </a:t>
            </a:r>
            <a:r>
              <a:rPr lang="en-GB" b="1" u="sng" dirty="0"/>
              <a:t>corresponds to the time required </a:t>
            </a:r>
            <a:r>
              <a:rPr lang="en-GB" b="1" u="sng" dirty="0" smtClean="0"/>
              <a:t>for the </a:t>
            </a:r>
            <a:r>
              <a:rPr lang="en-GB" b="1" u="sng" dirty="0"/>
              <a:t>drug to reach the MEC. </a:t>
            </a:r>
            <a:endParaRPr lang="en-GB" b="1" u="sng" dirty="0" smtClean="0"/>
          </a:p>
          <a:p>
            <a:pPr algn="just"/>
            <a:r>
              <a:rPr lang="en-GB" b="1" u="sng" dirty="0" smtClean="0"/>
              <a:t>The </a:t>
            </a:r>
            <a:r>
              <a:rPr lang="en-GB" b="1" u="sng" dirty="0"/>
              <a:t>intensity of the pharmacologic effect is proportional to the number of </a:t>
            </a:r>
            <a:r>
              <a:rPr lang="en-GB" b="1" u="sng" dirty="0" smtClean="0"/>
              <a:t>drug receptors </a:t>
            </a:r>
            <a:r>
              <a:rPr lang="en-GB" b="1" u="sng" dirty="0"/>
              <a:t>occupied, which is reflected in the observation that higher plasma drug concentrations produce </a:t>
            </a:r>
            <a:r>
              <a:rPr lang="en-GB" b="1" u="sng" dirty="0" smtClean="0"/>
              <a:t>a greater </a:t>
            </a:r>
            <a:r>
              <a:rPr lang="en-GB" b="1" u="sng" dirty="0"/>
              <a:t>pharmacologic response, up to a maximum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b="1" u="sng" dirty="0" smtClean="0"/>
              <a:t>The </a:t>
            </a:r>
            <a:r>
              <a:rPr lang="en-GB" b="1" i="1" u="sng" dirty="0"/>
              <a:t>duration of drug action </a:t>
            </a:r>
            <a:r>
              <a:rPr lang="en-GB" b="1" u="sng" dirty="0"/>
              <a:t>is the difference between </a:t>
            </a:r>
            <a:r>
              <a:rPr lang="en-GB" b="1" u="sng" dirty="0" smtClean="0"/>
              <a:t>the onset </a:t>
            </a:r>
            <a:r>
              <a:rPr lang="en-GB" b="1" u="sng" dirty="0"/>
              <a:t>time and the time for the drug to decline back to the MEC.</a:t>
            </a:r>
          </a:p>
        </p:txBody>
      </p:sp>
    </p:spTree>
    <p:extLst>
      <p:ext uri="{BB962C8B-B14F-4D97-AF65-F5344CB8AC3E}">
        <p14:creationId xmlns:p14="http://schemas.microsoft.com/office/powerpoint/2010/main" val="150188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2409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</cp:revision>
  <dcterms:created xsi:type="dcterms:W3CDTF">2018-09-16T18:47:06Z</dcterms:created>
  <dcterms:modified xsi:type="dcterms:W3CDTF">2018-09-30T21:48:50Z</dcterms:modified>
</cp:coreProperties>
</file>