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4401" y="609600"/>
            <a:ext cx="7543800" cy="137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85"/>
              </a:lnSpc>
              <a:spcBef>
                <a:spcPts val="229"/>
              </a:spcBef>
            </a:pPr>
            <a:endParaRPr lang="en-US" sz="6600" b="1" spc="-239" baseline="3103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algn="ctr">
              <a:lnSpc>
                <a:spcPts val="4585"/>
              </a:lnSpc>
              <a:spcBef>
                <a:spcPts val="229"/>
              </a:spcBef>
            </a:pPr>
            <a:endParaRPr lang="en-US" sz="6600" b="1" spc="-239" baseline="3103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ts val="4585"/>
              </a:lnSpc>
              <a:spcBef>
                <a:spcPts val="229"/>
              </a:spcBef>
            </a:pPr>
            <a:r>
              <a:rPr lang="en-US" sz="4400" b="1" spc="-239" baseline="3103" dirty="0" smtClean="0">
                <a:solidFill>
                  <a:srgbClr val="FF0000"/>
                </a:solidFill>
                <a:latin typeface="Calibri"/>
                <a:cs typeface="Calibri"/>
              </a:rPr>
              <a:t>          </a:t>
            </a:r>
          </a:p>
          <a:p>
            <a:pPr>
              <a:lnSpc>
                <a:spcPts val="4585"/>
              </a:lnSpc>
              <a:spcBef>
                <a:spcPts val="229"/>
              </a:spcBef>
            </a:pPr>
            <a:r>
              <a:rPr lang="en-US" sz="4400" b="1" spc="-239" baseline="3103" dirty="0" smtClean="0">
                <a:solidFill>
                  <a:srgbClr val="FF0000"/>
                </a:solidFill>
                <a:latin typeface="Calibri"/>
                <a:cs typeface="Calibri"/>
              </a:rPr>
              <a:t>       </a:t>
            </a:r>
            <a:r>
              <a:rPr sz="4800" b="1" spc="-239" baseline="3103" smtClean="0">
                <a:latin typeface="Calibri"/>
                <a:cs typeface="Calibri"/>
              </a:rPr>
              <a:t>V</a:t>
            </a:r>
            <a:r>
              <a:rPr sz="4800" b="1" spc="0" baseline="3103" smtClean="0">
                <a:latin typeface="Calibri"/>
                <a:cs typeface="Calibri"/>
              </a:rPr>
              <a:t>ari</a:t>
            </a:r>
            <a:r>
              <a:rPr sz="4800" b="1" spc="-9" baseline="3103" smtClean="0">
                <a:latin typeface="Calibri"/>
                <a:cs typeface="Calibri"/>
              </a:rPr>
              <a:t>a</a:t>
            </a:r>
            <a:r>
              <a:rPr sz="4800" b="1" spc="0" baseline="3103" smtClean="0">
                <a:latin typeface="Calibri"/>
                <a:cs typeface="Calibri"/>
              </a:rPr>
              <a:t>bili</a:t>
            </a:r>
            <a:r>
              <a:rPr sz="4800" b="1" spc="-4" baseline="3103" smtClean="0">
                <a:latin typeface="Calibri"/>
                <a:cs typeface="Calibri"/>
              </a:rPr>
              <a:t>t</a:t>
            </a:r>
            <a:r>
              <a:rPr sz="4800" b="1" spc="0" baseline="3103" smtClean="0">
                <a:latin typeface="Calibri"/>
                <a:cs typeface="Calibri"/>
              </a:rPr>
              <a:t>y</a:t>
            </a:r>
            <a:r>
              <a:rPr sz="4800" b="1" spc="-19" baseline="3103" smtClean="0">
                <a:latin typeface="Calibri"/>
                <a:cs typeface="Calibri"/>
              </a:rPr>
              <a:t> </a:t>
            </a:r>
            <a:r>
              <a:rPr sz="4800" b="1" spc="0" baseline="3103" dirty="0" smtClean="0">
                <a:latin typeface="Calibri"/>
                <a:cs typeface="Calibri"/>
              </a:rPr>
              <a:t>in </a:t>
            </a:r>
            <a:r>
              <a:rPr sz="4800" b="1" spc="0" baseline="3103" smtClean="0">
                <a:latin typeface="Calibri"/>
                <a:cs typeface="Calibri"/>
              </a:rPr>
              <a:t>Drug D</a:t>
            </a:r>
            <a:r>
              <a:rPr sz="4800" b="1" spc="-14" baseline="3103" smtClean="0">
                <a:latin typeface="Calibri"/>
                <a:cs typeface="Calibri"/>
              </a:rPr>
              <a:t>o</a:t>
            </a:r>
            <a:r>
              <a:rPr sz="4800" b="1" spc="0" baseline="3103" smtClean="0">
                <a:latin typeface="Calibri"/>
                <a:cs typeface="Calibri"/>
              </a:rPr>
              <a:t>sa</a:t>
            </a:r>
            <a:r>
              <a:rPr sz="4800" b="1" spc="-54" baseline="3103" smtClean="0">
                <a:latin typeface="Calibri"/>
                <a:cs typeface="Calibri"/>
              </a:rPr>
              <a:t>g</a:t>
            </a:r>
            <a:r>
              <a:rPr sz="4800" b="1" spc="0" baseline="3103" smtClean="0">
                <a:latin typeface="Calibri"/>
                <a:cs typeface="Calibri"/>
              </a:rPr>
              <a:t>e</a:t>
            </a:r>
            <a:r>
              <a:rPr lang="en-US" sz="4800" b="1" spc="0" baseline="3103" dirty="0" smtClean="0">
                <a:latin typeface="Calibri"/>
                <a:cs typeface="Calibri"/>
              </a:rPr>
              <a:t> </a:t>
            </a:r>
            <a:r>
              <a:rPr sz="4800" b="1" spc="-54" baseline="1861" smtClean="0">
                <a:latin typeface="Calibri"/>
                <a:cs typeface="Calibri"/>
              </a:rPr>
              <a:t>R</a:t>
            </a:r>
            <a:r>
              <a:rPr sz="4800" b="1" spc="0" baseline="1861" smtClean="0">
                <a:latin typeface="Calibri"/>
                <a:cs typeface="Calibri"/>
              </a:rPr>
              <a:t>equi</a:t>
            </a:r>
            <a:r>
              <a:rPr sz="4800" b="1" spc="-54" baseline="1861" smtClean="0">
                <a:latin typeface="Calibri"/>
                <a:cs typeface="Calibri"/>
              </a:rPr>
              <a:t>r</a:t>
            </a:r>
            <a:r>
              <a:rPr sz="4800" b="1" spc="0" baseline="1861" smtClean="0">
                <a:latin typeface="Calibri"/>
                <a:cs typeface="Calibri"/>
              </a:rPr>
              <a:t>eme</a:t>
            </a:r>
            <a:r>
              <a:rPr sz="4800" b="1" spc="-54" baseline="1861" smtClean="0">
                <a:latin typeface="Calibri"/>
                <a:cs typeface="Calibri"/>
              </a:rPr>
              <a:t>n</a:t>
            </a:r>
            <a:r>
              <a:rPr sz="4800" b="1" spc="0" baseline="1861" smtClean="0">
                <a:latin typeface="Calibri"/>
                <a:cs typeface="Calibri"/>
              </a:rPr>
              <a:t>ts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609600"/>
            <a:ext cx="6553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4000" b="1" kern="0" dirty="0" smtClean="0">
                <a:solidFill>
                  <a:srgbClr val="FF0000"/>
                </a:solidFill>
              </a:rPr>
              <a:t>Therapeutic Drug Monitoring</a:t>
            </a:r>
          </a:p>
          <a:p>
            <a:pPr algn="ctr" eaLnBrk="0" hangingPunct="0">
              <a:defRPr/>
            </a:pPr>
            <a:r>
              <a:rPr lang="en-GB" sz="4000" b="1" kern="0" dirty="0" err="1" smtClean="0">
                <a:solidFill>
                  <a:srgbClr val="FF0000"/>
                </a:solidFill>
              </a:rPr>
              <a:t>Lec</a:t>
            </a:r>
            <a:r>
              <a:rPr lang="en-GB" sz="4000" b="1" kern="0" dirty="0" smtClean="0">
                <a:solidFill>
                  <a:srgbClr val="FF0000"/>
                </a:solidFill>
              </a:rPr>
              <a:t>. 4 </a:t>
            </a:r>
          </a:p>
          <a:p>
            <a:pPr algn="ctr" eaLnBrk="0" hangingPunct="0">
              <a:defRPr/>
            </a:pPr>
            <a:endParaRPr lang="en-GB" sz="4000" b="1" kern="0" dirty="0" smtClean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n-GB" sz="3600" b="1" kern="0" dirty="0" smtClean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n-GB" sz="3600" b="1" kern="0" dirty="0" smtClean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n-GB" sz="3600" b="1" kern="0" dirty="0" smtClean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n-GB" sz="3600" b="1" kern="0" dirty="0" smtClean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n-GB" sz="36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0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144" y="1690014"/>
            <a:ext cx="777655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14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ult</a:t>
            </a:r>
            <a:r>
              <a:rPr sz="3600" spc="14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these</a:t>
            </a:r>
            <a:r>
              <a:rPr sz="3600" spc="1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chan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1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14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hilic</a:t>
            </a:r>
            <a:r>
              <a:rPr sz="3600" spc="1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144" y="2056002"/>
            <a:ext cx="7197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small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95958" y="2056002"/>
            <a:ext cx="11104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03347" y="2056002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23971" y="2056002"/>
            <a:ext cx="15070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ribution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27473" y="2056002"/>
            <a:ext cx="5916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5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16321" y="2056002"/>
            <a:ext cx="14310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xp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rien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45274" y="2056002"/>
            <a:ext cx="15075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2421763"/>
            <a:ext cx="36538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-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obese 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8145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3299841"/>
            <a:ext cx="777549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ample,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m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ino</a:t>
            </a:r>
            <a:r>
              <a:rPr sz="3600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g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l</a:t>
            </a:r>
            <a:r>
              <a:rPr sz="3600" spc="-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y</a:t>
            </a:r>
            <a:r>
              <a:rPr sz="3600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os</a:t>
            </a:r>
            <a:r>
              <a:rPr sz="3600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de</a:t>
            </a:r>
            <a:r>
              <a:rPr sz="3600" spc="74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spc="-25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tibiotics</a:t>
            </a:r>
            <a:r>
              <a:rPr sz="3600" spc="5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r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uble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mole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ules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el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</a:t>
            </a:r>
            <a:r>
              <a:rPr sz="3600" spc="-25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ely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small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olumes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525175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543577"/>
            <a:ext cx="7774163" cy="10619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Since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62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36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sma</a:t>
            </a:r>
            <a:r>
              <a:rPr sz="3600" spc="-1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l,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additi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12700" marR="272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ju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16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169" baseline="1137" dirty="0" smtClean="0">
                <a:latin typeface="Calibri"/>
                <a:cs typeface="Calibri"/>
              </a:rPr>
              <a:t> 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ew</a:t>
            </a:r>
            <a:r>
              <a:rPr sz="3600" spc="15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1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164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175" baseline="1137" dirty="0" smtClean="0">
                <a:latin typeface="Calibri"/>
                <a:cs typeface="Calibri"/>
              </a:rPr>
              <a:t> </a:t>
            </a:r>
            <a:r>
              <a:rPr sz="3600" spc="-39" baseline="1137" dirty="0" smtClean="0">
                <a:latin typeface="Calibri"/>
                <a:cs typeface="Calibri"/>
              </a:rPr>
              <a:t>e</a:t>
            </a:r>
            <a:r>
              <a:rPr sz="3600" spc="14" baseline="1137" dirty="0" smtClean="0">
                <a:latin typeface="Calibri"/>
                <a:cs typeface="Calibri"/>
              </a:rPr>
              <a:t>x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54" baseline="1137" dirty="0" smtClean="0">
                <a:latin typeface="Calibri"/>
                <a:cs typeface="Calibri"/>
              </a:rPr>
              <a:t>r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llular</a:t>
            </a:r>
            <a:r>
              <a:rPr sz="3600" spc="17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ﬂuid</a:t>
            </a:r>
            <a:r>
              <a:rPr sz="3600" spc="179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16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inc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-1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8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184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olu</a:t>
            </a:r>
            <a:r>
              <a:rPr sz="3600" spc="-14" baseline="1137" dirty="0" smtClean="0">
                <a:latin typeface="Calibri"/>
                <a:cs typeface="Calibri"/>
              </a:rPr>
              <a:t>m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</a:pP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tribution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these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tibiotics.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230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9144" y="1690014"/>
            <a:ext cx="777491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0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if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9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-14" baseline="3413" dirty="0" smtClean="0">
                <a:latin typeface="Calibri"/>
                <a:cs typeface="Calibri"/>
              </a:rPr>
              <a:t>d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hilic</a:t>
            </a:r>
            <a:r>
              <a:rPr sz="3600" spc="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</a:t>
            </a:r>
            <a:r>
              <a:rPr sz="3600" spc="-1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g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9144" y="2056002"/>
            <a:ext cx="21751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spc="-25" baseline="3413" dirty="0" smtClean="0">
                <a:solidFill>
                  <a:srgbClr val="00579A"/>
                </a:solidFill>
                <a:latin typeface="Calibri"/>
                <a:cs typeface="Calibri"/>
              </a:rPr>
              <a:t>nt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er</a:t>
            </a:r>
            <a:r>
              <a:rPr sz="3600" spc="9" baseline="3413" dirty="0" smtClean="0">
                <a:solidFill>
                  <a:srgbClr val="00579A"/>
                </a:solidFill>
                <a:latin typeface="Calibri"/>
                <a:cs typeface="Calibri"/>
              </a:rPr>
              <a:t>m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edi</a:t>
            </a:r>
            <a:r>
              <a:rPr sz="3600" spc="-25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spc="-34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  </a:t>
            </a:r>
            <a:r>
              <a:rPr sz="3600" spc="2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18815" y="2056002"/>
            <a:ext cx="7567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l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spc="-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spc="-25" baseline="3413" dirty="0" smtClean="0">
                <a:solidFill>
                  <a:srgbClr val="00579A"/>
                </a:solidFill>
                <a:latin typeface="Calibri"/>
                <a:cs typeface="Calibri"/>
              </a:rPr>
              <a:t>g</a:t>
            </a:r>
            <a:r>
              <a:rPr sz="3600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39565" y="2056002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87265" y="2056002"/>
            <a:ext cx="13162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additional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67450" y="2056002"/>
            <a:ext cx="16014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x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ellul</a:t>
            </a:r>
            <a:r>
              <a:rPr sz="3600" spc="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32496" y="2056002"/>
            <a:ext cx="6212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ﬂ</a:t>
            </a:r>
            <a:r>
              <a:rPr sz="3600" spc="0" baseline="3413" dirty="0" smtClean="0">
                <a:latin typeface="Calibri"/>
                <a:cs typeface="Calibri"/>
              </a:rPr>
              <a:t>uid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9144" y="2421763"/>
            <a:ext cx="777399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ain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 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 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adipose 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tissue 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 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not 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signiﬁ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tly 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 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tribution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364721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9144" y="3665601"/>
            <a:ext cx="34786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  </a:t>
            </a:r>
            <a:r>
              <a:rPr sz="3600" spc="25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 </a:t>
            </a:r>
            <a:r>
              <a:rPr sz="3600" spc="2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medi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26661" y="3665601"/>
            <a:ext cx="6211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16093" y="3665601"/>
            <a:ext cx="7877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5070" y="366560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80682" y="3665601"/>
            <a:ext cx="16736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ermed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4031361"/>
            <a:ext cx="11104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54682" y="4031361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5791" y="4031361"/>
            <a:ext cx="15074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873" y="4031361"/>
            <a:ext cx="4711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54905" y="4031361"/>
            <a:ext cx="9574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-14" baseline="3413" dirty="0" smtClean="0">
                <a:latin typeface="Calibri"/>
                <a:cs typeface="Calibri"/>
              </a:rPr>
              <a:t>g</a:t>
            </a:r>
            <a:r>
              <a:rPr sz="3600" spc="-5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xin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76950" y="4031361"/>
            <a:ext cx="3376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 smtClean="0">
                <a:latin typeface="Calibri"/>
                <a:cs typeface="Calibri"/>
              </a:rPr>
              <a:t>(V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78346" y="4031361"/>
            <a:ext cx="222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=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63918" y="4031361"/>
            <a:ext cx="5327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500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62164" y="4031361"/>
            <a:ext cx="29168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17840" y="403136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397273"/>
            <a:ext cx="28231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54" baseline="3413" dirty="0" smtClean="0">
                <a:latin typeface="Calibri"/>
                <a:cs typeface="Calibri"/>
              </a:rPr>
              <a:t>m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cin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(</a:t>
            </a:r>
            <a:r>
              <a:rPr sz="3600" spc="0" baseline="3413" dirty="0" smtClean="0">
                <a:latin typeface="Calibri"/>
                <a:cs typeface="Calibri"/>
              </a:rPr>
              <a:t>V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= </a:t>
            </a:r>
            <a:r>
              <a:rPr sz="3600" spc="-4" baseline="3413" dirty="0" smtClean="0">
                <a:latin typeface="Calibri"/>
                <a:cs typeface="Calibri"/>
              </a:rPr>
              <a:t>5</a:t>
            </a:r>
            <a:r>
              <a:rPr sz="3600" spc="0" baseline="3413" dirty="0" smtClean="0">
                <a:latin typeface="Calibri"/>
                <a:cs typeface="Calibri"/>
              </a:rPr>
              <a:t>0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4" baseline="3413" dirty="0" smtClean="0">
                <a:latin typeface="Calibri"/>
                <a:cs typeface="Calibri"/>
              </a:rPr>
              <a:t>)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0869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9144" y="1690014"/>
            <a:ext cx="7775197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Anot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nd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ese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indi</a:t>
            </a:r>
            <a:r>
              <a:rPr sz="3600" spc="-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iduals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eased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glomerular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ﬁlt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 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9144" y="2933827"/>
            <a:ext cx="77755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prim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rily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347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-14" baseline="3413" dirty="0" smtClean="0">
                <a:latin typeface="Calibri"/>
                <a:cs typeface="Calibri"/>
              </a:rPr>
              <a:t>d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ophilic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co</a:t>
            </a:r>
            <a:r>
              <a:rPr sz="3600" spc="0" baseline="3413" dirty="0" smtClean="0">
                <a:latin typeface="Calibri"/>
                <a:cs typeface="Calibri"/>
              </a:rPr>
              <a:t>mpounds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9144" y="3299841"/>
            <a:ext cx="578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95374" y="3299841"/>
            <a:ext cx="15175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 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2342" y="3299841"/>
            <a:ext cx="13887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elim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at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79645" y="329984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54777" y="3299841"/>
            <a:ext cx="4988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will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90666" y="3299841"/>
            <a:ext cx="11005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29678" y="3299841"/>
            <a:ext cx="13236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  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3665601"/>
            <a:ext cx="29022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the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525175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579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4543577"/>
            <a:ext cx="162697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39" baseline="3413" dirty="0" smtClean="0">
                <a:solidFill>
                  <a:srgbClr val="00579A"/>
                </a:solidFill>
                <a:latin typeface="Calibri"/>
                <a:cs typeface="Calibri"/>
              </a:rPr>
              <a:t>V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an</a:t>
            </a:r>
            <a:r>
              <a:rPr sz="3600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spc="-54" baseline="3413" dirty="0" smtClean="0">
                <a:solidFill>
                  <a:srgbClr val="00579A"/>
                </a:solidFill>
                <a:latin typeface="Calibri"/>
                <a:cs typeface="Calibri"/>
              </a:rPr>
              <a:t>m</a:t>
            </a:r>
            <a:r>
              <a:rPr sz="3600" spc="-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y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cin,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98547" y="4543577"/>
            <a:ext cx="4851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76143" y="4543577"/>
            <a:ext cx="218056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min</a:t>
            </a:r>
            <a:r>
              <a:rPr sz="3600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gl</a:t>
            </a:r>
            <a:r>
              <a:rPr sz="3600" spc="-34" baseline="3413" dirty="0" smtClean="0">
                <a:solidFill>
                  <a:srgbClr val="00579A"/>
                </a:solidFill>
                <a:latin typeface="Calibri"/>
                <a:cs typeface="Calibri"/>
              </a:rPr>
              <a:t>y</a:t>
            </a:r>
            <a:r>
              <a:rPr sz="3600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s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ides,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48681" y="4543577"/>
            <a:ext cx="53791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78474" y="4543577"/>
            <a:ext cx="137684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m</a:t>
            </a:r>
            <a:r>
              <a:rPr sz="3600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ti</a:t>
            </a:r>
            <a:r>
              <a:rPr sz="3600" spc="-14" baseline="3413" dirty="0" smtClean="0">
                <a:solidFill>
                  <a:srgbClr val="00579A"/>
                </a:solidFill>
                <a:latin typeface="Calibri"/>
                <a:cs typeface="Calibri"/>
              </a:rPr>
              <a:t>d</a:t>
            </a:r>
            <a:r>
              <a:rPr sz="3600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47864" y="4543577"/>
            <a:ext cx="35735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97444" y="4543577"/>
            <a:ext cx="65744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144" y="4909566"/>
            <a:ext cx="5101231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higher</a:t>
            </a:r>
            <a:r>
              <a:rPr sz="3600" spc="19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le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obese</a:t>
            </a:r>
            <a:r>
              <a:rPr sz="3600" spc="1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-25" baseline="1137" dirty="0" smtClean="0">
                <a:latin typeface="Calibri"/>
                <a:cs typeface="Calibri"/>
              </a:rPr>
              <a:t>w</a:t>
            </a:r>
            <a:r>
              <a:rPr sz="3600" spc="0" baseline="1137" dirty="0" smtClean="0">
                <a:latin typeface="Calibri"/>
                <a:cs typeface="Calibri"/>
              </a:rPr>
              <a:t>eig</a:t>
            </a:r>
            <a:r>
              <a:rPr sz="3600" spc="-19" baseline="1137" dirty="0" smtClean="0">
                <a:latin typeface="Calibri"/>
                <a:cs typeface="Calibri"/>
              </a:rPr>
              <a:t>h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individuals.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02274" y="4909566"/>
            <a:ext cx="26510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19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nor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672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9144" y="1690014"/>
            <a:ext cx="701350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esity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has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ariable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54968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144" y="2568066"/>
            <a:ext cx="777348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4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</a:t>
            </a:r>
            <a:r>
              <a:rPr sz="3600" spc="-4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49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ts,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such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r>
              <a:rPr sz="3600" spc="48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arba</a:t>
            </a:r>
            <a:r>
              <a:rPr sz="3600" spc="-1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epine</a:t>
            </a:r>
            <a:r>
              <a:rPr sz="3600" spc="5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5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closp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e,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obesity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does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not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signiﬁ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tly</a:t>
            </a:r>
            <a:r>
              <a:rPr sz="3600" spc="-19" baseline="1137" dirty="0" smtClean="0">
                <a:latin typeface="Calibri"/>
                <a:cs typeface="Calibri"/>
              </a:rPr>
              <a:t> e</a:t>
            </a:r>
            <a:r>
              <a:rPr sz="3600" spc="-25" baseline="1137" dirty="0" smtClean="0">
                <a:latin typeface="Calibri"/>
                <a:cs typeface="Calibri"/>
              </a:rPr>
              <a:t>f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hep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tic 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1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79352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3811904"/>
            <a:ext cx="777375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While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1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other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drugs,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besity</a:t>
            </a:r>
            <a:r>
              <a:rPr sz="3600" spc="1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1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1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4177665"/>
            <a:ext cx="6211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4706" y="4177665"/>
            <a:ext cx="13382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dia</a:t>
            </a:r>
            <a:r>
              <a:rPr sz="3600" spc="-44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am,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08503" y="4177665"/>
            <a:ext cx="3368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0651" y="4177665"/>
            <a:ext cx="13006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6221" y="4177665"/>
            <a:ext cx="12975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97346" y="4177665"/>
            <a:ext cx="133148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4920" y="4177665"/>
            <a:ext cx="3369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34020" y="4177665"/>
            <a:ext cx="6198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543806"/>
            <a:ext cx="26340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met</a:t>
            </a: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ylp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ednisolone.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3146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1690014"/>
            <a:ext cx="122777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Clin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cians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44598" y="1690014"/>
            <a:ext cx="8993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uld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81299" y="1690014"/>
            <a:ext cx="382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04030" y="1690014"/>
            <a:ext cx="129315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 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35321" y="1690014"/>
            <a:ext cx="52149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94070" y="1690014"/>
            <a:ext cx="195980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ariability  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91348" y="1690014"/>
            <a:ext cx="66235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2056002"/>
            <a:ext cx="777426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ally</a:t>
            </a:r>
            <a:r>
              <a:rPr sz="3600" spc="2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</a:t>
            </a:r>
            <a:r>
              <a:rPr sz="3600" spc="-50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2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</a:t>
            </a:r>
            <a:r>
              <a:rPr sz="3600" spc="24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ou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ly</a:t>
            </a:r>
            <a:r>
              <a:rPr sz="3600" spc="2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2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obese</a:t>
            </a:r>
            <a:r>
              <a:rPr sz="3600" spc="2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individu</a:t>
            </a:r>
            <a:r>
              <a:rPr sz="3600" spc="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9" baseline="1137" dirty="0" smtClean="0">
                <a:latin typeface="Calibri"/>
                <a:cs typeface="Calibri"/>
              </a:rPr>
              <a:t>b</a:t>
            </a:r>
            <a:r>
              <a:rPr sz="3600" spc="0" baseline="1137" dirty="0" smtClean="0">
                <a:latin typeface="Calibri"/>
                <a:cs typeface="Calibri"/>
              </a:rPr>
              <a:t>sence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spec</a:t>
            </a:r>
            <a:r>
              <a:rPr sz="3600" spc="4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ﬁc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ommend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462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9144" y="1690014"/>
            <a:ext cx="7773198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Hal</a:t>
            </a:r>
            <a:r>
              <a:rPr sz="3600" spc="4" baseline="3413" dirty="0" smtClean="0">
                <a:latin typeface="Calibri"/>
                <a:cs typeface="Calibri"/>
              </a:rPr>
              <a:t>f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chan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1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ac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ding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2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el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ns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4" baseline="1137" dirty="0" smtClean="0">
                <a:latin typeface="Calibri"/>
                <a:cs typeface="Calibri"/>
              </a:rPr>
              <a:t>(C</a:t>
            </a:r>
            <a:r>
              <a:rPr sz="3600" spc="0" baseline="1137" dirty="0" smtClean="0">
                <a:latin typeface="Calibri"/>
                <a:cs typeface="Calibri"/>
              </a:rPr>
              <a:t>l)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 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olume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tribution (V</a:t>
            </a:r>
            <a:r>
              <a:rPr sz="3600" spc="4" baseline="1137" dirty="0" smtClean="0">
                <a:latin typeface="Calibri"/>
                <a:cs typeface="Calibri"/>
              </a:rPr>
              <a:t>)</a:t>
            </a:r>
            <a:r>
              <a:rPr sz="3600" spc="0" baseline="1137" dirty="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44723" y="2933827"/>
            <a:ext cx="27011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i="1" spc="-24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1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/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2</a:t>
            </a:r>
            <a:r>
              <a:rPr sz="3600" i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= </a:t>
            </a:r>
            <a:r>
              <a:rPr sz="3600" i="1" spc="9" baseline="3413" dirty="0" smtClean="0">
                <a:solidFill>
                  <a:srgbClr val="00579A"/>
                </a:solidFill>
                <a:latin typeface="Calibri"/>
                <a:cs typeface="Calibri"/>
              </a:rPr>
              <a:t>(</a:t>
            </a:r>
            <a:r>
              <a:rPr sz="3600" i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0.69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3</a:t>
            </a:r>
            <a:r>
              <a:rPr sz="3600" i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·</a:t>
            </a:r>
            <a:r>
              <a:rPr sz="3600" i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V) /</a:t>
            </a:r>
            <a:r>
              <a:rPr sz="3600" i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Cl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79352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3811904"/>
            <a:ext cx="77747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ase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aminogl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os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tibiotics,</a:t>
            </a:r>
            <a:r>
              <a:rPr sz="3600" spc="347" baseline="3413" dirty="0" smtClean="0"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i="1" spc="-14" baseline="3413" dirty="0" smtClean="0">
                <a:solidFill>
                  <a:srgbClr val="00579A"/>
                </a:solidFill>
                <a:latin typeface="Calibri"/>
                <a:cs typeface="Calibri"/>
              </a:rPr>
              <a:t>l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i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35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4177665"/>
            <a:ext cx="9756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-14" baseline="3413" dirty="0" smtClean="0">
                <a:solidFill>
                  <a:srgbClr val="00579A"/>
                </a:solidFill>
                <a:latin typeface="Calibri"/>
                <a:cs typeface="Calibri"/>
              </a:rPr>
              <a:t>v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ol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u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37333" y="4177665"/>
            <a:ext cx="3248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14" baseline="3413" dirty="0" smtClean="0">
                <a:solidFill>
                  <a:srgbClr val="00579A"/>
                </a:solidFill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43683" y="4177665"/>
            <a:ext cx="14899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di</a:t>
            </a:r>
            <a:r>
              <a:rPr sz="3600" i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s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tri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b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5765" y="4177665"/>
            <a:ext cx="12213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19369" y="4177665"/>
            <a:ext cx="4711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3546" y="4177665"/>
            <a:ext cx="8009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ab</a:t>
            </a:r>
            <a:r>
              <a:rPr sz="3600" spc="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56526" y="4177665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24292" y="4177665"/>
            <a:ext cx="7302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sa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543806"/>
            <a:ext cx="72114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magnitude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obese 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ts, so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half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does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not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7251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9144" y="1690014"/>
            <a:ext cx="23977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26616" y="1690014"/>
            <a:ext cx="4851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19402" y="1690014"/>
            <a:ext cx="99368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21635" y="1690014"/>
            <a:ext cx="32363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52927" y="1690014"/>
            <a:ext cx="150863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8621" y="1690014"/>
            <a:ext cx="122121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97930" y="1690014"/>
            <a:ext cx="62178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26402" y="1690014"/>
            <a:ext cx="102813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esit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62035" y="1690014"/>
            <a:ext cx="49348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2056002"/>
            <a:ext cx="777528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ce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2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un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ed,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hal</a:t>
            </a:r>
            <a:r>
              <a:rPr sz="3600" spc="4" baseline="3413" dirty="0" smtClean="0">
                <a:latin typeface="Calibri"/>
                <a:cs typeface="Calibri"/>
              </a:rPr>
              <a:t>f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am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with</a:t>
            </a:r>
            <a:r>
              <a:rPr sz="3600" spc="-25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arb</a:t>
            </a:r>
            <a:r>
              <a:rPr sz="3600" spc="4" baseline="1137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ma</a:t>
            </a:r>
            <a:r>
              <a:rPr sz="3600" spc="-44" baseline="1137" dirty="0" smtClean="0">
                <a:solidFill>
                  <a:srgbClr val="00579A"/>
                </a:solidFill>
                <a:latin typeface="Calibri"/>
                <a:cs typeface="Calibri"/>
              </a:rPr>
              <a:t>z</a:t>
            </a:r>
            <a:r>
              <a:rPr sz="3600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epin</a:t>
            </a:r>
            <a:r>
              <a:rPr sz="3600" spc="14" baseline="1137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28145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3299841"/>
            <a:ext cx="9213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Finall</a:t>
            </a:r>
            <a:r>
              <a:rPr sz="3600" spc="-15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32177" y="3299841"/>
            <a:ext cx="2340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7938" y="3299841"/>
            <a:ext cx="12554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le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85159" y="3299841"/>
            <a:ext cx="10777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95469" y="329984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029" y="3299841"/>
            <a:ext cx="9911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9598" y="3299841"/>
            <a:ext cx="3267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46798" y="3299841"/>
            <a:ext cx="15085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3665601"/>
            <a:ext cx="7773462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ains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t,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obesi</a:t>
            </a:r>
            <a:r>
              <a:rPr sz="3600" spc="-1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also </a:t>
            </a:r>
            <a:r>
              <a:rPr sz="3600" spc="-2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half-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a drug as is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ase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 </a:t>
            </a:r>
            <a:r>
              <a:rPr sz="3600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met</a:t>
            </a:r>
            <a:r>
              <a:rPr sz="3600" spc="-50" baseline="1137" dirty="0" smtClean="0">
                <a:solidFill>
                  <a:srgbClr val="00579A"/>
                </a:solidFill>
                <a:latin typeface="Calibri"/>
                <a:cs typeface="Calibri"/>
              </a:rPr>
              <a:t>h</a:t>
            </a:r>
            <a:r>
              <a:rPr sz="3600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ylp</a:t>
            </a:r>
            <a:r>
              <a:rPr sz="3600" spc="-25" baseline="1137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ednisolone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7497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3106674" y="665733"/>
            <a:ext cx="29921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Drug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75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1690014"/>
            <a:ext cx="515905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h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b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on </a:t>
            </a:r>
            <a:r>
              <a:rPr sz="3600" b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b="1" spc="-14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d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u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ction Dr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u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g I</a:t>
            </a:r>
            <a:r>
              <a:rPr sz="3600" b="1" spc="-34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b="1" spc="-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b="1" spc="-50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actions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211077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9144" y="2129154"/>
            <a:ext cx="529601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200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nhibit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duce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ym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me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abolism</a:t>
            </a:r>
            <a:r>
              <a:rPr sz="3600" spc="-39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other drugs.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98870" y="2129154"/>
            <a:ext cx="24527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esponsible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200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335460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9144" y="3372993"/>
            <a:ext cx="10309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-19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yme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08962" y="3372993"/>
            <a:ext cx="179666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hibition  </a:t>
            </a:r>
            <a:r>
              <a:rPr sz="3600" spc="482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↓</a:t>
            </a:r>
            <a:r>
              <a:rPr lang="ar-IQ" sz="36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 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02735" y="3372993"/>
            <a:ext cx="105468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trinsic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4193" y="3372993"/>
            <a:ext cx="133223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83146" y="3372993"/>
            <a:ext cx="53739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17968" y="3372993"/>
            <a:ext cx="103399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-19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yme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3738753"/>
            <a:ext cx="39693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induction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↑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trinsic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1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598574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4616958"/>
            <a:ext cx="77754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3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</a:t>
            </a:r>
            <a:r>
              <a:rPr sz="3600" spc="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3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eli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same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-19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yme,</a:t>
            </a:r>
            <a:r>
              <a:rPr sz="3600" spc="3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144" y="4982718"/>
            <a:ext cx="17401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  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72283" y="4982718"/>
            <a:ext cx="19358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  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61941" y="4982718"/>
            <a:ext cx="11265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2482" y="4982718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1330" y="4982718"/>
            <a:ext cx="11841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68132" y="4982718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5348427"/>
            <a:ext cx="46993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one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both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und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5304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3106674" y="665733"/>
            <a:ext cx="29921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Drug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75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9144" y="1690014"/>
            <a:ext cx="58262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00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83182" y="1690014"/>
            <a:ext cx="76107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65578" y="1690014"/>
            <a:ext cx="139072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el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min</a:t>
            </a:r>
            <a:r>
              <a:rPr sz="3600" spc="-25" baseline="3413" dirty="0" smtClean="0">
                <a:latin typeface="Calibri"/>
                <a:cs typeface="Calibri"/>
              </a:rPr>
              <a:t>at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23842" y="1690014"/>
            <a:ext cx="520112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624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  <a:p>
            <a:pPr marL="12700" marR="16360">
              <a:lnSpc>
                <a:spcPts val="2880"/>
              </a:lnSpc>
              <a:spcBef>
                <a:spcPts val="16"/>
              </a:spcBef>
            </a:pP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7225" y="1690014"/>
            <a:ext cx="4851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75301" y="1690014"/>
            <a:ext cx="73031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29122" y="1690014"/>
            <a:ext cx="80206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54190" y="1690014"/>
            <a:ext cx="70164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78928" y="1690014"/>
            <a:ext cx="97679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tubular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144" y="2056002"/>
            <a:ext cx="12178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sec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2594" y="2056002"/>
            <a:ext cx="14938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hani</a:t>
            </a:r>
            <a:r>
              <a:rPr sz="3600" spc="-1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889" y="2056002"/>
            <a:ext cx="17051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</a:t>
            </a:r>
            <a:r>
              <a:rPr sz="3600" spc="-14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407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68974" y="2056002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70954" y="2056002"/>
            <a:ext cx="11280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14792" y="2056002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2421763"/>
            <a:ext cx="64309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 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one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both 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429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3106674" y="665733"/>
            <a:ext cx="29921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Drug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75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690014"/>
            <a:ext cx="69711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P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lasma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p</a:t>
            </a:r>
            <a:r>
              <a:rPr sz="3600" b="1" spc="-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b="1" spc="-25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ein</a:t>
            </a:r>
            <a:r>
              <a:rPr sz="3600" b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b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d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g</a:t>
            </a:r>
            <a:r>
              <a:rPr sz="3600" b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d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sp</a:t>
            </a:r>
            <a:r>
              <a:rPr sz="3600" b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l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ac</a:t>
            </a:r>
            <a:r>
              <a:rPr sz="3600" b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me</a:t>
            </a:r>
            <a:r>
              <a:rPr sz="3600" b="1" spc="-25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dr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u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g i</a:t>
            </a:r>
            <a:r>
              <a:rPr sz="3600" b="1" spc="-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nt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b="1" spc="-50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actions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11077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2129154"/>
            <a:ext cx="77753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displac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nother</a:t>
            </a:r>
            <a:r>
              <a:rPr sz="3600" spc="4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om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its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asma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2494915"/>
            <a:ext cx="1733348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binding </a:t>
            </a:r>
            <a:r>
              <a:rPr sz="3600" spc="32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si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  <a:p>
            <a:pPr marL="12700" marR="45719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binding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si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0467" y="2494915"/>
            <a:ext cx="7609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0671" y="2494915"/>
            <a:ext cx="4833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83761" y="2494915"/>
            <a:ext cx="5488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40605" y="2494915"/>
            <a:ext cx="15189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co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pounds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7094" y="2494915"/>
            <a:ext cx="7512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sh</a:t>
            </a:r>
            <a:r>
              <a:rPr sz="3600" spc="9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28154" y="2494915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22768" y="2494915"/>
            <a:ext cx="7287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am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626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3496817" y="665733"/>
            <a:ext cx="221319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eart 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144" y="1690014"/>
            <a:ext cx="7776544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rt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ailu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ac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mpanied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ease</a:t>
            </a:r>
            <a:r>
              <a:rPr sz="3600" spc="2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diac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ut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which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esults in l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-25" baseline="1137" dirty="0" smtClean="0">
                <a:latin typeface="Calibri"/>
                <a:cs typeface="Calibri"/>
              </a:rPr>
              <a:t>w</a:t>
            </a:r>
            <a:r>
              <a:rPr sz="3600" spc="0" baseline="1137" dirty="0" smtClean="0">
                <a:latin typeface="Calibri"/>
                <a:cs typeface="Calibri"/>
              </a:rPr>
              <a:t>er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25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er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en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l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blo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ﬂ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-154" baseline="1137" dirty="0" smtClean="0">
                <a:latin typeface="Calibri"/>
                <a:cs typeface="Calibri"/>
              </a:rPr>
              <a:t>w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2933827"/>
            <a:ext cx="7775700" cy="6962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 </a:t>
            </a:r>
            <a:r>
              <a:rPr sz="3600" spc="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pharma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okin</a:t>
            </a:r>
            <a:r>
              <a:rPr sz="3600" spc="-25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s 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due </a:t>
            </a:r>
            <a:r>
              <a:rPr sz="3600" spc="9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 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sed </a:t>
            </a:r>
            <a:r>
              <a:rPr sz="3600" spc="9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blo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fl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w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not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widely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epor</a:t>
            </a:r>
            <a:r>
              <a:rPr sz="3600" spc="-1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d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15928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4177665"/>
            <a:ext cx="122916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99462" y="4177665"/>
            <a:ext cx="10836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lines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3907" y="4177665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4635" y="4177665"/>
            <a:ext cx="9877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41417" y="4177665"/>
            <a:ext cx="13322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62750" y="4177665"/>
            <a:ext cx="12778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espe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ially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32140" y="4177665"/>
            <a:ext cx="4234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543806"/>
            <a:ext cx="7774825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unds</a:t>
            </a:r>
            <a:r>
              <a:rPr sz="3600" spc="3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3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mode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-4" baseline="3413" dirty="0" smtClean="0">
                <a:latin typeface="Calibri"/>
                <a:cs typeface="Calibri"/>
              </a:rPr>
              <a:t>o-</a:t>
            </a:r>
            <a:r>
              <a:rPr sz="3600" spc="0" baseline="3413" dirty="0" smtClean="0">
                <a:latin typeface="Calibri"/>
                <a:cs typeface="Calibri"/>
              </a:rPr>
              <a:t>high</a:t>
            </a:r>
            <a:r>
              <a:rPr sz="3600" spc="3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x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r>
              <a:rPr sz="3600" spc="372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s,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epor</a:t>
            </a:r>
            <a:r>
              <a:rPr sz="3600" spc="-1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ed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 ma</a:t>
            </a:r>
            <a:r>
              <a:rPr sz="3600" spc="-4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drugs.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070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3106674" y="665733"/>
            <a:ext cx="29921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Drug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75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1624101"/>
            <a:ext cx="386703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l</a:t>
            </a:r>
            <a:r>
              <a:rPr sz="3600" b="1" spc="-29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b="1" spc="-50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b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on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i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b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b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b="1" spc="-34" baseline="3413" dirty="0" smtClean="0">
                <a:solidFill>
                  <a:srgbClr val="00579A"/>
                </a:solidFill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an</a:t>
            </a:r>
            <a:r>
              <a:rPr sz="3600" b="1" spc="-24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b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l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ood</a:t>
            </a:r>
            <a:r>
              <a:rPr sz="3600" b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flow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97208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9144" y="1990471"/>
            <a:ext cx="71901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 po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sible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 an 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 blo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ﬂ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154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70360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144" y="2721991"/>
            <a:ext cx="7786356" cy="6231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-34" baseline="2275" dirty="0" smtClean="0">
                <a:latin typeface="Calibri"/>
                <a:cs typeface="Calibri"/>
              </a:rPr>
              <a:t>F</a:t>
            </a:r>
            <a:r>
              <a:rPr sz="3600" spc="0" baseline="2275" dirty="0" smtClean="0">
                <a:latin typeface="Calibri"/>
                <a:cs typeface="Calibri"/>
              </a:rPr>
              <a:t>or</a:t>
            </a:r>
            <a:r>
              <a:rPr sz="3600" spc="225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in</a:t>
            </a:r>
            <a:r>
              <a:rPr sz="3600" spc="-39" baseline="2275" dirty="0" smtClean="0">
                <a:latin typeface="Calibri"/>
                <a:cs typeface="Calibri"/>
              </a:rPr>
              <a:t>s</a:t>
            </a:r>
            <a:r>
              <a:rPr sz="3600" spc="-25" baseline="2275" dirty="0" smtClean="0">
                <a:latin typeface="Calibri"/>
                <a:cs typeface="Calibri"/>
              </a:rPr>
              <a:t>t</a:t>
            </a:r>
            <a:r>
              <a:rPr sz="3600" spc="0" baseline="2275" dirty="0" smtClean="0">
                <a:latin typeface="Calibri"/>
                <a:cs typeface="Calibri"/>
              </a:rPr>
              <a:t>an</a:t>
            </a:r>
            <a:r>
              <a:rPr sz="3600" spc="4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e,</a:t>
            </a:r>
            <a:r>
              <a:rPr sz="3600" spc="225" baseline="2275" dirty="0" smtClean="0">
                <a:latin typeface="Calibri"/>
                <a:cs typeface="Calibri"/>
              </a:rPr>
              <a:t> </a:t>
            </a:r>
            <a:r>
              <a:rPr sz="3600" i="1" spc="-4" baseline="2275" dirty="0" smtClean="0">
                <a:solidFill>
                  <a:srgbClr val="00579A"/>
                </a:solidFill>
                <a:latin typeface="Calibri"/>
                <a:cs typeface="Calibri"/>
              </a:rPr>
              <a:t>ß-</a:t>
            </a:r>
            <a:r>
              <a:rPr sz="3600" i="1" spc="0" baseline="2275" dirty="0" smtClean="0">
                <a:solidFill>
                  <a:srgbClr val="00579A"/>
                </a:solidFill>
                <a:latin typeface="Calibri"/>
                <a:cs typeface="Calibri"/>
              </a:rPr>
              <a:t>bl</a:t>
            </a:r>
            <a:r>
              <a:rPr sz="3600" i="1" spc="4" baseline="2275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i="1" spc="0" baseline="2275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i="1" spc="-84" baseline="2275" dirty="0" smtClean="0">
                <a:solidFill>
                  <a:srgbClr val="00579A"/>
                </a:solidFill>
                <a:latin typeface="Calibri"/>
                <a:cs typeface="Calibri"/>
              </a:rPr>
              <a:t>k</a:t>
            </a:r>
            <a:r>
              <a:rPr sz="3600" i="1" spc="0" baseline="2275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9" baseline="2275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i="1" spc="0" baseline="2275" dirty="0" smtClean="0">
                <a:solidFill>
                  <a:srgbClr val="00579A"/>
                </a:solidFill>
                <a:latin typeface="Calibri"/>
                <a:cs typeface="Calibri"/>
              </a:rPr>
              <a:t>s</a:t>
            </a:r>
            <a:r>
              <a:rPr sz="3600" i="1" spc="229" baseline="2275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spc="-19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an</a:t>
            </a:r>
            <a:r>
              <a:rPr sz="3600" spc="229" baseline="2275" dirty="0" smtClean="0">
                <a:latin typeface="Calibri"/>
                <a:cs typeface="Calibri"/>
              </a:rPr>
              <a:t> </a:t>
            </a:r>
            <a:r>
              <a:rPr sz="3600" b="1" spc="0" baseline="2275" dirty="0" smtClean="0">
                <a:solidFill>
                  <a:srgbClr val="FF0000"/>
                </a:solidFill>
                <a:latin typeface="Calibri"/>
                <a:cs typeface="Calibri"/>
              </a:rPr>
              <a:t>↓</a:t>
            </a:r>
            <a:r>
              <a:rPr sz="3600" b="1" spc="224" baseline="227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he</a:t>
            </a:r>
            <a:r>
              <a:rPr sz="3600" spc="4" baseline="2275" dirty="0" smtClean="0">
                <a:latin typeface="Calibri"/>
                <a:cs typeface="Calibri"/>
              </a:rPr>
              <a:t>a</a:t>
            </a:r>
            <a:r>
              <a:rPr sz="3600" spc="-9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t</a:t>
            </a:r>
            <a:r>
              <a:rPr sz="3600" spc="229" baseline="2275" dirty="0" smtClean="0">
                <a:latin typeface="Calibri"/>
                <a:cs typeface="Calibri"/>
              </a:rPr>
              <a:t> </a:t>
            </a:r>
            <a:r>
              <a:rPr sz="3600" spc="-44" baseline="2275" dirty="0" smtClean="0">
                <a:latin typeface="Calibri"/>
                <a:cs typeface="Calibri"/>
              </a:rPr>
              <a:t>r</a:t>
            </a:r>
            <a:r>
              <a:rPr sz="3600" spc="-34" baseline="2275" dirty="0" smtClean="0">
                <a:latin typeface="Calibri"/>
                <a:cs typeface="Calibri"/>
              </a:rPr>
              <a:t>a</a:t>
            </a:r>
            <a:r>
              <a:rPr sz="3600" spc="-25" baseline="2275" dirty="0" smtClean="0">
                <a:latin typeface="Calibri"/>
                <a:cs typeface="Calibri"/>
              </a:rPr>
              <a:t>t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23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and</a:t>
            </a:r>
            <a:r>
              <a:rPr sz="3600" spc="214" baseline="2275" dirty="0" smtClean="0">
                <a:latin typeface="Calibri"/>
                <a:cs typeface="Calibri"/>
              </a:rPr>
              <a:t> </a:t>
            </a:r>
            <a:r>
              <a:rPr sz="3600" spc="-29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a</a:t>
            </a:r>
            <a:r>
              <a:rPr sz="3600" spc="-29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diac</a:t>
            </a:r>
            <a:r>
              <a:rPr sz="3600" spc="23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out</a:t>
            </a:r>
            <a:r>
              <a:rPr sz="3600" spc="-19" baseline="2275" dirty="0" smtClean="0">
                <a:latin typeface="Calibri"/>
                <a:cs typeface="Calibri"/>
              </a:rPr>
              <a:t>p</a:t>
            </a:r>
            <a:r>
              <a:rPr sz="3600" spc="0" baseline="2275" dirty="0" smtClean="0">
                <a:latin typeface="Calibri"/>
                <a:cs typeface="Calibri"/>
              </a:rPr>
              <a:t>ut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375"/>
              </a:lnSpc>
            </a:pPr>
            <a:r>
              <a:rPr sz="3600" spc="0" baseline="3413" dirty="0" smtClean="0">
                <a:latin typeface="Calibri"/>
                <a:cs typeface="Calibri"/>
              </a:rPr>
              <a:t>which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↓ 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bl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od ﬂ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15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72798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3746373"/>
            <a:ext cx="7223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Sin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9966" y="3746373"/>
            <a:ext cx="1542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  </a:t>
            </a:r>
            <a:r>
              <a:rPr sz="3600" spc="1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blo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59607" y="3746373"/>
            <a:ext cx="10286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ﬂow  </a:t>
            </a:r>
            <a:r>
              <a:rPr sz="3600" spc="1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5533" y="3746373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87137" y="3746373"/>
            <a:ext cx="26318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edomin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  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76692" y="3746373"/>
            <a:ext cx="5770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4038980"/>
            <a:ext cx="77748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ines</a:t>
            </a:r>
            <a:r>
              <a:rPr sz="3600" spc="2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ce</a:t>
            </a:r>
            <a:r>
              <a:rPr sz="3600" spc="277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2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high</a:t>
            </a:r>
            <a:r>
              <a:rPr sz="3600" spc="2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269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xt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cti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259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</a:t>
            </a:r>
            <a:r>
              <a:rPr sz="3600" spc="2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</a:t>
            </a:r>
            <a:r>
              <a:rPr sz="3600" spc="-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4331741"/>
            <a:ext cx="7785732" cy="623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0" baseline="2275" dirty="0" smtClean="0">
                <a:latin typeface="Calibri"/>
                <a:cs typeface="Calibri"/>
              </a:rPr>
              <a:t>this</a:t>
            </a:r>
            <a:r>
              <a:rPr sz="3600" spc="25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type</a:t>
            </a:r>
            <a:r>
              <a:rPr sz="3600" spc="254" baseline="2275" dirty="0" smtClean="0">
                <a:latin typeface="Calibri"/>
                <a:cs typeface="Calibri"/>
              </a:rPr>
              <a:t> </a:t>
            </a:r>
            <a:r>
              <a:rPr sz="3600" spc="-4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f</a:t>
            </a:r>
            <a:r>
              <a:rPr sz="3600" spc="25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i</a:t>
            </a:r>
            <a:r>
              <a:rPr sz="3600" spc="-25" baseline="2275" dirty="0" smtClean="0">
                <a:latin typeface="Calibri"/>
                <a:cs typeface="Calibri"/>
              </a:rPr>
              <a:t>nt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-39" baseline="2275" dirty="0" smtClean="0">
                <a:latin typeface="Calibri"/>
                <a:cs typeface="Calibri"/>
              </a:rPr>
              <a:t>r</a:t>
            </a:r>
            <a:r>
              <a:rPr sz="3600" spc="-9" baseline="2275" dirty="0" smtClean="0">
                <a:latin typeface="Calibri"/>
                <a:cs typeface="Calibri"/>
              </a:rPr>
              <a:t>a</a:t>
            </a:r>
            <a:r>
              <a:rPr sz="3600" spc="0" baseline="2275" dirty="0" smtClean="0">
                <a:latin typeface="Calibri"/>
                <a:cs typeface="Calibri"/>
              </a:rPr>
              <a:t>ction</a:t>
            </a:r>
            <a:r>
              <a:rPr sz="3600" spc="24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is</a:t>
            </a:r>
            <a:r>
              <a:rPr sz="3600" spc="25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o</a:t>
            </a:r>
            <a:r>
              <a:rPr sz="3600" spc="-9" baseline="2275" dirty="0" smtClean="0">
                <a:latin typeface="Calibri"/>
                <a:cs typeface="Calibri"/>
              </a:rPr>
              <a:t>n</a:t>
            </a:r>
            <a:r>
              <a:rPr sz="3600" spc="0" baseline="2275" dirty="0" smtClean="0">
                <a:latin typeface="Calibri"/>
                <a:cs typeface="Calibri"/>
              </a:rPr>
              <a:t>ly</a:t>
            </a:r>
            <a:r>
              <a:rPr sz="3600" spc="264" baseline="2275" dirty="0" smtClean="0">
                <a:latin typeface="Calibri"/>
                <a:cs typeface="Calibri"/>
              </a:rPr>
              <a:t> </a:t>
            </a:r>
            <a:r>
              <a:rPr sz="3600" spc="-9" baseline="2275" dirty="0" smtClean="0">
                <a:latin typeface="Calibri"/>
                <a:cs typeface="Calibri"/>
              </a:rPr>
              <a:t>i</a:t>
            </a:r>
            <a:r>
              <a:rPr sz="3600" spc="0" baseline="2275" dirty="0" smtClean="0">
                <a:latin typeface="Calibri"/>
                <a:cs typeface="Calibri"/>
              </a:rPr>
              <a:t>mpor</a:t>
            </a:r>
            <a:r>
              <a:rPr sz="3600" spc="-29" baseline="2275" dirty="0" smtClean="0">
                <a:latin typeface="Calibri"/>
                <a:cs typeface="Calibri"/>
              </a:rPr>
              <a:t>t</a:t>
            </a:r>
            <a:r>
              <a:rPr sz="3600" spc="0" baseline="2275" dirty="0" smtClean="0">
                <a:latin typeface="Calibri"/>
                <a:cs typeface="Calibri"/>
              </a:rPr>
              <a:t>a</a:t>
            </a:r>
            <a:r>
              <a:rPr sz="3600" spc="-25" baseline="2275" dirty="0" smtClean="0">
                <a:latin typeface="Calibri"/>
                <a:cs typeface="Calibri"/>
              </a:rPr>
              <a:t>n</a:t>
            </a:r>
            <a:r>
              <a:rPr sz="3600" spc="0" baseline="2275" dirty="0" smtClean="0">
                <a:latin typeface="Calibri"/>
                <a:cs typeface="Calibri"/>
              </a:rPr>
              <a:t>t</a:t>
            </a:r>
            <a:r>
              <a:rPr sz="3600" spc="254" baseline="2275" dirty="0" smtClean="0">
                <a:latin typeface="Calibri"/>
                <a:cs typeface="Calibri"/>
              </a:rPr>
              <a:t> </a:t>
            </a:r>
            <a:r>
              <a:rPr sz="3600" spc="-50" baseline="2275" dirty="0" smtClean="0">
                <a:latin typeface="Calibri"/>
                <a:cs typeface="Calibri"/>
              </a:rPr>
              <a:t>f</a:t>
            </a:r>
            <a:r>
              <a:rPr sz="3600" spc="0" baseline="2275" dirty="0" smtClean="0">
                <a:latin typeface="Calibri"/>
                <a:cs typeface="Calibri"/>
              </a:rPr>
              <a:t>or</a:t>
            </a:r>
            <a:r>
              <a:rPr sz="3600" spc="25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th</a:t>
            </a:r>
            <a:r>
              <a:rPr sz="3600" spc="-14" baseline="2275" dirty="0" smtClean="0">
                <a:latin typeface="Calibri"/>
                <a:cs typeface="Calibri"/>
              </a:rPr>
              <a:t>i</a:t>
            </a:r>
            <a:r>
              <a:rPr sz="3600" spc="0" baseline="2275" dirty="0" smtClean="0">
                <a:latin typeface="Calibri"/>
                <a:cs typeface="Calibri"/>
              </a:rPr>
              <a:t>s</a:t>
            </a:r>
            <a:r>
              <a:rPr sz="3600" spc="259" baseline="2275" dirty="0" smtClean="0">
                <a:latin typeface="Calibri"/>
                <a:cs typeface="Calibri"/>
              </a:rPr>
              <a:t> </a:t>
            </a:r>
            <a:r>
              <a:rPr sz="3600" spc="-19" baseline="2275" dirty="0" smtClean="0">
                <a:latin typeface="Calibri"/>
                <a:cs typeface="Calibri"/>
              </a:rPr>
              <a:t>ca</a:t>
            </a:r>
            <a:r>
              <a:rPr sz="3600" spc="-25" baseline="2275" dirty="0" smtClean="0">
                <a:latin typeface="Calibri"/>
                <a:cs typeface="Calibri"/>
              </a:rPr>
              <a:t>t</a:t>
            </a:r>
            <a:r>
              <a:rPr sz="3600" spc="-4" baseline="2275" dirty="0" smtClean="0">
                <a:latin typeface="Calibri"/>
                <a:cs typeface="Calibri"/>
              </a:rPr>
              <a:t>e</a:t>
            </a:r>
            <a:r>
              <a:rPr sz="3600" spc="-14" baseline="2275" dirty="0" smtClean="0">
                <a:latin typeface="Calibri"/>
                <a:cs typeface="Calibri"/>
              </a:rPr>
              <a:t>g</a:t>
            </a:r>
            <a:r>
              <a:rPr sz="3600" spc="0" baseline="2275" dirty="0" smtClean="0">
                <a:latin typeface="Calibri"/>
                <a:cs typeface="Calibri"/>
              </a:rPr>
              <a:t>o</a:t>
            </a:r>
            <a:r>
              <a:rPr sz="3600" spc="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y</a:t>
            </a:r>
            <a:r>
              <a:rPr sz="3600" spc="254" baseline="2275" dirty="0" smtClean="0">
                <a:latin typeface="Calibri"/>
                <a:cs typeface="Calibri"/>
              </a:rPr>
              <a:t> </a:t>
            </a:r>
            <a:r>
              <a:rPr sz="3600" spc="-4" baseline="2275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375"/>
              </a:lnSpc>
            </a:pPr>
            <a:r>
              <a:rPr sz="3600" spc="0" baseline="3413" dirty="0" smtClean="0">
                <a:latin typeface="Calibri"/>
                <a:cs typeface="Calibri"/>
              </a:rPr>
              <a:t>medi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337663"/>
            <a:ext cx="17780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5356047"/>
            <a:ext cx="7786612" cy="623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-4" baseline="2275" dirty="0" smtClean="0">
                <a:latin typeface="Calibri"/>
                <a:cs typeface="Calibri"/>
              </a:rPr>
              <a:t>ß-</a:t>
            </a:r>
            <a:r>
              <a:rPr sz="3600" spc="0" baseline="2275" dirty="0" smtClean="0">
                <a:latin typeface="Calibri"/>
                <a:cs typeface="Calibri"/>
              </a:rPr>
              <a:t>bloc</a:t>
            </a:r>
            <a:r>
              <a:rPr sz="3600" spc="-69" baseline="2275" dirty="0" smtClean="0">
                <a:latin typeface="Calibri"/>
                <a:cs typeface="Calibri"/>
              </a:rPr>
              <a:t>k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-25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s </a:t>
            </a:r>
            <a:r>
              <a:rPr sz="3600" spc="1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de</a:t>
            </a:r>
            <a:r>
              <a:rPr sz="3600" spc="9" baseline="2275" dirty="0" smtClean="0">
                <a:latin typeface="Calibri"/>
                <a:cs typeface="Calibri"/>
              </a:rPr>
              <a:t>c</a:t>
            </a:r>
            <a:r>
              <a:rPr sz="3600" spc="-3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4" baseline="2275" dirty="0" smtClean="0">
                <a:latin typeface="Calibri"/>
                <a:cs typeface="Calibri"/>
              </a:rPr>
              <a:t>a</a:t>
            </a:r>
            <a:r>
              <a:rPr sz="3600" spc="0" baseline="2275" dirty="0" smtClean="0">
                <a:latin typeface="Calibri"/>
                <a:cs typeface="Calibri"/>
              </a:rPr>
              <a:t>se </a:t>
            </a:r>
            <a:r>
              <a:rPr sz="3600" spc="3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lido</a:t>
            </a:r>
            <a:r>
              <a:rPr sz="3600" spc="-25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aine </a:t>
            </a:r>
            <a:r>
              <a:rPr sz="3600" spc="3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cl</a:t>
            </a:r>
            <a:r>
              <a:rPr sz="3600" spc="9" baseline="2275" dirty="0" smtClean="0">
                <a:latin typeface="Calibri"/>
                <a:cs typeface="Calibri"/>
              </a:rPr>
              <a:t>e</a:t>
            </a:r>
            <a:r>
              <a:rPr sz="3600" spc="0" baseline="2275" dirty="0" smtClean="0">
                <a:latin typeface="Calibri"/>
                <a:cs typeface="Calibri"/>
              </a:rPr>
              <a:t>a</a:t>
            </a:r>
            <a:r>
              <a:rPr sz="3600" spc="-5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an</a:t>
            </a:r>
            <a:r>
              <a:rPr sz="3600" spc="4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e </a:t>
            </a:r>
            <a:r>
              <a:rPr sz="3600" spc="44" baseline="2275" dirty="0" smtClean="0">
                <a:latin typeface="Calibri"/>
                <a:cs typeface="Calibri"/>
              </a:rPr>
              <a:t> </a:t>
            </a:r>
            <a:r>
              <a:rPr sz="3600" spc="-9" baseline="2275" dirty="0" smtClean="0">
                <a:latin typeface="Calibri"/>
                <a:cs typeface="Calibri"/>
              </a:rPr>
              <a:t>b</a:t>
            </a:r>
            <a:r>
              <a:rPr sz="3600" spc="0" baseline="2275" dirty="0" smtClean="0">
                <a:latin typeface="Calibri"/>
                <a:cs typeface="Calibri"/>
              </a:rPr>
              <a:t>y </a:t>
            </a:r>
            <a:r>
              <a:rPr sz="3600" spc="3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de</a:t>
            </a:r>
            <a:r>
              <a:rPr sz="3600" spc="9" baseline="2275" dirty="0" smtClean="0">
                <a:latin typeface="Calibri"/>
                <a:cs typeface="Calibri"/>
              </a:rPr>
              <a:t>c</a:t>
            </a:r>
            <a:r>
              <a:rPr sz="3600" spc="-3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4" baseline="2275" dirty="0" smtClean="0">
                <a:latin typeface="Calibri"/>
                <a:cs typeface="Calibri"/>
              </a:rPr>
              <a:t>a</a:t>
            </a:r>
            <a:r>
              <a:rPr sz="3600" spc="0" baseline="2275" dirty="0" smtClean="0">
                <a:latin typeface="Calibri"/>
                <a:cs typeface="Calibri"/>
              </a:rPr>
              <a:t>sing </a:t>
            </a:r>
            <a:r>
              <a:rPr sz="3600" spc="3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li</a:t>
            </a:r>
            <a:r>
              <a:rPr sz="3600" spc="-25" baseline="2275" dirty="0" smtClean="0">
                <a:latin typeface="Calibri"/>
                <a:cs typeface="Calibri"/>
              </a:rPr>
              <a:t>v</a:t>
            </a:r>
            <a:r>
              <a:rPr sz="3600" spc="0" baseline="2275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375"/>
              </a:lnSpc>
            </a:pPr>
            <a:r>
              <a:rPr sz="3600" spc="0" baseline="3413" dirty="0" smtClean="0">
                <a:latin typeface="Calibri"/>
                <a:cs typeface="Calibri"/>
              </a:rPr>
              <a:t>bl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od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ﬂ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15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9115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3106674" y="665733"/>
            <a:ext cx="29921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Drug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75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4800" b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ions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1690014"/>
            <a:ext cx="30696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81430" y="1690014"/>
            <a:ext cx="106916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ene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al,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4242" y="1690014"/>
            <a:ext cx="147062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chan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1295" y="1690014"/>
            <a:ext cx="95683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plasma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61585" y="1690014"/>
            <a:ext cx="97288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8766" y="1690014"/>
            <a:ext cx="9948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binding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16902" y="1690014"/>
            <a:ext cx="56755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also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7048" y="1690014"/>
            <a:ext cx="77536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2056002"/>
            <a:ext cx="45834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-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tribution.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2933827"/>
            <a:ext cx="7776796" cy="14277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62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4" baseline="3413" dirty="0" smtClean="0">
                <a:latin typeface="Calibri"/>
                <a:cs typeface="Calibri"/>
              </a:rPr>
              <a:t>f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5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5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5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r>
              <a:rPr sz="3600" spc="5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532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esult</a:t>
            </a:r>
            <a:r>
              <a:rPr sz="3600" spc="527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5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52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tions,</a:t>
            </a:r>
            <a:r>
              <a:rPr sz="3600" spc="5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0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52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ce </a:t>
            </a:r>
            <a:r>
              <a:rPr sz="3600" spc="44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nd 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olume </a:t>
            </a:r>
            <a:r>
              <a:rPr sz="3600" spc="34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tribution 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al</a:t>
            </a:r>
            <a:r>
              <a:rPr sz="3600" spc="-1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ions 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 </a:t>
            </a:r>
            <a:r>
              <a:rPr sz="3600" spc="3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about</a:t>
            </a:r>
            <a:endParaRPr sz="2400">
              <a:latin typeface="Calibri"/>
              <a:cs typeface="Calibri"/>
            </a:endParaRPr>
          </a:p>
          <a:p>
            <a:pPr marL="12700" marR="4101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equ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l, </a:t>
            </a:r>
            <a:r>
              <a:rPr sz="3600" spc="8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half</a:t>
            </a:r>
            <a:r>
              <a:rPr sz="3600" spc="-4" baseline="1137" dirty="0" smtClean="0">
                <a:latin typeface="Calibri"/>
                <a:cs typeface="Calibri"/>
              </a:rPr>
              <a:t>-</a:t>
            </a: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e </a:t>
            </a:r>
            <a:r>
              <a:rPr sz="3600" spc="8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</a:t>
            </a:r>
            <a:r>
              <a:rPr sz="3600" spc="-4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y </a:t>
            </a:r>
            <a:r>
              <a:rPr sz="3600" spc="75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emain </a:t>
            </a:r>
            <a:r>
              <a:rPr sz="3600" spc="69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</a:t>
            </a:r>
            <a:r>
              <a:rPr sz="3600" spc="-34" baseline="1137" dirty="0" smtClean="0">
                <a:latin typeface="Calibri"/>
                <a:cs typeface="Calibri"/>
              </a:rPr>
              <a:t>st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 </a:t>
            </a:r>
            <a:r>
              <a:rPr sz="3600" spc="7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4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en </a:t>
            </a:r>
            <a:r>
              <a:rPr sz="3600" spc="8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14" baseline="1137" dirty="0" smtClean="0">
                <a:latin typeface="Calibri"/>
                <a:cs typeface="Calibri"/>
              </a:rPr>
              <a:t>h</a:t>
            </a:r>
            <a:r>
              <a:rPr sz="3600" spc="0" baseline="1137" dirty="0" smtClean="0">
                <a:latin typeface="Calibri"/>
                <a:cs typeface="Calibri"/>
              </a:rPr>
              <a:t>ough </a:t>
            </a:r>
            <a:r>
              <a:rPr sz="3600" spc="6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 </a:t>
            </a:r>
            <a:r>
              <a:rPr sz="3600" spc="6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maj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drug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25" baseline="1137" dirty="0" smtClean="0">
                <a:latin typeface="Calibri"/>
                <a:cs typeface="Calibri"/>
              </a:rPr>
              <a:t>nt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has occu</a:t>
            </a:r>
            <a:r>
              <a:rPr sz="3600" spc="4" baseline="1137" dirty="0" smtClean="0">
                <a:latin typeface="Calibri"/>
                <a:cs typeface="Calibri"/>
              </a:rPr>
              <a:t>r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d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208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09190" y="2673260"/>
            <a:ext cx="2750993" cy="1244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60"/>
              </a:lnSpc>
              <a:spcBef>
                <a:spcPts val="458"/>
              </a:spcBef>
            </a:pPr>
            <a:endParaRPr sz="96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68928" y="2673260"/>
            <a:ext cx="1648560" cy="1244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60"/>
              </a:lnSpc>
              <a:spcBef>
                <a:spcPts val="458"/>
              </a:spcBef>
            </a:pPr>
            <a:endParaRPr sz="9600">
              <a:latin typeface="Times New Roman"/>
              <a:cs typeface="Times New Roman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8" y="29839"/>
            <a:ext cx="9128922" cy="682816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50699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3496817" y="665733"/>
            <a:ext cx="221319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eart 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9144" y="1690014"/>
            <a:ext cx="5397536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Additi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nall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eased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ailability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ts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with he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rt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ailu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84214" y="1690014"/>
            <a:ext cx="237099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has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been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epor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144" y="2933827"/>
            <a:ext cx="54020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5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5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han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sms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4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43650" y="2933827"/>
            <a:ext cx="23078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bio</a:t>
            </a:r>
            <a:r>
              <a:rPr sz="3600" spc="-5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ailability</a:t>
            </a:r>
            <a:r>
              <a:rPr sz="3600" spc="5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3299841"/>
            <a:ext cx="77732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ollec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r>
              <a:rPr sz="3600" spc="422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ma</a:t>
            </a:r>
            <a:r>
              <a:rPr sz="3600" spc="4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ﬂ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id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41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g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oi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act</a:t>
            </a:r>
            <a:r>
              <a:rPr sz="3600" spc="42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wh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3665601"/>
            <a:ext cx="8601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" baseline="3413" dirty="0" smtClean="0">
                <a:latin typeface="Calibri"/>
                <a:cs typeface="Calibri"/>
              </a:rPr>
              <a:t>a</a:t>
            </a:r>
            <a:r>
              <a:rPr sz="3600" spc="-69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72742" y="3665601"/>
            <a:ext cx="14113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-1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-14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16935" y="3665601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4135" y="3665601"/>
            <a:ext cx="641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7057" y="3665601"/>
            <a:ext cx="13261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1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ules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05906" y="3665601"/>
            <a:ext cx="7287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68490" y="3665601"/>
            <a:ext cx="10141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ﬁ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ult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14792" y="366560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031361"/>
            <a:ext cx="62389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sed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blo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 ﬂ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</a:t>
            </a:r>
            <a:r>
              <a:rPr sz="3600" spc="-50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oi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tinal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067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3496817" y="665733"/>
            <a:ext cx="221319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eart 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ai</a:t>
            </a:r>
            <a:r>
              <a:rPr sz="4800" b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1690014"/>
            <a:ext cx="53082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22222" y="1690014"/>
            <a:ext cx="142586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me 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8795" y="1690014"/>
            <a:ext cx="150863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7537" y="1690014"/>
            <a:ext cx="128048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 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600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me</a:t>
            </a:r>
            <a:endParaRPr sz="2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69330" y="1690014"/>
            <a:ext cx="76107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38009" y="1690014"/>
            <a:ext cx="130359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dec</a:t>
            </a:r>
            <a:r>
              <a:rPr sz="3600" spc="-25" baseline="3413" dirty="0" smtClean="0">
                <a:solidFill>
                  <a:srgbClr val="006FC0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6FC0"/>
                </a:solidFill>
                <a:latin typeface="Calibri"/>
                <a:cs typeface="Calibri"/>
              </a:rPr>
              <a:t>eases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52535" y="1690014"/>
            <a:ext cx="30134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2056002"/>
            <a:ext cx="33609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rt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ailu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2933827"/>
            <a:ext cx="7773813" cy="6962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lea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r>
              <a:rPr sz="3600" spc="4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9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tribution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ot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simul</a:t>
            </a:r>
            <a:r>
              <a:rPr sz="3600" spc="-1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ou</a:t>
            </a:r>
            <a:r>
              <a:rPr sz="3600" spc="-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ly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ch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n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lang="ar-IQ" sz="3600" baseline="1137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1079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9948" y="2358898"/>
            <a:ext cx="8027620" cy="19260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The al</a:t>
            </a:r>
            <a:r>
              <a:rPr sz="6600" b="1" i="1" spc="-39" baseline="3103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eration</a:t>
            </a:r>
            <a:r>
              <a:rPr sz="6600" b="1" i="1" spc="-14" baseline="310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in h</a:t>
            </a:r>
            <a:r>
              <a:rPr sz="6600" b="1" i="1" spc="9" baseline="3103" dirty="0" smtClean="0">
                <a:solidFill>
                  <a:srgbClr val="006FC0"/>
                </a:solidFill>
                <a:latin typeface="Calibri"/>
                <a:cs typeface="Calibri"/>
              </a:rPr>
              <a:t>a</a:t>
            </a: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l</a:t>
            </a:r>
            <a:r>
              <a:rPr sz="6600" b="1" i="1" spc="9" baseline="3103" dirty="0" smtClean="0">
                <a:solidFill>
                  <a:srgbClr val="006FC0"/>
                </a:solidFill>
                <a:latin typeface="Calibri"/>
                <a:cs typeface="Calibri"/>
              </a:rPr>
              <a:t>f</a:t>
            </a:r>
            <a:r>
              <a:rPr sz="6600" b="1" i="1" spc="-4" baseline="3103" dirty="0" smtClean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li</a:t>
            </a:r>
            <a:r>
              <a:rPr sz="6600" b="1" i="1" spc="-50" baseline="3103" dirty="0" smtClean="0">
                <a:solidFill>
                  <a:srgbClr val="006FC0"/>
                </a:solidFill>
                <a:latin typeface="Calibri"/>
                <a:cs typeface="Calibri"/>
              </a:rPr>
              <a:t>f</a:t>
            </a: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e,</a:t>
            </a:r>
            <a:r>
              <a:rPr sz="6600" b="1" i="1" spc="-19" baseline="310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if a</a:t>
            </a:r>
            <a:r>
              <a:rPr sz="6600" b="1" i="1" spc="-64" baseline="3103" dirty="0" smtClean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6600" b="1" i="1" spc="-209" baseline="3103" dirty="0" smtClean="0">
                <a:solidFill>
                  <a:srgbClr val="006FC0"/>
                </a:solidFill>
                <a:latin typeface="Calibri"/>
                <a:cs typeface="Calibri"/>
              </a:rPr>
              <a:t>y</a:t>
            </a:r>
            <a:r>
              <a:rPr sz="6600" b="1" i="1" spc="0" baseline="3103" dirty="0" smtClean="0">
                <a:solidFill>
                  <a:srgbClr val="006FC0"/>
                </a:solidFill>
                <a:latin typeface="Calibri"/>
                <a:cs typeface="Calibri"/>
              </a:rPr>
              <a:t>,</a:t>
            </a:r>
            <a:r>
              <a:rPr sz="6600" b="1" i="1" spc="14" baseline="3103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6600" b="1" i="1" spc="0" baseline="3103" dirty="0" smtClean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endParaRPr sz="4400">
              <a:latin typeface="Calibri"/>
              <a:cs typeface="Calibri"/>
            </a:endParaRPr>
          </a:p>
          <a:p>
            <a:pPr marL="726379" marR="469372" algn="ctr">
              <a:lnSpc>
                <a:spcPts val="5280"/>
              </a:lnSpc>
              <a:spcBef>
                <a:spcPts val="34"/>
              </a:spcBef>
            </a:pPr>
            <a:r>
              <a:rPr sz="6600" b="1" i="1" spc="0" baseline="1861" dirty="0" smtClean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6600" b="1" i="1" spc="25" baseline="1861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6600" b="1" i="1" spc="0" baseline="1861" dirty="0" smtClean="0">
                <a:solidFill>
                  <a:srgbClr val="FF0000"/>
                </a:solidFill>
                <a:latin typeface="Calibri"/>
                <a:cs typeface="Calibri"/>
              </a:rPr>
              <a:t>ﬁcult</a:t>
            </a:r>
            <a:r>
              <a:rPr sz="6600" b="1" i="1" spc="-25" baseline="1861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6600" b="1" i="1" spc="-50" baseline="1861" dirty="0" smtClean="0">
                <a:solidFill>
                  <a:srgbClr val="006FC0"/>
                </a:solidFill>
                <a:latin typeface="Calibri"/>
                <a:cs typeface="Calibri"/>
              </a:rPr>
              <a:t>t</a:t>
            </a:r>
            <a:r>
              <a:rPr sz="6600" b="1" i="1" spc="0" baseline="1861" dirty="0" smtClean="0">
                <a:solidFill>
                  <a:srgbClr val="006FC0"/>
                </a:solidFill>
                <a:latin typeface="Calibri"/>
                <a:cs typeface="Calibri"/>
              </a:rPr>
              <a:t>o predict </a:t>
            </a:r>
            <a:r>
              <a:rPr sz="6600" b="1" i="1" spc="-9" baseline="1861" dirty="0" smtClean="0">
                <a:solidFill>
                  <a:srgbClr val="006FC0"/>
                </a:solidFill>
                <a:latin typeface="Calibri"/>
                <a:cs typeface="Calibri"/>
              </a:rPr>
              <a:t>i</a:t>
            </a:r>
            <a:r>
              <a:rPr sz="6600" b="1" i="1" spc="0" baseline="1861" dirty="0" smtClean="0">
                <a:solidFill>
                  <a:srgbClr val="006FC0"/>
                </a:solidFill>
                <a:latin typeface="Calibri"/>
                <a:cs typeface="Calibri"/>
              </a:rPr>
              <a:t>n pati</a:t>
            </a:r>
            <a:r>
              <a:rPr sz="6600" b="1" i="1" spc="-14" baseline="1861" dirty="0" smtClean="0">
                <a:solidFill>
                  <a:srgbClr val="006FC0"/>
                </a:solidFill>
                <a:latin typeface="Calibri"/>
                <a:cs typeface="Calibri"/>
              </a:rPr>
              <a:t>e</a:t>
            </a:r>
            <a:r>
              <a:rPr sz="6600" b="1" i="1" spc="-29" baseline="1861" dirty="0" smtClean="0">
                <a:solidFill>
                  <a:srgbClr val="006FC0"/>
                </a:solidFill>
                <a:latin typeface="Calibri"/>
                <a:cs typeface="Calibri"/>
              </a:rPr>
              <a:t>n</a:t>
            </a:r>
            <a:r>
              <a:rPr sz="6600" b="1" i="1" spc="0" baseline="1861" dirty="0" smtClean="0">
                <a:solidFill>
                  <a:srgbClr val="006FC0"/>
                </a:solidFill>
                <a:latin typeface="Calibri"/>
                <a:cs typeface="Calibri"/>
              </a:rPr>
              <a:t>ts</a:t>
            </a:r>
            <a:endParaRPr sz="4400">
              <a:latin typeface="Calibri"/>
              <a:cs typeface="Calibri"/>
            </a:endParaRPr>
          </a:p>
          <a:p>
            <a:pPr marL="2058758" marR="1801315" algn="ctr">
              <a:lnSpc>
                <a:spcPts val="5280"/>
              </a:lnSpc>
            </a:pPr>
            <a:r>
              <a:rPr sz="6600" b="1" i="1" spc="0" baseline="1861" dirty="0" smtClean="0">
                <a:solidFill>
                  <a:srgbClr val="006FC0"/>
                </a:solidFill>
                <a:latin typeface="Calibri"/>
                <a:cs typeface="Calibri"/>
              </a:rPr>
              <a:t>with</a:t>
            </a:r>
            <a:r>
              <a:rPr sz="6600" b="1" i="1" spc="-14" baseline="1861" dirty="0" smtClean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6600" b="1" i="1" spc="0" baseline="1861" dirty="0" smtClean="0">
                <a:solidFill>
                  <a:srgbClr val="FF0000"/>
                </a:solidFill>
                <a:latin typeface="Calibri"/>
                <a:cs typeface="Calibri"/>
              </a:rPr>
              <a:t>heart </a:t>
            </a:r>
            <a:r>
              <a:rPr sz="6600" b="1" i="1" spc="-34" baseline="1861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6600" b="1" i="1" spc="0" baseline="1861" dirty="0" smtClean="0">
                <a:solidFill>
                  <a:srgbClr val="FF0000"/>
                </a:solidFill>
                <a:latin typeface="Calibri"/>
                <a:cs typeface="Calibri"/>
              </a:rPr>
              <a:t>ailure</a:t>
            </a:r>
            <a:endParaRPr sz="4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88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9144" y="1690014"/>
            <a:ext cx="53082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8986" y="1690014"/>
            <a:ext cx="120017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ese</a:t>
            </a:r>
            <a:r>
              <a:rPr sz="3600" spc="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ce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69819" y="1690014"/>
            <a:ext cx="32363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22447" y="1690014"/>
            <a:ext cx="122005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ce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si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71441" y="1690014"/>
            <a:ext cx="103996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adipose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40730" y="1690014"/>
            <a:ext cx="79333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tis</a:t>
            </a:r>
            <a:r>
              <a:rPr sz="3600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62750" y="1690014"/>
            <a:ext cx="50422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95209" y="1690014"/>
            <a:ext cx="64482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69656" y="1690014"/>
            <a:ext cx="483532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71196" marR="1383">
              <a:lnSpc>
                <a:spcPts val="2880"/>
              </a:lnSpc>
              <a:spcBef>
                <a:spcPts val="16"/>
              </a:spcBef>
            </a:pPr>
            <a:r>
              <a:rPr sz="3600" spc="-4" baseline="1137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9144" y="2056002"/>
            <a:ext cx="2258796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phar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ok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tics</a:t>
            </a:r>
            <a:endParaRPr sz="2400">
              <a:latin typeface="Calibri"/>
              <a:cs typeface="Calibri"/>
            </a:endParaRPr>
          </a:p>
          <a:p>
            <a:pPr marL="12700" marR="45719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tributio</a:t>
            </a:r>
            <a:r>
              <a:rPr sz="3600" spc="-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93491" y="2056002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70503" y="2056002"/>
            <a:ext cx="7603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85157" y="2056002"/>
            <a:ext cx="3661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06365" y="2056002"/>
            <a:ext cx="11838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nging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43294" y="2056002"/>
            <a:ext cx="4834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81850" y="2056002"/>
            <a:ext cx="9911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49523" y="3436620"/>
            <a:ext cx="2094204" cy="3496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5"/>
              </a:lnSpc>
              <a:spcBef>
                <a:spcPts val="134"/>
              </a:spcBef>
            </a:pP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3300" b="1" spc="484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=</a:t>
            </a:r>
            <a:r>
              <a:rPr sz="3300" b="1" spc="-10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2175" b="1" spc="177" baseline="-564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+</a:t>
            </a:r>
            <a:r>
              <a:rPr sz="3300" b="1" spc="-10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3300" b="1" spc="1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-4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5564" y="4107179"/>
            <a:ext cx="23214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b="1" spc="0" baseline="2482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6448" y="4107179"/>
            <a:ext cx="749837" cy="349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5"/>
              </a:lnSpc>
              <a:spcBef>
                <a:spcPts val="134"/>
              </a:spcBef>
            </a:pP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=</a:t>
            </a:r>
            <a:r>
              <a:rPr sz="3300" b="1" spc="-10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2175" b="1" spc="177" baseline="-564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+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5267" y="4107179"/>
            <a:ext cx="4858150" cy="349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75"/>
              </a:lnSpc>
              <a:spcBef>
                <a:spcPts val="133"/>
              </a:spcBef>
            </a:pP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he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2175" b="1" spc="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3300" b="1" spc="58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-4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he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sz="2175" b="1" spc="59" baseline="-564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+</a:t>
            </a:r>
            <a:r>
              <a:rPr sz="3300" b="1" spc="3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m</a:t>
            </a:r>
            <a:r>
              <a:rPr sz="2175" b="1" spc="-9" baseline="-5649" dirty="0" smtClean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scle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r>
              <a:rPr sz="3300" b="1" spc="58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-64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m</a:t>
            </a:r>
            <a:r>
              <a:rPr sz="2175" b="1" spc="-9" baseline="-5649" dirty="0" smtClean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scle</a:t>
            </a:r>
            <a:r>
              <a:rPr sz="2175" b="1" spc="49" baseline="-564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+</a:t>
            </a:r>
            <a:r>
              <a:rPr sz="3300" b="1" spc="-160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19" baseline="-564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1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6426" y="4107179"/>
            <a:ext cx="632022" cy="349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75"/>
              </a:lnSpc>
              <a:spcBef>
                <a:spcPts val="133"/>
              </a:spcBef>
            </a:pPr>
            <a:r>
              <a:rPr sz="3300" b="1" spc="-4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2175" b="1" spc="-19" baseline="-564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1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sz="2175" b="1" spc="18" baseline="-564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+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9396" y="4107179"/>
            <a:ext cx="1213075" cy="349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5"/>
              </a:lnSpc>
              <a:spcBef>
                <a:spcPts val="134"/>
              </a:spcBef>
            </a:pP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…</a:t>
            </a:r>
            <a:r>
              <a:rPr sz="3300" b="1" spc="-15" baseline="9929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+ 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(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B</a:t>
            </a:r>
            <a:r>
              <a:rPr sz="3300" b="1" spc="4" baseline="9929" dirty="0" smtClean="0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2175" b="1" spc="-4" baseline="-5649" dirty="0" smtClean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3300" b="1" spc="0" baseline="9929" dirty="0" smtClean="0">
                <a:solidFill>
                  <a:srgbClr val="0000FF"/>
                </a:solidFill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85480" y="4107179"/>
            <a:ext cx="330779" cy="349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5"/>
              </a:lnSpc>
              <a:spcBef>
                <a:spcPts val="134"/>
              </a:spcBef>
            </a:pPr>
            <a:r>
              <a:rPr sz="3300" b="1" spc="-64" baseline="9929" dirty="0" smtClean="0">
                <a:solidFill>
                  <a:srgbClr val="0000FF"/>
                </a:solidFill>
                <a:latin typeface="Calibri"/>
                <a:cs typeface="Calibri"/>
              </a:rPr>
              <a:t>V</a:t>
            </a:r>
            <a:r>
              <a:rPr sz="2175" b="1" spc="0" baseline="-5649" dirty="0" smtClean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endParaRPr sz="145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5719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1690014"/>
            <a:ext cx="4512801" cy="1208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46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drug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has</a:t>
            </a:r>
            <a:endParaRPr sz="2400">
              <a:latin typeface="Calibri"/>
              <a:cs typeface="Calibri"/>
            </a:endParaRPr>
          </a:p>
          <a:p>
            <a:pPr marL="127000">
              <a:lnSpc>
                <a:spcPct val="101725"/>
              </a:lnSpc>
              <a:spcBef>
                <a:spcPts val="399"/>
              </a:spcBef>
            </a:pPr>
            <a:r>
              <a:rPr sz="2400" spc="0" dirty="0" smtClean="0">
                <a:solidFill>
                  <a:srgbClr val="FF0000"/>
                </a:solidFill>
                <a:latin typeface="Wingdings"/>
                <a:cs typeface="Wingdings"/>
              </a:rPr>
              <a:t></a:t>
            </a:r>
            <a:r>
              <a:rPr sz="2400" spc="55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i="1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sz="2400" i="1" spc="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ge afﬁ</a:t>
            </a:r>
            <a:r>
              <a:rPr sz="2400" i="1" spc="4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ity</a:t>
            </a:r>
            <a:r>
              <a:rPr sz="2400" i="1" spc="1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i="1" spc="-25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or adip</a:t>
            </a:r>
            <a:r>
              <a:rPr sz="2400" i="1" spc="9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se</a:t>
            </a:r>
            <a:r>
              <a:rPr sz="2400" i="1" spc="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tiss</a:t>
            </a:r>
            <a:r>
              <a:rPr sz="2400" i="1" spc="4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27000" marR="48460">
              <a:lnSpc>
                <a:spcPct val="101725"/>
              </a:lnSpc>
              <a:spcBef>
                <a:spcPts val="526"/>
              </a:spcBef>
            </a:pPr>
            <a:r>
              <a:rPr sz="2400" spc="0" dirty="0" smtClean="0">
                <a:solidFill>
                  <a:srgbClr val="FF0000"/>
                </a:solidFill>
                <a:latin typeface="Wingdings"/>
                <a:cs typeface="Wingdings"/>
              </a:rPr>
              <a:t></a:t>
            </a:r>
            <a:r>
              <a:rPr sz="2400" spc="55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i="1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highly tiss</a:t>
            </a:r>
            <a:r>
              <a:rPr sz="2400" i="1" spc="4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i="1" spc="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bindi</a:t>
            </a:r>
            <a:r>
              <a:rPr sz="2400" i="1" spc="9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7721" y="2129154"/>
            <a:ext cx="13617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lip</a:t>
            </a:r>
            <a:r>
              <a:rPr sz="3600" i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phili</a:t>
            </a:r>
            <a:r>
              <a:rPr sz="3600" i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427874"/>
            <a:ext cx="31313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579A"/>
                </a:solidFill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3446145"/>
            <a:ext cx="6726857" cy="3793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The fr</a:t>
            </a:r>
            <a:r>
              <a:rPr sz="3600" i="1" spc="9" baseline="10239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-4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fr</a:t>
            </a:r>
            <a:r>
              <a:rPr sz="3600" i="1" spc="4" baseline="10239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ction</a:t>
            </a:r>
            <a:r>
              <a:rPr sz="3600" i="1" spc="19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in</a:t>
            </a:r>
            <a:r>
              <a:rPr sz="3600" i="1" spc="-9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adip</a:t>
            </a:r>
            <a:r>
              <a:rPr sz="3600" i="1" spc="9" baseline="10239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se</a:t>
            </a:r>
            <a:r>
              <a:rPr sz="3600" i="1" spc="9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tiss</a:t>
            </a:r>
            <a:r>
              <a:rPr sz="3600" i="1" spc="4" baseline="10239" dirty="0" smtClean="0">
                <a:solidFill>
                  <a:srgbClr val="00579A"/>
                </a:solidFill>
                <a:latin typeface="Calibri"/>
                <a:cs typeface="Calibri"/>
              </a:rPr>
              <a:t>u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4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will</a:t>
            </a:r>
            <a:r>
              <a:rPr sz="3600" i="1" spc="-9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be</a:t>
            </a:r>
            <a:r>
              <a:rPr sz="3600" i="1" spc="4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small (↓f</a:t>
            </a:r>
            <a:r>
              <a:rPr sz="3600" i="1" spc="-179" baseline="10239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2400" i="1" spc="-19" baseline="-5120" dirty="0" smtClean="0">
                <a:solidFill>
                  <a:srgbClr val="00579A"/>
                </a:solidFill>
                <a:latin typeface="Calibri"/>
                <a:cs typeface="Calibri"/>
              </a:rPr>
              <a:t>f</a:t>
            </a:r>
            <a:r>
              <a:rPr sz="2400" i="1" spc="0" baseline="-5120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2400" i="1" spc="4" baseline="-5120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i="1" spc="0" baseline="10239" dirty="0" smtClean="0">
                <a:solidFill>
                  <a:srgbClr val="00579A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305832"/>
            <a:ext cx="3134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579A"/>
                </a:solidFill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4324121"/>
            <a:ext cx="7775195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he</a:t>
            </a:r>
            <a:r>
              <a:rPr sz="3600" i="1" spc="33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-14" baseline="3413" dirty="0" smtClean="0">
                <a:solidFill>
                  <a:srgbClr val="00579A"/>
                </a:solidFill>
                <a:latin typeface="Calibri"/>
                <a:cs typeface="Calibri"/>
              </a:rPr>
              <a:t>v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ol</a:t>
            </a:r>
            <a:r>
              <a:rPr sz="3600" i="1" spc="14" baseline="3413" dirty="0" smtClean="0">
                <a:solidFill>
                  <a:srgbClr val="00579A"/>
                </a:solidFill>
                <a:latin typeface="Calibri"/>
                <a:cs typeface="Calibri"/>
              </a:rPr>
              <a:t>u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me</a:t>
            </a:r>
            <a:r>
              <a:rPr sz="3600" i="1" spc="34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f</a:t>
            </a:r>
            <a:r>
              <a:rPr sz="3600" i="1" spc="33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di</a:t>
            </a:r>
            <a:r>
              <a:rPr sz="3600" i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s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tribu</a:t>
            </a:r>
            <a:r>
              <a:rPr sz="3600" i="1" spc="-4" baseline="3413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ion</a:t>
            </a:r>
            <a:r>
              <a:rPr sz="3600" i="1" spc="33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in</a:t>
            </a:r>
            <a:r>
              <a:rPr sz="3600" i="1" spc="33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ob</a:t>
            </a:r>
            <a:r>
              <a:rPr sz="3600" i="1" spc="4" baseline="3413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se</a:t>
            </a:r>
            <a:r>
              <a:rPr sz="3600" i="1" spc="332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patie</a:t>
            </a:r>
            <a:r>
              <a:rPr sz="3600" i="1" spc="-19" baseline="3413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ts</a:t>
            </a:r>
            <a:r>
              <a:rPr sz="3600" i="1" spc="33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-25" baseline="3413" dirty="0" smtClean="0">
                <a:solidFill>
                  <a:srgbClr val="00579A"/>
                </a:solidFill>
                <a:latin typeface="Calibri"/>
                <a:cs typeface="Calibri"/>
              </a:rPr>
              <a:t>f</a:t>
            </a:r>
            <a:r>
              <a:rPr sz="3600" i="1" spc="-9" baseline="3413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i="1" spc="33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these</a:t>
            </a:r>
            <a:r>
              <a:rPr sz="3600" i="1" spc="347" baseline="3413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579A"/>
                </a:solidFill>
                <a:latin typeface="Calibri"/>
                <a:cs typeface="Calibri"/>
              </a:rPr>
              <a:t>drugs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i="1" spc="-14" baseline="1137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an</a:t>
            </a:r>
            <a:r>
              <a:rPr sz="3600" i="1" spc="-9" baseline="1137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be dr</a:t>
            </a:r>
            <a:r>
              <a:rPr sz="3600" i="1" spc="4" baseline="1137" dirty="0" smtClean="0">
                <a:solidFill>
                  <a:srgbClr val="00579A"/>
                </a:solidFill>
                <a:latin typeface="Calibri"/>
                <a:cs typeface="Calibri"/>
              </a:rPr>
              <a:t>a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mati</a:t>
            </a:r>
            <a:r>
              <a:rPr sz="3600" i="1" spc="-14" baseline="1137" dirty="0" smtClean="0">
                <a:solidFill>
                  <a:srgbClr val="00579A"/>
                </a:solidFill>
                <a:latin typeface="Calibri"/>
                <a:cs typeface="Calibri"/>
              </a:rPr>
              <a:t>c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ally la</a:t>
            </a:r>
            <a:r>
              <a:rPr sz="3600" i="1" spc="4" baseline="1137" dirty="0" smtClean="0">
                <a:solidFill>
                  <a:srgbClr val="00579A"/>
                </a:solidFill>
                <a:latin typeface="Calibri"/>
                <a:cs typeface="Calibri"/>
              </a:rPr>
              <a:t>r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g</a:t>
            </a:r>
            <a:r>
              <a:rPr sz="3600" i="1" spc="4" baseline="1137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r than in n</a:t>
            </a:r>
            <a:r>
              <a:rPr sz="3600" i="1" spc="4" baseline="1137" dirty="0" smtClean="0">
                <a:solidFill>
                  <a:srgbClr val="00579A"/>
                </a:solidFill>
                <a:latin typeface="Calibri"/>
                <a:cs typeface="Calibri"/>
              </a:rPr>
              <a:t>o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rmal</a:t>
            </a:r>
            <a:r>
              <a:rPr sz="3600" i="1" spc="9" baseline="1137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weig</a:t>
            </a:r>
            <a:r>
              <a:rPr sz="3600" i="1" spc="-9" baseline="1137" dirty="0" smtClean="0">
                <a:solidFill>
                  <a:srgbClr val="00579A"/>
                </a:solidFill>
                <a:latin typeface="Calibri"/>
                <a:cs typeface="Calibri"/>
              </a:rPr>
              <a:t>h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t</a:t>
            </a:r>
            <a:r>
              <a:rPr sz="3600" i="1" spc="-14" baseline="1137" dirty="0" smtClean="0">
                <a:solidFill>
                  <a:srgbClr val="00579A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pati</a:t>
            </a:r>
            <a:r>
              <a:rPr sz="3600" i="1" spc="9" baseline="1137" dirty="0" smtClean="0">
                <a:solidFill>
                  <a:srgbClr val="00579A"/>
                </a:solidFill>
                <a:latin typeface="Calibri"/>
                <a:cs typeface="Calibri"/>
              </a:rPr>
              <a:t>e</a:t>
            </a:r>
            <a:r>
              <a:rPr sz="3600" i="1" spc="-19" baseline="1137" dirty="0" smtClean="0">
                <a:solidFill>
                  <a:srgbClr val="00579A"/>
                </a:solidFill>
                <a:latin typeface="Calibri"/>
                <a:cs typeface="Calibri"/>
              </a:rPr>
              <a:t>n</a:t>
            </a:r>
            <a:r>
              <a:rPr sz="3600" i="1" spc="0" baseline="1137" dirty="0" smtClean="0">
                <a:solidFill>
                  <a:srgbClr val="00579A"/>
                </a:solidFill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645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1635036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9144" y="1653438"/>
            <a:ext cx="7774762" cy="988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amples</a:t>
            </a:r>
            <a:r>
              <a:rPr sz="3600" spc="4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lip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philic</a:t>
            </a:r>
            <a:r>
              <a:rPr sz="3600" spc="50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ugs</a:t>
            </a:r>
            <a:r>
              <a:rPr sz="3600" spc="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la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4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  <a:p>
            <a:pPr marL="12700" marR="1413">
              <a:lnSpc>
                <a:spcPts val="2590"/>
              </a:lnSpc>
              <a:spcBef>
                <a:spcPts val="2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alu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obese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individ</a:t>
            </a:r>
            <a:r>
              <a:rPr sz="3600" spc="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als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-50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am,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arbama</a:t>
            </a:r>
            <a:r>
              <a:rPr sz="3600" spc="-50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epin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nd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590"/>
              </a:lnSpc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od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309833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9144" y="3116732"/>
            <a:ext cx="7776510" cy="1317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77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0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hilic</a:t>
            </a:r>
            <a:r>
              <a:rPr sz="3600" spc="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ugs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end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</a:t>
            </a:r>
            <a:r>
              <a:rPr sz="3600" spc="-3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adip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  <a:spcBef>
                <a:spcPts val="2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tissue 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so 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 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ibution 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 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</a:t>
            </a:r>
            <a:r>
              <a:rPr sz="3600" spc="-4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y 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700" marR="3798">
              <a:lnSpc>
                <a:spcPts val="2590"/>
              </a:lnSpc>
            </a:pP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uble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not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signiﬁ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tly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obe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normal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590"/>
              </a:lnSpc>
            </a:pP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eig</a:t>
            </a:r>
            <a:r>
              <a:rPr sz="3600" spc="-1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489118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9144" y="4909566"/>
            <a:ext cx="3068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24102" y="4909566"/>
            <a:ext cx="578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40382" y="4909566"/>
            <a:ext cx="15193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sense,  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98875" y="4909566"/>
            <a:ext cx="15735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olumes  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10581" y="4909566"/>
            <a:ext cx="15068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55358" y="4909566"/>
            <a:ext cx="4249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17968" y="4909566"/>
            <a:ext cx="10350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14" baseline="3413" dirty="0" smtClean="0">
                <a:latin typeface="Calibri"/>
                <a:cs typeface="Calibri"/>
              </a:rPr>
              <a:t>g</a:t>
            </a:r>
            <a:r>
              <a:rPr sz="3600" spc="-5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xin,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5238750"/>
            <a:ext cx="14547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cim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tidin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41194" y="5238750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87751" y="5238750"/>
            <a:ext cx="12591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ani</a:t>
            </a:r>
            <a:r>
              <a:rPr sz="3600" spc="-9" baseline="3413" dirty="0" smtClean="0">
                <a:latin typeface="Calibri"/>
                <a:cs typeface="Calibri"/>
              </a:rPr>
              <a:t>ti</a:t>
            </a:r>
            <a:r>
              <a:rPr sz="3600" spc="0" baseline="3413" dirty="0" smtClean="0">
                <a:latin typeface="Calibri"/>
                <a:cs typeface="Calibri"/>
              </a:rPr>
              <a:t>dine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56557" y="5238750"/>
            <a:ext cx="4711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7201" y="5238750"/>
            <a:ext cx="8942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milar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40374" y="5238750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0330" y="5238750"/>
            <a:ext cx="1557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9" baseline="3413" dirty="0" smtClean="0">
                <a:latin typeface="Calibri"/>
                <a:cs typeface="Calibri"/>
              </a:rPr>
              <a:t>r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eig</a:t>
            </a:r>
            <a:r>
              <a:rPr sz="3600" spc="-19" baseline="3413" dirty="0" smtClean="0">
                <a:latin typeface="Calibri"/>
                <a:cs typeface="Calibri"/>
              </a:rPr>
              <a:t>h</a:t>
            </a:r>
            <a:r>
              <a:rPr sz="3600" spc="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16316" y="5238750"/>
            <a:ext cx="5361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9144" y="5567959"/>
            <a:ext cx="304868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rma</a:t>
            </a:r>
            <a:r>
              <a:rPr sz="3600" spc="4" baseline="3413" dirty="0" smtClean="0">
                <a:latin typeface="Calibri"/>
                <a:cs typeface="Calibri"/>
              </a:rPr>
              <a:t>l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eig</a:t>
            </a:r>
            <a:r>
              <a:rPr sz="3600" spc="-25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subjects.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6847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4666869" y="3286633"/>
            <a:ext cx="0" cy="2158"/>
          </a:xfrm>
          <a:custGeom>
            <a:avLst/>
            <a:gdLst/>
            <a:ahLst/>
            <a:cxnLst/>
            <a:rect l="l" t="t" r="r" b="b"/>
            <a:pathLst>
              <a:path h="2158">
                <a:moveTo>
                  <a:pt x="0" y="0"/>
                </a:moveTo>
                <a:lnTo>
                  <a:pt x="0" y="215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66869" y="3893185"/>
            <a:ext cx="0" cy="2158"/>
          </a:xfrm>
          <a:custGeom>
            <a:avLst/>
            <a:gdLst/>
            <a:ahLst/>
            <a:cxnLst/>
            <a:rect l="l" t="t" r="r" b="b"/>
            <a:pathLst>
              <a:path h="2159">
                <a:moveTo>
                  <a:pt x="0" y="0"/>
                </a:moveTo>
                <a:lnTo>
                  <a:pt x="0" y="215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77156" y="3896995"/>
            <a:ext cx="12573" cy="0"/>
          </a:xfrm>
          <a:custGeom>
            <a:avLst/>
            <a:gdLst/>
            <a:ahLst/>
            <a:cxnLst/>
            <a:rect l="l" t="t" r="r" b="b"/>
            <a:pathLst>
              <a:path w="12573">
                <a:moveTo>
                  <a:pt x="0" y="0"/>
                </a:moveTo>
                <a:lnTo>
                  <a:pt x="12573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77156" y="3896995"/>
            <a:ext cx="12573" cy="0"/>
          </a:xfrm>
          <a:custGeom>
            <a:avLst/>
            <a:gdLst/>
            <a:ahLst/>
            <a:cxnLst/>
            <a:rect l="l" t="t" r="r" b="b"/>
            <a:pathLst>
              <a:path w="12573">
                <a:moveTo>
                  <a:pt x="12573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66869" y="3898773"/>
            <a:ext cx="0" cy="2031"/>
          </a:xfrm>
          <a:custGeom>
            <a:avLst/>
            <a:gdLst/>
            <a:ahLst/>
            <a:cxnLst/>
            <a:rect l="l" t="t" r="r" b="b"/>
            <a:pathLst>
              <a:path h="2031">
                <a:moveTo>
                  <a:pt x="0" y="0"/>
                </a:moveTo>
                <a:lnTo>
                  <a:pt x="0" y="203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657510" y="3278695"/>
            <a:ext cx="0" cy="1236726"/>
          </a:xfrm>
          <a:custGeom>
            <a:avLst/>
            <a:gdLst/>
            <a:ahLst/>
            <a:cxnLst/>
            <a:rect l="l" t="t" r="r" b="b"/>
            <a:pathLst>
              <a:path h="1236726">
                <a:moveTo>
                  <a:pt x="0" y="0"/>
                </a:moveTo>
                <a:lnTo>
                  <a:pt x="0" y="1236726"/>
                </a:lnTo>
              </a:path>
            </a:pathLst>
          </a:custGeom>
          <a:ln w="12573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66869" y="4505325"/>
            <a:ext cx="0" cy="2031"/>
          </a:xfrm>
          <a:custGeom>
            <a:avLst/>
            <a:gdLst/>
            <a:ahLst/>
            <a:cxnLst/>
            <a:rect l="l" t="t" r="r" b="b"/>
            <a:pathLst>
              <a:path h="2031">
                <a:moveTo>
                  <a:pt x="0" y="0"/>
                </a:moveTo>
                <a:lnTo>
                  <a:pt x="0" y="2031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644009" y="3284982"/>
            <a:ext cx="0" cy="1224152"/>
          </a:xfrm>
          <a:custGeom>
            <a:avLst/>
            <a:gdLst/>
            <a:ahLst/>
            <a:cxnLst/>
            <a:rect l="l" t="t" r="r" b="b"/>
            <a:pathLst>
              <a:path h="1224152">
                <a:moveTo>
                  <a:pt x="0" y="1224152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11346" y="665733"/>
            <a:ext cx="138310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Obe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67161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1690014"/>
            <a:ext cx="6986045" cy="10619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Alth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ugh</a:t>
            </a:r>
            <a:r>
              <a:rPr sz="3600" spc="-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esence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ss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adip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tis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ue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 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b</a:t>
            </a:r>
            <a:r>
              <a:rPr sz="3600" spc="0" baseline="1137" dirty="0" smtClean="0">
                <a:latin typeface="Calibri"/>
                <a:cs typeface="Calibri"/>
              </a:rPr>
              <a:t>vi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us chan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 th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occu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obese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individuals, 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ther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50" baseline="1137" dirty="0" smtClean="0">
                <a:latin typeface="Calibri"/>
                <a:cs typeface="Calibri"/>
              </a:rPr>
              <a:t>h</a:t>
            </a:r>
            <a:r>
              <a:rPr sz="3600" spc="-19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si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lo</a:t>
            </a:r>
            <a:r>
              <a:rPr sz="3600" spc="-4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ic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ch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n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es 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 p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es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62993" y="1690014"/>
            <a:ext cx="69295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36294" y="3299841"/>
            <a:ext cx="305793" cy="1647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i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1.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99"/>
              </a:spcBef>
            </a:pPr>
            <a:r>
              <a:rPr sz="24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2.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6"/>
              </a:spcBef>
            </a:pPr>
            <a:r>
              <a:rPr sz="24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3.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9"/>
              </a:spcBef>
            </a:pPr>
            <a:r>
              <a:rPr sz="2400" b="1" i="1" spc="-4" dirty="0" smtClean="0">
                <a:solidFill>
                  <a:srgbClr val="FF0000"/>
                </a:solidFill>
                <a:latin typeface="Calibri"/>
                <a:cs typeface="Calibri"/>
              </a:rPr>
              <a:t>4.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51406" y="3299841"/>
            <a:ext cx="346963" cy="1647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↑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99"/>
              </a:spcBef>
            </a:pPr>
            <a:r>
              <a:rPr sz="24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↑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6"/>
              </a:spcBef>
            </a:pPr>
            <a:r>
              <a:rPr sz="24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↑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9"/>
              </a:spcBef>
            </a:pPr>
            <a:r>
              <a:rPr sz="24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↑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94306" y="3299841"/>
            <a:ext cx="2295458" cy="12080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Supp</a:t>
            </a:r>
            <a:r>
              <a:rPr sz="3600" i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rtive</a:t>
            </a:r>
            <a:r>
              <a:rPr sz="3600" i="1" spc="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tiss</a:t>
            </a:r>
            <a:r>
              <a:rPr sz="3600" i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399"/>
              </a:spcBef>
            </a:pP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i="1" spc="19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tr</a:t>
            </a:r>
            <a:r>
              <a:rPr sz="2400" i="1" spc="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i="1" spc="-1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ell</a:t>
            </a:r>
            <a:r>
              <a:rPr sz="2400" i="1" spc="4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lar</a:t>
            </a:r>
            <a:r>
              <a:rPr sz="2400" i="1" spc="-1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ﬂuid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526"/>
              </a:spcBef>
            </a:pP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Blo</a:t>
            </a:r>
            <a:r>
              <a:rPr sz="2400" i="1" spc="9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i="1" spc="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97881" y="3738753"/>
            <a:ext cx="25899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In the adip</a:t>
            </a:r>
            <a:r>
              <a:rPr sz="3600" i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se tissue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94306" y="4616958"/>
            <a:ext cx="25529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3600" i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n tiss</a:t>
            </a:r>
            <a:r>
              <a:rPr sz="3600" i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r>
              <a:rPr sz="3600" i="1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3600" i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muscle)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51521" y="3278695"/>
            <a:ext cx="38207" cy="6182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651521" y="3896995"/>
            <a:ext cx="38207" cy="6184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92786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1076</Words>
  <Application>Microsoft Office PowerPoint</Application>
  <PresentationFormat>On-screen Show (4:3)</PresentationFormat>
  <Paragraphs>375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</cp:revision>
  <dcterms:created xsi:type="dcterms:W3CDTF">2006-08-16T00:00:00Z</dcterms:created>
  <dcterms:modified xsi:type="dcterms:W3CDTF">2018-02-24T20:23:12Z</dcterms:modified>
</cp:coreProperties>
</file>