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2" r:id="rId32"/>
    <p:sldId id="303" r:id="rId33"/>
    <p:sldId id="286" r:id="rId34"/>
    <p:sldId id="304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84B8BD-4C06-43F1-809F-FF0FEBF56AE3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1BACF20-1ADB-4604-B624-F3ABD716851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64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CF20-1ADB-4604-B624-F3ABD7168511}" type="slidenum">
              <a:rPr lang="ar-IQ" smtClean="0"/>
              <a:t>24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54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70101" y="685800"/>
            <a:ext cx="6046025" cy="2353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85"/>
              </a:lnSpc>
              <a:spcBef>
                <a:spcPts val="229"/>
              </a:spcBef>
            </a:pPr>
            <a:endParaRPr lang="en-US" sz="6600" b="1" spc="-239" baseline="3103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>
              <a:lnSpc>
                <a:spcPts val="4585"/>
              </a:lnSpc>
              <a:spcBef>
                <a:spcPts val="229"/>
              </a:spcBef>
            </a:pPr>
            <a:endParaRPr lang="en-US" sz="6600" b="1" spc="-239" baseline="3103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>
              <a:lnSpc>
                <a:spcPts val="4585"/>
              </a:lnSpc>
              <a:spcBef>
                <a:spcPts val="229"/>
              </a:spcBef>
            </a:pPr>
            <a:endParaRPr lang="en-US" sz="6600" b="1" spc="-239" baseline="3103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>
              <a:lnSpc>
                <a:spcPts val="4585"/>
              </a:lnSpc>
              <a:spcBef>
                <a:spcPts val="229"/>
              </a:spcBef>
            </a:pPr>
            <a:r>
              <a:rPr sz="6000" b="1" spc="-239" baseline="3103" dirty="0" smtClean="0">
                <a:latin typeface="Calibri"/>
                <a:cs typeface="Calibri"/>
              </a:rPr>
              <a:t>V</a:t>
            </a:r>
            <a:r>
              <a:rPr sz="6000" b="1" spc="0" baseline="3103" dirty="0" smtClean="0">
                <a:latin typeface="Calibri"/>
                <a:cs typeface="Calibri"/>
              </a:rPr>
              <a:t>ari</a:t>
            </a:r>
            <a:r>
              <a:rPr sz="6000" b="1" spc="-9" baseline="3103" dirty="0" smtClean="0">
                <a:latin typeface="Calibri"/>
                <a:cs typeface="Calibri"/>
              </a:rPr>
              <a:t>a</a:t>
            </a:r>
            <a:r>
              <a:rPr sz="6000" b="1" spc="0" baseline="3103" dirty="0" smtClean="0">
                <a:latin typeface="Calibri"/>
                <a:cs typeface="Calibri"/>
              </a:rPr>
              <a:t>bili</a:t>
            </a:r>
            <a:r>
              <a:rPr sz="6000" b="1" spc="-4" baseline="3103" dirty="0" smtClean="0">
                <a:latin typeface="Calibri"/>
                <a:cs typeface="Calibri"/>
              </a:rPr>
              <a:t>t</a:t>
            </a:r>
            <a:r>
              <a:rPr sz="6000" b="1" spc="0" baseline="3103" dirty="0" smtClean="0">
                <a:latin typeface="Calibri"/>
                <a:cs typeface="Calibri"/>
              </a:rPr>
              <a:t>y</a:t>
            </a:r>
            <a:r>
              <a:rPr sz="6000" b="1" spc="-19" baseline="3103" dirty="0" smtClean="0">
                <a:latin typeface="Calibri"/>
                <a:cs typeface="Calibri"/>
              </a:rPr>
              <a:t> </a:t>
            </a:r>
            <a:r>
              <a:rPr sz="6000" b="1" spc="0" baseline="3103" dirty="0" smtClean="0">
                <a:latin typeface="Calibri"/>
                <a:cs typeface="Calibri"/>
              </a:rPr>
              <a:t>in Drug D</a:t>
            </a:r>
            <a:r>
              <a:rPr sz="6000" b="1" spc="-14" baseline="3103" dirty="0" smtClean="0">
                <a:latin typeface="Calibri"/>
                <a:cs typeface="Calibri"/>
              </a:rPr>
              <a:t>o</a:t>
            </a:r>
            <a:r>
              <a:rPr sz="6000" b="1" spc="0" baseline="3103" dirty="0" smtClean="0">
                <a:latin typeface="Calibri"/>
                <a:cs typeface="Calibri"/>
              </a:rPr>
              <a:t>sa</a:t>
            </a:r>
            <a:r>
              <a:rPr sz="6000" b="1" spc="-54" baseline="3103" dirty="0" smtClean="0">
                <a:latin typeface="Calibri"/>
                <a:cs typeface="Calibri"/>
              </a:rPr>
              <a:t>g</a:t>
            </a:r>
            <a:r>
              <a:rPr sz="6000" b="1" spc="0" baseline="3103" dirty="0" smtClean="0">
                <a:latin typeface="Calibri"/>
                <a:cs typeface="Calibri"/>
              </a:rPr>
              <a:t>e</a:t>
            </a:r>
            <a:endParaRPr sz="4000" dirty="0">
              <a:latin typeface="Calibri"/>
              <a:cs typeface="Calibri"/>
            </a:endParaRPr>
          </a:p>
          <a:p>
            <a:pPr marL="1323936" marR="1364551" algn="ctr">
              <a:lnSpc>
                <a:spcPts val="5280"/>
              </a:lnSpc>
              <a:spcBef>
                <a:spcPts val="34"/>
              </a:spcBef>
            </a:pPr>
            <a:r>
              <a:rPr sz="6000" b="1" spc="-54" baseline="1861" dirty="0" smtClean="0">
                <a:latin typeface="Calibri"/>
                <a:cs typeface="Calibri"/>
              </a:rPr>
              <a:t>R</a:t>
            </a:r>
            <a:r>
              <a:rPr sz="6000" b="1" spc="0" baseline="1861" dirty="0" smtClean="0">
                <a:latin typeface="Calibri"/>
                <a:cs typeface="Calibri"/>
              </a:rPr>
              <a:t>equi</a:t>
            </a:r>
            <a:r>
              <a:rPr sz="6000" b="1" spc="-50" baseline="1861" dirty="0" smtClean="0">
                <a:latin typeface="Calibri"/>
                <a:cs typeface="Calibri"/>
              </a:rPr>
              <a:t>r</a:t>
            </a:r>
            <a:r>
              <a:rPr sz="6000" b="1" spc="0" baseline="1861" dirty="0" smtClean="0">
                <a:latin typeface="Calibri"/>
                <a:cs typeface="Calibri"/>
              </a:rPr>
              <a:t>eme</a:t>
            </a:r>
            <a:r>
              <a:rPr sz="6000" b="1" spc="-50" baseline="1861" dirty="0" smtClean="0">
                <a:latin typeface="Calibri"/>
                <a:cs typeface="Calibri"/>
              </a:rPr>
              <a:t>n</a:t>
            </a:r>
            <a:r>
              <a:rPr sz="6000" b="1" spc="0" baseline="1861" dirty="0" smtClean="0">
                <a:latin typeface="Calibri"/>
                <a:cs typeface="Calibri"/>
              </a:rPr>
              <a:t>ts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762001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4400" b="1" kern="0" dirty="0" smtClean="0">
                <a:solidFill>
                  <a:srgbClr val="FF0000"/>
                </a:solidFill>
              </a:rPr>
              <a:t>Therapeutic Drug Monitoring</a:t>
            </a:r>
          </a:p>
          <a:p>
            <a:pPr algn="ctr" eaLnBrk="0" hangingPunct="0">
              <a:defRPr/>
            </a:pPr>
            <a:r>
              <a:rPr lang="en-GB" sz="4400" b="1" kern="0" dirty="0" err="1" smtClean="0">
                <a:solidFill>
                  <a:srgbClr val="FF0000"/>
                </a:solidFill>
              </a:rPr>
              <a:t>Lec</a:t>
            </a:r>
            <a:r>
              <a:rPr lang="en-GB" sz="4400" b="1" kern="0" dirty="0" smtClean="0">
                <a:solidFill>
                  <a:srgbClr val="FF0000"/>
                </a:solidFill>
              </a:rPr>
              <a:t>. 3 </a:t>
            </a:r>
            <a:endParaRPr lang="en-GB" sz="4400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11605" y="665733"/>
            <a:ext cx="6382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8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1689862"/>
            <a:ext cx="7774983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51"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enal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r>
              <a:rPr sz="3600" spc="317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xhibits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rnal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ari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n,</a:t>
            </a:r>
            <a:endParaRPr sz="2400" dirty="0">
              <a:latin typeface="Calibri"/>
              <a:cs typeface="Calibri"/>
            </a:endParaRPr>
          </a:p>
          <a:p>
            <a:pPr marL="12700"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mo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27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neph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ol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gi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27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use</a:t>
            </a:r>
            <a:r>
              <a:rPr sz="3600" spc="27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277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24</a:t>
            </a:r>
            <a:r>
              <a:rPr sz="3600" spc="0" baseline="1137" dirty="0" smtClean="0">
                <a:latin typeface="Calibri"/>
                <a:cs typeface="Calibri"/>
              </a:rPr>
              <a:t>-hour</a:t>
            </a:r>
            <a:r>
              <a:rPr sz="3600" spc="28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urine</a:t>
            </a:r>
            <a:r>
              <a:rPr sz="3600" spc="282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ollec</a:t>
            </a:r>
            <a:r>
              <a:rPr sz="3600" spc="-4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ion</a:t>
            </a:r>
            <a:r>
              <a:rPr sz="3600" spc="27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pe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iod</a:t>
            </a:r>
            <a:r>
              <a:rPr sz="3600" spc="26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endParaRPr sz="2400" dirty="0">
              <a:latin typeface="Calibri"/>
              <a:cs typeface="Calibri"/>
            </a:endParaRPr>
          </a:p>
          <a:p>
            <a:pPr marL="12700" marR="45720"/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er</a:t>
            </a:r>
            <a:r>
              <a:rPr sz="3600" spc="9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tinine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9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411605" y="665733"/>
            <a:ext cx="6382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349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1653286"/>
            <a:ext cx="2932838" cy="6598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 </a:t>
            </a:r>
            <a:r>
              <a:rPr sz="3600" spc="-4" baseline="3413" dirty="0" smtClean="0">
                <a:latin typeface="Calibri"/>
                <a:cs typeface="Calibri"/>
              </a:rPr>
              <a:t>24-</a:t>
            </a:r>
            <a:r>
              <a:rPr sz="3600" spc="0" baseline="3413" dirty="0" smtClean="0">
                <a:latin typeface="Calibri"/>
                <a:cs typeface="Calibri"/>
              </a:rPr>
              <a:t>hour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595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oll</a:t>
            </a:r>
            <a:r>
              <a:rPr sz="3600" spc="-25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wing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esults: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9822" y="1653286"/>
            <a:ext cx="7192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urine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7626" y="1653286"/>
            <a:ext cx="5509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74437" y="1653286"/>
            <a:ext cx="11906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ollec</a:t>
            </a:r>
            <a:r>
              <a:rPr sz="3600" spc="-1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60109" y="1653286"/>
            <a:ext cx="4249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82866" y="1653286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97750" y="1653286"/>
            <a:ext cx="9574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52994" y="1653286"/>
            <a:ext cx="621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6245" y="2656344"/>
            <a:ext cx="78043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mg/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urine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1.0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mg/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           = 24 h × 60 min/h = 1440 min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CrCl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(mL/min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UCr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⋅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Vurine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/ 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SCr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⋅ T) 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(55 mg/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⋅ 1000 mL)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1.0 mg/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⋅ 1440 min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38 mL/min.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411605" y="665733"/>
            <a:ext cx="6382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8796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689862"/>
            <a:ext cx="7776012" cy="900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spcBef>
                <a:spcPts val="127"/>
              </a:spcBef>
            </a:pPr>
            <a:r>
              <a:rPr lang="en-US" sz="3600" baseline="3413" dirty="0">
                <a:latin typeface="Times New Roman" pitchFamily="18" charset="0"/>
                <a:cs typeface="Times New Roman" pitchFamily="18" charset="0"/>
              </a:rPr>
              <a:t>However, for the purpose of drug dosing, </a:t>
            </a:r>
            <a:r>
              <a:rPr lang="en-US" sz="3600" baseline="3413" dirty="0" smtClean="0"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413" dirty="0" smtClean="0">
                <a:latin typeface="Times New Roman" pitchFamily="18" charset="0"/>
                <a:cs typeface="Times New Roman" pitchFamily="18" charset="0"/>
              </a:rPr>
              <a:t>periods </a:t>
            </a:r>
            <a:r>
              <a:rPr lang="en-US" sz="3600" baseline="3413" dirty="0">
                <a:latin typeface="Times New Roman" pitchFamily="18" charset="0"/>
                <a:cs typeface="Times New Roman" pitchFamily="18" charset="0"/>
              </a:rPr>
              <a:t>of 8–12 hours have been sufficient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4290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8840" y="3230940"/>
            <a:ext cx="7776012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renal function is stable, the blood sample for determination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not need to be collected at the precise midpoint of the urine collection.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411605" y="665733"/>
            <a:ext cx="6382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1689862"/>
            <a:ext cx="7020374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outine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has be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ass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ci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with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9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al 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oblems: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2915443"/>
            <a:ext cx="177952" cy="769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70"/>
              </a:spcBef>
            </a:pPr>
            <a:r>
              <a:rPr sz="2400" spc="0" dirty="0" smtClean="0">
                <a:solidFill>
                  <a:srgbClr val="0033CC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2933827"/>
            <a:ext cx="4071725" cy="15740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r>
              <a:rPr sz="3600" i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omple</a:t>
            </a:r>
            <a:r>
              <a:rPr sz="3600" i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uri</a:t>
            </a:r>
            <a:r>
              <a:rPr sz="3600" i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 </a:t>
            </a:r>
            <a:r>
              <a:rPr sz="3600" i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oll</a:t>
            </a:r>
            <a:r>
              <a:rPr sz="3600" i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ctions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01"/>
              </a:spcBef>
            </a:pP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Serum</a:t>
            </a:r>
            <a:r>
              <a:rPr sz="2400" i="1" spc="-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creatinine</a:t>
            </a:r>
            <a:r>
              <a:rPr sz="2400" i="1" spc="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-2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on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-19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tratio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  <a:spcBef>
                <a:spcPts val="144"/>
              </a:spcBef>
            </a:pP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times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382"/>
              </a:spcBef>
            </a:pP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oll</a:t>
            </a:r>
            <a:r>
              <a:rPr sz="2400" i="1" spc="9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ction</a:t>
            </a:r>
            <a:r>
              <a:rPr sz="2400" i="1" spc="-1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time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9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rs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8613" y="3372764"/>
            <a:ext cx="265692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b</a:t>
            </a:r>
            <a:r>
              <a:rPr sz="3600" i="1" spc="-34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ained at in</a:t>
            </a:r>
            <a:r>
              <a:rPr sz="3600" i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ct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594" y="415928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7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89862"/>
            <a:ext cx="7774060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34" baseline="3413" dirty="0" smtClean="0">
                <a:latin typeface="Calibri"/>
                <a:cs typeface="Calibri"/>
              </a:rPr>
              <a:t>z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has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om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34" baseline="3413" dirty="0" smtClean="0">
                <a:latin typeface="Calibri"/>
                <a:cs typeface="Calibri"/>
              </a:rPr>
              <a:t>n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eri</a:t>
            </a:r>
            <a:r>
              <a:rPr sz="3600" spc="-1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meth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ds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which </a:t>
            </a:r>
            <a:r>
              <a:rPr sz="3600" spc="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-19" baseline="1137" dirty="0" smtClean="0">
                <a:solidFill>
                  <a:srgbClr val="0000CC"/>
                </a:solidFill>
                <a:latin typeface="Calibri"/>
                <a:cs typeface="Calibri"/>
              </a:rPr>
              <a:t>s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3600" spc="-9" baseline="1137" dirty="0" smtClean="0">
                <a:solidFill>
                  <a:srgbClr val="0000CC"/>
                </a:solidFill>
                <a:latin typeface="Calibri"/>
                <a:cs typeface="Calibri"/>
              </a:rPr>
              <a:t>im</a:t>
            </a:r>
            <a:r>
              <a:rPr sz="3600" spc="-19" baseline="1137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spc="-25" baseline="1137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 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ne 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ance 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om 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se</a:t>
            </a:r>
            <a:r>
              <a:rPr sz="3600" spc="-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um 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ne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2421763"/>
            <a:ext cx="8514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91614" y="2421763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90571" y="2421763"/>
            <a:ext cx="7520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other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2507" y="2421763"/>
            <a:ext cx="9580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1961" y="2421763"/>
            <a:ext cx="18430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ac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tics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25461" y="2421763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7818" y="2421763"/>
            <a:ext cx="9660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arious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787523"/>
            <a:ext cx="16128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popul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647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3665601"/>
            <a:ext cx="4077309" cy="1061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idely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used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these</a:t>
            </a:r>
            <a:endParaRPr sz="2400">
              <a:latin typeface="Calibri"/>
              <a:cs typeface="Calibri"/>
            </a:endParaRPr>
          </a:p>
          <a:p>
            <a:pPr marL="12700" marR="15603">
              <a:lnSpc>
                <a:spcPts val="2880"/>
              </a:lnSpc>
              <a:spcBef>
                <a:spcPts val="16"/>
              </a:spcBef>
            </a:pP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ea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46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46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older</a:t>
            </a:r>
            <a:r>
              <a:rPr sz="3600" spc="47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is</a:t>
            </a:r>
            <a:r>
              <a:rPr sz="3600" spc="46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47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meth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b="1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Gau</a:t>
            </a:r>
            <a:r>
              <a:rPr sz="3600" b="1" i="1" spc="-4" baseline="1137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3600" b="1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t: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97577" y="3665601"/>
            <a:ext cx="3656865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96" marR="762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ormulas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dults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18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su</a:t>
            </a:r>
            <a:r>
              <a:rPr sz="3600" spc="14" baseline="1137" dirty="0" smtClean="0">
                <a:latin typeface="Calibri"/>
                <a:cs typeface="Calibri"/>
              </a:rPr>
              <a:t>g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472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472" baseline="1137" dirty="0" smtClean="0">
                <a:latin typeface="Calibri"/>
                <a:cs typeface="Calibri"/>
              </a:rPr>
              <a:t> </a:t>
            </a:r>
            <a:r>
              <a:rPr sz="3600" b="1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Co</a:t>
            </a:r>
            <a:r>
              <a:rPr sz="3600" b="1" i="1" spc="-4" baseline="1137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b="1" i="1" spc="-69" baseline="1137" dirty="0" smtClean="0">
                <a:solidFill>
                  <a:srgbClr val="0033CC"/>
                </a:solidFill>
                <a:latin typeface="Calibri"/>
                <a:cs typeface="Calibri"/>
              </a:rPr>
              <a:t>k</a:t>
            </a:r>
            <a:r>
              <a:rPr sz="3600" b="1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croft</a:t>
            </a:r>
            <a:r>
              <a:rPr sz="3600" b="1" i="1" spc="467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71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160594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40" y="1624329"/>
            <a:ext cx="4737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8232" y="1624329"/>
            <a:ext cx="8787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64994" y="1990242"/>
            <a:ext cx="6093206" cy="379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4" baseline="10239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9" baseline="10239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2400" i="1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-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i="1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i="1" spc="121" baseline="-512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=</a:t>
            </a:r>
            <a:r>
              <a:rPr sz="3600" i="1" spc="-9" baseline="1023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[(</a:t>
            </a:r>
            <a:r>
              <a:rPr sz="3600" i="1" spc="-4" baseline="10239" dirty="0" smtClean="0">
                <a:solidFill>
                  <a:srgbClr val="0033CC"/>
                </a:solidFill>
                <a:latin typeface="Calibri"/>
                <a:cs typeface="Calibri"/>
              </a:rPr>
              <a:t>14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600" i="1" spc="-4" baseline="1023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-</a:t>
            </a:r>
            <a:r>
              <a:rPr sz="3600" i="1" spc="-4" baseline="1023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age)</a:t>
            </a:r>
            <a:r>
              <a:rPr sz="3600" i="1" spc="9" baseline="1023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-39" baseline="10239" dirty="0" smtClean="0">
                <a:solidFill>
                  <a:srgbClr val="0033CC"/>
                </a:solidFill>
                <a:latin typeface="Calibri"/>
                <a:cs typeface="Calibri"/>
              </a:rPr>
              <a:t>B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W]</a:t>
            </a:r>
            <a:r>
              <a:rPr sz="3600" i="1" spc="-19" baseline="1023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0239" dirty="0" smtClean="0">
                <a:solidFill>
                  <a:srgbClr val="0033CC"/>
                </a:solidFill>
                <a:latin typeface="Calibri"/>
                <a:cs typeface="Calibri"/>
              </a:rPr>
              <a:t>/</a:t>
            </a:r>
            <a:r>
              <a:rPr sz="3600" i="1" spc="-9" baseline="1023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lang="en-US" sz="3600" i="1" spc="-9" baseline="10239" dirty="0">
                <a:solidFill>
                  <a:srgbClr val="0033CC"/>
                </a:solidFill>
                <a:cs typeface="Calibri"/>
              </a:rPr>
              <a:t>(72 ⋅ </a:t>
            </a:r>
            <a:r>
              <a:rPr lang="en-US" sz="3600" i="1" spc="-9" baseline="10239" dirty="0" err="1" smtClean="0">
                <a:solidFill>
                  <a:srgbClr val="0033CC"/>
                </a:solidFill>
                <a:cs typeface="Calibri"/>
              </a:rPr>
              <a:t>SCr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05600" y="1990242"/>
            <a:ext cx="16368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270360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721991"/>
            <a:ext cx="4737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8232" y="2721991"/>
            <a:ext cx="5814568" cy="745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130">
              <a:lnSpc>
                <a:spcPts val="2545"/>
              </a:lnSpc>
              <a:spcBef>
                <a:spcPts val="127"/>
              </a:spcBef>
            </a:pP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s,</a:t>
            </a:r>
            <a:endParaRPr sz="2400" dirty="0">
              <a:latin typeface="Calibri"/>
              <a:cs typeface="Calibri"/>
            </a:endParaRPr>
          </a:p>
          <a:p>
            <a:pPr marL="793241">
              <a:lnSpc>
                <a:spcPts val="3265"/>
              </a:lnSpc>
              <a:spcBef>
                <a:spcPts val="36"/>
              </a:spcBef>
            </a:pPr>
            <a:r>
              <a:rPr sz="3600" i="1" spc="4" baseline="9102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9" baseline="9102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4" baseline="9102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2400" i="1" spc="4" baseline="-6826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-9" baseline="-6826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i="1" spc="0" baseline="-6826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i="1" spc="126" baseline="-6826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=</a:t>
            </a:r>
            <a:r>
              <a:rPr sz="3600" i="1" spc="-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[</a:t>
            </a:r>
            <a:r>
              <a:rPr sz="3600" i="1" spc="-4" baseline="9102" dirty="0" smtClean="0">
                <a:solidFill>
                  <a:srgbClr val="FF0000"/>
                </a:solidFill>
                <a:latin typeface="Calibri"/>
                <a:cs typeface="Calibri"/>
              </a:rPr>
              <a:t>0.85</a:t>
            </a:r>
            <a:r>
              <a:rPr sz="3600" i="1" spc="4" baseline="910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600" i="1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14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600" i="1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-</a:t>
            </a:r>
            <a:r>
              <a:rPr sz="3600" i="1" spc="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ag</a:t>
            </a:r>
            <a:r>
              <a:rPr sz="3600" i="1" spc="9" baseline="9102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)</a:t>
            </a:r>
            <a:r>
              <a:rPr sz="3600" i="1" spc="-29" baseline="9102" dirty="0" smtClean="0">
                <a:solidFill>
                  <a:srgbClr val="0033CC"/>
                </a:solidFill>
                <a:latin typeface="Calibri"/>
                <a:cs typeface="Calibri"/>
              </a:rPr>
              <a:t>B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W]</a:t>
            </a:r>
            <a:r>
              <a:rPr sz="3600" i="1" spc="-1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/</a:t>
            </a:r>
            <a:r>
              <a:rPr lang="en-US" sz="3600" i="1" baseline="9102" dirty="0">
                <a:solidFill>
                  <a:srgbClr val="0033CC"/>
                </a:solidFill>
                <a:cs typeface="Calibri"/>
              </a:rPr>
              <a:t>(72 ⋅ </a:t>
            </a:r>
            <a:r>
              <a:rPr lang="en-US" sz="3600" i="1" baseline="9102" dirty="0" err="1">
                <a:solidFill>
                  <a:srgbClr val="0033CC"/>
                </a:solidFill>
                <a:cs typeface="Calibri"/>
              </a:rPr>
              <a:t>SCr</a:t>
            </a:r>
            <a:r>
              <a:rPr lang="en-US" sz="3600" i="1" baseline="9102" dirty="0">
                <a:solidFill>
                  <a:srgbClr val="0033CC"/>
                </a:solidFill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80114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3819525"/>
            <a:ext cx="5314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3266" y="3819525"/>
            <a:ext cx="6089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0.85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85162" y="3819525"/>
            <a:ext cx="22249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tion </a:t>
            </a:r>
            <a:r>
              <a:rPr sz="3600" spc="125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2879" y="3819525"/>
            <a:ext cx="4249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00625" y="3819525"/>
            <a:ext cx="10401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3813" y="3819525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67094" y="3819525"/>
            <a:ext cx="10156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5898" y="3819525"/>
            <a:ext cx="10870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4112132"/>
            <a:ext cx="7771183" cy="622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9"/>
              </a:lnSpc>
              <a:spcBef>
                <a:spcPts val="100"/>
              </a:spcBef>
            </a:pPr>
            <a:r>
              <a:rPr sz="2400" spc="-25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omen</a:t>
            </a:r>
            <a:r>
              <a:rPr sz="2400" spc="31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31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small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</a:t>
            </a:r>
            <a:r>
              <a:rPr sz="2400" spc="307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uscle</a:t>
            </a:r>
            <a:r>
              <a:rPr sz="2400" spc="32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mass</a:t>
            </a:r>
            <a:r>
              <a:rPr sz="2400" spc="29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than</a:t>
            </a:r>
            <a:r>
              <a:rPr sz="2400" spc="31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men</a:t>
            </a:r>
            <a:r>
              <a:rPr sz="2400" spc="322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nd,</a:t>
            </a:r>
            <a:r>
              <a:rPr sz="2400" spc="30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e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e, 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</a:pP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less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tinine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per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-15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39" y="4953000"/>
            <a:ext cx="6946838" cy="1237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103"/>
              </a:spcBef>
            </a:pPr>
            <a:r>
              <a:rPr sz="2800" spc="0" baseline="963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4" baseline="963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0" baseline="963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14" baseline="963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spc="0" baseline="-744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pc="-4" baseline="-744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800" spc="-8" baseline="96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4" baseline="9637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pc="4" baseline="9637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sz="2800" spc="-9" baseline="9637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-19" baseline="9637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sz="2800" spc="-19" baseline="96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-19" baseline="9637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9" baseline="9637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4" baseline="9637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9" baseline="9637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sz="2800" spc="-44" baseline="96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sz="2800" spc="4" baseline="9637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-29" baseline="9637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4" baseline="9637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sz="2800" spc="-29" baseline="963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9" baseline="9637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800" spc="-4" baseline="9637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pc="4" baseline="9637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800" spc="0" baseline="9637" dirty="0" smtClean="0">
                <a:latin typeface="Times New Roman" pitchFamily="18" charset="0"/>
                <a:cs typeface="Times New Roman" pitchFamily="18" charset="0"/>
              </a:rPr>
              <a:t>/mi</a:t>
            </a:r>
            <a:r>
              <a:rPr sz="2800" spc="4" baseline="9637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ar-IQ" sz="2800" spc="0" baseline="9637" dirty="0" smtClean="0">
                <a:latin typeface="Times New Roman" pitchFamily="18" charset="0"/>
                <a:cs typeface="Times New Roman" pitchFamily="18" charset="0"/>
              </a:rPr>
              <a:t>(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7490"/>
            <a:r>
              <a:rPr sz="2800" spc="0" baseline="3212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-9" baseline="3212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800" spc="0" baseline="3212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9" baseline="32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3212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800" spc="-29" baseline="3212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800" spc="0" baseline="3212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sz="2800" spc="-14" baseline="3212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4" baseline="3212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r-IQ" sz="2800" spc="0" baseline="3212" dirty="0" smtClean="0">
                <a:latin typeface="Times New Roman" pitchFamily="18" charset="0"/>
                <a:cs typeface="Times New Roman" pitchFamily="18" charset="0"/>
              </a:rPr>
              <a:t>(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7490">
              <a:spcBef>
                <a:spcPts val="12"/>
              </a:spcBef>
            </a:pPr>
            <a:r>
              <a:rPr sz="2800" spc="-25" baseline="1606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sz="2800" spc="0" baseline="1606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IQ" sz="2800" spc="0" baseline="160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800" spc="-14" baseline="16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4" baseline="1606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spc="4" baseline="1606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800" spc="-14" baseline="16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4" baseline="1606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4" baseline="1606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2800" spc="-4" baseline="1606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-44" baseline="160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1606" dirty="0" smtClean="0">
                <a:latin typeface="Times New Roman" pitchFamily="18" charset="0"/>
                <a:cs typeface="Times New Roman" pitchFamily="18" charset="0"/>
              </a:rPr>
              <a:t>(k</a:t>
            </a:r>
            <a:r>
              <a:rPr sz="2800" spc="4" baseline="1606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ar-IQ" sz="2800" spc="0" baseline="1606" dirty="0" smtClean="0">
                <a:latin typeface="Times New Roman" pitchFamily="18" charset="0"/>
                <a:cs typeface="Times New Roman" pitchFamily="18" charset="0"/>
              </a:rPr>
              <a:t>(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7490">
              <a:spcBef>
                <a:spcPts val="12"/>
              </a:spcBef>
            </a:pPr>
            <a:r>
              <a:rPr sz="2800" spc="-4" baseline="803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pc="0" baseline="-744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pc="4" baseline="-7447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0" baseline="803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sz="2800" spc="9" baseline="803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800" spc="9" baseline="803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800" spc="4" baseline="803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9" baseline="803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4" baseline="803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pc="-39" baseline="803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800" spc="-19" baseline="803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9" baseline="803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4" baseline="803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9" baseline="803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9" baseline="803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4" baseline="803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0" baseline="803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800" spc="-4" baseline="803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spc="59" baseline="803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2800" spc="14" baseline="803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sz="2800" spc="4" baseline="803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spc="-9" baseline="803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ar-IQ" sz="2800" spc="0" baseline="8031" dirty="0" smtClean="0">
                <a:latin typeface="Times New Roman" pitchFamily="18" charset="0"/>
                <a:cs typeface="Times New Roman" pitchFamily="18" charset="0"/>
              </a:rPr>
              <a:t>(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6349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653286"/>
            <a:ext cx="5314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7972" y="1653286"/>
            <a:ext cx="70381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Coc</a:t>
            </a:r>
            <a:r>
              <a:rPr sz="3600" spc="-5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-4" baseline="3413" dirty="0" smtClean="0">
                <a:latin typeface="Calibri"/>
                <a:cs typeface="Calibri"/>
              </a:rPr>
              <a:t>t-</a:t>
            </a:r>
            <a:r>
              <a:rPr sz="3600" spc="0" baseline="3413" dirty="0" smtClean="0">
                <a:latin typeface="Calibri"/>
                <a:cs typeface="Calibri"/>
              </a:rPr>
              <a:t>Gault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meth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uld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only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 used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7794" y="2440068"/>
            <a:ext cx="210903" cy="113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5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  <a:p>
            <a:pPr marL="12700" marR="185">
              <a:lnSpc>
                <a:spcPct val="92488"/>
              </a:lnSpc>
              <a:spcBef>
                <a:spcPts val="376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506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6394" y="2458339"/>
            <a:ext cx="5517746" cy="1135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lang="en-US" sz="3600" i="1" spc="4" baseline="3413" dirty="0">
                <a:solidFill>
                  <a:srgbClr val="0033CC"/>
                </a:solidFill>
                <a:cs typeface="Calibri"/>
              </a:rPr>
              <a:t>≥18 years old</a:t>
            </a:r>
            <a:endParaRPr lang="ar-IQ" sz="3600" i="1" spc="4" baseline="3413" dirty="0">
              <a:solidFill>
                <a:srgbClr val="0033CC"/>
              </a:solidFill>
              <a:latin typeface="Calibri"/>
              <a:cs typeface="Calibri"/>
            </a:endParaRPr>
          </a:p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Actual</a:t>
            </a:r>
            <a:r>
              <a:rPr sz="2400" i="1" spc="-1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weig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 within </a:t>
            </a:r>
            <a:r>
              <a:rPr sz="2400" i="1" spc="-4" dirty="0" smtClean="0">
                <a:solidFill>
                  <a:srgbClr val="0033CC"/>
                </a:solidFill>
                <a:latin typeface="Calibri"/>
                <a:cs typeface="Calibri"/>
              </a:rPr>
              <a:t>30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%</a:t>
            </a:r>
            <a:r>
              <a:rPr sz="2400" i="1" spc="-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of</a:t>
            </a:r>
            <a:r>
              <a:rPr sz="2400" i="1" spc="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th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ir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id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b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dy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240"/>
              </a:spcBef>
            </a:pP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i="1" spc="-44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able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se</a:t>
            </a:r>
            <a:r>
              <a:rPr sz="2400" i="1" spc="9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um 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atinine</a:t>
            </a:r>
            <a:r>
              <a:rPr sz="2400" i="1" spc="-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-25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on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-19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tratio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52384" y="2794000"/>
            <a:ext cx="9184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weig</a:t>
            </a:r>
            <a:r>
              <a:rPr sz="3600" i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45188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4470273"/>
            <a:ext cx="7350760" cy="1135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Ideal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body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eig</a:t>
            </a:r>
            <a:r>
              <a:rPr sz="3600" spc="-1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  <a:p>
            <a:r>
              <a:rPr lang="en-US" sz="2400" dirty="0" smtClean="0"/>
              <a:t>                      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IBW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males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(in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kg) = 50 + 2.3(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− 60)</a:t>
            </a: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71422" indent="92963">
              <a:lnSpc>
                <a:spcPct val="109375"/>
              </a:lnSpc>
              <a:spcBef>
                <a:spcPts val="597"/>
              </a:spcBef>
            </a:pP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IBW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females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(in kg) = 45 + 2.3(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− 60),</a:t>
            </a:r>
            <a:endParaRPr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918200"/>
            <a:ext cx="24534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Ht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heig</a:t>
            </a:r>
            <a:r>
              <a:rPr sz="3600" spc="-1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inch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8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574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624329"/>
            <a:ext cx="6759170" cy="623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b="1" spc="-34" baseline="2275" dirty="0" smtClean="0">
                <a:solidFill>
                  <a:srgbClr val="0000CC"/>
                </a:solidFill>
                <a:latin typeface="Calibri"/>
                <a:cs typeface="Calibri"/>
              </a:rPr>
              <a:t>F</a:t>
            </a:r>
            <a:r>
              <a:rPr sz="3600" b="1" spc="0" baseline="2275" dirty="0" smtClean="0">
                <a:solidFill>
                  <a:srgbClr val="0000CC"/>
                </a:solidFill>
                <a:latin typeface="Calibri"/>
                <a:cs typeface="Calibri"/>
              </a:rPr>
              <a:t>or</a:t>
            </a:r>
            <a:r>
              <a:rPr sz="3600" b="1" spc="-14" baseline="2275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b="1" spc="-29" baseline="2275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b="1" spc="-44" baseline="2275" dirty="0" smtClean="0">
                <a:solidFill>
                  <a:srgbClr val="0000CC"/>
                </a:solidFill>
                <a:latin typeface="Calibri"/>
                <a:cs typeface="Calibri"/>
              </a:rPr>
              <a:t>x</a:t>
            </a:r>
            <a:r>
              <a:rPr sz="3600" b="1" spc="0" baseline="2275" dirty="0" smtClean="0">
                <a:solidFill>
                  <a:srgbClr val="0000CC"/>
                </a:solidFill>
                <a:latin typeface="Calibri"/>
                <a:cs typeface="Calibri"/>
              </a:rPr>
              <a:t>ampl</a:t>
            </a:r>
            <a:r>
              <a:rPr sz="3600" b="1" spc="9" baseline="2275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0" baseline="2275" dirty="0" smtClean="0">
                <a:latin typeface="Calibri"/>
                <a:cs typeface="Calibri"/>
              </a:rPr>
              <a:t>,</a:t>
            </a:r>
            <a:r>
              <a:rPr sz="3600" spc="527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4" baseline="2275" dirty="0" smtClean="0">
                <a:latin typeface="Calibri"/>
                <a:cs typeface="Calibri"/>
              </a:rPr>
              <a:t> 55-</a:t>
            </a:r>
            <a:r>
              <a:rPr sz="3600" spc="-19" baseline="2275" dirty="0" smtClean="0">
                <a:latin typeface="Calibri"/>
                <a:cs typeface="Calibri"/>
              </a:rPr>
              <a:t>y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4" baseline="2275" dirty="0" smtClean="0">
                <a:latin typeface="Calibri"/>
                <a:cs typeface="Calibri"/>
              </a:rPr>
              <a:t>ar</a:t>
            </a:r>
            <a:r>
              <a:rPr sz="3600" spc="-4" baseline="2275" dirty="0" smtClean="0">
                <a:latin typeface="Calibri"/>
                <a:cs typeface="Calibri"/>
              </a:rPr>
              <a:t>-</a:t>
            </a:r>
            <a:r>
              <a:rPr sz="3600" spc="0" baseline="2275" dirty="0" smtClean="0">
                <a:latin typeface="Calibri"/>
                <a:cs typeface="Calibri"/>
              </a:rPr>
              <a:t>old,</a:t>
            </a:r>
            <a:r>
              <a:rPr sz="3600" spc="-4" baseline="2275" dirty="0" smtClean="0">
                <a:latin typeface="Calibri"/>
                <a:cs typeface="Calibri"/>
              </a:rPr>
              <a:t> 8</a:t>
            </a:r>
            <a:r>
              <a:rPr sz="3600" spc="0" baseline="2275" dirty="0" smtClean="0">
                <a:latin typeface="Calibri"/>
                <a:cs typeface="Calibri"/>
              </a:rPr>
              <a:t>0</a:t>
            </a:r>
            <a:r>
              <a:rPr sz="3600" spc="-4" baseline="2275" dirty="0" smtClean="0">
                <a:latin typeface="Calibri"/>
                <a:cs typeface="Calibri"/>
              </a:rPr>
              <a:t>-</a:t>
            </a:r>
            <a:r>
              <a:rPr sz="3600" spc="0" baseline="2275" dirty="0" smtClean="0">
                <a:latin typeface="Calibri"/>
                <a:cs typeface="Calibri"/>
              </a:rPr>
              <a:t>k</a:t>
            </a:r>
            <a:r>
              <a:rPr sz="3600" spc="19" baseline="2275" dirty="0" smtClean="0">
                <a:latin typeface="Calibri"/>
                <a:cs typeface="Calibri"/>
              </a:rPr>
              <a:t>g</a:t>
            </a:r>
            <a:r>
              <a:rPr sz="3600" spc="0" baseline="2275" dirty="0" smtClean="0">
                <a:latin typeface="Calibri"/>
                <a:cs typeface="Calibri"/>
              </a:rPr>
              <a:t>, </a:t>
            </a:r>
            <a:r>
              <a:rPr sz="3600" spc="-4" baseline="2275" dirty="0" smtClean="0">
                <a:latin typeface="Calibri"/>
                <a:cs typeface="Calibri"/>
              </a:rPr>
              <a:t>5-</a:t>
            </a:r>
            <a:r>
              <a:rPr sz="3600" spc="0" baseline="2275" dirty="0" smtClean="0">
                <a:latin typeface="Calibri"/>
                <a:cs typeface="Calibri"/>
              </a:rPr>
              <a:t>ft </a:t>
            </a:r>
            <a:r>
              <a:rPr sz="3600" spc="-4" baseline="2275" dirty="0" smtClean="0">
                <a:latin typeface="Calibri"/>
                <a:cs typeface="Calibri"/>
              </a:rPr>
              <a:t>11-</a:t>
            </a:r>
            <a:r>
              <a:rPr sz="3600" spc="0" baseline="2275" dirty="0" smtClean="0">
                <a:latin typeface="Calibri"/>
                <a:cs typeface="Calibri"/>
              </a:rPr>
              <a:t>in male</a:t>
            </a:r>
            <a:r>
              <a:rPr sz="3600" spc="-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has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375"/>
              </a:lnSpc>
            </a:pPr>
            <a:r>
              <a:rPr sz="3600" spc="-4" baseline="3413" dirty="0" smtClean="0">
                <a:latin typeface="Calibri"/>
                <a:cs typeface="Calibri"/>
              </a:rPr>
              <a:t>1.</a:t>
            </a:r>
            <a:r>
              <a:rPr sz="3600" spc="0" baseline="3413" dirty="0" smtClean="0">
                <a:latin typeface="Calibri"/>
                <a:cs typeface="Calibri"/>
              </a:rPr>
              <a:t>9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7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/d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35621" y="1624329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0885" y="1624329"/>
            <a:ext cx="4468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454" y="2634324"/>
            <a:ext cx="66285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I</a:t>
            </a:r>
            <a:r>
              <a:rPr sz="3600" spc="-25" baseline="3413" dirty="0" smtClean="0">
                <a:solidFill>
                  <a:srgbClr val="0000CC"/>
                </a:solidFill>
                <a:latin typeface="Calibri"/>
                <a:cs typeface="Calibri"/>
              </a:rPr>
              <a:t>B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W</a:t>
            </a:r>
            <a:r>
              <a:rPr sz="3600" spc="-25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mal</a:t>
            </a:r>
            <a:r>
              <a:rPr sz="3600" spc="9" baseline="3413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s</a:t>
            </a:r>
            <a:r>
              <a:rPr sz="3600" spc="-1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=</a:t>
            </a:r>
            <a:r>
              <a:rPr sz="3600" spc="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-4" baseline="3413" dirty="0" smtClean="0">
                <a:solidFill>
                  <a:srgbClr val="0000CC"/>
                </a:solidFill>
                <a:latin typeface="Calibri"/>
                <a:cs typeface="Calibri"/>
              </a:rPr>
              <a:t>5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0</a:t>
            </a:r>
            <a:r>
              <a:rPr sz="3600" spc="-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+</a:t>
            </a:r>
            <a:r>
              <a:rPr sz="3600" spc="-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2.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3</a:t>
            </a:r>
            <a:r>
              <a:rPr sz="3600" spc="-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(</a:t>
            </a:r>
            <a:r>
              <a:rPr sz="3600" spc="4" baseline="3413" dirty="0" smtClean="0">
                <a:solidFill>
                  <a:srgbClr val="0000CC"/>
                </a:solidFill>
                <a:latin typeface="Calibri"/>
                <a:cs typeface="Calibri"/>
              </a:rPr>
              <a:t>H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3600" spc="-9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- </a:t>
            </a:r>
            <a:r>
              <a:rPr sz="3600" spc="-4" baseline="3413" dirty="0" smtClean="0">
                <a:solidFill>
                  <a:srgbClr val="0000CC"/>
                </a:solidFill>
                <a:latin typeface="Calibri"/>
                <a:cs typeface="Calibri"/>
              </a:rPr>
              <a:t>60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) </a:t>
            </a:r>
            <a:r>
              <a:rPr sz="3600" spc="0" baseline="3413" dirty="0" smtClean="0">
                <a:latin typeface="Calibri"/>
                <a:cs typeface="Calibri"/>
              </a:rPr>
              <a:t>=</a:t>
            </a:r>
            <a:r>
              <a:rPr sz="3600" spc="-4" baseline="3413" dirty="0" smtClean="0">
                <a:latin typeface="Calibri"/>
                <a:cs typeface="Calibri"/>
              </a:rPr>
              <a:t> 5</a:t>
            </a:r>
            <a:r>
              <a:rPr sz="3600" spc="0" baseline="3413" dirty="0" smtClean="0">
                <a:latin typeface="Calibri"/>
                <a:cs typeface="Calibri"/>
              </a:rPr>
              <a:t>0 + </a:t>
            </a:r>
            <a:r>
              <a:rPr sz="3600" spc="-4" baseline="3413" dirty="0" smtClean="0">
                <a:latin typeface="Calibri"/>
                <a:cs typeface="Calibri"/>
              </a:rPr>
              <a:t>2.3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-4" baseline="3413" dirty="0" smtClean="0">
                <a:latin typeface="Calibri"/>
                <a:cs typeface="Calibri"/>
              </a:rPr>
              <a:t>7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-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60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= </a:t>
            </a:r>
            <a:r>
              <a:rPr sz="3600" spc="-4" baseline="3413" dirty="0" smtClean="0">
                <a:latin typeface="Calibri"/>
                <a:cs typeface="Calibri"/>
              </a:rPr>
              <a:t>75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2038" y="2648839"/>
            <a:ext cx="3531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kg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80384"/>
            <a:ext cx="648799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en-US" sz="3600" spc="0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 </a:t>
            </a:r>
            <a:r>
              <a:rPr sz="3600" spc="-9" baseline="3413" dirty="0" smtClean="0">
                <a:solidFill>
                  <a:srgbClr val="0000CC"/>
                </a:solidFill>
                <a:latin typeface="Calibri"/>
                <a:cs typeface="Calibri"/>
              </a:rPr>
              <a:t>w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ithin</a:t>
            </a:r>
            <a:r>
              <a:rPr sz="3600" spc="-9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-4" baseline="3413" dirty="0" smtClean="0">
                <a:solidFill>
                  <a:srgbClr val="0000CC"/>
                </a:solidFill>
                <a:latin typeface="Calibri"/>
                <a:cs typeface="Calibri"/>
              </a:rPr>
              <a:t>30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%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his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ideal b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dy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eig</a:t>
            </a:r>
            <a:r>
              <a:rPr sz="3600" spc="-25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112132"/>
            <a:ext cx="51500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Coc</a:t>
            </a:r>
            <a:r>
              <a:rPr sz="3600" spc="-54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-4" baseline="3413" dirty="0" smtClean="0">
                <a:latin typeface="Calibri"/>
                <a:cs typeface="Calibri"/>
              </a:rPr>
              <a:t>t-</a:t>
            </a:r>
            <a:r>
              <a:rPr sz="3600" spc="0" baseline="3413" dirty="0" smtClean="0">
                <a:latin typeface="Calibri"/>
                <a:cs typeface="Calibri"/>
              </a:rPr>
              <a:t>Gault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meth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 used;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724400"/>
            <a:ext cx="644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CrCl</a:t>
            </a:r>
            <a:r>
              <a:rPr lang="en-US" sz="2400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[(140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−age)BW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] / (72 ⋅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SCr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[(140 − 55 y)80 kg] / (72 ⋅ 1.9 mg/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50 mL/min.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689862"/>
            <a:ext cx="7773537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Some</a:t>
            </a:r>
            <a:r>
              <a:rPr sz="3600" spc="4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1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4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scle</a:t>
            </a:r>
            <a:r>
              <a:rPr sz="3600" spc="4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mass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ue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4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disease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5"/>
              </a:lnSpc>
              <a:spcBef>
                <a:spcPts val="17"/>
              </a:spcBef>
            </a:pPr>
            <a:r>
              <a:rPr sz="3600" spc="-25" baseline="1137" dirty="0" smtClean="0">
                <a:latin typeface="Calibri"/>
                <a:cs typeface="Calibri"/>
              </a:rPr>
              <a:t>st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-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onditi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ns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lang="en-US"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f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 muscle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r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4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e</a:t>
            </a:r>
            <a:r>
              <a:rPr sz="3600" spc="-54" baseline="1137" dirty="0" smtClean="0">
                <a:latin typeface="Calibri"/>
                <a:cs typeface="Calibri"/>
              </a:rPr>
              <a:t>x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cis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2933827"/>
            <a:ext cx="77753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32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3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spinal</a:t>
            </a:r>
            <a:r>
              <a:rPr sz="3600" spc="322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3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inju</a:t>
            </a:r>
            <a:r>
              <a:rPr sz="3600" spc="14" baseline="3413" dirty="0" smtClean="0">
                <a:latin typeface="Calibri"/>
                <a:cs typeface="Calibri"/>
              </a:rPr>
              <a:t>r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31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3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3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3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mus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3299612"/>
            <a:ext cx="415349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tin</a:t>
            </a:r>
            <a:r>
              <a:rPr sz="3600" spc="14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,  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-4" baseline="3413" dirty="0" smtClean="0">
                <a:latin typeface="Calibri"/>
                <a:cs typeface="Calibri"/>
              </a:rPr>
              <a:t>V-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  </a:t>
            </a:r>
            <a:r>
              <a:rPr sz="3600" spc="3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3985" y="3299612"/>
            <a:ext cx="53791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3313" y="3299612"/>
            <a:ext cx="107742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92518" y="3299612"/>
            <a:ext cx="62178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95666" y="3299612"/>
            <a:ext cx="65848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3665601"/>
            <a:ext cx="777548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nutrition</a:t>
            </a:r>
            <a:r>
              <a:rPr sz="3600" spc="2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29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ampl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2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situ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2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whe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muscle</a:t>
            </a:r>
            <a:r>
              <a:rPr sz="3600" spc="23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ass</a:t>
            </a:r>
            <a:r>
              <a:rPr sz="3600" spc="2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5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be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small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esulting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 l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w 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tinine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oductio</a:t>
            </a:r>
            <a:r>
              <a:rPr sz="3600" spc="-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89118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4909566"/>
            <a:ext cx="3068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5814" y="4909566"/>
            <a:ext cx="7558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2114" y="4909566"/>
            <a:ext cx="8082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ases,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10611" y="4909566"/>
            <a:ext cx="8518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serum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1399" y="4909566"/>
            <a:ext cx="13109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2689" y="4909566"/>
            <a:ext cx="19131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once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4561" y="4909566"/>
            <a:ext cx="471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34350" y="4909566"/>
            <a:ext cx="5176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275326"/>
            <a:ext cx="7772594" cy="695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l</a:t>
            </a:r>
            <a:r>
              <a:rPr sz="3600" spc="-14" baseline="3413" dirty="0" smtClean="0">
                <a:solidFill>
                  <a:srgbClr val="0000CC"/>
                </a:solidFill>
                <a:latin typeface="Calibri"/>
                <a:cs typeface="Calibri"/>
              </a:rPr>
              <a:t>o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w</a:t>
            </a:r>
            <a:r>
              <a:rPr sz="3600" spc="129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c</a:t>
            </a:r>
            <a:r>
              <a:rPr sz="3600" spc="-29" baseline="3413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-14" baseline="3413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spc="-9" baseline="3413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inine</a:t>
            </a:r>
            <a:r>
              <a:rPr sz="3600" spc="139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p</a:t>
            </a:r>
            <a:r>
              <a:rPr sz="3600" spc="-34" baseline="3413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oduction</a:t>
            </a:r>
            <a:r>
              <a:rPr sz="3600" spc="119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</a:t>
            </a:r>
            <a:r>
              <a:rPr sz="3600" spc="1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due</a:t>
            </a:r>
            <a:r>
              <a:rPr sz="3600" spc="14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high</a:t>
            </a:r>
            <a:r>
              <a:rPr sz="3600" spc="-14" baseline="1137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-34" baseline="1137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en</a:t>
            </a:r>
            <a:r>
              <a:rPr sz="3600" spc="4" baseline="1137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l cl</a:t>
            </a:r>
            <a:r>
              <a:rPr sz="3600" spc="9" baseline="1137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spc="-39" baseline="1137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an</a:t>
            </a:r>
            <a:r>
              <a:rPr sz="3600" spc="4" baseline="1137" dirty="0" smtClean="0">
                <a:solidFill>
                  <a:srgbClr val="0000CC"/>
                </a:solidFill>
                <a:latin typeface="Calibri"/>
                <a:cs typeface="Calibri"/>
              </a:rPr>
              <a:t>c</a:t>
            </a:r>
            <a:r>
              <a:rPr sz="3600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-14" baseline="1137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tinin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55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8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1784" y="1689862"/>
            <a:ext cx="7818220" cy="4329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196" algn="ctr"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these </a:t>
            </a:r>
            <a:r>
              <a:rPr sz="3600" spc="100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ases, </a:t>
            </a:r>
            <a:r>
              <a:rPr sz="3600" spc="10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34" baseline="3413" dirty="0" smtClean="0">
                <a:latin typeface="Calibri"/>
                <a:cs typeface="Calibri"/>
              </a:rPr>
              <a:t>n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 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14" baseline="3413" dirty="0" smtClean="0">
                <a:latin typeface="Calibri"/>
                <a:cs typeface="Calibri"/>
              </a:rPr>
              <a:t>g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 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if 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ser</a:t>
            </a:r>
            <a:r>
              <a:rPr sz="3600" spc="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 dirty="0">
              <a:latin typeface="Calibri"/>
              <a:cs typeface="Calibri"/>
            </a:endParaRPr>
          </a:p>
          <a:p>
            <a:pPr marL="44196" marR="475" algn="ctr"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tinine</a:t>
            </a:r>
            <a:r>
              <a:rPr sz="3600" spc="497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alu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49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97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&lt;1.</a:t>
            </a:r>
            <a:r>
              <a:rPr sz="3600" spc="0" baseline="1137" dirty="0" smtClean="0">
                <a:latin typeface="Calibri"/>
                <a:cs typeface="Calibri"/>
              </a:rPr>
              <a:t>0</a:t>
            </a:r>
            <a:r>
              <a:rPr sz="3600" spc="48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8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/dL</a:t>
            </a:r>
            <a:r>
              <a:rPr sz="3600" spc="487" baseline="1137" dirty="0" smtClean="0">
                <a:latin typeface="Calibri"/>
                <a:cs typeface="Calibri"/>
              </a:rPr>
              <a:t> 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r>
              <a:rPr sz="3600" spc="48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49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lang="ar-IQ" sz="3600" spc="0" baseline="1137" dirty="0" smtClean="0">
                <a:latin typeface="Calibri"/>
                <a:cs typeface="Calibri"/>
              </a:rPr>
              <a:t>,</a:t>
            </a:r>
            <a:r>
              <a:rPr sz="3600" spc="48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87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rbit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ry</a:t>
            </a:r>
            <a:endParaRPr sz="2400" dirty="0">
              <a:latin typeface="Calibri"/>
              <a:cs typeface="Calibri"/>
            </a:endParaRPr>
          </a:p>
          <a:p>
            <a:pPr marL="44196" marR="1429" algn="ctr"/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alue</a:t>
            </a:r>
            <a:r>
              <a:rPr sz="3600" spc="342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34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1</a:t>
            </a:r>
            <a:r>
              <a:rPr sz="3600" spc="34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8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/dL</a:t>
            </a:r>
            <a:r>
              <a:rPr sz="3600" spc="33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9" baseline="1137" dirty="0" smtClean="0">
                <a:latin typeface="Calibri"/>
                <a:cs typeface="Calibri"/>
              </a:rPr>
              <a:t>u</a:t>
            </a:r>
            <a:r>
              <a:rPr sz="3600" spc="0" baseline="1137" dirty="0" smtClean="0">
                <a:latin typeface="Calibri"/>
                <a:cs typeface="Calibri"/>
              </a:rPr>
              <a:t>sed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35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Coc</a:t>
            </a:r>
            <a:r>
              <a:rPr sz="3600" spc="-6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of</a:t>
            </a:r>
            <a:r>
              <a:rPr sz="3600" spc="-4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-Gault</a:t>
            </a:r>
            <a:r>
              <a:rPr sz="3600" spc="332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ormu</a:t>
            </a:r>
            <a:r>
              <a:rPr sz="3600" spc="-9" baseline="1137" dirty="0" smtClean="0">
                <a:latin typeface="Calibri"/>
                <a:cs typeface="Calibri"/>
              </a:rPr>
              <a:t>l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  <a:p>
            <a:pPr marL="79756" marR="22859"/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tim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tinine 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lang="ar-IQ" sz="3600" spc="0" baseline="1137" dirty="0" smtClean="0">
              <a:latin typeface="Calibri"/>
              <a:cs typeface="Calibri"/>
            </a:endParaRPr>
          </a:p>
          <a:p>
            <a:pPr marL="79756" marR="22859"/>
            <a:endParaRPr sz="2400" dirty="0">
              <a:latin typeface="Calibri"/>
              <a:cs typeface="Calibri"/>
            </a:endParaRPr>
          </a:p>
          <a:p>
            <a:pPr marL="12700" marR="22859" algn="just">
              <a:spcBef>
                <a:spcPts val="384"/>
              </a:spcBef>
            </a:pP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It</a:t>
            </a:r>
            <a:r>
              <a:rPr sz="2400" i="1" spc="-3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may be ne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ess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2400" i="1" spc="14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y </a:t>
            </a:r>
            <a:r>
              <a:rPr sz="2400" i="1" spc="-19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measure</a:t>
            </a:r>
            <a:r>
              <a:rPr sz="2400" i="1" spc="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creatinine clearan</a:t>
            </a:r>
            <a:r>
              <a:rPr sz="2400" i="1" spc="-4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e in</a:t>
            </a:r>
            <a:r>
              <a:rPr sz="2400" i="1" spc="-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these</a:t>
            </a:r>
            <a:r>
              <a:rPr lang="ar-IQ" sz="2400" dirty="0"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types</a:t>
            </a:r>
            <a:r>
              <a:rPr sz="3600" i="1" spc="-9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of pati</a:t>
            </a:r>
            <a:r>
              <a:rPr sz="3600" i="1" spc="9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-19" baseline="1137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ts if an a</a:t>
            </a:r>
            <a:r>
              <a:rPr sz="3600" i="1" spc="-25" baseline="1137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cur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i="1" spc="-25" baseline="1137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14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ﬂ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ction of</a:t>
            </a:r>
            <a:r>
              <a:rPr sz="3600" i="1" spc="9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gl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me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ular</a:t>
            </a:r>
            <a:r>
              <a:rPr lang="ar-IQ" sz="2400" dirty="0"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ﬁlt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ation</a:t>
            </a:r>
            <a:r>
              <a:rPr sz="3600" i="1" spc="-19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i="1" spc="-25" baseline="1137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-9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is n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4" baseline="1137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35940" y="4114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7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335274" y="665733"/>
            <a:ext cx="25349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enal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fu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ct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349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1653286"/>
            <a:ext cx="5193243" cy="6598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r-</a:t>
            </a: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uble</a:t>
            </a:r>
            <a:r>
              <a:rPr sz="3600" spc="20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</a:t>
            </a:r>
            <a:r>
              <a:rPr sz="3600" spc="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595"/>
              </a:lnSpc>
              <a:spcBef>
                <a:spcPts val="2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x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9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 the kidn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150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94857" y="1653286"/>
            <a:ext cx="25601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unchan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200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some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276913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2787523"/>
            <a:ext cx="7774352" cy="988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27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additio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, 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 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boli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</a:t>
            </a:r>
            <a:r>
              <a:rPr sz="3600" spc="-9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luble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via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xid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ju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typ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21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em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214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595"/>
              </a:lnSpc>
              <a:spcBef>
                <a:spcPts val="0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23243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4250817"/>
            <a:ext cx="7775600" cy="6598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Unb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und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mole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ul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1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ely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sma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1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ﬁl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595"/>
              </a:lnSpc>
              <a:spcBef>
                <a:spcPts val="2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gl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merulu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5366619"/>
            <a:ext cx="17780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5385003"/>
            <a:ext cx="14782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Gl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ular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1006" y="5385003"/>
            <a:ext cx="11415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ﬁlt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6495" y="5385003"/>
            <a:ext cx="2572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9207" y="5385003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9249" y="5385003"/>
            <a:ext cx="10424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pri</a:t>
            </a:r>
            <a:r>
              <a:rPr sz="3600" spc="-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1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6821" y="5385003"/>
            <a:ext cx="14708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elimin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1494" y="5385003"/>
            <a:ext cx="7439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ou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8838" y="5385003"/>
            <a:ext cx="4249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714187"/>
            <a:ext cx="2404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</a:t>
            </a:r>
            <a:r>
              <a:rPr sz="3600" spc="-4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9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0594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1624329"/>
            <a:ext cx="7784687" cy="623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-4" baseline="2275" dirty="0" smtClean="0">
                <a:latin typeface="Calibri"/>
                <a:cs typeface="Calibri"/>
              </a:rPr>
              <a:t>I</a:t>
            </a:r>
            <a:r>
              <a:rPr sz="3600" spc="0" baseline="2275" dirty="0" smtClean="0">
                <a:latin typeface="Calibri"/>
                <a:cs typeface="Calibri"/>
              </a:rPr>
              <a:t>f</a:t>
            </a:r>
            <a:r>
              <a:rPr sz="3600" spc="18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serum</a:t>
            </a:r>
            <a:r>
              <a:rPr sz="3600" spc="200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c</a:t>
            </a:r>
            <a:r>
              <a:rPr sz="3600" spc="-29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-29" baseline="2275" dirty="0" smtClean="0">
                <a:latin typeface="Calibri"/>
                <a:cs typeface="Calibri"/>
              </a:rPr>
              <a:t>a</a:t>
            </a:r>
            <a:r>
              <a:rPr sz="3600" spc="0" baseline="2275" dirty="0" smtClean="0">
                <a:latin typeface="Calibri"/>
                <a:cs typeface="Calibri"/>
              </a:rPr>
              <a:t>tinine</a:t>
            </a:r>
            <a:r>
              <a:rPr sz="3600" spc="200" baseline="2275" dirty="0" smtClean="0">
                <a:latin typeface="Calibri"/>
                <a:cs typeface="Calibri"/>
              </a:rPr>
              <a:t> </a:t>
            </a:r>
            <a:r>
              <a:rPr sz="3600" spc="-39" baseline="2275" dirty="0" smtClean="0">
                <a:latin typeface="Calibri"/>
                <a:cs typeface="Calibri"/>
              </a:rPr>
              <a:t>v</a:t>
            </a:r>
            <a:r>
              <a:rPr sz="3600" spc="0" baseline="2275" dirty="0" smtClean="0">
                <a:latin typeface="Calibri"/>
                <a:cs typeface="Calibri"/>
              </a:rPr>
              <a:t>alu</a:t>
            </a:r>
            <a:r>
              <a:rPr sz="3600" spc="4" baseline="2275" dirty="0" smtClean="0">
                <a:latin typeface="Calibri"/>
                <a:cs typeface="Calibri"/>
              </a:rPr>
              <a:t>e</a:t>
            </a:r>
            <a:r>
              <a:rPr sz="3600" spc="0" baseline="2275" dirty="0" smtClean="0">
                <a:latin typeface="Calibri"/>
                <a:cs typeface="Calibri"/>
              </a:rPr>
              <a:t>s</a:t>
            </a:r>
            <a:r>
              <a:rPr sz="3600" spc="18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29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19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not</a:t>
            </a:r>
            <a:r>
              <a:rPr sz="3600" spc="184" baseline="2275" dirty="0" smtClean="0">
                <a:latin typeface="Calibri"/>
                <a:cs typeface="Calibri"/>
              </a:rPr>
              <a:t> </a:t>
            </a:r>
            <a:r>
              <a:rPr sz="3600" spc="-25" baseline="2275" dirty="0" smtClean="0">
                <a:latin typeface="Calibri"/>
                <a:cs typeface="Calibri"/>
              </a:rPr>
              <a:t>st</a:t>
            </a:r>
            <a:r>
              <a:rPr sz="3600" spc="0" baseline="2275" dirty="0" smtClean="0">
                <a:latin typeface="Calibri"/>
                <a:cs typeface="Calibri"/>
              </a:rPr>
              <a:t>abl</a:t>
            </a:r>
            <a:r>
              <a:rPr sz="3600" spc="4" baseline="2275" dirty="0" smtClean="0">
                <a:latin typeface="Calibri"/>
                <a:cs typeface="Calibri"/>
              </a:rPr>
              <a:t>e</a:t>
            </a:r>
            <a:r>
              <a:rPr sz="3600" spc="0" baseline="2275" dirty="0" smtClean="0">
                <a:latin typeface="Calibri"/>
                <a:cs typeface="Calibri"/>
              </a:rPr>
              <a:t>,</a:t>
            </a:r>
            <a:r>
              <a:rPr sz="3600" spc="19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the</a:t>
            </a:r>
            <a:r>
              <a:rPr sz="3600" spc="18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C</a:t>
            </a:r>
            <a:r>
              <a:rPr sz="3600" spc="-14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c</a:t>
            </a:r>
            <a:r>
              <a:rPr sz="3600" spc="-54" baseline="2275" dirty="0" smtClean="0">
                <a:latin typeface="Calibri"/>
                <a:cs typeface="Calibri"/>
              </a:rPr>
              <a:t>k</a:t>
            </a:r>
            <a:r>
              <a:rPr sz="3600" spc="-4" baseline="2275" dirty="0" smtClean="0">
                <a:latin typeface="Calibri"/>
                <a:cs typeface="Calibri"/>
              </a:rPr>
              <a:t>c</a:t>
            </a:r>
            <a:r>
              <a:rPr sz="3600" spc="-3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of</a:t>
            </a:r>
            <a:r>
              <a:rPr sz="3600" spc="-4" baseline="2275" dirty="0" smtClean="0">
                <a:latin typeface="Calibri"/>
                <a:cs typeface="Calibri"/>
              </a:rPr>
              <a:t>t-</a:t>
            </a:r>
            <a:r>
              <a:rPr sz="3600" spc="0" baseline="2275" dirty="0" smtClean="0">
                <a:latin typeface="Calibri"/>
                <a:cs typeface="Calibri"/>
              </a:rPr>
              <a:t>Gault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ann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t be used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tim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630455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648839"/>
            <a:ext cx="3068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9238" y="2648839"/>
            <a:ext cx="5225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74266" y="2648839"/>
            <a:ext cx="6897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6934" y="2648839"/>
            <a:ext cx="3778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07563" y="2648839"/>
            <a:ext cx="11981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ern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9247" y="2648839"/>
            <a:ext cx="10474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hod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8785" y="2648839"/>
            <a:ext cx="6929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mu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4501" y="2648839"/>
            <a:ext cx="382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59702" y="2648839"/>
            <a:ext cx="6622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4938" y="2648839"/>
            <a:ext cx="8081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which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6732" y="2648839"/>
            <a:ext cx="2572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2941447"/>
            <a:ext cx="23181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Je</a:t>
            </a:r>
            <a:r>
              <a:rPr sz="3600" b="1" i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3600" b="1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lif</a:t>
            </a:r>
            <a:r>
              <a:rPr sz="3600" b="1" i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f</a:t>
            </a:r>
            <a:r>
              <a:rPr sz="3600" b="1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 and</a:t>
            </a:r>
            <a:r>
              <a:rPr sz="3600" b="1" i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Je</a:t>
            </a:r>
            <a:r>
              <a:rPr sz="3600" b="1" i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3600" b="1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lif</a:t>
            </a:r>
            <a:r>
              <a:rPr sz="3600" b="1" i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f</a:t>
            </a:r>
            <a:r>
              <a:rPr sz="3600" b="1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4786" y="3810000"/>
            <a:ext cx="5547614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9059" marR="123443">
              <a:lnSpc>
                <a:spcPct val="150000"/>
              </a:lnSpc>
              <a:spcBef>
                <a:spcPts val="127"/>
              </a:spcBef>
            </a:pPr>
            <a:r>
              <a:rPr lang="en-US" sz="2400" b="1" dirty="0" err="1">
                <a:solidFill>
                  <a:srgbClr val="FF0000"/>
                </a:solidFill>
                <a:cs typeface="Calibri"/>
              </a:rPr>
              <a:t>Ess</a:t>
            </a:r>
            <a:r>
              <a:rPr lang="en-US" sz="2400" b="1" baseline="-25000" dirty="0" err="1">
                <a:solidFill>
                  <a:srgbClr val="FF0000"/>
                </a:solidFill>
                <a:cs typeface="Calibri"/>
              </a:rPr>
              <a:t>male</a:t>
            </a:r>
            <a:r>
              <a:rPr lang="en-US" sz="24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Calibri"/>
              </a:rPr>
              <a:t>  = IBW[29.3 </a:t>
            </a:r>
            <a:r>
              <a:rPr lang="en-US" sz="2400" b="1" dirty="0">
                <a:solidFill>
                  <a:srgbClr val="FF0000"/>
                </a:solidFill>
                <a:cs typeface="Calibri"/>
              </a:rPr>
              <a:t>− (0.203 ⋅ age</a:t>
            </a:r>
            <a:r>
              <a:rPr lang="en-US" sz="2400" b="1" dirty="0" smtClean="0">
                <a:solidFill>
                  <a:srgbClr val="FF0000"/>
                </a:solidFill>
                <a:cs typeface="Calibri"/>
              </a:rPr>
              <a:t>)]</a:t>
            </a:r>
          </a:p>
          <a:p>
            <a:pPr marL="99059" marR="123443">
              <a:lnSpc>
                <a:spcPct val="150000"/>
              </a:lnSpc>
              <a:spcBef>
                <a:spcPts val="127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Ess</a:t>
            </a:r>
            <a:r>
              <a:rPr lang="en-US" sz="2400" b="1" baseline="-25000" dirty="0" err="1">
                <a:solidFill>
                  <a:srgbClr val="FF0000"/>
                </a:solidFill>
              </a:rPr>
              <a:t>female</a:t>
            </a:r>
            <a:r>
              <a:rPr lang="en-US" sz="2400" b="1" dirty="0">
                <a:solidFill>
                  <a:srgbClr val="FF0000"/>
                </a:solidFill>
              </a:rPr>
              <a:t> = IBW[25.1 − (0.175 ⋅ age)]</a:t>
            </a:r>
            <a:endParaRPr sz="2400" b="1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339131"/>
            <a:ext cx="4235243" cy="10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Ess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I</a:t>
            </a:r>
            <a:r>
              <a:rPr sz="3600" b="1" spc="-25" baseline="1137" dirty="0" smtClean="0">
                <a:solidFill>
                  <a:srgbClr val="0000CC"/>
                </a:solidFill>
                <a:latin typeface="Calibri"/>
                <a:cs typeface="Calibri"/>
              </a:rPr>
              <a:t>B</a:t>
            </a:r>
            <a:r>
              <a:rPr sz="3600" b="1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ide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l bo</a:t>
            </a:r>
            <a:r>
              <a:rPr sz="3600" spc="-9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y </a:t>
            </a:r>
            <a:r>
              <a:rPr sz="3600" spc="-19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eig</a:t>
            </a:r>
            <a:r>
              <a:rPr sz="3600" spc="-19" baseline="1137" dirty="0" smtClean="0">
                <a:latin typeface="Calibri"/>
                <a:cs typeface="Calibri"/>
              </a:rPr>
              <a:t>h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(kg</a:t>
            </a:r>
            <a:r>
              <a:rPr lang="ar-IQ" sz="3600" spc="0" baseline="1137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b="1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b="1" spc="-19" baseline="1137" dirty="0" smtClean="0">
                <a:solidFill>
                  <a:srgbClr val="0000CC"/>
                </a:solidFill>
                <a:latin typeface="Calibri"/>
                <a:cs typeface="Calibri"/>
              </a:rPr>
              <a:t>g</a:t>
            </a:r>
            <a:r>
              <a:rPr sz="3600" b="1" spc="0" baseline="1137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(</a:t>
            </a:r>
            <a:r>
              <a:rPr sz="3600" spc="-14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lang="ar-IQ" sz="3600" spc="0" baseline="1137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6252" y="3288268"/>
            <a:ext cx="8677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first step </a:t>
            </a:r>
            <a:r>
              <a:rPr lang="en-US" sz="2400" dirty="0"/>
              <a:t>in this method is to estimate </a:t>
            </a:r>
            <a:r>
              <a:rPr lang="en-US" sz="2400" dirty="0" err="1"/>
              <a:t>creatinine</a:t>
            </a:r>
            <a:r>
              <a:rPr lang="en-US" sz="2400" dirty="0"/>
              <a:t> </a:t>
            </a:r>
            <a:r>
              <a:rPr lang="en-US" sz="2400" dirty="0" smtClean="0"/>
              <a:t>production: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651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699766" y="3657600"/>
            <a:ext cx="2592323" cy="0"/>
          </a:xfrm>
          <a:custGeom>
            <a:avLst/>
            <a:gdLst/>
            <a:ahLst/>
            <a:cxnLst/>
            <a:rect l="l" t="t" r="r" b="b"/>
            <a:pathLst>
              <a:path w="2592323">
                <a:moveTo>
                  <a:pt x="2592323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98117" y="533400"/>
            <a:ext cx="41141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14754" y="533400"/>
            <a:ext cx="169296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744851"/>
            <a:ext cx="1253949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Ess</a:t>
            </a:r>
            <a:r>
              <a:rPr sz="2400" spc="-1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spc="-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-29" baseline="-512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-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ct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ed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9400" y="3278251"/>
            <a:ext cx="3037383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lang="en-US" sz="2400" dirty="0">
                <a:solidFill>
                  <a:srgbClr val="0000CC"/>
                </a:solidFill>
              </a:rPr>
              <a:t>[</a:t>
            </a:r>
            <a:r>
              <a:rPr sz="3600" spc="-4" baseline="10240" dirty="0" smtClean="0">
                <a:solidFill>
                  <a:srgbClr val="0033CC"/>
                </a:solidFill>
                <a:latin typeface="Calibri"/>
                <a:cs typeface="Calibri"/>
              </a:rPr>
              <a:t>4</a:t>
            </a: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spc="-25" baseline="10240" dirty="0" smtClean="0">
                <a:solidFill>
                  <a:srgbClr val="0033CC"/>
                </a:solidFill>
                <a:latin typeface="Calibri"/>
                <a:cs typeface="Calibri"/>
              </a:rPr>
              <a:t>B</a:t>
            </a: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W(</a:t>
            </a:r>
            <a:r>
              <a:rPr sz="3600" spc="4" baseline="1024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spc="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2</a:t>
            </a:r>
            <a:r>
              <a:rPr sz="2400" spc="151" baseline="-512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–</a:t>
            </a:r>
            <a:r>
              <a:rPr sz="3600" spc="-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spc="4" baseline="10240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spc="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-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0000CC"/>
                </a:solidFill>
              </a:rPr>
              <a:t>)]</a:t>
            </a:r>
            <a:endParaRPr lang="ar-IQ" sz="2400" dirty="0">
              <a:solidFill>
                <a:srgbClr val="0000CC"/>
              </a:solidFill>
            </a:endParaRPr>
          </a:p>
          <a:p>
            <a:pPr marL="12700">
              <a:lnSpc>
                <a:spcPts val="2930"/>
              </a:lnSpc>
              <a:spcBef>
                <a:spcPts val="146"/>
              </a:spcBef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479800"/>
            <a:ext cx="4393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=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2108" y="3429000"/>
            <a:ext cx="1255012" cy="379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0"/>
              </a:lnSpc>
              <a:spcBef>
                <a:spcPts val="146"/>
              </a:spcBef>
            </a:pPr>
            <a:r>
              <a:rPr sz="3600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Ess</a:t>
            </a:r>
            <a:r>
              <a:rPr sz="2400" spc="-1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spc="-4" baseline="-512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-29" baseline="-512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9" baseline="-512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spc="-9" baseline="-5120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ed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7562" y="3556000"/>
            <a:ext cx="2229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–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1651" y="3708400"/>
            <a:ext cx="345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Δt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53993"/>
            <a:ext cx="5284859" cy="394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45"/>
              </a:lnSpc>
              <a:spcBef>
                <a:spcPts val="152"/>
              </a:spcBef>
            </a:pP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spc="4" baseline="9102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Cl</a:t>
            </a:r>
            <a:r>
              <a:rPr sz="3600" spc="-2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(in</a:t>
            </a:r>
            <a:r>
              <a:rPr sz="3600" spc="-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mL/min</a:t>
            </a:r>
            <a:r>
              <a:rPr sz="3600" spc="-14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/ 1</a:t>
            </a:r>
            <a:r>
              <a:rPr sz="3600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.73</a:t>
            </a:r>
            <a:r>
              <a:rPr sz="3600" spc="4" baseline="9102" dirty="0" smtClean="0">
                <a:solidFill>
                  <a:srgbClr val="0033CC"/>
                </a:solidFill>
                <a:latin typeface="Calibri"/>
                <a:cs typeface="Calibri"/>
              </a:rPr>
              <a:t>m</a:t>
            </a:r>
            <a:r>
              <a:rPr sz="2400" spc="-4" baseline="39253" dirty="0" smtClean="0">
                <a:solidFill>
                  <a:srgbClr val="0033CC"/>
                </a:solidFill>
                <a:latin typeface="Calibri"/>
                <a:cs typeface="Calibri"/>
              </a:rPr>
              <a:t>2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)</a:t>
            </a:r>
            <a:r>
              <a:rPr sz="3600" spc="-8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=</a:t>
            </a:r>
            <a:r>
              <a:rPr sz="3600" spc="-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E/</a:t>
            </a:r>
            <a:r>
              <a:rPr sz="3600" spc="9" baseline="910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600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1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4</a:t>
            </a:r>
            <a:r>
              <a:rPr sz="3600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.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4</a:t>
            </a:r>
            <a:r>
              <a:rPr sz="3600" spc="-4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·</a:t>
            </a:r>
            <a:r>
              <a:rPr sz="3600" spc="-19" baseline="910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9102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spc="4" baseline="9102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spc="-39" baseline="9102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-19" baseline="-5120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2400" spc="-9" baseline="-5120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2400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0799" y="4318000"/>
            <a:ext cx="1635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ar-IQ"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875657"/>
            <a:ext cx="7739962" cy="1235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348">
              <a:lnSpc>
                <a:spcPts val="2450"/>
              </a:lnSpc>
              <a:spcBef>
                <a:spcPts val="122"/>
              </a:spcBef>
            </a:pPr>
            <a:r>
              <a:rPr sz="3000" b="1" spc="4" baseline="9557" dirty="0" smtClean="0">
                <a:solidFill>
                  <a:srgbClr val="0000CC"/>
                </a:solidFill>
                <a:latin typeface="Calibri"/>
                <a:cs typeface="Calibri"/>
              </a:rPr>
              <a:t>Sc</a:t>
            </a:r>
            <a:r>
              <a:rPr sz="3000" b="1" spc="-39" baseline="9557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1950" b="1" spc="-25" baseline="-6301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1950" b="1" spc="-14" baseline="-6301" dirty="0" smtClean="0">
                <a:solidFill>
                  <a:srgbClr val="0000CC"/>
                </a:solidFill>
                <a:latin typeface="Calibri"/>
                <a:cs typeface="Calibri"/>
              </a:rPr>
              <a:t>v</a:t>
            </a:r>
            <a:r>
              <a:rPr sz="1950" b="1" spc="0" baseline="-6301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r>
              <a:rPr sz="3000" spc="37" baseline="9557" dirty="0" smtClean="0">
                <a:latin typeface="Calibri"/>
                <a:cs typeface="Calibri"/>
              </a:rPr>
              <a:t> </a:t>
            </a:r>
            <a:r>
              <a:rPr sz="3000" spc="-34" baseline="9557" dirty="0" smtClean="0">
                <a:latin typeface="Calibri"/>
                <a:cs typeface="Calibri"/>
              </a:rPr>
              <a:t>a</a:t>
            </a:r>
            <a:r>
              <a:rPr sz="3000" spc="-29" baseline="9557" dirty="0" smtClean="0">
                <a:latin typeface="Calibri"/>
                <a:cs typeface="Calibri"/>
              </a:rPr>
              <a:t>v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39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a</a:t>
            </a:r>
            <a:r>
              <a:rPr sz="3000" spc="-4" baseline="9557" dirty="0" smtClean="0">
                <a:latin typeface="Calibri"/>
                <a:cs typeface="Calibri"/>
              </a:rPr>
              <a:t>g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of</a:t>
            </a:r>
            <a:r>
              <a:rPr sz="3000" spc="-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the </a:t>
            </a:r>
            <a:r>
              <a:rPr sz="3000" spc="4" baseline="9557" dirty="0" smtClean="0">
                <a:latin typeface="Calibri"/>
                <a:cs typeface="Calibri"/>
              </a:rPr>
              <a:t>t</a:t>
            </a:r>
            <a:r>
              <a:rPr sz="3000" spc="-29" baseline="9557" dirty="0" smtClean="0">
                <a:latin typeface="Calibri"/>
                <a:cs typeface="Calibri"/>
              </a:rPr>
              <a:t>w</a:t>
            </a:r>
            <a:r>
              <a:rPr sz="3000" spc="0" baseline="9557" dirty="0" smtClean="0">
                <a:latin typeface="Calibri"/>
                <a:cs typeface="Calibri"/>
              </a:rPr>
              <a:t>o serum</a:t>
            </a:r>
            <a:r>
              <a:rPr sz="3000" spc="-4" baseline="9557" dirty="0" smtClean="0">
                <a:latin typeface="Calibri"/>
                <a:cs typeface="Calibri"/>
              </a:rPr>
              <a:t> </a:t>
            </a:r>
            <a:r>
              <a:rPr sz="3000" spc="4" baseline="9557" dirty="0" smtClean="0">
                <a:latin typeface="Calibri"/>
                <a:cs typeface="Calibri"/>
              </a:rPr>
              <a:t>c</a:t>
            </a:r>
            <a:r>
              <a:rPr sz="3000" spc="-25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25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tinine</a:t>
            </a:r>
            <a:r>
              <a:rPr sz="3000" spc="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d</a:t>
            </a:r>
            <a:r>
              <a:rPr sz="3000" spc="-9" baseline="9557" dirty="0" smtClean="0">
                <a:latin typeface="Calibri"/>
                <a:cs typeface="Calibri"/>
              </a:rPr>
              <a:t>e</a:t>
            </a:r>
            <a:r>
              <a:rPr sz="3000" spc="-25" baseline="9557" dirty="0" smtClean="0">
                <a:latin typeface="Calibri"/>
                <a:cs typeface="Calibri"/>
              </a:rPr>
              <a:t>t</a:t>
            </a:r>
            <a:r>
              <a:rPr sz="3000" spc="0" baseline="9557" dirty="0" smtClean="0">
                <a:latin typeface="Calibri"/>
                <a:cs typeface="Calibri"/>
              </a:rPr>
              <a:t>er</a:t>
            </a:r>
            <a:r>
              <a:rPr sz="3000" spc="-9" baseline="9557" dirty="0" smtClean="0">
                <a:latin typeface="Calibri"/>
                <a:cs typeface="Calibri"/>
              </a:rPr>
              <a:t>m</a:t>
            </a:r>
            <a:r>
              <a:rPr sz="3000" spc="0" baseline="9557" dirty="0" smtClean="0">
                <a:latin typeface="Calibri"/>
                <a:cs typeface="Calibri"/>
              </a:rPr>
              <a:t>in</a:t>
            </a:r>
            <a:r>
              <a:rPr sz="3000" spc="-25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tions</a:t>
            </a:r>
            <a:r>
              <a:rPr sz="3000" spc="1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in </a:t>
            </a:r>
            <a:r>
              <a:rPr lang="ar-IQ" sz="3000" baseline="9557" dirty="0">
                <a:latin typeface="Calibri"/>
                <a:cs typeface="Calibri"/>
              </a:rPr>
              <a:t>(</a:t>
            </a:r>
            <a:r>
              <a:rPr sz="3000" spc="0" baseline="9557" dirty="0" smtClean="0">
                <a:latin typeface="Calibri"/>
                <a:cs typeface="Calibri"/>
              </a:rPr>
              <a:t>m</a:t>
            </a:r>
            <a:r>
              <a:rPr sz="3000" spc="69" baseline="9557" dirty="0" smtClean="0">
                <a:latin typeface="Calibri"/>
                <a:cs typeface="Calibri"/>
              </a:rPr>
              <a:t>g</a:t>
            </a:r>
            <a:r>
              <a:rPr sz="3000" spc="25" baseline="9557" dirty="0" smtClean="0">
                <a:latin typeface="Calibri"/>
                <a:cs typeface="Calibri"/>
              </a:rPr>
              <a:t>/</a:t>
            </a:r>
            <a:r>
              <a:rPr sz="3000" spc="4" baseline="9557" dirty="0" err="1" smtClean="0">
                <a:latin typeface="Calibri"/>
                <a:cs typeface="Calibri"/>
              </a:rPr>
              <a:t>dL</a:t>
            </a:r>
            <a:r>
              <a:rPr lang="ar-IQ" sz="3000" spc="4" baseline="9557" dirty="0"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  <a:p>
            <a:pPr marL="12700" marR="44348">
              <a:lnSpc>
                <a:spcPts val="2400"/>
              </a:lnSpc>
            </a:pPr>
            <a:r>
              <a:rPr sz="3000" b="1" spc="4" baseline="9557" dirty="0" smtClean="0">
                <a:solidFill>
                  <a:srgbClr val="0000CC"/>
                </a:solidFill>
                <a:latin typeface="Calibri"/>
                <a:cs typeface="Calibri"/>
              </a:rPr>
              <a:t>Sc</a:t>
            </a:r>
            <a:r>
              <a:rPr sz="3000" b="1" spc="-4" baseline="9557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1950" b="1" spc="0" baseline="-4201" dirty="0" smtClean="0">
                <a:solidFill>
                  <a:srgbClr val="0000CC"/>
                </a:solidFill>
                <a:latin typeface="Calibri"/>
                <a:cs typeface="Calibri"/>
              </a:rPr>
              <a:t>1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r>
              <a:rPr sz="3000" spc="13" baseline="9557" dirty="0" smtClean="0">
                <a:latin typeface="Calibri"/>
                <a:cs typeface="Calibri"/>
              </a:rPr>
              <a:t> </a:t>
            </a:r>
            <a:r>
              <a:rPr sz="3000" spc="-9" baseline="9557" dirty="0" smtClean="0">
                <a:latin typeface="Calibri"/>
                <a:cs typeface="Calibri"/>
              </a:rPr>
              <a:t>ﬁ</a:t>
            </a:r>
            <a:r>
              <a:rPr sz="3000" spc="-39" baseline="9557" dirty="0" smtClean="0">
                <a:latin typeface="Calibri"/>
                <a:cs typeface="Calibri"/>
              </a:rPr>
              <a:t>r</a:t>
            </a:r>
            <a:r>
              <a:rPr sz="3000" spc="-29" baseline="9557" dirty="0" smtClean="0">
                <a:latin typeface="Calibri"/>
                <a:cs typeface="Calibri"/>
              </a:rPr>
              <a:t>s</a:t>
            </a:r>
            <a:r>
              <a:rPr sz="3000" spc="0" baseline="9557" dirty="0" smtClean="0">
                <a:latin typeface="Calibri"/>
                <a:cs typeface="Calibri"/>
              </a:rPr>
              <a:t>t</a:t>
            </a:r>
            <a:r>
              <a:rPr sz="3000" spc="1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se</a:t>
            </a:r>
            <a:r>
              <a:rPr sz="3000" spc="-9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um</a:t>
            </a:r>
            <a:r>
              <a:rPr sz="3000" spc="1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c</a:t>
            </a:r>
            <a:r>
              <a:rPr sz="3000" spc="-25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25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tinine</a:t>
            </a:r>
            <a:r>
              <a:rPr sz="3000" spc="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(m</a:t>
            </a:r>
            <a:r>
              <a:rPr sz="3000" spc="75" baseline="9557" dirty="0" smtClean="0">
                <a:latin typeface="Calibri"/>
                <a:cs typeface="Calibri"/>
              </a:rPr>
              <a:t>g</a:t>
            </a:r>
            <a:r>
              <a:rPr sz="3000" spc="14" baseline="9557" dirty="0" smtClean="0">
                <a:latin typeface="Calibri"/>
                <a:cs typeface="Calibri"/>
              </a:rPr>
              <a:t>/</a:t>
            </a:r>
            <a:r>
              <a:rPr sz="3000" spc="4" baseline="9557" dirty="0" err="1" smtClean="0">
                <a:latin typeface="Calibri"/>
                <a:cs typeface="Calibri"/>
              </a:rPr>
              <a:t>d</a:t>
            </a:r>
            <a:r>
              <a:rPr sz="3000" spc="-4" baseline="9557" dirty="0" err="1" smtClean="0">
                <a:latin typeface="Calibri"/>
                <a:cs typeface="Calibri"/>
              </a:rPr>
              <a:t>L</a:t>
            </a:r>
            <a:r>
              <a:rPr lang="ar-IQ" sz="3000" spc="0" baseline="9557" dirty="0" smtClean="0"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  <a:p>
            <a:pPr marL="12700" marR="44348">
              <a:lnSpc>
                <a:spcPts val="2400"/>
              </a:lnSpc>
            </a:pPr>
            <a:r>
              <a:rPr sz="3000" b="1" spc="4" baseline="9557" dirty="0" smtClean="0">
                <a:solidFill>
                  <a:srgbClr val="0000CC"/>
                </a:solidFill>
                <a:latin typeface="Calibri"/>
                <a:cs typeface="Calibri"/>
              </a:rPr>
              <a:t>Sc</a:t>
            </a:r>
            <a:r>
              <a:rPr sz="3000" b="1" spc="-4" baseline="9557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1950" b="1" spc="0" baseline="-4201" dirty="0" smtClean="0">
                <a:solidFill>
                  <a:srgbClr val="0000CC"/>
                </a:solidFill>
                <a:latin typeface="Calibri"/>
                <a:cs typeface="Calibri"/>
              </a:rPr>
              <a:t>2</a:t>
            </a:r>
            <a:r>
              <a:rPr sz="1950" spc="0" baseline="-4201" dirty="0" smtClean="0">
                <a:latin typeface="Calibri"/>
                <a:cs typeface="Calibri"/>
              </a:rPr>
              <a:t>:</a:t>
            </a:r>
            <a:r>
              <a:rPr sz="1950" spc="173" baseline="-4201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se</a:t>
            </a:r>
            <a:r>
              <a:rPr sz="3000" spc="-14" baseline="9557" dirty="0" smtClean="0">
                <a:latin typeface="Calibri"/>
                <a:cs typeface="Calibri"/>
              </a:rPr>
              <a:t>c</a:t>
            </a:r>
            <a:r>
              <a:rPr sz="3000" spc="0" baseline="9557" dirty="0" smtClean="0">
                <a:latin typeface="Calibri"/>
                <a:cs typeface="Calibri"/>
              </a:rPr>
              <a:t>ond se</a:t>
            </a:r>
            <a:r>
              <a:rPr sz="3000" spc="-4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um </a:t>
            </a:r>
            <a:r>
              <a:rPr sz="3000" spc="4" baseline="9557" dirty="0" smtClean="0">
                <a:latin typeface="Calibri"/>
                <a:cs typeface="Calibri"/>
              </a:rPr>
              <a:t>c</a:t>
            </a:r>
            <a:r>
              <a:rPr sz="3000" spc="-25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25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tinine</a:t>
            </a:r>
            <a:r>
              <a:rPr sz="3000" spc="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(m</a:t>
            </a:r>
            <a:r>
              <a:rPr sz="3000" spc="75" baseline="9557" dirty="0" smtClean="0">
                <a:latin typeface="Calibri"/>
                <a:cs typeface="Calibri"/>
              </a:rPr>
              <a:t>g</a:t>
            </a:r>
            <a:r>
              <a:rPr sz="3000" spc="14" baseline="9557" dirty="0" smtClean="0">
                <a:latin typeface="Calibri"/>
                <a:cs typeface="Calibri"/>
              </a:rPr>
              <a:t>/</a:t>
            </a:r>
            <a:r>
              <a:rPr sz="3000" spc="4" baseline="9557" dirty="0" err="1" smtClean="0">
                <a:latin typeface="Calibri"/>
                <a:cs typeface="Calibri"/>
              </a:rPr>
              <a:t>d</a:t>
            </a:r>
            <a:r>
              <a:rPr sz="3000" spc="-4" baseline="9557" dirty="0" err="1" smtClean="0">
                <a:latin typeface="Calibri"/>
                <a:cs typeface="Calibri"/>
              </a:rPr>
              <a:t>L</a:t>
            </a:r>
            <a:r>
              <a:rPr lang="ar-IQ" sz="3000" spc="0" baseline="9557" dirty="0" smtClean="0"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400"/>
              </a:lnSpc>
            </a:pPr>
            <a:r>
              <a:rPr sz="3000" b="1" spc="0" baseline="9557" dirty="0" smtClean="0">
                <a:solidFill>
                  <a:srgbClr val="0000CC"/>
                </a:solidFill>
                <a:latin typeface="Calibri"/>
                <a:cs typeface="Calibri"/>
              </a:rPr>
              <a:t>Δt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r>
              <a:rPr sz="3000" spc="-1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ti</a:t>
            </a:r>
            <a:r>
              <a:rPr sz="3000" spc="-9" baseline="9557" dirty="0" smtClean="0">
                <a:latin typeface="Calibri"/>
                <a:cs typeface="Calibri"/>
              </a:rPr>
              <a:t>m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1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th</a:t>
            </a:r>
            <a:r>
              <a:rPr sz="3000" spc="-19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 </a:t>
            </a:r>
            <a:r>
              <a:rPr sz="3000" spc="-34" baseline="9557" dirty="0" smtClean="0"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xpi</a:t>
            </a:r>
            <a:r>
              <a:rPr sz="3000" spc="-29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ed</a:t>
            </a:r>
            <a:r>
              <a:rPr sz="3000" spc="1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b</a:t>
            </a:r>
            <a:r>
              <a:rPr sz="3000" spc="-9" baseline="9557" dirty="0" smtClean="0"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t</a:t>
            </a:r>
            <a:r>
              <a:rPr sz="3000" spc="-14" baseline="9557" dirty="0" smtClean="0">
                <a:latin typeface="Calibri"/>
                <a:cs typeface="Calibri"/>
              </a:rPr>
              <a:t>w</a:t>
            </a:r>
            <a:r>
              <a:rPr sz="3000" spc="0" baseline="9557" dirty="0" smtClean="0">
                <a:latin typeface="Calibri"/>
                <a:cs typeface="Calibri"/>
              </a:rPr>
              <a:t>een</a:t>
            </a:r>
            <a:r>
              <a:rPr sz="3000" spc="-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the</a:t>
            </a:r>
            <a:r>
              <a:rPr sz="3000" spc="-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m</a:t>
            </a:r>
            <a:r>
              <a:rPr sz="3000" spc="-4" baseline="9557" dirty="0" smtClean="0">
                <a:latin typeface="Calibri"/>
                <a:cs typeface="Calibri"/>
              </a:rPr>
              <a:t>e</a:t>
            </a:r>
            <a:r>
              <a:rPr sz="3000" spc="0" baseline="9557" dirty="0" smtClean="0">
                <a:latin typeface="Calibri"/>
                <a:cs typeface="Calibri"/>
              </a:rPr>
              <a:t>asu</a:t>
            </a:r>
            <a:r>
              <a:rPr sz="3000" spc="-25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4" baseline="9557" dirty="0" smtClean="0">
                <a:latin typeface="Calibri"/>
                <a:cs typeface="Calibri"/>
              </a:rPr>
              <a:t>m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19" baseline="9557" dirty="0" smtClean="0">
                <a:latin typeface="Calibri"/>
                <a:cs typeface="Calibri"/>
              </a:rPr>
              <a:t>n</a:t>
            </a:r>
            <a:r>
              <a:rPr sz="3000" spc="0" baseline="9557" dirty="0" smtClean="0">
                <a:latin typeface="Calibri"/>
                <a:cs typeface="Calibri"/>
              </a:rPr>
              <a:t>t</a:t>
            </a:r>
            <a:r>
              <a:rPr sz="3000" spc="24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of</a:t>
            </a:r>
            <a:r>
              <a:rPr sz="3000" spc="-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S</a:t>
            </a:r>
            <a:r>
              <a:rPr sz="3000" spc="4" baseline="9557" dirty="0" smtClean="0">
                <a:latin typeface="Calibri"/>
                <a:cs typeface="Calibri"/>
              </a:rPr>
              <a:t>c</a:t>
            </a:r>
            <a:r>
              <a:rPr sz="3000" spc="14" baseline="9557" dirty="0" smtClean="0">
                <a:latin typeface="Calibri"/>
                <a:cs typeface="Calibri"/>
              </a:rPr>
              <a:t>r</a:t>
            </a:r>
            <a:r>
              <a:rPr sz="1950" spc="0" baseline="-4201" dirty="0" smtClean="0">
                <a:latin typeface="Calibri"/>
                <a:cs typeface="Calibri"/>
              </a:rPr>
              <a:t>1</a:t>
            </a:r>
            <a:r>
              <a:rPr sz="1950" spc="171" baseline="-4201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and </a:t>
            </a:r>
            <a:r>
              <a:rPr sz="3000" spc="4" baseline="9557" dirty="0" smtClean="0">
                <a:latin typeface="Calibri"/>
                <a:cs typeface="Calibri"/>
              </a:rPr>
              <a:t>Sc</a:t>
            </a:r>
            <a:r>
              <a:rPr sz="3000" spc="-4" baseline="9557" dirty="0" smtClean="0">
                <a:latin typeface="Calibri"/>
                <a:cs typeface="Calibri"/>
              </a:rPr>
              <a:t>r</a:t>
            </a:r>
            <a:r>
              <a:rPr sz="1950" spc="0" baseline="-4201" dirty="0" smtClean="0">
                <a:latin typeface="Calibri"/>
                <a:cs typeface="Calibri"/>
              </a:rPr>
              <a:t>2</a:t>
            </a:r>
            <a:r>
              <a:rPr sz="1950" spc="18" baseline="-4201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(minu</a:t>
            </a:r>
            <a:r>
              <a:rPr sz="3000" spc="-19" baseline="9557" dirty="0" smtClean="0">
                <a:latin typeface="Calibri"/>
                <a:cs typeface="Calibri"/>
              </a:rPr>
              <a:t>t</a:t>
            </a:r>
            <a:r>
              <a:rPr sz="3000" spc="0" baseline="9557" dirty="0" smtClean="0">
                <a:latin typeface="Calibri"/>
                <a:cs typeface="Calibri"/>
              </a:rPr>
              <a:t>es</a:t>
            </a:r>
            <a:r>
              <a:rPr lang="ar-IQ" sz="3000" spc="0" baseline="9557" dirty="0" smtClean="0"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11660" y="2662535"/>
            <a:ext cx="4849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</a:rPr>
              <a:t>= </a:t>
            </a:r>
            <a:r>
              <a:rPr lang="en-US" sz="2400" dirty="0" err="1" smtClean="0">
                <a:solidFill>
                  <a:srgbClr val="0000CC"/>
                </a:solidFill>
              </a:rPr>
              <a:t>Ess</a:t>
            </a:r>
            <a:r>
              <a:rPr lang="en-US" sz="2400" dirty="0" smtClean="0">
                <a:solidFill>
                  <a:srgbClr val="0000CC"/>
                </a:solidFill>
              </a:rPr>
              <a:t> [1.035 </a:t>
            </a:r>
            <a:r>
              <a:rPr lang="en-US" sz="2400" dirty="0">
                <a:solidFill>
                  <a:srgbClr val="0000CC"/>
                </a:solidFill>
              </a:rPr>
              <a:t>− (0.0337 ⋅ </a:t>
            </a:r>
            <a:r>
              <a:rPr lang="en-US" sz="2400" dirty="0" err="1">
                <a:solidFill>
                  <a:srgbClr val="0000CC"/>
                </a:solidFill>
              </a:rPr>
              <a:t>Scr</a:t>
            </a:r>
            <a:r>
              <a:rPr lang="en-US" sz="2400" baseline="-25000" dirty="0" err="1">
                <a:solidFill>
                  <a:srgbClr val="0000CC"/>
                </a:solidFill>
              </a:rPr>
              <a:t>ave</a:t>
            </a:r>
            <a:r>
              <a:rPr lang="en-US" sz="2400" dirty="0">
                <a:solidFill>
                  <a:srgbClr val="0000CC"/>
                </a:solidFill>
              </a:rPr>
              <a:t>)]</a:t>
            </a:r>
            <a:endParaRPr lang="ar-IQ" sz="2400" dirty="0">
              <a:solidFill>
                <a:srgbClr val="0000C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5940" y="1143000"/>
            <a:ext cx="79984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remainder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equations correct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production for renal function, and adjust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clearance value according to whether the renal function is getting better or worse: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8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1689862"/>
            <a:ext cx="7776120" cy="3872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74" algn="just">
              <a:lnSpc>
                <a:spcPct val="150000"/>
              </a:lnSpc>
              <a:spcBef>
                <a:spcPts val="127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patients are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within 30% of their ideal body weight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other methods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clearance should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used. </a:t>
            </a:r>
          </a:p>
          <a:p>
            <a:pPr marL="12700" marR="5274" algn="just">
              <a:lnSpc>
                <a:spcPct val="150000"/>
              </a:lnSpc>
              <a:spcBef>
                <a:spcPts val="127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been suggested that use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ideal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weight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adjusted body weight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(ideal body weight plus 40% of obese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weight) instead of actual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body weight in the Cockcroft-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Gault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equation,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gives an adequate estimate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clearance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obese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individuals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29409" y="29464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22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2627757" y="3068954"/>
            <a:ext cx="4824603" cy="0"/>
          </a:xfrm>
          <a:custGeom>
            <a:avLst/>
            <a:gdLst/>
            <a:ahLst/>
            <a:cxnLst/>
            <a:rect l="l" t="t" r="r" b="b"/>
            <a:pathLst>
              <a:path w="4824603">
                <a:moveTo>
                  <a:pt x="0" y="0"/>
                </a:moveTo>
                <a:lnTo>
                  <a:pt x="4824603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27757" y="3068954"/>
            <a:ext cx="4824603" cy="0"/>
          </a:xfrm>
          <a:custGeom>
            <a:avLst/>
            <a:gdLst/>
            <a:ahLst/>
            <a:cxnLst/>
            <a:rect l="l" t="t" r="r" b="b"/>
            <a:pathLst>
              <a:path w="4824603">
                <a:moveTo>
                  <a:pt x="4824603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71775" y="4724400"/>
            <a:ext cx="5040630" cy="0"/>
          </a:xfrm>
          <a:custGeom>
            <a:avLst/>
            <a:gdLst/>
            <a:ahLst/>
            <a:cxnLst/>
            <a:rect l="l" t="t" r="r" b="b"/>
            <a:pathLst>
              <a:path w="5040630">
                <a:moveTo>
                  <a:pt x="0" y="0"/>
                </a:moveTo>
                <a:lnTo>
                  <a:pt x="504063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608651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1625473"/>
            <a:ext cx="6485607" cy="572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  <a:spcBef>
                <a:spcPts val="113"/>
              </a:spcBef>
            </a:pPr>
            <a:r>
              <a:rPr sz="3300" spc="0" baseline="1241" dirty="0" smtClean="0">
                <a:latin typeface="Calibri"/>
                <a:cs typeface="Calibri"/>
              </a:rPr>
              <a:t>Ho</a:t>
            </a:r>
            <a:r>
              <a:rPr sz="3300" spc="-14" baseline="1241" dirty="0" smtClean="0">
                <a:latin typeface="Calibri"/>
                <a:cs typeface="Calibri"/>
              </a:rPr>
              <a:t>w</a:t>
            </a:r>
            <a:r>
              <a:rPr sz="3300" spc="-9" baseline="1241" dirty="0" smtClean="0">
                <a:latin typeface="Calibri"/>
                <a:cs typeface="Calibri"/>
              </a:rPr>
              <a:t>e</a:t>
            </a:r>
            <a:r>
              <a:rPr sz="3300" spc="-19" baseline="1241" dirty="0" smtClean="0">
                <a:latin typeface="Calibri"/>
                <a:cs typeface="Calibri"/>
              </a:rPr>
              <a:t>v</a:t>
            </a:r>
            <a:r>
              <a:rPr sz="3300" spc="0" baseline="1241" dirty="0" smtClean="0">
                <a:latin typeface="Calibri"/>
                <a:cs typeface="Calibri"/>
              </a:rPr>
              <a:t>e</a:t>
            </a:r>
            <a:r>
              <a:rPr sz="3300" spc="-189" baseline="1241" dirty="0" smtClean="0">
                <a:latin typeface="Calibri"/>
                <a:cs typeface="Calibri"/>
              </a:rPr>
              <a:t>r</a:t>
            </a:r>
            <a:r>
              <a:rPr sz="3300" spc="0" baseline="1241" dirty="0" smtClean="0">
                <a:latin typeface="Calibri"/>
                <a:cs typeface="Calibri"/>
              </a:rPr>
              <a:t>,</a:t>
            </a:r>
            <a:r>
              <a:rPr sz="3300" spc="231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a</a:t>
            </a:r>
            <a:r>
              <a:rPr sz="3300" spc="286" baseline="1241" dirty="0" smtClean="0">
                <a:latin typeface="Calibri"/>
                <a:cs typeface="Calibri"/>
              </a:rPr>
              <a:t> </a:t>
            </a:r>
            <a:r>
              <a:rPr sz="3300" spc="14" baseline="1241" dirty="0" smtClean="0">
                <a:latin typeface="Calibri"/>
                <a:cs typeface="Calibri"/>
              </a:rPr>
              <a:t>s</a:t>
            </a:r>
            <a:r>
              <a:rPr sz="3300" spc="0" baseline="1241" dirty="0" smtClean="0">
                <a:latin typeface="Calibri"/>
                <a:cs typeface="Calibri"/>
              </a:rPr>
              <a:t>pe</a:t>
            </a:r>
            <a:r>
              <a:rPr sz="3300" spc="-4" baseline="1241" dirty="0" smtClean="0">
                <a:latin typeface="Calibri"/>
                <a:cs typeface="Calibri"/>
              </a:rPr>
              <a:t>c</a:t>
            </a:r>
            <a:r>
              <a:rPr sz="3300" spc="0" baseline="1241" dirty="0" smtClean="0">
                <a:latin typeface="Calibri"/>
                <a:cs typeface="Calibri"/>
              </a:rPr>
              <a:t>iﬁc</a:t>
            </a:r>
            <a:r>
              <a:rPr sz="3300" spc="240" baseline="1241" dirty="0" smtClean="0">
                <a:latin typeface="Calibri"/>
                <a:cs typeface="Calibri"/>
              </a:rPr>
              <a:t> </a:t>
            </a:r>
            <a:r>
              <a:rPr sz="3300" spc="0" baseline="1241" dirty="0" smtClean="0">
                <a:latin typeface="Calibri"/>
                <a:cs typeface="Calibri"/>
              </a:rPr>
              <a:t>me</a:t>
            </a:r>
            <a:r>
              <a:rPr sz="3300" spc="-4" baseline="1241" dirty="0" smtClean="0">
                <a:latin typeface="Calibri"/>
                <a:cs typeface="Calibri"/>
              </a:rPr>
              <a:t>t</a:t>
            </a:r>
            <a:r>
              <a:rPr sz="3300" spc="9" baseline="1241" dirty="0" smtClean="0">
                <a:latin typeface="Calibri"/>
                <a:cs typeface="Calibri"/>
              </a:rPr>
              <a:t>h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d</a:t>
            </a:r>
            <a:r>
              <a:rPr sz="3300" spc="226" baseline="1241" dirty="0" smtClean="0">
                <a:latin typeface="Calibri"/>
                <a:cs typeface="Calibri"/>
              </a:rPr>
              <a:t> </a:t>
            </a:r>
            <a:r>
              <a:rPr sz="3300" spc="-4" baseline="1241" dirty="0" smtClean="0">
                <a:latin typeface="Calibri"/>
                <a:cs typeface="Calibri"/>
              </a:rPr>
              <a:t>(</a:t>
            </a:r>
            <a:r>
              <a:rPr sz="3300" i="1" spc="0" baseline="1241" dirty="0" smtClean="0">
                <a:solidFill>
                  <a:srgbClr val="0033CC"/>
                </a:solidFill>
                <a:latin typeface="Calibri"/>
                <a:cs typeface="Calibri"/>
              </a:rPr>
              <a:t>Sala</a:t>
            </a:r>
            <a:r>
              <a:rPr sz="3300" i="1" spc="-39" baseline="1241" dirty="0" smtClean="0">
                <a:solidFill>
                  <a:srgbClr val="0033CC"/>
                </a:solidFill>
                <a:latin typeface="Calibri"/>
                <a:cs typeface="Calibri"/>
              </a:rPr>
              <a:t>z</a:t>
            </a:r>
            <a:r>
              <a:rPr sz="3300" i="1" spc="0" baseline="1241" dirty="0" smtClean="0">
                <a:solidFill>
                  <a:srgbClr val="0033CC"/>
                </a:solidFill>
                <a:latin typeface="Calibri"/>
                <a:cs typeface="Calibri"/>
              </a:rPr>
              <a:t>ar</a:t>
            </a:r>
            <a:r>
              <a:rPr sz="3300" i="1" spc="230" baseline="1241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i="1" spc="9" baseline="1241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300" i="1" spc="0" baseline="1241" dirty="0" smtClean="0">
                <a:solidFill>
                  <a:srgbClr val="0033CC"/>
                </a:solidFill>
                <a:latin typeface="Calibri"/>
                <a:cs typeface="Calibri"/>
              </a:rPr>
              <a:t>nd</a:t>
            </a:r>
            <a:r>
              <a:rPr sz="3300" i="1" spc="263" baseline="1241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i="1" spc="0" baseline="1241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300" i="1" spc="4" baseline="1241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300" i="1" spc="0" baseline="1241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300" i="1" spc="-19" baseline="1241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300" i="1" spc="0" baseline="1241" dirty="0" smtClean="0">
                <a:solidFill>
                  <a:srgbClr val="0033CC"/>
                </a:solidFill>
                <a:latin typeface="Calibri"/>
                <a:cs typeface="Calibri"/>
              </a:rPr>
              <a:t>ora</a:t>
            </a:r>
            <a:r>
              <a:rPr sz="3300" i="1" spc="4" baseline="1241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300" spc="0" baseline="1241" dirty="0" smtClean="0">
                <a:latin typeface="Calibri"/>
                <a:cs typeface="Calibri"/>
              </a:rPr>
              <a:t>)</a:t>
            </a:r>
            <a:r>
              <a:rPr sz="3300" spc="189" baseline="1241" dirty="0" smtClean="0">
                <a:latin typeface="Calibri"/>
                <a:cs typeface="Calibri"/>
              </a:rPr>
              <a:t> </a:t>
            </a:r>
            <a:r>
              <a:rPr sz="3300" spc="-44" baseline="1241" dirty="0" smtClean="0">
                <a:latin typeface="Calibri"/>
                <a:cs typeface="Calibri"/>
              </a:rPr>
              <a:t>f</a:t>
            </a:r>
            <a:r>
              <a:rPr sz="3300" spc="4" baseline="1241" dirty="0" smtClean="0">
                <a:latin typeface="Calibri"/>
                <a:cs typeface="Calibri"/>
              </a:rPr>
              <a:t>o</a:t>
            </a:r>
            <a:r>
              <a:rPr sz="3300" spc="0" baseline="1241" dirty="0" smtClean="0">
                <a:latin typeface="Calibri"/>
                <a:cs typeface="Calibri"/>
              </a:rPr>
              <a:t>r</a:t>
            </a:r>
            <a:endParaRPr sz="2200">
              <a:latin typeface="Calibri"/>
              <a:cs typeface="Calibri"/>
            </a:endParaRPr>
          </a:p>
          <a:p>
            <a:pPr marL="12700" marR="51159">
              <a:lnSpc>
                <a:spcPts val="2175"/>
              </a:lnSpc>
            </a:pPr>
            <a:r>
              <a:rPr sz="3300" spc="0" baseline="3723" dirty="0" smtClean="0">
                <a:latin typeface="Calibri"/>
                <a:cs typeface="Calibri"/>
              </a:rPr>
              <a:t>c</a:t>
            </a:r>
            <a:r>
              <a:rPr sz="3300" spc="-25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e</a:t>
            </a:r>
            <a:r>
              <a:rPr sz="3300" spc="-25" baseline="3723" dirty="0" smtClean="0">
                <a:latin typeface="Calibri"/>
                <a:cs typeface="Calibri"/>
              </a:rPr>
              <a:t>a</a:t>
            </a:r>
            <a:r>
              <a:rPr sz="3300" spc="0" baseline="3723" dirty="0" smtClean="0">
                <a:latin typeface="Calibri"/>
                <a:cs typeface="Calibri"/>
              </a:rPr>
              <a:t>ti</a:t>
            </a:r>
            <a:r>
              <a:rPr sz="3300" spc="-9" baseline="3723" dirty="0" smtClean="0">
                <a:latin typeface="Calibri"/>
                <a:cs typeface="Calibri"/>
              </a:rPr>
              <a:t>n</a:t>
            </a:r>
            <a:r>
              <a:rPr sz="3300" spc="0" baseline="3723" dirty="0" smtClean="0">
                <a:latin typeface="Calibri"/>
                <a:cs typeface="Calibri"/>
              </a:rPr>
              <a:t>ine</a:t>
            </a:r>
            <a:r>
              <a:rPr sz="3300" spc="-41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latin typeface="Calibri"/>
                <a:cs typeface="Calibri"/>
              </a:rPr>
              <a:t>c</a:t>
            </a:r>
            <a:r>
              <a:rPr sz="3300" spc="-4" baseline="3723" dirty="0" smtClean="0">
                <a:latin typeface="Calibri"/>
                <a:cs typeface="Calibri"/>
              </a:rPr>
              <a:t>l</a:t>
            </a:r>
            <a:r>
              <a:rPr sz="3300" spc="0" baseline="3723" dirty="0" smtClean="0">
                <a:latin typeface="Calibri"/>
                <a:cs typeface="Calibri"/>
              </a:rPr>
              <a:t>ea</a:t>
            </a:r>
            <a:r>
              <a:rPr sz="3300" spc="-44" baseline="3723" dirty="0" smtClean="0">
                <a:latin typeface="Calibri"/>
                <a:cs typeface="Calibri"/>
              </a:rPr>
              <a:t>r</a:t>
            </a:r>
            <a:r>
              <a:rPr sz="3300" spc="0" baseline="3723" dirty="0" smtClean="0">
                <a:latin typeface="Calibri"/>
                <a:cs typeface="Calibri"/>
              </a:rPr>
              <a:t>ance </a:t>
            </a:r>
            <a:r>
              <a:rPr sz="3300" spc="-44" baseline="3723" dirty="0" smtClean="0">
                <a:latin typeface="Calibri"/>
                <a:cs typeface="Calibri"/>
              </a:rPr>
              <a:t>f</a:t>
            </a:r>
            <a:r>
              <a:rPr sz="3300" spc="0" baseline="3723" dirty="0" smtClean="0">
                <a:latin typeface="Calibri"/>
                <a:cs typeface="Calibri"/>
              </a:rPr>
              <a:t>or</a:t>
            </a:r>
            <a:r>
              <a:rPr sz="3300" spc="-6" baseline="3723" dirty="0" smtClean="0">
                <a:latin typeface="Calibri"/>
                <a:cs typeface="Calibri"/>
              </a:rPr>
              <a:t> </a:t>
            </a:r>
            <a:r>
              <a:rPr sz="3300" spc="0" baseline="3723" dirty="0" smtClean="0">
                <a:solidFill>
                  <a:srgbClr val="FF0000"/>
                </a:solidFill>
                <a:latin typeface="Calibri"/>
                <a:cs typeface="Calibri"/>
              </a:rPr>
              <a:t>obese</a:t>
            </a:r>
            <a:r>
              <a:rPr sz="3300" spc="19" baseline="372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300" spc="0" baseline="372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300" spc="-25" baseline="372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300" spc="0" baseline="3723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3300" spc="-4" baseline="372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300" spc="-25" baseline="372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300" spc="0" baseline="372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300" spc="4" baseline="372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300" spc="0" baseline="3723" dirty="0" smtClean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39000" y="1625473"/>
            <a:ext cx="1260359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19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4" baseline="2482" dirty="0" smtClean="0">
                <a:latin typeface="Calibri"/>
                <a:cs typeface="Calibri"/>
              </a:rPr>
              <a:t>i</a:t>
            </a:r>
            <a:r>
              <a:rPr sz="3300" spc="0" baseline="2482" dirty="0" smtClean="0">
                <a:latin typeface="Calibri"/>
                <a:cs typeface="Calibri"/>
              </a:rPr>
              <a:t>m</a:t>
            </a:r>
            <a:r>
              <a:rPr sz="3300" spc="-1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4" baseline="2482" dirty="0" smtClean="0">
                <a:latin typeface="Calibri"/>
                <a:cs typeface="Calibri"/>
              </a:rPr>
              <a:t>i</a:t>
            </a:r>
            <a:r>
              <a:rPr sz="3300" spc="0" baseline="2482" dirty="0" smtClean="0">
                <a:latin typeface="Calibri"/>
                <a:cs typeface="Calibri"/>
              </a:rPr>
              <a:t>ng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23718" y="2541270"/>
            <a:ext cx="4948682" cy="5067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lang="ar-IQ" sz="3300" b="1" baseline="2482" dirty="0" smtClean="0">
                <a:solidFill>
                  <a:srgbClr val="0033CC"/>
                </a:solidFill>
                <a:cs typeface="Calibri"/>
              </a:rPr>
              <a:t>– 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13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7</a:t>
            </a:r>
            <a:r>
              <a:rPr lang="ar-IQ" sz="3300" b="1" baseline="2482" dirty="0" smtClean="0">
                <a:solidFill>
                  <a:srgbClr val="0033CC"/>
                </a:solidFill>
                <a:cs typeface="Calibri"/>
              </a:rPr>
              <a:t>)</a:t>
            </a:r>
            <a:r>
              <a:rPr sz="3300" b="1" spc="-40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300" b="1" spc="-25" baseline="2482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e)</a:t>
            </a:r>
            <a:r>
              <a:rPr sz="3300" b="1" spc="-4" baseline="2482" dirty="0" smtClean="0">
                <a:solidFill>
                  <a:srgbClr val="0033CC"/>
                </a:solidFill>
                <a:latin typeface="Calibri"/>
                <a:cs typeface="Calibri"/>
              </a:rPr>
              <a:t>[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.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28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5</a:t>
            </a:r>
            <a:r>
              <a:rPr sz="3300" b="1" spc="-88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·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err="1" smtClean="0">
                <a:solidFill>
                  <a:srgbClr val="0033CC"/>
                </a:solidFill>
                <a:latin typeface="Calibri"/>
                <a:cs typeface="Calibri"/>
              </a:rPr>
              <a:t>Wt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)</a:t>
            </a:r>
            <a:r>
              <a:rPr sz="3300" b="1" spc="-19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+</a:t>
            </a:r>
            <a:r>
              <a:rPr sz="3300" b="1" spc="-5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12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.1</a:t>
            </a:r>
            <a:r>
              <a:rPr sz="3300" b="1" spc="-36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· </a:t>
            </a:r>
            <a:r>
              <a:rPr sz="3300" b="1" spc="-4" baseline="2482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175" b="1" spc="0" baseline="28248" dirty="0" smtClean="0">
                <a:solidFill>
                  <a:srgbClr val="0033CC"/>
                </a:solidFill>
                <a:latin typeface="Calibri"/>
                <a:cs typeface="Calibri"/>
              </a:rPr>
              <a:t>2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)]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868930"/>
            <a:ext cx="2094230" cy="380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85"/>
              </a:lnSpc>
              <a:spcBef>
                <a:spcPts val="134"/>
              </a:spcBef>
            </a:pPr>
            <a:r>
              <a:rPr sz="3300" b="1" spc="0" baseline="9929" dirty="0" err="1" smtClean="0">
                <a:solidFill>
                  <a:srgbClr val="0033CC"/>
                </a:solidFill>
                <a:latin typeface="Calibri"/>
                <a:cs typeface="Calibri"/>
              </a:rPr>
              <a:t>CrC</a:t>
            </a:r>
            <a:r>
              <a:rPr sz="3300" b="1" spc="4" baseline="9929" dirty="0" err="1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2175" b="1" spc="-4" baseline="-5649" dirty="0" err="1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175" b="1" spc="-9" baseline="-5649" dirty="0" err="1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175" b="1" spc="0" baseline="-5649" dirty="0" err="1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175" b="1" spc="-13" baseline="-564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lang="en-US" sz="3300" b="1" baseline="9929" dirty="0" smtClean="0">
                <a:solidFill>
                  <a:srgbClr val="0033CC"/>
                </a:solidFill>
                <a:cs typeface="Calibri"/>
              </a:rPr>
              <a:t>(males) </a:t>
            </a:r>
            <a:r>
              <a:rPr sz="3300" b="1" spc="-57" baseline="992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33CC"/>
                </a:solidFill>
                <a:latin typeface="Calibri"/>
                <a:cs typeface="Calibri"/>
              </a:rPr>
              <a:t>=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5051" y="3235223"/>
            <a:ext cx="1075005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.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51</a:t>
            </a: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)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4" baseline="2482" dirty="0" err="1" smtClean="0">
                <a:solidFill>
                  <a:srgbClr val="0033CC"/>
                </a:solidFill>
                <a:latin typeface="Calibri"/>
                <a:cs typeface="Calibri"/>
              </a:rPr>
              <a:t>Sc</a:t>
            </a:r>
            <a:r>
              <a:rPr sz="3300" b="1" spc="0" baseline="2482" dirty="0" err="1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7204" y="4293617"/>
            <a:ext cx="1892796" cy="5069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50"/>
              </a:lnSpc>
              <a:spcBef>
                <a:spcPts val="122"/>
              </a:spcBef>
            </a:pPr>
            <a:r>
              <a:rPr lang="ar-IQ"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 .</a:t>
            </a:r>
            <a:r>
              <a:rPr lang="ar-IQ" sz="3300" b="1" spc="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9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.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7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4</a:t>
            </a: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)</a:t>
            </a:r>
            <a:r>
              <a:rPr sz="3300" b="1" spc="-46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lang="ar-IQ" sz="3300" b="1" baseline="2482" dirty="0">
                <a:solidFill>
                  <a:srgbClr val="0033CC"/>
                </a:solidFill>
                <a:cs typeface="Calibri"/>
              </a:rPr>
              <a:t>+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-4" baseline="2482" dirty="0" smtClean="0">
                <a:solidFill>
                  <a:srgbClr val="0033CC"/>
                </a:solidFill>
                <a:latin typeface="Calibri"/>
                <a:cs typeface="Calibri"/>
              </a:rPr>
              <a:t>Ht</a:t>
            </a:r>
            <a:r>
              <a:rPr sz="2175" b="1" spc="0" baseline="28248" dirty="0" smtClean="0">
                <a:solidFill>
                  <a:srgbClr val="0033CC"/>
                </a:solidFill>
                <a:latin typeface="Calibri"/>
                <a:cs typeface="Calibri"/>
              </a:rPr>
              <a:t>2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)]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8006" y="4329811"/>
            <a:ext cx="2929394" cy="318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lang="ar-IQ"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lang="ar-IQ" sz="3300" b="1" baseline="2482" dirty="0" smtClean="0">
                <a:solidFill>
                  <a:srgbClr val="0033CC"/>
                </a:solidFill>
                <a:cs typeface="Calibri"/>
              </a:rPr>
              <a:t>– 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14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6</a:t>
            </a: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)</a:t>
            </a:r>
            <a:r>
              <a:rPr sz="3300" b="1" spc="-40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300" b="1" spc="-25" baseline="2482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e)</a:t>
            </a:r>
            <a:r>
              <a:rPr sz="3300" b="1" spc="-4" baseline="2482" dirty="0" smtClean="0">
                <a:solidFill>
                  <a:srgbClr val="0033CC"/>
                </a:solidFill>
                <a:latin typeface="Calibri"/>
                <a:cs typeface="Calibri"/>
              </a:rPr>
              <a:t>[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.</a:t>
            </a:r>
            <a:r>
              <a:rPr sz="3300" b="1" spc="4" baseline="2482" dirty="0" smtClean="0">
                <a:solidFill>
                  <a:srgbClr val="0033CC"/>
                </a:solidFill>
                <a:latin typeface="Calibri"/>
                <a:cs typeface="Calibri"/>
              </a:rPr>
              <a:t>28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7</a:t>
            </a:r>
            <a:r>
              <a:rPr sz="3300" b="1" spc="-78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· </a:t>
            </a:r>
            <a:r>
              <a:rPr sz="3300" b="1" spc="0" baseline="2482" dirty="0" err="1" smtClean="0">
                <a:solidFill>
                  <a:srgbClr val="0033CC"/>
                </a:solidFill>
                <a:latin typeface="Calibri"/>
                <a:cs typeface="Calibri"/>
              </a:rPr>
              <a:t>Wt</a:t>
            </a: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576724"/>
            <a:ext cx="1893004" cy="3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300" b="1" spc="0" baseline="9929" dirty="0" smtClean="0">
                <a:solidFill>
                  <a:srgbClr val="0033CC"/>
                </a:solidFill>
                <a:latin typeface="Calibri"/>
                <a:cs typeface="Calibri"/>
              </a:rPr>
              <a:t>CrCl</a:t>
            </a:r>
            <a:r>
              <a:rPr sz="2175" b="1" spc="-4" baseline="-5649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175" b="1" spc="-9" baseline="-5649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175" b="1" spc="0" baseline="-5649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175" b="1" spc="23" baseline="-564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0" baseline="9929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300" b="1" spc="-34" baseline="9929" dirty="0" smtClean="0">
                <a:solidFill>
                  <a:srgbClr val="0033CC"/>
                </a:solidFill>
                <a:latin typeface="Calibri"/>
                <a:cs typeface="Calibri"/>
              </a:rPr>
              <a:t>f</a:t>
            </a:r>
            <a:r>
              <a:rPr sz="3300" b="1" spc="0" baseline="9929" dirty="0" smtClean="0">
                <a:solidFill>
                  <a:srgbClr val="0033CC"/>
                </a:solidFill>
                <a:latin typeface="Calibri"/>
                <a:cs typeface="Calibri"/>
              </a:rPr>
              <a:t>em</a:t>
            </a:r>
            <a:r>
              <a:rPr sz="3300" b="1" spc="-9" baseline="9929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300" b="1" spc="0" baseline="9929" dirty="0" smtClean="0">
                <a:solidFill>
                  <a:srgbClr val="0033CC"/>
                </a:solidFill>
                <a:latin typeface="Calibri"/>
                <a:cs typeface="Calibri"/>
              </a:rPr>
              <a:t>les</a:t>
            </a:r>
            <a:r>
              <a:rPr lang="ar-IQ" sz="3300" b="1" spc="0" baseline="9929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1180" y="4576724"/>
            <a:ext cx="206332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=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414391"/>
            <a:ext cx="2740660" cy="6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55675">
              <a:lnSpc>
                <a:spcPts val="1953"/>
              </a:lnSpc>
              <a:spcBef>
                <a:spcPts val="100"/>
              </a:spcBef>
            </a:pPr>
            <a:r>
              <a:rPr sz="1600" spc="0" dirty="0" smtClean="0">
                <a:solidFill>
                  <a:srgbClr val="0000CC"/>
                </a:solidFill>
                <a:latin typeface="Calibri"/>
                <a:cs typeface="Calibri"/>
              </a:rPr>
              <a:t>Wt</a:t>
            </a:r>
            <a:r>
              <a:rPr sz="1600" spc="0" dirty="0" smtClean="0">
                <a:latin typeface="Calibri"/>
                <a:cs typeface="Calibri"/>
              </a:rPr>
              <a:t>:</a:t>
            </a:r>
            <a:r>
              <a:rPr sz="1600" spc="-33" dirty="0" smtClean="0">
                <a:latin typeface="Calibri"/>
                <a:cs typeface="Calibri"/>
              </a:rPr>
              <a:t> </a:t>
            </a:r>
            <a:r>
              <a:rPr sz="1600" spc="-14" dirty="0" smtClean="0">
                <a:latin typeface="Calibri"/>
                <a:cs typeface="Calibri"/>
              </a:rPr>
              <a:t>w</a:t>
            </a:r>
            <a:r>
              <a:rPr sz="1600" spc="0" dirty="0" smtClean="0">
                <a:latin typeface="Calibri"/>
                <a:cs typeface="Calibri"/>
              </a:rPr>
              <a:t>ei</a:t>
            </a:r>
            <a:r>
              <a:rPr sz="1600" spc="4" dirty="0" smtClean="0">
                <a:latin typeface="Calibri"/>
                <a:cs typeface="Calibri"/>
              </a:rPr>
              <a:t>g</a:t>
            </a:r>
            <a:r>
              <a:rPr sz="1600" spc="-9" dirty="0" smtClean="0">
                <a:latin typeface="Calibri"/>
                <a:cs typeface="Calibri"/>
              </a:rPr>
              <a:t>h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38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(</a:t>
            </a:r>
            <a:r>
              <a:rPr sz="1600" spc="-9" dirty="0" smtClean="0">
                <a:latin typeface="Calibri"/>
                <a:cs typeface="Calibri"/>
              </a:rPr>
              <a:t>k</a:t>
            </a:r>
            <a:r>
              <a:rPr sz="1600" spc="0" dirty="0" smtClean="0">
                <a:latin typeface="Calibri"/>
                <a:cs typeface="Calibri"/>
              </a:rPr>
              <a:t>g </a:t>
            </a:r>
            <a:r>
              <a:rPr lang="ar-IQ" sz="1600" spc="0" dirty="0" smtClean="0">
                <a:latin typeface="Calibri"/>
                <a:cs typeface="Calibri"/>
              </a:rPr>
              <a:t>(</a:t>
            </a:r>
            <a:endParaRPr sz="1600" dirty="0">
              <a:latin typeface="Calibri"/>
              <a:cs typeface="Calibri"/>
            </a:endParaRPr>
          </a:p>
          <a:p>
            <a:pPr marL="12700" marR="1155675">
              <a:lnSpc>
                <a:spcPts val="1953"/>
              </a:lnSpc>
            </a:pPr>
            <a:r>
              <a:rPr sz="1600" spc="0" dirty="0" smtClean="0">
                <a:solidFill>
                  <a:srgbClr val="0000CC"/>
                </a:solidFill>
                <a:latin typeface="Calibri"/>
                <a:cs typeface="Calibri"/>
              </a:rPr>
              <a:t>H</a:t>
            </a:r>
            <a:r>
              <a:rPr sz="1600" spc="4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:</a:t>
            </a:r>
            <a:r>
              <a:rPr sz="1600" spc="-29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hei</a:t>
            </a:r>
            <a:r>
              <a:rPr sz="1600" spc="9" dirty="0" smtClean="0">
                <a:latin typeface="Calibri"/>
                <a:cs typeface="Calibri"/>
              </a:rPr>
              <a:t>g</a:t>
            </a:r>
            <a:r>
              <a:rPr sz="1600" spc="-9" dirty="0" smtClean="0">
                <a:latin typeface="Calibri"/>
                <a:cs typeface="Calibri"/>
              </a:rPr>
              <a:t>h</a:t>
            </a:r>
            <a:r>
              <a:rPr sz="1600" spc="0" dirty="0" smtClean="0">
                <a:latin typeface="Calibri"/>
                <a:cs typeface="Calibri"/>
              </a:rPr>
              <a:t>t</a:t>
            </a:r>
            <a:r>
              <a:rPr sz="1600" spc="-5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(</a:t>
            </a:r>
            <a:r>
              <a:rPr sz="1600" spc="-4" dirty="0" smtClean="0">
                <a:latin typeface="Calibri"/>
                <a:cs typeface="Calibri"/>
              </a:rPr>
              <a:t>m</a:t>
            </a:r>
            <a:r>
              <a:rPr lang="ar-IQ" sz="1600" spc="0" dirty="0" smtClean="0">
                <a:latin typeface="Calibri"/>
                <a:cs typeface="Calibri"/>
              </a:rPr>
              <a:t>(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880"/>
              </a:lnSpc>
            </a:pPr>
            <a:r>
              <a:rPr sz="2400" spc="0" baseline="10240" dirty="0" smtClean="0">
                <a:solidFill>
                  <a:srgbClr val="0000CC"/>
                </a:solidFill>
                <a:latin typeface="Calibri"/>
                <a:cs typeface="Calibri"/>
              </a:rPr>
              <a:t>S</a:t>
            </a:r>
            <a:r>
              <a:rPr sz="1575" spc="-4" baseline="-5201" dirty="0" smtClean="0">
                <a:solidFill>
                  <a:srgbClr val="0000CC"/>
                </a:solidFill>
                <a:latin typeface="Calibri"/>
                <a:cs typeface="Calibri"/>
              </a:rPr>
              <a:t>C</a:t>
            </a:r>
            <a:r>
              <a:rPr sz="1575" spc="0" baseline="-5201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2400" spc="0" baseline="10240" dirty="0" smtClean="0">
                <a:latin typeface="Calibri"/>
                <a:cs typeface="Calibri"/>
              </a:rPr>
              <a:t>:</a:t>
            </a:r>
            <a:r>
              <a:rPr sz="2400" spc="-12" baseline="10240" dirty="0" smtClean="0">
                <a:latin typeface="Calibri"/>
                <a:cs typeface="Calibri"/>
              </a:rPr>
              <a:t> </a:t>
            </a:r>
            <a:r>
              <a:rPr sz="2400" spc="0" baseline="10240" dirty="0" smtClean="0">
                <a:latin typeface="Calibri"/>
                <a:cs typeface="Calibri"/>
              </a:rPr>
              <a:t>se</a:t>
            </a:r>
            <a:r>
              <a:rPr sz="2400" spc="-4" baseline="10240" dirty="0" smtClean="0">
                <a:latin typeface="Calibri"/>
                <a:cs typeface="Calibri"/>
              </a:rPr>
              <a:t>r</a:t>
            </a:r>
            <a:r>
              <a:rPr sz="2400" spc="0" baseline="10240" dirty="0" smtClean="0">
                <a:latin typeface="Calibri"/>
                <a:cs typeface="Calibri"/>
              </a:rPr>
              <a:t>um</a:t>
            </a:r>
            <a:r>
              <a:rPr sz="2400" spc="-20" baseline="10240" dirty="0" smtClean="0">
                <a:latin typeface="Calibri"/>
                <a:cs typeface="Calibri"/>
              </a:rPr>
              <a:t> </a:t>
            </a:r>
            <a:r>
              <a:rPr sz="2400" spc="0" baseline="10240" dirty="0" smtClean="0">
                <a:latin typeface="Calibri"/>
                <a:cs typeface="Calibri"/>
              </a:rPr>
              <a:t>c</a:t>
            </a:r>
            <a:r>
              <a:rPr sz="2400" spc="-29" baseline="10240" dirty="0" smtClean="0">
                <a:latin typeface="Calibri"/>
                <a:cs typeface="Calibri"/>
              </a:rPr>
              <a:t>r</a:t>
            </a:r>
            <a:r>
              <a:rPr sz="2400" spc="0" baseline="10240" dirty="0" smtClean="0">
                <a:latin typeface="Calibri"/>
                <a:cs typeface="Calibri"/>
              </a:rPr>
              <a:t>e</a:t>
            </a:r>
            <a:r>
              <a:rPr sz="2400" spc="-9" baseline="10240" dirty="0" smtClean="0">
                <a:latin typeface="Calibri"/>
                <a:cs typeface="Calibri"/>
              </a:rPr>
              <a:t>a</a:t>
            </a:r>
            <a:r>
              <a:rPr sz="2400" spc="4" baseline="10240" dirty="0" smtClean="0">
                <a:latin typeface="Calibri"/>
                <a:cs typeface="Calibri"/>
              </a:rPr>
              <a:t>ti</a:t>
            </a:r>
            <a:r>
              <a:rPr sz="2400" spc="0" baseline="10240" dirty="0" smtClean="0">
                <a:latin typeface="Calibri"/>
                <a:cs typeface="Calibri"/>
              </a:rPr>
              <a:t>n</a:t>
            </a:r>
            <a:r>
              <a:rPr sz="2400" spc="4" baseline="10240" dirty="0" smtClean="0">
                <a:latin typeface="Calibri"/>
                <a:cs typeface="Calibri"/>
              </a:rPr>
              <a:t>i</a:t>
            </a:r>
            <a:r>
              <a:rPr sz="2400" spc="0" baseline="10240" dirty="0" smtClean="0">
                <a:latin typeface="Calibri"/>
                <a:cs typeface="Calibri"/>
              </a:rPr>
              <a:t>ne</a:t>
            </a:r>
            <a:r>
              <a:rPr sz="2400" spc="-59" baseline="10240" dirty="0" smtClean="0">
                <a:latin typeface="Calibri"/>
                <a:cs typeface="Calibri"/>
              </a:rPr>
              <a:t> </a:t>
            </a:r>
            <a:r>
              <a:rPr sz="2400" spc="-4" baseline="10240" dirty="0" smtClean="0">
                <a:latin typeface="Calibri"/>
                <a:cs typeface="Calibri"/>
              </a:rPr>
              <a:t>(</a:t>
            </a:r>
            <a:r>
              <a:rPr sz="2400" spc="0" baseline="10240" dirty="0" smtClean="0">
                <a:latin typeface="Calibri"/>
                <a:cs typeface="Calibri"/>
              </a:rPr>
              <a:t>m</a:t>
            </a:r>
            <a:r>
              <a:rPr sz="2400" spc="59" baseline="10240" dirty="0" smtClean="0">
                <a:latin typeface="Calibri"/>
                <a:cs typeface="Calibri"/>
              </a:rPr>
              <a:t>g</a:t>
            </a:r>
            <a:r>
              <a:rPr sz="2400" spc="4" baseline="10240" dirty="0" smtClean="0">
                <a:latin typeface="Calibri"/>
                <a:cs typeface="Calibri"/>
              </a:rPr>
              <a:t>/</a:t>
            </a:r>
            <a:r>
              <a:rPr sz="2400" spc="0" baseline="10240" dirty="0" err="1" smtClean="0">
                <a:latin typeface="Calibri"/>
                <a:cs typeface="Calibri"/>
              </a:rPr>
              <a:t>d</a:t>
            </a:r>
            <a:r>
              <a:rPr sz="2400" spc="4" baseline="10240" dirty="0" err="1" smtClean="0">
                <a:latin typeface="Calibri"/>
                <a:cs typeface="Calibri"/>
              </a:rPr>
              <a:t>L</a:t>
            </a:r>
            <a:r>
              <a:rPr sz="2400" spc="0" baseline="10240" dirty="0" smtClean="0">
                <a:latin typeface="Calibri"/>
                <a:cs typeface="Calibri"/>
              </a:rPr>
              <a:t> </a:t>
            </a:r>
            <a:r>
              <a:rPr lang="ar-IQ" sz="2400" spc="0" baseline="10240" dirty="0" smtClean="0">
                <a:latin typeface="Calibri"/>
                <a:cs typeface="Calibri"/>
              </a:rPr>
              <a:t>(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0" name="object 8"/>
          <p:cNvSpPr txBox="1"/>
          <p:nvPr/>
        </p:nvSpPr>
        <p:spPr>
          <a:xfrm>
            <a:off x="4440516" y="4961380"/>
            <a:ext cx="1075005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lang="en-US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(60.</a:t>
            </a:r>
            <a:r>
              <a:rPr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300" b="1" spc="4" baseline="2482" dirty="0" err="1" smtClean="0">
                <a:solidFill>
                  <a:srgbClr val="0033CC"/>
                </a:solidFill>
                <a:latin typeface="Calibri"/>
                <a:cs typeface="Calibri"/>
              </a:rPr>
              <a:t>Sc</a:t>
            </a:r>
            <a:r>
              <a:rPr sz="3300" b="1" spc="0" baseline="2482" dirty="0" err="1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lang="ar-IQ" sz="3300" b="1" spc="0" baseline="2482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37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1698117" y="665733"/>
            <a:ext cx="580960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1689862"/>
            <a:ext cx="6095172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thods 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tim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50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 </a:t>
            </a:r>
            <a:r>
              <a:rPr sz="3600" spc="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-19" baseline="1137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oung</a:t>
            </a:r>
            <a:r>
              <a:rPr sz="3600" spc="-34" baseline="113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adults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also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ailable 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ding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their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66966" y="1689862"/>
            <a:ext cx="1074810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child</a:t>
            </a:r>
            <a:r>
              <a:rPr sz="3600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  <a:p>
            <a:pPr marL="17272" marR="4572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14538" y="1689862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2933827"/>
            <a:ext cx="2489220" cy="769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–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1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y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-17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250817"/>
            <a:ext cx="2489220" cy="769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1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–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2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y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546166"/>
            <a:ext cx="3390486" cy="6460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221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solidFill>
                  <a:srgbClr val="0000CC"/>
                </a:solidFill>
                <a:latin typeface="Calibri"/>
                <a:cs typeface="Calibri"/>
              </a:rPr>
              <a:t>Ht</a:t>
            </a:r>
            <a:r>
              <a:rPr sz="3000" spc="0" baseline="2730" dirty="0" smtClean="0">
                <a:latin typeface="Calibri"/>
                <a:cs typeface="Calibri"/>
              </a:rPr>
              <a:t>: he</a:t>
            </a:r>
            <a:r>
              <a:rPr sz="3000" spc="-4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g</a:t>
            </a:r>
            <a:r>
              <a:rPr sz="3000" spc="-14" baseline="2730" dirty="0" smtClean="0">
                <a:latin typeface="Calibri"/>
                <a:cs typeface="Calibri"/>
              </a:rPr>
              <a:t>h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(</a:t>
            </a:r>
            <a:r>
              <a:rPr sz="3000" spc="9" baseline="2730" dirty="0" smtClean="0">
                <a:latin typeface="Calibri"/>
                <a:cs typeface="Calibri"/>
              </a:rPr>
              <a:t>c</a:t>
            </a:r>
            <a:r>
              <a:rPr sz="3000" spc="0" baseline="2730" dirty="0" smtClean="0">
                <a:latin typeface="Calibri"/>
                <a:cs typeface="Calibri"/>
              </a:rPr>
              <a:t>m</a:t>
            </a:r>
            <a:r>
              <a:rPr lang="ar-IQ" sz="3000" spc="0" baseline="2730" dirty="0" smtClean="0"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3"/>
              </a:spcBef>
            </a:pPr>
            <a:r>
              <a:rPr sz="2000" spc="0" dirty="0" smtClean="0">
                <a:solidFill>
                  <a:srgbClr val="0000CC"/>
                </a:solidFill>
                <a:latin typeface="Calibri"/>
                <a:cs typeface="Calibri"/>
              </a:rPr>
              <a:t>SCr</a:t>
            </a:r>
            <a:r>
              <a:rPr sz="2000" spc="0" dirty="0" smtClean="0">
                <a:latin typeface="Calibri"/>
                <a:cs typeface="Calibri"/>
              </a:rPr>
              <a:t>:</a:t>
            </a:r>
            <a:r>
              <a:rPr sz="2000" spc="-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4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rum</a:t>
            </a:r>
            <a:r>
              <a:rPr sz="2000" spc="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c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2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tin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ne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9" dirty="0" smtClean="0">
                <a:latin typeface="Calibri"/>
                <a:cs typeface="Calibri"/>
              </a:rPr>
              <a:t>(</a:t>
            </a:r>
            <a:r>
              <a:rPr sz="2000" spc="-9" dirty="0" smtClean="0">
                <a:latin typeface="Calibri"/>
                <a:cs typeface="Calibri"/>
              </a:rPr>
              <a:t>m</a:t>
            </a:r>
            <a:r>
              <a:rPr sz="2000" spc="75" dirty="0" smtClean="0">
                <a:latin typeface="Calibri"/>
                <a:cs typeface="Calibri"/>
              </a:rPr>
              <a:t>g</a:t>
            </a:r>
            <a:r>
              <a:rPr sz="2000" spc="9" dirty="0" smtClean="0">
                <a:latin typeface="Calibri"/>
                <a:cs typeface="Calibri"/>
              </a:rPr>
              <a:t>/</a:t>
            </a:r>
            <a:r>
              <a:rPr sz="2000" spc="4" dirty="0" err="1" smtClean="0">
                <a:latin typeface="Calibri"/>
                <a:cs typeface="Calibri"/>
              </a:rPr>
              <a:t>d</a:t>
            </a:r>
            <a:r>
              <a:rPr sz="2000" spc="-4" dirty="0" err="1" smtClean="0">
                <a:latin typeface="Calibri"/>
                <a:cs typeface="Calibri"/>
              </a:rPr>
              <a:t>L</a:t>
            </a:r>
            <a:r>
              <a:rPr lang="ar-IQ" sz="2000" spc="0" dirty="0" smtClean="0">
                <a:latin typeface="Calibri"/>
                <a:cs typeface="Calibri"/>
              </a:rPr>
              <a:t>(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0600" y="3424535"/>
            <a:ext cx="6343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CC"/>
                </a:solidFill>
              </a:rPr>
              <a:t>CrClest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(in mL/min </a:t>
            </a:r>
            <a:r>
              <a:rPr lang="en-US" sz="2400" b="1" dirty="0">
                <a:solidFill>
                  <a:srgbClr val="0000CC"/>
                </a:solidFill>
              </a:rPr>
              <a:t>/ 1.73 m2) = (0.45 ⋅ </a:t>
            </a:r>
            <a:r>
              <a:rPr lang="en-US" sz="2400" b="1" dirty="0" err="1">
                <a:solidFill>
                  <a:srgbClr val="0000CC"/>
                </a:solidFill>
              </a:rPr>
              <a:t>Ht</a:t>
            </a:r>
            <a:r>
              <a:rPr lang="en-US" sz="2400" b="1" dirty="0">
                <a:solidFill>
                  <a:srgbClr val="0000CC"/>
                </a:solidFill>
              </a:rPr>
              <a:t>) / </a:t>
            </a:r>
            <a:r>
              <a:rPr lang="en-US" sz="2400" b="1" dirty="0" err="1">
                <a:solidFill>
                  <a:srgbClr val="0000CC"/>
                </a:solidFill>
              </a:rPr>
              <a:t>SCr</a:t>
            </a:r>
            <a:endParaRPr lang="ar-IQ" sz="2400" b="1" dirty="0">
              <a:solidFill>
                <a:srgbClr val="0000CC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31994" y="4687731"/>
            <a:ext cx="6054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00CC"/>
                </a:solidFill>
              </a:rPr>
              <a:t>CrClest</a:t>
            </a:r>
            <a:r>
              <a:rPr lang="en-US" sz="2400" b="1" dirty="0">
                <a:solidFill>
                  <a:srgbClr val="0000CC"/>
                </a:solidFill>
              </a:rPr>
              <a:t> (in mL/min / 1.73 m2) = (0.55 ⋅ </a:t>
            </a:r>
            <a:r>
              <a:rPr lang="en-US" sz="2400" b="1" dirty="0" err="1">
                <a:solidFill>
                  <a:srgbClr val="0000CC"/>
                </a:solidFill>
              </a:rPr>
              <a:t>Ht</a:t>
            </a:r>
            <a:r>
              <a:rPr lang="en-US" sz="2400" b="1" dirty="0">
                <a:solidFill>
                  <a:srgbClr val="0000CC"/>
                </a:solidFill>
              </a:rPr>
              <a:t>)/</a:t>
            </a:r>
            <a:r>
              <a:rPr lang="en-US" sz="2400" b="1" dirty="0" err="1">
                <a:solidFill>
                  <a:srgbClr val="0000CC"/>
                </a:solidFill>
              </a:rPr>
              <a:t>SCr</a:t>
            </a:r>
            <a:endParaRPr lang="ar-IQ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33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78840" y="421665"/>
            <a:ext cx="7770743" cy="1964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29" marR="497157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846539" marR="3231233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2329"/>
              </a:spcBef>
            </a:pP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40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is</a:t>
            </a:r>
            <a:r>
              <a:rPr sz="2400" spc="402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co</a:t>
            </a:r>
            <a:r>
              <a:rPr sz="2400" spc="0" dirty="0" smtClean="0">
                <a:latin typeface="Calibri"/>
                <a:cs typeface="Calibri"/>
              </a:rPr>
              <a:t>mm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402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40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base</a:t>
            </a:r>
            <a:r>
              <a:rPr sz="2400" spc="41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9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nitial</a:t>
            </a:r>
            <a:r>
              <a:rPr sz="2400" spc="412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2400" spc="-9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sz="2400" spc="39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40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drugs</a:t>
            </a:r>
            <a:r>
              <a:rPr sz="2400" spc="407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40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12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ally eli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in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 c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tinine cl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1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2933827"/>
            <a:ext cx="7773525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basis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this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9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nce</a:t>
            </a:r>
            <a:r>
              <a:rPr sz="3600" spc="11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9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104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mal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with a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educ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d gl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merular ﬁlt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15928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177665"/>
            <a:ext cx="7776537" cy="1793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81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4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nici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ns</a:t>
            </a:r>
            <a:r>
              <a:rPr sz="3600" spc="4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uld</a:t>
            </a:r>
            <a:r>
              <a:rPr sz="3600" spc="4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4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42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mind</a:t>
            </a:r>
            <a:r>
              <a:rPr sz="3600" spc="4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43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r>
              <a:rPr sz="3600" spc="4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14" baseline="3413" dirty="0" smtClean="0">
                <a:latin typeface="Calibri"/>
                <a:cs typeface="Calibri"/>
              </a:rPr>
              <a:t>g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 dirty="0">
              <a:latin typeface="Calibri"/>
              <a:cs typeface="Calibri"/>
            </a:endParaRPr>
          </a:p>
          <a:p>
            <a:pPr marL="12700" marR="3733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ses</a:t>
            </a:r>
            <a:r>
              <a:rPr sz="3600" spc="5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r>
              <a:rPr sz="3600" spc="50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5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</a:t>
            </a:r>
            <a:r>
              <a:rPr sz="3600" spc="-14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th</a:t>
            </a:r>
            <a:r>
              <a:rPr sz="3600" spc="54" baseline="1137" dirty="0" smtClean="0">
                <a:latin typeface="Calibri"/>
                <a:cs typeface="Calibri"/>
              </a:rPr>
              <a:t> 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enal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impa</a:t>
            </a:r>
            <a:r>
              <a:rPr sz="3600" spc="-9" baseline="1137" dirty="0" smtClean="0">
                <a:latin typeface="Calibri"/>
                <a:cs typeface="Calibri"/>
              </a:rPr>
              <a:t>ir</a:t>
            </a:r>
            <a:r>
              <a:rPr sz="3600" spc="0" baseline="1137" dirty="0" smtClean="0">
                <a:latin typeface="Calibri"/>
                <a:cs typeface="Calibri"/>
              </a:rPr>
              <a:t>me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is</a:t>
            </a:r>
            <a:r>
              <a:rPr sz="3600" spc="4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59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nitial</a:t>
            </a:r>
            <a:r>
              <a:rPr sz="3600" spc="54" baseline="1137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guidel</a:t>
            </a:r>
            <a:r>
              <a:rPr sz="3600" spc="-14" baseline="1137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339">
              <a:lnSpc>
                <a:spcPts val="2880"/>
              </a:lnSpc>
            </a:pP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onl</a:t>
            </a:r>
            <a:r>
              <a:rPr sz="3600" spc="-169" baseline="1137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48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477" baseline="1137" dirty="0" smtClean="0">
                <a:latin typeface="Calibri"/>
                <a:cs typeface="Calibri"/>
              </a:rPr>
              <a:t> </a:t>
            </a:r>
            <a:r>
              <a:rPr sz="3600" spc="-14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oses</a:t>
            </a:r>
            <a:r>
              <a:rPr sz="3600" spc="47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-4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482" baseline="1137" dirty="0" smtClean="0">
                <a:latin typeface="Calibri"/>
                <a:cs typeface="Calibri"/>
              </a:rPr>
              <a:t> </a:t>
            </a:r>
            <a:r>
              <a:rPr sz="3600" spc="-1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477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47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</a:t>
            </a:r>
            <a:r>
              <a:rPr sz="3600" spc="482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nc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sed</a:t>
            </a:r>
            <a:r>
              <a:rPr sz="3600" spc="48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47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47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</a:pPr>
            <a:r>
              <a:rPr sz="3600" spc="-2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xhibit</a:t>
            </a:r>
            <a:r>
              <a:rPr sz="3600" spc="36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subo</a:t>
            </a:r>
            <a:r>
              <a:rPr sz="3600" spc="-25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timal</a:t>
            </a:r>
            <a:r>
              <a:rPr sz="3600" spc="36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347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esponse</a:t>
            </a:r>
            <a:r>
              <a:rPr sz="3600" spc="357" baseline="1137" dirty="0" smtClean="0">
                <a:latin typeface="Calibri"/>
                <a:cs typeface="Calibri"/>
              </a:rPr>
              <a:t> </a:t>
            </a:r>
            <a:r>
              <a:rPr sz="3600" spc="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nd</a:t>
            </a:r>
            <a:r>
              <a:rPr sz="3600" spc="35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sed</a:t>
            </a:r>
            <a:r>
              <a:rPr sz="3600" spc="36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35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with</a:t>
            </a:r>
            <a:r>
              <a:rPr sz="3600" spc="-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ad</a:t>
            </a:r>
            <a:r>
              <a:rPr sz="3600" spc="-25" baseline="1137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600" spc="-25" baseline="1137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se </a:t>
            </a:r>
            <a:r>
              <a:rPr sz="3600" spc="-19" baseline="113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600" spc="-25" baseline="1137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600" spc="-59" baseline="1137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600" spc="9" baseline="1137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600" spc="0" baseline="1137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600" spc="4" baseline="1137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849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878840" y="421665"/>
            <a:ext cx="7273585" cy="159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29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>
              <a:latin typeface="Calibri"/>
              <a:cs typeface="Calibri"/>
            </a:endParaRPr>
          </a:p>
          <a:p>
            <a:pPr marL="284653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  <a:p>
            <a:pPr marL="12700" marR="30540">
              <a:lnSpc>
                <a:spcPct val="101725"/>
              </a:lnSpc>
              <a:spcBef>
                <a:spcPts val="2204"/>
              </a:spcBef>
            </a:pPr>
            <a:r>
              <a:rPr sz="2400" spc="0" dirty="0" smtClean="0">
                <a:latin typeface="Calibri"/>
                <a:cs typeface="Calibri"/>
              </a:rPr>
              <a:t>Gen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all</a:t>
            </a:r>
            <a:r>
              <a:rPr sz="2400" spc="-15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one sh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uld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ider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 po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sible,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0600" y="2549796"/>
            <a:ext cx="2107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 dirty="0">
              <a:latin typeface="Wingdings"/>
              <a:cs typeface="Wingding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19200" y="2568066"/>
            <a:ext cx="1025864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mod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86000" y="2568066"/>
            <a:ext cx="11726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cr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ase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05200" y="2568066"/>
            <a:ext cx="2977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0000" y="2568066"/>
            <a:ext cx="6466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dr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9554" y="2568066"/>
            <a:ext cx="7682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98380" y="2568066"/>
            <a:ext cx="14072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wh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n </a:t>
            </a:r>
            <a:r>
              <a:rPr sz="3600" i="1" spc="472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lcr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0600" y="3354475"/>
            <a:ext cx="2109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 dirty="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19200" y="3372764"/>
            <a:ext cx="1435469" cy="150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mode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i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  <a:spcBef>
                <a:spcPts val="16"/>
              </a:spcBef>
            </a:pP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mL/min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82"/>
              </a:spcBef>
            </a:pP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sub</a:t>
            </a:r>
            <a:r>
              <a:rPr sz="2400" i="1" spc="-29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i="1" spc="-34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2400" i="1" spc="-19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tial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60334" y="3372764"/>
            <a:ext cx="117346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decr</a:t>
            </a:r>
            <a:r>
              <a:rPr sz="3600" i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ase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6883" y="3372764"/>
            <a:ext cx="29791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4800" y="3372764"/>
            <a:ext cx="6463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drug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0600" y="3372764"/>
            <a:ext cx="76868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dos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52088" y="3372764"/>
            <a:ext cx="7487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when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78300" y="3372764"/>
            <a:ext cx="53210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Clcr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4159394"/>
            <a:ext cx="2107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 dirty="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13576" y="4177665"/>
            <a:ext cx="11726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cr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ase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2400" y="4177665"/>
            <a:ext cx="2977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67200" y="4177665"/>
            <a:ext cx="6466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dr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3000" y="4177665"/>
            <a:ext cx="7682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1200" y="4177665"/>
            <a:ext cx="7487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wh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32416" y="4177665"/>
            <a:ext cx="5303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4" baseline="3413" dirty="0" err="1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err="1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3600" i="1" spc="-14" baseline="3413" dirty="0" err="1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i="1" spc="0" baseline="3413" dirty="0" err="1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lang="ar-IQ"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5600" y="2438400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</a:rPr>
              <a:t>&lt;50−60 </a:t>
            </a:r>
            <a:r>
              <a:rPr lang="en-US" sz="2400" i="1" dirty="0" smtClean="0">
                <a:solidFill>
                  <a:srgbClr val="0000CC"/>
                </a:solidFill>
              </a:rPr>
              <a:t>mL/min</a:t>
            </a:r>
            <a:endParaRPr lang="ar-IQ" sz="2400" i="1" dirty="0">
              <a:solidFill>
                <a:srgbClr val="0000CC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0400" y="32766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&lt;25−</a:t>
            </a:r>
            <a:r>
              <a:rPr lang="en-US" sz="2400" dirty="0" smtClean="0">
                <a:solidFill>
                  <a:srgbClr val="0000CC"/>
                </a:solidFill>
              </a:rPr>
              <a:t>30</a:t>
            </a:r>
            <a:endParaRPr lang="ar-IQ" sz="2400" dirty="0">
              <a:solidFill>
                <a:srgbClr val="0000CC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239000" y="4038600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</a:rPr>
              <a:t>≤15 mL/min</a:t>
            </a:r>
            <a:endParaRPr lang="ar-IQ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14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78840" y="421665"/>
            <a:ext cx="7482171" cy="159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29" marR="208585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>
              <a:latin typeface="Calibri"/>
              <a:cs typeface="Calibri"/>
            </a:endParaRPr>
          </a:p>
          <a:p>
            <a:pPr marL="2846539" marR="2942661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2204"/>
              </a:spcBef>
            </a:pPr>
            <a:r>
              <a:rPr sz="2400" spc="0" dirty="0" smtClean="0">
                <a:latin typeface="Calibri"/>
                <a:cs typeface="Calibri"/>
              </a:rPr>
              <a:t>In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der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m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di</a:t>
            </a:r>
            <a:r>
              <a:rPr sz="2400" spc="9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p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with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l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impai</a:t>
            </a:r>
            <a:r>
              <a:rPr sz="2400" spc="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-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78443" y="1689862"/>
            <a:ext cx="2431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2056002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4872" y="2056002"/>
            <a:ext cx="11624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sible;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594" y="2915556"/>
            <a:ext cx="2107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9194" y="2933827"/>
            <a:ext cx="6599453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b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se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dr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g dose and </a:t>
            </a: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ain 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he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us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al 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b="1" spc="-29" baseline="1137" dirty="0" smtClean="0">
                <a:solidFill>
                  <a:srgbClr val="0033CC"/>
                </a:solidFill>
                <a:latin typeface="Calibri"/>
                <a:cs typeface="Calibri"/>
              </a:rPr>
              <a:t>nt</a:t>
            </a: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19" baseline="1137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-29" baseline="1137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4159394"/>
            <a:ext cx="2107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4177665"/>
            <a:ext cx="69423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ain</a:t>
            </a:r>
            <a:r>
              <a:rPr sz="3600" b="1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us</a:t>
            </a:r>
            <a:r>
              <a:rPr sz="3600" b="1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r>
              <a:rPr sz="3600" b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dose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and i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se the</a:t>
            </a:r>
            <a:r>
              <a:rPr sz="3600" b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dosa</a:t>
            </a:r>
            <a:r>
              <a:rPr sz="3600" b="1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nt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594" y="5037599"/>
            <a:ext cx="2107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0033CC"/>
                </a:solidFill>
                <a:latin typeface="Wingdings"/>
                <a:cs typeface="Wingdings"/>
              </a:rPr>
              <a:t>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79194" y="5055870"/>
            <a:ext cx="6751345" cy="695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Simul</a:t>
            </a:r>
            <a:r>
              <a:rPr sz="3600" b="1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ane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usly</a:t>
            </a:r>
            <a:r>
              <a:rPr sz="3600" b="1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dec</a:t>
            </a:r>
            <a:r>
              <a:rPr sz="3600" b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se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dosa</a:t>
            </a:r>
            <a:r>
              <a:rPr sz="3600" b="1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and p</a:t>
            </a:r>
            <a:r>
              <a:rPr sz="3600" b="1" spc="-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ol</a:t>
            </a:r>
            <a:r>
              <a:rPr sz="3600" b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ng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600" b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dosa</a:t>
            </a:r>
            <a:r>
              <a:rPr sz="3600" b="1" spc="-14" baseline="1137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-24" baseline="1137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b="1" spc="-29" baseline="1137" dirty="0" smtClean="0">
                <a:solidFill>
                  <a:srgbClr val="0033CC"/>
                </a:solidFill>
                <a:latin typeface="Calibri"/>
                <a:cs typeface="Calibri"/>
              </a:rPr>
              <a:t>nt</a:t>
            </a: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b="1" spc="25" baseline="1137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b="1" spc="-29" baseline="1137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3600" b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039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8840" y="421665"/>
            <a:ext cx="7273585" cy="159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29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>
              <a:latin typeface="Calibri"/>
              <a:cs typeface="Calibri"/>
            </a:endParaRPr>
          </a:p>
          <a:p>
            <a:pPr marL="284653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  <a:p>
            <a:pPr marL="12700" marR="30540">
              <a:lnSpc>
                <a:spcPct val="101725"/>
              </a:lnSpc>
              <a:spcBef>
                <a:spcPts val="2204"/>
              </a:spcBef>
            </a:pPr>
            <a:r>
              <a:rPr sz="2400" spc="0" dirty="0" smtClean="0">
                <a:latin typeface="Calibri"/>
                <a:cs typeface="Calibri"/>
              </a:rPr>
              <a:t>The app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oach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es modifi</a:t>
            </a:r>
            <a:r>
              <a:rPr sz="2400" spc="-19" dirty="0" smtClean="0">
                <a:latin typeface="Calibri"/>
                <a:cs typeface="Calibri"/>
              </a:rPr>
              <a:t>ca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dep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nds 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2549796"/>
            <a:ext cx="5276557" cy="2174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509">
              <a:lnSpc>
                <a:spcPct val="150000"/>
              </a:lnSpc>
              <a:spcBef>
                <a:spcPts val="134"/>
              </a:spcBef>
            </a:pPr>
            <a:r>
              <a:rPr sz="3600" baseline="2502" dirty="0" smtClean="0">
                <a:solidFill>
                  <a:srgbClr val="0033CC"/>
                </a:solidFill>
                <a:latin typeface="Wingdings"/>
                <a:cs typeface="Wingdings"/>
              </a:rPr>
              <a:t></a:t>
            </a:r>
            <a:r>
              <a:rPr sz="3600" spc="-250" baseline="2415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3600" i="1" spc="-44" baseline="2275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i="1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4" baseline="2275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i="1" spc="-25" baseline="2275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i="1" spc="-19" baseline="2275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i="1" spc="4" baseline="2275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i="1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f admini</a:t>
            </a:r>
            <a:r>
              <a:rPr sz="3600" i="1" spc="-14" baseline="2275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i="1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tr</a:t>
            </a:r>
            <a:r>
              <a:rPr sz="3600" i="1" spc="4" baseline="2275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i="1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tion</a:t>
            </a:r>
            <a:endParaRPr sz="2400" dirty="0">
              <a:latin typeface="Calibri"/>
              <a:cs typeface="Calibri"/>
            </a:endParaRPr>
          </a:p>
          <a:p>
            <a:pPr marL="12700" marR="48509">
              <a:lnSpc>
                <a:spcPct val="150000"/>
              </a:lnSpc>
              <a:spcBef>
                <a:spcPts val="391"/>
              </a:spcBef>
            </a:pPr>
            <a:r>
              <a:rPr sz="2400" dirty="0" smtClean="0">
                <a:solidFill>
                  <a:srgbClr val="0033CC"/>
                </a:solidFill>
                <a:latin typeface="Wingdings"/>
                <a:cs typeface="Wingdings"/>
              </a:rPr>
              <a:t></a:t>
            </a:r>
            <a:r>
              <a:rPr sz="2400" spc="-25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age </a:t>
            </a:r>
            <a:r>
              <a:rPr sz="2400" i="1" spc="-25" dirty="0" smtClean="0">
                <a:solidFill>
                  <a:srgbClr val="0033CC"/>
                </a:solidFill>
                <a:latin typeface="Calibri"/>
                <a:cs typeface="Calibri"/>
              </a:rPr>
              <a:t>f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ms available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28"/>
              </a:spcBef>
            </a:pPr>
            <a:r>
              <a:rPr sz="2400" dirty="0" smtClean="0">
                <a:solidFill>
                  <a:srgbClr val="0033CC"/>
                </a:solidFill>
                <a:latin typeface="Wingdings"/>
                <a:cs typeface="Wingdings"/>
              </a:rPr>
              <a:t></a:t>
            </a:r>
            <a:r>
              <a:rPr sz="2400" spc="-25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Pharma</a:t>
            </a:r>
            <a:r>
              <a:rPr sz="2400" i="1" spc="-29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odynamic</a:t>
            </a:r>
            <a:r>
              <a:rPr sz="2400" i="1" spc="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spo</a:t>
            </a:r>
            <a:r>
              <a:rPr sz="2400" i="1" spc="4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se </a:t>
            </a:r>
            <a:r>
              <a:rPr sz="2400" i="1" spc="-25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o the</a:t>
            </a:r>
            <a:r>
              <a:rPr sz="2400" i="1" spc="-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i="1" spc="0" dirty="0" smtClean="0">
                <a:solidFill>
                  <a:srgbClr val="0033CC"/>
                </a:solidFill>
                <a:latin typeface="Calibri"/>
                <a:cs typeface="Calibri"/>
              </a:rPr>
              <a:t>drug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0510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878840" y="421665"/>
            <a:ext cx="7772975" cy="2330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29" marR="499390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846539" marR="323346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  <a:p>
            <a:pPr marL="12700" algn="just">
              <a:lnSpc>
                <a:spcPct val="100097"/>
              </a:lnSpc>
              <a:spcBef>
                <a:spcPts val="2241"/>
              </a:spcBef>
            </a:pPr>
            <a:r>
              <a:rPr sz="2400" spc="-34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</a:t>
            </a:r>
            <a:r>
              <a:rPr sz="2400" spc="-29" dirty="0" smtClean="0">
                <a:latin typeface="Calibri"/>
                <a:cs typeface="Calibri"/>
              </a:rPr>
              <a:t>e</a:t>
            </a:r>
            <a:r>
              <a:rPr sz="2400" spc="-44" dirty="0" smtClean="0">
                <a:latin typeface="Calibri"/>
                <a:cs typeface="Calibri"/>
              </a:rPr>
              <a:t>x</a:t>
            </a:r>
            <a:r>
              <a:rPr sz="2400" spc="0" dirty="0" smtClean="0">
                <a:latin typeface="Calibri"/>
                <a:cs typeface="Calibri"/>
              </a:rPr>
              <a:t>ample,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if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drug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is 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esc</a:t>
            </a:r>
            <a:r>
              <a:rPr sz="2400" spc="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ibed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2400" spc="-50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ally</a:t>
            </a:r>
            <a:r>
              <a:rPr sz="2400" spc="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only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lim</a:t>
            </a: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 numb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so</a:t>
            </a:r>
            <a:r>
              <a:rPr sz="2400" spc="-4" dirty="0" smtClean="0">
                <a:latin typeface="Calibri"/>
                <a:cs typeface="Calibri"/>
              </a:rPr>
              <a:t>l</a:t>
            </a:r>
            <a:r>
              <a:rPr sz="2400" spc="0" dirty="0" smtClean="0">
                <a:latin typeface="Calibri"/>
                <a:cs typeface="Calibri"/>
              </a:rPr>
              <a:t>id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orms 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ailabl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one will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usually admini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er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usual 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e and inc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se the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25" dirty="0" smtClean="0">
                <a:latin typeface="Calibri"/>
                <a:cs typeface="Calibri"/>
              </a:rPr>
              <a:t>nt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-3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4" dirty="0" smtClean="0">
                <a:latin typeface="Calibri"/>
                <a:cs typeface="Calibri"/>
              </a:rPr>
              <a:t>l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3299612"/>
            <a:ext cx="23977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25092" y="3299612"/>
            <a:ext cx="485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16354" y="3299612"/>
            <a:ext cx="64174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61590" y="3299612"/>
            <a:ext cx="26037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27731" y="3299612"/>
            <a:ext cx="245488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en 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p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spc="-34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-3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3600" spc="-159" baseline="3413" dirty="0" smtClean="0">
                <a:solidFill>
                  <a:srgbClr val="0033CC"/>
                </a:solidFill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86781" y="3299612"/>
            <a:ext cx="2173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09869" y="3299612"/>
            <a:ext cx="97671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maller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92290" y="3299612"/>
            <a:ext cx="127232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 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68716" y="3299612"/>
            <a:ext cx="382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3665601"/>
            <a:ext cx="17778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admini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4851" y="366560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9691" y="3665601"/>
            <a:ext cx="2431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0399" y="3665601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7871" y="3665601"/>
            <a:ext cx="7287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64989" y="3665601"/>
            <a:ext cx="6982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6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1373" y="3665601"/>
            <a:ext cx="578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7361" y="3665601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9242" y="3665601"/>
            <a:ext cx="7265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usual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3058" y="3665601"/>
            <a:ext cx="9497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031361"/>
            <a:ext cx="30702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9" baseline="3413" dirty="0" smtClean="0">
                <a:latin typeface="Calibri"/>
                <a:cs typeface="Calibri"/>
              </a:rPr>
              <a:t>r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will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ain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45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335274" y="665733"/>
            <a:ext cx="25349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enal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fu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ct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6349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1653286"/>
            <a:ext cx="7776114" cy="6598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When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born,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3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func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et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co</a:t>
            </a:r>
            <a:r>
              <a:rPr sz="3600" spc="0" baseline="3413" dirty="0" smtClean="0">
                <a:latin typeface="Calibri"/>
                <a:cs typeface="Calibri"/>
              </a:rPr>
              <a:t>mple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ely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595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eloped in ful</a:t>
            </a:r>
            <a:r>
              <a:rPr sz="3600" spc="4" baseline="3413" dirty="0" smtClean="0">
                <a:latin typeface="Calibri"/>
                <a:cs typeface="Calibri"/>
              </a:rPr>
              <a:t>l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erm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neon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(~</a:t>
            </a:r>
            <a:r>
              <a:rPr sz="3600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4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0</a:t>
            </a: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w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k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st</a:t>
            </a:r>
            <a:r>
              <a:rPr sz="3600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ti</a:t>
            </a:r>
            <a:r>
              <a:rPr sz="3600" spc="-4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nal</a:t>
            </a:r>
            <a:r>
              <a:rPr sz="3600" spc="-1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lang="ar-IQ" sz="3600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76913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787523"/>
            <a:ext cx="7774989" cy="659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kidn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pm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ompl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function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590"/>
              </a:lnSpc>
              <a:spcBef>
                <a:spcPts val="2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abili</a:t>
            </a:r>
            <a:r>
              <a:rPr sz="3600" spc="-50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3</a:t>
            </a:r>
            <a:r>
              <a:rPr sz="3600" spc="4" baseline="3413" dirty="0" smtClean="0">
                <a:latin typeface="Calibri"/>
                <a:cs typeface="Calibri"/>
              </a:rPr>
              <a:t>–</a:t>
            </a:r>
            <a:r>
              <a:rPr sz="3600" spc="0" baseline="3413" dirty="0" smtClean="0">
                <a:latin typeface="Calibri"/>
                <a:cs typeface="Calibri"/>
              </a:rPr>
              <a:t>6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ths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birth.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90324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921632"/>
            <a:ext cx="7775489" cy="659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(&lt;</a:t>
            </a:r>
            <a:r>
              <a:rPr sz="3600" spc="-4" baseline="3413" dirty="0" smtClean="0">
                <a:latin typeface="Calibri"/>
                <a:cs typeface="Calibri"/>
              </a:rPr>
              <a:t>3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s),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kidn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5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590"/>
              </a:lnSpc>
              <a:spcBef>
                <a:spcPts val="2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6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lon</a:t>
            </a:r>
            <a:r>
              <a:rPr sz="3600" spc="-2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during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po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tpartum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pe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iod.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03748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055870"/>
            <a:ext cx="7775317" cy="988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Kidney  function,  as</a:t>
            </a:r>
            <a:r>
              <a:rPr sz="3600" spc="5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measu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54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5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glomerular 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ﬁ</a:t>
            </a:r>
            <a:r>
              <a:rPr sz="3600" spc="0" baseline="3413" dirty="0" smtClean="0">
                <a:latin typeface="Calibri"/>
                <a:cs typeface="Calibri"/>
              </a:rPr>
              <a:t>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e,</a:t>
            </a:r>
            <a:endParaRPr sz="2400">
              <a:latin typeface="Calibri"/>
              <a:cs typeface="Calibri"/>
            </a:endParaRPr>
          </a:p>
          <a:p>
            <a:pPr marL="12700" marR="291">
              <a:lnSpc>
                <a:spcPts val="2590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typi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9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~</a:t>
            </a:r>
            <a:r>
              <a:rPr sz="3600" spc="-4" baseline="3413" dirty="0" smtClean="0">
                <a:latin typeface="Calibri"/>
                <a:cs typeface="Calibri"/>
              </a:rPr>
              <a:t>120–14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19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mL/min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18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oun</a:t>
            </a:r>
            <a:r>
              <a:rPr sz="3600" spc="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lt</a:t>
            </a: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2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adul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590"/>
              </a:lnSpc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18</a:t>
            </a:r>
            <a:r>
              <a:rPr sz="3600" spc="4" baseline="3413" dirty="0" smtClean="0">
                <a:latin typeface="Calibri"/>
                <a:cs typeface="Calibri"/>
              </a:rPr>
              <a:t>–</a:t>
            </a:r>
            <a:r>
              <a:rPr sz="3600" spc="-4" baseline="3413" dirty="0" smtClean="0">
                <a:latin typeface="Calibri"/>
                <a:cs typeface="Calibri"/>
              </a:rPr>
              <a:t>2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4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023010" y="421665"/>
            <a:ext cx="712941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70236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160594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40" y="1624329"/>
            <a:ext cx="20174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 </a:t>
            </a:r>
            <a:r>
              <a:rPr sz="3600" spc="1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78023" y="1624329"/>
            <a:ext cx="35167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nar</a:t>
            </a:r>
            <a:r>
              <a:rPr sz="3600" spc="-29" baseline="3413" dirty="0" smtClean="0">
                <a:latin typeface="Calibri"/>
                <a:cs typeface="Calibri"/>
              </a:rPr>
              <a:t>ro</a:t>
            </a:r>
            <a:r>
              <a:rPr sz="3600" spc="0" baseline="3413" dirty="0" smtClean="0">
                <a:latin typeface="Calibri"/>
                <a:cs typeface="Calibri"/>
              </a:rPr>
              <a:t>w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tic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76822" y="1624329"/>
            <a:ext cx="2075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lang="en-US" sz="3600" spc="-9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aminogl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917090"/>
            <a:ext cx="7785921" cy="6230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5"/>
              </a:lnSpc>
              <a:spcBef>
                <a:spcPts val="123"/>
              </a:spcBef>
            </a:pPr>
            <a:r>
              <a:rPr sz="3600" spc="0" baseline="2275" dirty="0" smtClean="0">
                <a:latin typeface="Calibri"/>
                <a:cs typeface="Calibri"/>
              </a:rPr>
              <a:t>and</a:t>
            </a:r>
            <a:r>
              <a:rPr sz="3600" spc="392" baseline="2275" dirty="0" smtClean="0">
                <a:latin typeface="Calibri"/>
                <a:cs typeface="Calibri"/>
              </a:rPr>
              <a:t> </a:t>
            </a:r>
            <a:r>
              <a:rPr sz="3600" spc="-39" baseline="2275" dirty="0" smtClean="0">
                <a:latin typeface="Calibri"/>
                <a:cs typeface="Calibri"/>
              </a:rPr>
              <a:t>v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-19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o</a:t>
            </a:r>
            <a:r>
              <a:rPr sz="3600" spc="-39" baseline="2275" dirty="0" smtClean="0">
                <a:latin typeface="Calibri"/>
                <a:cs typeface="Calibri"/>
              </a:rPr>
              <a:t>m</a:t>
            </a:r>
            <a:r>
              <a:rPr sz="3600" spc="-29" baseline="2275" dirty="0" smtClean="0">
                <a:latin typeface="Calibri"/>
                <a:cs typeface="Calibri"/>
              </a:rPr>
              <a:t>y</a:t>
            </a:r>
            <a:r>
              <a:rPr sz="3600" spc="0" baseline="2275" dirty="0" smtClean="0">
                <a:latin typeface="Calibri"/>
                <a:cs typeface="Calibri"/>
              </a:rPr>
              <a:t>cin)</a:t>
            </a:r>
            <a:r>
              <a:rPr sz="3600" spc="397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b</a:t>
            </a:r>
            <a:r>
              <a:rPr sz="3600" spc="-9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th</a:t>
            </a:r>
            <a:r>
              <a:rPr sz="3600" spc="392" baseline="2275" dirty="0" smtClean="0">
                <a:latin typeface="Calibri"/>
                <a:cs typeface="Calibri"/>
              </a:rPr>
              <a:t> </a:t>
            </a:r>
            <a:r>
              <a:rPr sz="3600" spc="-9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he</a:t>
            </a:r>
            <a:r>
              <a:rPr sz="3600" spc="397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spc="-9" baseline="2275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se</a:t>
            </a:r>
            <a:r>
              <a:rPr sz="3600" spc="397" baseline="2275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9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d</a:t>
            </a:r>
            <a:r>
              <a:rPr sz="3600" spc="392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d</a:t>
            </a:r>
            <a:r>
              <a:rPr sz="3600" spc="-9" baseline="2275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sa</a:t>
            </a:r>
            <a:r>
              <a:rPr sz="3600" spc="-29" baseline="2275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402" baseline="2275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spc="-14" baseline="2275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spc="-25" baseline="2275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29" baseline="2275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-39" baseline="2275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3600" spc="0" baseline="2275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r>
              <a:rPr sz="3600" spc="397" baseline="2275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-19" baseline="2275" dirty="0" smtClean="0">
                <a:latin typeface="Calibri"/>
                <a:cs typeface="Calibri"/>
              </a:rPr>
              <a:t>c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392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375"/>
              </a:lnSpc>
            </a:pPr>
            <a:r>
              <a:rPr sz="3600" spc="0" baseline="3413" dirty="0" smtClean="0">
                <a:latin typeface="Calibri"/>
                <a:cs typeface="Calibri"/>
              </a:rPr>
              <a:t>manipul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hi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27940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2743200"/>
            <a:ext cx="7773647" cy="1884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929"/>
              </a:lnSpc>
              <a:spcBef>
                <a:spcPts val="100"/>
              </a:spcBef>
            </a:pP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drug do</a:t>
            </a:r>
            <a:r>
              <a:rPr sz="2400" spc="-9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2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is</a:t>
            </a:r>
            <a:r>
              <a:rPr sz="2400" spc="1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-34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edu</a:t>
            </a:r>
            <a:r>
              <a:rPr sz="2400" spc="4" dirty="0" smtClean="0">
                <a:solidFill>
                  <a:srgbClr val="0033CC"/>
                </a:solidFill>
                <a:latin typeface="Calibri"/>
                <a:cs typeface="Calibri"/>
              </a:rPr>
              <a:t>c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ed</a:t>
            </a:r>
            <a:r>
              <a:rPr sz="2400" spc="1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spc="-14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2400" spc="-9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2400" spc="-25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19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2400" spc="-25" dirty="0" smtClean="0">
                <a:solidFill>
                  <a:srgbClr val="0033CC"/>
                </a:solidFill>
                <a:latin typeface="Calibri"/>
                <a:cs typeface="Calibri"/>
              </a:rPr>
              <a:t>nt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29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-39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r>
              <a:rPr sz="2400" spc="1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-34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4" dirty="0" smtClean="0">
                <a:solidFill>
                  <a:srgbClr val="0033CC"/>
                </a:solidFill>
                <a:latin typeface="Calibri"/>
                <a:cs typeface="Calibri"/>
              </a:rPr>
              <a:t>m</a:t>
            </a:r>
            <a:r>
              <a:rPr sz="2400" spc="-9" dirty="0" smtClean="0">
                <a:solidFill>
                  <a:srgbClr val="0033CC"/>
                </a:solidFill>
                <a:latin typeface="Calibri"/>
                <a:cs typeface="Calibri"/>
              </a:rPr>
              <a:t>ai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ns </a:t>
            </a:r>
            <a:r>
              <a:rPr lang="ar-IQ" sz="2400" dirty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unal</a:t>
            </a:r>
            <a:r>
              <a:rPr sz="2400" spc="-25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2400" spc="-29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0033CC"/>
                </a:solidFill>
                <a:latin typeface="Calibri"/>
                <a:cs typeface="Calibri"/>
              </a:rPr>
              <a:t>ed </a:t>
            </a:r>
            <a:r>
              <a:rPr sz="2400" spc="4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 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  with  dec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eased 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enal 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functio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 </a:t>
            </a:r>
            <a:r>
              <a:rPr lang="ar-IQ" sz="2400" spc="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x</a:t>
            </a: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mum   drug  </a:t>
            </a:r>
            <a:r>
              <a:rPr sz="2400" spc="20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tions   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  </a:t>
            </a:r>
            <a:r>
              <a:rPr sz="2400" spc="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usually  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-25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er  </a:t>
            </a:r>
            <a:r>
              <a:rPr sz="2400" spc="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d </a:t>
            </a:r>
            <a:r>
              <a:rPr lang="ar-IQ" sz="2400" dirty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minim</a:t>
            </a:r>
            <a:r>
              <a:rPr sz="2400" spc="-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m 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rug 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tions  hig</a:t>
            </a:r>
            <a:r>
              <a:rPr sz="2400" spc="-14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er </a:t>
            </a:r>
            <a:r>
              <a:rPr sz="2400" spc="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than 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 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s 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ts val="2929"/>
              </a:lnSpc>
            </a:pPr>
            <a:r>
              <a:rPr sz="2400" spc="0" dirty="0" smtClean="0">
                <a:latin typeface="Calibri"/>
                <a:cs typeface="Calibri"/>
              </a:rPr>
              <a:t>with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normal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l function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eiving the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typi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drug 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482565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4844033"/>
            <a:ext cx="239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7472" y="4844033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01114" y="4844033"/>
            <a:ext cx="20549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 </a:t>
            </a:r>
            <a:r>
              <a:rPr sz="3600" spc="25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nt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29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-39" baseline="3413" dirty="0" smtClean="0">
                <a:solidFill>
                  <a:srgbClr val="0033CC"/>
                </a:solidFill>
                <a:latin typeface="Calibri"/>
                <a:cs typeface="Calibri"/>
              </a:rPr>
              <a:t>v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4907" y="4844033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13047" y="4844033"/>
            <a:ext cx="25548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p</a:t>
            </a:r>
            <a:r>
              <a:rPr sz="3600" spc="-34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ol</a:t>
            </a: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o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ed </a:t>
            </a:r>
            <a:r>
              <a:rPr sz="3600" spc="254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and </a:t>
            </a:r>
            <a:r>
              <a:rPr sz="3600" spc="250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6966" y="4844033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06106" y="4844033"/>
            <a:ext cx="9481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</a:t>
            </a:r>
            <a:r>
              <a:rPr sz="3600" spc="-25" baseline="3413" dirty="0" smtClean="0">
                <a:solidFill>
                  <a:srgbClr val="0033CC"/>
                </a:solidFill>
                <a:latin typeface="Calibri"/>
                <a:cs typeface="Calibri"/>
              </a:rPr>
              <a:t>g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5136642"/>
            <a:ext cx="10644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solidFill>
                  <a:srgbClr val="0033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m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ains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3262" y="5136642"/>
            <a:ext cx="4834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7167" y="5136642"/>
            <a:ext cx="8085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sam</a:t>
            </a:r>
            <a:r>
              <a:rPr sz="3600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779" y="5136642"/>
            <a:ext cx="13048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xi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8993" y="5136642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4714" y="5136642"/>
            <a:ext cx="12610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minim</a:t>
            </a:r>
            <a:r>
              <a:rPr sz="3600" spc="-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3954" y="5136642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429199"/>
            <a:ext cx="7771981" cy="622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29"/>
              </a:lnSpc>
              <a:spcBef>
                <a:spcPts val="100"/>
              </a:spcBef>
            </a:pP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once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9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ons</a:t>
            </a:r>
            <a:r>
              <a:rPr sz="2400" spc="10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0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ally</a:t>
            </a:r>
            <a:r>
              <a:rPr sz="2400" spc="1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about</a:t>
            </a:r>
            <a:r>
              <a:rPr sz="2400" spc="104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he</a:t>
            </a:r>
            <a:r>
              <a:rPr sz="2400" spc="10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same</a:t>
            </a:r>
            <a:r>
              <a:rPr sz="2400" spc="1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as</a:t>
            </a:r>
            <a:r>
              <a:rPr sz="2400" spc="10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</a:t>
            </a:r>
            <a:r>
              <a:rPr sz="2400" spc="10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10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with 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929"/>
              </a:lnSpc>
            </a:pPr>
            <a:r>
              <a:rPr sz="2400" spc="-14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l function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eiving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usual drug do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822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738188"/>
            <a:ext cx="808672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0161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69172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Serum concentration versus time profile for a patient with normal kidney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function receiving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renally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eliminated drug at the dose of 300 mg every 6 hours 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(solid line)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 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renal dysfunction, it is possible to give the same dose and prolong the dosage interval (300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mg every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12 hours, 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dashed line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a reduced dose at the same dosage interval (150 mg every 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hours, 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dotted 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line)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Giving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same dose at a longer dosage interval in the patient with renal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disease usually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results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concentration/time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profile similar to that seen in a normal patient receiving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normal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dose.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giving a smaller dose and keeping the dosage interval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same usually produces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concentration/time profile with a lower peak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steady-state concentration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higher trough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steady-state concentration.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since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total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daily dose is the same for both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renal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dosage regimens (600 mg/d)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25"/>
          <p:cNvSpPr txBox="1"/>
          <p:nvPr/>
        </p:nvSpPr>
        <p:spPr>
          <a:xfrm>
            <a:off x="1023010" y="421665"/>
            <a:ext cx="712941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70236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2882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878840" y="421665"/>
            <a:ext cx="7772195" cy="1964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29" marR="498610"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>
              <a:latin typeface="Calibri"/>
              <a:cs typeface="Calibri"/>
            </a:endParaRPr>
          </a:p>
          <a:p>
            <a:pPr marL="2846539" marR="323268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2329"/>
              </a:spcBef>
            </a:pPr>
            <a:r>
              <a:rPr sz="2400" spc="-34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18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drugs</a:t>
            </a:r>
            <a:r>
              <a:rPr sz="2400" spc="184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ith</a:t>
            </a:r>
            <a:r>
              <a:rPr sz="2400" spc="19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nar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w</a:t>
            </a:r>
            <a:r>
              <a:rPr sz="2400" spc="189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he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ap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utic</a:t>
            </a:r>
            <a:r>
              <a:rPr sz="2400" spc="199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nd</a:t>
            </a:r>
            <a:r>
              <a:rPr sz="2400" spc="-29" dirty="0" smtClean="0">
                <a:latin typeface="Calibri"/>
                <a:cs typeface="Calibri"/>
              </a:rPr>
              <a:t>e</a:t>
            </a:r>
            <a:r>
              <a:rPr sz="2400" spc="-54" dirty="0" smtClean="0">
                <a:latin typeface="Calibri"/>
                <a:cs typeface="Calibri"/>
              </a:rPr>
              <a:t>x</a:t>
            </a:r>
            <a:r>
              <a:rPr sz="2400" spc="0" dirty="0" smtClean="0">
                <a:latin typeface="Calibri"/>
                <a:cs typeface="Calibri"/>
              </a:rPr>
              <a:t>es,</a:t>
            </a:r>
            <a:r>
              <a:rPr sz="2400" spc="19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Clcr</a:t>
            </a:r>
            <a:r>
              <a:rPr sz="2400" spc="17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19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</a:t>
            </a:r>
            <a:r>
              <a:rPr sz="2400" spc="19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us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30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tim</a:t>
            </a:r>
            <a:r>
              <a:rPr sz="2400" spc="-2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30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phar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ok</a:t>
            </a:r>
            <a:r>
              <a:rPr sz="2400" spc="-1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tic</a:t>
            </a:r>
            <a:r>
              <a:rPr sz="2400" spc="32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9" dirty="0" smtClean="0">
                <a:latin typeface="Calibri"/>
                <a:cs typeface="Calibri"/>
              </a:rPr>
              <a:t>am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307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31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302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307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based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421763"/>
            <a:ext cx="3907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6586" y="2421763"/>
            <a:ext cx="6744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prior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77542" y="2421763"/>
            <a:ext cx="9486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udies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43199" y="2421763"/>
            <a:ext cx="13780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onduc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38497" y="2421763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6073" y="2421763"/>
            <a:ext cx="7497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ther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3229" y="2421763"/>
            <a:ext cx="10757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15378" y="2421763"/>
            <a:ext cx="621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51470" y="2421763"/>
            <a:ext cx="7015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787523"/>
            <a:ext cx="15945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function.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47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3665601"/>
            <a:ext cx="13049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tim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0130" y="3665601"/>
            <a:ext cx="21395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phar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ok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8477" y="3665601"/>
            <a:ext cx="14872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pa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2393" y="3665601"/>
            <a:ext cx="24613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47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then </a:t>
            </a:r>
            <a:r>
              <a:rPr sz="3600" spc="4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used </a:t>
            </a:r>
            <a:r>
              <a:rPr sz="3600" spc="4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031361"/>
            <a:ext cx="7775793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phar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ok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ing equ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9" baseline="3413" dirty="0" smtClean="0">
                <a:latin typeface="Calibri"/>
                <a:cs typeface="Calibri"/>
              </a:rPr>
              <a:t> 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ompu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initial 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9301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5"/>
          <p:cNvSpPr txBox="1"/>
          <p:nvPr/>
        </p:nvSpPr>
        <p:spPr>
          <a:xfrm>
            <a:off x="1023010" y="421665"/>
            <a:ext cx="712941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70236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3010" y="1982212"/>
            <a:ext cx="7358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Elimination rate constant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also be estimated using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Clcr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it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dependent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pharmacokinetic parameter whose result is reliant on the relative values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clearance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of distribution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/V)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this, changes in elimination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rate constant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not always be due to changes in the renal elimination of the drug.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892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5940" y="1773943"/>
            <a:ext cx="7922261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Clcr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usually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approximated 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straight line with a slope that is a function of renal elimination for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intercept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is related to the elimination of drug in functionally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anephric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patients (glomerular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filtration rate ≈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941" y="3962400"/>
            <a:ext cx="79222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sz="2800" spc="4" baseline="3413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Clcr</a:t>
            </a:r>
            <a:r>
              <a:rPr lang="en-US" sz="1400" dirty="0" smtClean="0">
                <a:cs typeface="Calibri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aminoglycoside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elimination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rate constant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used to estimate initial aminoglycoside elimination when 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drug concentrations are available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 y-axis intercept (0.014 h–1)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non-renal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elimination for aminoglycosides.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023010" y="421665"/>
            <a:ext cx="712941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70236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1792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23010" y="421665"/>
            <a:ext cx="712941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 dirty="0">
              <a:latin typeface="Calibri"/>
              <a:cs typeface="Calibri"/>
            </a:endParaRPr>
          </a:p>
          <a:p>
            <a:pPr marL="2702369" marR="2734076" algn="ctr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1" y="5638800"/>
            <a:ext cx="6780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0000CC"/>
                </a:solidFill>
              </a:rPr>
              <a:t>ke </a:t>
            </a:r>
            <a:r>
              <a:rPr lang="nl-NL" sz="3200" b="1" dirty="0">
                <a:solidFill>
                  <a:srgbClr val="0000CC"/>
                </a:solidFill>
              </a:rPr>
              <a:t>(in h−1) = 0.00293 ⋅ CrCl + 0.014.</a:t>
            </a:r>
            <a:endParaRPr lang="ar-IQ" sz="3200" b="1" dirty="0">
              <a:solidFill>
                <a:srgbClr val="0000CC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391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687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1023010" y="421665"/>
            <a:ext cx="537487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endParaRPr sz="3200">
              <a:latin typeface="Calibri"/>
              <a:cs typeface="Calibri"/>
            </a:endParaRPr>
          </a:p>
          <a:p>
            <a:pPr marL="2745587" marR="61081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00218" y="421665"/>
            <a:ext cx="178274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3490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53286"/>
            <a:ext cx="10171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00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08377" y="1653286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45766" y="1653286"/>
            <a:ext cx="15085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66159" y="1653286"/>
            <a:ext cx="5037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2109" y="1653286"/>
            <a:ext cx="5670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also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60289" y="1653286"/>
            <a:ext cx="9585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32042" y="1653286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45046" y="1653286"/>
            <a:ext cx="10772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3766" y="1653286"/>
            <a:ext cx="621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1982622"/>
            <a:ext cx="322425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eased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enal functio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590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72440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778071"/>
            <a:ext cx="7774281" cy="1317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622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Co</a:t>
            </a:r>
            <a:r>
              <a:rPr sz="3600" spc="-44" baseline="3413" dirty="0" smtClean="0">
                <a:latin typeface="Calibri"/>
                <a:cs typeface="Calibri"/>
              </a:rPr>
              <a:t>n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sel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1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11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12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1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12700" marR="1686">
              <a:lnSpc>
                <a:spcPts val="2590"/>
              </a:lnSpc>
              <a:spcBef>
                <a:spcPts val="2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if</a:t>
            </a:r>
            <a:r>
              <a:rPr sz="3600" spc="16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unds</a:t>
            </a:r>
            <a:r>
              <a:rPr sz="3600" spc="1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normal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59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-54" baseline="3413" dirty="0" smtClean="0">
                <a:latin typeface="Calibri"/>
                <a:cs typeface="Calibri"/>
              </a:rPr>
              <a:t>x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15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1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kidn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17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mul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6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x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displaceme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</a:t>
            </a:r>
            <a:r>
              <a:rPr sz="3600" spc="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om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tissue</a:t>
            </a:r>
            <a:r>
              <a:rPr sz="3600" spc="7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binding</a:t>
            </a:r>
            <a:r>
              <a:rPr sz="3600" spc="64" baseline="3413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si</a:t>
            </a:r>
            <a:r>
              <a:rPr sz="3600" spc="-25" baseline="3413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es</a:t>
            </a:r>
            <a:endParaRPr sz="2400" dirty="0">
              <a:solidFill>
                <a:srgbClr val="0000CC"/>
              </a:solidFill>
              <a:latin typeface="Calibri"/>
              <a:cs typeface="Calibri"/>
            </a:endParaRPr>
          </a:p>
          <a:p>
            <a:pPr marL="12700" marR="45720">
              <a:lnSpc>
                <a:spcPts val="2590"/>
              </a:lnSpc>
            </a:pPr>
            <a:r>
              <a:rPr sz="3600" spc="0" baseline="3413" dirty="0" smtClean="0">
                <a:latin typeface="Calibri"/>
                <a:cs typeface="Calibri"/>
              </a:rPr>
              <a:t>occu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8840" y="2551837"/>
            <a:ext cx="7655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CC"/>
                </a:solidFill>
              </a:rPr>
              <a:t>Plasma protein binding </a:t>
            </a:r>
            <a:r>
              <a:rPr lang="en-US" sz="2400" dirty="0"/>
              <a:t>displacement of drug by endogenous or exogenous </a:t>
            </a:r>
            <a:r>
              <a:rPr lang="en-US" sz="2400" dirty="0" smtClean="0"/>
              <a:t>substances that </a:t>
            </a:r>
            <a:r>
              <a:rPr lang="en-US" sz="2400" dirty="0"/>
              <a:t>would normally be eliminated by the kidney but accumulate in the blood of </a:t>
            </a:r>
            <a:r>
              <a:rPr lang="en-US" sz="2400" dirty="0" smtClean="0"/>
              <a:t>patients with </a:t>
            </a:r>
            <a:r>
              <a:rPr lang="en-US" sz="2400" dirty="0"/>
              <a:t>poor kidney function can increase the volume of distribution of </a:t>
            </a:r>
            <a:r>
              <a:rPr lang="en-US" sz="2400" dirty="0" smtClean="0"/>
              <a:t>other drugs.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82360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1023010" y="421665"/>
            <a:ext cx="5374875" cy="920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tim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4800" b="1" spc="-5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drug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dosing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endParaRPr sz="3200">
              <a:latin typeface="Calibri"/>
              <a:cs typeface="Calibri"/>
            </a:endParaRPr>
          </a:p>
          <a:p>
            <a:pPr marL="2745587" marR="61081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1706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00218" y="421665"/>
            <a:ext cx="178274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1689862"/>
            <a:ext cx="9864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14" baseline="3413" dirty="0" smtClean="0">
                <a:latin typeface="Calibri"/>
                <a:cs typeface="Calibri"/>
              </a:rPr>
              <a:t>g</a:t>
            </a: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xin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61133" y="1689862"/>
            <a:ext cx="9891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ume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46603" y="1689862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65703" y="1689862"/>
            <a:ext cx="15070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3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67681" y="1689862"/>
            <a:ext cx="13018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5570" y="1689862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60285" y="1689862"/>
            <a:ext cx="10772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2242" y="1689862"/>
            <a:ext cx="6197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2056002"/>
            <a:ext cx="32287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 function;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79352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3811904"/>
            <a:ext cx="5314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9174" y="3811904"/>
            <a:ext cx="9644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3594" y="3811904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3931" y="3811904"/>
            <a:ext cx="14239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olume 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7075" y="3811904"/>
            <a:ext cx="15085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tribution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4293" y="3811904"/>
            <a:ext cx="15223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esuma</a:t>
            </a:r>
            <a:r>
              <a:rPr sz="3600" spc="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86878" y="3811904"/>
            <a:ext cx="8685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cu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177665"/>
            <a:ext cx="61813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displac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tissu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bound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di</a:t>
            </a:r>
            <a:r>
              <a:rPr sz="3600" spc="-14" baseline="3413" dirty="0" smtClean="0">
                <a:latin typeface="Calibri"/>
                <a:cs typeface="Calibri"/>
              </a:rPr>
              <a:t>g</a:t>
            </a: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xi</a:t>
            </a:r>
            <a:r>
              <a:rPr sz="3600" spc="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00200" y="2831068"/>
            <a:ext cx="6279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</a:rPr>
              <a:t>V </a:t>
            </a:r>
            <a:r>
              <a:rPr lang="it-IT" sz="2800" b="1" dirty="0" smtClean="0">
                <a:solidFill>
                  <a:srgbClr val="0000CC"/>
                </a:solidFill>
              </a:rPr>
              <a:t>(L</a:t>
            </a:r>
            <a:r>
              <a:rPr lang="it-IT" sz="2800" b="1" dirty="0">
                <a:solidFill>
                  <a:srgbClr val="0000CC"/>
                </a:solidFill>
              </a:rPr>
              <a:t>) = 226 + [(298 ⋅ CrCl)/(29.1 + CrCl)]</a:t>
            </a:r>
            <a:endParaRPr lang="ar-IQ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3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8840" y="1689862"/>
            <a:ext cx="7772814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lipid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uble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</a:t>
            </a:r>
            <a:r>
              <a:rPr sz="3600" spc="-50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some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deg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ee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8840" y="2933827"/>
            <a:ext cx="8055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75206" y="2933827"/>
            <a:ext cx="1479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12950" y="2933827"/>
            <a:ext cx="6229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type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28087" y="2933827"/>
            <a:ext cx="12886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ctions,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5783" y="2933827"/>
            <a:ext cx="6394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such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36033" y="2933827"/>
            <a:ext cx="3369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62753" y="2933827"/>
            <a:ext cx="12999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xid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53022" y="2933827"/>
            <a:ext cx="13714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h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ol</a:t>
            </a:r>
            <a:r>
              <a:rPr sz="3600" spc="-25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sis,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14538" y="2933827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3299612"/>
            <a:ext cx="134433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eduction,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6038" y="3299612"/>
            <a:ext cx="13209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70503" y="3299612"/>
            <a:ext cx="125190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36261" y="3299612"/>
            <a:ext cx="36314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16321" y="3299612"/>
            <a:ext cx="485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3729" y="3299612"/>
            <a:ext cx="244121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och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ome </a:t>
            </a:r>
            <a:r>
              <a:rPr sz="3600" spc="35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P-450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3665601"/>
            <a:ext cx="28916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-19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yme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s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em (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lang="ar-IQ" sz="3600" spc="-9" baseline="3413" dirty="0" smtClean="0">
                <a:latin typeface="Calibri"/>
                <a:cs typeface="Calibri"/>
              </a:rPr>
              <a:t>.</a:t>
            </a:r>
            <a:r>
              <a:rPr lang="ar-IQ" sz="3600" spc="4" baseline="3413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4543806"/>
            <a:ext cx="8055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45310" y="4543806"/>
            <a:ext cx="2234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9358" y="4543806"/>
            <a:ext cx="6214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ype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13075" y="4543806"/>
            <a:ext cx="12857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59351" y="4543806"/>
            <a:ext cx="11931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includ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2917" y="4543806"/>
            <a:ext cx="15241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onju</a:t>
            </a:r>
            <a:r>
              <a:rPr sz="3600" spc="-54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7318" y="4543806"/>
            <a:ext cx="327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8046" y="4543806"/>
            <a:ext cx="6662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909566"/>
            <a:ext cx="7771856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glucu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onid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s,</a:t>
            </a:r>
            <a:r>
              <a:rPr sz="3600" spc="3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es,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3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sul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also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35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er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19" baseline="1137" dirty="0" smtClean="0">
                <a:latin typeface="Calibri"/>
                <a:cs typeface="Calibri"/>
              </a:rPr>
              <a:t>y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os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lic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en</a:t>
            </a:r>
            <a:r>
              <a:rPr sz="3600" spc="-19" baseline="1137" dirty="0" smtClean="0">
                <a:latin typeface="Calibri"/>
                <a:cs typeface="Calibri"/>
              </a:rPr>
              <a:t>z</a:t>
            </a:r>
            <a:r>
              <a:rPr sz="3600" spc="0" baseline="1137" dirty="0" smtClean="0">
                <a:latin typeface="Calibri"/>
                <a:cs typeface="Calibri"/>
              </a:rPr>
              <a:t>ym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s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29" baseline="1137" dirty="0" smtClean="0">
                <a:latin typeface="Calibri"/>
                <a:cs typeface="Calibri"/>
              </a:rPr>
              <a:t>n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ain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 hep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oc</a:t>
            </a:r>
            <a:r>
              <a:rPr sz="3600" spc="14" baseline="1137" dirty="0" smtClean="0">
                <a:latin typeface="Calibri"/>
                <a:cs typeface="Calibri"/>
              </a:rPr>
              <a:t>y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074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3335274" y="665733"/>
            <a:ext cx="25349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enal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fu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ct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40" y="1689862"/>
            <a:ext cx="3673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0866" y="1676400"/>
            <a:ext cx="1997633" cy="330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humans </a:t>
            </a:r>
            <a:r>
              <a:rPr sz="3600" spc="2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lang="en-US" sz="3600" baseline="3413" dirty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76600" y="1689862"/>
            <a:ext cx="7394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12819" y="1689862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67911" y="1689862"/>
            <a:ext cx="13083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 </a:t>
            </a:r>
            <a:r>
              <a:rPr sz="3600" spc="2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-5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adual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71769" y="1689862"/>
            <a:ext cx="9644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line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32854" y="1689862"/>
            <a:ext cx="18217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2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glomeru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056002"/>
            <a:ext cx="7773965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function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6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32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ea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e,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37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glomeru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ar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filt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is </a:t>
            </a:r>
            <a:r>
              <a:rPr sz="3600" spc="4" baseline="1137" dirty="0" smtClean="0">
                <a:latin typeface="Calibri"/>
                <a:cs typeface="Calibri"/>
              </a:rPr>
              <a:t>~</a:t>
            </a:r>
            <a:r>
              <a:rPr sz="3600" spc="-4" baseline="1137" dirty="0" smtClean="0">
                <a:latin typeface="Calibri"/>
                <a:cs typeface="Calibri"/>
              </a:rPr>
              <a:t>50</a:t>
            </a:r>
            <a:r>
              <a:rPr sz="3600" spc="4" baseline="1137" dirty="0" smtClean="0">
                <a:latin typeface="Calibri"/>
                <a:cs typeface="Calibri"/>
              </a:rPr>
              <a:t>–</a:t>
            </a:r>
            <a:r>
              <a:rPr sz="3600" spc="-4" baseline="1137" dirty="0" smtClean="0">
                <a:latin typeface="Calibri"/>
                <a:cs typeface="Calibri"/>
              </a:rPr>
              <a:t>6</a:t>
            </a:r>
            <a:r>
              <a:rPr sz="3600" spc="0" baseline="1137" dirty="0" smtClean="0">
                <a:latin typeface="Calibri"/>
                <a:cs typeface="Calibri"/>
              </a:rPr>
              <a:t>0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mL/min.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3299612"/>
            <a:ext cx="7774644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59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xpe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150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gl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merular</a:t>
            </a:r>
            <a:r>
              <a:rPr sz="3600" spc="1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ﬁlt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ion</a:t>
            </a:r>
            <a:r>
              <a:rPr sz="3600" spc="144" baseline="3413" dirty="0" smtClean="0">
                <a:latin typeface="Calibri"/>
                <a:cs typeface="Calibri"/>
              </a:rPr>
              <a:t> 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5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1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wise</a:t>
            </a:r>
            <a:r>
              <a:rPr sz="3600" spc="1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healt</a:t>
            </a:r>
            <a:r>
              <a:rPr sz="3600" spc="-59" baseline="3413" dirty="0" smtClean="0">
                <a:latin typeface="Calibri"/>
                <a:cs typeface="Calibri"/>
              </a:rPr>
              <a:t>h</a:t>
            </a:r>
            <a:r>
              <a:rPr sz="3600" spc="-16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normal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80-</a:t>
            </a: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r</a:t>
            </a:r>
            <a:r>
              <a:rPr sz="3600" spc="-4" baseline="1137" dirty="0" smtClean="0">
                <a:latin typeface="Calibri"/>
                <a:cs typeface="Calibri"/>
              </a:rPr>
              <a:t>-</a:t>
            </a:r>
            <a:r>
              <a:rPr sz="3600" spc="0" baseline="1137" dirty="0" smtClean="0">
                <a:latin typeface="Calibri"/>
                <a:cs typeface="Calibri"/>
              </a:rPr>
              <a:t>old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adults is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~</a:t>
            </a:r>
            <a:r>
              <a:rPr sz="3600" spc="-4" baseline="1137" dirty="0" smtClean="0">
                <a:latin typeface="Calibri"/>
                <a:cs typeface="Calibri"/>
              </a:rPr>
              <a:t>3</a:t>
            </a:r>
            <a:r>
              <a:rPr sz="3600" spc="0" baseline="1137" dirty="0" smtClean="0">
                <a:latin typeface="Calibri"/>
                <a:cs typeface="Calibri"/>
              </a:rPr>
              <a:t>0</a:t>
            </a:r>
            <a:r>
              <a:rPr sz="3600" spc="4" baseline="1137" dirty="0" smtClean="0">
                <a:latin typeface="Calibri"/>
                <a:cs typeface="Calibri"/>
              </a:rPr>
              <a:t>–</a:t>
            </a:r>
            <a:r>
              <a:rPr sz="3600" spc="-4" baseline="1137" dirty="0" smtClean="0">
                <a:latin typeface="Calibri"/>
                <a:cs typeface="Calibri"/>
              </a:rPr>
              <a:t>4</a:t>
            </a:r>
            <a:r>
              <a:rPr sz="3600" spc="0" baseline="1137" dirty="0" smtClean="0">
                <a:latin typeface="Calibri"/>
                <a:cs typeface="Calibri"/>
              </a:rPr>
              <a:t>0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mL/min.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4543806"/>
            <a:ext cx="2474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2712" y="4543806"/>
            <a:ext cx="14282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glomeru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67711" y="4543806"/>
            <a:ext cx="11415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ﬁlt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12819" y="4543806"/>
            <a:ext cx="5656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8200" y="4540916"/>
            <a:ext cx="1517507" cy="335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r>
              <a:rPr lang="en-US" sz="3600" spc="-4" baseline="3413" dirty="0" smtClean="0">
                <a:latin typeface="Calibri"/>
                <a:cs typeface="Calibri"/>
              </a:rPr>
              <a:t>   80-120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2200" y="4543806"/>
            <a:ext cx="10346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mL/min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54061" y="4543806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19822" y="4543806"/>
            <a:ext cx="9344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usually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909566"/>
            <a:ext cx="72344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ide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normal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clini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labo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ories.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73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1689862"/>
            <a:ext cx="77764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Phase 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 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d 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phase 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I 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 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oli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 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ally 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esults 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056002"/>
            <a:ext cx="15398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47874" y="2056002"/>
            <a:ext cx="11787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55847" y="2056002"/>
            <a:ext cx="7287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15637" y="2056002"/>
            <a:ext cx="7847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30037" y="2056002"/>
            <a:ext cx="9619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uble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3126" y="2056002"/>
            <a:ext cx="5361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89114" y="2056002"/>
            <a:ext cx="8057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5104" y="2056002"/>
            <a:ext cx="3248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421763"/>
            <a:ext cx="32622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eli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kidn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150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3299612"/>
            <a:ext cx="3626387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5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ansp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rt 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eins, 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h 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  <a:p>
            <a:pPr marL="12700" marR="27352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mole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ules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25" baseline="1137" dirty="0" smtClean="0">
                <a:latin typeface="Calibri"/>
                <a:cs typeface="Calibri"/>
              </a:rPr>
              <a:t>nt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 bil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0001" y="3299612"/>
            <a:ext cx="193478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P-</a:t>
            </a:r>
            <a:r>
              <a:rPr sz="3600" spc="0" baseline="3413" dirty="0" smtClean="0">
                <a:latin typeface="Calibri"/>
                <a:cs typeface="Calibri"/>
              </a:rPr>
              <a:t>gl</a:t>
            </a:r>
            <a:r>
              <a:rPr sz="3600" spc="-34" baseline="3413" dirty="0" smtClean="0">
                <a:latin typeface="Calibri"/>
                <a:cs typeface="Calibri"/>
              </a:rPr>
              <a:t>y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ein,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0538" y="3299612"/>
            <a:ext cx="206410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acti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ely 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543806"/>
            <a:ext cx="59512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 blo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 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 </a:t>
            </a:r>
            <a:r>
              <a:rPr sz="3600" spc="-4" baseline="3413" dirty="0" smtClean="0">
                <a:latin typeface="Calibri"/>
                <a:cs typeface="Calibri"/>
              </a:rPr>
              <a:t>1</a:t>
            </a:r>
            <a:r>
              <a:rPr sz="3600" spc="4" baseline="3413" dirty="0" smtClean="0">
                <a:latin typeface="Calibri"/>
                <a:cs typeface="Calibri"/>
              </a:rPr>
              <a:t>–</a:t>
            </a:r>
            <a:r>
              <a:rPr sz="3600" spc="-4" baseline="3413" dirty="0" smtClean="0">
                <a:latin typeface="Calibri"/>
                <a:cs typeface="Calibri"/>
              </a:rPr>
              <a:t>1.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L/min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adults.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5099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689862"/>
            <a:ext cx="77735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ally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adm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ni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medi</a:t>
            </a:r>
            <a:r>
              <a:rPr sz="3600" spc="-19" baseline="3413" dirty="0" smtClean="0">
                <a:latin typeface="Calibri"/>
                <a:cs typeface="Calibri"/>
              </a:rPr>
              <a:t>ca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27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pass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ough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2056002"/>
            <a:ext cx="8811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45310" y="2056002"/>
            <a:ext cx="11110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42031" y="2056002"/>
            <a:ext cx="48805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8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15748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12007" y="2056002"/>
            <a:ext cx="1126292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s</a:t>
            </a:r>
            <a:r>
              <a:rPr sz="3600" spc="-29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 marL="32512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, </a:t>
            </a:r>
            <a:r>
              <a:rPr sz="3600" spc="27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22317" y="2056002"/>
            <a:ext cx="1441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ci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47841" y="2056002"/>
            <a:ext cx="6688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so </a:t>
            </a:r>
            <a:r>
              <a:rPr sz="3600" spc="1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99554" y="2056002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69530" y="2056002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68716" y="2056002"/>
            <a:ext cx="360054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107" marR="714" algn="ctr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2421763"/>
            <a:ext cx="15960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</a:t>
            </a:r>
            <a:r>
              <a:rPr sz="3600" spc="-50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75306" y="2421763"/>
            <a:ext cx="3661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6493" y="2421763"/>
            <a:ext cx="9886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porti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6153" y="2421763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1349" y="2421763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8470" y="2421763"/>
            <a:ext cx="13581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9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ose </a:t>
            </a:r>
            <a:r>
              <a:rPr sz="3600" spc="2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2787523"/>
            <a:ext cx="7774636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 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</a:t>
            </a:r>
            <a:r>
              <a:rPr sz="3600" spc="14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ﬁ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3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pass</a:t>
            </a:r>
            <a:r>
              <a:rPr sz="3600" spc="542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ving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chance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e</a:t>
            </a:r>
            <a:r>
              <a:rPr sz="3600" spc="-54" baseline="1137" dirty="0" smtClean="0">
                <a:latin typeface="Calibri"/>
                <a:cs typeface="Calibri"/>
              </a:rPr>
              <a:t>x</a:t>
            </a:r>
            <a:r>
              <a:rPr sz="3600" spc="0" baseline="1137" dirty="0" smtClean="0">
                <a:latin typeface="Calibri"/>
                <a:cs typeface="Calibri"/>
              </a:rPr>
              <a:t>ert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 pharma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ol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gic</a:t>
            </a:r>
            <a:r>
              <a:rPr sz="3600" spc="-3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f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01297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031361"/>
            <a:ext cx="7775280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1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addition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41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abolism,</a:t>
            </a:r>
            <a:r>
              <a:rPr sz="3600" spc="4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42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unchan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ed </a:t>
            </a:r>
            <a:r>
              <a:rPr sz="3600" spc="-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 li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er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 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bil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425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89862"/>
            <a:ext cx="60322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abolism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drugs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2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</a:t>
            </a:r>
            <a:r>
              <a:rPr sz="3600" spc="27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ompl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44106" y="1689862"/>
            <a:ext cx="17081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eloped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056002"/>
            <a:ext cx="12167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neon</a:t>
            </a:r>
            <a:r>
              <a:rPr sz="3600" spc="-25" baseline="3413" dirty="0" smtClean="0">
                <a:latin typeface="Calibri"/>
                <a:cs typeface="Calibri"/>
              </a:rPr>
              <a:t>at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2406" y="2056002"/>
            <a:ext cx="38706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~</a:t>
            </a:r>
            <a:r>
              <a:rPr sz="3600" spc="-4" baseline="3413" dirty="0" smtClean="0">
                <a:latin typeface="Calibri"/>
                <a:cs typeface="Calibri"/>
              </a:rPr>
              <a:t>4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lang="ar-IQ" sz="3600" spc="-4" baseline="3413" dirty="0" smtClean="0">
                <a:latin typeface="Calibri"/>
                <a:cs typeface="Calibri"/>
              </a:rPr>
              <a:t>)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s   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tional </a:t>
            </a:r>
            <a:r>
              <a:rPr sz="3600" spc="53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lang="ar-IQ" sz="3600" baseline="3413" dirty="0">
                <a:latin typeface="Calibri"/>
                <a:cs typeface="Calibri"/>
              </a:rPr>
              <a:t>,</a:t>
            </a:r>
            <a:r>
              <a:rPr lang="ar-IQ" sz="3600" spc="9" baseline="3413" dirty="0" smtClean="0"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8113" y="2056002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10578" y="2056002"/>
            <a:ext cx="12777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tinues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5104" y="2056002"/>
            <a:ext cx="327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421763"/>
            <a:ext cx="58216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-4" baseline="3413" dirty="0" smtClean="0">
                <a:latin typeface="Calibri"/>
                <a:cs typeface="Calibri"/>
              </a:rPr>
              <a:t>3</a:t>
            </a:r>
            <a:r>
              <a:rPr sz="3600" spc="4" baseline="3413" dirty="0" smtClean="0">
                <a:latin typeface="Calibri"/>
                <a:cs typeface="Calibri"/>
              </a:rPr>
              <a:t>–</a:t>
            </a:r>
            <a:r>
              <a:rPr sz="3600" spc="0" baseline="3413" dirty="0" smtClean="0">
                <a:latin typeface="Calibri"/>
                <a:cs typeface="Calibri"/>
              </a:rPr>
              <a:t>6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ths it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abl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299612"/>
            <a:ext cx="7775750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em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487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-9" baseline="3413" dirty="0" smtClean="0">
                <a:latin typeface="Calibri"/>
                <a:cs typeface="Calibri"/>
              </a:rPr>
              <a:t>&lt;</a:t>
            </a:r>
            <a:r>
              <a:rPr sz="3600" spc="-4" baseline="3413" dirty="0" smtClean="0">
                <a:latin typeface="Calibri"/>
                <a:cs typeface="Calibri"/>
              </a:rPr>
              <a:t>3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482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s),</a:t>
            </a:r>
            <a:r>
              <a:rPr sz="3600" spc="4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4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4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5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69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4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en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lon</a:t>
            </a:r>
            <a:r>
              <a:rPr sz="3600" spc="-29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er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elop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 the po</a:t>
            </a:r>
            <a:r>
              <a:rPr sz="3600" spc="-3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tpartum pe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io</a:t>
            </a:r>
            <a:r>
              <a:rPr sz="3600" spc="-4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543806"/>
            <a:ext cx="777338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per</a:t>
            </a:r>
            <a:r>
              <a:rPr sz="3600" spc="4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k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lo</a:t>
            </a:r>
            <a:r>
              <a:rPr sz="3600" spc="-4" baseline="3413" dirty="0" smtClean="0">
                <a:latin typeface="Calibri"/>
                <a:cs typeface="Calibri"/>
              </a:rPr>
              <a:t>g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am</a:t>
            </a:r>
            <a:r>
              <a:rPr sz="3600" spc="4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bas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s,</a:t>
            </a:r>
            <a:r>
              <a:rPr sz="3600" spc="46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45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abolism</a:t>
            </a:r>
            <a:r>
              <a:rPr sz="3600" spc="4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44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72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apid</a:t>
            </a:r>
            <a:r>
              <a:rPr sz="3600" spc="44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child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en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u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til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pube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4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3342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689862"/>
            <a:ext cx="3349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9" baseline="3413" dirty="0" smtClean="0">
                <a:latin typeface="Calibri"/>
                <a:cs typeface="Calibri"/>
              </a:rPr>
              <a:t>At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02766" y="1689862"/>
            <a:ext cx="14532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po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37815" y="1689862"/>
            <a:ext cx="12971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</a:t>
            </a:r>
            <a:r>
              <a:rPr sz="3600" spc="-1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7035" y="1689862"/>
            <a:ext cx="564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63465" y="1689862"/>
            <a:ext cx="12022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g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ually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48197" y="1689862"/>
            <a:ext cx="13018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32370" y="1689862"/>
            <a:ext cx="327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43850" y="1689862"/>
            <a:ext cx="7094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adult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2056002"/>
            <a:ext cx="9286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2933827"/>
            <a:ext cx="5157994" cy="696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5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51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5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9" baseline="3413" dirty="0" smtClean="0">
                <a:latin typeface="Calibri"/>
                <a:cs typeface="Calibri"/>
              </a:rPr>
              <a:t>d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5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50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97" baseline="3413" dirty="0" smtClean="0">
                <a:latin typeface="Calibri"/>
                <a:cs typeface="Calibri"/>
              </a:rPr>
              <a:t> </a:t>
            </a:r>
            <a:r>
              <a:rPr sz="3600" spc="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ep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qui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ariabl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3600" y="2933827"/>
            <a:ext cx="25560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4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abolism</a:t>
            </a:r>
            <a:r>
              <a:rPr sz="3600" spc="5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15928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4177665"/>
            <a:ext cx="7776024" cy="696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36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6</a:t>
            </a: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ea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5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cle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1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ce</a:t>
            </a:r>
            <a:r>
              <a:rPr sz="3600" spc="347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33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me</a:t>
            </a:r>
            <a:r>
              <a:rPr sz="3600" spc="34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-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33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but</a:t>
            </a:r>
            <a:r>
              <a:rPr sz="3600" spc="33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of</a:t>
            </a:r>
            <a:r>
              <a:rPr sz="3600" spc="-2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times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9" baseline="1137" dirty="0" smtClean="0">
                <a:latin typeface="Calibri"/>
                <a:cs typeface="Calibri"/>
              </a:rPr>
              <a:t>u</a:t>
            </a:r>
            <a:r>
              <a:rPr sz="3600" spc="0" baseline="1137" dirty="0" smtClean="0">
                <a:latin typeface="Calibri"/>
                <a:cs typeface="Calibri"/>
              </a:rPr>
              <a:t>r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disease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4909566"/>
            <a:ext cx="799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4830" y="4909566"/>
            <a:ext cx="27506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 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onditi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 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3445" y="4909566"/>
            <a:ext cx="15570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ect 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8133" y="4909566"/>
            <a:ext cx="22559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ph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4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275326"/>
            <a:ext cx="68153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scu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ﬂu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nce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 in these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older individuals.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9384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1689862"/>
            <a:ext cx="7775477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5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Eld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rly</a:t>
            </a:r>
            <a:r>
              <a:rPr sz="3600" spc="2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individuals</a:t>
            </a:r>
            <a:r>
              <a:rPr sz="3600" spc="2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34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2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2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mass,</a:t>
            </a:r>
            <a:r>
              <a:rPr sz="3600" spc="25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r>
              <a:rPr sz="3600" spc="2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it</a:t>
            </a:r>
            <a:r>
              <a:rPr sz="3600" spc="2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app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th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hep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9" baseline="1137" dirty="0" smtClean="0">
                <a:latin typeface="Calibri"/>
                <a:cs typeface="Calibri"/>
              </a:rPr>
              <a:t>y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wh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ch 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ti</a:t>
            </a:r>
            <a:r>
              <a:rPr sz="3600" spc="-9" baseline="1137" dirty="0" smtClean="0">
                <a:latin typeface="Calibri"/>
                <a:cs typeface="Calibri"/>
              </a:rPr>
              <a:t>l</a:t>
            </a:r>
            <a:r>
              <a:rPr sz="3600" spc="0" baseline="1137" dirty="0" smtClean="0">
                <a:latin typeface="Calibri"/>
                <a:cs typeface="Calibri"/>
              </a:rPr>
              <a:t>l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sed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abil</a:t>
            </a:r>
            <a:r>
              <a:rPr sz="3600" spc="-4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ty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me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aboli</a:t>
            </a:r>
            <a:r>
              <a:rPr sz="3600" spc="-50" baseline="1137" dirty="0" smtClean="0">
                <a:latin typeface="Calibri"/>
                <a:cs typeface="Calibri"/>
              </a:rPr>
              <a:t>z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drugs.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3299612"/>
            <a:ext cx="78528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47774" y="3299612"/>
            <a:ext cx="47132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00986" y="3299612"/>
            <a:ext cx="14326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9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major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14699" y="3299612"/>
            <a:ext cx="74138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ypes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37913" y="3299612"/>
            <a:ext cx="101220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</a:t>
            </a:r>
            <a:r>
              <a:rPr sz="3600" spc="1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9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1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32145" y="3299612"/>
            <a:ext cx="107215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diseas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6194" y="3299612"/>
            <a:ext cx="17693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titis </a:t>
            </a:r>
            <a:r>
              <a:rPr sz="3600" spc="10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3665601"/>
            <a:ext cx="11892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ci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rhosi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4543806"/>
            <a:ext cx="18743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  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1447" y="4543806"/>
            <a:ext cx="7561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cu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84803" y="4543806"/>
            <a:ext cx="11501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titis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3129" y="4543806"/>
            <a:ext cx="34303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sually  </a:t>
            </a:r>
            <a:r>
              <a:rPr sz="3600" spc="417" baseline="3413" dirty="0" smtClean="0">
                <a:latin typeface="Calibri"/>
                <a:cs typeface="Calibri"/>
              </a:rPr>
              <a:t> </a:t>
            </a:r>
            <a:r>
              <a:rPr sz="3600" spc="-3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xperien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  </a:t>
            </a:r>
            <a:r>
              <a:rPr sz="3600" spc="41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mi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d,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4909566"/>
            <a:ext cx="29200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ansie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ses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4991" y="4909566"/>
            <a:ext cx="47893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 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oli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 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equi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</a:t>
            </a:r>
            <a:r>
              <a:rPr sz="3600" spc="542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275326"/>
            <a:ext cx="37788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minor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drug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ing.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17910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89862"/>
            <a:ext cx="239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2044" y="1689862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10258" y="1689862"/>
            <a:ext cx="9580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71343" y="1689862"/>
            <a:ext cx="11763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1503" y="1689862"/>
            <a:ext cx="9824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onic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36845" y="1689862"/>
            <a:ext cx="15709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ep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titis, </a:t>
            </a:r>
            <a:r>
              <a:rPr sz="3600" spc="2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9054" y="1689862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71766" y="1689862"/>
            <a:ext cx="7004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6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74914" y="1689862"/>
            <a:ext cx="5770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056002"/>
            <a:ext cx="7773096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ir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sible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oc</a:t>
            </a:r>
            <a:r>
              <a:rPr sz="3600" spc="14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dam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ill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7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desp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d,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do</a:t>
            </a:r>
            <a:r>
              <a:rPr sz="3600" spc="-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 ch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will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equi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ed 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 some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poi</a:t>
            </a:r>
            <a:r>
              <a:rPr sz="3600" spc="-2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3299612"/>
            <a:ext cx="7772944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cirrh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7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6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pe</a:t>
            </a:r>
            <a:r>
              <a:rPr sz="3600" spc="-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mane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6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5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functional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hep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oc</a:t>
            </a:r>
            <a:r>
              <a:rPr sz="3600" spc="14" baseline="1137" dirty="0" smtClean="0">
                <a:latin typeface="Calibri"/>
                <a:cs typeface="Calibri"/>
              </a:rPr>
              <a:t>y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52542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4543806"/>
            <a:ext cx="6685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7670" y="4543806"/>
            <a:ext cx="9481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7043" y="4543806"/>
            <a:ext cx="12927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sch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dules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0459" y="4543806"/>
            <a:ext cx="9344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usually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5989" y="4543806"/>
            <a:ext cx="6942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0473" y="4543806"/>
            <a:ext cx="327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31102" y="4543806"/>
            <a:ext cx="382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4690" y="4543806"/>
            <a:ext cx="11784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modiﬁed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2535" y="4543806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909566"/>
            <a:ext cx="37605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ci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rhosi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37621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1689862"/>
            <a:ext cx="7773671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77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When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hepa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ocy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dam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</a:t>
            </a:r>
            <a:r>
              <a:rPr sz="3600" spc="36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lon</a:t>
            </a:r>
            <a:r>
              <a:rPr sz="3600" spc="-2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able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5"/>
              </a:lnSpc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-1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aboli</a:t>
            </a:r>
            <a:r>
              <a:rPr sz="3600" spc="-50" baseline="1137" dirty="0" smtClean="0">
                <a:latin typeface="Calibri"/>
                <a:cs typeface="Calibri"/>
              </a:rPr>
              <a:t>z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drugs</a:t>
            </a:r>
            <a:r>
              <a:rPr sz="3600" spc="129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ﬁ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ie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tl</a:t>
            </a:r>
            <a:r>
              <a:rPr sz="3600" spc="-15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1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1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-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rinsic</a:t>
            </a:r>
            <a:r>
              <a:rPr sz="3600" spc="1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nce</a:t>
            </a:r>
            <a:r>
              <a:rPr sz="3600" spc="14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1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which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edu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 hep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tic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 the dru</a:t>
            </a:r>
            <a:r>
              <a:rPr sz="3600" spc="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8121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299612"/>
            <a:ext cx="7775337" cy="1061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xpe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ienc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38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ﬁ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pass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f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t,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less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  <a:p>
            <a:pPr marL="12700" marR="1163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will</a:t>
            </a:r>
            <a:r>
              <a:rPr sz="3600" spc="1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be</a:t>
            </a:r>
            <a:r>
              <a:rPr sz="3600" spc="1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lo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129" baseline="1137" dirty="0" smtClean="0">
                <a:latin typeface="Calibri"/>
                <a:cs typeface="Calibri"/>
              </a:rPr>
              <a:t> </a:t>
            </a:r>
            <a:r>
              <a:rPr sz="3600" spc="-9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14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44" baseline="1137" dirty="0" smtClean="0">
                <a:latin typeface="Calibri"/>
                <a:cs typeface="Calibri"/>
              </a:rPr>
              <a:t>s</a:t>
            </a:r>
            <a:r>
              <a:rPr sz="3600" spc="-19" baseline="1137" dirty="0" smtClean="0">
                <a:latin typeface="Calibri"/>
                <a:cs typeface="Calibri"/>
              </a:rPr>
              <a:t>y</a:t>
            </a:r>
            <a:r>
              <a:rPr sz="3600" spc="-25" baseline="1137" dirty="0" smtClean="0">
                <a:latin typeface="Calibri"/>
                <a:cs typeface="Calibri"/>
              </a:rPr>
              <a:t>st</a:t>
            </a:r>
            <a:r>
              <a:rPr sz="3600" spc="0" baseline="1137" dirty="0" smtClean="0">
                <a:latin typeface="Calibri"/>
                <a:cs typeface="Calibri"/>
              </a:rPr>
              <a:t>emic</a:t>
            </a:r>
            <a:r>
              <a:rPr sz="3600" spc="1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</a:t>
            </a:r>
            <a:r>
              <a:rPr sz="3600" spc="-1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abo</a:t>
            </a:r>
            <a:r>
              <a:rPr sz="3600" spc="-14" baseline="1137" dirty="0" smtClean="0">
                <a:latin typeface="Calibri"/>
                <a:cs typeface="Calibri"/>
              </a:rPr>
              <a:t>l</a:t>
            </a:r>
            <a:r>
              <a:rPr sz="3600" spc="0" baseline="1137" dirty="0" smtClean="0">
                <a:latin typeface="Calibri"/>
                <a:cs typeface="Calibri"/>
              </a:rPr>
              <a:t>ism</a:t>
            </a:r>
            <a:r>
              <a:rPr sz="3600" spc="1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13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bi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-34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ailability</a:t>
            </a:r>
            <a:r>
              <a:rPr sz="3600" spc="1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will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inc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89118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909566"/>
            <a:ext cx="7775291" cy="1061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simu</a:t>
            </a:r>
            <a:r>
              <a:rPr sz="3600" spc="-9" baseline="3413" dirty="0" smtClean="0">
                <a:latin typeface="Calibri"/>
                <a:cs typeface="Calibri"/>
              </a:rPr>
              <a:t>l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ane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us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r>
              <a:rPr sz="3600" spc="2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nd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ﬁ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 marR="2873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pass</a:t>
            </a:r>
            <a:r>
              <a:rPr sz="3600" spc="10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f</a:t>
            </a:r>
            <a:r>
              <a:rPr sz="3600" spc="-59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109" baseline="1137" dirty="0" smtClean="0">
                <a:latin typeface="Calibri"/>
                <a:cs typeface="Calibri"/>
              </a:rPr>
              <a:t> 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esults</a:t>
            </a:r>
            <a:r>
              <a:rPr sz="3600" spc="10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104" baseline="1137" dirty="0" smtClean="0">
                <a:latin typeface="Calibri"/>
                <a:cs typeface="Calibri"/>
              </a:rPr>
              <a:t> </a:t>
            </a:r>
            <a:r>
              <a:rPr sz="3600" spc="-3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x</a:t>
            </a:r>
            <a:r>
              <a:rPr sz="3600" spc="-4" baseline="1137" dirty="0" smtClean="0">
                <a:latin typeface="Calibri"/>
                <a:cs typeface="Calibri"/>
              </a:rPr>
              <a:t>t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ely</a:t>
            </a:r>
            <a:r>
              <a:rPr sz="3600" spc="10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-25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9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inc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ses</a:t>
            </a:r>
            <a:r>
              <a:rPr sz="3600" spc="9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104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st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14" baseline="1137" dirty="0" smtClean="0">
                <a:latin typeface="Calibri"/>
                <a:cs typeface="Calibri"/>
              </a:rPr>
              <a:t>d</a:t>
            </a:r>
            <a:r>
              <a:rPr sz="3600" spc="9" baseline="1137" dirty="0" smtClean="0">
                <a:latin typeface="Calibri"/>
                <a:cs typeface="Calibri"/>
              </a:rPr>
              <a:t>y</a:t>
            </a:r>
            <a:r>
              <a:rPr sz="3600" spc="-4" baseline="1137" dirty="0" smtClean="0">
                <a:latin typeface="Calibri"/>
                <a:cs typeface="Calibri"/>
              </a:rPr>
              <a:t>-</a:t>
            </a:r>
            <a:r>
              <a:rPr sz="3600" spc="-25" baseline="1137" dirty="0" smtClean="0">
                <a:latin typeface="Calibri"/>
                <a:cs typeface="Calibri"/>
              </a:rPr>
              <a:t>st</a:t>
            </a:r>
            <a:r>
              <a:rPr sz="3600" spc="-34" baseline="1137" dirty="0" smtClean="0">
                <a:latin typeface="Calibri"/>
                <a:cs typeface="Calibri"/>
              </a:rPr>
              <a:t>at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once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o</a:t>
            </a:r>
            <a:r>
              <a:rPr sz="3600" spc="-50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ally admini</a:t>
            </a:r>
            <a:r>
              <a:rPr sz="3600" spc="-1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drug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90411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840" y="1689862"/>
            <a:ext cx="6612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33474" y="1689862"/>
            <a:ext cx="7828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blood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09774" y="1689862"/>
            <a:ext cx="6090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11195" y="1689862"/>
            <a:ext cx="19632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also </a:t>
            </a:r>
            <a:r>
              <a:rPr sz="3600" spc="20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67325" y="1689862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0517" y="1689862"/>
            <a:ext cx="10772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29806" y="1689862"/>
            <a:ext cx="6211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with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43038" y="1689862"/>
            <a:ext cx="1111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cirrh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056002"/>
            <a:ext cx="10870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0882" y="2056002"/>
            <a:ext cx="15852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oc</a:t>
            </a:r>
            <a:r>
              <a:rPr sz="3600" spc="14" baseline="3413" dirty="0" smtClean="0">
                <a:latin typeface="Calibri"/>
                <a:cs typeface="Calibri"/>
              </a:rPr>
              <a:t>y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79875" y="2056002"/>
            <a:ext cx="4711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16221" y="2056002"/>
            <a:ext cx="11415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ep</a:t>
            </a:r>
            <a:r>
              <a:rPr sz="3600" spc="-4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22873" y="2056002"/>
            <a:ext cx="36617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52666" y="2056002"/>
            <a:ext cx="18016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no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functio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421763"/>
            <a:ext cx="7775019" cy="1062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onnecti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89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issue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which</a:t>
            </a:r>
            <a:r>
              <a:rPr sz="3600" spc="7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inc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ses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essu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8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ausing</a:t>
            </a:r>
            <a:endParaRPr sz="2400">
              <a:latin typeface="Calibri"/>
              <a:cs typeface="Calibri"/>
            </a:endParaRPr>
          </a:p>
          <a:p>
            <a:pPr marL="12700" marR="519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por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r>
              <a:rPr sz="3600" spc="327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ein</a:t>
            </a:r>
            <a:r>
              <a:rPr sz="3600" spc="327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h</a:t>
            </a:r>
            <a:r>
              <a:rPr sz="3600" spc="0" baseline="1137" dirty="0" smtClean="0">
                <a:latin typeface="Calibri"/>
                <a:cs typeface="Calibri"/>
              </a:rPr>
              <a:t>yp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ension</a:t>
            </a:r>
            <a:r>
              <a:rPr sz="3600" spc="32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32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sh</a:t>
            </a:r>
            <a:r>
              <a:rPr sz="3600" spc="4" baseline="1137" dirty="0" smtClean="0">
                <a:latin typeface="Calibri"/>
                <a:cs typeface="Calibri"/>
              </a:rPr>
              <a:t>u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ting</a:t>
            </a:r>
            <a:r>
              <a:rPr sz="3600" spc="322" baseline="1137" dirty="0" smtClean="0">
                <a:latin typeface="Calibri"/>
                <a:cs typeface="Calibri"/>
              </a:rPr>
              <a:t> 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32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blood</a:t>
            </a:r>
            <a:r>
              <a:rPr sz="3600" spc="33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ﬂ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w</a:t>
            </a:r>
            <a:r>
              <a:rPr sz="3600" spc="32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ound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li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2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01297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4031361"/>
            <a:ext cx="77725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as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</a:t>
            </a:r>
            <a:r>
              <a:rPr sz="3600" spc="-25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blo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ﬂ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lts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less</a:t>
            </a:r>
            <a:r>
              <a:rPr sz="3600" spc="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ug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deli</a:t>
            </a:r>
            <a:r>
              <a:rPr sz="3600" spc="-1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2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4397121"/>
            <a:ext cx="20012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til</a:t>
            </a:r>
            <a:r>
              <a:rPr sz="3600" spc="4" baseline="3413" dirty="0" smtClean="0">
                <a:latin typeface="Calibri"/>
                <a:cs typeface="Calibri"/>
              </a:rPr>
              <a:t>l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functioning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3743" y="4397121"/>
            <a:ext cx="15840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ocy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2213" y="4397121"/>
            <a:ext cx="5373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1917" y="4397121"/>
            <a:ext cx="13066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dep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146" y="4397121"/>
            <a:ext cx="9877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hep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5478" y="4397121"/>
            <a:ext cx="6397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763262"/>
            <a:ext cx="29178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furth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9935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243834" y="665733"/>
            <a:ext cx="271888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4800" b="1" spc="-9" baseline="3413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tic</a:t>
            </a:r>
            <a:r>
              <a:rPr sz="4800" b="1" spc="-1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isea</a:t>
            </a:r>
            <a:r>
              <a:rPr sz="4800" b="1" spc="9" baseline="3413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636083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1652904"/>
            <a:ext cx="7769538" cy="908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18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The </a:t>
            </a:r>
            <a:r>
              <a:rPr sz="3300" spc="12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li</a:t>
            </a:r>
            <a:r>
              <a:rPr sz="3300" spc="-19" baseline="2482" dirty="0" smtClean="0">
                <a:latin typeface="Calibri"/>
                <a:cs typeface="Calibri"/>
              </a:rPr>
              <a:t>v</a:t>
            </a:r>
            <a:r>
              <a:rPr sz="3300" spc="0" baseline="2482" dirty="0" smtClean="0">
                <a:latin typeface="Calibri"/>
                <a:cs typeface="Calibri"/>
              </a:rPr>
              <a:t>er </a:t>
            </a:r>
            <a:r>
              <a:rPr sz="3300" spc="12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du</a:t>
            </a:r>
            <a:r>
              <a:rPr sz="3300" spc="-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es </a:t>
            </a:r>
            <a:r>
              <a:rPr sz="3300" spc="8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alb</a:t>
            </a:r>
            <a:r>
              <a:rPr sz="3300" spc="-9" baseline="2482" dirty="0" smtClean="0">
                <a:latin typeface="Calibri"/>
                <a:cs typeface="Calibri"/>
              </a:rPr>
              <a:t>u</a:t>
            </a:r>
            <a:r>
              <a:rPr sz="3300" spc="0" baseline="2482" dirty="0" smtClean="0">
                <a:latin typeface="Calibri"/>
                <a:cs typeface="Calibri"/>
              </a:rPr>
              <a:t>min </a:t>
            </a:r>
            <a:r>
              <a:rPr sz="3300" spc="8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and </a:t>
            </a:r>
            <a:r>
              <a:rPr sz="3300" spc="126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α</a:t>
            </a:r>
            <a:r>
              <a:rPr sz="3300" spc="0" baseline="2482" dirty="0" smtClean="0">
                <a:latin typeface="Calibri"/>
                <a:cs typeface="Calibri"/>
              </a:rPr>
              <a:t>-</a:t>
            </a:r>
            <a:r>
              <a:rPr sz="3300" spc="4" baseline="2482" dirty="0" smtClean="0">
                <a:latin typeface="Calibri"/>
                <a:cs typeface="Calibri"/>
              </a:rPr>
              <a:t>1</a:t>
            </a:r>
            <a:r>
              <a:rPr sz="3300" spc="0" baseline="2482" dirty="0" smtClean="0">
                <a:latin typeface="Calibri"/>
                <a:cs typeface="Calibri"/>
              </a:rPr>
              <a:t>-acid </a:t>
            </a:r>
            <a:r>
              <a:rPr sz="3300" spc="8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gl</a:t>
            </a:r>
            <a:r>
              <a:rPr sz="3300" spc="-25" baseline="2482" dirty="0" smtClean="0">
                <a:latin typeface="Calibri"/>
                <a:cs typeface="Calibri"/>
              </a:rPr>
              <a:t>y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ein, </a:t>
            </a:r>
            <a:r>
              <a:rPr sz="3300" spc="6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4" baseline="2482" dirty="0" smtClean="0">
                <a:latin typeface="Calibri"/>
                <a:cs typeface="Calibri"/>
              </a:rPr>
              <a:t>h</a:t>
            </a:r>
            <a:r>
              <a:rPr sz="3300" spc="0" baseline="2482" dirty="0" smtClean="0">
                <a:latin typeface="Calibri"/>
                <a:cs typeface="Calibri"/>
              </a:rPr>
              <a:t>e </a:t>
            </a:r>
            <a:r>
              <a:rPr sz="3300" spc="130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t</a:t>
            </a:r>
            <a:r>
              <a:rPr sz="3300" spc="-19" baseline="2482" dirty="0" smtClean="0">
                <a:latin typeface="Calibri"/>
                <a:cs typeface="Calibri"/>
              </a:rPr>
              <a:t>w</a:t>
            </a:r>
            <a:r>
              <a:rPr sz="3300" spc="0" baseline="2482" dirty="0" smtClean="0">
                <a:latin typeface="Calibri"/>
                <a:cs typeface="Calibri"/>
              </a:rPr>
              <a:t>o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380"/>
              </a:lnSpc>
              <a:spcBef>
                <a:spcPts val="2"/>
              </a:spcBef>
            </a:pPr>
            <a:r>
              <a:rPr sz="3300" spc="0" baseline="2482" dirty="0" smtClean="0">
                <a:latin typeface="Calibri"/>
                <a:cs typeface="Calibri"/>
              </a:rPr>
              <a:t>major</a:t>
            </a:r>
            <a:r>
              <a:rPr sz="3300" spc="13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o</a:t>
            </a:r>
            <a:r>
              <a:rPr sz="3300" spc="-25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ei</a:t>
            </a:r>
            <a:r>
              <a:rPr sz="3300" spc="-4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12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-4" baseline="2482" dirty="0" smtClean="0">
                <a:latin typeface="Calibri"/>
                <a:cs typeface="Calibri"/>
              </a:rPr>
              <a:t>h</a:t>
            </a:r>
            <a:r>
              <a:rPr sz="3300" spc="-1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1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bind</a:t>
            </a:r>
            <a:r>
              <a:rPr sz="3300" spc="13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aci</a:t>
            </a:r>
            <a:r>
              <a:rPr sz="3300" spc="-4" baseline="2482" dirty="0" smtClean="0">
                <a:latin typeface="Calibri"/>
                <a:cs typeface="Calibri"/>
              </a:rPr>
              <a:t>d</a:t>
            </a:r>
            <a:r>
              <a:rPr sz="3300" spc="0" baseline="2482" dirty="0" smtClean="0">
                <a:latin typeface="Calibri"/>
                <a:cs typeface="Calibri"/>
              </a:rPr>
              <a:t>ic</a:t>
            </a:r>
            <a:r>
              <a:rPr sz="3300" spc="11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and</a:t>
            </a:r>
            <a:r>
              <a:rPr sz="3300" spc="91" baseline="2482" dirty="0" smtClean="0">
                <a:latin typeface="Calibri"/>
                <a:cs typeface="Calibri"/>
              </a:rPr>
              <a:t> </a:t>
            </a:r>
            <a:r>
              <a:rPr sz="3300" spc="-14" baseline="2482" dirty="0" smtClean="0">
                <a:latin typeface="Calibri"/>
                <a:cs typeface="Calibri"/>
              </a:rPr>
              <a:t>b</a:t>
            </a:r>
            <a:r>
              <a:rPr sz="3300" spc="-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sic</a:t>
            </a:r>
            <a:r>
              <a:rPr sz="3300" spc="1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dru</a:t>
            </a:r>
            <a:r>
              <a:rPr sz="3300" spc="-4" baseline="2482" dirty="0" smtClean="0">
                <a:latin typeface="Calibri"/>
                <a:cs typeface="Calibri"/>
              </a:rPr>
              <a:t>g</a:t>
            </a:r>
            <a:r>
              <a:rPr sz="3300" spc="0" baseline="2482" dirty="0" smtClean="0">
                <a:latin typeface="Calibri"/>
                <a:cs typeface="Calibri"/>
              </a:rPr>
              <a:t>s,</a:t>
            </a:r>
            <a:r>
              <a:rPr sz="3300" spc="134" baseline="2482" dirty="0" smtClean="0">
                <a:latin typeface="Calibri"/>
                <a:cs typeface="Calibri"/>
              </a:rPr>
              <a:t> </a:t>
            </a:r>
            <a:r>
              <a:rPr sz="3300" spc="-25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espe</a:t>
            </a:r>
            <a:r>
              <a:rPr sz="3300" spc="-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ti</a:t>
            </a:r>
            <a:r>
              <a:rPr sz="3300" spc="-25" baseline="2482" dirty="0" smtClean="0">
                <a:latin typeface="Calibri"/>
                <a:cs typeface="Calibri"/>
              </a:rPr>
              <a:t>v</a:t>
            </a:r>
            <a:r>
              <a:rPr sz="3300" spc="0" baseline="2482" dirty="0" smtClean="0">
                <a:latin typeface="Calibri"/>
                <a:cs typeface="Calibri"/>
              </a:rPr>
              <a:t>el</a:t>
            </a:r>
            <a:r>
              <a:rPr sz="3300" spc="-159" baseline="2482" dirty="0" smtClean="0">
                <a:latin typeface="Calibri"/>
                <a:cs typeface="Calibri"/>
              </a:rPr>
              <a:t>y</a:t>
            </a:r>
            <a:r>
              <a:rPr sz="3300" spc="0" baseline="2482" dirty="0" smtClean="0">
                <a:latin typeface="Calibri"/>
                <a:cs typeface="Calibri"/>
              </a:rPr>
              <a:t>,</a:t>
            </a:r>
            <a:r>
              <a:rPr sz="3300" spc="12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in</a:t>
            </a:r>
            <a:r>
              <a:rPr sz="3300" spc="134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he</a:t>
            </a:r>
            <a:endParaRPr sz="2200">
              <a:latin typeface="Calibri"/>
              <a:cs typeface="Calibri"/>
            </a:endParaRPr>
          </a:p>
          <a:p>
            <a:pPr marL="12700" marR="41879">
              <a:lnSpc>
                <a:spcPts val="2375"/>
              </a:lnSpc>
            </a:pPr>
            <a:r>
              <a:rPr sz="3300" spc="0" baseline="2482" dirty="0" smtClean="0">
                <a:latin typeface="Calibri"/>
                <a:cs typeface="Calibri"/>
              </a:rPr>
              <a:t>blo</a:t>
            </a:r>
            <a:r>
              <a:rPr sz="3300" spc="9" baseline="2482" dirty="0" smtClean="0">
                <a:latin typeface="Calibri"/>
                <a:cs typeface="Calibri"/>
              </a:rPr>
              <a:t>o</a:t>
            </a:r>
            <a:r>
              <a:rPr sz="3300" spc="4" baseline="2482" dirty="0" smtClean="0">
                <a:latin typeface="Calibri"/>
                <a:cs typeface="Calibri"/>
              </a:rPr>
              <a:t>d</a:t>
            </a:r>
            <a:r>
              <a:rPr sz="3300" spc="0" baseline="2482" dirty="0" smtClean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977584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994405"/>
            <a:ext cx="760828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In</a:t>
            </a:r>
            <a:r>
              <a:rPr sz="3300" spc="-3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1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tie</a:t>
            </a:r>
            <a:r>
              <a:rPr sz="3300" spc="-29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ts</a:t>
            </a:r>
            <a:r>
              <a:rPr sz="3300" spc="-5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with</a:t>
            </a:r>
            <a:r>
              <a:rPr sz="3300" spc="-3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cirrho</a:t>
            </a:r>
            <a:r>
              <a:rPr sz="3300" spc="9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is,</a:t>
            </a:r>
            <a:r>
              <a:rPr sz="3300" spc="-9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</a:t>
            </a:r>
            <a:r>
              <a:rPr sz="3300" spc="-14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du</a:t>
            </a:r>
            <a:r>
              <a:rPr sz="3300" spc="-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tion</a:t>
            </a:r>
            <a:r>
              <a:rPr sz="3300" spc="-113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these</a:t>
            </a:r>
            <a:r>
              <a:rPr sz="3300" spc="-2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eins</a:t>
            </a:r>
            <a:r>
              <a:rPr sz="3300" spc="-5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de</a:t>
            </a:r>
            <a:r>
              <a:rPr sz="3300" spc="-4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line.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715454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3732276"/>
            <a:ext cx="7772210" cy="606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When </a:t>
            </a:r>
            <a:r>
              <a:rPr sz="3300" spc="5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this </a:t>
            </a:r>
            <a:r>
              <a:rPr sz="3300" spc="6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is </a:t>
            </a:r>
            <a:r>
              <a:rPr sz="3300" spc="9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 </a:t>
            </a:r>
            <a:r>
              <a:rPr sz="3300" spc="75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e, </a:t>
            </a:r>
            <a:r>
              <a:rPr sz="3300" spc="79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he </a:t>
            </a:r>
            <a:r>
              <a:rPr sz="3300" spc="7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19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ee </a:t>
            </a:r>
            <a:r>
              <a:rPr sz="3300" spc="7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4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ac</a:t>
            </a:r>
            <a:r>
              <a:rPr sz="3300" spc="4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ion </a:t>
            </a:r>
            <a:r>
              <a:rPr sz="3300" spc="35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 </a:t>
            </a:r>
            <a:r>
              <a:rPr sz="3300" spc="8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drugs </a:t>
            </a:r>
            <a:r>
              <a:rPr sz="3300" spc="5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in </a:t>
            </a:r>
            <a:r>
              <a:rPr sz="3300" spc="7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 </a:t>
            </a:r>
            <a:r>
              <a:rPr sz="3300" spc="60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blo</a:t>
            </a:r>
            <a:r>
              <a:rPr sz="3300" spc="9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d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375"/>
              </a:lnSpc>
              <a:spcBef>
                <a:spcPts val="1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in</a:t>
            </a:r>
            <a:r>
              <a:rPr sz="3300" spc="-4" baseline="2482" dirty="0" smtClean="0">
                <a:latin typeface="Calibri"/>
                <a:cs typeface="Calibri"/>
              </a:rPr>
              <a:t>c</a:t>
            </a:r>
            <a:r>
              <a:rPr sz="3300" spc="-19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es</a:t>
            </a:r>
            <a:r>
              <a:rPr sz="3300" spc="-9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be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au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53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1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 lack</a:t>
            </a:r>
            <a:r>
              <a:rPr sz="3300" spc="-44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binding</a:t>
            </a:r>
            <a:r>
              <a:rPr sz="3300" spc="-8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ein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755203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772025"/>
            <a:ext cx="7772060" cy="907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02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Addit</a:t>
            </a:r>
            <a:r>
              <a:rPr sz="3300" spc="-4" baseline="2482" dirty="0" smtClean="0">
                <a:latin typeface="Calibri"/>
                <a:cs typeface="Calibri"/>
              </a:rPr>
              <a:t>i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na</a:t>
            </a:r>
            <a:r>
              <a:rPr sz="3300" spc="-9" baseline="2482" dirty="0" smtClean="0">
                <a:latin typeface="Calibri"/>
                <a:cs typeface="Calibri"/>
              </a:rPr>
              <a:t>l</a:t>
            </a:r>
            <a:r>
              <a:rPr sz="3300" spc="0" baseline="2482" dirty="0" smtClean="0">
                <a:latin typeface="Calibri"/>
                <a:cs typeface="Calibri"/>
              </a:rPr>
              <a:t>l</a:t>
            </a:r>
            <a:r>
              <a:rPr sz="3300" spc="-154" baseline="2482" dirty="0" smtClean="0">
                <a:latin typeface="Calibri"/>
                <a:cs typeface="Calibri"/>
              </a:rPr>
              <a:t>y</a:t>
            </a:r>
            <a:r>
              <a:rPr sz="3300" spc="0" baseline="2482" dirty="0" smtClean="0">
                <a:latin typeface="Calibri"/>
                <a:cs typeface="Calibri"/>
              </a:rPr>
              <a:t>,</a:t>
            </a:r>
            <a:r>
              <a:rPr sz="3300" spc="13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high</a:t>
            </a:r>
            <a:r>
              <a:rPr sz="3300" spc="196" baseline="2482" dirty="0" smtClean="0">
                <a:latin typeface="Calibri"/>
                <a:cs typeface="Calibri"/>
              </a:rPr>
              <a:t> </a:t>
            </a: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nce</a:t>
            </a:r>
            <a:r>
              <a:rPr sz="3300" spc="-19" baseline="2482" dirty="0" smtClean="0">
                <a:latin typeface="Calibri"/>
                <a:cs typeface="Calibri"/>
              </a:rPr>
              <a:t>n</a:t>
            </a:r>
            <a:r>
              <a:rPr sz="3300" spc="4" baseline="2482" dirty="0" smtClean="0">
                <a:latin typeface="Calibri"/>
                <a:cs typeface="Calibri"/>
              </a:rPr>
              <a:t>t</a:t>
            </a:r>
            <a:r>
              <a:rPr sz="3300" spc="-44" baseline="2482" dirty="0" smtClean="0">
                <a:latin typeface="Calibri"/>
                <a:cs typeface="Calibri"/>
              </a:rPr>
              <a:t>r</a:t>
            </a:r>
            <a:r>
              <a:rPr sz="3300" spc="-19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tions</a:t>
            </a:r>
            <a:r>
              <a:rPr sz="3300" spc="127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231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4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do</a:t>
            </a:r>
            <a:r>
              <a:rPr sz="3300" spc="-19" baseline="2482" dirty="0" smtClean="0">
                <a:latin typeface="Calibri"/>
                <a:cs typeface="Calibri"/>
              </a:rPr>
              <a:t>g</a:t>
            </a:r>
            <a:r>
              <a:rPr sz="3300" spc="0" baseline="2482" dirty="0" smtClean="0">
                <a:latin typeface="Calibri"/>
                <a:cs typeface="Calibri"/>
              </a:rPr>
              <a:t>enous</a:t>
            </a:r>
            <a:r>
              <a:rPr sz="3300" spc="14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su</a:t>
            </a:r>
            <a:r>
              <a:rPr sz="3300" spc="-9" baseline="2482" dirty="0" smtClean="0">
                <a:latin typeface="Calibri"/>
                <a:cs typeface="Calibri"/>
              </a:rPr>
              <a:t>b</a:t>
            </a:r>
            <a:r>
              <a:rPr sz="3300" spc="-19" baseline="2482" dirty="0" smtClean="0">
                <a:latin typeface="Calibri"/>
                <a:cs typeface="Calibri"/>
              </a:rPr>
              <a:t>s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ances</a:t>
            </a:r>
            <a:r>
              <a:rPr sz="3300" spc="14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in</a:t>
            </a:r>
            <a:r>
              <a:rPr sz="3300" spc="228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he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375"/>
              </a:lnSpc>
              <a:spcBef>
                <a:spcPts val="1"/>
              </a:spcBef>
            </a:pPr>
            <a:r>
              <a:rPr sz="3300" spc="0" baseline="2482" dirty="0" smtClean="0">
                <a:latin typeface="Calibri"/>
                <a:cs typeface="Calibri"/>
              </a:rPr>
              <a:t>blo</a:t>
            </a:r>
            <a:r>
              <a:rPr sz="3300" spc="9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d</a:t>
            </a:r>
            <a:r>
              <a:rPr sz="3300" spc="280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</a:t>
            </a:r>
            <a:r>
              <a:rPr sz="3300" spc="-25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t</a:t>
            </a:r>
            <a:r>
              <a:rPr sz="3300" spc="29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a</a:t>
            </a:r>
            <a:r>
              <a:rPr sz="3300" spc="-1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29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no</a:t>
            </a:r>
            <a:r>
              <a:rPr sz="3300" spc="4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mally</a:t>
            </a:r>
            <a:r>
              <a:rPr sz="3300" spc="27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9" baseline="2482" dirty="0" smtClean="0">
                <a:latin typeface="Calibri"/>
                <a:cs typeface="Calibri"/>
              </a:rPr>
              <a:t>l</a:t>
            </a:r>
            <a:r>
              <a:rPr sz="3300" spc="0" baseline="2482" dirty="0" smtClean="0">
                <a:latin typeface="Calibri"/>
                <a:cs typeface="Calibri"/>
              </a:rPr>
              <a:t>imin</a:t>
            </a:r>
            <a:r>
              <a:rPr sz="3300" spc="-25" baseline="2482" dirty="0" smtClean="0">
                <a:latin typeface="Calibri"/>
                <a:cs typeface="Calibri"/>
              </a:rPr>
              <a:t>a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ed</a:t>
            </a:r>
            <a:r>
              <a:rPr sz="3300" spc="258" baseline="2482" dirty="0" smtClean="0">
                <a:latin typeface="Calibri"/>
                <a:cs typeface="Calibri"/>
              </a:rPr>
              <a:t> </a:t>
            </a:r>
            <a:r>
              <a:rPr sz="3300" spc="-14" baseline="2482" dirty="0" smtClean="0">
                <a:latin typeface="Calibri"/>
                <a:cs typeface="Calibri"/>
              </a:rPr>
              <a:t>b</a:t>
            </a:r>
            <a:r>
              <a:rPr sz="3300" spc="0" baseline="2482" dirty="0" smtClean="0">
                <a:latin typeface="Calibri"/>
                <a:cs typeface="Calibri"/>
              </a:rPr>
              <a:t>y</a:t>
            </a:r>
            <a:r>
              <a:rPr sz="3300" spc="335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the</a:t>
            </a:r>
            <a:r>
              <a:rPr sz="3300" spc="30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li</a:t>
            </a:r>
            <a:r>
              <a:rPr sz="3300" spc="-19" baseline="2482" dirty="0" smtClean="0">
                <a:latin typeface="Calibri"/>
                <a:cs typeface="Calibri"/>
              </a:rPr>
              <a:t>v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-189" baseline="2482" dirty="0" smtClean="0">
                <a:latin typeface="Calibri"/>
                <a:cs typeface="Calibri"/>
              </a:rPr>
              <a:t>r</a:t>
            </a:r>
            <a:r>
              <a:rPr sz="3300" spc="0" baseline="2482" dirty="0" smtClean="0">
                <a:latin typeface="Calibri"/>
                <a:cs typeface="Calibri"/>
              </a:rPr>
              <a:t>,</a:t>
            </a:r>
            <a:r>
              <a:rPr sz="3300" spc="29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such</a:t>
            </a:r>
            <a:r>
              <a:rPr sz="3300" spc="286" baseline="2482" dirty="0" smtClean="0">
                <a:latin typeface="Calibri"/>
                <a:cs typeface="Calibri"/>
              </a:rPr>
              <a:t> </a:t>
            </a:r>
            <a:r>
              <a:rPr sz="3300" spc="4" baseline="2482" dirty="0" smtClean="0">
                <a:latin typeface="Calibri"/>
                <a:cs typeface="Calibri"/>
              </a:rPr>
              <a:t>a</a:t>
            </a:r>
            <a:r>
              <a:rPr sz="3300" spc="0" baseline="2482" dirty="0" smtClean="0">
                <a:latin typeface="Calibri"/>
                <a:cs typeface="Calibri"/>
              </a:rPr>
              <a:t>s</a:t>
            </a:r>
            <a:r>
              <a:rPr sz="3300" spc="31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biliru</a:t>
            </a:r>
            <a:r>
              <a:rPr sz="3300" spc="-14" baseline="2482" dirty="0" smtClean="0">
                <a:latin typeface="Calibri"/>
                <a:cs typeface="Calibri"/>
              </a:rPr>
              <a:t>b</a:t>
            </a:r>
            <a:r>
              <a:rPr sz="3300" spc="0" baseline="2482" dirty="0" smtClean="0">
                <a:latin typeface="Calibri"/>
                <a:cs typeface="Calibri"/>
              </a:rPr>
              <a:t>i</a:t>
            </a:r>
            <a:r>
              <a:rPr sz="3300" spc="-14" baseline="2482" dirty="0" smtClean="0">
                <a:latin typeface="Calibri"/>
                <a:cs typeface="Calibri"/>
              </a:rPr>
              <a:t>n</a:t>
            </a:r>
            <a:r>
              <a:rPr sz="3300" spc="0" baseline="2482" dirty="0" smtClean="0">
                <a:latin typeface="Calibri"/>
                <a:cs typeface="Calibri"/>
              </a:rPr>
              <a:t>,</a:t>
            </a:r>
            <a:endParaRPr sz="2200">
              <a:latin typeface="Calibri"/>
              <a:cs typeface="Calibri"/>
            </a:endParaRPr>
          </a:p>
          <a:p>
            <a:pPr marL="12700" marR="41833">
              <a:lnSpc>
                <a:spcPts val="2375"/>
              </a:lnSpc>
            </a:pPr>
            <a:r>
              <a:rPr sz="3300" spc="-29" baseline="2482" dirty="0" smtClean="0">
                <a:latin typeface="Calibri"/>
                <a:cs typeface="Calibri"/>
              </a:rPr>
              <a:t>c</a:t>
            </a:r>
            <a:r>
              <a:rPr sz="3300" spc="0" baseline="2482" dirty="0" smtClean="0">
                <a:latin typeface="Calibri"/>
                <a:cs typeface="Calibri"/>
              </a:rPr>
              <a:t>an</a:t>
            </a:r>
            <a:r>
              <a:rPr sz="3300" spc="-22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displace</a:t>
            </a:r>
            <a:r>
              <a:rPr sz="3300" spc="-87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drugs</a:t>
            </a:r>
            <a:r>
              <a:rPr sz="3300" spc="-39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f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0" baseline="2482" dirty="0" smtClean="0">
                <a:latin typeface="Calibri"/>
                <a:cs typeface="Calibri"/>
              </a:rPr>
              <a:t>m</a:t>
            </a:r>
            <a:r>
              <a:rPr sz="3300" spc="-3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pla</a:t>
            </a:r>
            <a:r>
              <a:rPr sz="3300" spc="4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ma</a:t>
            </a:r>
            <a:r>
              <a:rPr sz="3300" spc="-63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p</a:t>
            </a:r>
            <a:r>
              <a:rPr sz="3300" spc="-34" baseline="2482" dirty="0" smtClean="0">
                <a:latin typeface="Calibri"/>
                <a:cs typeface="Calibri"/>
              </a:rPr>
              <a:t>r</a:t>
            </a:r>
            <a:r>
              <a:rPr sz="3300" spc="4" baseline="2482" dirty="0" smtClean="0">
                <a:latin typeface="Calibri"/>
                <a:cs typeface="Calibri"/>
              </a:rPr>
              <a:t>o</a:t>
            </a:r>
            <a:r>
              <a:rPr sz="3300" spc="-29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ein</a:t>
            </a:r>
            <a:r>
              <a:rPr sz="3300" spc="-58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binding</a:t>
            </a:r>
            <a:r>
              <a:rPr sz="3300" spc="-76" baseline="2482" dirty="0" smtClean="0">
                <a:latin typeface="Calibri"/>
                <a:cs typeface="Calibri"/>
              </a:rPr>
              <a:t> </a:t>
            </a:r>
            <a:r>
              <a:rPr sz="3300" spc="0" baseline="2482" dirty="0" smtClean="0">
                <a:latin typeface="Calibri"/>
                <a:cs typeface="Calibri"/>
              </a:rPr>
              <a:t>si</a:t>
            </a:r>
            <a:r>
              <a:rPr sz="3300" spc="-25" baseline="2482" dirty="0" smtClean="0">
                <a:latin typeface="Calibri"/>
                <a:cs typeface="Calibri"/>
              </a:rPr>
              <a:t>t</a:t>
            </a:r>
            <a:r>
              <a:rPr sz="3300" spc="0" baseline="2482" dirty="0" smtClean="0">
                <a:latin typeface="Calibri"/>
                <a:cs typeface="Calibri"/>
              </a:rPr>
              <a:t>e</a:t>
            </a:r>
            <a:r>
              <a:rPr sz="3300" spc="9" baseline="2482" dirty="0" smtClean="0">
                <a:latin typeface="Calibri"/>
                <a:cs typeface="Calibri"/>
              </a:rPr>
              <a:t>s</a:t>
            </a:r>
            <a:r>
              <a:rPr sz="3300" spc="0" baseline="2482" dirty="0" smtClean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41428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63370" y="3181430"/>
            <a:ext cx="3618061" cy="1244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275"/>
              </a:lnSpc>
              <a:spcBef>
                <a:spcPts val="463"/>
              </a:spcBef>
            </a:pPr>
            <a:endParaRPr sz="9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36517" y="3181430"/>
            <a:ext cx="2327825" cy="1244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275"/>
              </a:lnSpc>
              <a:spcBef>
                <a:spcPts val="463"/>
              </a:spcBef>
            </a:pPr>
            <a:endParaRPr sz="9600">
              <a:latin typeface="Times New Roman"/>
              <a:cs typeface="Times New Roman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29839"/>
            <a:ext cx="9128922" cy="68281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339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14522" y="665733"/>
            <a:ext cx="237471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enal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28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1689862"/>
            <a:ext cx="7627696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a</a:t>
            </a:r>
            <a:r>
              <a:rPr sz="3600" b="1" spc="4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u</a:t>
            </a:r>
            <a:r>
              <a:rPr sz="3600" b="1" spc="-25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kidn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ailu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m</a:t>
            </a:r>
            <a:r>
              <a:rPr sz="3600" spc="-3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 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et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back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their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baseline</a:t>
            </a:r>
            <a:endParaRPr sz="2400" dirty="0">
              <a:latin typeface="Calibri"/>
              <a:cs typeface="Calibri"/>
            </a:endParaRPr>
          </a:p>
          <a:p>
            <a:pPr marL="12700" marR="45720">
              <a:spcBef>
                <a:spcPts val="17"/>
              </a:spcBef>
            </a:pP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en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function 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f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er a period of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supp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rti</a:t>
            </a:r>
            <a:r>
              <a:rPr sz="3600" spc="-25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dial</a:t>
            </a:r>
            <a:r>
              <a:rPr sz="3600" spc="-14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si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  <a:p>
            <a:pPr marL="12700" marR="45720"/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29" baseline="1137" dirty="0" smtClean="0">
                <a:latin typeface="Calibri"/>
                <a:cs typeface="Calibri"/>
              </a:rPr>
              <a:t>e</a:t>
            </a:r>
            <a:r>
              <a:rPr sz="3600" spc="-44" baseline="1137" dirty="0" smtClean="0">
                <a:latin typeface="Calibri"/>
                <a:cs typeface="Calibri"/>
              </a:rPr>
              <a:t>x</a:t>
            </a:r>
            <a:r>
              <a:rPr sz="3600" spc="0" baseline="1137" dirty="0" smtClean="0">
                <a:latin typeface="Calibri"/>
                <a:cs typeface="Calibri"/>
              </a:rPr>
              <a:t>ampl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0594" y="3570898"/>
            <a:ext cx="6762597" cy="1153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spcBef>
                <a:spcPts val="134"/>
              </a:spcBef>
            </a:pPr>
            <a:r>
              <a:rPr sz="3600" spc="0" baseline="2415" dirty="0" smtClean="0">
                <a:latin typeface="Arial"/>
                <a:cs typeface="Arial"/>
              </a:rPr>
              <a:t>•</a:t>
            </a:r>
            <a:r>
              <a:rPr sz="3600" spc="294" baseline="2415" dirty="0" smtClean="0">
                <a:latin typeface="Arial"/>
                <a:cs typeface="Arial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Hypo</a:t>
            </a:r>
            <a:r>
              <a:rPr sz="3600" spc="-25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ensi</a:t>
            </a:r>
            <a:r>
              <a:rPr sz="3600" spc="-4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n,</a:t>
            </a:r>
            <a:r>
              <a:rPr sz="3600" spc="-1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sh</a:t>
            </a:r>
            <a:r>
              <a:rPr sz="3600" spc="-9" baseline="2275" dirty="0" smtClean="0">
                <a:latin typeface="Calibri"/>
                <a:cs typeface="Calibri"/>
              </a:rPr>
              <a:t>o</a:t>
            </a:r>
            <a:r>
              <a:rPr sz="3600" spc="0" baseline="2275" dirty="0" smtClean="0">
                <a:latin typeface="Calibri"/>
                <a:cs typeface="Calibri"/>
              </a:rPr>
              <a:t>ck,</a:t>
            </a:r>
            <a:r>
              <a:rPr sz="3600" spc="-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or </a:t>
            </a:r>
            <a:r>
              <a:rPr sz="3600" spc="-50" baseline="2275" dirty="0" smtClean="0">
                <a:latin typeface="Calibri"/>
                <a:cs typeface="Calibri"/>
              </a:rPr>
              <a:t>h</a:t>
            </a:r>
            <a:r>
              <a:rPr sz="3600" spc="0" baseline="2275" dirty="0" smtClean="0">
                <a:latin typeface="Calibri"/>
                <a:cs typeface="Calibri"/>
              </a:rPr>
              <a:t>yp</a:t>
            </a:r>
            <a:r>
              <a:rPr sz="3600" spc="-14" baseline="2275" dirty="0" smtClean="0">
                <a:latin typeface="Calibri"/>
                <a:cs typeface="Calibri"/>
              </a:rPr>
              <a:t>o</a:t>
            </a:r>
            <a:r>
              <a:rPr sz="3600" spc="-29" baseline="2275" dirty="0" smtClean="0">
                <a:latin typeface="Calibri"/>
                <a:cs typeface="Calibri"/>
              </a:rPr>
              <a:t>v</a:t>
            </a:r>
            <a:r>
              <a:rPr sz="3600" spc="0" baseline="2275" dirty="0" smtClean="0">
                <a:latin typeface="Calibri"/>
                <a:cs typeface="Calibri"/>
              </a:rPr>
              <a:t>olemia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spcBef>
                <a:spcPts val="516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2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Neph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-5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xic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drug the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such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as aminogl</a:t>
            </a:r>
            <a:r>
              <a:rPr sz="2400" spc="-34" dirty="0" smtClean="0">
                <a:latin typeface="Calibri"/>
                <a:cs typeface="Calibri"/>
              </a:rPr>
              <a:t>y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os</a:t>
            </a: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de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or </a:t>
            </a:r>
            <a:r>
              <a:rPr sz="2400" spc="-3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50" dirty="0" smtClean="0">
                <a:latin typeface="Calibri"/>
                <a:cs typeface="Calibri"/>
              </a:rPr>
              <a:t>m</a:t>
            </a:r>
            <a:r>
              <a:rPr sz="2400" spc="-2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cin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05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414522" y="665733"/>
            <a:ext cx="237471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50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enal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28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1689862"/>
            <a:ext cx="7775388" cy="1062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99">
              <a:spcBef>
                <a:spcPts val="127"/>
              </a:spcBef>
            </a:pP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ch</a:t>
            </a:r>
            <a:r>
              <a:rPr sz="3600" b="1" spc="-2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onic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ailu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307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ain</a:t>
            </a:r>
            <a:r>
              <a:rPr sz="3600" spc="30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pe</a:t>
            </a:r>
            <a:r>
              <a:rPr sz="3600" spc="4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31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lo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297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 dirty="0">
              <a:latin typeface="Calibri"/>
              <a:cs typeface="Calibri"/>
            </a:endParaRPr>
          </a:p>
          <a:p>
            <a:pPr marL="12700">
              <a:spcBef>
                <a:spcPts val="17"/>
              </a:spcBef>
            </a:pPr>
            <a:r>
              <a:rPr sz="3600" spc="0" baseline="1137" dirty="0" smtClean="0">
                <a:latin typeface="Calibri"/>
                <a:cs typeface="Calibri"/>
              </a:rPr>
              <a:t>functional</a:t>
            </a:r>
            <a:r>
              <a:rPr sz="3600" spc="40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neph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ons</a:t>
            </a:r>
            <a:r>
              <a:rPr sz="3600" spc="39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due</a:t>
            </a:r>
            <a:r>
              <a:rPr sz="3600" spc="407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40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ir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4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sible</a:t>
            </a:r>
            <a:r>
              <a:rPr sz="3600" spc="412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dam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39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41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</a:t>
            </a:r>
            <a:r>
              <a:rPr sz="3600" spc="407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do</a:t>
            </a:r>
            <a:r>
              <a:rPr sz="3600" spc="397" baseline="1137" dirty="0" smtClean="0">
                <a:latin typeface="Calibri"/>
                <a:cs typeface="Calibri"/>
              </a:rPr>
              <a:t> </a:t>
            </a:r>
            <a:r>
              <a:rPr sz="3600" spc="-1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ot</a:t>
            </a:r>
            <a:endParaRPr sz="2400" dirty="0">
              <a:latin typeface="Calibri"/>
              <a:cs typeface="Calibri"/>
            </a:endParaRPr>
          </a:p>
          <a:p>
            <a:pPr marL="12700" marR="45720"/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er </a:t>
            </a:r>
            <a:r>
              <a:rPr lang="en-US" sz="3600" baseline="3413" dirty="0">
                <a:cs typeface="Calibri"/>
              </a:rPr>
              <a:t>the </a:t>
            </a:r>
            <a:r>
              <a:rPr sz="3600" spc="0" baseline="1137" dirty="0" smtClean="0">
                <a:latin typeface="Calibri"/>
                <a:cs typeface="Calibri"/>
              </a:rPr>
              <a:t>lo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 kidn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function.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97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1411605" y="665733"/>
            <a:ext cx="638304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29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8840" y="1689862"/>
            <a:ext cx="14782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Gl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ular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59126" y="1689862"/>
            <a:ext cx="11415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ﬁlt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01211" y="1689862"/>
            <a:ext cx="5656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68621" y="1689862"/>
            <a:ext cx="5025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73293" y="1689862"/>
            <a:ext cx="382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59474" y="1689862"/>
            <a:ext cx="15243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ermined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03870" y="1689862"/>
            <a:ext cx="549442" cy="6963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5833" marR="133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by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  <a:spcBef>
                <a:spcPts val="16"/>
              </a:spcBef>
            </a:pPr>
            <a:r>
              <a:rPr sz="2400" i="1" spc="-4" baseline="25600" dirty="0" smtClean="0">
                <a:solidFill>
                  <a:srgbClr val="0033CC"/>
                </a:solidFill>
                <a:latin typeface="Calibri"/>
                <a:cs typeface="Calibri"/>
              </a:rPr>
              <a:t>12</a:t>
            </a:r>
            <a:r>
              <a:rPr sz="2400" i="1" spc="0" baseline="25600" dirty="0" smtClean="0">
                <a:solidFill>
                  <a:srgbClr val="0033CC"/>
                </a:solidFill>
                <a:latin typeface="Calibri"/>
                <a:cs typeface="Calibri"/>
              </a:rPr>
              <a:t>5</a:t>
            </a:r>
            <a:r>
              <a:rPr sz="3600" i="1" spc="-4" baseline="1137" dirty="0" smtClean="0">
                <a:solidFill>
                  <a:srgbClr val="0033CC"/>
                </a:solidFill>
                <a:latin typeface="Calibri"/>
                <a:cs typeface="Calibri"/>
              </a:rPr>
              <a:t>I</a:t>
            </a:r>
            <a:r>
              <a:rPr sz="3600" i="1" spc="0" baseline="1137" dirty="0" smtClean="0">
                <a:solidFill>
                  <a:srgbClr val="0033CC"/>
                </a:solidFill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40" y="2056002"/>
            <a:ext cx="72266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admini</a:t>
            </a:r>
            <a:r>
              <a:rPr sz="3600" spc="-1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spec</a:t>
            </a:r>
            <a:r>
              <a:rPr sz="3600" spc="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al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omp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unds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such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inulin</a:t>
            </a:r>
            <a:r>
              <a:rPr sz="3600" i="1" spc="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2421763"/>
            <a:ext cx="16662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iot</a:t>
            </a:r>
            <a:r>
              <a:rPr sz="3600" i="1" spc="4" baseline="3413" dirty="0" smtClean="0">
                <a:solidFill>
                  <a:srgbClr val="0033CC"/>
                </a:solidFill>
                <a:latin typeface="Calibri"/>
                <a:cs typeface="Calibri"/>
              </a:rPr>
              <a:t>h</a:t>
            </a:r>
            <a:r>
              <a:rPr sz="3600" i="1" spc="0" baseline="3413" dirty="0" smtClean="0">
                <a:solidFill>
                  <a:srgbClr val="0033CC"/>
                </a:solidFill>
                <a:latin typeface="Calibri"/>
                <a:cs typeface="Calibri"/>
              </a:rPr>
              <a:t>alama</a:t>
            </a:r>
            <a:r>
              <a:rPr sz="3600" i="1" spc="-19" baseline="3413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sz="3600" i="1" spc="9" baseline="3413" dirty="0" smtClean="0">
                <a:solidFill>
                  <a:srgbClr val="0033CC"/>
                </a:solidFill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78938" y="2421763"/>
            <a:ext cx="5225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33115" y="2421763"/>
            <a:ext cx="18214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 </a:t>
            </a:r>
            <a:r>
              <a:rPr sz="3600" spc="522" baseline="3413" dirty="0" smtClean="0">
                <a:latin typeface="Calibri"/>
                <a:cs typeface="Calibri"/>
              </a:rPr>
              <a:t> </a:t>
            </a:r>
            <a:r>
              <a:rPr sz="3600" spc="-1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om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mes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87137" y="2421763"/>
            <a:ext cx="12616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done </a:t>
            </a:r>
            <a:r>
              <a:rPr sz="3600" spc="522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81978" y="2421763"/>
            <a:ext cx="10785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9" baseline="3413" dirty="0" smtClean="0">
                <a:latin typeface="Calibri"/>
                <a:cs typeface="Calibri"/>
              </a:rPr>
              <a:t>p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93558" y="2421763"/>
            <a:ext cx="7593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w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787523"/>
            <a:ext cx="62651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ise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l function is ne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3647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3665601"/>
            <a:ext cx="7774983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33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o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meth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ommended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39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402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od</a:t>
            </a:r>
            <a:r>
              <a:rPr sz="3600" spc="38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r>
              <a:rPr sz="3600" spc="39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Admini</a:t>
            </a:r>
            <a:r>
              <a:rPr sz="3600" spc="-19" baseline="1137" dirty="0" smtClean="0">
                <a:latin typeface="Calibri"/>
                <a:cs typeface="Calibri"/>
              </a:rPr>
              <a:t>s</a:t>
            </a:r>
            <a:r>
              <a:rPr sz="3600" spc="-9" baseline="1137" dirty="0" smtClean="0">
                <a:latin typeface="Calibri"/>
                <a:cs typeface="Calibri"/>
              </a:rPr>
              <a:t>t</a:t>
            </a:r>
            <a:r>
              <a:rPr sz="3600" spc="-4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9" baseline="1137" dirty="0" smtClean="0">
                <a:latin typeface="Calibri"/>
                <a:cs typeface="Calibri"/>
              </a:rPr>
              <a:t>i</a:t>
            </a:r>
            <a:r>
              <a:rPr sz="3600" spc="0" baseline="1137" dirty="0" smtClean="0">
                <a:latin typeface="Calibri"/>
                <a:cs typeface="Calibri"/>
              </a:rPr>
              <a:t>on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(</a:t>
            </a:r>
            <a:r>
              <a:rPr sz="3600" spc="4" baseline="1137" dirty="0" smtClean="0">
                <a:latin typeface="Calibri"/>
                <a:cs typeface="Calibri"/>
              </a:rPr>
              <a:t>F</a:t>
            </a:r>
            <a:r>
              <a:rPr sz="3600" spc="-34" baseline="1137" dirty="0" smtClean="0">
                <a:latin typeface="Calibri"/>
                <a:cs typeface="Calibri"/>
              </a:rPr>
              <a:t>D</a:t>
            </a:r>
            <a:r>
              <a:rPr sz="3600" spc="-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)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othe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 e</a:t>
            </a:r>
            <a:r>
              <a:rPr sz="3600" spc="-1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tim</a:t>
            </a:r>
            <a:r>
              <a:rPr sz="3600" spc="-2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2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4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r>
              <a:rPr sz="3600" spc="2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function</a:t>
            </a:r>
            <a:r>
              <a:rPr sz="3600" spc="1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4397121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6502" y="4397121"/>
            <a:ext cx="12088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purposes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98191" y="4397121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4055" y="4397121"/>
            <a:ext cx="641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drug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8435" y="4397121"/>
            <a:ext cx="8835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ing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3861" y="4397121"/>
            <a:ext cx="2602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7241" y="4397121"/>
            <a:ext cx="3278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9201" y="4397121"/>
            <a:ext cx="11460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me</a:t>
            </a:r>
            <a:r>
              <a:rPr sz="3600" spc="9" baseline="3413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su</a:t>
            </a:r>
            <a:r>
              <a:rPr sz="3600" spc="-34" baseline="3413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endParaRPr sz="2400" dirty="0">
              <a:solidFill>
                <a:srgbClr val="0000CC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58406" y="4397121"/>
            <a:ext cx="33689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7985" y="4397121"/>
            <a:ext cx="11463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r>
              <a:rPr sz="3600" spc="-19" baseline="3413" dirty="0" smtClean="0">
                <a:solidFill>
                  <a:srgbClr val="0000CC"/>
                </a:solidFill>
                <a:latin typeface="Calibri"/>
                <a:cs typeface="Calibri"/>
              </a:rPr>
              <a:t>s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tim</a:t>
            </a:r>
            <a:r>
              <a:rPr sz="3600" spc="-29" baseline="3413" dirty="0" smtClean="0">
                <a:solidFill>
                  <a:srgbClr val="0000CC"/>
                </a:solidFill>
                <a:latin typeface="Calibri"/>
                <a:cs typeface="Calibri"/>
              </a:rPr>
              <a:t>a</a:t>
            </a:r>
            <a:r>
              <a:rPr sz="3600" spc="-34" baseline="3413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0000CC"/>
                </a:solidFill>
                <a:latin typeface="Calibri"/>
                <a:cs typeface="Calibri"/>
              </a:rPr>
              <a:t>e</a:t>
            </a:r>
            <a:endParaRPr sz="2400" dirty="0">
              <a:solidFill>
                <a:srgbClr val="0000CC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763262"/>
            <a:ext cx="33978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cl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err="1" smtClean="0">
                <a:latin typeface="Calibri"/>
                <a:cs typeface="Calibri"/>
              </a:rPr>
              <a:t>C</a:t>
            </a:r>
            <a:r>
              <a:rPr sz="3600" spc="4" baseline="3413" dirty="0" err="1" smtClean="0">
                <a:latin typeface="Calibri"/>
                <a:cs typeface="Calibri"/>
              </a:rPr>
              <a:t>r</a:t>
            </a:r>
            <a:r>
              <a:rPr sz="3600" spc="0" baseline="3413" dirty="0" err="1" smtClean="0">
                <a:latin typeface="Calibri"/>
                <a:cs typeface="Calibri"/>
              </a:rPr>
              <a:t>C</a:t>
            </a:r>
            <a:r>
              <a:rPr sz="3600" spc="9" baseline="3413" dirty="0" err="1" smtClean="0">
                <a:latin typeface="Calibri"/>
                <a:cs typeface="Calibri"/>
              </a:rPr>
              <a:t>l</a:t>
            </a:r>
            <a:r>
              <a:rPr lang="ar-IQ" sz="3600" spc="4" baseline="3413" dirty="0" smtClean="0">
                <a:latin typeface="Calibri"/>
                <a:cs typeface="Calibri"/>
              </a:rPr>
              <a:t>(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07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 txBox="1"/>
          <p:nvPr/>
        </p:nvSpPr>
        <p:spPr>
          <a:xfrm>
            <a:off x="1411605" y="665733"/>
            <a:ext cx="6382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35940" y="167147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78840" y="1689862"/>
            <a:ext cx="13458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tinine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36038" y="1689862"/>
            <a:ext cx="2572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04846" y="1689862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32887" y="1689862"/>
            <a:ext cx="14353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4" baseline="3413" dirty="0" smtClean="0">
                <a:latin typeface="Calibri"/>
                <a:cs typeface="Calibri"/>
              </a:rPr>
              <a:t>y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oduct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78477" y="1689862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12817" y="1689862"/>
            <a:ext cx="9432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uscle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67425" y="1689862"/>
            <a:ext cx="15307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boli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09154" y="1689862"/>
            <a:ext cx="578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96732" y="1689862"/>
            <a:ext cx="2572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78840" y="2056002"/>
            <a:ext cx="55743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prim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rily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eli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y glomerular ﬁlt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</a:t>
            </a:r>
            <a:r>
              <a:rPr sz="3600" spc="-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291544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2933827"/>
            <a:ext cx="10928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ause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57730" y="2933827"/>
            <a:ext cx="3236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65222" y="2933827"/>
            <a:ext cx="5225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72739" y="2933827"/>
            <a:ext cx="12063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ert</a:t>
            </a:r>
            <a:r>
              <a:rPr sz="3600" spc="-15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62881" y="2933827"/>
            <a:ext cx="2431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89601" y="2933827"/>
            <a:ext cx="11057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is  </a:t>
            </a:r>
            <a:r>
              <a:rPr sz="3600" spc="377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used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0810" y="2933827"/>
            <a:ext cx="3369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02018" y="2933827"/>
            <a:ext cx="2171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04354" y="2933827"/>
            <a:ext cx="1248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sur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64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3299612"/>
            <a:ext cx="53261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measu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 gl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merular ﬁlt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415928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411605" y="665733"/>
            <a:ext cx="6382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easu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4800" b="1" spc="-39" baseline="3413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b="1" spc="-19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of c</a:t>
            </a:r>
            <a:r>
              <a:rPr sz="4800" b="1" spc="-3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b="1" spc="-25" baseline="3413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tinine</a:t>
            </a:r>
            <a:r>
              <a:rPr sz="4800" b="1" spc="-24" baseline="3413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clea</a:t>
            </a:r>
            <a:r>
              <a:rPr sz="4800" b="1" spc="-64" baseline="3413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b="1" spc="0" baseline="3413" dirty="0" smtClean="0">
                <a:solidFill>
                  <a:srgbClr val="FF0000"/>
                </a:solidFill>
                <a:latin typeface="Calibri"/>
                <a:cs typeface="Calibri"/>
              </a:rPr>
              <a:t>ance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200" y="144780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8858" y="3735452"/>
            <a:ext cx="5119876" cy="379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b="1" i="1" spc="0" baseline="10240" dirty="0" err="1" smtClean="0">
                <a:solidFill>
                  <a:srgbClr val="0033CC"/>
                </a:solidFill>
                <a:latin typeface="Calibri"/>
                <a:cs typeface="Calibri"/>
              </a:rPr>
              <a:t>CrCl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 (m</a:t>
            </a:r>
            <a:r>
              <a:rPr sz="3600" b="1" i="1" spc="-4" baseline="10240" dirty="0" smtClean="0">
                <a:solidFill>
                  <a:srgbClr val="0033CC"/>
                </a:solidFill>
                <a:latin typeface="Calibri"/>
                <a:cs typeface="Calibri"/>
              </a:rPr>
              <a:t>l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/min)</a:t>
            </a:r>
            <a:r>
              <a:rPr sz="3600" b="1" i="1" spc="-1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= (</a:t>
            </a:r>
            <a:r>
              <a:rPr sz="3600" b="1" i="1" spc="4" baseline="10240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2400" b="1" i="1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Cr</a:t>
            </a:r>
            <a:r>
              <a:rPr sz="2400" b="1" i="1" spc="155" baseline="-512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·</a:t>
            </a:r>
            <a:r>
              <a:rPr sz="3600" b="1" i="1" spc="-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V </a:t>
            </a:r>
            <a:r>
              <a:rPr sz="3600" b="1" i="1" spc="-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u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ri</a:t>
            </a:r>
            <a:r>
              <a:rPr sz="3600" b="1" i="1" spc="-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n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e )/</a:t>
            </a:r>
            <a:r>
              <a:rPr sz="3600" b="1" i="1" spc="-4" baseline="10240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S</a:t>
            </a:r>
            <a:r>
              <a:rPr sz="2400" b="1" i="1" spc="0" baseline="-5120" dirty="0" smtClean="0">
                <a:solidFill>
                  <a:srgbClr val="0033CC"/>
                </a:solidFill>
                <a:latin typeface="Calibri"/>
                <a:cs typeface="Calibri"/>
              </a:rPr>
              <a:t>Cr</a:t>
            </a:r>
            <a:r>
              <a:rPr sz="2400" b="1" i="1" spc="167" baseline="-512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·</a:t>
            </a:r>
            <a:r>
              <a:rPr sz="3600" b="1" i="1" spc="-9" baseline="10240" dirty="0" smtClean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T</a:t>
            </a:r>
            <a:r>
              <a:rPr lang="ar-IQ" sz="3600" b="1" i="1" spc="0" baseline="10240" dirty="0" smtClean="0">
                <a:solidFill>
                  <a:srgbClr val="0033CC"/>
                </a:solidFill>
                <a:latin typeface="Calibri"/>
                <a:cs typeface="Calibri"/>
              </a:rPr>
              <a:t>(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459402"/>
            <a:ext cx="8379460" cy="156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6508">
              <a:lnSpc>
                <a:spcPts val="2450"/>
              </a:lnSpc>
              <a:spcBef>
                <a:spcPts val="122"/>
              </a:spcBef>
            </a:pPr>
            <a:r>
              <a:rPr sz="3000" b="1" spc="0" baseline="9557" dirty="0" smtClean="0">
                <a:solidFill>
                  <a:srgbClr val="0000CC"/>
                </a:solidFill>
                <a:latin typeface="Calibri"/>
                <a:cs typeface="Calibri"/>
              </a:rPr>
              <a:t>U</a:t>
            </a:r>
            <a:r>
              <a:rPr sz="1950" b="1" spc="0" baseline="-6301" dirty="0" smtClean="0">
                <a:solidFill>
                  <a:srgbClr val="0000CC"/>
                </a:solidFill>
                <a:latin typeface="Calibri"/>
                <a:cs typeface="Calibri"/>
              </a:rPr>
              <a:t>C</a:t>
            </a:r>
            <a:r>
              <a:rPr sz="1950" b="1" spc="4" baseline="-6301" dirty="0" smtClean="0">
                <a:solidFill>
                  <a:srgbClr val="0000CC"/>
                </a:solidFill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:</a:t>
            </a:r>
            <a:r>
              <a:rPr sz="3000" spc="7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latin typeface="Calibri"/>
                <a:cs typeface="Calibri"/>
              </a:rPr>
              <a:t>urine c</a:t>
            </a:r>
            <a:r>
              <a:rPr sz="3000" spc="-19" baseline="9557" dirty="0" smtClean="0">
                <a:latin typeface="Calibri"/>
                <a:cs typeface="Calibri"/>
              </a:rPr>
              <a:t>r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25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tinine</a:t>
            </a:r>
            <a:r>
              <a:rPr sz="3000" spc="9" baseline="9557" dirty="0" smtClean="0">
                <a:latin typeface="Calibri"/>
                <a:cs typeface="Calibri"/>
              </a:rPr>
              <a:t> </a:t>
            </a:r>
            <a:r>
              <a:rPr sz="3000" spc="-9" baseline="9557" dirty="0" smtClean="0">
                <a:latin typeface="Calibri"/>
                <a:cs typeface="Calibri"/>
              </a:rPr>
              <a:t>c</a:t>
            </a:r>
            <a:r>
              <a:rPr sz="3000" spc="0" baseline="9557" dirty="0" smtClean="0">
                <a:latin typeface="Calibri"/>
                <a:cs typeface="Calibri"/>
              </a:rPr>
              <a:t>on</a:t>
            </a:r>
            <a:r>
              <a:rPr sz="3000" spc="4" baseline="9557" dirty="0" smtClean="0">
                <a:latin typeface="Calibri"/>
                <a:cs typeface="Calibri"/>
              </a:rPr>
              <a:t>c</a:t>
            </a:r>
            <a:r>
              <a:rPr sz="3000" spc="0" baseline="9557" dirty="0" smtClean="0">
                <a:latin typeface="Calibri"/>
                <a:cs typeface="Calibri"/>
              </a:rPr>
              <a:t>e</a:t>
            </a:r>
            <a:r>
              <a:rPr sz="3000" spc="-19" baseline="9557" dirty="0" smtClean="0">
                <a:latin typeface="Calibri"/>
                <a:cs typeface="Calibri"/>
              </a:rPr>
              <a:t>n</a:t>
            </a:r>
            <a:r>
              <a:rPr sz="3000" spc="0" baseline="9557" dirty="0" smtClean="0">
                <a:latin typeface="Calibri"/>
                <a:cs typeface="Calibri"/>
              </a:rPr>
              <a:t>t</a:t>
            </a:r>
            <a:r>
              <a:rPr sz="3000" spc="-34" baseline="9557" dirty="0" smtClean="0">
                <a:latin typeface="Calibri"/>
                <a:cs typeface="Calibri"/>
              </a:rPr>
              <a:t>r</a:t>
            </a:r>
            <a:r>
              <a:rPr sz="3000" spc="-25" baseline="9557" dirty="0" smtClean="0">
                <a:latin typeface="Calibri"/>
                <a:cs typeface="Calibri"/>
              </a:rPr>
              <a:t>a</a:t>
            </a:r>
            <a:r>
              <a:rPr sz="3000" spc="0" baseline="9557" dirty="0" smtClean="0">
                <a:latin typeface="Calibri"/>
                <a:cs typeface="Calibri"/>
              </a:rPr>
              <a:t>tion</a:t>
            </a:r>
            <a:r>
              <a:rPr sz="3000" spc="-9" baseline="9557" dirty="0" smtClean="0">
                <a:latin typeface="Calibri"/>
                <a:cs typeface="Calibri"/>
              </a:rPr>
              <a:t> </a:t>
            </a:r>
            <a:r>
              <a:rPr sz="3000" spc="0" baseline="9557" dirty="0" smtClean="0">
                <a:solidFill>
                  <a:srgbClr val="FF0000"/>
                </a:solidFill>
                <a:latin typeface="Calibri"/>
                <a:cs typeface="Calibri"/>
              </a:rPr>
              <a:t>(m</a:t>
            </a:r>
            <a:r>
              <a:rPr sz="3000" spc="75" baseline="9557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000" spc="19" baseline="9557" dirty="0" smtClean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3000" spc="4" baseline="9557" dirty="0" err="1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000" spc="-4" baseline="9557" dirty="0" err="1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lang="ar-IQ" sz="3000" spc="0" baseline="9557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46508">
              <a:lnSpc>
                <a:spcPts val="2330"/>
              </a:lnSpc>
            </a:pPr>
            <a:r>
              <a:rPr sz="3000" b="1" spc="0" baseline="1365" dirty="0" smtClean="0">
                <a:solidFill>
                  <a:srgbClr val="0000CC"/>
                </a:solidFill>
                <a:latin typeface="Calibri"/>
                <a:cs typeface="Calibri"/>
              </a:rPr>
              <a:t>V</a:t>
            </a:r>
            <a:r>
              <a:rPr sz="3000" b="1" spc="-19" baseline="1365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000" b="1" spc="0" baseline="1365" dirty="0" smtClean="0">
                <a:solidFill>
                  <a:srgbClr val="0000CC"/>
                </a:solidFill>
                <a:latin typeface="Calibri"/>
                <a:cs typeface="Calibri"/>
              </a:rPr>
              <a:t>ur</a:t>
            </a:r>
            <a:r>
              <a:rPr sz="3000" b="1" spc="-4" baseline="1365" dirty="0" smtClean="0">
                <a:solidFill>
                  <a:srgbClr val="0000CC"/>
                </a:solidFill>
                <a:latin typeface="Calibri"/>
                <a:cs typeface="Calibri"/>
              </a:rPr>
              <a:t>i</a:t>
            </a:r>
            <a:r>
              <a:rPr sz="3000" b="1" spc="0" baseline="1365" dirty="0" smtClean="0">
                <a:solidFill>
                  <a:srgbClr val="0000CC"/>
                </a:solidFill>
                <a:latin typeface="Calibri"/>
                <a:cs typeface="Calibri"/>
              </a:rPr>
              <a:t>ne</a:t>
            </a:r>
            <a:r>
              <a:rPr sz="3000" spc="0" baseline="1365" dirty="0" smtClean="0">
                <a:solidFill>
                  <a:srgbClr val="0000CC"/>
                </a:solidFill>
                <a:latin typeface="Calibri"/>
                <a:cs typeface="Calibri"/>
              </a:rPr>
              <a:t>:</a:t>
            </a:r>
            <a:r>
              <a:rPr sz="3000" spc="9" baseline="1365" dirty="0" smtClean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3000" spc="-29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4" baseline="1365" dirty="0" smtClean="0">
                <a:latin typeface="Calibri"/>
                <a:cs typeface="Calibri"/>
              </a:rPr>
              <a:t>l</a:t>
            </a:r>
            <a:r>
              <a:rPr sz="3000" spc="0" baseline="1365" dirty="0" smtClean="0">
                <a:latin typeface="Calibri"/>
                <a:cs typeface="Calibri"/>
              </a:rPr>
              <a:t>ume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of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ur</a:t>
            </a:r>
            <a:r>
              <a:rPr sz="3000" spc="-4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ne </a:t>
            </a:r>
            <a:r>
              <a:rPr sz="3000" spc="-4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4" baseline="1365" dirty="0" smtClean="0">
                <a:latin typeface="Calibri"/>
                <a:cs typeface="Calibri"/>
              </a:rPr>
              <a:t>l</a:t>
            </a:r>
            <a:r>
              <a:rPr sz="3000" spc="0" baseline="1365" dirty="0" smtClean="0">
                <a:latin typeface="Calibri"/>
                <a:cs typeface="Calibri"/>
              </a:rPr>
              <a:t>l</a:t>
            </a:r>
            <a:r>
              <a:rPr sz="3000" spc="-4" baseline="1365" dirty="0" smtClean="0">
                <a:latin typeface="Calibri"/>
                <a:cs typeface="Calibri"/>
              </a:rPr>
              <a:t>e</a:t>
            </a:r>
            <a:r>
              <a:rPr sz="3000" spc="0" baseline="1365" dirty="0" smtClean="0">
                <a:latin typeface="Calibri"/>
                <a:cs typeface="Calibri"/>
              </a:rPr>
              <a:t>c</a:t>
            </a:r>
            <a:r>
              <a:rPr sz="3000" spc="-1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ed </a:t>
            </a:r>
            <a:r>
              <a:rPr sz="3000" spc="4" baseline="1365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3000" spc="-9" baseline="1365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000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lang="ar-IQ" sz="3000" spc="0" baseline="1365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8"/>
              </a:spcBef>
            </a:pPr>
            <a:r>
              <a:rPr sz="2000" b="1" spc="0" dirty="0" smtClean="0">
                <a:solidFill>
                  <a:srgbClr val="0000CC"/>
                </a:solidFill>
                <a:latin typeface="Calibri"/>
                <a:cs typeface="Calibri"/>
              </a:rPr>
              <a:t>SCr</a:t>
            </a:r>
            <a:r>
              <a:rPr sz="2000" spc="0" dirty="0" smtClean="0">
                <a:latin typeface="Calibri"/>
                <a:cs typeface="Calibri"/>
              </a:rPr>
              <a:t>: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se</a:t>
            </a:r>
            <a:r>
              <a:rPr sz="2000" spc="-4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um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c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2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tinine</a:t>
            </a:r>
            <a:r>
              <a:rPr sz="2000" spc="9" dirty="0" smtClean="0">
                <a:latin typeface="Calibri"/>
                <a:cs typeface="Calibri"/>
              </a:rPr>
              <a:t> 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ol</a:t>
            </a:r>
            <a:r>
              <a:rPr sz="2000" spc="-9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ec</a:t>
            </a:r>
            <a:r>
              <a:rPr sz="2000" spc="-19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ed </a:t>
            </a:r>
            <a:r>
              <a:rPr sz="2000" spc="-19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t t</a:t>
            </a:r>
            <a:r>
              <a:rPr sz="2000" spc="4" dirty="0" smtClean="0">
                <a:latin typeface="Calibri"/>
                <a:cs typeface="Calibri"/>
              </a:rPr>
              <a:t>h</a:t>
            </a:r>
            <a:r>
              <a:rPr sz="2000" spc="0" dirty="0" smtClean="0">
                <a:latin typeface="Calibri"/>
                <a:cs typeface="Calibri"/>
              </a:rPr>
              <a:t>e m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d</a:t>
            </a:r>
            <a:r>
              <a:rPr sz="2000" spc="4" dirty="0" smtClean="0">
                <a:latin typeface="Calibri"/>
                <a:cs typeface="Calibri"/>
              </a:rPr>
              <a:t>p</a:t>
            </a:r>
            <a:r>
              <a:rPr sz="2000" spc="0" dirty="0" smtClean="0">
                <a:latin typeface="Calibri"/>
                <a:cs typeface="Calibri"/>
              </a:rPr>
              <a:t>oi</a:t>
            </a:r>
            <a:r>
              <a:rPr sz="2000" spc="-2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t of the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urine 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ol</a:t>
            </a:r>
            <a:r>
              <a:rPr sz="2000" spc="-9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ection</a:t>
            </a:r>
            <a:r>
              <a:rPr lang="ar-IQ" sz="2000" spc="0" dirty="0" smtClean="0">
                <a:latin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Calibri"/>
              </a:rPr>
              <a:t>(mg/</a:t>
            </a:r>
            <a:r>
              <a:rPr lang="en-US" sz="2000" dirty="0" err="1" smtClean="0">
                <a:solidFill>
                  <a:srgbClr val="FF0000"/>
                </a:solidFill>
                <a:cs typeface="Calibri"/>
              </a:rPr>
              <a:t>dL</a:t>
            </a:r>
            <a:r>
              <a:rPr lang="ar-IQ" sz="2000" dirty="0" smtClean="0">
                <a:solidFill>
                  <a:srgbClr val="FF0000"/>
                </a:solidFill>
                <a:cs typeface="Calibri"/>
              </a:rPr>
              <a:t>(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46508">
              <a:lnSpc>
                <a:spcPct val="101725"/>
              </a:lnSpc>
              <a:spcBef>
                <a:spcPts val="86"/>
              </a:spcBef>
            </a:pPr>
            <a:r>
              <a:rPr sz="2000" b="1" spc="0" dirty="0" smtClean="0">
                <a:solidFill>
                  <a:srgbClr val="0000CC"/>
                </a:solidFill>
                <a:latin typeface="Calibri"/>
                <a:cs typeface="Calibri"/>
              </a:rPr>
              <a:t>T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: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ti</a:t>
            </a:r>
            <a:r>
              <a:rPr sz="2000" spc="-9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of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the </a:t>
            </a:r>
            <a:r>
              <a:rPr sz="2000" spc="4" dirty="0" smtClean="0">
                <a:latin typeface="Calibri"/>
                <a:cs typeface="Calibri"/>
              </a:rPr>
              <a:t>u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ne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-9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ol</a:t>
            </a:r>
            <a:r>
              <a:rPr sz="2000" spc="-9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ection </a:t>
            </a:r>
            <a:r>
              <a:rPr sz="2000" spc="9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9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4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000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lang="ar-IQ" sz="2000" spc="0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3740" y="1219200"/>
            <a:ext cx="7820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+mj-cs"/>
              </a:rPr>
              <a:t>Creatinine</a:t>
            </a:r>
            <a:r>
              <a:rPr lang="en-US" sz="2400" dirty="0">
                <a:latin typeface="Times New Roman" pitchFamily="18" charset="0"/>
                <a:cs typeface="+mj-cs"/>
              </a:rPr>
              <a:t> clearance rates can be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+mj-cs"/>
              </a:rPr>
              <a:t>measured</a:t>
            </a:r>
            <a:r>
              <a:rPr lang="en-US" sz="2400" dirty="0">
                <a:latin typeface="Times New Roman" pitchFamily="18" charset="0"/>
                <a:cs typeface="+mj-cs"/>
              </a:rPr>
              <a:t> by collecting urine for a specified </a:t>
            </a:r>
            <a:r>
              <a:rPr lang="en-US" sz="2400" dirty="0" smtClean="0">
                <a:latin typeface="Times New Roman" pitchFamily="18" charset="0"/>
                <a:cs typeface="+mj-cs"/>
              </a:rPr>
              <a:t>period, and collecting </a:t>
            </a:r>
            <a:r>
              <a:rPr lang="en-US" sz="2400" dirty="0">
                <a:latin typeface="Times New Roman" pitchFamily="18" charset="0"/>
                <a:cs typeface="+mj-cs"/>
              </a:rPr>
              <a:t>a blood sample for determination of serum </a:t>
            </a:r>
            <a:r>
              <a:rPr lang="en-US" sz="2400" dirty="0" err="1">
                <a:latin typeface="Times New Roman" pitchFamily="18" charset="0"/>
                <a:cs typeface="+mj-cs"/>
              </a:rPr>
              <a:t>creatinine</a:t>
            </a:r>
            <a:r>
              <a:rPr lang="en-US" sz="2400" dirty="0">
                <a:latin typeface="Times New Roman" pitchFamily="18" charset="0"/>
                <a:cs typeface="+mj-cs"/>
              </a:rPr>
              <a:t> at the midpoint of the </a:t>
            </a:r>
            <a:r>
              <a:rPr lang="en-US" sz="2400" dirty="0" smtClean="0">
                <a:latin typeface="Times New Roman" pitchFamily="18" charset="0"/>
                <a:cs typeface="+mj-cs"/>
              </a:rPr>
              <a:t>concurrent urine </a:t>
            </a:r>
            <a:r>
              <a:rPr lang="en-US" sz="2400" dirty="0">
                <a:latin typeface="Times New Roman" pitchFamily="18" charset="0"/>
                <a:cs typeface="+mj-cs"/>
              </a:rPr>
              <a:t>collection time</a:t>
            </a:r>
            <a:endParaRPr lang="ar-IQ" sz="2400" dirty="0"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43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3295</Words>
  <Application>Microsoft Office PowerPoint</Application>
  <PresentationFormat>On-screen Show (4:3)</PresentationFormat>
  <Paragraphs>787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42</cp:revision>
  <dcterms:created xsi:type="dcterms:W3CDTF">2006-08-16T00:00:00Z</dcterms:created>
  <dcterms:modified xsi:type="dcterms:W3CDTF">2018-02-24T20:01:00Z</dcterms:modified>
</cp:coreProperties>
</file>