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83" r:id="rId14"/>
    <p:sldId id="296" r:id="rId15"/>
    <p:sldId id="297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82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912" autoAdjust="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DDF2925-832C-4E0E-8AAE-6A2FE5FD232C}" type="datetimeFigureOut">
              <a:rPr lang="ar-IQ" smtClean="0"/>
              <a:t>02/06/1439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12EF8A-2B55-4474-B867-469F85BEA8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039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2EF8A-2B55-4474-B867-469F85BEA874}" type="slidenum">
              <a:rPr lang="ar-IQ" smtClean="0"/>
              <a:t>14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027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" y="990600"/>
            <a:ext cx="8153400" cy="434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 eaLnBrk="0" hangingPunct="0">
              <a:defRPr/>
            </a:pPr>
            <a:r>
              <a:rPr lang="en-GB" sz="3600" b="1" kern="0" dirty="0" smtClean="0">
                <a:solidFill>
                  <a:srgbClr val="FF0000"/>
                </a:solidFill>
                <a:latin typeface="Arial Black" pitchFamily="34" charset="0"/>
              </a:rPr>
              <a:t>Therapeutic Drug Monitoring</a:t>
            </a:r>
          </a:p>
          <a:p>
            <a:pPr algn="ctr" eaLnBrk="0" hangingPunct="0">
              <a:defRPr/>
            </a:pPr>
            <a:endParaRPr lang="ar-IQ" sz="3600" b="1" kern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0" hangingPunct="0">
              <a:defRPr/>
            </a:pPr>
            <a:endParaRPr lang="ar-IQ" sz="3600" b="1" kern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0" hangingPunct="0">
              <a:defRPr/>
            </a:pPr>
            <a:endParaRPr lang="ar-IQ" sz="3600" b="1" kern="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0" hangingPunct="0">
              <a:defRPr/>
            </a:pPr>
            <a:endParaRPr lang="ar-IQ" sz="3600" b="1" kern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0" hangingPunct="0">
              <a:defRPr/>
            </a:pPr>
            <a:r>
              <a:rPr lang="en-GB" sz="3600" b="1" kern="0" dirty="0" err="1" smtClean="0">
                <a:solidFill>
                  <a:srgbClr val="FF0000"/>
                </a:solidFill>
                <a:latin typeface="Arial Black" pitchFamily="34" charset="0"/>
              </a:rPr>
              <a:t>Lec</a:t>
            </a:r>
            <a:r>
              <a:rPr lang="en-GB" sz="3600" b="1" kern="0" dirty="0" smtClean="0">
                <a:solidFill>
                  <a:srgbClr val="FF0000"/>
                </a:solidFill>
                <a:latin typeface="Arial Black" pitchFamily="34" charset="0"/>
              </a:rPr>
              <a:t>. 2 </a:t>
            </a:r>
          </a:p>
          <a:p>
            <a:pPr marL="239991" marR="283623" algn="ctr">
              <a:lnSpc>
                <a:spcPts val="4585"/>
              </a:lnSpc>
              <a:spcBef>
                <a:spcPts val="229"/>
              </a:spcBef>
            </a:pPr>
            <a:endParaRPr lang="en-US" sz="6600" b="1" spc="0" baseline="3103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35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Michaelis-Menten</a:t>
            </a:r>
            <a:r>
              <a:rPr lang="en-US" sz="2800" b="1" dirty="0" smtClean="0">
                <a:solidFill>
                  <a:srgbClr val="FF0000"/>
                </a:solidFill>
              </a:rPr>
              <a:t> or </a:t>
            </a:r>
            <a:r>
              <a:rPr lang="en-US" sz="2800" b="1" dirty="0" err="1" smtClean="0">
                <a:solidFill>
                  <a:srgbClr val="FF0000"/>
                </a:solidFill>
              </a:rPr>
              <a:t>Saturable</a:t>
            </a:r>
            <a:r>
              <a:rPr lang="en-US" sz="2800" b="1" dirty="0" smtClean="0">
                <a:solidFill>
                  <a:srgbClr val="FF0000"/>
                </a:solidFill>
              </a:rPr>
              <a:t> PKs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143000"/>
            <a:ext cx="7696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the therapeutic range for a drug is far below the Km value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enzymes that metabolize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drug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this equation simplifies to: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MD = (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/Km)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/Km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constant,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MD =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⋅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 when Km &gt;&gt;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drugs that are metabolized follow linear pharmacokinetics (known as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First-order pharmacokinetics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the therapeutic range for a drug is far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above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value,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rate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metabolism becomes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constant equal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Under these conditions only a fixed amount of drug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metabolized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because the enzyme system is completely saturated and cannot increase its metabolic capacity (known as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ero-order pharmacokinetics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medications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metabolized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following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linear pharmacokinetics due to the therapeutic ranges of most drugs are far below the Km for the enzymes that metabolize the agent. However, even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cases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saturable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drug metabolism can occur in drug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overdose (drug concentration far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exceeds the therapeutic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range).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34393" y="381000"/>
            <a:ext cx="30616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BIOAVAILABILITY</a:t>
            </a:r>
            <a:endParaRPr lang="ar-IQ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1430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fraction of the administered dose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delivered to the systemic circulation is known as the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bioavailability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the drug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dosage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medications are given orally, intramuscularly, subcutaneously,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other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extravascular routes, the drug must be absorbed across several biologic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membranes before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entering the vascular system.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cases, drug serum concentrations rise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drug is being absorbed into the bloodstream, reach a maximum concentration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Cmax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primary bioavailability parameters: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AUC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under the serum concentration/time curve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maximum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concentration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time that the maximum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concentration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occurs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4267200"/>
            <a:ext cx="4544731" cy="2323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9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4393" y="381000"/>
            <a:ext cx="30616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BIOAVAILABILITY</a:t>
            </a:r>
            <a:endParaRPr lang="ar-IQ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099681"/>
            <a:ext cx="8001000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bioavailability for a drug can be calculated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taking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ratio of the AUCs for each route of administration.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if 10 mg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drug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were administered to a subject on two separate occasions by intravenous (IV)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oral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(PO) routes of administration,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bioavailabilty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(F) would be computed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dividing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AUC after oral administration (AUC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by the AUC after intravenous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administration (AUC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AUC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/AUC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</a:p>
          <a:p>
            <a:pPr algn="just"/>
            <a:endParaRPr lang="en-US" sz="20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it is not possible to administer the same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dose intravenously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extravascularly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because poor absorption 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presystemic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metabolism yields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serum concentrations that are too low to measure, the bioavailability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calculation 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 corrected to allow for different size doses for the different routes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administration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F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(AUC</a:t>
            </a:r>
            <a:r>
              <a:rPr lang="en-US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/AUC</a:t>
            </a:r>
            <a:r>
              <a:rPr lang="en-US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/D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intravenous dose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oral dose.</a:t>
            </a:r>
          </a:p>
          <a:p>
            <a:pPr algn="just"/>
            <a:endParaRPr lang="ar-IQ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67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7313" y="607209"/>
            <a:ext cx="8269380" cy="12977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9991" marR="283623" algn="ctr">
              <a:lnSpc>
                <a:spcPts val="4585"/>
              </a:lnSpc>
              <a:spcBef>
                <a:spcPts val="229"/>
              </a:spcBef>
            </a:pPr>
            <a:r>
              <a:rPr lang="en-US" sz="48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Clini</a:t>
            </a:r>
            <a:r>
              <a:rPr lang="en-US" sz="4800" b="1" spc="-25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4800" b="1" spc="-39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</a:t>
            </a:r>
            <a:r>
              <a:rPr lang="en-US" sz="5400" b="1" spc="-25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54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okin</a:t>
            </a:r>
            <a:r>
              <a:rPr lang="en-US" sz="5400" b="1" spc="-25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54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tic</a:t>
            </a:r>
            <a:r>
              <a:rPr lang="en-US" sz="4800" b="1" baseline="310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-59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="1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en-US" sz="4800" b="1" spc="-34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800" b="1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sz="4800" b="1" spc="-4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800" b="1" spc="-25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baseline="186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4800" b="1" baseline="186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9991" marR="283623" algn="ctr">
              <a:lnSpc>
                <a:spcPts val="4585"/>
              </a:lnSpc>
              <a:spcBef>
                <a:spcPts val="229"/>
              </a:spcBef>
            </a:pPr>
            <a:r>
              <a:rPr lang="en-US" sz="4800" b="1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800" b="1" spc="-9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800" b="1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</a:t>
            </a:r>
            <a:r>
              <a:rPr lang="en-US" sz="4800" b="1" spc="-29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800" b="1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sz="4800" b="1" spc="-4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baseline="186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2967335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One-Compartment  Model Equations for linear Pharmacokinetics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2141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077200" cy="5715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The body can be represented as a series of discrete sections.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The simplest model is the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one-compartment model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which depicts the body as one large container where drug distribution between blood and tissues occurs instantaneously.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Drug is introduced into the compartment by infusion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absorption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or IV bolus; distributes immediately into a volume of distribution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(V)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 and is removed from the body via metabolism and elimination via the elimination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constant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simplest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multicompartment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model is a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two-compartment model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which represents the body as a central compartment into which drug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administered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peripheral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compartment into which drug distributes.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central compartment (1) is composed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blood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tissues which equilibrate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rapidly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blood. The peripheral compartment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 represents tissues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equilibrate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slowly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blood. Rate constants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k1-2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k2-1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represent the transfer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between compartments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elimination from the body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k1-0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1"/>
            <a:ext cx="7824788" cy="545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1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474370" y="4474845"/>
            <a:ext cx="81099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If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125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dr</a:t>
            </a:r>
            <a:r>
              <a:rPr sz="3000" spc="-9" baseline="2730" dirty="0" smtClean="0">
                <a:latin typeface="Calibri"/>
                <a:cs typeface="Calibri"/>
              </a:rPr>
              <a:t>u</a:t>
            </a:r>
            <a:r>
              <a:rPr sz="3000" spc="0" baseline="2730" dirty="0" smtClean="0">
                <a:latin typeface="Calibri"/>
                <a:cs typeface="Calibri"/>
              </a:rPr>
              <a:t>g</a:t>
            </a:r>
            <a:r>
              <a:rPr sz="3000" spc="129" baseline="2730" dirty="0" smtClean="0">
                <a:latin typeface="Calibri"/>
                <a:cs typeface="Calibri"/>
              </a:rPr>
              <a:t> 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1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gi</a:t>
            </a:r>
            <a:r>
              <a:rPr sz="3000" spc="-29" baseline="2730" dirty="0" smtClean="0">
                <a:latin typeface="Calibri"/>
                <a:cs typeface="Calibri"/>
              </a:rPr>
              <a:t>v</a:t>
            </a:r>
            <a:r>
              <a:rPr sz="3000" spc="0" baseline="2730" dirty="0" smtClean="0">
                <a:latin typeface="Calibri"/>
                <a:cs typeface="Calibri"/>
              </a:rPr>
              <a:t>en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as</a:t>
            </a:r>
            <a:r>
              <a:rPr sz="3000" spc="1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125" baseline="2730" dirty="0" smtClean="0">
                <a:latin typeface="Calibri"/>
                <a:cs typeface="Calibri"/>
              </a:rPr>
              <a:t> </a:t>
            </a:r>
            <a:r>
              <a:rPr sz="3000" spc="-1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tinu</a:t>
            </a:r>
            <a:r>
              <a:rPr sz="3000" spc="-9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us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25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ra</a:t>
            </a:r>
            <a:r>
              <a:rPr sz="3000" spc="-29" baseline="2730" dirty="0" smtClean="0">
                <a:latin typeface="Calibri"/>
                <a:cs typeface="Calibri"/>
              </a:rPr>
              <a:t>v</a:t>
            </a:r>
            <a:r>
              <a:rPr sz="3000" spc="0" baseline="2730" dirty="0" smtClean="0">
                <a:latin typeface="Calibri"/>
                <a:cs typeface="Calibri"/>
              </a:rPr>
              <a:t>enous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fusion,</a:t>
            </a:r>
            <a:r>
              <a:rPr sz="3000" spc="1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se</a:t>
            </a:r>
            <a:r>
              <a:rPr sz="3000" spc="-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um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-1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tions</a:t>
            </a:r>
            <a:endParaRPr sz="2000" dirty="0">
              <a:latin typeface="Calibri"/>
              <a:cs typeface="Calibri"/>
            </a:endParaRPr>
          </a:p>
          <a:p>
            <a:pPr marL="12700" marR="1255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inc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ease</a:t>
            </a:r>
            <a:r>
              <a:rPr sz="3000" spc="13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u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0" baseline="1365" dirty="0" smtClean="0">
                <a:latin typeface="Calibri"/>
                <a:cs typeface="Calibri"/>
              </a:rPr>
              <a:t>t</a:t>
            </a:r>
            <a:r>
              <a:rPr sz="3000" spc="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l</a:t>
            </a:r>
            <a:r>
              <a:rPr sz="3000" spc="14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150" baseline="1365" dirty="0" smtClean="0">
                <a:latin typeface="Calibri"/>
                <a:cs typeface="Calibri"/>
              </a:rPr>
              <a:t> </a:t>
            </a:r>
            <a:r>
              <a:rPr sz="3000" spc="-29" baseline="1365" dirty="0" smtClean="0">
                <a:latin typeface="Calibri"/>
                <a:cs typeface="Calibri"/>
              </a:rPr>
              <a:t>s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ead</a:t>
            </a:r>
            <a:r>
              <a:rPr sz="3000" spc="9" baseline="1365" dirty="0" smtClean="0">
                <a:latin typeface="Calibri"/>
                <a:cs typeface="Calibri"/>
              </a:rPr>
              <a:t>y</a:t>
            </a:r>
            <a:r>
              <a:rPr sz="3000" spc="0" baseline="1365" dirty="0" smtClean="0">
                <a:latin typeface="Calibri"/>
                <a:cs typeface="Calibri"/>
              </a:rPr>
              <a:t>-</a:t>
            </a:r>
            <a:r>
              <a:rPr sz="3000" spc="-29" baseline="1365" dirty="0" smtClean="0">
                <a:latin typeface="Calibri"/>
                <a:cs typeface="Calibri"/>
              </a:rPr>
              <a:t>s</a:t>
            </a:r>
            <a:r>
              <a:rPr sz="3000" spc="-9" baseline="1365" dirty="0" smtClean="0">
                <a:latin typeface="Calibri"/>
                <a:cs typeface="Calibri"/>
              </a:rPr>
              <a:t>t</a:t>
            </a:r>
            <a:r>
              <a:rPr sz="3000" spc="-25" baseline="1365" dirty="0" smtClean="0">
                <a:latin typeface="Calibri"/>
                <a:cs typeface="Calibri"/>
              </a:rPr>
              <a:t>at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164" baseline="1365" dirty="0" smtClean="0">
                <a:latin typeface="Calibri"/>
                <a:cs typeface="Calibri"/>
              </a:rPr>
              <a:t> </a:t>
            </a:r>
            <a:r>
              <a:rPr sz="3000" spc="-9" baseline="1365" dirty="0" smtClean="0">
                <a:latin typeface="Calibri"/>
                <a:cs typeface="Calibri"/>
              </a:rPr>
              <a:t>c</a:t>
            </a:r>
            <a:r>
              <a:rPr sz="3000" spc="-14" baseline="1365" dirty="0" smtClean="0">
                <a:latin typeface="Calibri"/>
                <a:cs typeface="Calibri"/>
              </a:rPr>
              <a:t>o</a:t>
            </a:r>
            <a:r>
              <a:rPr sz="3000" spc="0" baseline="1365" dirty="0" smtClean="0">
                <a:latin typeface="Calibri"/>
                <a:cs typeface="Calibri"/>
              </a:rPr>
              <a:t>n</a:t>
            </a:r>
            <a:r>
              <a:rPr sz="3000" spc="4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0" baseline="1365" dirty="0" smtClean="0">
                <a:latin typeface="Calibri"/>
                <a:cs typeface="Calibri"/>
              </a:rPr>
              <a:t>t</a:t>
            </a:r>
            <a:r>
              <a:rPr sz="3000" spc="-34" baseline="1365" dirty="0" smtClean="0">
                <a:latin typeface="Calibri"/>
                <a:cs typeface="Calibri"/>
              </a:rPr>
              <a:t>r</a:t>
            </a:r>
            <a:r>
              <a:rPr sz="3000" spc="-25" baseline="1365" dirty="0" smtClean="0">
                <a:latin typeface="Calibri"/>
                <a:cs typeface="Calibri"/>
              </a:rPr>
              <a:t>a</a:t>
            </a:r>
            <a:r>
              <a:rPr sz="3000" spc="0" baseline="1365" dirty="0" smtClean="0">
                <a:latin typeface="Calibri"/>
                <a:cs typeface="Calibri"/>
              </a:rPr>
              <a:t>tion</a:t>
            </a:r>
            <a:r>
              <a:rPr sz="3000" spc="149" baseline="1365" dirty="0" smtClean="0">
                <a:latin typeface="Calibri"/>
                <a:cs typeface="Calibri"/>
              </a:rPr>
              <a:t> </a:t>
            </a:r>
            <a:r>
              <a:rPr sz="3000" spc="4" baseline="1365" dirty="0" smtClean="0">
                <a:latin typeface="Calibri"/>
                <a:cs typeface="Calibri"/>
              </a:rPr>
              <a:t>(</a:t>
            </a:r>
            <a:r>
              <a:rPr sz="3000" spc="0" baseline="1365" dirty="0" smtClean="0">
                <a:latin typeface="Calibri"/>
                <a:cs typeface="Calibri"/>
              </a:rPr>
              <a:t>Cs</a:t>
            </a:r>
            <a:r>
              <a:rPr sz="3000" spc="-4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)</a:t>
            </a:r>
            <a:r>
              <a:rPr sz="3000" spc="149" baseline="1365" dirty="0" smtClean="0">
                <a:latin typeface="Calibri"/>
                <a:cs typeface="Calibri"/>
              </a:rPr>
              <a:t> </a:t>
            </a:r>
            <a:r>
              <a:rPr sz="3000" spc="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s</a:t>
            </a:r>
            <a:r>
              <a:rPr sz="3000" spc="14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ac</a:t>
            </a:r>
            <a:r>
              <a:rPr sz="3000" spc="4" baseline="1365" dirty="0" smtClean="0">
                <a:latin typeface="Calibri"/>
                <a:cs typeface="Calibri"/>
              </a:rPr>
              <a:t>h</a:t>
            </a:r>
            <a:r>
              <a:rPr sz="3000" spc="0" baseline="1365" dirty="0" smtClean="0">
                <a:latin typeface="Calibri"/>
                <a:cs typeface="Calibri"/>
              </a:rPr>
              <a:t>i</a:t>
            </a:r>
            <a:r>
              <a:rPr sz="3000" spc="-14" baseline="1365" dirty="0" smtClean="0">
                <a:latin typeface="Calibri"/>
                <a:cs typeface="Calibri"/>
              </a:rPr>
              <a:t>ev</a:t>
            </a:r>
            <a:r>
              <a:rPr sz="3000" spc="0" baseline="1365" dirty="0" smtClean="0">
                <a:latin typeface="Calibri"/>
                <a:cs typeface="Calibri"/>
              </a:rPr>
              <a:t>ed</a:t>
            </a:r>
            <a:r>
              <a:rPr sz="3000" spc="149" baseline="1365" dirty="0" smtClean="0">
                <a:latin typeface="Calibri"/>
                <a:cs typeface="Calibri"/>
              </a:rPr>
              <a:t> 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n</a:t>
            </a:r>
            <a:r>
              <a:rPr sz="3000" spc="144" baseline="1365" dirty="0" smtClean="0">
                <a:latin typeface="Calibri"/>
                <a:cs typeface="Calibri"/>
              </a:rPr>
              <a:t> </a:t>
            </a:r>
            <a:r>
              <a:rPr sz="3000" spc="4" baseline="1365" dirty="0" smtClean="0">
                <a:latin typeface="Calibri"/>
                <a:cs typeface="Calibri"/>
              </a:rPr>
              <a:t>5</a:t>
            </a:r>
            <a:r>
              <a:rPr sz="3000" spc="0" baseline="1365" dirty="0" smtClean="0">
                <a:latin typeface="Calibri"/>
                <a:cs typeface="Calibri"/>
              </a:rPr>
              <a:t>–7</a:t>
            </a:r>
            <a:r>
              <a:rPr sz="3000" spc="13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half-l</a:t>
            </a:r>
            <a:r>
              <a:rPr sz="3000" spc="-9" baseline="1365" dirty="0" smtClean="0">
                <a:latin typeface="Calibri"/>
                <a:cs typeface="Calibri"/>
              </a:rPr>
              <a:t>i</a:t>
            </a:r>
            <a:r>
              <a:rPr sz="3000" spc="-14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4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4370" y="5084216"/>
            <a:ext cx="554942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The</a:t>
            </a:r>
            <a:r>
              <a:rPr sz="3000" spc="119" baseline="2730" dirty="0" smtClean="0">
                <a:latin typeface="Calibri"/>
                <a:cs typeface="Calibri"/>
              </a:rPr>
              <a:t> </a:t>
            </a: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ead</a:t>
            </a:r>
            <a:r>
              <a:rPr sz="3000" spc="4" baseline="2730" dirty="0" smtClean="0">
                <a:latin typeface="Calibri"/>
                <a:cs typeface="Calibri"/>
              </a:rPr>
              <a:t>y</a:t>
            </a:r>
            <a:r>
              <a:rPr sz="3000" spc="0" baseline="2730" dirty="0" smtClean="0">
                <a:latin typeface="Calibri"/>
                <a:cs typeface="Calibri"/>
              </a:rPr>
              <a:t>-</a:t>
            </a: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-14" baseline="2730" dirty="0" smtClean="0">
                <a:latin typeface="Calibri"/>
                <a:cs typeface="Calibri"/>
              </a:rPr>
              <a:t>a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119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-14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nce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114" baseline="2730" dirty="0" smtClean="0">
                <a:latin typeface="Calibri"/>
                <a:cs typeface="Calibri"/>
              </a:rPr>
              <a:t> 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1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</a:t>
            </a:r>
            <a:r>
              <a:rPr sz="3000" spc="-9" baseline="2730" dirty="0" smtClean="0">
                <a:latin typeface="Calibri"/>
                <a:cs typeface="Calibri"/>
              </a:rPr>
              <a:t>e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mined</a:t>
            </a:r>
            <a:r>
              <a:rPr sz="3000" spc="129" baseline="2730" dirty="0" smtClean="0">
                <a:latin typeface="Calibri"/>
                <a:cs typeface="Calibri"/>
              </a:rPr>
              <a:t> </a:t>
            </a:r>
            <a:r>
              <a:rPr sz="3000" spc="-19" baseline="2730" dirty="0" smtClean="0">
                <a:latin typeface="Calibri"/>
                <a:cs typeface="Calibri"/>
              </a:rPr>
              <a:t>b</a:t>
            </a:r>
            <a:r>
              <a:rPr sz="3000" spc="0" baseline="2730" dirty="0" smtClean="0">
                <a:latin typeface="Calibri"/>
                <a:cs typeface="Calibri"/>
              </a:rPr>
              <a:t>y</a:t>
            </a:r>
            <a:r>
              <a:rPr sz="3000" spc="1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31738" y="5084216"/>
            <a:ext cx="2552722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9" baseline="2730" dirty="0" smtClean="0">
                <a:latin typeface="Calibri"/>
                <a:cs typeface="Calibri"/>
              </a:rPr>
              <a:t>q</a:t>
            </a:r>
            <a:r>
              <a:rPr sz="3000" spc="0" baseline="2730" dirty="0" smtClean="0">
                <a:latin typeface="Calibri"/>
                <a:cs typeface="Calibri"/>
              </a:rPr>
              <a:t>uo</a:t>
            </a:r>
            <a:r>
              <a:rPr sz="3000" spc="-9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4" baseline="2730" dirty="0" smtClean="0">
                <a:latin typeface="Calibri"/>
                <a:cs typeface="Calibri"/>
              </a:rPr>
              <a:t>e</a:t>
            </a:r>
            <a:r>
              <a:rPr sz="3000" spc="-25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1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of</a:t>
            </a:r>
            <a:r>
              <a:rPr sz="3000" spc="1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</a:t>
            </a:r>
            <a:r>
              <a:rPr sz="3000" spc="125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14" baseline="2730" dirty="0" smtClean="0">
                <a:latin typeface="Calibri"/>
                <a:cs typeface="Calibri"/>
              </a:rPr>
              <a:t>n</a:t>
            </a:r>
            <a:r>
              <a:rPr sz="3000" spc="-9" baseline="2730" dirty="0" smtClean="0">
                <a:latin typeface="Calibri"/>
                <a:cs typeface="Calibri"/>
              </a:rPr>
              <a:t>f</a:t>
            </a:r>
            <a:r>
              <a:rPr sz="3000" spc="0" baseline="2730" dirty="0" smtClean="0">
                <a:latin typeface="Calibri"/>
                <a:cs typeface="Calibri"/>
              </a:rPr>
              <a:t>us</a:t>
            </a:r>
            <a:r>
              <a:rPr sz="3000" spc="-9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4370" y="5389499"/>
            <a:ext cx="47500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61110" y="5389499"/>
            <a:ext cx="427311" cy="321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sz="3000" spc="14" baseline="9557" dirty="0" smtClean="0">
                <a:latin typeface="Calibri"/>
                <a:cs typeface="Calibri"/>
              </a:rPr>
              <a:t>k</a:t>
            </a:r>
            <a:r>
              <a:rPr sz="1950" spc="-4" baseline="-6301" dirty="0" smtClean="0">
                <a:latin typeface="Calibri"/>
                <a:cs typeface="Calibri"/>
              </a:rPr>
              <a:t>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4866" y="5389499"/>
            <a:ext cx="452918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60270" y="5389499"/>
            <a:ext cx="53841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dr</a:t>
            </a:r>
            <a:r>
              <a:rPr sz="3000" spc="-9" baseline="2730" dirty="0" smtClean="0">
                <a:latin typeface="Calibri"/>
                <a:cs typeface="Calibri"/>
              </a:rPr>
              <a:t>u</a:t>
            </a:r>
            <a:r>
              <a:rPr sz="3000" spc="0" baseline="2730" dirty="0" smtClean="0">
                <a:latin typeface="Calibri"/>
                <a:cs typeface="Calibri"/>
              </a:rPr>
              <a:t>g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11018" y="5389499"/>
            <a:ext cx="105248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clea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an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5608" y="5389499"/>
            <a:ext cx="48067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C</a:t>
            </a:r>
            <a:r>
              <a:rPr lang="ar-IQ" sz="3000" baseline="2730" dirty="0">
                <a:latin typeface="Calibri"/>
                <a:cs typeface="Calibri"/>
              </a:rPr>
              <a:t>,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68444" y="5389499"/>
            <a:ext cx="336487" cy="321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000" baseline="9557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950" spc="-4" baseline="-6301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endParaRPr sz="13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10404" y="5389499"/>
            <a:ext cx="19033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12410" y="5389499"/>
            <a:ext cx="627772" cy="3210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sz="3000" baseline="9557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1950" spc="-4" baseline="-6301" dirty="0" smtClean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3000" spc="4" baseline="9557" dirty="0" smtClean="0">
                <a:solidFill>
                  <a:srgbClr val="FF0000"/>
                </a:solidFill>
                <a:latin typeface="Calibri"/>
                <a:cs typeface="Calibri"/>
              </a:rPr>
              <a:t>/</a:t>
            </a:r>
            <a:r>
              <a:rPr sz="3000" spc="0" baseline="9557" dirty="0" smtClean="0">
                <a:solidFill>
                  <a:srgbClr val="FF0000"/>
                </a:solidFill>
                <a:latin typeface="Calibri"/>
                <a:cs typeface="Calibri"/>
              </a:rPr>
              <a:t>Cl.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43930" y="5389499"/>
            <a:ext cx="68313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4" baseline="2730" dirty="0" smtClean="0">
                <a:latin typeface="Calibri"/>
                <a:cs typeface="Calibri"/>
              </a:rPr>
              <a:t>W</a:t>
            </a:r>
            <a:r>
              <a:rPr sz="3000" spc="0" baseline="2730" dirty="0" smtClean="0">
                <a:latin typeface="Calibri"/>
                <a:cs typeface="Calibri"/>
              </a:rPr>
              <a:t>hen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39458" y="5389499"/>
            <a:ext cx="40917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61047" y="5389499"/>
            <a:ext cx="88938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</a:t>
            </a:r>
            <a:r>
              <a:rPr sz="3000" spc="-9" baseline="2730" dirty="0" smtClean="0">
                <a:latin typeface="Calibri"/>
                <a:cs typeface="Calibri"/>
              </a:rPr>
              <a:t>u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62315" y="5389499"/>
            <a:ext cx="22027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4" baseline="2730" dirty="0" smtClean="0">
                <a:latin typeface="Calibri"/>
                <a:cs typeface="Calibri"/>
              </a:rPr>
              <a:t>is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370" y="5694299"/>
            <a:ext cx="146151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dis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tinued,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3130" y="5694299"/>
            <a:ext cx="71466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se</a:t>
            </a:r>
            <a:r>
              <a:rPr sz="3000" spc="-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um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4774" y="5694299"/>
            <a:ext cx="160164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-14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tions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95164" y="5694299"/>
            <a:ext cx="80825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de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l</a:t>
            </a:r>
            <a:r>
              <a:rPr sz="3000" spc="-9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1550" y="5694299"/>
            <a:ext cx="25445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4" baseline="2730" dirty="0" smtClean="0"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4470" y="5694299"/>
            <a:ext cx="18548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87285" y="5694299"/>
            <a:ext cx="84541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aig</a:t>
            </a:r>
            <a:r>
              <a:rPr sz="3000" spc="-19" baseline="2730" dirty="0" smtClean="0">
                <a:latin typeface="Calibri"/>
                <a:cs typeface="Calibri"/>
              </a:rPr>
              <a:t>h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80375" y="5694299"/>
            <a:ext cx="50425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l</a:t>
            </a:r>
            <a:r>
              <a:rPr sz="3000" spc="-9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ne.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81" y="1219200"/>
            <a:ext cx="6460619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object 20"/>
          <p:cNvSpPr txBox="1"/>
          <p:nvPr/>
        </p:nvSpPr>
        <p:spPr>
          <a:xfrm>
            <a:off x="1103782" y="152400"/>
            <a:ext cx="6965374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4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4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4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4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4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4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4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4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4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4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4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4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4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2800" dirty="0">
              <a:latin typeface="Calibri"/>
              <a:cs typeface="Calibri"/>
            </a:endParaRPr>
          </a:p>
          <a:p>
            <a:pPr marL="1861121" marR="1890912" algn="ctr">
              <a:lnSpc>
                <a:spcPts val="3840"/>
              </a:lnSpc>
              <a:spcBef>
                <a:spcPts val="23"/>
              </a:spcBef>
            </a:pPr>
            <a:r>
              <a:rPr sz="44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4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4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4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4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4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4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4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4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02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1103782" y="421665"/>
            <a:ext cx="6965374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 dirty="0">
              <a:latin typeface="Calibri"/>
              <a:cs typeface="Calibri"/>
            </a:endParaRPr>
          </a:p>
          <a:p>
            <a:pPr marL="1861121" marR="1890912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163608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1652904"/>
            <a:ext cx="28367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2286" y="1652904"/>
            <a:ext cx="480260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this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63598" y="1652904"/>
            <a:ext cx="155504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a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e, </a:t>
            </a:r>
            <a:r>
              <a:rPr sz="3300" spc="36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 </a:t>
            </a:r>
            <a:r>
              <a:rPr sz="3300" spc="396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ne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31235" y="1652904"/>
            <a:ext cx="252247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1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mpart</a:t>
            </a:r>
            <a:r>
              <a:rPr sz="3300" spc="4" baseline="2482" dirty="0" smtClean="0">
                <a:latin typeface="Calibri"/>
                <a:cs typeface="Calibri"/>
              </a:rPr>
              <a:t>m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-25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t </a:t>
            </a:r>
            <a:r>
              <a:rPr sz="3300" spc="31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model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64961" y="1652904"/>
            <a:ext cx="139972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</a:t>
            </a:r>
            <a:r>
              <a:rPr sz="3300" spc="-25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-50" baseline="2482" dirty="0" smtClean="0">
                <a:latin typeface="Calibri"/>
                <a:cs typeface="Calibri"/>
              </a:rPr>
              <a:t>r</a:t>
            </a:r>
            <a:r>
              <a:rPr sz="3300" spc="-34" baseline="2482" dirty="0" smtClean="0">
                <a:latin typeface="Calibri"/>
                <a:cs typeface="Calibri"/>
              </a:rPr>
              <a:t>a</a:t>
            </a:r>
            <a:r>
              <a:rPr sz="3300" spc="-19" baseline="2482" dirty="0" smtClean="0">
                <a:latin typeface="Calibri"/>
                <a:cs typeface="Calibri"/>
              </a:rPr>
              <a:t>v</a:t>
            </a:r>
            <a:r>
              <a:rPr sz="3300" spc="0" baseline="2482" dirty="0" smtClean="0">
                <a:latin typeface="Calibri"/>
                <a:cs typeface="Calibri"/>
              </a:rPr>
              <a:t>enous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75626" y="1652904"/>
            <a:ext cx="97481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</a:t>
            </a:r>
            <a:r>
              <a:rPr sz="3300" spc="-14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fu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1954809"/>
            <a:ext cx="605060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eq</a:t>
            </a:r>
            <a:r>
              <a:rPr sz="3300" spc="-4" baseline="2482" dirty="0" smtClean="0">
                <a:latin typeface="Calibri"/>
                <a:cs typeface="Calibri"/>
              </a:rPr>
              <a:t>u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tion </a:t>
            </a:r>
            <a:r>
              <a:rPr sz="3300" spc="64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an </a:t>
            </a:r>
            <a:r>
              <a:rPr sz="3300" spc="5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be </a:t>
            </a:r>
            <a:r>
              <a:rPr sz="3300" spc="7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used </a:t>
            </a:r>
            <a:r>
              <a:rPr sz="3300" spc="79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o </a:t>
            </a:r>
            <a:r>
              <a:rPr sz="3300" spc="89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1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m</a:t>
            </a:r>
            <a:r>
              <a:rPr sz="3300" spc="-4" baseline="2482" dirty="0" smtClean="0">
                <a:latin typeface="Calibri"/>
                <a:cs typeface="Calibri"/>
              </a:rPr>
              <a:t>p</a:t>
            </a:r>
            <a:r>
              <a:rPr sz="3300" spc="0" baseline="2482" dirty="0" smtClean="0">
                <a:latin typeface="Calibri"/>
                <a:cs typeface="Calibri"/>
              </a:rPr>
              <a:t>u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 </a:t>
            </a:r>
            <a:r>
              <a:rPr sz="3300" spc="78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1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n</a:t>
            </a:r>
            <a:r>
              <a:rPr sz="3300" spc="-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-29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-50" baseline="2482" dirty="0" smtClean="0">
                <a:latin typeface="Calibri"/>
                <a:cs typeface="Calibri"/>
              </a:rPr>
              <a:t>r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tions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00494" y="1957195"/>
            <a:ext cx="385465" cy="3022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lang="ar-IQ" sz="3300" spc="0" baseline="2482" dirty="0" smtClean="0">
                <a:latin typeface="Calibri"/>
                <a:cs typeface="Calibri"/>
              </a:rPr>
              <a:t>)</a:t>
            </a:r>
            <a:r>
              <a:rPr sz="3300" spc="0" baseline="2482" dirty="0" smtClean="0">
                <a:latin typeface="Calibri"/>
                <a:cs typeface="Calibri"/>
              </a:rPr>
              <a:t>C</a:t>
            </a:r>
            <a:r>
              <a:rPr lang="ar-IQ" sz="3300" spc="0" baseline="2482" dirty="0" smtClean="0"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53122" y="1954809"/>
            <a:ext cx="680612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while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02930" y="1954809"/>
            <a:ext cx="445467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-4" baseline="2482" dirty="0" smtClean="0">
                <a:latin typeface="Calibri"/>
                <a:cs typeface="Calibri"/>
              </a:rPr>
              <a:t>h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256790"/>
            <a:ext cx="1208035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</a:t>
            </a:r>
            <a:r>
              <a:rPr sz="3300" spc="-14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fu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ion</a:t>
            </a:r>
            <a:r>
              <a:rPr sz="3300" spc="-9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84577" y="2256790"/>
            <a:ext cx="1020064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runnin</a:t>
            </a:r>
            <a:r>
              <a:rPr sz="3300" spc="-4" baseline="2482" dirty="0" smtClean="0">
                <a:latin typeface="Calibri"/>
                <a:cs typeface="Calibri"/>
              </a:rPr>
              <a:t>g</a:t>
            </a:r>
            <a:r>
              <a:rPr sz="3300" spc="0" baseline="2482" dirty="0" smtClean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5802" y="2975429"/>
            <a:ext cx="452828" cy="323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5"/>
              </a:lnSpc>
              <a:spcBef>
                <a:spcPts val="126"/>
              </a:spcBef>
            </a:pPr>
            <a:r>
              <a:rPr sz="2175" b="1" i="1" spc="-4" baseline="30131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175" b="1" i="1" spc="-29" baseline="28248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175" b="1" i="1" spc="0" baseline="28248" dirty="0" err="1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175" b="1" i="1" spc="23" baseline="28248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175" b="1" i="1" spc="0" baseline="28248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lang="ar-IQ" sz="3300" b="1" i="1" spc="0" baseline="2482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6079" y="2994405"/>
            <a:ext cx="1851107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3300" b="1" i="1" spc="-26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3300" b="1" i="1" spc="3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3300" b="1" i="1" spc="4" baseline="9929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175" b="1" i="1" spc="0" baseline="-5649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3300" b="1" i="1" spc="-4" baseline="9929" dirty="0" smtClean="0">
                <a:solidFill>
                  <a:srgbClr val="006FC0"/>
                </a:solidFill>
                <a:latin typeface="Calibri"/>
                <a:cs typeface="Calibri"/>
              </a:rPr>
              <a:t>/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Cl)</a:t>
            </a:r>
            <a:r>
              <a:rPr sz="3300" b="1" i="1" spc="4" baseline="9929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1</a:t>
            </a:r>
            <a:r>
              <a:rPr sz="3300" b="1" i="1" spc="-43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–</a:t>
            </a:r>
            <a:r>
              <a:rPr sz="3300" b="1" i="1" spc="-5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3065" y="3338474"/>
            <a:ext cx="497822" cy="3293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5"/>
              </a:lnSpc>
              <a:spcBef>
                <a:spcPts val="126"/>
              </a:spcBef>
            </a:pPr>
            <a:r>
              <a:rPr sz="2175" b="1" i="1" spc="-4" baseline="30131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175" b="1" i="1" spc="-29" baseline="28248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175" b="1" i="1" spc="0" baseline="28248" dirty="0" err="1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175" b="1" i="1" spc="23" baseline="28248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175" b="1" i="1" spc="0" baseline="28248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lang="ar-IQ" sz="3300" b="1" i="1" spc="0" baseline="2482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815" y="3363239"/>
            <a:ext cx="2265830" cy="3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134"/>
              </a:spcBef>
            </a:pP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3300" b="1" i="1" spc="-14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3300" b="1" i="1" spc="3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[k</a:t>
            </a:r>
            <a:r>
              <a:rPr sz="2175" b="1" i="1" spc="0" baseline="-5649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3300" b="1" i="1" spc="-4" baseline="9929" dirty="0" smtClean="0">
                <a:solidFill>
                  <a:srgbClr val="006FC0"/>
                </a:solidFill>
                <a:latin typeface="Calibri"/>
                <a:cs typeface="Calibri"/>
              </a:rPr>
              <a:t>/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3300" b="1" i="1" spc="-59" baseline="9929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175" b="1" i="1" spc="0" baseline="-564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175" b="1" i="1" spc="177" baseline="-564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)</a:t>
            </a:r>
            <a:r>
              <a:rPr sz="3300" b="1" i="1" spc="-4" baseline="9929" dirty="0" smtClean="0">
                <a:solidFill>
                  <a:srgbClr val="006FC0"/>
                </a:solidFill>
                <a:latin typeface="Calibri"/>
                <a:cs typeface="Calibri"/>
              </a:rPr>
              <a:t>]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(1</a:t>
            </a:r>
            <a:r>
              <a:rPr sz="3300" b="1" i="1" spc="6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–</a:t>
            </a:r>
            <a:r>
              <a:rPr sz="3300" b="1" i="1" spc="-10" baseline="992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300" b="1" i="1" spc="0" baseline="9929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768596"/>
            <a:ext cx="7243674" cy="1047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19"/>
              </a:lnSpc>
              <a:spcBef>
                <a:spcPts val="90"/>
              </a:spcBef>
            </a:pPr>
            <a:r>
              <a:rPr sz="1900" spc="0" dirty="0" smtClean="0">
                <a:latin typeface="Calibri"/>
                <a:cs typeface="Calibri"/>
              </a:rPr>
              <a:t>k</a:t>
            </a:r>
            <a:r>
              <a:rPr sz="1875" spc="0" baseline="-19660" dirty="0" smtClean="0">
                <a:latin typeface="Calibri"/>
                <a:cs typeface="Calibri"/>
              </a:rPr>
              <a:t>0</a:t>
            </a:r>
            <a:r>
              <a:rPr sz="1875" spc="112" baseline="-19660" dirty="0" smtClean="0">
                <a:latin typeface="Calibri"/>
                <a:cs typeface="Calibri"/>
              </a:rPr>
              <a:t> </a:t>
            </a:r>
            <a:r>
              <a:rPr sz="1900" spc="-4" dirty="0" smtClean="0">
                <a:latin typeface="Calibri"/>
                <a:cs typeface="Calibri"/>
              </a:rPr>
              <a:t>:</a:t>
            </a:r>
            <a:r>
              <a:rPr sz="1900" spc="0" dirty="0" smtClean="0">
                <a:latin typeface="Calibri"/>
                <a:cs typeface="Calibri"/>
              </a:rPr>
              <a:t>the</a:t>
            </a:r>
            <a:r>
              <a:rPr sz="1900" spc="-5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drug</a:t>
            </a:r>
            <a:r>
              <a:rPr sz="1900" spc="-30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i</a:t>
            </a:r>
            <a:r>
              <a:rPr sz="1900" spc="-14" dirty="0" smtClean="0">
                <a:latin typeface="Calibri"/>
                <a:cs typeface="Calibri"/>
              </a:rPr>
              <a:t>n</a:t>
            </a:r>
            <a:r>
              <a:rPr sz="1900" spc="0" dirty="0" smtClean="0">
                <a:latin typeface="Calibri"/>
                <a:cs typeface="Calibri"/>
              </a:rPr>
              <a:t>fusi</a:t>
            </a:r>
            <a:r>
              <a:rPr sz="1900" spc="-4" dirty="0" smtClean="0">
                <a:latin typeface="Calibri"/>
                <a:cs typeface="Calibri"/>
              </a:rPr>
              <a:t>o</a:t>
            </a:r>
            <a:r>
              <a:rPr sz="1900" spc="0" dirty="0" smtClean="0">
                <a:latin typeface="Calibri"/>
                <a:cs typeface="Calibri"/>
              </a:rPr>
              <a:t>n</a:t>
            </a:r>
            <a:r>
              <a:rPr sz="1900" spc="-36" dirty="0" smtClean="0">
                <a:latin typeface="Calibri"/>
                <a:cs typeface="Calibri"/>
              </a:rPr>
              <a:t> </a:t>
            </a:r>
            <a:r>
              <a:rPr sz="1900" spc="-34" dirty="0" smtClean="0">
                <a:latin typeface="Calibri"/>
                <a:cs typeface="Calibri"/>
              </a:rPr>
              <a:t>r</a:t>
            </a:r>
            <a:r>
              <a:rPr sz="1900" spc="-9" dirty="0" smtClean="0">
                <a:latin typeface="Calibri"/>
                <a:cs typeface="Calibri"/>
              </a:rPr>
              <a:t>a</a:t>
            </a:r>
            <a:r>
              <a:rPr sz="1900" spc="-25" dirty="0" smtClean="0">
                <a:latin typeface="Calibri"/>
                <a:cs typeface="Calibri"/>
              </a:rPr>
              <a:t>t</a:t>
            </a:r>
            <a:r>
              <a:rPr sz="1900" spc="0" dirty="0" smtClean="0">
                <a:latin typeface="Calibri"/>
                <a:cs typeface="Calibri"/>
              </a:rPr>
              <a:t>e</a:t>
            </a:r>
            <a:r>
              <a:rPr sz="1900" spc="-25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(amou</a:t>
            </a:r>
            <a:r>
              <a:rPr sz="1900" spc="-14" dirty="0" smtClean="0">
                <a:latin typeface="Calibri"/>
                <a:cs typeface="Calibri"/>
              </a:rPr>
              <a:t>n</a:t>
            </a:r>
            <a:r>
              <a:rPr sz="1900" spc="0" dirty="0" smtClean="0">
                <a:latin typeface="Calibri"/>
                <a:cs typeface="Calibri"/>
              </a:rPr>
              <a:t>t</a:t>
            </a:r>
            <a:r>
              <a:rPr sz="1900" spc="-59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p</a:t>
            </a:r>
            <a:r>
              <a:rPr sz="1900" spc="9" dirty="0" smtClean="0">
                <a:latin typeface="Calibri"/>
                <a:cs typeface="Calibri"/>
              </a:rPr>
              <a:t>e</a:t>
            </a:r>
            <a:r>
              <a:rPr sz="1900" spc="0" dirty="0" smtClean="0">
                <a:latin typeface="Calibri"/>
                <a:cs typeface="Calibri"/>
              </a:rPr>
              <a:t>r</a:t>
            </a:r>
            <a:r>
              <a:rPr sz="1900" spc="-25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unit</a:t>
            </a:r>
            <a:r>
              <a:rPr sz="1900" spc="-15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ti</a:t>
            </a:r>
            <a:r>
              <a:rPr sz="1900" spc="-4" dirty="0" smtClean="0">
                <a:latin typeface="Calibri"/>
                <a:cs typeface="Calibri"/>
              </a:rPr>
              <a:t>m</a:t>
            </a:r>
            <a:r>
              <a:rPr sz="1900" spc="4" dirty="0" smtClean="0">
                <a:latin typeface="Calibri"/>
                <a:cs typeface="Calibri"/>
              </a:rPr>
              <a:t>e</a:t>
            </a:r>
            <a:r>
              <a:rPr sz="1900" spc="0" dirty="0" smtClean="0">
                <a:latin typeface="Calibri"/>
                <a:cs typeface="Calibri"/>
              </a:rPr>
              <a:t>,</a:t>
            </a:r>
            <a:r>
              <a:rPr sz="1900" spc="-29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such</a:t>
            </a:r>
            <a:r>
              <a:rPr sz="1900" spc="-40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as</a:t>
            </a:r>
            <a:r>
              <a:rPr sz="1900" spc="-16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m</a:t>
            </a:r>
            <a:r>
              <a:rPr sz="1900" spc="64" dirty="0" smtClean="0">
                <a:latin typeface="Calibri"/>
                <a:cs typeface="Calibri"/>
              </a:rPr>
              <a:t>g</a:t>
            </a:r>
            <a:r>
              <a:rPr sz="1900" spc="0" dirty="0" smtClean="0">
                <a:latin typeface="Calibri"/>
                <a:cs typeface="Calibri"/>
              </a:rPr>
              <a:t>/h</a:t>
            </a:r>
            <a:r>
              <a:rPr sz="1900" spc="-26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or</a:t>
            </a:r>
            <a:r>
              <a:rPr sz="1900" spc="-16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µ</a:t>
            </a:r>
            <a:r>
              <a:rPr sz="1900" spc="64" dirty="0" smtClean="0">
                <a:latin typeface="Calibri"/>
                <a:cs typeface="Calibri"/>
              </a:rPr>
              <a:t>g</a:t>
            </a:r>
            <a:r>
              <a:rPr sz="1900" spc="0" dirty="0" smtClean="0">
                <a:latin typeface="Calibri"/>
                <a:cs typeface="Calibri"/>
              </a:rPr>
              <a:t>/m</a:t>
            </a:r>
            <a:r>
              <a:rPr sz="1900" spc="-4" dirty="0" smtClean="0">
                <a:latin typeface="Calibri"/>
                <a:cs typeface="Calibri"/>
              </a:rPr>
              <a:t>i</a:t>
            </a:r>
            <a:r>
              <a:rPr sz="1900" spc="0" dirty="0" smtClean="0">
                <a:latin typeface="Calibri"/>
                <a:cs typeface="Calibri"/>
              </a:rPr>
              <a:t>n) Cl</a:t>
            </a:r>
            <a:r>
              <a:rPr sz="1900" spc="-29" dirty="0" smtClean="0">
                <a:latin typeface="Calibri"/>
                <a:cs typeface="Calibri"/>
              </a:rPr>
              <a:t> </a:t>
            </a:r>
            <a:r>
              <a:rPr sz="1900" spc="-4" dirty="0" smtClean="0">
                <a:latin typeface="Calibri"/>
                <a:cs typeface="Calibri"/>
              </a:rPr>
              <a:t>:</a:t>
            </a:r>
            <a:r>
              <a:rPr sz="1900" spc="4" dirty="0" smtClean="0">
                <a:latin typeface="Calibri"/>
                <a:cs typeface="Calibri"/>
              </a:rPr>
              <a:t>t</a:t>
            </a:r>
            <a:r>
              <a:rPr sz="1900" spc="0" dirty="0" smtClean="0">
                <a:latin typeface="Calibri"/>
                <a:cs typeface="Calibri"/>
              </a:rPr>
              <a:t>he</a:t>
            </a:r>
            <a:r>
              <a:rPr sz="1900" spc="-4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drug</a:t>
            </a:r>
            <a:r>
              <a:rPr sz="1900" spc="-30" dirty="0" smtClean="0">
                <a:latin typeface="Calibri"/>
                <a:cs typeface="Calibri"/>
              </a:rPr>
              <a:t> </a:t>
            </a:r>
            <a:r>
              <a:rPr sz="1900" spc="0" dirty="0" smtClean="0">
                <a:latin typeface="Calibri"/>
                <a:cs typeface="Calibri"/>
              </a:rPr>
              <a:t>clea</a:t>
            </a:r>
            <a:r>
              <a:rPr sz="1900" spc="-29" dirty="0" smtClean="0">
                <a:latin typeface="Calibri"/>
                <a:cs typeface="Calibri"/>
              </a:rPr>
              <a:t>r</a:t>
            </a:r>
            <a:r>
              <a:rPr sz="1900" spc="0" dirty="0" smtClean="0">
                <a:latin typeface="Calibri"/>
                <a:cs typeface="Calibri"/>
              </a:rPr>
              <a:t>an</a:t>
            </a:r>
            <a:r>
              <a:rPr sz="1900" spc="4" dirty="0" smtClean="0">
                <a:latin typeface="Calibri"/>
                <a:cs typeface="Calibri"/>
              </a:rPr>
              <a:t>c</a:t>
            </a:r>
            <a:r>
              <a:rPr sz="1900" spc="0" dirty="0" smtClean="0">
                <a:latin typeface="Calibri"/>
                <a:cs typeface="Calibri"/>
              </a:rPr>
              <a:t>e</a:t>
            </a:r>
            <a:endParaRPr sz="1900">
              <a:latin typeface="Calibri"/>
              <a:cs typeface="Calibri"/>
            </a:endParaRPr>
          </a:p>
          <a:p>
            <a:pPr marL="12700" marR="31483">
              <a:lnSpc>
                <a:spcPts val="2355"/>
              </a:lnSpc>
            </a:pPr>
            <a:r>
              <a:rPr sz="2850" spc="-34" baseline="7185" dirty="0" smtClean="0">
                <a:latin typeface="Calibri"/>
                <a:cs typeface="Calibri"/>
              </a:rPr>
              <a:t>K</a:t>
            </a:r>
            <a:r>
              <a:rPr sz="1875" spc="4" baseline="-10922" dirty="0" smtClean="0">
                <a:latin typeface="Calibri"/>
                <a:cs typeface="Calibri"/>
              </a:rPr>
              <a:t>e</a:t>
            </a:r>
            <a:r>
              <a:rPr sz="2850" spc="0" baseline="7185" dirty="0" smtClean="0">
                <a:latin typeface="Calibri"/>
                <a:cs typeface="Calibri"/>
              </a:rPr>
              <a:t>:</a:t>
            </a:r>
            <a:r>
              <a:rPr sz="2850" spc="-18" baseline="7185" dirty="0" smtClean="0">
                <a:latin typeface="Calibri"/>
                <a:cs typeface="Calibri"/>
              </a:rPr>
              <a:t> </a:t>
            </a:r>
            <a:r>
              <a:rPr sz="2850" spc="0" baseline="7185" dirty="0" smtClean="0">
                <a:latin typeface="Calibri"/>
                <a:cs typeface="Calibri"/>
              </a:rPr>
              <a:t>eli</a:t>
            </a:r>
            <a:r>
              <a:rPr sz="2850" spc="-4" baseline="7185" dirty="0" smtClean="0">
                <a:latin typeface="Calibri"/>
                <a:cs typeface="Calibri"/>
              </a:rPr>
              <a:t>m</a:t>
            </a:r>
            <a:r>
              <a:rPr sz="2850" spc="0" baseline="7185" dirty="0" smtClean="0">
                <a:latin typeface="Calibri"/>
                <a:cs typeface="Calibri"/>
              </a:rPr>
              <a:t>in</a:t>
            </a:r>
            <a:r>
              <a:rPr sz="2850" spc="-9" baseline="7185" dirty="0" smtClean="0">
                <a:latin typeface="Calibri"/>
                <a:cs typeface="Calibri"/>
              </a:rPr>
              <a:t>a</a:t>
            </a:r>
            <a:r>
              <a:rPr sz="2850" spc="0" baseline="7185" dirty="0" smtClean="0">
                <a:latin typeface="Calibri"/>
                <a:cs typeface="Calibri"/>
              </a:rPr>
              <a:t>ti</a:t>
            </a:r>
            <a:r>
              <a:rPr sz="2850" spc="-4" baseline="7185" dirty="0" smtClean="0">
                <a:latin typeface="Calibri"/>
                <a:cs typeface="Calibri"/>
              </a:rPr>
              <a:t>o</a:t>
            </a:r>
            <a:r>
              <a:rPr sz="2850" spc="0" baseline="7185" dirty="0" smtClean="0">
                <a:latin typeface="Calibri"/>
                <a:cs typeface="Calibri"/>
              </a:rPr>
              <a:t>n</a:t>
            </a:r>
            <a:r>
              <a:rPr sz="2850" spc="-57" baseline="7185" dirty="0" smtClean="0">
                <a:latin typeface="Calibri"/>
                <a:cs typeface="Calibri"/>
              </a:rPr>
              <a:t> </a:t>
            </a:r>
            <a:r>
              <a:rPr sz="2850" spc="-34" baseline="7185" dirty="0" smtClean="0">
                <a:latin typeface="Calibri"/>
                <a:cs typeface="Calibri"/>
              </a:rPr>
              <a:t>r</a:t>
            </a:r>
            <a:r>
              <a:rPr sz="2850" spc="-9" baseline="7185" dirty="0" smtClean="0">
                <a:latin typeface="Calibri"/>
                <a:cs typeface="Calibri"/>
              </a:rPr>
              <a:t>a</a:t>
            </a:r>
            <a:r>
              <a:rPr sz="2850" spc="-25" baseline="7185" dirty="0" smtClean="0">
                <a:latin typeface="Calibri"/>
                <a:cs typeface="Calibri"/>
              </a:rPr>
              <a:t>t</a:t>
            </a:r>
            <a:r>
              <a:rPr sz="2850" spc="0" baseline="7185" dirty="0" smtClean="0">
                <a:latin typeface="Calibri"/>
                <a:cs typeface="Calibri"/>
              </a:rPr>
              <a:t>e</a:t>
            </a:r>
            <a:r>
              <a:rPr sz="2850" spc="-25" baseline="7185" dirty="0" smtClean="0">
                <a:latin typeface="Calibri"/>
                <a:cs typeface="Calibri"/>
              </a:rPr>
              <a:t> </a:t>
            </a:r>
            <a:r>
              <a:rPr sz="2850" spc="-14" baseline="7185" dirty="0" smtClean="0">
                <a:latin typeface="Calibri"/>
                <a:cs typeface="Calibri"/>
              </a:rPr>
              <a:t>c</a:t>
            </a:r>
            <a:r>
              <a:rPr sz="2850" spc="0" baseline="7185" dirty="0" smtClean="0">
                <a:latin typeface="Calibri"/>
                <a:cs typeface="Calibri"/>
              </a:rPr>
              <a:t>on</a:t>
            </a:r>
            <a:r>
              <a:rPr sz="2850" spc="-25" baseline="7185" dirty="0" smtClean="0">
                <a:latin typeface="Calibri"/>
                <a:cs typeface="Calibri"/>
              </a:rPr>
              <a:t>st</a:t>
            </a:r>
            <a:r>
              <a:rPr sz="2850" spc="0" baseline="7185" dirty="0" smtClean="0">
                <a:latin typeface="Calibri"/>
                <a:cs typeface="Calibri"/>
              </a:rPr>
              <a:t>a</a:t>
            </a:r>
            <a:r>
              <a:rPr sz="2850" spc="-9" baseline="7185" dirty="0" smtClean="0">
                <a:latin typeface="Calibri"/>
                <a:cs typeface="Calibri"/>
              </a:rPr>
              <a:t>n</a:t>
            </a:r>
            <a:r>
              <a:rPr sz="2850" spc="0" baseline="7185" dirty="0" smtClean="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12700" marR="31483">
              <a:lnSpc>
                <a:spcPts val="1855"/>
              </a:lnSpc>
            </a:pPr>
            <a:r>
              <a:rPr sz="2850" spc="0" baseline="4311" dirty="0" smtClean="0">
                <a:latin typeface="Calibri"/>
                <a:cs typeface="Calibri"/>
              </a:rPr>
              <a:t>t:</a:t>
            </a:r>
            <a:r>
              <a:rPr sz="2850" spc="-9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the</a:t>
            </a:r>
            <a:r>
              <a:rPr sz="2850" spc="-20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ti</a:t>
            </a:r>
            <a:r>
              <a:rPr sz="2850" spc="-4" baseline="4311" dirty="0" smtClean="0">
                <a:latin typeface="Calibri"/>
                <a:cs typeface="Calibri"/>
              </a:rPr>
              <a:t>m</a:t>
            </a:r>
            <a:r>
              <a:rPr sz="2850" spc="0" baseline="4311" dirty="0" smtClean="0">
                <a:latin typeface="Calibri"/>
                <a:cs typeface="Calibri"/>
              </a:rPr>
              <a:t>e</a:t>
            </a:r>
            <a:r>
              <a:rPr sz="2850" spc="-30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th</a:t>
            </a:r>
            <a:r>
              <a:rPr sz="2850" spc="-9" baseline="4311" dirty="0" smtClean="0">
                <a:latin typeface="Calibri"/>
                <a:cs typeface="Calibri"/>
              </a:rPr>
              <a:t>a</a:t>
            </a:r>
            <a:r>
              <a:rPr sz="2850" spc="0" baseline="4311" dirty="0" smtClean="0">
                <a:latin typeface="Calibri"/>
                <a:cs typeface="Calibri"/>
              </a:rPr>
              <a:t>t</a:t>
            </a:r>
            <a:r>
              <a:rPr sz="2850" spc="-25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t</a:t>
            </a:r>
            <a:r>
              <a:rPr sz="2850" spc="4" baseline="4311" dirty="0" smtClean="0">
                <a:latin typeface="Calibri"/>
                <a:cs typeface="Calibri"/>
              </a:rPr>
              <a:t>h</a:t>
            </a:r>
            <a:r>
              <a:rPr sz="2850" spc="0" baseline="4311" dirty="0" smtClean="0">
                <a:latin typeface="Calibri"/>
                <a:cs typeface="Calibri"/>
              </a:rPr>
              <a:t>e</a:t>
            </a:r>
            <a:r>
              <a:rPr sz="2850" spc="-20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i</a:t>
            </a:r>
            <a:r>
              <a:rPr sz="2850" spc="-14" baseline="4311" dirty="0" smtClean="0">
                <a:latin typeface="Calibri"/>
                <a:cs typeface="Calibri"/>
              </a:rPr>
              <a:t>n</a:t>
            </a:r>
            <a:r>
              <a:rPr sz="2850" spc="0" baseline="4311" dirty="0" smtClean="0">
                <a:latin typeface="Calibri"/>
                <a:cs typeface="Calibri"/>
              </a:rPr>
              <a:t>fusi</a:t>
            </a:r>
            <a:r>
              <a:rPr sz="2850" spc="-4" baseline="4311" dirty="0" smtClean="0">
                <a:latin typeface="Calibri"/>
                <a:cs typeface="Calibri"/>
              </a:rPr>
              <a:t>o</a:t>
            </a:r>
            <a:r>
              <a:rPr sz="2850" spc="0" baseline="4311" dirty="0" smtClean="0">
                <a:latin typeface="Calibri"/>
                <a:cs typeface="Calibri"/>
              </a:rPr>
              <a:t>n</a:t>
            </a:r>
            <a:r>
              <a:rPr sz="2850" spc="-51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has</a:t>
            </a:r>
            <a:r>
              <a:rPr sz="2850" spc="-26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b</a:t>
            </a:r>
            <a:r>
              <a:rPr sz="2850" spc="4" baseline="4311" dirty="0" smtClean="0">
                <a:latin typeface="Calibri"/>
                <a:cs typeface="Calibri"/>
              </a:rPr>
              <a:t>e</a:t>
            </a:r>
            <a:r>
              <a:rPr sz="2850" spc="0" baseline="4311" dirty="0" smtClean="0">
                <a:latin typeface="Calibri"/>
                <a:cs typeface="Calibri"/>
              </a:rPr>
              <a:t>en</a:t>
            </a:r>
            <a:r>
              <a:rPr sz="2850" spc="-33" baseline="4311" dirty="0" smtClean="0">
                <a:latin typeface="Calibri"/>
                <a:cs typeface="Calibri"/>
              </a:rPr>
              <a:t> </a:t>
            </a:r>
            <a:r>
              <a:rPr sz="2850" spc="0" baseline="4311" dirty="0" smtClean="0">
                <a:latin typeface="Calibri"/>
                <a:cs typeface="Calibri"/>
              </a:rPr>
              <a:t>running</a:t>
            </a:r>
            <a:endParaRPr sz="19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321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1689862"/>
            <a:ext cx="57302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</a:t>
            </a:r>
            <a:r>
              <a:rPr sz="3600" spc="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all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ed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 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tinue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3502" y="1689862"/>
            <a:ext cx="882505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dy</a:t>
            </a:r>
            <a:endParaRPr sz="2400" dirty="0">
              <a:latin typeface="Calibri"/>
              <a:cs typeface="Calibri"/>
            </a:endParaRPr>
          </a:p>
          <a:p>
            <a:pPr marL="69088" marR="45720">
              <a:lnSpc>
                <a:spcPts val="2885"/>
              </a:lnSpc>
              <a:spcBef>
                <a:spcPts val="17"/>
              </a:spcBef>
            </a:pPr>
            <a:r>
              <a:rPr lang="ar-IQ" sz="3600" spc="-9" baseline="1137" dirty="0" smtClean="0">
                <a:latin typeface="Calibri"/>
                <a:cs typeface="Calibri"/>
              </a:rPr>
              <a:t>)</a:t>
            </a:r>
            <a:r>
              <a:rPr sz="3600" spc="0" baseline="1137" dirty="0" err="1" smtClean="0">
                <a:latin typeface="Calibri"/>
                <a:cs typeface="Calibri"/>
              </a:rPr>
              <a:t>Css</a:t>
            </a:r>
            <a:r>
              <a:rPr lang="ar-IQ" sz="3600" spc="0" baseline="1137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0574" y="1689862"/>
            <a:ext cx="10133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056002"/>
            <a:ext cx="217108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hi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ed,  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al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ul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sil</a:t>
            </a:r>
            <a:r>
              <a:rPr sz="3600" spc="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8691" y="2056002"/>
            <a:ext cx="35650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4" baseline="3413" dirty="0" smtClean="0">
                <a:latin typeface="Calibri"/>
                <a:cs typeface="Calibri"/>
              </a:rPr>
              <a:t>y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82661" y="2056002"/>
            <a:ext cx="5022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1764" y="2056002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653154" y="3299612"/>
            <a:ext cx="1864700" cy="818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38" marR="256204" algn="ctr">
              <a:lnSpc>
                <a:spcPts val="2930"/>
              </a:lnSpc>
              <a:spcBef>
                <a:spcPts val="146"/>
              </a:spcBef>
            </a:pP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Css</a:t>
            </a:r>
            <a:r>
              <a:rPr sz="3600" b="1" i="1" spc="-9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= k</a:t>
            </a:r>
            <a:r>
              <a:rPr sz="2400" b="1" i="1" spc="-4" baseline="-5120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/Cl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ts val="2694"/>
              </a:lnSpc>
            </a:pPr>
            <a:r>
              <a:rPr sz="24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Css</a:t>
            </a:r>
            <a:r>
              <a:rPr sz="2400" b="1" i="1" spc="-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= k</a:t>
            </a:r>
            <a:r>
              <a:rPr sz="2400" b="1" i="1" spc="0" baseline="-20480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2400" b="1" i="1" spc="166" baseline="-2048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/</a:t>
            </a:r>
            <a:r>
              <a:rPr sz="2400" b="1" i="1" spc="-4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2400" b="1" i="1" spc="-69" dirty="0" err="1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400" b="1" i="1" spc="0" baseline="-20480" dirty="0" err="1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i="1" spc="178" baseline="-2048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lang="ar-IQ" sz="24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32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878840" y="421665"/>
            <a:ext cx="7773620" cy="159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583905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2086063" marR="247421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204"/>
              </a:spcBef>
            </a:pP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24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25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</a:t>
            </a:r>
            <a:r>
              <a:rPr sz="2400" spc="24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is</a:t>
            </a:r>
            <a:r>
              <a:rPr sz="2400" spc="250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st</a:t>
            </a:r>
            <a:r>
              <a:rPr sz="2400" spc="0" dirty="0" smtClean="0">
                <a:latin typeface="Calibri"/>
                <a:cs typeface="Calibri"/>
              </a:rPr>
              <a:t>opped,</a:t>
            </a:r>
            <a:r>
              <a:rPr sz="2400" spc="24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po</a:t>
            </a:r>
            <a:r>
              <a:rPr sz="2400" spc="-34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</a:t>
            </a:r>
            <a:r>
              <a:rPr sz="2400" spc="23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serum</a:t>
            </a:r>
            <a:r>
              <a:rPr sz="2400" spc="259" dirty="0" smtClean="0">
                <a:latin typeface="Calibri"/>
                <a:cs typeface="Calibri"/>
              </a:rPr>
              <a:t> </a:t>
            </a:r>
            <a:r>
              <a:rPr sz="2400" spc="-2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</a:t>
            </a:r>
            <a:r>
              <a:rPr sz="2400" spc="-1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056002"/>
            <a:ext cx="1448280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lang="ar-IQ" sz="3600" spc="4" baseline="10240" dirty="0" smtClean="0">
                <a:latin typeface="Calibri"/>
                <a:cs typeface="Calibri"/>
              </a:rPr>
              <a:t>)</a:t>
            </a:r>
            <a:r>
              <a:rPr sz="3600" spc="4" baseline="10240" dirty="0" err="1" smtClean="0">
                <a:latin typeface="Calibri"/>
                <a:cs typeface="Calibri"/>
              </a:rPr>
              <a:t>C</a:t>
            </a:r>
            <a:r>
              <a:rPr sz="2400" spc="0" baseline="-5120" dirty="0" err="1" smtClean="0">
                <a:latin typeface="Calibri"/>
                <a:cs typeface="Calibri"/>
              </a:rPr>
              <a:t>po</a:t>
            </a:r>
            <a:r>
              <a:rPr sz="2400" spc="-14" baseline="-5120" dirty="0" err="1" smtClean="0">
                <a:latin typeface="Calibri"/>
                <a:cs typeface="Calibri"/>
              </a:rPr>
              <a:t>s</a:t>
            </a:r>
            <a:r>
              <a:rPr sz="2400" spc="4" baseline="-5120" dirty="0" err="1" smtClean="0">
                <a:latin typeface="Calibri"/>
                <a:cs typeface="Calibri"/>
              </a:rPr>
              <a:t>ti</a:t>
            </a:r>
            <a:r>
              <a:rPr sz="2400" spc="-9" baseline="-5120" dirty="0" err="1" smtClean="0">
                <a:latin typeface="Calibri"/>
                <a:cs typeface="Calibri"/>
              </a:rPr>
              <a:t>n</a:t>
            </a:r>
            <a:r>
              <a:rPr sz="2400" spc="4" baseline="-5120" dirty="0" err="1" smtClean="0">
                <a:latin typeface="Calibri"/>
                <a:cs typeface="Calibri"/>
              </a:rPr>
              <a:t>f</a:t>
            </a:r>
            <a:r>
              <a:rPr sz="2400" spc="0" baseline="-5120" dirty="0" err="1" smtClean="0">
                <a:latin typeface="Calibri"/>
                <a:cs typeface="Calibri"/>
              </a:rPr>
              <a:t>us</a:t>
            </a:r>
            <a:r>
              <a:rPr sz="2400" spc="4" baseline="-5120" dirty="0" err="1" smtClean="0">
                <a:latin typeface="Calibri"/>
                <a:cs typeface="Calibri"/>
              </a:rPr>
              <a:t>i</a:t>
            </a:r>
            <a:r>
              <a:rPr sz="2400" spc="0" baseline="-5120" dirty="0" err="1" smtClean="0">
                <a:latin typeface="Calibri"/>
                <a:cs typeface="Calibri"/>
              </a:rPr>
              <a:t>o</a:t>
            </a:r>
            <a:r>
              <a:rPr sz="2400" spc="4" baseline="-5120" dirty="0" err="1" smtClean="0">
                <a:latin typeface="Calibri"/>
                <a:cs typeface="Calibri"/>
              </a:rPr>
              <a:t>n</a:t>
            </a:r>
            <a:r>
              <a:rPr lang="ar-IQ" sz="3600" spc="0" baseline="10240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0130" y="2056002"/>
            <a:ext cx="42689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 be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ompu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-9" baseline="3413" dirty="0" smtClean="0">
                <a:latin typeface="Calibri"/>
                <a:cs typeface="Calibri"/>
              </a:rPr>
              <a:t> b</a:t>
            </a:r>
            <a:r>
              <a:rPr sz="3600" spc="0" baseline="3413" dirty="0" smtClean="0">
                <a:latin typeface="Calibri"/>
                <a:cs typeface="Calibri"/>
              </a:rPr>
              <a:t>y the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oll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75298" y="2056002"/>
            <a:ext cx="1260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0145" y="2906776"/>
            <a:ext cx="1464613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60"/>
              </a:lnSpc>
              <a:spcBef>
                <a:spcPts val="108"/>
              </a:spcBef>
            </a:pPr>
            <a:r>
              <a:rPr sz="2400" b="1" i="1" spc="4" baseline="15360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i="1" spc="-44" baseline="11946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1600" b="1" i="1" spc="-25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i="1" spc="0" baseline="11946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po</a:t>
            </a:r>
            <a:r>
              <a:rPr sz="1600" b="1" i="1" spc="-29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tinfu</a:t>
            </a:r>
            <a:r>
              <a:rPr sz="1600" b="1" i="1" spc="-4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600" b="1" i="1" spc="14" dirty="0" smtClean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7899" y="2895600"/>
            <a:ext cx="2011944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po</a:t>
            </a:r>
            <a:r>
              <a:rPr sz="2400" b="1" i="1" spc="-29" baseline="-5120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tinfu</a:t>
            </a:r>
            <a:r>
              <a:rPr sz="2400" b="1" i="1" spc="-4" baseline="-5120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ion    </a:t>
            </a:r>
            <a:r>
              <a:rPr sz="2400" b="1" i="1" spc="259" baseline="-512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end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8435" y="2971800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52213" y="2933827"/>
            <a:ext cx="2208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119372"/>
            <a:ext cx="329873" cy="3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sz="3000" spc="-59" baseline="9557" dirty="0" smtClean="0">
                <a:latin typeface="Calibri"/>
                <a:cs typeface="Calibri"/>
              </a:rPr>
              <a:t>k</a:t>
            </a:r>
            <a:r>
              <a:rPr sz="1950" spc="-4" baseline="-6301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1408" y="4119372"/>
            <a:ext cx="265403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4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0" baseline="2730" dirty="0" smtClean="0">
                <a:latin typeface="Calibri"/>
                <a:cs typeface="Calibri"/>
              </a:rPr>
              <a:t>in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tion</a:t>
            </a:r>
            <a:r>
              <a:rPr sz="3000" spc="24" baseline="2730" dirty="0" smtClean="0">
                <a:latin typeface="Calibri"/>
                <a:cs typeface="Calibri"/>
              </a:rPr>
              <a:t> 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-25" baseline="2730" dirty="0" smtClean="0">
                <a:latin typeface="Calibri"/>
                <a:cs typeface="Calibri"/>
              </a:rPr>
              <a:t>st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424172"/>
            <a:ext cx="1069267" cy="3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000" baseline="9557" dirty="0" smtClean="0">
                <a:latin typeface="Calibri"/>
                <a:cs typeface="Calibri"/>
              </a:rPr>
              <a:t>t</a:t>
            </a:r>
            <a:r>
              <a:rPr sz="1950" baseline="-6301" dirty="0" smtClean="0">
                <a:latin typeface="Calibri"/>
                <a:cs typeface="Calibri"/>
              </a:rPr>
              <a:t>po</a:t>
            </a:r>
            <a:r>
              <a:rPr sz="1950" spc="-14" baseline="-6301" dirty="0" smtClean="0">
                <a:latin typeface="Calibri"/>
                <a:cs typeface="Calibri"/>
              </a:rPr>
              <a:t>s</a:t>
            </a:r>
            <a:r>
              <a:rPr sz="1950" spc="0" baseline="-6301" dirty="0" smtClean="0">
                <a:latin typeface="Calibri"/>
                <a:cs typeface="Calibri"/>
              </a:rPr>
              <a:t>t</a:t>
            </a:r>
            <a:r>
              <a:rPr sz="1950" spc="-4" baseline="-6301" dirty="0" smtClean="0">
                <a:latin typeface="Calibri"/>
                <a:cs typeface="Calibri"/>
              </a:rPr>
              <a:t>i</a:t>
            </a:r>
            <a:r>
              <a:rPr sz="1950" spc="-14" baseline="-6301" dirty="0" smtClean="0">
                <a:latin typeface="Calibri"/>
                <a:cs typeface="Calibri"/>
              </a:rPr>
              <a:t>n</a:t>
            </a:r>
            <a:r>
              <a:rPr sz="1950" spc="0" baseline="-6301" dirty="0" smtClean="0">
                <a:latin typeface="Calibri"/>
                <a:cs typeface="Calibri"/>
              </a:rPr>
              <a:t>fu</a:t>
            </a:r>
            <a:r>
              <a:rPr sz="1950" spc="-9" baseline="-6301" dirty="0" smtClean="0">
                <a:latin typeface="Calibri"/>
                <a:cs typeface="Calibri"/>
              </a:rPr>
              <a:t>s</a:t>
            </a:r>
            <a:r>
              <a:rPr sz="1950" spc="-4" baseline="-6301" dirty="0" smtClean="0">
                <a:latin typeface="Calibri"/>
                <a:cs typeface="Calibri"/>
              </a:rPr>
              <a:t>i</a:t>
            </a:r>
            <a:r>
              <a:rPr sz="1950" spc="4" baseline="-6301" dirty="0" smtClean="0">
                <a:latin typeface="Calibri"/>
                <a:cs typeface="Calibri"/>
              </a:rPr>
              <a:t>o</a:t>
            </a:r>
            <a:r>
              <a:rPr sz="1950" spc="0" baseline="-6301" dirty="0" smtClean="0">
                <a:latin typeface="Calibri"/>
                <a:cs typeface="Calibri"/>
              </a:rPr>
              <a:t>n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5374" y="4424172"/>
            <a:ext cx="186996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po</a:t>
            </a:r>
            <a:r>
              <a:rPr sz="3000" spc="-25" baseline="2730" dirty="0" smtClean="0">
                <a:latin typeface="Calibri"/>
                <a:cs typeface="Calibri"/>
              </a:rPr>
              <a:t>s</a:t>
            </a:r>
            <a:r>
              <a:rPr sz="3000" spc="0" baseline="2730" dirty="0" smtClean="0">
                <a:latin typeface="Calibri"/>
                <a:cs typeface="Calibri"/>
              </a:rPr>
              <a:t>ti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fusion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ti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729353"/>
            <a:ext cx="22655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2430" y="4729353"/>
            <a:ext cx="54233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= 0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end of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fusion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and inc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eas</a:t>
            </a:r>
            <a:r>
              <a:rPr sz="3000" spc="-4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f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om th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poi</a:t>
            </a:r>
            <a:r>
              <a:rPr sz="3000" spc="-25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55396" y="4855845"/>
            <a:ext cx="896999" cy="194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50"/>
              </a:lnSpc>
              <a:spcBef>
                <a:spcPts val="72"/>
              </a:spcBef>
            </a:pPr>
            <a:r>
              <a:rPr sz="1950" baseline="2100" dirty="0" smtClean="0">
                <a:latin typeface="Calibri"/>
                <a:cs typeface="Calibri"/>
              </a:rPr>
              <a:t>po</a:t>
            </a:r>
            <a:r>
              <a:rPr sz="1950" spc="-14" baseline="2100" dirty="0" smtClean="0">
                <a:latin typeface="Calibri"/>
                <a:cs typeface="Calibri"/>
              </a:rPr>
              <a:t>s</a:t>
            </a:r>
            <a:r>
              <a:rPr sz="1950" spc="0" baseline="2100" dirty="0" smtClean="0">
                <a:latin typeface="Calibri"/>
                <a:cs typeface="Calibri"/>
              </a:rPr>
              <a:t>t</a:t>
            </a:r>
            <a:r>
              <a:rPr sz="1950" spc="-4" baseline="2100" dirty="0" smtClean="0">
                <a:latin typeface="Calibri"/>
                <a:cs typeface="Calibri"/>
              </a:rPr>
              <a:t>i</a:t>
            </a:r>
            <a:r>
              <a:rPr sz="1950" spc="-14" baseline="2100" dirty="0" smtClean="0">
                <a:latin typeface="Calibri"/>
                <a:cs typeface="Calibri"/>
              </a:rPr>
              <a:t>n</a:t>
            </a:r>
            <a:r>
              <a:rPr sz="1950" spc="0" baseline="2100" dirty="0" smtClean="0">
                <a:latin typeface="Calibri"/>
                <a:cs typeface="Calibri"/>
              </a:rPr>
              <a:t>fu</a:t>
            </a:r>
            <a:r>
              <a:rPr sz="1950" spc="-9" baseline="2100" dirty="0" smtClean="0">
                <a:latin typeface="Calibri"/>
                <a:cs typeface="Calibri"/>
              </a:rPr>
              <a:t>s</a:t>
            </a:r>
            <a:r>
              <a:rPr sz="1950" spc="-4" baseline="2100" dirty="0" smtClean="0">
                <a:latin typeface="Calibri"/>
                <a:cs typeface="Calibri"/>
              </a:rPr>
              <a:t>i</a:t>
            </a:r>
            <a:r>
              <a:rPr sz="1950" spc="4" baseline="2100" dirty="0" smtClean="0">
                <a:latin typeface="Calibri"/>
                <a:cs typeface="Calibri"/>
              </a:rPr>
              <a:t>o</a:t>
            </a:r>
            <a:r>
              <a:rPr sz="1950" spc="0" baseline="2100" dirty="0" smtClean="0">
                <a:latin typeface="Calibri"/>
                <a:cs typeface="Calibri"/>
              </a:rPr>
              <a:t>n</a:t>
            </a:r>
            <a:endParaRPr sz="13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16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33400"/>
            <a:ext cx="716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HALF-LIFE </a:t>
            </a:r>
            <a:r>
              <a:rPr lang="en-US" sz="2800" b="1" dirty="0" smtClean="0">
                <a:solidFill>
                  <a:srgbClr val="FF0000"/>
                </a:solidFill>
              </a:rPr>
              <a:t>&amp; </a:t>
            </a:r>
            <a:r>
              <a:rPr lang="en-US" sz="2800" b="1" dirty="0">
                <a:solidFill>
                  <a:srgbClr val="FF0000"/>
                </a:solidFill>
              </a:rPr>
              <a:t>ELIMINATION </a:t>
            </a:r>
            <a:r>
              <a:rPr lang="en-US" sz="2800" b="1" dirty="0" smtClean="0">
                <a:solidFill>
                  <a:srgbClr val="FF0000"/>
                </a:solidFill>
              </a:rPr>
              <a:t>RATE CONSTANT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362670"/>
            <a:ext cx="7467600" cy="1883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drugs that follow linear pharmacokinetics are given to humans,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serum concentrations decline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a curvilinear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fashion, but when plotted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semilogarithmic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axis, serum concentrations decrease in a linear fashion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drug absorption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distribution phases 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complete.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6" y="3429000"/>
            <a:ext cx="4024314" cy="240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9" y="3429000"/>
            <a:ext cx="4024311" cy="252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8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689862"/>
            <a:ext cx="4737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43558" y="1689862"/>
            <a:ext cx="15997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mp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e,  </a:t>
            </a:r>
            <a:r>
              <a:rPr sz="3600" spc="4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34639" y="1689862"/>
            <a:ext cx="1406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ie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  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32045" y="1689862"/>
            <a:ext cx="16996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dm</a:t>
            </a:r>
            <a:r>
              <a:rPr sz="3600" spc="0" baseline="3413" dirty="0" smtClean="0">
                <a:latin typeface="Calibri"/>
                <a:cs typeface="Calibri"/>
              </a:rPr>
              <a:t>ini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23709" y="1689862"/>
            <a:ext cx="3758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60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92161" y="1689862"/>
            <a:ext cx="7464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8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28152" y="168986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44109" y="2041143"/>
            <a:ext cx="477952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3600" b="1" spc="-4" baseline="2275" dirty="0" smtClean="0">
                <a:solidFill>
                  <a:srgbClr val="006FC0"/>
                </a:solidFill>
                <a:latin typeface="Calibri"/>
                <a:cs typeface="Calibri"/>
              </a:rPr>
              <a:t>h</a:t>
            </a:r>
            <a:r>
              <a:rPr sz="2400" b="1" spc="4" baseline="27306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spc="-4" baseline="27306" dirty="0" smtClean="0">
                <a:solidFill>
                  <a:srgbClr val="006FC0"/>
                </a:solidFill>
                <a:latin typeface="Calibri"/>
                <a:cs typeface="Calibri"/>
              </a:rPr>
              <a:t>1</a:t>
            </a:r>
            <a:r>
              <a:rPr sz="3600" spc="0" baseline="2275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056002"/>
            <a:ext cx="4575031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theop</a:t>
            </a:r>
            <a:r>
              <a:rPr sz="3600" spc="-50" baseline="10240" dirty="0" smtClean="0">
                <a:latin typeface="Calibri"/>
                <a:cs typeface="Calibri"/>
              </a:rPr>
              <a:t>h</a:t>
            </a:r>
            <a:r>
              <a:rPr sz="3600" spc="0" baseline="10240" dirty="0" smtClean="0">
                <a:latin typeface="Calibri"/>
                <a:cs typeface="Calibri"/>
              </a:rPr>
              <a:t>yllin</a:t>
            </a:r>
            <a:r>
              <a:rPr sz="3600" spc="14" baseline="10240" dirty="0" smtClean="0">
                <a:latin typeface="Calibri"/>
                <a:cs typeface="Calibri"/>
              </a:rPr>
              <a:t>e</a:t>
            </a:r>
            <a:r>
              <a:rPr sz="3600" spc="0" baseline="10240" dirty="0" smtClean="0">
                <a:latin typeface="Calibri"/>
                <a:cs typeface="Calibri"/>
              </a:rPr>
              <a:t>,</a:t>
            </a:r>
            <a:r>
              <a:rPr sz="3600" spc="-14" baseline="10240" dirty="0" smtClean="0">
                <a:latin typeface="Calibri"/>
                <a:cs typeface="Calibri"/>
              </a:rPr>
              <a:t> </a:t>
            </a:r>
            <a:r>
              <a:rPr sz="3600" b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V = </a:t>
            </a: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4</a:t>
            </a:r>
            <a:r>
              <a:rPr sz="3600" b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3600" b="1" spc="-9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spc="0" baseline="10240" dirty="0" smtClean="0">
                <a:latin typeface="Calibri"/>
                <a:cs typeface="Calibri"/>
              </a:rPr>
              <a:t>and </a:t>
            </a:r>
            <a:r>
              <a:rPr sz="3600" b="1" spc="-59" baseline="10240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400" b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b="1" spc="156" baseline="-512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= </a:t>
            </a: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0.139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2933826"/>
            <a:ext cx="7246862" cy="1942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serum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theo</a:t>
            </a:r>
            <a:r>
              <a:rPr sz="3600" spc="9" baseline="3413" dirty="0" smtClean="0">
                <a:latin typeface="Calibri"/>
                <a:cs typeface="Calibri"/>
              </a:rPr>
              <a:t>p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ylline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eiving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8</a:t>
            </a:r>
            <a:r>
              <a:rPr sz="3600" b="1" spc="-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ho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3600" b="1" spc="-25" baseline="1137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3600" b="1" spc="-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b="1" spc="-25" baseline="1137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4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-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3600" b="1" spc="-29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eady </a:t>
            </a:r>
            <a:r>
              <a:rPr sz="3600" b="1" spc="-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3600" b="1" spc="-29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-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3600" b="1" spc="-29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600" b="1" spc="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alcul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endParaRPr lang="ar-IQ" sz="3600" spc="0" baseline="1137" dirty="0" smtClean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endParaRPr lang="ar-IQ" sz="3600" spc="0" baseline="1137" dirty="0" smtClean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C = (k</a:t>
            </a:r>
            <a:r>
              <a:rPr lang="en-US" sz="2400" baseline="-250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</a:rPr>
              <a:t>Cl</a:t>
            </a:r>
            <a:r>
              <a:rPr lang="en-US" sz="2400" dirty="0" smtClean="0">
                <a:solidFill>
                  <a:srgbClr val="FF0000"/>
                </a:solidFill>
              </a:rPr>
              <a:t>)(1 − e−</a:t>
            </a:r>
            <a:r>
              <a:rPr lang="en-US" sz="2400" dirty="0" err="1" smtClean="0">
                <a:solidFill>
                  <a:srgbClr val="FF0000"/>
                </a:solidFill>
              </a:rPr>
              <a:t>ket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    = [k</a:t>
            </a:r>
            <a:r>
              <a:rPr lang="en-US" sz="2400" baseline="-250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>
                <a:solidFill>
                  <a:srgbClr val="FF0000"/>
                </a:solidFill>
              </a:rPr>
              <a:t>/(</a:t>
            </a:r>
            <a:r>
              <a:rPr lang="en-US" sz="2400" dirty="0" err="1" smtClean="0">
                <a:solidFill>
                  <a:srgbClr val="FF0000"/>
                </a:solidFill>
              </a:rPr>
              <a:t>keV</a:t>
            </a:r>
            <a:r>
              <a:rPr lang="en-US" sz="2400" dirty="0" smtClean="0">
                <a:solidFill>
                  <a:srgbClr val="FF0000"/>
                </a:solidFill>
              </a:rPr>
              <a:t>)](1 − e−</a:t>
            </a:r>
            <a:r>
              <a:rPr lang="en-US" sz="2400" dirty="0" err="1" smtClean="0">
                <a:solidFill>
                  <a:srgbClr val="FF0000"/>
                </a:solidFill>
              </a:rPr>
              <a:t>ket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endParaRPr lang="en-US" sz="2400" dirty="0" smtClean="0"/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endParaRPr lang="en-US"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lang="pt-BR" sz="2400" dirty="0"/>
              <a:t>= [(60 mg/h)/(0.139 h−1 ⋅ 40 L)](1 − e−(0.139 h−1)(8 h</a:t>
            </a:r>
            <a:r>
              <a:rPr lang="pt-BR" sz="2400" dirty="0" smtClean="0"/>
              <a:t>))</a:t>
            </a:r>
            <a:endParaRPr lang="ar-IQ" sz="2400" dirty="0" smtClean="0"/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lang="en-US" sz="2400" dirty="0"/>
              <a:t>= 7.2 mg/L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70926" y="2933827"/>
            <a:ext cx="4834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8632" y="5098060"/>
            <a:ext cx="7387070" cy="769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l">
              <a:lnSpc>
                <a:spcPts val="2545"/>
              </a:lnSpc>
              <a:spcBef>
                <a:spcPts val="127"/>
              </a:spcBef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86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103782" y="421665"/>
            <a:ext cx="6995313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5422" y="909574"/>
            <a:ext cx="14576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54187" y="909574"/>
            <a:ext cx="175457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624329"/>
            <a:ext cx="5255260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err="1" smtClean="0">
                <a:latin typeface="Calibri"/>
                <a:cs typeface="Calibri"/>
              </a:rPr>
              <a:t>Css</a:t>
            </a:r>
            <a:r>
              <a:rPr sz="3600" spc="-25" baseline="10240" dirty="0" smtClean="0">
                <a:latin typeface="Calibri"/>
                <a:cs typeface="Calibri"/>
              </a:rPr>
              <a:t> </a:t>
            </a:r>
            <a:r>
              <a:rPr sz="3600" spc="0" baseline="10240" dirty="0" smtClean="0">
                <a:latin typeface="Calibri"/>
                <a:cs typeface="Calibri"/>
              </a:rPr>
              <a:t>= k</a:t>
            </a:r>
            <a:r>
              <a:rPr sz="2400" spc="-4" baseline="-5120" dirty="0" smtClean="0">
                <a:latin typeface="Calibri"/>
                <a:cs typeface="Calibri"/>
              </a:rPr>
              <a:t>0</a:t>
            </a:r>
            <a:r>
              <a:rPr sz="3600" spc="0" baseline="10240" dirty="0" smtClean="0">
                <a:latin typeface="Calibri"/>
                <a:cs typeface="Calibri"/>
              </a:rPr>
              <a:t>/(</a:t>
            </a:r>
            <a:r>
              <a:rPr sz="3600" spc="-69" baseline="10240" dirty="0" err="1" smtClean="0">
                <a:latin typeface="Calibri"/>
                <a:cs typeface="Calibri"/>
              </a:rPr>
              <a:t>k</a:t>
            </a:r>
            <a:r>
              <a:rPr sz="2400" spc="0" baseline="-5120" dirty="0" err="1" smtClean="0">
                <a:latin typeface="Calibri"/>
                <a:cs typeface="Calibri"/>
              </a:rPr>
              <a:t>e</a:t>
            </a:r>
            <a:r>
              <a:rPr sz="2400" spc="158" baseline="-5120" dirty="0" smtClean="0">
                <a:latin typeface="Calibri"/>
                <a:cs typeface="Calibri"/>
              </a:rPr>
              <a:t> </a:t>
            </a:r>
            <a:r>
              <a:rPr sz="3600" spc="-4" baseline="10240" dirty="0" smtClean="0">
                <a:latin typeface="Calibri"/>
                <a:cs typeface="Calibri"/>
              </a:rPr>
              <a:t>V</a:t>
            </a:r>
            <a:r>
              <a:rPr lang="ar-IQ" sz="3600" spc="-4" baseline="10240" dirty="0" smtClean="0">
                <a:latin typeface="Calibri"/>
                <a:cs typeface="Calibri"/>
              </a:rPr>
              <a:t>(</a:t>
            </a:r>
            <a:endParaRPr sz="2400" dirty="0" smtClean="0">
              <a:latin typeface="Calibri"/>
              <a:cs typeface="Calibri"/>
            </a:endParaRPr>
          </a:p>
          <a:p>
            <a:pPr marL="490016">
              <a:lnSpc>
                <a:spcPts val="2500"/>
              </a:lnSpc>
            </a:pPr>
            <a:r>
              <a:rPr lang="pt-BR" sz="3600" baseline="3413" dirty="0">
                <a:cs typeface="Calibri"/>
              </a:rPr>
              <a:t>= (60 mg/h)/(0.139 h−1 ⋅ 40 L</a:t>
            </a:r>
            <a:r>
              <a:rPr lang="pt-BR" sz="3600" baseline="3413" dirty="0" smtClean="0">
                <a:cs typeface="Calibri"/>
              </a:rPr>
              <a:t>)</a:t>
            </a:r>
            <a:endParaRPr lang="ar-IQ" sz="3600" baseline="3413" dirty="0" smtClean="0">
              <a:cs typeface="Calibri"/>
            </a:endParaRPr>
          </a:p>
          <a:p>
            <a:pPr marL="490016">
              <a:lnSpc>
                <a:spcPts val="2500"/>
              </a:lnSpc>
            </a:pPr>
            <a:r>
              <a:rPr lang="en-US" sz="2400" dirty="0">
                <a:cs typeface="Calibri"/>
              </a:rPr>
              <a:t>= 10.8 mg/L.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06936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087751"/>
            <a:ext cx="5702771" cy="62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0" baseline="2275" dirty="0" smtClean="0">
                <a:latin typeface="Calibri"/>
                <a:cs typeface="Calibri"/>
              </a:rPr>
              <a:t>If</a:t>
            </a:r>
            <a:r>
              <a:rPr sz="3600" spc="-1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the i</a:t>
            </a:r>
            <a:r>
              <a:rPr sz="3600" spc="-9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fusion only</a:t>
            </a:r>
            <a:r>
              <a:rPr sz="3600" spc="-9" baseline="2275" dirty="0" smtClean="0">
                <a:latin typeface="Calibri"/>
                <a:cs typeface="Calibri"/>
              </a:rPr>
              <a:t> </a:t>
            </a:r>
            <a:r>
              <a:rPr sz="3600" spc="-4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an </a:t>
            </a:r>
            <a:r>
              <a:rPr sz="3600" spc="-50" baseline="2275" dirty="0" smtClean="0">
                <a:latin typeface="Calibri"/>
                <a:cs typeface="Calibri"/>
              </a:rPr>
              <a:t>f</a:t>
            </a:r>
            <a:r>
              <a:rPr sz="3600" spc="0" baseline="2275" dirty="0" smtClean="0">
                <a:latin typeface="Calibri"/>
                <a:cs typeface="Calibri"/>
              </a:rPr>
              <a:t>or </a:t>
            </a:r>
            <a:r>
              <a:rPr sz="3600" b="1" spc="0" baseline="2275" dirty="0" smtClean="0">
                <a:solidFill>
                  <a:srgbClr val="006FC0"/>
                </a:solidFill>
                <a:latin typeface="Calibri"/>
                <a:cs typeface="Calibri"/>
              </a:rPr>
              <a:t>8</a:t>
            </a:r>
            <a:r>
              <a:rPr sz="3600" b="1" spc="-4" baseline="2275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2275" dirty="0" smtClean="0">
                <a:solidFill>
                  <a:srgbClr val="006FC0"/>
                </a:solidFill>
                <a:latin typeface="Calibri"/>
                <a:cs typeface="Calibri"/>
              </a:rPr>
              <a:t>hou</a:t>
            </a:r>
            <a:r>
              <a:rPr sz="3600" b="1" spc="-25" baseline="2275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b="1" spc="4" baseline="2275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3600" spc="0" baseline="2275" dirty="0" smtClean="0">
                <a:latin typeface="Calibri"/>
                <a:cs typeface="Calibri"/>
              </a:rPr>
              <a:t>,</a:t>
            </a:r>
            <a:r>
              <a:rPr sz="3600" spc="-1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the serum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hou</a:t>
            </a:r>
            <a:r>
              <a:rPr sz="3600" b="1" spc="-25" baseline="3413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3600" b="1" spc="-19" baseline="341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 the 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fusion 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opped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ould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68516" y="3087751"/>
            <a:ext cx="17954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60156" y="3087751"/>
            <a:ext cx="225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9398" y="4097274"/>
            <a:ext cx="1608936" cy="345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0"/>
              </a:lnSpc>
              <a:spcBef>
                <a:spcPts val="134"/>
              </a:spcBef>
            </a:pP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2400" spc="4" baseline="29013" dirty="0" smtClean="0">
                <a:latin typeface="Calibri"/>
                <a:cs typeface="Calibri"/>
              </a:rPr>
              <a:t>-</a:t>
            </a:r>
            <a:r>
              <a:rPr sz="2400" spc="-54" baseline="29013" dirty="0" smtClean="0">
                <a:latin typeface="Calibri"/>
                <a:cs typeface="Calibri"/>
              </a:rPr>
              <a:t>k</a:t>
            </a:r>
            <a:r>
              <a:rPr sz="2400" spc="0" baseline="20480" dirty="0" smtClean="0">
                <a:latin typeface="Calibri"/>
                <a:cs typeface="Calibri"/>
              </a:rPr>
              <a:t>e</a:t>
            </a:r>
            <a:r>
              <a:rPr sz="2400" spc="-25" baseline="20480" dirty="0" smtClean="0">
                <a:latin typeface="Calibri"/>
                <a:cs typeface="Calibri"/>
              </a:rPr>
              <a:t> </a:t>
            </a:r>
            <a:r>
              <a:rPr sz="2400" spc="4" baseline="29013" dirty="0" smtClean="0">
                <a:latin typeface="Calibri"/>
                <a:cs typeface="Calibri"/>
              </a:rPr>
              <a:t>t</a:t>
            </a:r>
            <a:r>
              <a:rPr sz="2400" spc="0" baseline="20480" dirty="0" smtClean="0">
                <a:latin typeface="Calibri"/>
                <a:cs typeface="Calibri"/>
              </a:rPr>
              <a:t>po</a:t>
            </a:r>
            <a:r>
              <a:rPr sz="2400" spc="-14" baseline="20480" dirty="0" smtClean="0">
                <a:latin typeface="Calibri"/>
                <a:cs typeface="Calibri"/>
              </a:rPr>
              <a:t>s</a:t>
            </a:r>
            <a:r>
              <a:rPr sz="2400" spc="4" baseline="20480" dirty="0" smtClean="0">
                <a:latin typeface="Calibri"/>
                <a:cs typeface="Calibri"/>
              </a:rPr>
              <a:t>ti</a:t>
            </a:r>
            <a:r>
              <a:rPr sz="2400" spc="-9" baseline="20480" dirty="0" smtClean="0">
                <a:latin typeface="Calibri"/>
                <a:cs typeface="Calibri"/>
              </a:rPr>
              <a:t>n</a:t>
            </a:r>
            <a:r>
              <a:rPr sz="2400" spc="4" baseline="20480" dirty="0" smtClean="0">
                <a:latin typeface="Calibri"/>
                <a:cs typeface="Calibri"/>
              </a:rPr>
              <a:t>f</a:t>
            </a:r>
            <a:r>
              <a:rPr sz="2400" spc="0" baseline="20480" dirty="0" smtClean="0">
                <a:latin typeface="Calibri"/>
                <a:cs typeface="Calibri"/>
              </a:rPr>
              <a:t>us</a:t>
            </a:r>
            <a:r>
              <a:rPr sz="2400" spc="4" baseline="20480" dirty="0" smtClean="0">
                <a:latin typeface="Calibri"/>
                <a:cs typeface="Calibri"/>
              </a:rPr>
              <a:t>i</a:t>
            </a:r>
            <a:r>
              <a:rPr sz="2400" spc="0" baseline="20480" dirty="0" smtClean="0">
                <a:latin typeface="Calibri"/>
                <a:cs typeface="Calibri"/>
              </a:rPr>
              <a:t>on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112132"/>
            <a:ext cx="2023262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spc="4" baseline="10240" dirty="0" smtClean="0">
                <a:latin typeface="Calibri"/>
                <a:cs typeface="Calibri"/>
              </a:rPr>
              <a:t>C</a:t>
            </a:r>
            <a:r>
              <a:rPr sz="2400" spc="0" baseline="-5120" dirty="0" smtClean="0">
                <a:latin typeface="Calibri"/>
                <a:cs typeface="Calibri"/>
              </a:rPr>
              <a:t>po</a:t>
            </a:r>
            <a:r>
              <a:rPr sz="2400" spc="-14" baseline="-5120" dirty="0" smtClean="0">
                <a:latin typeface="Calibri"/>
                <a:cs typeface="Calibri"/>
              </a:rPr>
              <a:t>s</a:t>
            </a:r>
            <a:r>
              <a:rPr sz="2400" spc="4" baseline="-5120" dirty="0" smtClean="0">
                <a:latin typeface="Calibri"/>
                <a:cs typeface="Calibri"/>
              </a:rPr>
              <a:t>ti</a:t>
            </a:r>
            <a:r>
              <a:rPr sz="2400" spc="-9" baseline="-5120" dirty="0" smtClean="0">
                <a:latin typeface="Calibri"/>
                <a:cs typeface="Calibri"/>
              </a:rPr>
              <a:t>n</a:t>
            </a:r>
            <a:r>
              <a:rPr sz="2400" spc="4" baseline="-5120" dirty="0" smtClean="0">
                <a:latin typeface="Calibri"/>
                <a:cs typeface="Calibri"/>
              </a:rPr>
              <a:t>f</a:t>
            </a:r>
            <a:r>
              <a:rPr sz="2400" spc="0" baseline="-5120" dirty="0" smtClean="0">
                <a:latin typeface="Calibri"/>
                <a:cs typeface="Calibri"/>
              </a:rPr>
              <a:t>us</a:t>
            </a:r>
            <a:r>
              <a:rPr sz="2400" spc="4" baseline="-5120" dirty="0" smtClean="0">
                <a:latin typeface="Calibri"/>
                <a:cs typeface="Calibri"/>
              </a:rPr>
              <a:t>i</a:t>
            </a:r>
            <a:r>
              <a:rPr sz="2400" spc="0" baseline="-5120" dirty="0" smtClean="0">
                <a:latin typeface="Calibri"/>
                <a:cs typeface="Calibri"/>
              </a:rPr>
              <a:t>on    </a:t>
            </a:r>
            <a:r>
              <a:rPr sz="2400" spc="356" baseline="-5120" dirty="0" smtClean="0">
                <a:latin typeface="Calibri"/>
                <a:cs typeface="Calibri"/>
              </a:rPr>
              <a:t> </a:t>
            </a:r>
            <a:r>
              <a:rPr sz="3600" spc="4" baseline="10240" dirty="0" smtClean="0">
                <a:latin typeface="Calibri"/>
                <a:cs typeface="Calibri"/>
              </a:rPr>
              <a:t>C</a:t>
            </a:r>
            <a:r>
              <a:rPr sz="2400" spc="0" baseline="-5120" dirty="0" smtClean="0">
                <a:latin typeface="Calibri"/>
                <a:cs typeface="Calibri"/>
              </a:rPr>
              <a:t>end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4350" y="4112132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3014" y="4477893"/>
            <a:ext cx="3805132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pt-BR" sz="2400" dirty="0">
                <a:cs typeface="Calibri"/>
              </a:rPr>
              <a:t>= (7.2 mg/L)e−(0.139 h−1)(6 h) = 3.1 mg/L.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5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78840" y="421665"/>
            <a:ext cx="7633856" cy="1964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444142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 dirty="0">
              <a:latin typeface="Calibri"/>
              <a:cs typeface="Calibri"/>
            </a:endParaRPr>
          </a:p>
          <a:p>
            <a:pPr marL="2086063" marR="2334453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 dirty="0">
              <a:latin typeface="Calibri"/>
              <a:cs typeface="Calibri"/>
            </a:endParaRPr>
          </a:p>
          <a:p>
            <a:pPr marL="12700" indent="67360">
              <a:lnSpc>
                <a:spcPts val="2880"/>
              </a:lnSpc>
              <a:spcBef>
                <a:spcPts val="2329"/>
              </a:spcBef>
            </a:pPr>
            <a:r>
              <a:rPr sz="2400" spc="0" dirty="0" smtClean="0">
                <a:latin typeface="Calibri"/>
                <a:cs typeface="Calibri"/>
              </a:rPr>
              <a:t>If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 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lang="en-US" sz="2400" dirty="0">
                <a:cs typeface="Calibri"/>
              </a:rPr>
              <a:t>u</a:t>
            </a:r>
            <a:r>
              <a:rPr sz="2400" spc="0" dirty="0" smtClean="0">
                <a:latin typeface="Calibri"/>
                <a:cs typeface="Calibri"/>
              </a:rPr>
              <a:t>n u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til </a:t>
            </a:r>
            <a:r>
              <a:rPr sz="2400" spc="-25" dirty="0" smtClean="0">
                <a:solidFill>
                  <a:srgbClr val="006FC0"/>
                </a:solidFill>
                <a:latin typeface="Calibri"/>
                <a:cs typeface="Calibri"/>
              </a:rPr>
              <a:t>st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spc="4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dy</a:t>
            </a:r>
            <a:r>
              <a:rPr sz="2400" spc="-1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5" dirty="0" smtClean="0">
                <a:solidFill>
                  <a:srgbClr val="006FC0"/>
                </a:solidFill>
                <a:latin typeface="Calibri"/>
                <a:cs typeface="Calibri"/>
              </a:rPr>
              <a:t>st</a:t>
            </a:r>
            <a:r>
              <a:rPr sz="2400" spc="-19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400" spc="-25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spc="-9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5" dirty="0" smtClean="0">
                <a:solidFill>
                  <a:srgbClr val="006FC0"/>
                </a:solidFill>
                <a:latin typeface="Calibri"/>
                <a:cs typeface="Calibri"/>
              </a:rPr>
              <a:t>w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as</a:t>
            </a:r>
            <a:r>
              <a:rPr sz="2400" spc="-14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400" spc="4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hi</a:t>
            </a:r>
            <a:r>
              <a:rPr sz="2400" spc="-4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spc="-29" dirty="0" smtClean="0">
                <a:solidFill>
                  <a:srgbClr val="006FC0"/>
                </a:solidFill>
                <a:latin typeface="Calibri"/>
                <a:cs typeface="Calibri"/>
              </a:rPr>
              <a:t>v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spc="14" dirty="0" smtClean="0">
                <a:solidFill>
                  <a:srgbClr val="006FC0"/>
                </a:solidFill>
                <a:latin typeface="Calibri"/>
                <a:cs typeface="Calibri"/>
              </a:rPr>
              <a:t>d</a:t>
            </a:r>
            <a:r>
              <a:rPr sz="2400" spc="0" dirty="0" smtClean="0">
                <a:latin typeface="Calibri"/>
                <a:cs typeface="Calibri"/>
              </a:rPr>
              <a:t>, the serum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2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6 hou</a:t>
            </a:r>
            <a:r>
              <a:rPr sz="2400" spc="-39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006FC0"/>
                </a:solidFill>
                <a:latin typeface="Calibri"/>
                <a:cs typeface="Calibri"/>
              </a:rPr>
              <a:t>s 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er the 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end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d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w</a:t>
            </a:r>
            <a:r>
              <a:rPr sz="2400" spc="0" dirty="0" smtClean="0">
                <a:latin typeface="Calibri"/>
                <a:cs typeface="Calibri"/>
              </a:rPr>
              <a:t>ould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be: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49398" y="2918967"/>
            <a:ext cx="1608936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0"/>
              </a:lnSpc>
              <a:spcBef>
                <a:spcPts val="134"/>
              </a:spcBef>
            </a:pP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2400" spc="4" baseline="29013" dirty="0" smtClean="0">
                <a:latin typeface="Calibri"/>
                <a:cs typeface="Calibri"/>
              </a:rPr>
              <a:t>-</a:t>
            </a:r>
            <a:r>
              <a:rPr sz="2400" spc="-54" baseline="29013" dirty="0" smtClean="0">
                <a:latin typeface="Calibri"/>
                <a:cs typeface="Calibri"/>
              </a:rPr>
              <a:t>k</a:t>
            </a:r>
            <a:r>
              <a:rPr sz="2400" spc="0" baseline="20480" dirty="0" smtClean="0">
                <a:latin typeface="Calibri"/>
                <a:cs typeface="Calibri"/>
              </a:rPr>
              <a:t>e</a:t>
            </a:r>
            <a:r>
              <a:rPr sz="2400" spc="-25" baseline="20480" dirty="0" smtClean="0">
                <a:latin typeface="Calibri"/>
                <a:cs typeface="Calibri"/>
              </a:rPr>
              <a:t> </a:t>
            </a:r>
            <a:r>
              <a:rPr sz="2400" spc="4" baseline="29013" dirty="0" smtClean="0">
                <a:latin typeface="Calibri"/>
                <a:cs typeface="Calibri"/>
              </a:rPr>
              <a:t>t</a:t>
            </a:r>
            <a:r>
              <a:rPr sz="2400" spc="0" baseline="20480" dirty="0" smtClean="0">
                <a:latin typeface="Calibri"/>
                <a:cs typeface="Calibri"/>
              </a:rPr>
              <a:t>po</a:t>
            </a:r>
            <a:r>
              <a:rPr sz="2400" spc="-14" baseline="20480" dirty="0" smtClean="0">
                <a:latin typeface="Calibri"/>
                <a:cs typeface="Calibri"/>
              </a:rPr>
              <a:t>s</a:t>
            </a:r>
            <a:r>
              <a:rPr sz="2400" spc="4" baseline="20480" dirty="0" smtClean="0">
                <a:latin typeface="Calibri"/>
                <a:cs typeface="Calibri"/>
              </a:rPr>
              <a:t>ti</a:t>
            </a:r>
            <a:r>
              <a:rPr sz="2400" spc="-9" baseline="20480" dirty="0" smtClean="0">
                <a:latin typeface="Calibri"/>
                <a:cs typeface="Calibri"/>
              </a:rPr>
              <a:t>n</a:t>
            </a:r>
            <a:r>
              <a:rPr sz="2400" spc="4" baseline="20480" dirty="0" smtClean="0">
                <a:latin typeface="Calibri"/>
                <a:cs typeface="Calibri"/>
              </a:rPr>
              <a:t>f</a:t>
            </a:r>
            <a:r>
              <a:rPr sz="2400" spc="0" baseline="20480" dirty="0" smtClean="0">
                <a:latin typeface="Calibri"/>
                <a:cs typeface="Calibri"/>
              </a:rPr>
              <a:t>us</a:t>
            </a:r>
            <a:r>
              <a:rPr sz="2400" spc="4" baseline="20480" dirty="0" smtClean="0">
                <a:latin typeface="Calibri"/>
                <a:cs typeface="Calibri"/>
              </a:rPr>
              <a:t>i</a:t>
            </a:r>
            <a:r>
              <a:rPr sz="2400" spc="0" baseline="20480" dirty="0" smtClean="0"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933827"/>
            <a:ext cx="2023262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spc="4" baseline="10240" dirty="0" smtClean="0">
                <a:latin typeface="Calibri"/>
                <a:cs typeface="Calibri"/>
              </a:rPr>
              <a:t>C</a:t>
            </a:r>
            <a:r>
              <a:rPr sz="2400" spc="0" baseline="-5120" dirty="0" smtClean="0">
                <a:latin typeface="Calibri"/>
                <a:cs typeface="Calibri"/>
              </a:rPr>
              <a:t>po</a:t>
            </a:r>
            <a:r>
              <a:rPr sz="2400" spc="-14" baseline="-5120" dirty="0" smtClean="0">
                <a:latin typeface="Calibri"/>
                <a:cs typeface="Calibri"/>
              </a:rPr>
              <a:t>s</a:t>
            </a:r>
            <a:r>
              <a:rPr sz="2400" spc="4" baseline="-5120" dirty="0" smtClean="0">
                <a:latin typeface="Calibri"/>
                <a:cs typeface="Calibri"/>
              </a:rPr>
              <a:t>ti</a:t>
            </a:r>
            <a:r>
              <a:rPr sz="2400" spc="-9" baseline="-5120" dirty="0" smtClean="0">
                <a:latin typeface="Calibri"/>
                <a:cs typeface="Calibri"/>
              </a:rPr>
              <a:t>n</a:t>
            </a:r>
            <a:r>
              <a:rPr sz="2400" spc="4" baseline="-5120" dirty="0" smtClean="0">
                <a:latin typeface="Calibri"/>
                <a:cs typeface="Calibri"/>
              </a:rPr>
              <a:t>f</a:t>
            </a:r>
            <a:r>
              <a:rPr sz="2400" spc="0" baseline="-5120" dirty="0" smtClean="0">
                <a:latin typeface="Calibri"/>
                <a:cs typeface="Calibri"/>
              </a:rPr>
              <a:t>us</a:t>
            </a:r>
            <a:r>
              <a:rPr sz="2400" spc="4" baseline="-5120" dirty="0" smtClean="0">
                <a:latin typeface="Calibri"/>
                <a:cs typeface="Calibri"/>
              </a:rPr>
              <a:t>i</a:t>
            </a:r>
            <a:r>
              <a:rPr sz="2400" spc="0" baseline="-5120" dirty="0" smtClean="0">
                <a:latin typeface="Calibri"/>
                <a:cs typeface="Calibri"/>
              </a:rPr>
              <a:t>on    </a:t>
            </a:r>
            <a:r>
              <a:rPr sz="2400" spc="356" baseline="-5120" dirty="0" smtClean="0">
                <a:latin typeface="Calibri"/>
                <a:cs typeface="Calibri"/>
              </a:rPr>
              <a:t> </a:t>
            </a:r>
            <a:r>
              <a:rPr sz="3600" spc="4" baseline="10240" dirty="0" smtClean="0">
                <a:latin typeface="Calibri"/>
                <a:cs typeface="Calibri"/>
              </a:rPr>
              <a:t>C</a:t>
            </a:r>
            <a:r>
              <a:rPr sz="2400" spc="0" baseline="-5120" dirty="0" smtClean="0">
                <a:latin typeface="Calibri"/>
                <a:cs typeface="Calibri"/>
              </a:rPr>
              <a:t>end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4350" y="2933827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3364468"/>
            <a:ext cx="4228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>
                <a:cs typeface="+mj-cs"/>
              </a:rPr>
              <a:t>= (10.8 mg/L)e−(0.139 h−1)(6 h) </a:t>
            </a:r>
            <a:endParaRPr lang="ar-IQ" sz="2400" dirty="0" smtClean="0">
              <a:cs typeface="+mj-cs"/>
            </a:endParaRPr>
          </a:p>
          <a:p>
            <a:r>
              <a:rPr lang="pt-BR" sz="2400" dirty="0" smtClean="0">
                <a:cs typeface="+mj-cs"/>
              </a:rPr>
              <a:t>= </a:t>
            </a:r>
            <a:r>
              <a:rPr lang="pt-BR" sz="2400" dirty="0">
                <a:cs typeface="+mj-cs"/>
              </a:rPr>
              <a:t>4.7 mg/L.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4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78840" y="421665"/>
            <a:ext cx="7771451" cy="2696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581736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2086063" marR="2472047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  <a:p>
            <a:pPr marL="12700" algn="just">
              <a:lnSpc>
                <a:spcPct val="99995"/>
              </a:lnSpc>
              <a:spcBef>
                <a:spcPts val="2243"/>
              </a:spcBef>
            </a:pPr>
            <a:r>
              <a:rPr sz="2400" spc="-54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en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if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ser</a:t>
            </a:r>
            <a:r>
              <a:rPr sz="2400" spc="14" dirty="0" smtClean="0">
                <a:latin typeface="Calibri"/>
                <a:cs typeface="Calibri"/>
              </a:rPr>
              <a:t>u</a:t>
            </a:r>
            <a:r>
              <a:rPr sz="2400" spc="0" dirty="0" smtClean="0">
                <a:latin typeface="Calibri"/>
                <a:cs typeface="Calibri"/>
              </a:rPr>
              <a:t>m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tions </a:t>
            </a:r>
            <a:r>
              <a:rPr sz="2400" spc="-2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xhibit a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di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ibut</a:t>
            </a:r>
            <a:r>
              <a:rPr sz="2400" spc="-9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phase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er the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 has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end</a:t>
            </a:r>
            <a:r>
              <a:rPr sz="2400" spc="4" dirty="0" smtClean="0">
                <a:latin typeface="Calibri"/>
                <a:cs typeface="Calibri"/>
              </a:rPr>
              <a:t>ed</a:t>
            </a:r>
            <a:r>
              <a:rPr sz="2400" spc="0" dirty="0" smtClean="0">
                <a:latin typeface="Calibri"/>
                <a:cs typeface="Calibri"/>
              </a:rPr>
              <a:t>,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it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is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till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sible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 use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ne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ompar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me</a:t>
            </a:r>
            <a:r>
              <a:rPr sz="2400" spc="-2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model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34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enous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 eq</a:t>
            </a:r>
            <a:r>
              <a:rPr sz="2400" spc="14" dirty="0" smtClean="0">
                <a:latin typeface="Calibri"/>
                <a:cs typeface="Calibri"/>
              </a:rPr>
              <a:t>u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tions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he drug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without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 la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-25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amou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f er</a:t>
            </a:r>
            <a:r>
              <a:rPr sz="2400" spc="-25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2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64721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3665601"/>
            <a:ext cx="77768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egy</a:t>
            </a:r>
            <a:r>
              <a:rPr sz="3600" spc="1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used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ce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403136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8130" y="4031361"/>
            <a:ext cx="11595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ait </a:t>
            </a:r>
            <a:r>
              <a:rPr sz="3600" spc="517" baseline="3413" dirty="0" smtClean="0">
                <a:latin typeface="Calibri"/>
                <a:cs typeface="Calibri"/>
              </a:rPr>
              <a:t> 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39339" y="4031361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6559" y="4031361"/>
            <a:ext cx="15070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95113" y="4031361"/>
            <a:ext cx="17853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 </a:t>
            </a:r>
            <a:r>
              <a:rPr sz="3600" spc="517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 </a:t>
            </a:r>
            <a:r>
              <a:rPr sz="3600" spc="5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12685" y="4031361"/>
            <a:ext cx="6216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67066" y="4031361"/>
            <a:ext cx="8838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397121"/>
            <a:ext cx="65806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suring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serum drug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the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32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89862"/>
            <a:ext cx="4737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97838" y="1689862"/>
            <a:ext cx="2852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e,  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amicin,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5927" y="1689862"/>
            <a:ext cx="1543409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ob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m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ci</a:t>
            </a:r>
            <a:r>
              <a:rPr sz="3600" spc="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58420" marR="45720">
              <a:lnSpc>
                <a:spcPts val="2885"/>
              </a:lnSpc>
              <a:spcBef>
                <a:spcPts val="17"/>
              </a:spcBef>
            </a:pP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hour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4773" y="1689862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7906" y="1689862"/>
            <a:ext cx="11677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ami</a:t>
            </a:r>
            <a:r>
              <a:rPr sz="3600" spc="-39" baseline="3413" dirty="0" smtClean="0">
                <a:latin typeface="Calibri"/>
                <a:cs typeface="Calibri"/>
              </a:rPr>
              <a:t>k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81594" y="1689862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2056002"/>
            <a:ext cx="36660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usually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fused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36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600" b="1" spc="-4" baseline="3413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half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2933827"/>
            <a:ext cx="3668246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adm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ni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12700" marR="2662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h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 phases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40123" y="2933827"/>
            <a:ext cx="4113087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843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these</a:t>
            </a:r>
            <a:r>
              <a:rPr sz="3600" spc="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aminogl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ide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tibiot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la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abo</a:t>
            </a:r>
            <a:r>
              <a:rPr sz="3600" spc="-9" baseline="1137" dirty="0" smtClean="0">
                <a:latin typeface="Calibri"/>
                <a:cs typeface="Calibri"/>
              </a:rPr>
              <a:t>u</a:t>
            </a:r>
            <a:r>
              <a:rPr sz="3600" spc="0" baseline="1137" dirty="0" smtClean="0">
                <a:latin typeface="Calibri"/>
                <a:cs typeface="Calibri"/>
              </a:rPr>
              <a:t>t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one-ha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f ho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177665"/>
            <a:ext cx="7773020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2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ing</a:t>
            </a:r>
            <a:r>
              <a:rPr sz="3600" spc="2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225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g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22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os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23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b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ained 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no 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er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than 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3600" b="1" spc="4" baseline="1137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ha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f </a:t>
            </a:r>
            <a:r>
              <a:rPr sz="3600" b="1" spc="14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ho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r </a:t>
            </a:r>
            <a:r>
              <a:rPr sz="3600" b="1" spc="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-9" baseline="1137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3600" b="1" spc="-34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9" baseline="1137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r </a:t>
            </a:r>
            <a:r>
              <a:rPr sz="3600" b="1" spc="24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a </a:t>
            </a:r>
            <a:r>
              <a:rPr sz="3600" b="1" spc="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-4" baseline="1137" dirty="0" smtClean="0">
                <a:solidFill>
                  <a:srgbClr val="006FC0"/>
                </a:solidFill>
                <a:latin typeface="Calibri"/>
                <a:cs typeface="Calibri"/>
              </a:rPr>
              <a:t>30-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min</a:t>
            </a:r>
            <a:r>
              <a:rPr sz="3600" b="1" spc="-9" baseline="1137" dirty="0" smtClean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3600" b="1" spc="-29" baseline="1137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fusion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o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der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oid 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 phas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 dirty="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1689862"/>
            <a:ext cx="5711815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681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aminogl</a:t>
            </a:r>
            <a:r>
              <a:rPr sz="3600" spc="-29" baseline="3413" dirty="0" smtClean="0">
                <a:latin typeface="Calibri"/>
                <a:cs typeface="Calibri"/>
              </a:rPr>
              <a:t>yc</a:t>
            </a:r>
            <a:r>
              <a:rPr sz="3600" spc="0" baseline="3413" dirty="0" smtClean="0">
                <a:latin typeface="Calibri"/>
                <a:cs typeface="Calibri"/>
              </a:rPr>
              <a:t>os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des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fused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1</a:t>
            </a:r>
            <a:r>
              <a:rPr sz="3600" b="1" spc="387" baseline="341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hour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phase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is </a:t>
            </a:r>
            <a:r>
              <a:rPr sz="3600" b="1" spc="-19" baseline="1137" dirty="0" smtClean="0">
                <a:solidFill>
                  <a:srgbClr val="006FC0"/>
                </a:solidFill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600" b="1" spc="9" baseline="1137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y</a:t>
            </a:r>
            <a:r>
              <a:rPr sz="3600" b="1" spc="-9" baseline="1137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6FC0"/>
                </a:solidFill>
                <a:latin typeface="Calibri"/>
                <a:cs typeface="Calibri"/>
              </a:rPr>
              <a:t>short </a:t>
            </a:r>
            <a:r>
              <a:rPr sz="3600" spc="0" baseline="1137" dirty="0" smtClean="0">
                <a:latin typeface="Calibri"/>
                <a:cs typeface="Calibri"/>
              </a:rPr>
              <a:t>and serum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85966" y="1689862"/>
            <a:ext cx="2066155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60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12700" marR="7924">
              <a:lnSpc>
                <a:spcPts val="2885"/>
              </a:lnSpc>
              <a:spcBef>
                <a:spcPts val="17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 o</a:t>
            </a:r>
            <a:r>
              <a:rPr sz="3600" spc="-19" baseline="1137" dirty="0" smtClean="0">
                <a:latin typeface="Calibri"/>
                <a:cs typeface="Calibri"/>
              </a:rPr>
              <a:t>b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ain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0754" y="2977642"/>
            <a:ext cx="220384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immedi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ely</a:t>
            </a:r>
            <a:endParaRPr sz="3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96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445597"/>
            <a:ext cx="7239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  <a:cs typeface="+mj-cs"/>
              </a:rPr>
              <a:t>For example, </a:t>
            </a:r>
            <a:r>
              <a:rPr lang="en-US" sz="2400" dirty="0">
                <a:cs typeface="+mj-cs"/>
              </a:rPr>
              <a:t>a patient is given an intravenous </a:t>
            </a:r>
            <a:r>
              <a:rPr lang="en-US" sz="2400" dirty="0" smtClean="0">
                <a:cs typeface="+mj-cs"/>
              </a:rPr>
              <a:t>infusion of </a:t>
            </a:r>
            <a:r>
              <a:rPr lang="en-US" sz="2400" dirty="0">
                <a:cs typeface="+mj-cs"/>
              </a:rPr>
              <a:t>gentamicin 100 mg over 60 minutes. </a:t>
            </a:r>
            <a:r>
              <a:rPr lang="en-US" sz="2400" dirty="0" smtClean="0">
                <a:cs typeface="+mj-cs"/>
              </a:rPr>
              <a:t>it </a:t>
            </a:r>
            <a:r>
              <a:rPr lang="en-US" sz="2400" dirty="0">
                <a:cs typeface="+mj-cs"/>
              </a:rPr>
              <a:t>is known that the volume of distribution is 20 L, the elimination rate </a:t>
            </a:r>
            <a:r>
              <a:rPr lang="en-US" sz="2400" dirty="0" smtClean="0">
                <a:cs typeface="+mj-cs"/>
              </a:rPr>
              <a:t>constant = </a:t>
            </a:r>
            <a:r>
              <a:rPr lang="en-US" sz="2400" dirty="0">
                <a:cs typeface="+mj-cs"/>
              </a:rPr>
              <a:t>0.231 h−1, and the half-life </a:t>
            </a:r>
            <a:r>
              <a:rPr lang="en-US" sz="2400" dirty="0" smtClean="0">
                <a:cs typeface="+mj-cs"/>
              </a:rPr>
              <a:t>= </a:t>
            </a:r>
            <a:r>
              <a:rPr lang="en-US" sz="2400" dirty="0">
                <a:cs typeface="+mj-cs"/>
              </a:rPr>
              <a:t>3 h </a:t>
            </a:r>
            <a:endParaRPr lang="en-US" sz="2400" dirty="0" smtClean="0">
              <a:cs typeface="+mj-cs"/>
            </a:endParaRPr>
          </a:p>
          <a:p>
            <a:pPr algn="just"/>
            <a:endParaRPr lang="en-US" sz="2400" dirty="0" smtClean="0">
              <a:cs typeface="+mj-cs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cs typeface="+mj-cs"/>
              </a:rPr>
              <a:t>(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t1/2 = 0.693/</a:t>
            </a:r>
            <a:r>
              <a:rPr lang="en-US" sz="2000" dirty="0" err="1">
                <a:solidFill>
                  <a:srgbClr val="FF0000"/>
                </a:solidFill>
                <a:cs typeface="+mj-cs"/>
              </a:rPr>
              <a:t>ke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 = 0.693/0.231 h−1 = 3 h). </a:t>
            </a:r>
            <a:endParaRPr lang="en-US" sz="2000" dirty="0" smtClean="0">
              <a:solidFill>
                <a:srgbClr val="FF0000"/>
              </a:solidFill>
              <a:cs typeface="+mj-cs"/>
            </a:endParaRPr>
          </a:p>
          <a:p>
            <a:pPr algn="just"/>
            <a:endParaRPr lang="en-US" sz="2000" dirty="0" smtClean="0">
              <a:solidFill>
                <a:srgbClr val="FF0000"/>
              </a:solidFill>
              <a:cs typeface="+mj-cs"/>
            </a:endParaRPr>
          </a:p>
          <a:p>
            <a:pPr algn="just"/>
            <a:r>
              <a:rPr lang="en-US" sz="2400" dirty="0" smtClean="0">
                <a:cs typeface="+mj-cs"/>
              </a:rPr>
              <a:t>To</a:t>
            </a:r>
            <a:r>
              <a:rPr lang="en-US" sz="2400" dirty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compute </a:t>
            </a:r>
            <a:r>
              <a:rPr lang="en-US" sz="2400" dirty="0">
                <a:cs typeface="+mj-cs"/>
              </a:rPr>
              <a:t>the gentamicin concentration at the end of infusion, a one compartment </a:t>
            </a:r>
            <a:r>
              <a:rPr lang="en-US" sz="2400" dirty="0" smtClean="0">
                <a:cs typeface="+mj-cs"/>
              </a:rPr>
              <a:t>model intravenous </a:t>
            </a:r>
            <a:r>
              <a:rPr lang="en-US" sz="2400" dirty="0">
                <a:cs typeface="+mj-cs"/>
              </a:rPr>
              <a:t>infusion equation can be employed: </a:t>
            </a:r>
            <a:endParaRPr lang="en-US" sz="2400" dirty="0" smtClean="0">
              <a:cs typeface="+mj-cs"/>
            </a:endParaRPr>
          </a:p>
          <a:p>
            <a:pPr algn="just"/>
            <a:endParaRPr lang="en-US" sz="2400" dirty="0" smtClean="0">
              <a:cs typeface="+mj-cs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cs typeface="+mj-cs"/>
              </a:rPr>
              <a:t>C 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= [k0/(</a:t>
            </a:r>
            <a:r>
              <a:rPr lang="en-US" sz="2000" dirty="0" err="1">
                <a:solidFill>
                  <a:srgbClr val="FF0000"/>
                </a:solidFill>
                <a:cs typeface="+mj-cs"/>
              </a:rPr>
              <a:t>keV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)](1 − e−</a:t>
            </a:r>
            <a:r>
              <a:rPr lang="en-US" sz="2000" dirty="0" err="1">
                <a:solidFill>
                  <a:srgbClr val="FF0000"/>
                </a:solidFill>
                <a:cs typeface="+mj-cs"/>
              </a:rPr>
              <a:t>ket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) </a:t>
            </a:r>
            <a:endParaRPr lang="en-US" sz="2000" dirty="0" smtClean="0">
              <a:solidFill>
                <a:srgbClr val="FF0000"/>
              </a:solidFill>
              <a:cs typeface="+mj-cs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cs typeface="+mj-cs"/>
              </a:rPr>
              <a:t>= 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[(100 mg/1 h</a:t>
            </a:r>
            <a:r>
              <a:rPr lang="en-US" sz="2000" dirty="0" smtClean="0">
                <a:solidFill>
                  <a:srgbClr val="FF0000"/>
                </a:solidFill>
                <a:cs typeface="+mj-cs"/>
              </a:rPr>
              <a:t>)/(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0.231 h−1 ⋅ 20 L)](1 − e−(0.231 h−1)(1 h)) </a:t>
            </a:r>
            <a:endParaRPr lang="en-US" sz="2000" dirty="0" smtClean="0">
              <a:solidFill>
                <a:srgbClr val="FF0000"/>
              </a:solidFill>
              <a:cs typeface="+mj-cs"/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  <a:cs typeface="+mj-cs"/>
              </a:rPr>
              <a:t>= </a:t>
            </a:r>
            <a:r>
              <a:rPr lang="en-US" sz="2000" dirty="0">
                <a:solidFill>
                  <a:srgbClr val="FF0000"/>
                </a:solidFill>
                <a:cs typeface="+mj-cs"/>
              </a:rPr>
              <a:t>4.5 mg/L.</a:t>
            </a:r>
            <a:endParaRPr lang="ar-IQ" sz="2000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3" name="object 6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sz="3600" b="1" spc="-2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tinuous</a:t>
            </a:r>
            <a:r>
              <a:rPr sz="3600" b="1" spc="-3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sz="3600" b="1" spc="-25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3600" b="1" spc="-3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-2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ermi</a:t>
            </a:r>
            <a:r>
              <a:rPr sz="3600" b="1" spc="-3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sz="3600" b="1" spc="-2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sz="3600" b="1" spc="-3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sz="3600" b="1" spc="-4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3600" b="1" spc="-3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sz="3600" b="1" spc="-6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3600" b="1" spc="-44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3600" b="1" spc="-2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sz="3600" b="1" spc="-9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0" baseline="3413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ous</a:t>
            </a:r>
            <a:endParaRPr sz="2000" b="1" dirty="0">
              <a:latin typeface="Times New Roman" pitchFamily="18" charset="0"/>
              <a:cs typeface="Times New Roman" pitchFamily="18" charset="0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3600" b="1" spc="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3600" b="1" spc="-14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3600" b="1" spc="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sz="3600" b="1" spc="-34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sz="3600" b="1" spc="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sz="3600" b="1" spc="-29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3600" b="1" spc="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sz="3600" b="1" spc="14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600" b="1" spc="0" baseline="1706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ns</a:t>
            </a:r>
            <a:endParaRPr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878840" y="421665"/>
            <a:ext cx="7422794" cy="1964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233080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2086063" marR="2123391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2329"/>
              </a:spcBef>
            </a:pPr>
            <a:r>
              <a:rPr sz="2400" spc="0" dirty="0" smtClean="0">
                <a:latin typeface="Calibri"/>
                <a:cs typeface="Calibri"/>
              </a:rPr>
              <a:t>Pharma</a:t>
            </a:r>
            <a:r>
              <a:rPr sz="2400" spc="-1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ok</a:t>
            </a:r>
            <a:r>
              <a:rPr sz="2400" spc="-1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n</a:t>
            </a:r>
            <a:r>
              <a:rPr sz="2400" spc="-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tic</a:t>
            </a:r>
            <a:r>
              <a:rPr sz="2400" spc="392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44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ts</a:t>
            </a:r>
            <a:r>
              <a:rPr sz="2400" spc="377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an</a:t>
            </a:r>
            <a:r>
              <a:rPr sz="2400" spc="38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also</a:t>
            </a:r>
            <a:r>
              <a:rPr sz="2400" spc="37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be</a:t>
            </a:r>
            <a:r>
              <a:rPr sz="2400" spc="387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al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ul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34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ed</a:t>
            </a:r>
            <a:r>
              <a:rPr sz="2400" spc="392" dirty="0" smtClean="0">
                <a:latin typeface="Calibri"/>
                <a:cs typeface="Calibri"/>
              </a:rPr>
              <a:t> 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</a:t>
            </a:r>
            <a:r>
              <a:rPr sz="2400" spc="39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use the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equ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52535" y="1689862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933827"/>
            <a:ext cx="7775699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93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4" baseline="3413" dirty="0" smtClean="0">
                <a:latin typeface="Calibri"/>
                <a:cs typeface="Calibri"/>
              </a:rPr>
              <a:t>y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3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b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tinuous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enous</a:t>
            </a:r>
            <a:r>
              <a:rPr sz="3600" spc="2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1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fusi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</a:t>
            </a:r>
            <a:r>
              <a:rPr sz="3600" spc="225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has</a:t>
            </a:r>
            <a:r>
              <a:rPr sz="3600" spc="2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been</a:t>
            </a:r>
            <a:r>
              <a:rPr sz="3600" spc="2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runn</a:t>
            </a:r>
            <a:r>
              <a:rPr sz="3600" spc="4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ng</a:t>
            </a:r>
            <a:r>
              <a:rPr sz="3600" spc="22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uni</a:t>
            </a:r>
            <a:r>
              <a:rPr sz="3600" b="1" spc="-29" baseline="1137" dirty="0" smtClean="0">
                <a:latin typeface="Calibri"/>
                <a:cs typeface="Calibri"/>
              </a:rPr>
              <a:t>n</a:t>
            </a:r>
            <a:r>
              <a:rPr sz="3600" b="1" spc="-25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erru</a:t>
            </a:r>
            <a:r>
              <a:rPr sz="3600" b="1" spc="-4" baseline="1137" dirty="0" smtClean="0">
                <a:latin typeface="Calibri"/>
                <a:cs typeface="Calibri"/>
              </a:rPr>
              <a:t>p</a:t>
            </a:r>
            <a:r>
              <a:rPr sz="3600" b="1" spc="-25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ed</a:t>
            </a:r>
            <a:r>
              <a:rPr sz="3600" spc="22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r>
              <a:rPr sz="3600" spc="219" baseline="1137" dirty="0" smtClean="0">
                <a:latin typeface="Calibri"/>
                <a:cs typeface="Calibri"/>
              </a:rPr>
              <a:t> </a:t>
            </a:r>
            <a:r>
              <a:rPr sz="3600" spc="9" baseline="1137" dirty="0" smtClean="0">
                <a:latin typeface="Calibri"/>
                <a:cs typeface="Calibri"/>
              </a:rPr>
              <a:t>3</a:t>
            </a:r>
            <a:r>
              <a:rPr sz="3600" spc="4" baseline="1137" dirty="0" smtClean="0">
                <a:latin typeface="Calibri"/>
                <a:cs typeface="Calibri"/>
              </a:rPr>
              <a:t>–</a:t>
            </a:r>
            <a:r>
              <a:rPr sz="3600" spc="0" baseline="1137" dirty="0" smtClean="0">
                <a:latin typeface="Calibri"/>
                <a:cs typeface="Calibri"/>
              </a:rPr>
              <a:t>5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3665601"/>
            <a:ext cx="12549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hal</a:t>
            </a:r>
            <a:r>
              <a:rPr sz="3600" spc="4" baseline="3413" dirty="0" smtClean="0">
                <a:latin typeface="Calibri"/>
                <a:cs typeface="Calibri"/>
              </a:rPr>
              <a:t>f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458" y="3665601"/>
            <a:ext cx="12617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 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2299" y="3665601"/>
            <a:ext cx="12569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52441" y="3665601"/>
            <a:ext cx="4881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4" baseline="3413" dirty="0" smtClean="0">
                <a:latin typeface="Calibri"/>
                <a:cs typeface="Calibri"/>
              </a:rPr>
              <a:t>)</a:t>
            </a:r>
            <a:r>
              <a:rPr sz="3600" spc="4" baseline="3413" dirty="0" err="1" smtClean="0">
                <a:latin typeface="Calibri"/>
                <a:cs typeface="Calibri"/>
              </a:rPr>
              <a:t>C</a:t>
            </a:r>
            <a:r>
              <a:rPr sz="3600" spc="-9" baseline="3413" dirty="0" err="1" smtClean="0">
                <a:latin typeface="Calibri"/>
                <a:cs typeface="Calibri"/>
              </a:rPr>
              <a:t>l</a:t>
            </a:r>
            <a:r>
              <a:rPr lang="ar-IQ" sz="3600" spc="0" baseline="341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4233" y="3665601"/>
            <a:ext cx="5037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1265" y="3665601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28282" y="3665601"/>
            <a:ext cx="13259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ul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88528" y="3665601"/>
            <a:ext cx="3631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4031361"/>
            <a:ext cx="5747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anging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4" baseline="3413" dirty="0" smtClean="0">
                <a:latin typeface="Calibri"/>
                <a:cs typeface="Calibri"/>
              </a:rPr>
              <a:t>y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fusion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ormul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907663" y="4909566"/>
            <a:ext cx="1380132" cy="379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Cl</a:t>
            </a:r>
            <a:r>
              <a:rPr sz="3600" b="1" i="1" spc="-1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= k</a:t>
            </a:r>
            <a:r>
              <a:rPr sz="2400" b="1" i="1" spc="-4" baseline="-5120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36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/Css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01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78840" y="421665"/>
            <a:ext cx="7779961" cy="1026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590246" algn="ctr">
              <a:lnSpc>
                <a:spcPts val="3365"/>
              </a:lnSpc>
              <a:spcBef>
                <a:spcPts val="168"/>
              </a:spcBef>
            </a:pP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0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0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0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0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0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0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0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0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0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0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4000" b="1" dirty="0">
              <a:latin typeface="Calibri"/>
              <a:cs typeface="Calibri"/>
            </a:endParaRPr>
          </a:p>
          <a:p>
            <a:pPr marL="2086063" marR="2480557" algn="ctr">
              <a:lnSpc>
                <a:spcPts val="3840"/>
              </a:lnSpc>
              <a:spcBef>
                <a:spcPts val="23"/>
              </a:spcBef>
            </a:pPr>
            <a:r>
              <a:rPr sz="40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0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0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0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0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0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0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0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0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4000" b="1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9812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876800"/>
            <a:ext cx="3048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Cl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7212" y="4888027"/>
            <a:ext cx="2989868" cy="1207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131" marR="45720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= k</a:t>
            </a:r>
            <a:r>
              <a:rPr sz="2400" spc="-4" baseline="-5120" dirty="0" smtClean="0">
                <a:latin typeface="Calibri"/>
                <a:cs typeface="Calibri"/>
              </a:rPr>
              <a:t>0</a:t>
            </a:r>
            <a:r>
              <a:rPr sz="3600" spc="0" baseline="10240" dirty="0" smtClean="0">
                <a:latin typeface="Calibri"/>
                <a:cs typeface="Calibri"/>
              </a:rPr>
              <a:t>/Css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lang="en-US" sz="2400" dirty="0"/>
              <a:t>= (5 mg/min) / (8 mg/L) = 0.625 L/min.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1905000"/>
            <a:ext cx="76682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cs typeface="+mj-cs"/>
              </a:rPr>
              <a:t>For example, a patient receiving </a:t>
            </a:r>
            <a:r>
              <a:rPr lang="en-US" sz="2400" dirty="0" smtClean="0">
                <a:cs typeface="+mj-cs"/>
              </a:rPr>
              <a:t>procainamide via </a:t>
            </a:r>
            <a:r>
              <a:rPr lang="en-US" sz="2400" dirty="0">
                <a:cs typeface="+mj-cs"/>
              </a:rPr>
              <a:t>intravenous infusion </a:t>
            </a:r>
            <a:r>
              <a:rPr lang="en-US" sz="2400" b="1" dirty="0">
                <a:solidFill>
                  <a:schemeClr val="accent1"/>
                </a:solidFill>
                <a:cs typeface="+mj-cs"/>
              </a:rPr>
              <a:t>(k</a:t>
            </a:r>
            <a:r>
              <a:rPr lang="en-US" sz="2400" b="1" baseline="-25000" dirty="0">
                <a:solidFill>
                  <a:schemeClr val="accent1"/>
                </a:solidFill>
                <a:cs typeface="+mj-cs"/>
              </a:rPr>
              <a:t>0</a:t>
            </a:r>
            <a:r>
              <a:rPr lang="en-US" sz="2400" b="1" dirty="0">
                <a:solidFill>
                  <a:schemeClr val="accent1"/>
                </a:solidFill>
                <a:cs typeface="+mj-cs"/>
              </a:rPr>
              <a:t> = 5 mg/min)</a:t>
            </a:r>
            <a:r>
              <a:rPr lang="en-US" sz="2400" dirty="0">
                <a:cs typeface="+mj-cs"/>
              </a:rPr>
              <a:t> has a steady-state procainamide </a:t>
            </a:r>
            <a:r>
              <a:rPr lang="en-US" sz="2400" dirty="0" smtClean="0">
                <a:cs typeface="+mj-cs"/>
              </a:rPr>
              <a:t>concentration measured </a:t>
            </a:r>
            <a:r>
              <a:rPr lang="en-US" sz="2400" dirty="0">
                <a:cs typeface="+mj-cs"/>
              </a:rPr>
              <a:t>as </a:t>
            </a:r>
            <a:r>
              <a:rPr lang="en-US" sz="2400" b="1" dirty="0">
                <a:solidFill>
                  <a:schemeClr val="accent1"/>
                </a:solidFill>
                <a:cs typeface="+mj-cs"/>
              </a:rPr>
              <a:t>8 mg/L</a:t>
            </a:r>
            <a:r>
              <a:rPr lang="en-US" sz="2400" dirty="0">
                <a:cs typeface="+mj-cs"/>
              </a:rPr>
              <a:t>. Procainamide clearance can be computed using the </a:t>
            </a:r>
            <a:r>
              <a:rPr lang="en-US" sz="2400" dirty="0" smtClean="0">
                <a:cs typeface="+mj-cs"/>
              </a:rPr>
              <a:t>following expression</a:t>
            </a:r>
            <a:r>
              <a:rPr lang="en-US" sz="2400" dirty="0">
                <a:cs typeface="+mj-cs"/>
              </a:rPr>
              <a:t>: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278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78840" y="421665"/>
            <a:ext cx="7772515" cy="2330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401" marR="582800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 dirty="0">
              <a:latin typeface="Calibri"/>
              <a:cs typeface="Calibri"/>
            </a:endParaRPr>
          </a:p>
          <a:p>
            <a:pPr marL="2086063" marR="2473111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 dirty="0">
              <a:latin typeface="Calibri"/>
              <a:cs typeface="Calibri"/>
            </a:endParaRPr>
          </a:p>
          <a:p>
            <a:pPr marL="12700" algn="just">
              <a:lnSpc>
                <a:spcPct val="100097"/>
              </a:lnSpc>
              <a:spcBef>
                <a:spcPts val="2241"/>
              </a:spcBef>
            </a:pP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 did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not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un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til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st</a:t>
            </a:r>
            <a:r>
              <a:rPr sz="2400" spc="0" dirty="0" smtClean="0">
                <a:latin typeface="Calibri"/>
                <a:cs typeface="Calibri"/>
              </a:rPr>
              <a:t>eady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st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w</a:t>
            </a:r>
            <a:r>
              <a:rPr sz="2400" spc="0" dirty="0" smtClean="0">
                <a:latin typeface="Calibri"/>
                <a:cs typeface="Calibri"/>
              </a:rPr>
              <a:t>as a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hi</a:t>
            </a:r>
            <a:r>
              <a:rPr sz="2400" spc="-4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ed,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it is 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till</a:t>
            </a:r>
            <a:r>
              <a:rPr sz="2400" spc="53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sib</a:t>
            </a:r>
            <a:r>
              <a:rPr sz="2400" spc="-14" dirty="0" smtClean="0">
                <a:latin typeface="Calibri"/>
                <a:cs typeface="Calibri"/>
              </a:rPr>
              <a:t>l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532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527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omp</a:t>
            </a:r>
            <a:r>
              <a:rPr sz="2400" spc="-14" dirty="0" smtClean="0">
                <a:latin typeface="Calibri"/>
                <a:cs typeface="Calibri"/>
              </a:rPr>
              <a:t>u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53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phar</a:t>
            </a:r>
            <a:r>
              <a:rPr sz="2400" spc="4" dirty="0" smtClean="0">
                <a:latin typeface="Calibri"/>
                <a:cs typeface="Calibri"/>
              </a:rPr>
              <a:t>m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-2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okin</a:t>
            </a:r>
            <a:r>
              <a:rPr sz="2400" spc="-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tic</a:t>
            </a:r>
            <a:r>
              <a:rPr lang="ar-IQ" sz="2400" spc="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-5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ame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s</a:t>
            </a:r>
            <a:r>
              <a:rPr sz="2400" spc="52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m po</a:t>
            </a:r>
            <a:r>
              <a:rPr sz="2400" spc="-34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fusion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4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299612"/>
            <a:ext cx="119605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98878" y="3299612"/>
            <a:ext cx="21731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38730" y="3299612"/>
            <a:ext cx="95809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1151" y="3299612"/>
            <a:ext cx="14059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as </a:t>
            </a:r>
            <a:r>
              <a:rPr sz="3600" spc="4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51501" y="3299612"/>
            <a:ext cx="21731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94401" y="3299612"/>
            <a:ext cx="78512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sin</a:t>
            </a:r>
            <a:r>
              <a:rPr sz="3600" spc="-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4229" y="3299612"/>
            <a:ext cx="101374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en-US" sz="2400" dirty="0"/>
              <a:t>120-mg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41514" y="3299612"/>
            <a:ext cx="66235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28152" y="3299612"/>
            <a:ext cx="32363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3665601"/>
            <a:ext cx="4519828" cy="1061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ob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m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cin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60-</a:t>
            </a:r>
            <a:r>
              <a:rPr sz="3600" spc="0" baseline="3413" dirty="0" smtClean="0">
                <a:latin typeface="Calibri"/>
                <a:cs typeface="Calibri"/>
              </a:rPr>
              <a:t>minu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fusion,</a:t>
            </a:r>
            <a:endParaRPr sz="2400" dirty="0">
              <a:latin typeface="Calibri"/>
              <a:cs typeface="Calibri"/>
            </a:endParaRPr>
          </a:p>
          <a:p>
            <a:pPr marL="12700" marR="2766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end 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</a:t>
            </a:r>
            <a:r>
              <a:rPr sz="3600" spc="5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inf</a:t>
            </a:r>
            <a:r>
              <a:rPr sz="3600" spc="9" baseline="1137" dirty="0" smtClean="0">
                <a:latin typeface="Calibri"/>
                <a:cs typeface="Calibri"/>
              </a:rPr>
              <a:t>u</a:t>
            </a:r>
            <a:r>
              <a:rPr sz="3600" spc="0" baseline="1137" dirty="0" smtClean="0">
                <a:latin typeface="Calibri"/>
                <a:cs typeface="Calibri"/>
              </a:rPr>
              <a:t>si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 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4" baseline="1137" dirty="0" smtClean="0">
                <a:latin typeface="Calibri"/>
                <a:cs typeface="Calibri"/>
              </a:rPr>
              <a:t>(</a:t>
            </a:r>
            <a:r>
              <a:rPr sz="3600" spc="-4" baseline="1137" dirty="0" smtClean="0">
                <a:latin typeface="Calibri"/>
                <a:cs typeface="Calibri"/>
              </a:rPr>
              <a:t>6.</a:t>
            </a:r>
            <a:r>
              <a:rPr sz="3600" spc="0" baseline="1137" dirty="0" smtClean="0">
                <a:latin typeface="Calibri"/>
                <a:cs typeface="Calibri"/>
              </a:rPr>
              <a:t>2 </a:t>
            </a:r>
            <a:r>
              <a:rPr sz="3600" spc="50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m</a:t>
            </a:r>
            <a:r>
              <a:rPr sz="3600" spc="79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/L) 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 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4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end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4" baseline="1137" dirty="0" smtClean="0">
                <a:latin typeface="Calibri"/>
                <a:cs typeface="Calibri"/>
              </a:rPr>
              <a:t>(</a:t>
            </a:r>
            <a:r>
              <a:rPr sz="3600" spc="-4" baseline="1137" dirty="0" smtClean="0">
                <a:latin typeface="Calibri"/>
                <a:cs typeface="Calibri"/>
              </a:rPr>
              <a:t>1.</a:t>
            </a:r>
            <a:r>
              <a:rPr sz="3600" spc="0" baseline="1137" dirty="0" smtClean="0">
                <a:latin typeface="Calibri"/>
                <a:cs typeface="Calibri"/>
              </a:rPr>
              <a:t>6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84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/L)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 o</a:t>
            </a:r>
            <a:r>
              <a:rPr sz="3600" spc="-19" baseline="1137" dirty="0" smtClean="0">
                <a:latin typeface="Calibri"/>
                <a:cs typeface="Calibri"/>
              </a:rPr>
              <a:t>b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ain</a:t>
            </a:r>
            <a:r>
              <a:rPr sz="3600" spc="4" baseline="1137" dirty="0" smtClean="0">
                <a:latin typeface="Calibri"/>
                <a:cs typeface="Calibri"/>
              </a:rPr>
              <a:t>ed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99913" y="3665601"/>
            <a:ext cx="3253279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endParaRPr sz="2400">
              <a:latin typeface="Calibri"/>
              <a:cs typeface="Calibri"/>
            </a:endParaRPr>
          </a:p>
          <a:p>
            <a:pPr marL="56896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hou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 </a:t>
            </a:r>
            <a:r>
              <a:rPr sz="3600" spc="54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er </a:t>
            </a:r>
            <a:r>
              <a:rPr sz="3600" spc="6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 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fusion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1"/>
          <p:cNvSpPr txBox="1"/>
          <p:nvPr/>
        </p:nvSpPr>
        <p:spPr>
          <a:xfrm>
            <a:off x="1524000" y="5183251"/>
            <a:ext cx="2011944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po</a:t>
            </a:r>
            <a:r>
              <a:rPr sz="2400" b="1" i="1" spc="-29" baseline="-5120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tinfu</a:t>
            </a:r>
            <a:r>
              <a:rPr sz="2400" b="1" i="1" spc="-4" baseline="-5120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ion    </a:t>
            </a:r>
            <a:r>
              <a:rPr sz="2400" b="1" i="1" spc="259" baseline="-512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i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end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7" name="object 10"/>
          <p:cNvSpPr txBox="1"/>
          <p:nvPr/>
        </p:nvSpPr>
        <p:spPr>
          <a:xfrm>
            <a:off x="2743200" y="5232400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2"/>
          <p:cNvSpPr txBox="1"/>
          <p:nvPr/>
        </p:nvSpPr>
        <p:spPr>
          <a:xfrm>
            <a:off x="3886200" y="5181600"/>
            <a:ext cx="1464613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60"/>
              </a:lnSpc>
              <a:spcBef>
                <a:spcPts val="108"/>
              </a:spcBef>
            </a:pPr>
            <a:r>
              <a:rPr sz="2400" b="1" i="1" spc="4" baseline="15360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i="1" spc="-44" baseline="11946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1600" b="1" i="1" spc="-25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i="1" spc="0" baseline="11946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po</a:t>
            </a:r>
            <a:r>
              <a:rPr sz="1600" b="1" i="1" spc="-29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tinfu</a:t>
            </a:r>
            <a:r>
              <a:rPr sz="1600" b="1" i="1" spc="-4" dirty="0" smtClean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600" b="1" i="1" spc="14" dirty="0" smtClean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1600" b="1" i="1" spc="0" dirty="0" smtClean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3665359" y="5181600"/>
            <a:ext cx="2208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4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87019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decline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part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curve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known as 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elimination phase.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time that it takes for serum concentrations to decrease by 1/2 in the elimination phase is a constant and is called the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half-life (t1/2).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half-life describes how quickly drug serum concentrations decrease in a patient after a medication is administered, and the dimension of half-life is time (hour, minute, day, etc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Measurement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used to denote how quickly drug serum concentrations decline in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elimination rate constant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The dimension for the elimination rate constant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reciprocal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time (hour−1, minute−1, day−1, etc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/>
              <a:t>The elimination rate </a:t>
            </a:r>
            <a:r>
              <a:rPr lang="en-US" sz="2000" dirty="0"/>
              <a:t>constant and the amount of drug in the body (AB): </a:t>
            </a:r>
            <a:r>
              <a:rPr lang="en-US" sz="2000" b="1" dirty="0">
                <a:solidFill>
                  <a:srgbClr val="FF0000"/>
                </a:solidFill>
              </a:rPr>
              <a:t>elimination rate = AB ⋅ </a:t>
            </a:r>
            <a:r>
              <a:rPr lang="en-US" sz="2000" b="1" dirty="0" err="1">
                <a:solidFill>
                  <a:srgbClr val="FF0000"/>
                </a:solidFill>
              </a:rPr>
              <a:t>ke</a:t>
            </a:r>
            <a:r>
              <a:rPr lang="en-US" sz="2000" b="1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half-life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elimination rate constant are related to each other by the following equation, so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easy to compute one once the other is known: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t1/2 = 0.693/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1" y="533400"/>
            <a:ext cx="716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HALF-LIFE </a:t>
            </a:r>
            <a:r>
              <a:rPr lang="en-US" sz="2800" b="1" dirty="0" smtClean="0">
                <a:solidFill>
                  <a:srgbClr val="FF0000"/>
                </a:solidFill>
              </a:rPr>
              <a:t>&amp; </a:t>
            </a:r>
            <a:r>
              <a:rPr lang="en-US" sz="2800" b="1" dirty="0">
                <a:solidFill>
                  <a:srgbClr val="FF0000"/>
                </a:solidFill>
              </a:rPr>
              <a:t>ELIMINATION </a:t>
            </a:r>
            <a:r>
              <a:rPr lang="en-US" sz="2800" b="1" dirty="0" smtClean="0">
                <a:solidFill>
                  <a:srgbClr val="FF0000"/>
                </a:solidFill>
              </a:rPr>
              <a:t>RATE CONSTANT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6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618540" y="4032630"/>
            <a:ext cx="8123593" cy="11108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83">
              <a:lnSpc>
                <a:spcPts val="2545"/>
              </a:lnSpc>
              <a:spcBef>
                <a:spcPts val="127"/>
              </a:spcBef>
            </a:pPr>
            <a:r>
              <a:rPr sz="3600" spc="-219" baseline="3413" dirty="0" smtClean="0">
                <a:latin typeface="Calibri"/>
                <a:cs typeface="Calibri"/>
              </a:rPr>
              <a:t>T</a:t>
            </a: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m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cin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ons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plo</a:t>
            </a:r>
            <a:r>
              <a:rPr sz="3600" spc="-39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semi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arith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12700" marR="7231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14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ai</a:t>
            </a:r>
            <a:r>
              <a:rPr sz="3600" spc="-9" baseline="1137" dirty="0" smtClean="0">
                <a:latin typeface="Calibri"/>
                <a:cs typeface="Calibri"/>
              </a:rPr>
              <a:t>g</a:t>
            </a:r>
            <a:r>
              <a:rPr sz="3600" spc="-25" baseline="1137" dirty="0" smtClean="0">
                <a:latin typeface="Calibri"/>
                <a:cs typeface="Calibri"/>
              </a:rPr>
              <a:t>h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line</a:t>
            </a:r>
            <a:r>
              <a:rPr sz="3600" spc="150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is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wn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onne</a:t>
            </a:r>
            <a:r>
              <a:rPr sz="3600" spc="-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ting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144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r>
              <a:rPr sz="3600" spc="1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l</a:t>
            </a:r>
            <a:r>
              <a:rPr sz="3600" spc="4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265"/>
              </a:lnSpc>
              <a:spcBef>
                <a:spcPts val="19"/>
              </a:spcBef>
            </a:pPr>
            <a:r>
              <a:rPr sz="3600" spc="0" baseline="9102" dirty="0" smtClean="0">
                <a:latin typeface="Calibri"/>
                <a:cs typeface="Calibri"/>
              </a:rPr>
              <a:t>li</a:t>
            </a:r>
            <a:r>
              <a:rPr sz="3600" spc="-59" baseline="9102" dirty="0" smtClean="0">
                <a:latin typeface="Calibri"/>
                <a:cs typeface="Calibri"/>
              </a:rPr>
              <a:t>f</a:t>
            </a:r>
            <a:r>
              <a:rPr sz="3600" spc="0" baseline="9102" dirty="0" smtClean="0">
                <a:latin typeface="Calibri"/>
                <a:cs typeface="Calibri"/>
              </a:rPr>
              <a:t>e</a:t>
            </a:r>
            <a:r>
              <a:rPr sz="3600" spc="99" baseline="9102" dirty="0" smtClean="0">
                <a:latin typeface="Calibri"/>
                <a:cs typeface="Calibri"/>
              </a:rPr>
              <a:t> </a:t>
            </a:r>
            <a:r>
              <a:rPr sz="3600" spc="4" baseline="9102" dirty="0" smtClean="0">
                <a:latin typeface="Calibri"/>
                <a:cs typeface="Calibri"/>
              </a:rPr>
              <a:t>(</a:t>
            </a:r>
            <a:r>
              <a:rPr sz="3600" spc="0" baseline="9102" dirty="0" smtClean="0">
                <a:latin typeface="Calibri"/>
                <a:cs typeface="Calibri"/>
              </a:rPr>
              <a:t>t</a:t>
            </a:r>
            <a:r>
              <a:rPr sz="2400" spc="-4" baseline="-6826" dirty="0" smtClean="0">
                <a:latin typeface="Calibri"/>
                <a:cs typeface="Calibri"/>
              </a:rPr>
              <a:t>1/2</a:t>
            </a:r>
            <a:r>
              <a:rPr sz="3600" spc="0" baseline="9102" dirty="0" smtClean="0">
                <a:latin typeface="Calibri"/>
                <a:cs typeface="Calibri"/>
              </a:rPr>
              <a:t>)</a:t>
            </a:r>
            <a:r>
              <a:rPr sz="3600" spc="77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is</a:t>
            </a:r>
            <a:r>
              <a:rPr sz="3600" spc="89" baseline="9102" dirty="0" smtClean="0">
                <a:latin typeface="Calibri"/>
                <a:cs typeface="Calibri"/>
              </a:rPr>
              <a:t> </a:t>
            </a:r>
            <a:r>
              <a:rPr sz="3600" spc="-14" baseline="9102" dirty="0" smtClean="0">
                <a:latin typeface="Calibri"/>
                <a:cs typeface="Calibri"/>
              </a:rPr>
              <a:t>d</a:t>
            </a:r>
            <a:r>
              <a:rPr sz="3600" spc="0" baseline="9102" dirty="0" smtClean="0">
                <a:latin typeface="Calibri"/>
                <a:cs typeface="Calibri"/>
              </a:rPr>
              <a:t>e</a:t>
            </a:r>
            <a:r>
              <a:rPr sz="3600" spc="-29" baseline="9102" dirty="0" smtClean="0">
                <a:latin typeface="Calibri"/>
                <a:cs typeface="Calibri"/>
              </a:rPr>
              <a:t>t</a:t>
            </a:r>
            <a:r>
              <a:rPr sz="3600" spc="0" baseline="9102" dirty="0" smtClean="0">
                <a:latin typeface="Calibri"/>
                <a:cs typeface="Calibri"/>
              </a:rPr>
              <a:t>ermined</a:t>
            </a:r>
            <a:r>
              <a:rPr sz="3600" spc="100" baseline="9102" dirty="0" smtClean="0">
                <a:latin typeface="Calibri"/>
                <a:cs typeface="Calibri"/>
              </a:rPr>
              <a:t> </a:t>
            </a:r>
            <a:r>
              <a:rPr sz="3600" spc="-9" baseline="9102" dirty="0" smtClean="0">
                <a:latin typeface="Calibri"/>
                <a:cs typeface="Calibri"/>
              </a:rPr>
              <a:t>b</a:t>
            </a:r>
            <a:r>
              <a:rPr sz="3600" spc="0" baseline="9102" dirty="0" smtClean="0">
                <a:latin typeface="Calibri"/>
                <a:cs typeface="Calibri"/>
              </a:rPr>
              <a:t>y</a:t>
            </a:r>
            <a:r>
              <a:rPr sz="3600" spc="99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me</a:t>
            </a:r>
            <a:r>
              <a:rPr sz="3600" spc="9" baseline="9102" dirty="0" smtClean="0">
                <a:latin typeface="Calibri"/>
                <a:cs typeface="Calibri"/>
              </a:rPr>
              <a:t>a</a:t>
            </a:r>
            <a:r>
              <a:rPr sz="3600" spc="0" baseline="9102" dirty="0" smtClean="0">
                <a:latin typeface="Calibri"/>
                <a:cs typeface="Calibri"/>
              </a:rPr>
              <a:t>su</a:t>
            </a:r>
            <a:r>
              <a:rPr sz="3600" spc="-9" baseline="9102" dirty="0" smtClean="0">
                <a:latin typeface="Calibri"/>
                <a:cs typeface="Calibri"/>
              </a:rPr>
              <a:t>r</a:t>
            </a:r>
            <a:r>
              <a:rPr sz="3600" spc="0" baseline="9102" dirty="0" smtClean="0">
                <a:latin typeface="Calibri"/>
                <a:cs typeface="Calibri"/>
              </a:rPr>
              <a:t>ing</a:t>
            </a:r>
            <a:r>
              <a:rPr sz="3600" spc="84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the</a:t>
            </a:r>
            <a:r>
              <a:rPr sz="3600" spc="99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t</a:t>
            </a:r>
            <a:r>
              <a:rPr sz="3600" spc="-9" baseline="9102" dirty="0" smtClean="0">
                <a:latin typeface="Calibri"/>
                <a:cs typeface="Calibri"/>
              </a:rPr>
              <a:t>i</a:t>
            </a:r>
            <a:r>
              <a:rPr sz="3600" spc="0" baseline="9102" dirty="0" smtClean="0">
                <a:latin typeface="Calibri"/>
                <a:cs typeface="Calibri"/>
              </a:rPr>
              <a:t>me</a:t>
            </a:r>
            <a:r>
              <a:rPr sz="3600" spc="104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n</a:t>
            </a:r>
            <a:r>
              <a:rPr sz="3600" spc="-4" baseline="9102" dirty="0" smtClean="0">
                <a:latin typeface="Calibri"/>
                <a:cs typeface="Calibri"/>
              </a:rPr>
              <a:t>e</a:t>
            </a:r>
            <a:r>
              <a:rPr sz="3600" spc="0" baseline="9102" dirty="0" smtClean="0">
                <a:latin typeface="Calibri"/>
                <a:cs typeface="Calibri"/>
              </a:rPr>
              <a:t>ed</a:t>
            </a:r>
            <a:r>
              <a:rPr sz="3600" spc="9" baseline="9102" dirty="0" smtClean="0">
                <a:latin typeface="Calibri"/>
                <a:cs typeface="Calibri"/>
              </a:rPr>
              <a:t>e</a:t>
            </a:r>
            <a:r>
              <a:rPr sz="3600" spc="0" baseline="9102" dirty="0" smtClean="0">
                <a:latin typeface="Calibri"/>
                <a:cs typeface="Calibri"/>
              </a:rPr>
              <a:t>d</a:t>
            </a:r>
            <a:r>
              <a:rPr sz="3600" spc="94" baseline="9102" dirty="0" smtClean="0">
                <a:latin typeface="Calibri"/>
                <a:cs typeface="Calibri"/>
              </a:rPr>
              <a:t> </a:t>
            </a:r>
            <a:r>
              <a:rPr sz="3600" spc="-50" baseline="9102" dirty="0" smtClean="0">
                <a:latin typeface="Calibri"/>
                <a:cs typeface="Calibri"/>
              </a:rPr>
              <a:t>f</a:t>
            </a:r>
            <a:r>
              <a:rPr sz="3600" spc="0" baseline="9102" dirty="0" smtClean="0">
                <a:latin typeface="Calibri"/>
                <a:cs typeface="Calibri"/>
              </a:rPr>
              <a:t>or</a:t>
            </a:r>
            <a:r>
              <a:rPr sz="3600" spc="89" baseline="9102" dirty="0" smtClean="0">
                <a:latin typeface="Calibri"/>
                <a:cs typeface="Calibri"/>
              </a:rPr>
              <a:t> </a:t>
            </a:r>
            <a:r>
              <a:rPr sz="3600" spc="0" baseline="9102" dirty="0" smtClean="0">
                <a:latin typeface="Calibri"/>
                <a:cs typeface="Calibri"/>
              </a:rPr>
              <a:t>serum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8540" y="5129936"/>
            <a:ext cx="191220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12263" y="5129936"/>
            <a:ext cx="32795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3743" y="5129936"/>
            <a:ext cx="96376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decli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9207" y="5129936"/>
            <a:ext cx="36618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by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9041" y="5129936"/>
            <a:ext cx="367961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en-US" sz="3600" baseline="3413" dirty="0" smtClean="0">
                <a:cs typeface="Calibri"/>
              </a:rPr>
              <a:t>one-half</a:t>
            </a:r>
            <a:r>
              <a:rPr lang="ar-IQ" sz="3600" baseline="3413" dirty="0" smtClean="0"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 </a:t>
            </a:r>
            <a:r>
              <a:rPr sz="3600" spc="100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6.</a:t>
            </a:r>
            <a:r>
              <a:rPr sz="3600" spc="0" baseline="3413" dirty="0" smtClean="0">
                <a:latin typeface="Calibri"/>
                <a:cs typeface="Calibri"/>
              </a:rPr>
              <a:t>2 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7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/L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5129936"/>
            <a:ext cx="45592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3.</a:t>
            </a:r>
            <a:r>
              <a:rPr sz="3600" spc="0" baseline="3413" dirty="0" smtClean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5495950"/>
            <a:ext cx="8125836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m</a:t>
            </a:r>
            <a:r>
              <a:rPr sz="3600" spc="84" baseline="10240" dirty="0" smtClean="0">
                <a:latin typeface="Calibri"/>
                <a:cs typeface="Calibri"/>
              </a:rPr>
              <a:t>g</a:t>
            </a:r>
            <a:r>
              <a:rPr sz="3600" spc="0" baseline="10240" dirty="0" smtClean="0">
                <a:latin typeface="Calibri"/>
                <a:cs typeface="Calibri"/>
              </a:rPr>
              <a:t>/L,</a:t>
            </a:r>
            <a:r>
              <a:rPr sz="3600" spc="422" baseline="10240" dirty="0" smtClean="0">
                <a:latin typeface="Calibri"/>
                <a:cs typeface="Calibri"/>
              </a:rPr>
              <a:t> </a:t>
            </a:r>
            <a:r>
              <a:rPr lang="en-US" sz="3600" baseline="10240" dirty="0" smtClean="0">
                <a:cs typeface="Calibri"/>
              </a:rPr>
              <a:t>(</a:t>
            </a:r>
            <a:r>
              <a:rPr lang="en-US" sz="3600" baseline="10240" dirty="0" err="1" smtClean="0">
                <a:cs typeface="Calibri"/>
              </a:rPr>
              <a:t>ke</a:t>
            </a:r>
            <a:r>
              <a:rPr lang="en-US" sz="3600" baseline="10240" dirty="0" smtClean="0">
                <a:cs typeface="Calibri"/>
              </a:rPr>
              <a:t>) can be calculated </a:t>
            </a:r>
            <a:r>
              <a:rPr lang="en-US" sz="3600" spc="-14" baseline="3413" dirty="0" smtClean="0">
                <a:cs typeface="Calibri"/>
              </a:rPr>
              <a:t>by</a:t>
            </a:r>
            <a:r>
              <a:rPr lang="en-US" sz="3600" baseline="10240" dirty="0" smtClean="0">
                <a:cs typeface="Calibri"/>
              </a:rPr>
              <a:t>:</a:t>
            </a:r>
            <a:r>
              <a:rPr lang="ar-IQ" sz="3600" baseline="10240" dirty="0" smtClean="0">
                <a:cs typeface="Calibri"/>
              </a:rPr>
              <a:t> </a:t>
            </a:r>
          </a:p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lang="de-DE" sz="2400" b="1" dirty="0" smtClean="0">
                <a:solidFill>
                  <a:schemeClr val="tx2"/>
                </a:solidFill>
                <a:cs typeface="Calibri"/>
              </a:rPr>
              <a:t>ke = 0.693/t1/2 = 0.693/2 h = 0.347 h−1</a:t>
            </a:r>
            <a:endParaRPr sz="2400" b="1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325430"/>
            <a:ext cx="6781800" cy="340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13042" y="1683603"/>
            <a:ext cx="3401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3710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35940" y="421665"/>
            <a:ext cx="8095479" cy="1561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7301" marR="562865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 dirty="0">
              <a:latin typeface="Calibri"/>
              <a:cs typeface="Calibri"/>
            </a:endParaRPr>
          </a:p>
          <a:p>
            <a:pPr marL="2428963" marR="24531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1916"/>
              </a:spcBef>
            </a:pPr>
            <a:r>
              <a:rPr sz="2400" spc="0" dirty="0" smtClean="0">
                <a:latin typeface="Arial"/>
                <a:cs typeface="Arial"/>
              </a:rPr>
              <a:t>• </a:t>
            </a:r>
            <a:r>
              <a:rPr sz="2400" spc="5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Al</a:t>
            </a:r>
            <a:r>
              <a:rPr sz="2400" spc="-1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er</a:t>
            </a:r>
            <a:r>
              <a:rPr sz="2400" spc="4" dirty="0" smtClean="0">
                <a:latin typeface="Calibri"/>
                <a:cs typeface="Calibri"/>
              </a:rPr>
              <a:t>n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25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el</a:t>
            </a:r>
            <a:r>
              <a:rPr sz="2400" spc="-169" dirty="0" smtClean="0">
                <a:latin typeface="Calibri"/>
                <a:cs typeface="Calibri"/>
              </a:rPr>
              <a:t>y</a:t>
            </a:r>
            <a:r>
              <a:rPr sz="2400" spc="0" dirty="0" smtClean="0">
                <a:latin typeface="Calibri"/>
                <a:cs typeface="Calibri"/>
              </a:rPr>
              <a:t>,</a:t>
            </a:r>
            <a:r>
              <a:rPr sz="2400" spc="25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25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elimi</a:t>
            </a:r>
            <a:r>
              <a:rPr sz="2400" spc="-14" dirty="0" smtClean="0">
                <a:latin typeface="Calibri"/>
                <a:cs typeface="Calibri"/>
              </a:rPr>
              <a:t>n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244" dirty="0" smtClean="0">
                <a:latin typeface="Calibri"/>
                <a:cs typeface="Calibri"/>
              </a:rPr>
              <a:t> 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244" dirty="0" smtClean="0">
                <a:latin typeface="Calibri"/>
                <a:cs typeface="Calibri"/>
              </a:rPr>
              <a:t> </a:t>
            </a:r>
            <a:r>
              <a:rPr sz="2400" spc="-2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34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249" dirty="0" smtClean="0">
                <a:latin typeface="Calibri"/>
                <a:cs typeface="Calibri"/>
              </a:rPr>
              <a:t> </a:t>
            </a:r>
            <a:r>
              <a:rPr sz="2400" spc="-2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an</a:t>
            </a:r>
            <a:r>
              <a:rPr sz="2400" spc="25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be</a:t>
            </a:r>
            <a:r>
              <a:rPr sz="2400" spc="254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l</a:t>
            </a:r>
            <a:r>
              <a:rPr sz="2400" spc="0" dirty="0" smtClean="0">
                <a:latin typeface="Calibri"/>
                <a:cs typeface="Calibri"/>
              </a:rPr>
              <a:t>cul</a:t>
            </a:r>
            <a:r>
              <a:rPr sz="2400" spc="-14" dirty="0" smtClean="0">
                <a:latin typeface="Calibri"/>
                <a:cs typeface="Calibri"/>
              </a:rPr>
              <a:t>a</a:t>
            </a:r>
            <a:r>
              <a:rPr sz="2400" spc="-34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982622"/>
            <a:ext cx="1260879" cy="659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ut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9338" y="1982622"/>
            <a:ext cx="166664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ting  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83279" y="1982622"/>
            <a:ext cx="278390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s 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using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14566" y="1982622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47026" y="1982622"/>
            <a:ext cx="120850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oll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wi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8839" y="2748677"/>
            <a:ext cx="77525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−(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)/(t</a:t>
            </a:r>
            <a:r>
              <a:rPr lang="en-US" sz="2400" b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− t</a:t>
            </a:r>
            <a:r>
              <a:rPr lang="en-US" sz="2400" b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the first time/concentration pair and t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second time/concentration pair;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−[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(6.2 mg/L) −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(1.6 mg/L)] / (1 h −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= 0.339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h−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t1/2 = 0.693/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=0.693/0.339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h−1 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=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h.</a:t>
            </a:r>
            <a:endParaRPr lang="ar-IQ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3275838" y="3356991"/>
            <a:ext cx="3312414" cy="0"/>
          </a:xfrm>
          <a:custGeom>
            <a:avLst/>
            <a:gdLst/>
            <a:ahLst/>
            <a:cxnLst/>
            <a:rect l="l" t="t" r="r" b="b"/>
            <a:pathLst>
              <a:path w="3312414">
                <a:moveTo>
                  <a:pt x="0" y="0"/>
                </a:moveTo>
                <a:lnTo>
                  <a:pt x="3312414" y="0"/>
                </a:lnTo>
              </a:path>
            </a:pathLst>
          </a:custGeom>
          <a:ln w="1905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275838" y="3356991"/>
            <a:ext cx="3312414" cy="0"/>
          </a:xfrm>
          <a:custGeom>
            <a:avLst/>
            <a:gdLst/>
            <a:ahLst/>
            <a:cxnLst/>
            <a:rect l="l" t="t" r="r" b="b"/>
            <a:pathLst>
              <a:path w="3312414">
                <a:moveTo>
                  <a:pt x="3312414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53286"/>
            <a:ext cx="37740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 of di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(V</a:t>
            </a:r>
            <a:r>
              <a:rPr lang="ar-IQ" sz="3600" spc="0" baseline="341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49215" y="1653286"/>
            <a:ext cx="22147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 be 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ompu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60539" y="1653286"/>
            <a:ext cx="724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81391" y="1653286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982622"/>
            <a:ext cx="120872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oll</a:t>
            </a:r>
            <a:r>
              <a:rPr sz="3600" spc="-25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82783" y="1982622"/>
            <a:ext cx="126140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93589" y="2772664"/>
            <a:ext cx="1154811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2400" b="1" spc="0" baseline="27306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spc="-14" baseline="27306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44" baseline="27306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400" b="1" spc="0" baseline="20480" dirty="0" err="1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b="1" spc="-15" baseline="2048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9" baseline="27306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400" b="1" spc="-4" baseline="27306" dirty="0" smtClean="0">
                <a:solidFill>
                  <a:srgbClr val="006FC0"/>
                </a:solidFill>
                <a:latin typeface="Calibri"/>
                <a:cs typeface="Calibri"/>
              </a:rPr>
              <a:t>‘</a:t>
            </a:r>
            <a:r>
              <a:rPr lang="ar-IQ" sz="3600" b="1" spc="-4" baseline="10240" dirty="0" smtClean="0">
                <a:solidFill>
                  <a:srgbClr val="006FC0"/>
                </a:solidFill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15866" y="2787523"/>
            <a:ext cx="644455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400" b="1" spc="0" baseline="-5120" dirty="0" smtClean="0">
                <a:solidFill>
                  <a:srgbClr val="006FC0"/>
                </a:solidFill>
                <a:latin typeface="Calibri"/>
                <a:cs typeface="Calibri"/>
              </a:rPr>
              <a:t>0</a:t>
            </a:r>
            <a:r>
              <a:rPr sz="2400" b="1" spc="6" baseline="-512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3600" b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50105" y="2787523"/>
            <a:ext cx="4455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– 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77414" y="3189884"/>
            <a:ext cx="47239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V 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5000" y="3577590"/>
            <a:ext cx="289327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3600" b="1" spc="4" baseline="2275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1695" y="3592449"/>
            <a:ext cx="340551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b="1" spc="-54" baseline="10240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400" b="1" spc="0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32403" y="3592449"/>
            <a:ext cx="695930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lang="ar-IQ" sz="3600" b="1" spc="-4" baseline="2275" dirty="0">
                <a:solidFill>
                  <a:srgbClr val="006FC0"/>
                </a:solidFill>
                <a:cs typeface="Calibri"/>
              </a:rPr>
              <a:t>]</a:t>
            </a:r>
            <a:r>
              <a:rPr sz="3600" b="1" spc="0" baseline="10240" dirty="0" err="1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spc="0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m</a:t>
            </a:r>
            <a:r>
              <a:rPr sz="2400" b="1" spc="-9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400" b="1" spc="0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x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8203" y="3592449"/>
            <a:ext cx="2229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–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9437" y="3592449"/>
            <a:ext cx="1167236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lang="ar-IQ" sz="3600" b="1" spc="-4" baseline="2275" dirty="0" smtClean="0">
                <a:solidFill>
                  <a:srgbClr val="006FC0"/>
                </a:solidFill>
                <a:cs typeface="Calibri"/>
              </a:rPr>
              <a:t>)</a:t>
            </a:r>
            <a:r>
              <a:rPr sz="3600" b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600" b="1" spc="0" baseline="10240" dirty="0" err="1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2400" b="1" spc="-4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2400" b="1" spc="-14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400" b="1" spc="0" baseline="-5120" dirty="0" err="1" smtClean="0">
                <a:solidFill>
                  <a:srgbClr val="006FC0"/>
                </a:solidFill>
                <a:latin typeface="Calibri"/>
                <a:cs typeface="Calibri"/>
              </a:rPr>
              <a:t>edose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347972"/>
            <a:ext cx="339017" cy="3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lang="en-US" sz="3200" spc="-4" baseline="10240" dirty="0" smtClean="0">
                <a:cs typeface="Calibri"/>
              </a:rPr>
              <a:t>K</a:t>
            </a:r>
            <a:r>
              <a:rPr lang="en-US" sz="2000" baseline="-5120" dirty="0" smtClean="0">
                <a:cs typeface="Calibri"/>
              </a:rPr>
              <a:t>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076" y="4347972"/>
            <a:ext cx="135916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fusion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683404"/>
            <a:ext cx="2976074" cy="615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5"/>
              </a:lnSpc>
              <a:spcBef>
                <a:spcPts val="122"/>
              </a:spcBef>
            </a:pPr>
            <a:r>
              <a:rPr sz="3000" spc="-59" baseline="9557" dirty="0" smtClean="0">
                <a:latin typeface="Calibri"/>
                <a:cs typeface="Calibri"/>
              </a:rPr>
              <a:t>k</a:t>
            </a:r>
            <a:r>
              <a:rPr sz="1950" spc="-4" baseline="-6301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r>
              <a:rPr sz="3000" spc="-6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4" baseline="9557" dirty="0" smtClean="0">
                <a:latin typeface="Calibri"/>
                <a:cs typeface="Calibri"/>
              </a:rPr>
              <a:t>l</a:t>
            </a:r>
            <a:r>
              <a:rPr sz="3000" spc="0" baseline="9557" dirty="0" smtClean="0">
                <a:latin typeface="Calibri"/>
                <a:cs typeface="Calibri"/>
              </a:rPr>
              <a:t>i</a:t>
            </a:r>
            <a:r>
              <a:rPr sz="3000" spc="-9" baseline="9557" dirty="0" smtClean="0">
                <a:latin typeface="Calibri"/>
                <a:cs typeface="Calibri"/>
              </a:rPr>
              <a:t>m</a:t>
            </a:r>
            <a:r>
              <a:rPr sz="3000" spc="0" baseline="9557" dirty="0" smtClean="0">
                <a:latin typeface="Calibri"/>
                <a:cs typeface="Calibri"/>
              </a:rPr>
              <a:t>in</a:t>
            </a:r>
            <a:r>
              <a:rPr sz="3000" spc="-29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</a:t>
            </a:r>
            <a:r>
              <a:rPr sz="3000" spc="-4" baseline="9557" dirty="0" smtClean="0">
                <a:latin typeface="Calibri"/>
                <a:cs typeface="Calibri"/>
              </a:rPr>
              <a:t>o</a:t>
            </a:r>
            <a:r>
              <a:rPr sz="3000" spc="0" baseline="9557" dirty="0" smtClean="0">
                <a:latin typeface="Calibri"/>
                <a:cs typeface="Calibri"/>
              </a:rPr>
              <a:t>n</a:t>
            </a:r>
            <a:r>
              <a:rPr sz="3000" spc="29" baseline="9557" dirty="0" smtClean="0">
                <a:latin typeface="Calibri"/>
                <a:cs typeface="Calibri"/>
              </a:rPr>
              <a:t> </a:t>
            </a:r>
            <a:r>
              <a:rPr sz="3000" spc="-39" baseline="9557" dirty="0" smtClean="0">
                <a:latin typeface="Calibri"/>
                <a:cs typeface="Calibri"/>
              </a:rPr>
              <a:t>r</a:t>
            </a:r>
            <a:r>
              <a:rPr sz="3000" spc="-25" baseline="9557" dirty="0" smtClean="0">
                <a:latin typeface="Calibri"/>
                <a:cs typeface="Calibri"/>
              </a:rPr>
              <a:t>at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9" baseline="9557" dirty="0" smtClean="0">
                <a:latin typeface="Calibri"/>
                <a:cs typeface="Calibri"/>
              </a:rPr>
              <a:t> </a:t>
            </a:r>
            <a:r>
              <a:rPr sz="3000" spc="-9" baseline="9557" dirty="0" smtClean="0">
                <a:latin typeface="Calibri"/>
                <a:cs typeface="Calibri"/>
              </a:rPr>
              <a:t>c</a:t>
            </a:r>
            <a:r>
              <a:rPr sz="3000" spc="0" baseline="9557" dirty="0" smtClean="0">
                <a:latin typeface="Calibri"/>
                <a:cs typeface="Calibri"/>
              </a:rPr>
              <a:t>on</a:t>
            </a:r>
            <a:r>
              <a:rPr sz="3000" spc="-29" baseline="9557" dirty="0" smtClean="0">
                <a:latin typeface="Calibri"/>
                <a:cs typeface="Calibri"/>
              </a:rPr>
              <a:t>s</a:t>
            </a:r>
            <a:r>
              <a:rPr sz="3000" spc="-25" baseline="9557" dirty="0" smtClean="0">
                <a:latin typeface="Calibri"/>
                <a:cs typeface="Calibri"/>
              </a:rPr>
              <a:t>t</a:t>
            </a:r>
            <a:r>
              <a:rPr sz="3000" spc="0" baseline="9557" dirty="0" smtClean="0">
                <a:latin typeface="Calibri"/>
                <a:cs typeface="Calibri"/>
              </a:rPr>
              <a:t>a</a:t>
            </a:r>
            <a:r>
              <a:rPr sz="3000" spc="-25" baseline="9557" dirty="0" smtClean="0">
                <a:latin typeface="Calibri"/>
                <a:cs typeface="Calibri"/>
              </a:rPr>
              <a:t>n</a:t>
            </a:r>
            <a:r>
              <a:rPr sz="3000" spc="0" baseline="9557" dirty="0" smtClean="0"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  <a:p>
            <a:pPr marL="12700" marR="44394">
              <a:lnSpc>
                <a:spcPts val="2330"/>
              </a:lnSpc>
            </a:pPr>
            <a:r>
              <a:rPr sz="3000" spc="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‘: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i</a:t>
            </a:r>
            <a:r>
              <a:rPr sz="3000" spc="-9" baseline="1365" dirty="0" smtClean="0">
                <a:latin typeface="Calibri"/>
                <a:cs typeface="Calibri"/>
              </a:rPr>
              <a:t>n</a:t>
            </a:r>
            <a:r>
              <a:rPr sz="3000" spc="0" baseline="1365" dirty="0" smtClean="0">
                <a:latin typeface="Calibri"/>
                <a:cs typeface="Calibri"/>
              </a:rPr>
              <a:t>fusion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ti</a:t>
            </a:r>
            <a:r>
              <a:rPr sz="3000" spc="-9" baseline="1365" dirty="0" smtClean="0">
                <a:latin typeface="Calibri"/>
                <a:cs typeface="Calibri"/>
              </a:rPr>
              <a:t>m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354193"/>
            <a:ext cx="561818" cy="321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000" baseline="9557" dirty="0" smtClean="0">
                <a:latin typeface="Calibri"/>
                <a:cs typeface="Calibri"/>
              </a:rPr>
              <a:t>C</a:t>
            </a:r>
            <a:r>
              <a:rPr sz="1950" baseline="-6301" dirty="0" smtClean="0">
                <a:latin typeface="Calibri"/>
                <a:cs typeface="Calibri"/>
              </a:rPr>
              <a:t>m</a:t>
            </a:r>
            <a:r>
              <a:rPr sz="1950" spc="-9" baseline="-6301" dirty="0" smtClean="0">
                <a:latin typeface="Calibri"/>
                <a:cs typeface="Calibri"/>
              </a:rPr>
              <a:t>a</a:t>
            </a:r>
            <a:r>
              <a:rPr sz="1950" spc="0" baseline="-6301" dirty="0" smtClean="0">
                <a:latin typeface="Calibri"/>
                <a:cs typeface="Calibri"/>
              </a:rPr>
              <a:t>x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1826" y="5354193"/>
            <a:ext cx="486077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m</a:t>
            </a:r>
            <a:r>
              <a:rPr sz="3000" spc="-29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x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mum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tion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end of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fusion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689422"/>
            <a:ext cx="831573" cy="3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5"/>
              </a:lnSpc>
              <a:spcBef>
                <a:spcPts val="122"/>
              </a:spcBef>
            </a:pPr>
            <a:r>
              <a:rPr sz="3000" baseline="9557" dirty="0" smtClean="0">
                <a:latin typeface="Calibri"/>
                <a:cs typeface="Calibri"/>
              </a:rPr>
              <a:t>C</a:t>
            </a:r>
            <a:r>
              <a:rPr sz="1950" baseline="-6301" dirty="0" smtClean="0">
                <a:latin typeface="Calibri"/>
                <a:cs typeface="Calibri"/>
              </a:rPr>
              <a:t>p</a:t>
            </a:r>
            <a:r>
              <a:rPr sz="1950" spc="-9" baseline="-6301" dirty="0" smtClean="0">
                <a:latin typeface="Calibri"/>
                <a:cs typeface="Calibri"/>
              </a:rPr>
              <a:t>r</a:t>
            </a:r>
            <a:r>
              <a:rPr sz="1950" spc="0" baseline="-6301" dirty="0" smtClean="0">
                <a:latin typeface="Calibri"/>
                <a:cs typeface="Calibri"/>
              </a:rPr>
              <a:t>e</a:t>
            </a:r>
            <a:r>
              <a:rPr sz="1950" spc="-4" baseline="-6301" dirty="0" smtClean="0">
                <a:latin typeface="Calibri"/>
                <a:cs typeface="Calibri"/>
              </a:rPr>
              <a:t>d</a:t>
            </a:r>
            <a:r>
              <a:rPr sz="1950" spc="4" baseline="-6301" dirty="0" smtClean="0">
                <a:latin typeface="Calibri"/>
                <a:cs typeface="Calibri"/>
              </a:rPr>
              <a:t>o</a:t>
            </a:r>
            <a:r>
              <a:rPr sz="1950" spc="-4" baseline="-6301" dirty="0" smtClean="0">
                <a:latin typeface="Calibri"/>
                <a:cs typeface="Calibri"/>
              </a:rPr>
              <a:t>s</a:t>
            </a:r>
            <a:r>
              <a:rPr sz="1950" spc="0" baseline="-6301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53058" y="5689422"/>
            <a:ext cx="240126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p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edose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18"/>
          <p:cNvSpPr txBox="1"/>
          <p:nvPr/>
        </p:nvSpPr>
        <p:spPr>
          <a:xfrm>
            <a:off x="5929720" y="3581400"/>
            <a:ext cx="930819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2400" b="1" spc="0" baseline="27306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spc="-14" baseline="27306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44" baseline="27306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2400" b="1" spc="0" baseline="20480" dirty="0" err="1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400" b="1" spc="-15" baseline="2048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9" baseline="27306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lang="ar-IQ" sz="4000" b="1" spc="-4" baseline="3413" dirty="0">
                <a:solidFill>
                  <a:srgbClr val="0070C0"/>
                </a:solidFill>
                <a:cs typeface="Calibri"/>
              </a:rPr>
              <a:t>[</a:t>
            </a:r>
            <a:r>
              <a:rPr lang="ar-IQ" sz="2400" b="1" spc="-4" baseline="2275" dirty="0" smtClean="0">
                <a:solidFill>
                  <a:srgbClr val="006FC0"/>
                </a:solidFill>
                <a:cs typeface="Calibri"/>
              </a:rPr>
              <a:t> </a:t>
            </a:r>
            <a:r>
              <a:rPr lang="ar-IQ" sz="3600" b="1" spc="-4" baseline="10240" dirty="0" smtClean="0">
                <a:solidFill>
                  <a:srgbClr val="006FC0"/>
                </a:solidFill>
                <a:cs typeface="Calibri"/>
              </a:rPr>
              <a:t>(</a:t>
            </a:r>
            <a:r>
              <a:rPr lang="ar-IQ" sz="2400" b="1" spc="-4" baseline="27306" dirty="0" smtClean="0">
                <a:solidFill>
                  <a:srgbClr val="006FC0"/>
                </a:solidFill>
                <a:cs typeface="Calibri"/>
              </a:rPr>
              <a:t>‘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83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115618" y="2708910"/>
            <a:ext cx="5976696" cy="0"/>
          </a:xfrm>
          <a:custGeom>
            <a:avLst/>
            <a:gdLst/>
            <a:ahLst/>
            <a:cxnLst/>
            <a:rect l="l" t="t" r="r" b="b"/>
            <a:pathLst>
              <a:path w="5976696">
                <a:moveTo>
                  <a:pt x="0" y="0"/>
                </a:moveTo>
                <a:lnTo>
                  <a:pt x="597669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15618" y="2708910"/>
            <a:ext cx="5976696" cy="0"/>
          </a:xfrm>
          <a:custGeom>
            <a:avLst/>
            <a:gdLst/>
            <a:ahLst/>
            <a:cxnLst/>
            <a:rect l="l" t="t" r="r" b="b"/>
            <a:pathLst>
              <a:path w="5976696">
                <a:moveTo>
                  <a:pt x="597669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03782" y="421665"/>
            <a:ext cx="6964772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tinuous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ermi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6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1861121" marR="1890310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fusion</a:t>
            </a:r>
            <a:r>
              <a:rPr sz="4800" b="1" spc="-34" baseline="170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170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170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170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75887" y="2053335"/>
            <a:ext cx="1920113" cy="406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20"/>
              </a:lnSpc>
              <a:spcBef>
                <a:spcPts val="156"/>
              </a:spcBef>
            </a:pPr>
            <a:r>
              <a:rPr sz="2400" spc="0" baseline="23893" dirty="0" smtClean="0">
                <a:latin typeface="Calibri"/>
                <a:cs typeface="Calibri"/>
              </a:rPr>
              <a:t>–</a:t>
            </a:r>
            <a:r>
              <a:rPr sz="2400" spc="1" baseline="23893" dirty="0" smtClean="0">
                <a:latin typeface="Calibri"/>
                <a:cs typeface="Calibri"/>
              </a:rPr>
              <a:t> </a:t>
            </a:r>
            <a:r>
              <a:rPr sz="2400" spc="-4" baseline="23893" dirty="0" smtClean="0">
                <a:latin typeface="Calibri"/>
                <a:cs typeface="Calibri"/>
              </a:rPr>
              <a:t>(0</a:t>
            </a:r>
            <a:r>
              <a:rPr sz="2400" spc="4" baseline="23893" dirty="0" smtClean="0">
                <a:latin typeface="Calibri"/>
                <a:cs typeface="Calibri"/>
              </a:rPr>
              <a:t>.</a:t>
            </a:r>
            <a:r>
              <a:rPr sz="2400" spc="-4" baseline="23893" dirty="0" smtClean="0">
                <a:latin typeface="Calibri"/>
                <a:cs typeface="Calibri"/>
              </a:rPr>
              <a:t>33</a:t>
            </a:r>
            <a:r>
              <a:rPr sz="2400" spc="0" baseline="23893" dirty="0" smtClean="0">
                <a:latin typeface="Calibri"/>
                <a:cs typeface="Calibri"/>
              </a:rPr>
              <a:t>9</a:t>
            </a:r>
            <a:r>
              <a:rPr lang="ar-IQ" sz="2400" baseline="23893" dirty="0">
                <a:cs typeface="Calibri"/>
              </a:rPr>
              <a:t> –</a:t>
            </a:r>
            <a:r>
              <a:rPr sz="2400" spc="-11" baseline="23893" dirty="0" smtClean="0">
                <a:latin typeface="Calibri"/>
                <a:cs typeface="Calibri"/>
              </a:rPr>
              <a:t> 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sz="2400" spc="4" baseline="40960" dirty="0" smtClean="0">
                <a:latin typeface="Calibri"/>
                <a:cs typeface="Calibri"/>
              </a:rPr>
              <a:t>-</a:t>
            </a:r>
            <a:r>
              <a:rPr sz="2400" spc="-4" baseline="40960" dirty="0" smtClean="0">
                <a:latin typeface="Calibri"/>
                <a:cs typeface="Calibri"/>
              </a:rPr>
              <a:t>1</a:t>
            </a:r>
            <a:r>
              <a:rPr sz="2400" spc="0" baseline="23893" dirty="0" smtClean="0">
                <a:latin typeface="Calibri"/>
                <a:cs typeface="Calibri"/>
              </a:rPr>
              <a:t>)</a:t>
            </a:r>
            <a:r>
              <a:rPr sz="2400" spc="-21" baseline="23893" dirty="0" smtClean="0">
                <a:latin typeface="Calibri"/>
                <a:cs typeface="Calibri"/>
              </a:rPr>
              <a:t> </a:t>
            </a:r>
            <a:r>
              <a:rPr sz="2400" spc="-4" baseline="23893" dirty="0" smtClean="0">
                <a:latin typeface="Calibri"/>
                <a:cs typeface="Calibri"/>
              </a:rPr>
              <a:t>(1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lang="ar-IQ" sz="2400" b="1" spc="0" baseline="23893" dirty="0" smtClean="0">
                <a:latin typeface="Calibri"/>
                <a:cs typeface="Calibri"/>
              </a:rPr>
              <a:t>(</a:t>
            </a:r>
            <a:r>
              <a:rPr lang="ar-IQ" sz="2400" spc="-4" baseline="2389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8687" y="2129154"/>
            <a:ext cx="22790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120</a:t>
            </a:r>
            <a:r>
              <a:rPr lang="ar-IQ" sz="3600" spc="-4" baseline="3413" dirty="0" smtClean="0">
                <a:latin typeface="Calibri"/>
                <a:cs typeface="Calibri"/>
              </a:rPr>
              <a:t>)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8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</a:t>
            </a:r>
            <a:r>
              <a:rPr sz="3600" spc="-4" baseline="3413" dirty="0" smtClean="0">
                <a:latin typeface="Calibri"/>
                <a:cs typeface="Calibri"/>
              </a:rPr>
              <a:t>1</a:t>
            </a:r>
            <a:r>
              <a:rPr sz="3600" spc="0" baseline="3413" dirty="0" smtClean="0">
                <a:latin typeface="Calibri"/>
                <a:cs typeface="Calibri"/>
              </a:rPr>
              <a:t>h)</a:t>
            </a:r>
            <a:r>
              <a:rPr sz="3600" spc="-189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1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– 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568066"/>
            <a:ext cx="4621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V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8633" y="2931159"/>
            <a:ext cx="3907767" cy="406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20"/>
              </a:lnSpc>
              <a:spcBef>
                <a:spcPts val="156"/>
              </a:spcBef>
            </a:pPr>
            <a:r>
              <a:rPr sz="2400" spc="0" baseline="23893" dirty="0" smtClean="0">
                <a:latin typeface="Calibri"/>
                <a:cs typeface="Calibri"/>
              </a:rPr>
              <a:t>–</a:t>
            </a:r>
            <a:r>
              <a:rPr sz="2400" spc="-12" baseline="23893" dirty="0" smtClean="0">
                <a:latin typeface="Calibri"/>
                <a:cs typeface="Calibri"/>
              </a:rPr>
              <a:t> </a:t>
            </a:r>
            <a:r>
              <a:rPr sz="2400" spc="-4" baseline="23893" dirty="0" smtClean="0">
                <a:latin typeface="Calibri"/>
                <a:cs typeface="Calibri"/>
              </a:rPr>
              <a:t>(0</a:t>
            </a:r>
            <a:r>
              <a:rPr sz="2400" spc="4" baseline="23893" dirty="0" smtClean="0">
                <a:latin typeface="Calibri"/>
                <a:cs typeface="Calibri"/>
              </a:rPr>
              <a:t>.</a:t>
            </a:r>
            <a:r>
              <a:rPr sz="2400" spc="-4" baseline="23893" dirty="0" smtClean="0">
                <a:latin typeface="Calibri"/>
                <a:cs typeface="Calibri"/>
              </a:rPr>
              <a:t>33</a:t>
            </a:r>
            <a:r>
              <a:rPr sz="2400" spc="0" baseline="23893" dirty="0" smtClean="0">
                <a:latin typeface="Calibri"/>
                <a:cs typeface="Calibri"/>
              </a:rPr>
              <a:t>9</a:t>
            </a:r>
            <a:r>
              <a:rPr lang="ar-IQ" sz="2400" baseline="23893" dirty="0" smtClean="0">
                <a:cs typeface="Calibri"/>
              </a:rPr>
              <a:t> –</a:t>
            </a:r>
            <a:r>
              <a:rPr sz="2400" spc="-11" baseline="23893" dirty="0" smtClean="0">
                <a:latin typeface="Calibri"/>
                <a:cs typeface="Calibri"/>
              </a:rPr>
              <a:t> 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sz="2400" spc="4" baseline="40960" dirty="0" smtClean="0">
                <a:latin typeface="Calibri"/>
                <a:cs typeface="Calibri"/>
              </a:rPr>
              <a:t>-</a:t>
            </a:r>
            <a:r>
              <a:rPr sz="2400" spc="-4" baseline="40960" dirty="0" smtClean="0">
                <a:latin typeface="Calibri"/>
                <a:cs typeface="Calibri"/>
              </a:rPr>
              <a:t>1</a:t>
            </a:r>
            <a:r>
              <a:rPr sz="2400" spc="0" baseline="23893" dirty="0" smtClean="0">
                <a:latin typeface="Calibri"/>
                <a:cs typeface="Calibri"/>
              </a:rPr>
              <a:t>)</a:t>
            </a:r>
            <a:r>
              <a:rPr sz="2400" spc="-21" baseline="23893" dirty="0" smtClean="0">
                <a:latin typeface="Calibri"/>
                <a:cs typeface="Calibri"/>
              </a:rPr>
              <a:t> </a:t>
            </a:r>
            <a:r>
              <a:rPr sz="2400" spc="0" baseline="23893" dirty="0" smtClean="0">
                <a:latin typeface="Calibri"/>
                <a:cs typeface="Calibri"/>
              </a:rPr>
              <a:t>(</a:t>
            </a:r>
            <a:r>
              <a:rPr sz="2400" spc="-4" baseline="23893" dirty="0" smtClean="0">
                <a:latin typeface="Calibri"/>
                <a:cs typeface="Calibri"/>
              </a:rPr>
              <a:t>1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lang="ar-IQ" sz="3200" b="1" spc="-4" baseline="3413" dirty="0">
                <a:solidFill>
                  <a:srgbClr val="0070C0"/>
                </a:solidFill>
                <a:cs typeface="Calibri"/>
              </a:rPr>
              <a:t> </a:t>
            </a:r>
            <a:r>
              <a:rPr lang="ar-IQ" sz="4400" spc="-4" baseline="3413" dirty="0" smtClean="0">
                <a:cs typeface="Calibri"/>
              </a:rPr>
              <a:t>[</a:t>
            </a:r>
            <a:r>
              <a:rPr lang="ar-IQ" sz="3200" baseline="23893" dirty="0" smtClean="0">
                <a:cs typeface="Calibri"/>
              </a:rPr>
              <a:t>(</a:t>
            </a:r>
            <a:r>
              <a:rPr lang="ar-IQ" sz="2400" spc="-4" baseline="23893" dirty="0" smtClean="0">
                <a:cs typeface="Calibri"/>
              </a:rPr>
              <a:t>(</a:t>
            </a:r>
            <a:endParaRPr lang="ar-IQ" sz="2400" dirty="0" smtClean="0"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9318" y="2992119"/>
            <a:ext cx="398584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7306" dirty="0" smtClean="0">
                <a:latin typeface="Calibri"/>
                <a:cs typeface="Calibri"/>
              </a:rPr>
              <a:t>-</a:t>
            </a:r>
            <a:r>
              <a:rPr sz="2400" spc="0" baseline="27306" dirty="0" smtClean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8892" y="3006979"/>
            <a:ext cx="7628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0.339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2509" y="3006979"/>
            <a:ext cx="30861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4" baseline="3413" dirty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6.</a:t>
            </a:r>
            <a:r>
              <a:rPr sz="3600" spc="0" baseline="3413" dirty="0" smtClean="0">
                <a:latin typeface="Calibri"/>
                <a:cs typeface="Calibri"/>
              </a:rPr>
              <a:t>2</a:t>
            </a:r>
            <a:r>
              <a:rPr lang="ar-IQ" sz="3200" spc="4" dirty="0" smtClean="0">
                <a:cs typeface="Calibri"/>
              </a:rPr>
              <a:t>]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8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–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0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8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/L </a:t>
            </a:r>
            <a:r>
              <a:rPr sz="3600" b="1" i="1" spc="0" baseline="3413" dirty="0" smtClean="0">
                <a:latin typeface="Calibri"/>
                <a:cs typeface="Calibri"/>
              </a:rPr>
              <a:t>·</a:t>
            </a:r>
            <a:r>
              <a:rPr sz="3600" b="1" i="1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11353" y="3885056"/>
            <a:ext cx="14842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-4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16.</a:t>
            </a:r>
            <a:r>
              <a:rPr sz="3600" spc="0" baseline="3413" dirty="0" smtClean="0">
                <a:latin typeface="Calibri"/>
                <a:cs typeface="Calibri"/>
              </a:rPr>
              <a:t>4</a:t>
            </a:r>
            <a:r>
              <a:rPr lang="ar-IQ" sz="3600" baseline="3413" dirty="0" smtClean="0">
                <a:cs typeface="Calibri"/>
              </a:rPr>
              <a:t> </a:t>
            </a:r>
            <a:r>
              <a:rPr lang="ar-IQ" sz="3600" baseline="3413" dirty="0">
                <a:cs typeface="Calibri"/>
              </a:rPr>
              <a:t>=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921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8840" y="1689862"/>
            <a:ext cx="8142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98066" y="1689862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19630" y="1689862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65247" y="1689862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29483" y="1689862"/>
            <a:ext cx="16996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</a:t>
            </a:r>
            <a:r>
              <a:rPr sz="3600" spc="-9" baseline="3413" dirty="0" smtClean="0">
                <a:latin typeface="Calibri"/>
                <a:cs typeface="Calibri"/>
              </a:rPr>
              <a:t>mi</a:t>
            </a:r>
            <a:r>
              <a:rPr sz="3600" spc="0" baseline="3413" dirty="0" smtClean="0">
                <a:latin typeface="Calibri"/>
                <a:cs typeface="Calibri"/>
              </a:rPr>
              <a:t>ni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34153" y="1689862"/>
            <a:ext cx="19095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xt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ascul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rl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49261" y="1689862"/>
            <a:ext cx="6912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4" baseline="3413" dirty="0" smtClean="0">
                <a:latin typeface="Calibri"/>
                <a:cs typeface="Calibri"/>
              </a:rPr>
              <a:t>)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19" baseline="3413" dirty="0" smtClean="0">
                <a:latin typeface="Calibri"/>
                <a:cs typeface="Calibri"/>
              </a:rPr>
              <a:t>.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r>
              <a:rPr sz="3600" spc="-4" baseline="3413" dirty="0" smtClean="0">
                <a:latin typeface="Calibri"/>
                <a:cs typeface="Calibri"/>
              </a:rPr>
              <a:t>.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36585" y="1689862"/>
            <a:ext cx="894862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820" marR="931" algn="ctr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ll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201168" algn="ctr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9" baseline="1137" dirty="0" smtClean="0">
                <a:latin typeface="Calibri"/>
                <a:cs typeface="Calibri"/>
              </a:rPr>
              <a:t>t</a:t>
            </a:r>
            <a:r>
              <a:rPr sz="3600" spc="-4" baseline="1137" dirty="0" smtClean="0">
                <a:latin typeface="Calibri"/>
                <a:cs typeface="Calibri"/>
              </a:rPr>
              <a:t>c.</a:t>
            </a:r>
            <a:r>
              <a:rPr lang="ar-IQ" sz="3600" spc="4" baseline="1137" dirty="0" smtClean="0">
                <a:latin typeface="Calibri"/>
                <a:cs typeface="Calibri"/>
              </a:rPr>
              <a:t>(</a:t>
            </a:r>
            <a:r>
              <a:rPr sz="3600" spc="4" baseline="1137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12700" marR="22859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pla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40" y="2056002"/>
            <a:ext cx="2043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amu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cu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arl</a:t>
            </a:r>
            <a:r>
              <a:rPr sz="3600" spc="-15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02635" y="2056002"/>
            <a:ext cx="20579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sub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ou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41289" y="2056002"/>
            <a:ext cx="18391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ansdermal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-15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2421763"/>
            <a:ext cx="68625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sor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o the </a:t>
            </a:r>
            <a:r>
              <a:rPr sz="3600" spc="-50" baseline="3413" dirty="0" smtClean="0">
                <a:latin typeface="Calibri"/>
                <a:cs typeface="Calibri"/>
              </a:rPr>
              <a:t>s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ic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ascul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s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em mu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6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3299612"/>
            <a:ext cx="23977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15948" y="3299612"/>
            <a:ext cx="85269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serum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65350" y="3299612"/>
            <a:ext cx="191262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4363" y="3299612"/>
            <a:ext cx="118425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56301" y="3299612"/>
            <a:ext cx="30134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54065" y="3299612"/>
            <a:ext cx="132115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 </a:t>
            </a:r>
            <a:r>
              <a:rPr sz="3600" spc="23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ig</a:t>
            </a:r>
            <a:r>
              <a:rPr sz="3600" spc="-2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71766" y="3299612"/>
            <a:ext cx="52303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92033" y="3299612"/>
            <a:ext cx="75989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hen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3665601"/>
            <a:ext cx="9696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plo</a:t>
            </a:r>
            <a:r>
              <a:rPr sz="3600" spc="-39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59610" y="3665601"/>
            <a:ext cx="25511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semilo</a:t>
            </a:r>
            <a:r>
              <a:rPr sz="3600" spc="-4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ari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hmic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22673" y="3665601"/>
            <a:ext cx="6086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0477" y="3665601"/>
            <a:ext cx="6658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7717" y="3665601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9430" y="3665601"/>
            <a:ext cx="14129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sor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93684" y="3665601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031361"/>
            <a:ext cx="7776876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ompl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e,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2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one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ompartm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2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model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xt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ular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 used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 des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ribe the serum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9" baseline="1137" dirty="0" smtClean="0">
                <a:latin typeface="Calibri"/>
                <a:cs typeface="Calibri"/>
              </a:rPr>
              <a:t>/</a:t>
            </a:r>
            <a:r>
              <a:rPr sz="3600" spc="0" baseline="1137" dirty="0" smtClean="0">
                <a:latin typeface="Calibri"/>
                <a:cs typeface="Calibri"/>
              </a:rPr>
              <a:t>time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cu</a:t>
            </a:r>
            <a:r>
              <a:rPr sz="3600" spc="29" baseline="1137" dirty="0" smtClean="0">
                <a:latin typeface="Calibri"/>
                <a:cs typeface="Calibri"/>
              </a:rPr>
              <a:t>r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lang="ar-IQ" sz="3600" baseline="1137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740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76925" y="1640332"/>
            <a:ext cx="503111" cy="337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65"/>
              </a:lnSpc>
              <a:spcBef>
                <a:spcPts val="128"/>
              </a:spcBef>
            </a:pPr>
            <a:r>
              <a:rPr sz="3150" b="1" i="1" spc="4" baseline="9102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3150" b="1" i="1" spc="-64" baseline="9102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3150" b="1" i="1" spc="-14" baseline="1300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3150" b="1" i="1" spc="0" baseline="9102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7050" y="1640332"/>
            <a:ext cx="659710" cy="452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10"/>
              </a:lnSpc>
              <a:spcBef>
                <a:spcPts val="175"/>
              </a:spcBef>
            </a:pPr>
            <a:r>
              <a:rPr sz="3150" b="1" i="1" spc="4" baseline="28606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3150" b="1" i="1" spc="-64" baseline="28606" dirty="0" err="1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3150" b="1" i="1" spc="0" baseline="20805" dirty="0" err="1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3150" b="1" i="1" spc="4" baseline="28606" dirty="0" err="1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lang="ar-IQ" sz="4800" b="1" i="1" spc="0" baseline="2560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0050" y="1660525"/>
            <a:ext cx="4208858" cy="499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65"/>
              </a:lnSpc>
              <a:spcBef>
                <a:spcPts val="193"/>
              </a:spcBef>
            </a:pP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4800" b="1" i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= </a:t>
            </a:r>
            <a:r>
              <a:rPr sz="48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{</a:t>
            </a: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4800" b="1" i="1" spc="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4800" b="1" i="1" spc="-8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3150" b="1" i="1" spc="0" baseline="-5201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4800" b="1" i="1" spc="-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D</a:t>
            </a: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)/[V(</a:t>
            </a:r>
            <a:r>
              <a:rPr sz="4800" b="1" i="1" spc="-84" baseline="10240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3150" b="1" i="1" spc="0" baseline="-5201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3150" b="1" i="1" spc="257" baseline="-5201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4800" b="1" i="1" spc="-9" baseline="102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i="1" spc="-10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3150" b="1" i="1" spc="-4" baseline="-5201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4800" b="1" i="1" spc="0" baseline="10240" dirty="0" smtClean="0">
                <a:solidFill>
                  <a:srgbClr val="006FC0"/>
                </a:solidFill>
                <a:latin typeface="Calibri"/>
                <a:cs typeface="Calibri"/>
              </a:rPr>
              <a:t>)]}(e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9177" y="1660525"/>
            <a:ext cx="21101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85966" y="1660525"/>
            <a:ext cx="28631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i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02179"/>
            <a:ext cx="56703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t: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time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 the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ascul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-1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104515"/>
            <a:ext cx="3827815" cy="27939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0" baseline="3413" dirty="0" smtClean="0">
                <a:latin typeface="Calibri"/>
                <a:cs typeface="Calibri"/>
              </a:rPr>
              <a:t>)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0</a:t>
            </a:r>
            <a:r>
              <a:rPr sz="3600" spc="-19" baseline="3413" dirty="0" smtClean="0">
                <a:latin typeface="Calibri"/>
                <a:cs typeface="Calibri"/>
              </a:rPr>
              <a:t> a</a:t>
            </a:r>
            <a:r>
              <a:rPr sz="3600" spc="0" baseline="3413" dirty="0" smtClean="0">
                <a:latin typeface="Calibri"/>
                <a:cs typeface="Calibri"/>
              </a:rPr>
              <a:t>t the time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dose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112"/>
              </a:spcBef>
            </a:pPr>
            <a:r>
              <a:rPr sz="2400" spc="0" dirty="0" smtClean="0">
                <a:latin typeface="Calibri"/>
                <a:cs typeface="Calibri"/>
              </a:rPr>
              <a:t>C:</a:t>
            </a:r>
            <a:r>
              <a:rPr sz="2400" spc="-29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19" dirty="0" smtClean="0">
                <a:latin typeface="Calibri"/>
                <a:cs typeface="Calibri"/>
              </a:rPr>
              <a:t> a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time = t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235"/>
              </a:spcBef>
            </a:pPr>
            <a:r>
              <a:rPr sz="2400" spc="0" dirty="0" smtClean="0">
                <a:latin typeface="Calibri"/>
                <a:cs typeface="Calibri"/>
              </a:rPr>
              <a:t>F: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bio</a:t>
            </a:r>
            <a:r>
              <a:rPr sz="2400" spc="-39" dirty="0" smtClean="0">
                <a:latin typeface="Calibri"/>
                <a:cs typeface="Calibri"/>
              </a:rPr>
              <a:t>av</a:t>
            </a:r>
            <a:r>
              <a:rPr sz="2400" spc="0" dirty="0" smtClean="0">
                <a:latin typeface="Calibri"/>
                <a:cs typeface="Calibri"/>
              </a:rPr>
              <a:t>ailability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693"/>
              </a:lnSpc>
              <a:spcBef>
                <a:spcPts val="235"/>
              </a:spcBef>
            </a:pPr>
            <a:r>
              <a:rPr sz="2400" spc="-34" dirty="0" smtClean="0">
                <a:latin typeface="Calibri"/>
                <a:cs typeface="Calibri"/>
              </a:rPr>
              <a:t>k</a:t>
            </a:r>
            <a:r>
              <a:rPr sz="2400" spc="4" baseline="-20480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:</a:t>
            </a:r>
            <a:r>
              <a:rPr sz="2400" spc="-4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b</a:t>
            </a:r>
            <a:r>
              <a:rPr sz="2400" spc="0" dirty="0" smtClean="0">
                <a:latin typeface="Calibri"/>
                <a:cs typeface="Calibri"/>
              </a:rPr>
              <a:t>sor</a:t>
            </a:r>
            <a:r>
              <a:rPr sz="2400" spc="-19" dirty="0" smtClean="0">
                <a:latin typeface="Calibri"/>
                <a:cs typeface="Calibri"/>
              </a:rPr>
              <a:t>p</a:t>
            </a:r>
            <a:r>
              <a:rPr sz="2400" spc="0" dirty="0" smtClean="0">
                <a:latin typeface="Calibri"/>
                <a:cs typeface="Calibri"/>
              </a:rPr>
              <a:t>tion </a:t>
            </a:r>
            <a:r>
              <a:rPr sz="2400" spc="-50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34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785"/>
              </a:lnSpc>
              <a:spcBef>
                <a:spcPts val="739"/>
              </a:spcBef>
            </a:pPr>
            <a:r>
              <a:rPr sz="3600" spc="0" baseline="2275" dirty="0" smtClean="0">
                <a:latin typeface="Calibri"/>
                <a:cs typeface="Calibri"/>
              </a:rPr>
              <a:t>D:</a:t>
            </a:r>
            <a:r>
              <a:rPr sz="3600" spc="-25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d</a:t>
            </a:r>
            <a:r>
              <a:rPr sz="3600" spc="-9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se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95"/>
              </a:spcBef>
            </a:pPr>
            <a:r>
              <a:rPr sz="2400" spc="-8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: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olume of di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tribution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693"/>
              </a:lnSpc>
              <a:spcBef>
                <a:spcPts val="235"/>
              </a:spcBef>
            </a:pPr>
            <a:r>
              <a:rPr sz="2400" spc="-69" dirty="0" smtClean="0">
                <a:latin typeface="Calibri"/>
                <a:cs typeface="Calibri"/>
              </a:rPr>
              <a:t>k</a:t>
            </a:r>
            <a:r>
              <a:rPr sz="2400" spc="0" baseline="-20480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:</a:t>
            </a:r>
            <a:r>
              <a:rPr sz="2400" spc="-2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eli</a:t>
            </a:r>
            <a:r>
              <a:rPr sz="2400" spc="9" dirty="0" smtClean="0">
                <a:latin typeface="Calibri"/>
                <a:cs typeface="Calibri"/>
              </a:rPr>
              <a:t>m</a:t>
            </a:r>
            <a:r>
              <a:rPr sz="2400" spc="0" dirty="0" smtClean="0">
                <a:latin typeface="Calibri"/>
                <a:cs typeface="Calibri"/>
              </a:rPr>
              <a:t>in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 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34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59656" y="3104515"/>
            <a:ext cx="17951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admini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lang="ar-IQ" sz="3600" spc="0" baseline="341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8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46303" y="4427601"/>
            <a:ext cx="81102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Serum</a:t>
            </a:r>
            <a:r>
              <a:rPr sz="3000" spc="401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4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34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9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ion/time</a:t>
            </a:r>
            <a:r>
              <a:rPr sz="3000" spc="401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c</a:t>
            </a:r>
            <a:r>
              <a:rPr sz="3000" spc="4" baseline="2730" dirty="0" smtClean="0">
                <a:latin typeface="Calibri"/>
                <a:cs typeface="Calibri"/>
              </a:rPr>
              <a:t>u</a:t>
            </a:r>
            <a:r>
              <a:rPr sz="3000" spc="19" baseline="2730" dirty="0" smtClean="0">
                <a:latin typeface="Calibri"/>
                <a:cs typeface="Calibri"/>
              </a:rPr>
              <a:t>r</a:t>
            </a:r>
            <a:r>
              <a:rPr sz="3000" spc="-29" baseline="2730" dirty="0" smtClean="0">
                <a:latin typeface="Calibri"/>
                <a:cs typeface="Calibri"/>
              </a:rPr>
              <a:t>v</a:t>
            </a:r>
            <a:r>
              <a:rPr sz="3000" spc="0" baseline="2730" dirty="0" smtClean="0">
                <a:latin typeface="Calibri"/>
                <a:cs typeface="Calibri"/>
              </a:rPr>
              <a:t>es</a:t>
            </a:r>
            <a:r>
              <a:rPr sz="3000" spc="401" baseline="2730" dirty="0" smtClean="0">
                <a:latin typeface="Calibri"/>
                <a:cs typeface="Calibri"/>
              </a:rPr>
              <a:t> </a:t>
            </a:r>
            <a:r>
              <a:rPr sz="3000" spc="-34" baseline="2730" dirty="0" smtClean="0">
                <a:latin typeface="Calibri"/>
                <a:cs typeface="Calibri"/>
              </a:rPr>
              <a:t>f</a:t>
            </a:r>
            <a:r>
              <a:rPr sz="3000" spc="0" baseline="2730" dirty="0" smtClean="0">
                <a:latin typeface="Calibri"/>
                <a:cs typeface="Calibri"/>
              </a:rPr>
              <a:t>or</a:t>
            </a:r>
            <a:r>
              <a:rPr sz="3000" spc="396" baseline="2730" dirty="0" smtClean="0">
                <a:latin typeface="Calibri"/>
                <a:cs typeface="Calibri"/>
              </a:rPr>
              <a:t> </a:t>
            </a:r>
            <a:r>
              <a:rPr sz="3000" spc="-34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xt</a:t>
            </a:r>
            <a:r>
              <a:rPr sz="3000" spc="-29" baseline="2730" dirty="0" smtClean="0">
                <a:latin typeface="Calibri"/>
                <a:cs typeface="Calibri"/>
              </a:rPr>
              <a:t>r</a:t>
            </a:r>
            <a:r>
              <a:rPr sz="3000" spc="-34" baseline="2730" dirty="0" smtClean="0">
                <a:latin typeface="Calibri"/>
                <a:cs typeface="Calibri"/>
              </a:rPr>
              <a:t>a</a:t>
            </a:r>
            <a:r>
              <a:rPr sz="3000" spc="-29" baseline="2730" dirty="0" smtClean="0">
                <a:latin typeface="Calibri"/>
                <a:cs typeface="Calibri"/>
              </a:rPr>
              <a:t>v</a:t>
            </a:r>
            <a:r>
              <a:rPr sz="3000" spc="0" baseline="2730" dirty="0" smtClean="0">
                <a:latin typeface="Calibri"/>
                <a:cs typeface="Calibri"/>
              </a:rPr>
              <a:t>ascular</a:t>
            </a:r>
            <a:r>
              <a:rPr sz="3000" spc="401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drug</a:t>
            </a:r>
            <a:r>
              <a:rPr sz="3000" spc="41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adm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ni</a:t>
            </a: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25" baseline="2730" dirty="0" smtClean="0">
                <a:latin typeface="Calibri"/>
                <a:cs typeface="Calibri"/>
              </a:rPr>
              <a:t>ra</a:t>
            </a:r>
            <a:r>
              <a:rPr sz="3000" spc="9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ion</a:t>
            </a:r>
            <a:r>
              <a:rPr sz="3000" spc="401" baseline="2730" dirty="0" smtClean="0">
                <a:latin typeface="Calibri"/>
                <a:cs typeface="Calibri"/>
              </a:rPr>
              <a:t> </a:t>
            </a:r>
            <a:r>
              <a:rPr sz="3000" spc="-50" baseline="2730" dirty="0" smtClean="0">
                <a:latin typeface="Calibri"/>
                <a:cs typeface="Calibri"/>
              </a:rPr>
              <a:t>f</a:t>
            </a:r>
            <a:r>
              <a:rPr sz="3000" spc="0" baseline="2730" dirty="0" smtClean="0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12700" marR="1904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4" baseline="1365" dirty="0" smtClean="0">
                <a:latin typeface="Calibri"/>
                <a:cs typeface="Calibri"/>
              </a:rPr>
              <a:t>g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0" baseline="1365" dirty="0" smtClean="0">
                <a:latin typeface="Calibri"/>
                <a:cs typeface="Calibri"/>
              </a:rPr>
              <a:t>ts</a:t>
            </a:r>
            <a:r>
              <a:rPr sz="3000" spc="134" baseline="1365" dirty="0" smtClean="0">
                <a:latin typeface="Calibri"/>
                <a:cs typeface="Calibri"/>
              </a:rPr>
              <a:t> </a:t>
            </a:r>
            <a:r>
              <a:rPr sz="3000" spc="-34" baseline="1365" dirty="0" smtClean="0">
                <a:latin typeface="Calibri"/>
                <a:cs typeface="Calibri"/>
              </a:rPr>
              <a:t>f</a:t>
            </a:r>
            <a:r>
              <a:rPr sz="3000" spc="0" baseline="1365" dirty="0" smtClean="0">
                <a:latin typeface="Calibri"/>
                <a:cs typeface="Calibri"/>
              </a:rPr>
              <a:t>ol</a:t>
            </a:r>
            <a:r>
              <a:rPr sz="3000" spc="-9" baseline="1365" dirty="0" smtClean="0">
                <a:latin typeface="Calibri"/>
                <a:cs typeface="Calibri"/>
              </a:rPr>
              <a:t>l</a:t>
            </a:r>
            <a:r>
              <a:rPr sz="3000" spc="-14" baseline="1365" dirty="0" smtClean="0">
                <a:latin typeface="Calibri"/>
                <a:cs typeface="Calibri"/>
              </a:rPr>
              <a:t>o</a:t>
            </a:r>
            <a:r>
              <a:rPr sz="3000" spc="0" baseline="1365" dirty="0" smtClean="0">
                <a:latin typeface="Calibri"/>
                <a:cs typeface="Calibri"/>
              </a:rPr>
              <a:t>w</a:t>
            </a:r>
            <a:r>
              <a:rPr sz="3000" spc="-9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ng</a:t>
            </a:r>
            <a:r>
              <a:rPr sz="3000" spc="13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134" baseline="1365" dirty="0" smtClean="0"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000" b="1" spc="9" baseline="1365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spc="-9" baseline="1365" dirty="0" smtClean="0">
                <a:solidFill>
                  <a:srgbClr val="FF0000"/>
                </a:solidFill>
                <a:latin typeface="Calibri"/>
                <a:cs typeface="Calibri"/>
              </a:rPr>
              <a:t>com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partme</a:t>
            </a:r>
            <a:r>
              <a:rPr sz="3000" b="1" spc="-19" baseline="1365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spc="124" baseline="136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spc="9" baseline="1365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spc="-19" baseline="1365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ma</a:t>
            </a:r>
            <a:r>
              <a:rPr sz="3000" b="1" spc="-14" baseline="136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okin</a:t>
            </a:r>
            <a:r>
              <a:rPr sz="3000" b="1" spc="-19" baseline="1365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000" b="1" spc="-9" baseline="136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spc="9" baseline="1365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.</a:t>
            </a:r>
            <a:r>
              <a:rPr sz="3000" spc="11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The</a:t>
            </a:r>
            <a:r>
              <a:rPr sz="3000" spc="13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9" baseline="1365" dirty="0" smtClean="0">
                <a:latin typeface="Calibri"/>
                <a:cs typeface="Calibri"/>
              </a:rPr>
              <a:t>b</a:t>
            </a:r>
            <a:r>
              <a:rPr sz="3000" spc="0" baseline="1365" dirty="0" smtClean="0">
                <a:latin typeface="Calibri"/>
                <a:cs typeface="Calibri"/>
              </a:rPr>
              <a:t>so</a:t>
            </a:r>
            <a:r>
              <a:rPr sz="3000" spc="-9" baseline="1365" dirty="0" smtClean="0">
                <a:latin typeface="Calibri"/>
                <a:cs typeface="Calibri"/>
              </a:rPr>
              <a:t>rp</a:t>
            </a:r>
            <a:r>
              <a:rPr sz="3000" spc="0" baseline="1365" dirty="0" smtClean="0">
                <a:latin typeface="Calibri"/>
                <a:cs typeface="Calibri"/>
              </a:rPr>
              <a:t>tion</a:t>
            </a:r>
            <a:r>
              <a:rPr sz="3000" spc="134" baseline="1365" dirty="0" smtClean="0">
                <a:latin typeface="Calibri"/>
                <a:cs typeface="Calibri"/>
              </a:rPr>
              <a:t> </a:t>
            </a:r>
            <a:r>
              <a:rPr sz="3000" spc="-39" baseline="1365" dirty="0" smtClean="0">
                <a:latin typeface="Calibri"/>
                <a:cs typeface="Calibri"/>
              </a:rPr>
              <a:t>r</a:t>
            </a:r>
            <a:r>
              <a:rPr sz="3000" spc="-25" baseline="1365" dirty="0" smtClean="0">
                <a:latin typeface="Calibri"/>
                <a:cs typeface="Calibri"/>
              </a:rPr>
              <a:t>at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6303" y="5037201"/>
            <a:ext cx="953326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-14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st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6644" y="5037201"/>
            <a:ext cx="430973" cy="321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lang="ar-IQ" sz="3000" b="1" baseline="9557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3000" b="1" spc="-25" baseline="9557" dirty="0" err="1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1950" b="1" spc="0" baseline="-6301" dirty="0" err="1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lang="ar-IQ" sz="1950" b="1" spc="0" baseline="-6301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ar-IQ" sz="3000" b="1" spc="0" baseline="9557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9376" y="5037201"/>
            <a:ext cx="89529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1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34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ols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10230" y="5037201"/>
            <a:ext cx="51223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h</a:t>
            </a:r>
            <a:r>
              <a:rPr sz="3000" spc="-9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w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8305" y="5037201"/>
            <a:ext cx="785221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9" baseline="2730" dirty="0" smtClean="0">
                <a:latin typeface="Calibri"/>
                <a:cs typeface="Calibri"/>
              </a:rPr>
              <a:t>q</a:t>
            </a:r>
            <a:r>
              <a:rPr sz="3000" spc="0" baseline="2730" dirty="0" smtClean="0">
                <a:latin typeface="Calibri"/>
                <a:cs typeface="Calibri"/>
              </a:rPr>
              <a:t>uickly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00702" y="5037201"/>
            <a:ext cx="40654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-9" baseline="2730" dirty="0" smtClean="0">
                <a:latin typeface="Calibri"/>
                <a:cs typeface="Calibri"/>
              </a:rPr>
              <a:t>th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4003" y="5037201"/>
            <a:ext cx="53841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dr</a:t>
            </a:r>
            <a:r>
              <a:rPr sz="3000" spc="-9" baseline="2730" dirty="0" smtClean="0">
                <a:latin typeface="Calibri"/>
                <a:cs typeface="Calibri"/>
              </a:rPr>
              <a:t>u</a:t>
            </a:r>
            <a:r>
              <a:rPr sz="3000" spc="0" baseline="2730" dirty="0" smtClean="0">
                <a:latin typeface="Calibri"/>
                <a:cs typeface="Calibri"/>
              </a:rPr>
              <a:t>g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9511" y="5037201"/>
            <a:ext cx="71310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49008" y="5037201"/>
            <a:ext cx="409175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54977" y="5037201"/>
            <a:ext cx="62617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b</a:t>
            </a:r>
            <a:r>
              <a:rPr sz="3000" spc="-9" baseline="2730" dirty="0" smtClean="0">
                <a:latin typeface="Calibri"/>
                <a:cs typeface="Calibri"/>
              </a:rPr>
              <a:t>od</a:t>
            </a:r>
            <a:r>
              <a:rPr sz="3000" spc="-129" baseline="2730" dirty="0" smtClean="0">
                <a:latin typeface="Calibri"/>
                <a:cs typeface="Calibri"/>
              </a:rPr>
              <a:t>y</a:t>
            </a:r>
            <a:r>
              <a:rPr sz="3000" spc="0" baseline="2730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74305" y="5037201"/>
            <a:ext cx="882109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 </a:t>
            </a:r>
            <a:r>
              <a:rPr sz="3000" spc="36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la</a:t>
            </a:r>
            <a:r>
              <a:rPr sz="3000" spc="-29" baseline="2730" dirty="0" smtClean="0">
                <a:latin typeface="Calibri"/>
                <a:cs typeface="Calibri"/>
              </a:rPr>
              <a:t>r</a:t>
            </a:r>
            <a:r>
              <a:rPr sz="3000" spc="-4" baseline="2730" dirty="0" smtClean="0">
                <a:latin typeface="Calibri"/>
                <a:cs typeface="Calibri"/>
              </a:rPr>
              <a:t>g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6303" y="5342026"/>
            <a:ext cx="8112111" cy="584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9" baseline="2730" dirty="0" smtClean="0">
                <a:latin typeface="Calibri"/>
                <a:cs typeface="Calibri"/>
              </a:rPr>
              <a:t>b</a:t>
            </a:r>
            <a:r>
              <a:rPr sz="3000" spc="0" baseline="2730" dirty="0" smtClean="0">
                <a:latin typeface="Calibri"/>
                <a:cs typeface="Calibri"/>
              </a:rPr>
              <a:t>so</a:t>
            </a:r>
            <a:r>
              <a:rPr sz="3000" spc="-9" baseline="2730" dirty="0" smtClean="0">
                <a:latin typeface="Calibri"/>
                <a:cs typeface="Calibri"/>
              </a:rPr>
              <a:t>rp</a:t>
            </a:r>
            <a:r>
              <a:rPr sz="3000" spc="0" baseline="2730" dirty="0" smtClean="0">
                <a:latin typeface="Calibri"/>
                <a:cs typeface="Calibri"/>
              </a:rPr>
              <a:t>ti</a:t>
            </a:r>
            <a:r>
              <a:rPr sz="3000" spc="-4" baseline="2730" dirty="0" smtClean="0">
                <a:latin typeface="Calibri"/>
                <a:cs typeface="Calibri"/>
              </a:rPr>
              <a:t>o</a:t>
            </a:r>
            <a:r>
              <a:rPr sz="3000" spc="0" baseline="2730" dirty="0" smtClean="0">
                <a:latin typeface="Calibri"/>
                <a:cs typeface="Calibri"/>
              </a:rPr>
              <a:t>n</a:t>
            </a:r>
            <a:r>
              <a:rPr sz="3000" spc="149" baseline="2730" dirty="0" smtClean="0">
                <a:latin typeface="Calibri"/>
                <a:cs typeface="Calibri"/>
              </a:rPr>
              <a:t> </a:t>
            </a:r>
            <a:r>
              <a:rPr sz="3000" spc="-39" baseline="2730" dirty="0" smtClean="0">
                <a:latin typeface="Calibri"/>
                <a:cs typeface="Calibri"/>
              </a:rPr>
              <a:t>r</a:t>
            </a:r>
            <a:r>
              <a:rPr sz="3000" spc="-25" baseline="2730" dirty="0" smtClean="0">
                <a:latin typeface="Calibri"/>
                <a:cs typeface="Calibri"/>
              </a:rPr>
              <a:t>a</a:t>
            </a:r>
            <a:r>
              <a:rPr sz="3000" spc="-9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144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on</a:t>
            </a:r>
            <a:r>
              <a:rPr sz="3000" spc="-29" baseline="2730" dirty="0" smtClean="0">
                <a:latin typeface="Calibri"/>
                <a:cs typeface="Calibri"/>
              </a:rPr>
              <a:t>s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25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15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4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l</a:t>
            </a:r>
            <a:r>
              <a:rPr sz="3000" spc="-4" baseline="2730" dirty="0" smtClean="0">
                <a:latin typeface="Calibri"/>
                <a:cs typeface="Calibri"/>
              </a:rPr>
              <a:t>o</a:t>
            </a:r>
            <a:r>
              <a:rPr sz="3000" spc="-19" baseline="2730" dirty="0" smtClean="0">
                <a:latin typeface="Calibri"/>
                <a:cs typeface="Calibri"/>
              </a:rPr>
              <a:t>w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13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dr</a:t>
            </a:r>
            <a:r>
              <a:rPr sz="3000" spc="-9" baseline="2730" dirty="0" smtClean="0">
                <a:latin typeface="Calibri"/>
                <a:cs typeface="Calibri"/>
              </a:rPr>
              <a:t>u</a:t>
            </a:r>
            <a:r>
              <a:rPr sz="3000" spc="0" baseline="2730" dirty="0" smtClean="0">
                <a:latin typeface="Calibri"/>
                <a:cs typeface="Calibri"/>
              </a:rPr>
              <a:t>g</a:t>
            </a:r>
            <a:r>
              <a:rPr sz="3000" spc="149" baseline="2730" dirty="0" smtClean="0">
                <a:latin typeface="Calibri"/>
                <a:cs typeface="Calibri"/>
              </a:rPr>
              <a:t> 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15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25" baseline="2730" dirty="0" smtClean="0">
                <a:latin typeface="Calibri"/>
                <a:cs typeface="Calibri"/>
              </a:rPr>
              <a:t>n</a:t>
            </a:r>
            <a:r>
              <a:rPr sz="3000" spc="-34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er</a:t>
            </a:r>
            <a:r>
              <a:rPr sz="3000" spc="15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</a:t>
            </a:r>
            <a:r>
              <a:rPr sz="3000" spc="14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b</a:t>
            </a:r>
            <a:r>
              <a:rPr sz="3000" spc="-9" baseline="2730" dirty="0" smtClean="0">
                <a:latin typeface="Calibri"/>
                <a:cs typeface="Calibri"/>
              </a:rPr>
              <a:t>od</a:t>
            </a:r>
            <a:r>
              <a:rPr sz="3000" spc="0" baseline="2730" dirty="0" smtClean="0">
                <a:latin typeface="Calibri"/>
                <a:cs typeface="Calibri"/>
              </a:rPr>
              <a:t>y</a:t>
            </a:r>
            <a:r>
              <a:rPr sz="3000" spc="149" baseline="2730" dirty="0" smtClean="0">
                <a:latin typeface="Calibri"/>
                <a:cs typeface="Calibri"/>
              </a:rPr>
              <a:t> </a:t>
            </a:r>
            <a:r>
              <a:rPr sz="3000" spc="-9" baseline="2730" dirty="0" smtClean="0">
                <a:latin typeface="Calibri"/>
                <a:cs typeface="Calibri"/>
              </a:rPr>
              <a:t>q</a:t>
            </a:r>
            <a:r>
              <a:rPr sz="3000" spc="0" baseline="2730" dirty="0" smtClean="0">
                <a:latin typeface="Calibri"/>
                <a:cs typeface="Calibri"/>
              </a:rPr>
              <a:t>uickly</a:t>
            </a:r>
            <a:r>
              <a:rPr sz="3000" spc="149" baseline="2730" dirty="0" smtClean="0">
                <a:latin typeface="Calibri"/>
                <a:cs typeface="Calibri"/>
              </a:rPr>
              <a:t> </a:t>
            </a:r>
            <a:r>
              <a:rPr sz="3000" spc="-4" baseline="2730" dirty="0" smtClean="0">
                <a:latin typeface="Calibri"/>
                <a:cs typeface="Calibri"/>
              </a:rPr>
              <a:t>w</a:t>
            </a:r>
            <a:r>
              <a:rPr sz="3000" spc="0" baseline="2730" dirty="0" smtClean="0">
                <a:latin typeface="Calibri"/>
                <a:cs typeface="Calibri"/>
              </a:rPr>
              <a:t>hi</a:t>
            </a:r>
            <a:r>
              <a:rPr sz="3000" spc="-4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15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13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-9" baseline="2730" dirty="0" smtClean="0">
                <a:latin typeface="Calibri"/>
                <a:cs typeface="Calibri"/>
              </a:rPr>
              <a:t>m</a:t>
            </a:r>
            <a:r>
              <a:rPr sz="3000" spc="9" baseline="2730" dirty="0" smtClean="0">
                <a:latin typeface="Calibri"/>
                <a:cs typeface="Calibri"/>
              </a:rPr>
              <a:t>a</a:t>
            </a:r>
            <a:r>
              <a:rPr sz="3000" spc="4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9" baseline="1365" dirty="0" smtClean="0">
                <a:latin typeface="Calibri"/>
                <a:cs typeface="Calibri"/>
              </a:rPr>
              <a:t>b</a:t>
            </a:r>
            <a:r>
              <a:rPr sz="3000" spc="0" baseline="1365" dirty="0" smtClean="0">
                <a:latin typeface="Calibri"/>
                <a:cs typeface="Calibri"/>
              </a:rPr>
              <a:t>so</a:t>
            </a:r>
            <a:r>
              <a:rPr sz="3000" spc="-9" baseline="1365" dirty="0" smtClean="0">
                <a:latin typeface="Calibri"/>
                <a:cs typeface="Calibri"/>
              </a:rPr>
              <a:t>rp</a:t>
            </a:r>
            <a:r>
              <a:rPr sz="3000" spc="0" baseline="1365" dirty="0" smtClean="0">
                <a:latin typeface="Calibri"/>
                <a:cs typeface="Calibri"/>
              </a:rPr>
              <a:t>tion </a:t>
            </a:r>
            <a:r>
              <a:rPr sz="3000" spc="262" baseline="1365" dirty="0" smtClean="0">
                <a:latin typeface="Calibri"/>
                <a:cs typeface="Calibri"/>
              </a:rPr>
              <a:t> </a:t>
            </a:r>
            <a:r>
              <a:rPr sz="3000" spc="-39" baseline="1365" dirty="0" smtClean="0">
                <a:latin typeface="Calibri"/>
                <a:cs typeface="Calibri"/>
              </a:rPr>
              <a:t>r</a:t>
            </a:r>
            <a:r>
              <a:rPr sz="3000" spc="-25" baseline="1365" dirty="0" smtClean="0">
                <a:latin typeface="Calibri"/>
                <a:cs typeface="Calibri"/>
              </a:rPr>
              <a:t>a</a:t>
            </a:r>
            <a:r>
              <a:rPr sz="3000" spc="-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 </a:t>
            </a:r>
            <a:r>
              <a:rPr sz="3000" spc="262" baseline="1365" dirty="0" smtClean="0">
                <a:latin typeface="Calibri"/>
                <a:cs typeface="Calibri"/>
              </a:rPr>
              <a:t> </a:t>
            </a:r>
            <a:r>
              <a:rPr sz="3000" spc="-9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on</a:t>
            </a:r>
            <a:r>
              <a:rPr sz="3000" spc="-25" baseline="1365" dirty="0" smtClean="0">
                <a:latin typeface="Calibri"/>
                <a:cs typeface="Calibri"/>
              </a:rPr>
              <a:t>st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0" baseline="1365" dirty="0" smtClean="0">
                <a:latin typeface="Calibri"/>
                <a:cs typeface="Calibri"/>
              </a:rPr>
              <a:t>t </a:t>
            </a:r>
            <a:r>
              <a:rPr sz="3000" spc="262" baseline="1365" dirty="0" smtClean="0">
                <a:latin typeface="Calibri"/>
                <a:cs typeface="Calibri"/>
              </a:rPr>
              <a:t> </a:t>
            </a:r>
            <a:r>
              <a:rPr sz="3000" spc="-9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ermits </a:t>
            </a:r>
            <a:r>
              <a:rPr sz="3000" spc="257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drug </a:t>
            </a:r>
            <a:r>
              <a:rPr sz="3000" spc="271" baseline="1365" dirty="0" smtClean="0">
                <a:latin typeface="Calibri"/>
                <a:cs typeface="Calibri"/>
              </a:rPr>
              <a:t> 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 </a:t>
            </a:r>
            <a:r>
              <a:rPr sz="3000" spc="257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er </a:t>
            </a:r>
            <a:r>
              <a:rPr sz="3000" spc="257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the </a:t>
            </a:r>
            <a:r>
              <a:rPr sz="3000" spc="266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b</a:t>
            </a:r>
            <a:r>
              <a:rPr sz="3000" spc="-9" baseline="1365" dirty="0" smtClean="0">
                <a:latin typeface="Calibri"/>
                <a:cs typeface="Calibri"/>
              </a:rPr>
              <a:t>od</a:t>
            </a:r>
            <a:r>
              <a:rPr sz="3000" spc="0" baseline="1365" dirty="0" smtClean="0">
                <a:latin typeface="Calibri"/>
                <a:cs typeface="Calibri"/>
              </a:rPr>
              <a:t>y </a:t>
            </a:r>
            <a:r>
              <a:rPr sz="3000" spc="266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mo</a:t>
            </a:r>
            <a:r>
              <a:rPr sz="3000" spc="-29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 </a:t>
            </a:r>
            <a:r>
              <a:rPr sz="3000" spc="257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s</a:t>
            </a:r>
            <a:r>
              <a:rPr sz="3000" spc="-4" baseline="1365" dirty="0" smtClean="0">
                <a:latin typeface="Calibri"/>
                <a:cs typeface="Calibri"/>
              </a:rPr>
              <a:t>l</a:t>
            </a:r>
            <a:r>
              <a:rPr sz="3000" spc="-14" baseline="1365" dirty="0" smtClean="0">
                <a:latin typeface="Calibri"/>
                <a:cs typeface="Calibri"/>
              </a:rPr>
              <a:t>o</a:t>
            </a:r>
            <a:r>
              <a:rPr sz="3000" spc="0" baseline="1365" dirty="0" smtClean="0">
                <a:latin typeface="Calibri"/>
                <a:cs typeface="Calibri"/>
              </a:rPr>
              <a:t>w</a:t>
            </a:r>
            <a:r>
              <a:rPr sz="3000" spc="-9" baseline="1365" dirty="0" smtClean="0">
                <a:latin typeface="Calibri"/>
                <a:cs typeface="Calibri"/>
              </a:rPr>
              <a:t>l</a:t>
            </a:r>
            <a:r>
              <a:rPr sz="3000" spc="-125" baseline="1365" dirty="0" smtClean="0">
                <a:latin typeface="Calibri"/>
                <a:cs typeface="Calibri"/>
              </a:rPr>
              <a:t>y</a:t>
            </a:r>
            <a:r>
              <a:rPr sz="3000" spc="0" baseline="1365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724090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6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8840" y="1689862"/>
            <a:ext cx="33966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ample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use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23715" y="1689862"/>
            <a:ext cx="43297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ould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2056002"/>
            <a:ext cx="578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74038" y="2056002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50466" y="2056002"/>
            <a:ext cx="17026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admini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68979" y="2056002"/>
            <a:ext cx="5327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500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18203" y="2056002"/>
            <a:ext cx="4586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93005" y="205600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33441" y="2056002"/>
            <a:ext cx="5476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7905" y="2056002"/>
            <a:ext cx="17677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aina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ide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83474" y="2056002"/>
            <a:ext cx="3369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34832" y="2056002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2421763"/>
            <a:ext cx="10810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sul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299612"/>
            <a:ext cx="344338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 kn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wn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 prior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clinic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17619" y="3299612"/>
            <a:ext cx="174729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vi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its th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61329" y="3299612"/>
            <a:ext cx="14528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 has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738753"/>
            <a:ext cx="614649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t=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400" y="3738753"/>
            <a:ext cx="9949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4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hou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lang="ar-IQ" sz="3600" spc="0" baseline="3413" dirty="0" smtClean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9110" y="4162805"/>
            <a:ext cx="398584" cy="3450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7306" dirty="0" smtClean="0">
                <a:latin typeface="Calibri"/>
                <a:cs typeface="Calibri"/>
              </a:rPr>
              <a:t>-</a:t>
            </a:r>
            <a:r>
              <a:rPr sz="2400" spc="0" baseline="27306" dirty="0" smtClean="0">
                <a:latin typeface="Calibri"/>
                <a:cs typeface="Calibri"/>
              </a:rPr>
              <a:t>1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177665"/>
            <a:ext cx="1242983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spc="-69" baseline="10240" dirty="0" smtClean="0">
                <a:latin typeface="Calibri"/>
                <a:cs typeface="Calibri"/>
              </a:rPr>
              <a:t>k</a:t>
            </a:r>
            <a:r>
              <a:rPr sz="2400" spc="0" baseline="-5120" dirty="0" smtClean="0">
                <a:latin typeface="Calibri"/>
                <a:cs typeface="Calibri"/>
              </a:rPr>
              <a:t>e</a:t>
            </a:r>
            <a:r>
              <a:rPr sz="2400" spc="-22" baseline="-5120" dirty="0" smtClean="0">
                <a:latin typeface="Calibri"/>
                <a:cs typeface="Calibri"/>
              </a:rPr>
              <a:t> </a:t>
            </a:r>
            <a:r>
              <a:rPr sz="3600" spc="0" baseline="10240" dirty="0" smtClean="0">
                <a:latin typeface="Calibri"/>
                <a:cs typeface="Calibri"/>
              </a:rPr>
              <a:t>=</a:t>
            </a:r>
            <a:r>
              <a:rPr sz="3600" spc="-175" baseline="10240" dirty="0" smtClean="0">
                <a:latin typeface="Calibri"/>
                <a:cs typeface="Calibri"/>
              </a:rPr>
              <a:t> </a:t>
            </a:r>
            <a:r>
              <a:rPr sz="3600" spc="-4" baseline="10240" dirty="0" smtClean="0">
                <a:latin typeface="Calibri"/>
                <a:cs typeface="Calibri"/>
              </a:rPr>
              <a:t>0.173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38600" y="4177665"/>
            <a:ext cx="11917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V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</a:t>
            </a:r>
            <a:r>
              <a:rPr sz="3600" spc="-4" baseline="3413" dirty="0" smtClean="0">
                <a:latin typeface="Calibri"/>
                <a:cs typeface="Calibri"/>
              </a:rPr>
              <a:t>17</a:t>
            </a:r>
            <a:r>
              <a:rPr sz="3600" spc="0" baseline="3413" dirty="0" smtClean="0">
                <a:latin typeface="Calibri"/>
                <a:cs typeface="Calibri"/>
              </a:rPr>
              <a:t>5 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5438" y="4602099"/>
            <a:ext cx="474099" cy="345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7306" dirty="0" smtClean="0">
                <a:latin typeface="Calibri"/>
                <a:cs typeface="Calibri"/>
              </a:rPr>
              <a:t>-</a:t>
            </a:r>
            <a:r>
              <a:rPr sz="2400" spc="-4" baseline="27306" dirty="0" smtClean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616729"/>
            <a:ext cx="81284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2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055870"/>
            <a:ext cx="10360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</a:t>
            </a:r>
            <a:r>
              <a:rPr sz="3600" spc="-4" baseline="3413" dirty="0" smtClean="0">
                <a:latin typeface="Calibri"/>
                <a:cs typeface="Calibri"/>
              </a:rPr>
              <a:t>0.85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36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971600" y="3140964"/>
            <a:ext cx="1728165" cy="0"/>
          </a:xfrm>
          <a:custGeom>
            <a:avLst/>
            <a:gdLst/>
            <a:ahLst/>
            <a:cxnLst/>
            <a:rect l="l" t="t" r="r" b="b"/>
            <a:pathLst>
              <a:path w="1728165">
                <a:moveTo>
                  <a:pt x="0" y="0"/>
                </a:moveTo>
                <a:lnTo>
                  <a:pt x="172816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71600" y="3140964"/>
            <a:ext cx="1728165" cy="0"/>
          </a:xfrm>
          <a:custGeom>
            <a:avLst/>
            <a:gdLst/>
            <a:ahLst/>
            <a:cxnLst/>
            <a:rect l="l" t="t" r="r" b="b"/>
            <a:pathLst>
              <a:path w="1728165">
                <a:moveTo>
                  <a:pt x="172816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3609" y="4509135"/>
            <a:ext cx="3312363" cy="0"/>
          </a:xfrm>
          <a:custGeom>
            <a:avLst/>
            <a:gdLst/>
            <a:ahLst/>
            <a:cxnLst/>
            <a:rect l="l" t="t" r="r" b="b"/>
            <a:pathLst>
              <a:path w="3312363">
                <a:moveTo>
                  <a:pt x="0" y="0"/>
                </a:moveTo>
                <a:lnTo>
                  <a:pt x="331236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3609" y="4509135"/>
            <a:ext cx="3312363" cy="0"/>
          </a:xfrm>
          <a:custGeom>
            <a:avLst/>
            <a:gdLst/>
            <a:ahLst/>
            <a:cxnLst/>
            <a:rect l="l" t="t" r="r" b="b"/>
            <a:pathLst>
              <a:path w="3312363">
                <a:moveTo>
                  <a:pt x="331236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0594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24329"/>
            <a:ext cx="5017224" cy="623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0" baseline="2275" dirty="0" smtClean="0">
                <a:latin typeface="Calibri"/>
                <a:cs typeface="Calibri"/>
              </a:rPr>
              <a:t>The</a:t>
            </a:r>
            <a:r>
              <a:rPr sz="3600" spc="17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p</a:t>
            </a:r>
            <a:r>
              <a:rPr sz="3600" spc="-3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o</a:t>
            </a:r>
            <a:r>
              <a:rPr sz="3600" spc="-25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ai</a:t>
            </a:r>
            <a:r>
              <a:rPr sz="3600" spc="9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amide</a:t>
            </a:r>
            <a:r>
              <a:rPr sz="3600" spc="19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ser</a:t>
            </a:r>
            <a:r>
              <a:rPr sz="3600" spc="-4" baseline="2275" dirty="0" smtClean="0">
                <a:latin typeface="Calibri"/>
                <a:cs typeface="Calibri"/>
              </a:rPr>
              <a:t>u</a:t>
            </a:r>
            <a:r>
              <a:rPr sz="3600" spc="0" baseline="2275" dirty="0" smtClean="0">
                <a:latin typeface="Calibri"/>
                <a:cs typeface="Calibri"/>
              </a:rPr>
              <a:t>m</a:t>
            </a:r>
            <a:r>
              <a:rPr sz="3600" spc="179" baseline="2275" dirty="0" smtClean="0">
                <a:latin typeface="Calibri"/>
                <a:cs typeface="Calibri"/>
              </a:rPr>
              <a:t> </a:t>
            </a:r>
            <a:r>
              <a:rPr sz="3600" spc="-19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once</a:t>
            </a:r>
            <a:r>
              <a:rPr sz="3600" spc="-19" baseline="2275" dirty="0" smtClean="0">
                <a:latin typeface="Calibri"/>
                <a:cs typeface="Calibri"/>
              </a:rPr>
              <a:t>n</a:t>
            </a:r>
            <a:r>
              <a:rPr sz="3600" spc="-9" baseline="2275" dirty="0" smtClean="0">
                <a:latin typeface="Calibri"/>
                <a:cs typeface="Calibri"/>
              </a:rPr>
              <a:t>t</a:t>
            </a:r>
            <a:r>
              <a:rPr sz="3600" spc="-54" baseline="2275" dirty="0" smtClean="0">
                <a:latin typeface="Calibri"/>
                <a:cs typeface="Calibri"/>
              </a:rPr>
              <a:t>r</a:t>
            </a:r>
            <a:r>
              <a:rPr sz="3600" spc="-19" baseline="2275" dirty="0" smtClean="0">
                <a:latin typeface="Calibri"/>
                <a:cs typeface="Calibri"/>
              </a:rPr>
              <a:t>a</a:t>
            </a:r>
            <a:r>
              <a:rPr sz="3600" spc="0" baseline="2275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ld be equal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05881" y="1624329"/>
            <a:ext cx="225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51245" y="1624329"/>
            <a:ext cx="7724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hou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44106" y="1624329"/>
            <a:ext cx="6658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31430" y="1624329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69174" y="1624329"/>
            <a:ext cx="7836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gle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90218" y="2648839"/>
            <a:ext cx="657683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F</a:t>
            </a:r>
            <a:r>
              <a:rPr sz="3600" spc="-34" baseline="10240" dirty="0" smtClean="0">
                <a:latin typeface="Calibri"/>
                <a:cs typeface="Calibri"/>
              </a:rPr>
              <a:t>K</a:t>
            </a:r>
            <a:r>
              <a:rPr sz="2400" spc="4" baseline="-5120" dirty="0" smtClean="0">
                <a:latin typeface="Calibri"/>
                <a:cs typeface="Calibri"/>
              </a:rPr>
              <a:t>a</a:t>
            </a:r>
            <a:r>
              <a:rPr sz="3600" spc="0" baseline="10240" dirty="0" smtClean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9671" y="2926588"/>
            <a:ext cx="1226475" cy="345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0"/>
              </a:lnSpc>
              <a:spcBef>
                <a:spcPts val="132"/>
              </a:spcBef>
            </a:pPr>
            <a:r>
              <a:rPr sz="2400" spc="4" baseline="27306" dirty="0" smtClean="0">
                <a:latin typeface="Calibri"/>
                <a:cs typeface="Calibri"/>
              </a:rPr>
              <a:t>-</a:t>
            </a:r>
            <a:r>
              <a:rPr sz="2400" spc="-54" baseline="27306" dirty="0" smtClean="0">
                <a:latin typeface="Calibri"/>
                <a:cs typeface="Calibri"/>
              </a:rPr>
              <a:t>k</a:t>
            </a:r>
            <a:r>
              <a:rPr sz="2400" spc="-14" baseline="20480" dirty="0" smtClean="0">
                <a:latin typeface="Calibri"/>
                <a:cs typeface="Calibri"/>
              </a:rPr>
              <a:t>e</a:t>
            </a:r>
            <a:r>
              <a:rPr sz="2400" spc="0" baseline="27306" dirty="0" smtClean="0">
                <a:latin typeface="Calibri"/>
                <a:cs typeface="Calibri"/>
              </a:rPr>
              <a:t>t</a:t>
            </a:r>
            <a:r>
              <a:rPr sz="2400" spc="-5" baseline="27306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-   </a:t>
            </a:r>
            <a:r>
              <a:rPr sz="3600" spc="109" baseline="2275" dirty="0" smtClean="0">
                <a:latin typeface="Calibri"/>
                <a:cs typeface="Calibri"/>
              </a:rPr>
              <a:t> </a:t>
            </a:r>
            <a:r>
              <a:rPr sz="2400" spc="4" baseline="27306" dirty="0" smtClean="0">
                <a:latin typeface="Calibri"/>
                <a:cs typeface="Calibri"/>
              </a:rPr>
              <a:t>-</a:t>
            </a:r>
            <a:r>
              <a:rPr sz="2400" spc="-29" baseline="27306" dirty="0" err="1" smtClean="0">
                <a:latin typeface="Calibri"/>
                <a:cs typeface="Calibri"/>
              </a:rPr>
              <a:t>k</a:t>
            </a:r>
            <a:r>
              <a:rPr sz="2400" spc="-9" baseline="20480" dirty="0" err="1" smtClean="0">
                <a:latin typeface="Calibri"/>
                <a:cs typeface="Calibri"/>
              </a:rPr>
              <a:t>a</a:t>
            </a:r>
            <a:r>
              <a:rPr sz="2400" spc="4" baseline="27306" dirty="0" err="1" smtClean="0">
                <a:latin typeface="Calibri"/>
                <a:cs typeface="Calibri"/>
              </a:rPr>
              <a:t>t</a:t>
            </a:r>
            <a:r>
              <a:rPr lang="ar-IQ" sz="3600" spc="0" baseline="2275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941447"/>
            <a:ext cx="2336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4540" y="2941447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97251" y="2941447"/>
            <a:ext cx="3164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4" baseline="3413" dirty="0" smtClean="0">
                <a:latin typeface="Calibri"/>
                <a:cs typeface="Calibri"/>
              </a:rPr>
              <a:t>)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33927" y="2941447"/>
            <a:ext cx="2227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7472" y="3307232"/>
            <a:ext cx="1253041" cy="379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spc="0" baseline="10240" dirty="0" smtClean="0">
                <a:latin typeface="Calibri"/>
                <a:cs typeface="Calibri"/>
              </a:rPr>
              <a:t>V</a:t>
            </a:r>
            <a:r>
              <a:rPr sz="3600" spc="-9" baseline="10240" dirty="0" smtClean="0">
                <a:latin typeface="Calibri"/>
                <a:cs typeface="Calibri"/>
              </a:rPr>
              <a:t> </a:t>
            </a:r>
            <a:r>
              <a:rPr sz="3600" spc="4" baseline="10240" dirty="0" smtClean="0">
                <a:latin typeface="Calibri"/>
                <a:cs typeface="Calibri"/>
              </a:rPr>
              <a:t>(</a:t>
            </a:r>
            <a:r>
              <a:rPr sz="3600" spc="-34" baseline="10240" dirty="0" smtClean="0">
                <a:latin typeface="Calibri"/>
                <a:cs typeface="Calibri"/>
              </a:rPr>
              <a:t>k</a:t>
            </a:r>
            <a:r>
              <a:rPr sz="2400" spc="0" baseline="-5120" dirty="0" smtClean="0">
                <a:latin typeface="Calibri"/>
                <a:cs typeface="Calibri"/>
              </a:rPr>
              <a:t>a</a:t>
            </a:r>
            <a:r>
              <a:rPr sz="2400" spc="147" baseline="-5120" dirty="0" smtClean="0">
                <a:latin typeface="Calibri"/>
                <a:cs typeface="Calibri"/>
              </a:rPr>
              <a:t> </a:t>
            </a:r>
            <a:r>
              <a:rPr sz="3600" spc="0" baseline="10240" dirty="0" smtClean="0">
                <a:latin typeface="Calibri"/>
                <a:cs typeface="Calibri"/>
              </a:rPr>
              <a:t>– </a:t>
            </a:r>
            <a:r>
              <a:rPr sz="3600" spc="-69" baseline="10240" dirty="0" err="1" smtClean="0">
                <a:latin typeface="Calibri"/>
                <a:cs typeface="Calibri"/>
              </a:rPr>
              <a:t>k</a:t>
            </a:r>
            <a:r>
              <a:rPr sz="2400" spc="-4" baseline="-5120" dirty="0" err="1" smtClean="0">
                <a:latin typeface="Calibri"/>
                <a:cs typeface="Calibri"/>
              </a:rPr>
              <a:t>e</a:t>
            </a:r>
            <a:r>
              <a:rPr lang="ar-IQ" sz="3600" spc="0" baseline="10240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1638" y="4038600"/>
            <a:ext cx="2934334" cy="48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60"/>
              </a:lnSpc>
              <a:spcBef>
                <a:spcPts val="133"/>
              </a:spcBef>
            </a:pPr>
            <a:r>
              <a:rPr sz="3600" spc="4" baseline="2275" dirty="0" smtClean="0">
                <a:latin typeface="Calibri"/>
                <a:cs typeface="Calibri"/>
              </a:rPr>
              <a:t>(</a:t>
            </a:r>
            <a:r>
              <a:rPr sz="3600" spc="-4" baseline="2275" dirty="0" smtClean="0">
                <a:latin typeface="Calibri"/>
                <a:cs typeface="Calibri"/>
              </a:rPr>
              <a:t>0.85</a:t>
            </a:r>
            <a:r>
              <a:rPr sz="3600" spc="4" baseline="2275" dirty="0" smtClean="0">
                <a:latin typeface="Calibri"/>
                <a:cs typeface="Calibri"/>
              </a:rPr>
              <a:t>) </a:t>
            </a:r>
            <a:r>
              <a:rPr sz="3600" spc="0" baseline="2275" dirty="0" smtClean="0">
                <a:latin typeface="Calibri"/>
                <a:cs typeface="Calibri"/>
              </a:rPr>
              <a:t>2</a:t>
            </a:r>
            <a:r>
              <a:rPr sz="3600" spc="-19" baseline="2275" dirty="0" smtClean="0">
                <a:latin typeface="Calibri"/>
                <a:cs typeface="Calibri"/>
              </a:rPr>
              <a:t> </a:t>
            </a:r>
            <a:r>
              <a:rPr lang="ar-IQ" sz="3600" spc="-19" baseline="2275" dirty="0" smtClean="0">
                <a:latin typeface="Calibri"/>
                <a:cs typeface="Calibri"/>
              </a:rPr>
              <a:t>)</a:t>
            </a: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9013" dirty="0" smtClean="0">
                <a:latin typeface="Calibri"/>
                <a:cs typeface="Calibri"/>
              </a:rPr>
              <a:t>-</a:t>
            </a:r>
            <a:r>
              <a:rPr sz="2400" spc="0" baseline="29013" dirty="0" smtClean="0">
                <a:latin typeface="Calibri"/>
                <a:cs typeface="Calibri"/>
              </a:rPr>
              <a:t>1</a:t>
            </a:r>
            <a:r>
              <a:rPr sz="3600" spc="4" baseline="2275" dirty="0" smtClean="0">
                <a:latin typeface="Calibri"/>
                <a:cs typeface="Calibri"/>
              </a:rPr>
              <a:t>)(</a:t>
            </a:r>
            <a:r>
              <a:rPr sz="3600" spc="-4" baseline="2275" dirty="0" smtClean="0">
                <a:latin typeface="Calibri"/>
                <a:cs typeface="Calibri"/>
              </a:rPr>
              <a:t>500</a:t>
            </a:r>
            <a:r>
              <a:rPr sz="3600" spc="0" baseline="2275" dirty="0" smtClean="0">
                <a:latin typeface="Calibri"/>
                <a:cs typeface="Calibri"/>
              </a:rPr>
              <a:t>mg</a:t>
            </a:r>
            <a:r>
              <a:rPr lang="ar-IQ" sz="3600" spc="0" baseline="2275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9645" y="4255770"/>
            <a:ext cx="1363499" cy="406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20"/>
              </a:lnSpc>
              <a:spcBef>
                <a:spcPts val="156"/>
              </a:spcBef>
            </a:pPr>
            <a:r>
              <a:rPr sz="2400" spc="-4" dirty="0" smtClean="0">
                <a:latin typeface="Calibri"/>
                <a:cs typeface="Calibri"/>
              </a:rPr>
              <a:t>-</a:t>
            </a:r>
            <a:r>
              <a:rPr sz="2400" spc="-4" baseline="23893" dirty="0" smtClean="0">
                <a:latin typeface="Calibri"/>
                <a:cs typeface="Calibri"/>
              </a:rPr>
              <a:t>(0</a:t>
            </a:r>
            <a:r>
              <a:rPr sz="2400" spc="4" baseline="23893" dirty="0" smtClean="0">
                <a:latin typeface="Calibri"/>
                <a:cs typeface="Calibri"/>
              </a:rPr>
              <a:t>.</a:t>
            </a:r>
            <a:r>
              <a:rPr sz="2400" spc="-4" baseline="23893" dirty="0" smtClean="0">
                <a:latin typeface="Calibri"/>
                <a:cs typeface="Calibri"/>
              </a:rPr>
              <a:t>173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sz="2400" spc="4" baseline="40960" dirty="0" smtClean="0">
                <a:latin typeface="Calibri"/>
                <a:cs typeface="Calibri"/>
              </a:rPr>
              <a:t>-</a:t>
            </a:r>
            <a:r>
              <a:rPr sz="2400" spc="-4" baseline="40960" dirty="0" smtClean="0">
                <a:latin typeface="Calibri"/>
                <a:cs typeface="Calibri"/>
              </a:rPr>
              <a:t>1</a:t>
            </a:r>
            <a:r>
              <a:rPr sz="2400" spc="9" baseline="23893" dirty="0" smtClean="0">
                <a:latin typeface="Calibri"/>
                <a:cs typeface="Calibri"/>
              </a:rPr>
              <a:t>)(</a:t>
            </a:r>
            <a:r>
              <a:rPr sz="2400" spc="-4" baseline="23893" dirty="0" smtClean="0">
                <a:latin typeface="Calibri"/>
                <a:cs typeface="Calibri"/>
              </a:rPr>
              <a:t>4</a:t>
            </a:r>
            <a:r>
              <a:rPr sz="2400" spc="0" baseline="23893" dirty="0" smtClean="0">
                <a:latin typeface="Calibri"/>
                <a:cs typeface="Calibri"/>
              </a:rPr>
              <a:t>h)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94526" y="4255770"/>
            <a:ext cx="1103031" cy="406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20"/>
              </a:lnSpc>
              <a:spcBef>
                <a:spcPts val="156"/>
              </a:spcBef>
            </a:pPr>
            <a:r>
              <a:rPr sz="2400" spc="-4" baseline="23893" dirty="0" smtClean="0">
                <a:latin typeface="Calibri"/>
                <a:cs typeface="Calibri"/>
              </a:rPr>
              <a:t>–(2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sz="2400" spc="4" baseline="40960" dirty="0" smtClean="0">
                <a:latin typeface="Calibri"/>
                <a:cs typeface="Calibri"/>
              </a:rPr>
              <a:t>-</a:t>
            </a:r>
            <a:r>
              <a:rPr sz="2400" spc="-4" baseline="40960" dirty="0" smtClean="0">
                <a:latin typeface="Calibri"/>
                <a:cs typeface="Calibri"/>
              </a:rPr>
              <a:t>1</a:t>
            </a:r>
            <a:r>
              <a:rPr sz="2400" spc="-4" baseline="23893" dirty="0" smtClean="0">
                <a:latin typeface="Calibri"/>
                <a:cs typeface="Calibri"/>
              </a:rPr>
              <a:t>)</a:t>
            </a:r>
            <a:r>
              <a:rPr sz="2400" spc="9" baseline="23893" dirty="0" smtClean="0">
                <a:latin typeface="Calibri"/>
                <a:cs typeface="Calibri"/>
              </a:rPr>
              <a:t>(</a:t>
            </a:r>
            <a:r>
              <a:rPr sz="2400" spc="-4" baseline="23893" dirty="0" smtClean="0">
                <a:latin typeface="Calibri"/>
                <a:cs typeface="Calibri"/>
              </a:rPr>
              <a:t>4</a:t>
            </a:r>
            <a:r>
              <a:rPr sz="2400" spc="0" baseline="23893" dirty="0" smtClean="0">
                <a:latin typeface="Calibri"/>
                <a:cs typeface="Calibri"/>
              </a:rPr>
              <a:t>h</a:t>
            </a:r>
            <a:r>
              <a:rPr sz="2400" spc="-4" baseline="23893" dirty="0" smtClean="0">
                <a:latin typeface="Calibri"/>
                <a:cs typeface="Calibri"/>
              </a:rPr>
              <a:t>)</a:t>
            </a:r>
            <a:r>
              <a:rPr sz="2400" spc="0" dirty="0" smtClean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331589"/>
            <a:ext cx="2336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4331589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66971" y="4331589"/>
            <a:ext cx="3164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4" baseline="3413" dirty="0" smtClean="0">
                <a:latin typeface="Calibri"/>
                <a:cs typeface="Calibri"/>
              </a:rPr>
              <a:t>)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1621" y="4331589"/>
            <a:ext cx="3858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-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7472" y="4682642"/>
            <a:ext cx="2886579" cy="345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65"/>
              </a:lnSpc>
              <a:spcBef>
                <a:spcPts val="133"/>
              </a:spcBef>
            </a:pPr>
            <a:r>
              <a:rPr sz="3600" spc="-4" baseline="2275" dirty="0" smtClean="0">
                <a:latin typeface="Calibri"/>
                <a:cs typeface="Calibri"/>
              </a:rPr>
              <a:t>17</a:t>
            </a:r>
            <a:r>
              <a:rPr sz="3600" spc="0" baseline="2275" dirty="0" smtClean="0">
                <a:latin typeface="Calibri"/>
                <a:cs typeface="Calibri"/>
              </a:rPr>
              <a:t>5</a:t>
            </a:r>
            <a:r>
              <a:rPr lang="ar-IQ" sz="3600" spc="0" baseline="2275" dirty="0" smtClean="0">
                <a:latin typeface="Calibri"/>
                <a:cs typeface="Calibri"/>
              </a:rPr>
              <a:t>)</a:t>
            </a:r>
            <a:r>
              <a:rPr sz="3600" spc="-1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L)</a:t>
            </a:r>
            <a:r>
              <a:rPr sz="3600" spc="4" baseline="2275" dirty="0" smtClean="0">
                <a:latin typeface="Calibri"/>
                <a:cs typeface="Calibri"/>
              </a:rPr>
              <a:t>(</a:t>
            </a:r>
            <a:r>
              <a:rPr sz="3600" spc="-4" baseline="2275" dirty="0" smtClean="0">
                <a:latin typeface="Calibri"/>
                <a:cs typeface="Calibri"/>
              </a:rPr>
              <a:t>2</a:t>
            </a: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9013" dirty="0" smtClean="0">
                <a:latin typeface="Calibri"/>
                <a:cs typeface="Calibri"/>
              </a:rPr>
              <a:t>-</a:t>
            </a:r>
            <a:r>
              <a:rPr sz="2400" spc="0" baseline="29013" dirty="0" smtClean="0">
                <a:latin typeface="Calibri"/>
                <a:cs typeface="Calibri"/>
              </a:rPr>
              <a:t>1</a:t>
            </a:r>
            <a:r>
              <a:rPr sz="2400" spc="164" baseline="29013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– </a:t>
            </a:r>
            <a:r>
              <a:rPr sz="3600" spc="-4" baseline="2275" dirty="0" smtClean="0">
                <a:latin typeface="Calibri"/>
                <a:cs typeface="Calibri"/>
              </a:rPr>
              <a:t>0.173</a:t>
            </a:r>
            <a:r>
              <a:rPr sz="3600" spc="0" baseline="2275" dirty="0" smtClean="0">
                <a:latin typeface="Calibri"/>
                <a:cs typeface="Calibri"/>
              </a:rPr>
              <a:t>h</a:t>
            </a:r>
            <a:r>
              <a:rPr sz="2400" spc="4" baseline="29013" dirty="0" smtClean="0">
                <a:latin typeface="Calibri"/>
                <a:cs typeface="Calibri"/>
              </a:rPr>
              <a:t>-</a:t>
            </a:r>
            <a:r>
              <a:rPr sz="2400" spc="-4" baseline="29013" dirty="0" smtClean="0">
                <a:latin typeface="Calibri"/>
                <a:cs typeface="Calibri"/>
              </a:rPr>
              <a:t>1</a:t>
            </a:r>
            <a:r>
              <a:rPr sz="3600" spc="0" baseline="2275" dirty="0" smtClean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2476" y="5429199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95400" y="5429199"/>
            <a:ext cx="11670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1.</a:t>
            </a:r>
            <a:r>
              <a:rPr sz="3600" spc="0" baseline="3413" dirty="0" smtClean="0">
                <a:latin typeface="Calibri"/>
                <a:cs typeface="Calibri"/>
              </a:rPr>
              <a:t>3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8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/L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49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8840" y="1689862"/>
            <a:ext cx="77753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2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2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serum</a:t>
            </a:r>
            <a:r>
              <a:rPr sz="3600" spc="24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9" baseline="3413" dirty="0" smtClean="0">
                <a:latin typeface="Calibri"/>
                <a:cs typeface="Calibri"/>
              </a:rPr>
              <a:t>/</a:t>
            </a:r>
            <a:r>
              <a:rPr sz="3600" spc="0" baseline="3413" dirty="0" smtClean="0">
                <a:latin typeface="Calibri"/>
                <a:cs typeface="Calibri"/>
              </a:rPr>
              <a:t>time</a:t>
            </a:r>
            <a:r>
              <a:rPr sz="3600" spc="24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25" baseline="3413" dirty="0" smtClean="0">
                <a:latin typeface="Calibri"/>
                <a:cs typeface="Calibri"/>
              </a:rPr>
              <a:t>r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displ</a:t>
            </a:r>
            <a:r>
              <a:rPr sz="3600" spc="-50" baseline="3413" dirty="0" smtClean="0">
                <a:latin typeface="Calibri"/>
                <a:cs typeface="Calibri"/>
              </a:rPr>
              <a:t>a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2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2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ribu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2056002"/>
            <a:ext cx="8843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52930" y="2056002"/>
            <a:ext cx="5925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it </a:t>
            </a:r>
            <a:r>
              <a:rPr sz="3600" spc="1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34158" y="2056002"/>
            <a:ext cx="4988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till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22803" y="2056002"/>
            <a:ext cx="10809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sible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93235" y="2056002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12589" y="2056002"/>
            <a:ext cx="5021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03901" y="2056002"/>
            <a:ext cx="5441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7885" y="2056002"/>
            <a:ext cx="17703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ompar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797546" y="2056002"/>
            <a:ext cx="8558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mod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421763"/>
            <a:ext cx="67330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 an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ascul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 is admini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3299612"/>
            <a:ext cx="6858643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der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this,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serum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ns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b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ained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po</a:t>
            </a:r>
            <a:r>
              <a:rPr sz="3600" spc="-34" baseline="1137" dirty="0" smtClean="0">
                <a:latin typeface="Calibri"/>
                <a:cs typeface="Calibri"/>
              </a:rPr>
              <a:t>s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phas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45730" y="3299612"/>
            <a:ext cx="9066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ly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543806"/>
            <a:ext cx="77749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sor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175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1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also</a:t>
            </a:r>
            <a:r>
              <a:rPr sz="3600" spc="1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1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4909566"/>
            <a:ext cx="1913284" cy="1061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ts,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it 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ons</a:t>
            </a:r>
            <a:endParaRPr sz="2400">
              <a:latin typeface="Calibri"/>
              <a:cs typeface="Calibri"/>
            </a:endParaRPr>
          </a:p>
          <a:p>
            <a:pPr marL="12700" marR="45719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situ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76855" y="4909566"/>
            <a:ext cx="22574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also 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des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able </a:t>
            </a:r>
            <a:r>
              <a:rPr sz="3600" spc="125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6449" y="4909566"/>
            <a:ext cx="35367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oid 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wi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g 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</a:t>
            </a:r>
            <a:r>
              <a:rPr sz="3600" spc="-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0403" y="5275326"/>
            <a:ext cx="8712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during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0439" y="5275326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5157" y="5275326"/>
            <a:ext cx="14129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sor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6213" y="5275326"/>
            <a:ext cx="8082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4146" y="5275326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744206" y="5275326"/>
            <a:ext cx="9103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519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066800"/>
            <a:ext cx="7391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elimination 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constant 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also be measured graphically by computing the slope of the log concentration versus time graph during the elimination phase: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using: </a:t>
            </a: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log 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/2.303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−(log C1 − log C2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)/(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t1 − t2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using natural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logarithms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−(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C1 −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C2)/(t1 − t2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half-life is important because it determines the time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needed to achieve steady state during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continuous dosing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a drug and the dosage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interval.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a drug is administered on a continuous basis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half-lives, serum concentrations are ~90% of steady-state values;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&amp; 7 half-lives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gives serum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concentrations equal ~95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 &amp;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~99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steady-state values;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Generally, drug serum concentrations used for pharmacokinetic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monitoring can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 safely measured after 3–5 estimated half-lives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1" y="304800"/>
            <a:ext cx="716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HALF-LIFE </a:t>
            </a:r>
            <a:r>
              <a:rPr lang="en-US" sz="2800" b="1" dirty="0" smtClean="0">
                <a:solidFill>
                  <a:srgbClr val="FF0000"/>
                </a:solidFill>
              </a:rPr>
              <a:t>&amp; </a:t>
            </a:r>
            <a:r>
              <a:rPr lang="en-US" sz="2800" b="1" dirty="0">
                <a:solidFill>
                  <a:srgbClr val="FF0000"/>
                </a:solidFill>
              </a:rPr>
              <a:t>ELIMINATION </a:t>
            </a:r>
            <a:r>
              <a:rPr lang="en-US" sz="2800" b="1" dirty="0" smtClean="0">
                <a:solidFill>
                  <a:srgbClr val="FF0000"/>
                </a:solidFill>
              </a:rPr>
              <a:t>RATE CONSTANT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643378" y="665733"/>
            <a:ext cx="391965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Ext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ul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-4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qu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1689862"/>
            <a:ext cx="8142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4098" y="1689862"/>
            <a:ext cx="6002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6123" y="1689862"/>
            <a:ext cx="20219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sor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8389" y="1689862"/>
            <a:ext cx="20423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00594" y="1689862"/>
            <a:ext cx="8518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serum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2056002"/>
            <a:ext cx="777406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ons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b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admini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-29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x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ascul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rl</a:t>
            </a:r>
            <a:r>
              <a:rPr sz="3600" spc="-154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r>
              <a:rPr sz="3600" spc="-4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equ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simpliﬁ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s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endParaRPr lang="ar-IQ" sz="3600" spc="-9" baseline="1137" dirty="0" smtClean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endParaRPr lang="ar-IQ" sz="3600" spc="-9" baseline="1137" dirty="0">
              <a:latin typeface="Calibri"/>
              <a:cs typeface="Calibri"/>
            </a:endParaRPr>
          </a:p>
          <a:p>
            <a:pPr marL="12700" marR="45720" algn="ctr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600" b="1" spc="-9" baseline="113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sz="3600" b="1" spc="-4" baseline="113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[(FD</a:t>
            </a:r>
            <a:r>
              <a:rPr sz="3600" b="1" spc="4" baseline="1137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/V</a:t>
            </a:r>
            <a:r>
              <a:rPr sz="3600" b="1" spc="-14" baseline="1137" dirty="0" smtClean="0">
                <a:solidFill>
                  <a:srgbClr val="FF0000"/>
                </a:solidFill>
                <a:latin typeface="Calibri"/>
                <a:cs typeface="Calibri"/>
              </a:rPr>
              <a:t>]</a:t>
            </a:r>
            <a:r>
              <a:rPr sz="3600" b="1" spc="9" baseline="113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b="1" spc="-4" baseline="1137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600" b="1" spc="-69" baseline="1137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endParaRPr sz="24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6940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" y="29839"/>
            <a:ext cx="9128922" cy="68281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540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1" y="381000"/>
            <a:ext cx="716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HALF-LIFE </a:t>
            </a:r>
            <a:r>
              <a:rPr lang="en-US" sz="2800" b="1" dirty="0" smtClean="0">
                <a:solidFill>
                  <a:srgbClr val="FF0000"/>
                </a:solidFill>
              </a:rPr>
              <a:t>&amp; </a:t>
            </a:r>
            <a:r>
              <a:rPr lang="en-US" sz="2800" b="1" dirty="0">
                <a:solidFill>
                  <a:srgbClr val="FF0000"/>
                </a:solidFill>
              </a:rPr>
              <a:t>ELIMINATION </a:t>
            </a:r>
            <a:r>
              <a:rPr lang="en-US" sz="2800" b="1" dirty="0" smtClean="0">
                <a:solidFill>
                  <a:srgbClr val="FF0000"/>
                </a:solidFill>
              </a:rPr>
              <a:t>RATE CONSTANT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111984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dosage interval for a drug is also determined by the half-life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medication.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example, if the therapeutic range of a drug is 10–20 mg/L, the ideal dosage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interval would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 let maximum serum concentrations exceed 20 mg/L or allow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minimum serum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concentration to go below 10 mg/L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00400"/>
            <a:ext cx="6400800" cy="3008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1" y="381000"/>
            <a:ext cx="716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HALF-LIFE </a:t>
            </a:r>
            <a:r>
              <a:rPr lang="en-US" sz="2800" b="1" dirty="0" smtClean="0">
                <a:solidFill>
                  <a:srgbClr val="FF0000"/>
                </a:solidFill>
              </a:rPr>
              <a:t>&amp; </a:t>
            </a:r>
            <a:r>
              <a:rPr lang="en-US" sz="2800" b="1" dirty="0">
                <a:solidFill>
                  <a:srgbClr val="FF0000"/>
                </a:solidFill>
              </a:rPr>
              <a:t>ELIMINATION </a:t>
            </a:r>
            <a:r>
              <a:rPr lang="en-US" sz="2800" b="1" dirty="0" smtClean="0">
                <a:solidFill>
                  <a:srgbClr val="FF0000"/>
                </a:solidFill>
              </a:rPr>
              <a:t>RATE CONSTANT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1" y="1305342"/>
            <a:ext cx="75437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half-life and elimination rate constant are known as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dependent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parameters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their values depend on the clearance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volume of distribution (V)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agent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t1/2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(0.693 ⋅ V)/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/V. 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half-life and elimination rate constant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drug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changed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either because of a change in clearance or a change in the volume of distribution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Because the values for clearance and volume of distribution depend solely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physiological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parameters and can vary independently of each other, they are known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Michaelis-Menten</a:t>
            </a:r>
            <a:r>
              <a:rPr lang="en-US" sz="2800" b="1" dirty="0" smtClean="0">
                <a:solidFill>
                  <a:srgbClr val="FF0000"/>
                </a:solidFill>
              </a:rPr>
              <a:t> or </a:t>
            </a:r>
            <a:r>
              <a:rPr lang="en-US" sz="2800" b="1" dirty="0" err="1" smtClean="0">
                <a:solidFill>
                  <a:srgbClr val="FF0000"/>
                </a:solidFill>
              </a:rPr>
              <a:t>Saturable</a:t>
            </a:r>
            <a:r>
              <a:rPr lang="en-US" sz="2800" b="1" dirty="0" smtClean="0">
                <a:solidFill>
                  <a:srgbClr val="FF0000"/>
                </a:solidFill>
              </a:rPr>
              <a:t> PKs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369874"/>
            <a:ext cx="7696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Drugs that are metabolized by the cytochrome P-450 enzymes and other enzyme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systems may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undergo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Michaelis-Menten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saturable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pharmacokinetics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This is the type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nonlinear pharmacokinetics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occurs when the number of drug molecules overwhelms or saturates the enzyme’s ability to metabolize the drug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this case the rate of drug removal is described by the classic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Michaelis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Menten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relationship that is used for all enzyme systems: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of metabolism = (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⋅ 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)/(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 + 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maximum rate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substrate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concentration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substrate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where the rate of metabolism =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/2.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7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Michaelis-Menten</a:t>
            </a:r>
            <a:r>
              <a:rPr lang="en-US" sz="2800" b="1" dirty="0" smtClean="0">
                <a:solidFill>
                  <a:srgbClr val="FF0000"/>
                </a:solidFill>
              </a:rPr>
              <a:t> or </a:t>
            </a:r>
            <a:r>
              <a:rPr lang="en-US" sz="2800" b="1" dirty="0" err="1" smtClean="0">
                <a:solidFill>
                  <a:srgbClr val="FF0000"/>
                </a:solidFill>
              </a:rPr>
              <a:t>Saturable</a:t>
            </a:r>
            <a:r>
              <a:rPr lang="en-US" sz="2800" b="1" dirty="0" smtClean="0">
                <a:solidFill>
                  <a:srgbClr val="FF0000"/>
                </a:solidFill>
              </a:rPr>
              <a:t> PKs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0668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clinical implication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Michaelis-Menten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pharmacokinetics is that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clearance of 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drug is not a constant as it is with linear pharmacokinetics, but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concentration or dose-dependent.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the dose or concentration increases, the clearance rate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decreases 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enzyme approaches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saturable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conditions: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/(Km + 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phenytoin follows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saturable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pharmacokinetics with average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Michaelis-Menten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constants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500 mg/d and Km = 4 mg/L. The therapeutic range of phenytoin is 10–20 mg/L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/(Km + C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(500 mg/d) / (4 mg/L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+10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mg/L) = 36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L/d </a:t>
            </a:r>
          </a:p>
          <a:p>
            <a:pPr algn="just"/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(500 mg/d)/(4 mg/L + 20 mg/L) = 21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L/d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therapeutic range of phenytoin is 10–20 mg/L. As the steady-state concentration of phenytoin increases from 10 mg/L to 20 mg/L, clearance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decreases from 36 L/d to 21 L/d </a:t>
            </a:r>
          </a:p>
          <a:p>
            <a:pPr algn="just"/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Michaelis-Menten</a:t>
            </a:r>
            <a:r>
              <a:rPr lang="en-US" sz="2800" b="1" dirty="0" smtClean="0">
                <a:solidFill>
                  <a:srgbClr val="FF0000"/>
                </a:solidFill>
              </a:rPr>
              <a:t> or </a:t>
            </a:r>
            <a:r>
              <a:rPr lang="en-US" sz="2800" b="1" dirty="0" err="1" smtClean="0">
                <a:solidFill>
                  <a:srgbClr val="FF0000"/>
                </a:solidFill>
              </a:rPr>
              <a:t>Saturable</a:t>
            </a:r>
            <a:r>
              <a:rPr lang="en-US" sz="2800" b="1" dirty="0" smtClean="0">
                <a:solidFill>
                  <a:srgbClr val="FF0000"/>
                </a:solidFill>
              </a:rPr>
              <a:t> PKs</a:t>
            </a: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189672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volume of distribution (V) is unaffected by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saturable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metabolism and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still determined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by the physiological volume of blood (VB) and tissues (VT) as well 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unbound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concentration of drug in the blood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tissues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VB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)VT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doses or concentrations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a drug that follows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Michaelis-Menten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pharmacokinetics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clearance decreases and half-life becomes longer for the drug: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t1/2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0.693 ⋅ V)/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↓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Under steady-state conditions the rate of drug administration equals the rate of drug removal.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Michaelis-Menten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equation can be used to compute the maintenance dose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MD) required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achieve a target steady-state serum concentration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MD =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.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/Km +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Css</a:t>
            </a:r>
            <a:endParaRPr lang="ar-IQ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3163</Words>
  <Application>Microsoft Office PowerPoint</Application>
  <PresentationFormat>On-screen Show (4:3)</PresentationFormat>
  <Paragraphs>546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The body can be represented as a series of discrete sections.  - The simplest model is the one-compartment model which depicts the body as one large container where drug distribution between blood and tissues occurs instantaneously.   - Drug is introduced into the compartment by infusion (ko), absorption (ka), or IV bolus; distributes immediately into a volume of distribution (V); and is removed from the body via metabolism and elimination via the elimination rate constant (ke).  - The simplest multicompartment model is a two-compartment model which represents the body as a central compartment into which drug is administered and a peripheral compartment into which drug distributes.   - The central compartment (1) is composed of blood and tissues which equilibrate rapidly with blood. The peripheral compartment (2) represents tissues that equilibrate slowly with blood. Rate constants (k1-2, k2-1) represent the transfer between compartments and elimination from the body (k1-0).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70</cp:revision>
  <dcterms:created xsi:type="dcterms:W3CDTF">2006-08-16T00:00:00Z</dcterms:created>
  <dcterms:modified xsi:type="dcterms:W3CDTF">2018-02-17T20:56:11Z</dcterms:modified>
</cp:coreProperties>
</file>