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C03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a:p>
            <a:pPr>
              <a:defRPr/>
            </a:pPr>
            <a:r>
              <a:rPr lang="en-GB"/>
              <a:t>A.H. Thomson</a:t>
            </a:r>
          </a:p>
          <a:p>
            <a:pPr>
              <a:defRPr/>
            </a:pPr>
            <a:r>
              <a:rPr lang="en-GB"/>
              <a:t>University of Strathclyde</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27306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09600" y="2819400"/>
            <a:ext cx="7772400" cy="1158875"/>
          </a:xfrm>
        </p:spPr>
        <p:txBody>
          <a:bodyPr>
            <a:noAutofit/>
          </a:bodyPr>
          <a:lstStyle/>
          <a:p>
            <a:r>
              <a:rPr lang="en-GB" sz="3600" dirty="0" smtClean="0">
                <a:solidFill>
                  <a:schemeClr val="tx1"/>
                </a:solidFill>
              </a:rPr>
              <a:t>Principle of Basic Clinical     Pharmacokinetic parameters    </a:t>
            </a:r>
          </a:p>
        </p:txBody>
      </p:sp>
      <p:sp>
        <p:nvSpPr>
          <p:cNvPr id="5" name="Title 1"/>
          <p:cNvSpPr txBox="1">
            <a:spLocks/>
          </p:cNvSpPr>
          <p:nvPr/>
        </p:nvSpPr>
        <p:spPr bwMode="auto">
          <a:xfrm>
            <a:off x="533400" y="949325"/>
            <a:ext cx="7772400" cy="1069975"/>
          </a:xfrm>
          <a:prstGeom prst="rect">
            <a:avLst/>
          </a:prstGeom>
          <a:noFill/>
          <a:ln w="9525">
            <a:noFill/>
            <a:miter lim="800000"/>
            <a:headEnd/>
            <a:tailEnd/>
          </a:ln>
        </p:spPr>
        <p:txBody>
          <a:bodyPr anchor="ctr"/>
          <a:lstStyle/>
          <a:p>
            <a:pPr algn="ctr" eaLnBrk="0" hangingPunct="0">
              <a:defRPr/>
            </a:pPr>
            <a:r>
              <a:rPr lang="en-GB" sz="3600" b="1" kern="0" dirty="0">
                <a:solidFill>
                  <a:srgbClr val="FF0000"/>
                </a:solidFill>
                <a:latin typeface="+mj-lt"/>
                <a:ea typeface="+mj-ea"/>
                <a:cs typeface="+mj-cs"/>
              </a:rPr>
              <a:t>Therapeutic Drug </a:t>
            </a:r>
            <a:r>
              <a:rPr lang="en-GB" sz="3600" b="1" kern="0" dirty="0" smtClean="0">
                <a:solidFill>
                  <a:srgbClr val="FF0000"/>
                </a:solidFill>
                <a:latin typeface="+mj-lt"/>
                <a:ea typeface="+mj-ea"/>
                <a:cs typeface="+mj-cs"/>
              </a:rPr>
              <a:t>Monitoring</a:t>
            </a:r>
          </a:p>
          <a:p>
            <a:pPr algn="ctr" eaLnBrk="0" hangingPunct="0">
              <a:defRPr/>
            </a:pPr>
            <a:endParaRPr lang="en-GB" sz="3600" b="1" kern="0" dirty="0">
              <a:solidFill>
                <a:srgbClr val="FF0000"/>
              </a:solidFill>
              <a:latin typeface="+mj-lt"/>
              <a:ea typeface="+mj-ea"/>
              <a:cs typeface="+mj-cs"/>
            </a:endParaRPr>
          </a:p>
        </p:txBody>
      </p:sp>
    </p:spTree>
    <p:extLst>
      <p:ext uri="{BB962C8B-B14F-4D97-AF65-F5344CB8AC3E}">
        <p14:creationId xmlns:p14="http://schemas.microsoft.com/office/powerpoint/2010/main" val="3929820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569913" y="304800"/>
            <a:ext cx="7772400" cy="881063"/>
          </a:xfrm>
        </p:spPr>
        <p:txBody>
          <a:bodyPr>
            <a:normAutofit fontScale="90000"/>
          </a:bodyPr>
          <a:lstStyle/>
          <a:p>
            <a:pPr algn="l" eaLnBrk="1" hangingPunct="1"/>
            <a:r>
              <a:rPr lang="en-US" sz="3600" b="1" dirty="0" smtClean="0">
                <a:solidFill>
                  <a:schemeClr val="tx1"/>
                </a:solidFill>
                <a:latin typeface="+mj-lt"/>
                <a:ea typeface="+mj-ea"/>
                <a:cs typeface="+mj-cs"/>
              </a:rPr>
              <a:t/>
            </a:r>
            <a:br>
              <a:rPr lang="en-US" sz="3600" b="1" dirty="0" smtClean="0">
                <a:solidFill>
                  <a:schemeClr val="tx1"/>
                </a:solidFill>
                <a:latin typeface="+mj-lt"/>
                <a:ea typeface="+mj-ea"/>
                <a:cs typeface="+mj-cs"/>
              </a:rPr>
            </a:br>
            <a:r>
              <a:rPr lang="en-US" sz="3600" b="1" dirty="0" smtClean="0">
                <a:solidFill>
                  <a:schemeClr val="tx1"/>
                </a:solidFill>
                <a:latin typeface="+mj-lt"/>
                <a:ea typeface="+mj-ea"/>
                <a:cs typeface="+mj-cs"/>
              </a:rPr>
              <a:t>   </a:t>
            </a:r>
            <a:r>
              <a:rPr lang="en-US" sz="2800" dirty="0" smtClean="0">
                <a:solidFill>
                  <a:srgbClr val="FF0000"/>
                </a:solidFill>
                <a:latin typeface="+mj-lt"/>
                <a:ea typeface="+mj-ea"/>
                <a:cs typeface="+mj-cs"/>
              </a:rPr>
              <a:t>Linear versus nonlinear pharmacokinetics </a:t>
            </a:r>
            <a:br>
              <a:rPr lang="en-US" sz="2800" dirty="0" smtClean="0">
                <a:solidFill>
                  <a:srgbClr val="FF0000"/>
                </a:solidFill>
                <a:latin typeface="+mj-lt"/>
                <a:ea typeface="+mj-ea"/>
                <a:cs typeface="+mj-cs"/>
              </a:rPr>
            </a:br>
            <a:endParaRPr lang="en-GB" sz="2800" dirty="0" smtClean="0">
              <a:solidFill>
                <a:srgbClr val="FF0000"/>
              </a:solidFill>
            </a:endParaRPr>
          </a:p>
        </p:txBody>
      </p:sp>
      <p:sp>
        <p:nvSpPr>
          <p:cNvPr id="80899" name="Rectangle 3"/>
          <p:cNvSpPr>
            <a:spLocks noGrp="1" noChangeArrowheads="1"/>
          </p:cNvSpPr>
          <p:nvPr>
            <p:ph type="body" idx="1"/>
          </p:nvPr>
        </p:nvSpPr>
        <p:spPr>
          <a:xfrm>
            <a:off x="685800" y="1389063"/>
            <a:ext cx="7772400" cy="4784725"/>
          </a:xfrm>
        </p:spPr>
        <p:txBody>
          <a:bodyPr/>
          <a:lstStyle/>
          <a:p>
            <a:pPr algn="just"/>
            <a:r>
              <a:rPr lang="en-US" sz="2400" dirty="0" smtClean="0">
                <a:solidFill>
                  <a:schemeClr val="tx1"/>
                </a:solidFill>
                <a:latin typeface="+mj-lt"/>
                <a:ea typeface="+mn-ea"/>
                <a:cs typeface="+mn-cs"/>
              </a:rPr>
              <a:t>When drugs are given on a constant basis, such as a continuous IV infusion or an oral medication given every 12 hours, serum drug concentrations increase until the </a:t>
            </a:r>
            <a:r>
              <a:rPr lang="en-US" sz="2400" i="1" dirty="0" smtClean="0">
                <a:solidFill>
                  <a:srgbClr val="0000FF"/>
                </a:solidFill>
                <a:latin typeface="+mj-lt"/>
                <a:ea typeface="+mn-ea"/>
                <a:cs typeface="+mn-cs"/>
              </a:rPr>
              <a:t>rate of drug administration equals the rate of drug metabolism and excretion. </a:t>
            </a:r>
          </a:p>
          <a:p>
            <a:pPr>
              <a:buNone/>
            </a:pPr>
            <a:endParaRPr lang="en-US" sz="2000" b="1" i="1" dirty="0" smtClean="0">
              <a:solidFill>
                <a:schemeClr val="tx1"/>
              </a:solidFill>
              <a:latin typeface="+mn-lt"/>
              <a:ea typeface="+mn-ea"/>
              <a:cs typeface="+mn-cs"/>
            </a:endParaRPr>
          </a:p>
          <a:p>
            <a:pPr algn="just">
              <a:buNone/>
            </a:pPr>
            <a:r>
              <a:rPr lang="en-US" sz="2000" dirty="0" smtClean="0">
                <a:solidFill>
                  <a:schemeClr val="tx1"/>
                </a:solidFill>
                <a:latin typeface="+mn-lt"/>
                <a:ea typeface="+mn-ea"/>
                <a:cs typeface="+mn-cs"/>
              </a:rPr>
              <a:t>•    </a:t>
            </a:r>
            <a:r>
              <a:rPr lang="en-US" sz="2400" dirty="0" smtClean="0">
                <a:solidFill>
                  <a:schemeClr val="tx1"/>
                </a:solidFill>
                <a:latin typeface="+mj-lt"/>
                <a:ea typeface="+mn-ea"/>
                <a:cs typeface="+mn-cs"/>
              </a:rPr>
              <a:t>At that point, serum drug concentrations become constant during a continuous intravenous infusion or exhibit a repeating pattern over each dosage interval for medications given at a scheduled time. </a:t>
            </a:r>
          </a:p>
        </p:txBody>
      </p:sp>
    </p:spTree>
    <p:extLst>
      <p:ext uri="{BB962C8B-B14F-4D97-AF65-F5344CB8AC3E}">
        <p14:creationId xmlns:p14="http://schemas.microsoft.com/office/powerpoint/2010/main" val="1446620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429000"/>
            <a:ext cx="7772400" cy="2667000"/>
          </a:xfrm>
        </p:spPr>
        <p:txBody>
          <a:bodyPr/>
          <a:lstStyle/>
          <a:p>
            <a:pPr algn="just">
              <a:buNone/>
            </a:pPr>
            <a:r>
              <a:rPr lang="en-US" dirty="0" smtClean="0">
                <a:solidFill>
                  <a:schemeClr val="tx1"/>
                </a:solidFill>
                <a:latin typeface="+mn-lt"/>
                <a:ea typeface="+mn-ea"/>
                <a:cs typeface="+mn-cs"/>
              </a:rPr>
              <a:t>   </a:t>
            </a:r>
            <a:r>
              <a:rPr lang="en-US" sz="2400" dirty="0" smtClean="0">
                <a:solidFill>
                  <a:srgbClr val="C00000"/>
                </a:solidFill>
                <a:latin typeface="+mj-lt"/>
                <a:ea typeface="+mn-ea"/>
                <a:cs typeface="+mn-cs"/>
              </a:rPr>
              <a:t>The solid line shows serum concentrations in a patient receiving IV </a:t>
            </a:r>
            <a:r>
              <a:rPr lang="en-US" sz="2400" dirty="0" err="1" smtClean="0">
                <a:solidFill>
                  <a:srgbClr val="002060"/>
                </a:solidFill>
                <a:latin typeface="+mj-lt"/>
                <a:ea typeface="+mn-ea"/>
                <a:cs typeface="+mn-cs"/>
              </a:rPr>
              <a:t>theophylline</a:t>
            </a:r>
            <a:r>
              <a:rPr lang="en-US" sz="2400" dirty="0" smtClean="0">
                <a:solidFill>
                  <a:srgbClr val="C00000"/>
                </a:solidFill>
                <a:latin typeface="+mj-lt"/>
                <a:ea typeface="+mn-ea"/>
                <a:cs typeface="+mn-cs"/>
              </a:rPr>
              <a:t> at a rate of 50 mg/h and oral </a:t>
            </a:r>
            <a:r>
              <a:rPr lang="en-US" sz="2400" dirty="0" err="1" smtClean="0">
                <a:solidFill>
                  <a:srgbClr val="002060"/>
                </a:solidFill>
                <a:latin typeface="+mj-lt"/>
                <a:ea typeface="+mn-ea"/>
                <a:cs typeface="+mn-cs"/>
              </a:rPr>
              <a:t>theophylline</a:t>
            </a:r>
            <a:r>
              <a:rPr lang="en-US" sz="2400" dirty="0" smtClean="0">
                <a:solidFill>
                  <a:srgbClr val="C00000"/>
                </a:solidFill>
                <a:latin typeface="+mj-lt"/>
                <a:ea typeface="+mn-ea"/>
                <a:cs typeface="+mn-cs"/>
              </a:rPr>
              <a:t> 300 mg every 6 hours (dashed line). Since the oral dosing rate (dose/dosage interval = 300 mg/6 h = 50 mg/h) equals the IV infusion rate, the drug accumulation patterns are similar. </a:t>
            </a:r>
            <a:endParaRPr lang="en-US" sz="2400" dirty="0">
              <a:solidFill>
                <a:srgbClr val="C00000"/>
              </a:solidFill>
              <a:latin typeface="+mj-lt"/>
            </a:endParaRPr>
          </a:p>
        </p:txBody>
      </p:sp>
      <p:pic>
        <p:nvPicPr>
          <p:cNvPr id="92162" name="Picture 2"/>
          <p:cNvPicPr>
            <a:picLocks noChangeAspect="1" noChangeArrowheads="1"/>
          </p:cNvPicPr>
          <p:nvPr/>
        </p:nvPicPr>
        <p:blipFill>
          <a:blip r:embed="rId2" cstate="print"/>
          <a:srcRect/>
          <a:stretch>
            <a:fillRect/>
          </a:stretch>
        </p:blipFill>
        <p:spPr bwMode="auto">
          <a:xfrm>
            <a:off x="528638" y="317500"/>
            <a:ext cx="8086725" cy="3009900"/>
          </a:xfrm>
          <a:prstGeom prst="rect">
            <a:avLst/>
          </a:prstGeom>
          <a:noFill/>
          <a:ln w="9525">
            <a:noFill/>
            <a:miter lim="800000"/>
            <a:headEnd/>
            <a:tailEnd/>
          </a:ln>
        </p:spPr>
      </p:pic>
    </p:spTree>
    <p:extLst>
      <p:ext uri="{BB962C8B-B14F-4D97-AF65-F5344CB8AC3E}">
        <p14:creationId xmlns:p14="http://schemas.microsoft.com/office/powerpoint/2010/main" val="3927741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60400" y="292100"/>
            <a:ext cx="7772400" cy="850900"/>
          </a:xfrm>
        </p:spPr>
        <p:txBody>
          <a:bodyPr>
            <a:normAutofit fontScale="90000"/>
          </a:bodyPr>
          <a:lstStyle/>
          <a:p>
            <a:pPr algn="l" eaLnBrk="1" hangingPunct="1"/>
            <a:r>
              <a:rPr lang="en-US" sz="4000" b="1" dirty="0" smtClean="0">
                <a:solidFill>
                  <a:schemeClr val="tx1"/>
                </a:solidFill>
                <a:latin typeface="+mj-lt"/>
                <a:ea typeface="+mj-ea"/>
                <a:cs typeface="+mj-cs"/>
              </a:rPr>
              <a:t/>
            </a:r>
            <a:br>
              <a:rPr lang="en-US" sz="4000" b="1" dirty="0" smtClean="0">
                <a:solidFill>
                  <a:schemeClr val="tx1"/>
                </a:solidFill>
                <a:latin typeface="+mj-lt"/>
                <a:ea typeface="+mj-ea"/>
                <a:cs typeface="+mj-cs"/>
              </a:rPr>
            </a:br>
            <a:r>
              <a:rPr lang="en-US" sz="4000" b="1" dirty="0" smtClean="0">
                <a:solidFill>
                  <a:schemeClr val="tx1"/>
                </a:solidFill>
                <a:latin typeface="+mj-lt"/>
                <a:ea typeface="+mj-ea"/>
                <a:cs typeface="+mj-cs"/>
              </a:rPr>
              <a:t>    </a:t>
            </a:r>
            <a:r>
              <a:rPr lang="en-US" sz="2800" dirty="0" smtClean="0">
                <a:solidFill>
                  <a:srgbClr val="FF0000"/>
                </a:solidFill>
                <a:latin typeface="+mj-lt"/>
                <a:ea typeface="+mj-ea"/>
                <a:cs typeface="+mj-cs"/>
              </a:rPr>
              <a:t>Linear versus nonlinear pharmacokinetics </a:t>
            </a:r>
            <a:r>
              <a:rPr lang="en-US" sz="4000" dirty="0" smtClean="0">
                <a:solidFill>
                  <a:schemeClr val="tx1"/>
                </a:solidFill>
                <a:latin typeface="+mj-lt"/>
                <a:ea typeface="+mj-ea"/>
                <a:cs typeface="+mj-cs"/>
              </a:rPr>
              <a:t/>
            </a:r>
            <a:br>
              <a:rPr lang="en-US" sz="4000" dirty="0" smtClean="0">
                <a:solidFill>
                  <a:schemeClr val="tx1"/>
                </a:solidFill>
                <a:latin typeface="+mj-lt"/>
                <a:ea typeface="+mj-ea"/>
                <a:cs typeface="+mj-cs"/>
              </a:rPr>
            </a:br>
            <a:endParaRPr lang="en-GB" sz="3600" dirty="0" smtClean="0">
              <a:cs typeface="Times New Roman" pitchFamily="18" charset="0"/>
            </a:endParaRPr>
          </a:p>
        </p:txBody>
      </p:sp>
      <p:sp>
        <p:nvSpPr>
          <p:cNvPr id="26627" name="Rectangle 3"/>
          <p:cNvSpPr>
            <a:spLocks noGrp="1" noChangeArrowheads="1"/>
          </p:cNvSpPr>
          <p:nvPr>
            <p:ph type="body" idx="1"/>
          </p:nvPr>
        </p:nvSpPr>
        <p:spPr>
          <a:xfrm>
            <a:off x="685800" y="1333500"/>
            <a:ext cx="7772400" cy="4965700"/>
          </a:xfrm>
        </p:spPr>
        <p:txBody>
          <a:bodyPr/>
          <a:lstStyle/>
          <a:p>
            <a:pPr algn="just"/>
            <a:r>
              <a:rPr lang="en-US" sz="2400" dirty="0" smtClean="0">
                <a:solidFill>
                  <a:schemeClr val="tx1"/>
                </a:solidFill>
                <a:latin typeface="+mj-lt"/>
                <a:ea typeface="+mn-ea"/>
                <a:cs typeface="+mn-cs"/>
              </a:rPr>
              <a:t>Regardless </a:t>
            </a:r>
            <a:r>
              <a:rPr lang="en-US" sz="2400" dirty="0" smtClean="0">
                <a:latin typeface="+mj-lt"/>
              </a:rPr>
              <a:t>to</a:t>
            </a:r>
            <a:r>
              <a:rPr lang="en-US" sz="2400" dirty="0" smtClean="0">
                <a:solidFill>
                  <a:schemeClr val="tx1"/>
                </a:solidFill>
                <a:latin typeface="+mj-lt"/>
                <a:ea typeface="+mn-ea"/>
                <a:cs typeface="+mn-cs"/>
              </a:rPr>
              <a:t> the mode of drug administration, when the rate of drug administration equals the rate of drug removal, the amount of drug contained in the body reaches a constant value.</a:t>
            </a:r>
          </a:p>
          <a:p>
            <a:pPr algn="just">
              <a:buNone/>
            </a:pPr>
            <a:r>
              <a:rPr lang="en-US" sz="2400" dirty="0" smtClean="0">
                <a:solidFill>
                  <a:schemeClr val="tx1"/>
                </a:solidFill>
                <a:latin typeface="+mj-lt"/>
                <a:ea typeface="+mn-ea"/>
                <a:cs typeface="+mn-cs"/>
              </a:rPr>
              <a:t> </a:t>
            </a:r>
          </a:p>
          <a:p>
            <a:pPr algn="just"/>
            <a:r>
              <a:rPr lang="en-US" sz="2400" dirty="0" smtClean="0">
                <a:solidFill>
                  <a:schemeClr val="tx1"/>
                </a:solidFill>
                <a:latin typeface="+mj-lt"/>
                <a:ea typeface="+mn-ea"/>
                <a:cs typeface="+mn-cs"/>
              </a:rPr>
              <a:t>This equilibrium condition is known as </a:t>
            </a:r>
            <a:r>
              <a:rPr lang="en-US" sz="2400" i="1" dirty="0" smtClean="0">
                <a:solidFill>
                  <a:srgbClr val="0000FF"/>
                </a:solidFill>
                <a:latin typeface="+mj-lt"/>
                <a:ea typeface="+mn-ea"/>
                <a:cs typeface="+mn-cs"/>
              </a:rPr>
              <a:t>steady-state </a:t>
            </a:r>
            <a:r>
              <a:rPr lang="en-US" sz="2400" dirty="0" smtClean="0">
                <a:latin typeface="+mj-lt"/>
                <a:ea typeface="+mn-ea"/>
                <a:cs typeface="+mn-cs"/>
              </a:rPr>
              <a:t>and is extremely important in clinical pharmacokinetics because usually steady-state serum or blood concentrations are used to assess patient response and compute new dosage regimens. </a:t>
            </a:r>
          </a:p>
          <a:p>
            <a:pPr eaLnBrk="1" hangingPunct="1">
              <a:buNone/>
            </a:pPr>
            <a:endParaRPr lang="en-GB" dirty="0" smtClean="0">
              <a:solidFill>
                <a:srgbClr val="0000FF"/>
              </a:solidFill>
            </a:endParaRPr>
          </a:p>
        </p:txBody>
      </p:sp>
    </p:spTree>
    <p:extLst>
      <p:ext uri="{BB962C8B-B14F-4D97-AF65-F5344CB8AC3E}">
        <p14:creationId xmlns:p14="http://schemas.microsoft.com/office/powerpoint/2010/main" val="2288036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00100" y="304800"/>
            <a:ext cx="7848600" cy="523220"/>
          </a:xfrm>
          <a:prstGeom prst="rect">
            <a:avLst/>
          </a:prstGeom>
          <a:noFill/>
          <a:ln w="9525">
            <a:noFill/>
            <a:miter lim="800000"/>
            <a:headEnd/>
            <a:tailEnd/>
          </a:ln>
        </p:spPr>
        <p:txBody>
          <a:bodyPr wrap="square">
            <a:spAutoFit/>
          </a:bodyPr>
          <a:lstStyle/>
          <a:p>
            <a:r>
              <a:rPr lang="en-US" sz="2800" dirty="0" smtClean="0">
                <a:solidFill>
                  <a:srgbClr val="FF0000"/>
                </a:solidFill>
              </a:rPr>
              <a:t>     </a:t>
            </a:r>
            <a:r>
              <a:rPr lang="en-US" sz="2800" dirty="0" smtClean="0">
                <a:solidFill>
                  <a:srgbClr val="FF0000"/>
                </a:solidFill>
                <a:latin typeface="+mj-lt"/>
              </a:rPr>
              <a:t>Linear versus nonlinear pharmacokinetics </a:t>
            </a:r>
            <a:endParaRPr lang="en-US" sz="2800" dirty="0">
              <a:solidFill>
                <a:srgbClr val="FF0000"/>
              </a:solidFill>
              <a:latin typeface="+mj-lt"/>
            </a:endParaRPr>
          </a:p>
        </p:txBody>
      </p:sp>
      <p:sp>
        <p:nvSpPr>
          <p:cNvPr id="5" name="Rectangle 4"/>
          <p:cNvSpPr/>
          <p:nvPr/>
        </p:nvSpPr>
        <p:spPr>
          <a:xfrm>
            <a:off x="419100" y="1270000"/>
            <a:ext cx="8318500" cy="4154984"/>
          </a:xfrm>
          <a:prstGeom prst="rect">
            <a:avLst/>
          </a:prstGeom>
        </p:spPr>
        <p:txBody>
          <a:bodyPr wrap="square">
            <a:spAutoFit/>
          </a:bodyPr>
          <a:lstStyle/>
          <a:p>
            <a:pPr algn="just"/>
            <a:r>
              <a:rPr lang="en-US" dirty="0" smtClean="0"/>
              <a:t>• </a:t>
            </a:r>
            <a:r>
              <a:rPr lang="en-US" sz="2400" dirty="0" smtClean="0">
                <a:latin typeface="+mj-lt"/>
              </a:rPr>
              <a:t>When </a:t>
            </a:r>
            <a:r>
              <a:rPr lang="en-US" sz="2400" dirty="0">
                <a:latin typeface="+mj-lt"/>
              </a:rPr>
              <a:t>the steady-state serum concentrations increase or decrease proportionally with dose, plot of steady-state concentration versus dose yields a straight line</a:t>
            </a:r>
            <a:r>
              <a:rPr lang="en-US" sz="2400" dirty="0" smtClean="0">
                <a:latin typeface="+mj-lt"/>
              </a:rPr>
              <a:t>.</a:t>
            </a:r>
          </a:p>
          <a:p>
            <a:r>
              <a:rPr lang="en-US" sz="2400" dirty="0" smtClean="0"/>
              <a:t> </a:t>
            </a:r>
            <a:endParaRPr lang="en-US" sz="2400" dirty="0"/>
          </a:p>
          <a:p>
            <a:r>
              <a:rPr lang="en-US" sz="2400" dirty="0" smtClean="0">
                <a:latin typeface="+mj-lt"/>
              </a:rPr>
              <a:t>• Hence</a:t>
            </a:r>
            <a:r>
              <a:rPr lang="en-US" sz="2400" dirty="0">
                <a:latin typeface="+mj-lt"/>
              </a:rPr>
              <a:t>, the drug is said to follow </a:t>
            </a:r>
            <a:r>
              <a:rPr lang="en-US" sz="2400" i="1" dirty="0" smtClean="0">
                <a:solidFill>
                  <a:srgbClr val="0070C0"/>
                </a:solidFill>
                <a:latin typeface="+mj-lt"/>
              </a:rPr>
              <a:t>linear </a:t>
            </a:r>
            <a:r>
              <a:rPr lang="en-US" sz="2400" i="1" dirty="0">
                <a:solidFill>
                  <a:srgbClr val="0070C0"/>
                </a:solidFill>
                <a:latin typeface="+mj-lt"/>
              </a:rPr>
              <a:t>pharmacokinetics.</a:t>
            </a:r>
            <a:r>
              <a:rPr lang="en-US" sz="2400" i="1" dirty="0">
                <a:solidFill>
                  <a:srgbClr val="0070C0"/>
                </a:solidFill>
              </a:rPr>
              <a:t> </a:t>
            </a:r>
            <a:endParaRPr lang="en-US" sz="2400" i="1" dirty="0" smtClean="0">
              <a:solidFill>
                <a:srgbClr val="0070C0"/>
              </a:solidFill>
              <a:latin typeface="+mj-lt"/>
            </a:endParaRPr>
          </a:p>
          <a:p>
            <a:endParaRPr lang="en-US" sz="2400" b="1" i="1" dirty="0"/>
          </a:p>
          <a:p>
            <a:pPr algn="just"/>
            <a:r>
              <a:rPr lang="en-US" sz="2400" dirty="0" smtClean="0"/>
              <a:t>•</a:t>
            </a:r>
            <a:r>
              <a:rPr lang="en-US" sz="2400" dirty="0" smtClean="0">
                <a:latin typeface="+mj-lt"/>
              </a:rPr>
              <a:t>Therefore</a:t>
            </a:r>
            <a:r>
              <a:rPr lang="en-US" sz="2400" dirty="0">
                <a:latin typeface="+mj-lt"/>
              </a:rPr>
              <a:t>, if a patient has a steady-state drug concentration of 10 </a:t>
            </a:r>
            <a:r>
              <a:rPr lang="en-US" sz="2400" dirty="0" err="1">
                <a:latin typeface="+mj-lt"/>
              </a:rPr>
              <a:t>μg</a:t>
            </a:r>
            <a:r>
              <a:rPr lang="en-US" sz="2400" dirty="0">
                <a:latin typeface="+mj-lt"/>
              </a:rPr>
              <a:t>/</a:t>
            </a:r>
            <a:r>
              <a:rPr lang="en-US" sz="2400" dirty="0" err="1">
                <a:latin typeface="+mj-lt"/>
              </a:rPr>
              <a:t>mL</a:t>
            </a:r>
            <a:r>
              <a:rPr lang="en-US" sz="2400" dirty="0">
                <a:latin typeface="+mj-lt"/>
              </a:rPr>
              <a:t> at a dosage rate of 100 mg/h, the steady-state serum concentration will increase to 15 </a:t>
            </a:r>
            <a:r>
              <a:rPr lang="en-US" sz="2400" dirty="0" err="1">
                <a:latin typeface="+mj-lt"/>
              </a:rPr>
              <a:t>μg</a:t>
            </a:r>
            <a:r>
              <a:rPr lang="en-US" sz="2400" dirty="0">
                <a:latin typeface="+mj-lt"/>
              </a:rPr>
              <a:t>/</a:t>
            </a:r>
            <a:r>
              <a:rPr lang="en-US" sz="2400" dirty="0" err="1">
                <a:latin typeface="+mj-lt"/>
              </a:rPr>
              <a:t>mL</a:t>
            </a:r>
            <a:r>
              <a:rPr lang="en-US" sz="2400" dirty="0">
                <a:latin typeface="+mj-lt"/>
              </a:rPr>
              <a:t> if the dosage rate is increased to 150 mg/h (e.g., a 50% increase in dose yields a 50% increase in steady-state concentration). </a:t>
            </a:r>
          </a:p>
        </p:txBody>
      </p:sp>
    </p:spTree>
    <p:extLst>
      <p:ext uri="{BB962C8B-B14F-4D97-AF65-F5344CB8AC3E}">
        <p14:creationId xmlns:p14="http://schemas.microsoft.com/office/powerpoint/2010/main" val="450713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117600" y="292100"/>
            <a:ext cx="7823200" cy="523220"/>
          </a:xfrm>
          <a:prstGeom prst="rect">
            <a:avLst/>
          </a:prstGeom>
          <a:noFill/>
          <a:ln w="9525">
            <a:noFill/>
            <a:miter lim="800000"/>
            <a:headEnd/>
            <a:tailEnd/>
          </a:ln>
        </p:spPr>
        <p:txBody>
          <a:bodyPr>
            <a:spAutoFit/>
          </a:bodyPr>
          <a:lstStyle/>
          <a:p>
            <a:r>
              <a:rPr lang="en-US" sz="2800" dirty="0" smtClean="0">
                <a:solidFill>
                  <a:srgbClr val="FF0000"/>
                </a:solidFill>
                <a:latin typeface="+mj-lt"/>
              </a:rPr>
              <a:t>Linear versus nonlinear pharmacokinetics </a:t>
            </a:r>
            <a:endParaRPr lang="en-US" sz="2800" dirty="0">
              <a:solidFill>
                <a:srgbClr val="FF0000"/>
              </a:solidFill>
              <a:latin typeface="+mj-lt"/>
            </a:endParaRPr>
          </a:p>
        </p:txBody>
      </p:sp>
      <p:sp>
        <p:nvSpPr>
          <p:cNvPr id="7" name="Rectangle 6"/>
          <p:cNvSpPr/>
          <p:nvPr/>
        </p:nvSpPr>
        <p:spPr>
          <a:xfrm>
            <a:off x="482600" y="1600200"/>
            <a:ext cx="8255000" cy="2677656"/>
          </a:xfrm>
          <a:prstGeom prst="rect">
            <a:avLst/>
          </a:prstGeom>
        </p:spPr>
        <p:txBody>
          <a:bodyPr wrap="square">
            <a:spAutoFit/>
          </a:bodyPr>
          <a:lstStyle/>
          <a:p>
            <a:pPr algn="just"/>
            <a:r>
              <a:rPr lang="en-US" dirty="0" smtClean="0"/>
              <a:t>•</a:t>
            </a:r>
            <a:r>
              <a:rPr lang="en-US" sz="2400" dirty="0" smtClean="0">
                <a:latin typeface="+mj-lt"/>
              </a:rPr>
              <a:t>In </a:t>
            </a:r>
            <a:r>
              <a:rPr lang="en-US" sz="2400" dirty="0">
                <a:latin typeface="+mj-lt"/>
              </a:rPr>
              <a:t>some cases drug concentrations do not change </a:t>
            </a:r>
            <a:r>
              <a:rPr lang="en-US" sz="2400" dirty="0" smtClean="0">
                <a:latin typeface="+mj-lt"/>
              </a:rPr>
              <a:t>  proportionally </a:t>
            </a:r>
            <a:r>
              <a:rPr lang="en-US" sz="2400" dirty="0">
                <a:latin typeface="+mj-lt"/>
              </a:rPr>
              <a:t>with dose. </a:t>
            </a:r>
            <a:endParaRPr lang="en-US" sz="2400" dirty="0" smtClean="0">
              <a:latin typeface="+mj-lt"/>
            </a:endParaRPr>
          </a:p>
          <a:p>
            <a:endParaRPr lang="en-US" sz="2400" dirty="0"/>
          </a:p>
          <a:p>
            <a:pPr algn="just"/>
            <a:r>
              <a:rPr lang="en-US" sz="2400" dirty="0" smtClean="0"/>
              <a:t>•</a:t>
            </a:r>
            <a:r>
              <a:rPr lang="en-US" sz="2400" dirty="0">
                <a:latin typeface="+mj-lt"/>
              </a:rPr>
              <a:t>Steady-state concentrations change in a disproportionate fashion after the dose is altered, a plot of steady-state concentration versus dose is not a straight line and the drug is said to follow </a:t>
            </a:r>
            <a:r>
              <a:rPr lang="en-US" sz="2400" i="1" dirty="0" smtClean="0">
                <a:solidFill>
                  <a:srgbClr val="0000FF"/>
                </a:solidFill>
                <a:latin typeface="+mj-lt"/>
              </a:rPr>
              <a:t>nonlinear </a:t>
            </a:r>
            <a:r>
              <a:rPr lang="en-US" sz="2400" i="1" dirty="0">
                <a:solidFill>
                  <a:srgbClr val="0000FF"/>
                </a:solidFill>
                <a:latin typeface="+mj-lt"/>
              </a:rPr>
              <a:t>pharmacokinetics. </a:t>
            </a:r>
          </a:p>
        </p:txBody>
      </p:sp>
    </p:spTree>
    <p:extLst>
      <p:ext uri="{BB962C8B-B14F-4D97-AF65-F5344CB8AC3E}">
        <p14:creationId xmlns:p14="http://schemas.microsoft.com/office/powerpoint/2010/main" val="1461932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685800" y="431800"/>
            <a:ext cx="7772400" cy="5664200"/>
          </a:xfrm>
        </p:spPr>
        <p:txBody>
          <a:bodyPr>
            <a:normAutofit/>
          </a:bodyPr>
          <a:lstStyle/>
          <a:p>
            <a:pPr>
              <a:buNone/>
            </a:pPr>
            <a:r>
              <a:rPr lang="en-GB" dirty="0" smtClean="0"/>
              <a:t>     	</a:t>
            </a:r>
            <a:r>
              <a:rPr lang="en-US" sz="2800" dirty="0" smtClean="0">
                <a:solidFill>
                  <a:srgbClr val="FF0000"/>
                </a:solidFill>
                <a:latin typeface="+mj-lt"/>
                <a:ea typeface="+mn-ea"/>
                <a:cs typeface="+mn-cs"/>
              </a:rPr>
              <a:t>Linear versus nonlinear pharmacokinetics </a:t>
            </a:r>
            <a:endParaRPr lang="en-US" dirty="0" smtClean="0">
              <a:solidFill>
                <a:srgbClr val="FF0000"/>
              </a:solidFill>
              <a:latin typeface="+mj-lt"/>
              <a:ea typeface="+mn-ea"/>
              <a:cs typeface="+mn-cs"/>
            </a:endParaRPr>
          </a:p>
          <a:p>
            <a:endParaRPr lang="en-US" dirty="0" smtClean="0"/>
          </a:p>
          <a:p>
            <a:pPr algn="just"/>
            <a:r>
              <a:rPr lang="en-US" sz="2400" dirty="0" smtClean="0">
                <a:solidFill>
                  <a:schemeClr val="tx1"/>
                </a:solidFill>
                <a:latin typeface="+mj-lt"/>
                <a:ea typeface="+mn-ea"/>
                <a:cs typeface="+mn-cs"/>
              </a:rPr>
              <a:t>When steady-state concentrations increase more than expected after a dosage increase, the most likely explanation is that the processes removing the drug from the body have become saturated. </a:t>
            </a:r>
          </a:p>
          <a:p>
            <a:pPr algn="just">
              <a:buNone/>
            </a:pPr>
            <a:endParaRPr lang="en-US" sz="2400" dirty="0" smtClean="0">
              <a:solidFill>
                <a:schemeClr val="tx1"/>
              </a:solidFill>
              <a:latin typeface="+mj-lt"/>
              <a:ea typeface="+mn-ea"/>
              <a:cs typeface="+mn-cs"/>
            </a:endParaRPr>
          </a:p>
          <a:p>
            <a:r>
              <a:rPr lang="en-US" sz="2400" dirty="0" smtClean="0">
                <a:solidFill>
                  <a:schemeClr val="tx1"/>
                </a:solidFill>
                <a:latin typeface="+mj-lt"/>
                <a:ea typeface="+mn-ea"/>
                <a:cs typeface="+mn-cs"/>
              </a:rPr>
              <a:t>This phenomenon is known as </a:t>
            </a:r>
            <a:r>
              <a:rPr lang="en-US" sz="2400" dirty="0" err="1" smtClean="0">
                <a:solidFill>
                  <a:schemeClr val="tx1"/>
                </a:solidFill>
                <a:latin typeface="+mj-lt"/>
                <a:ea typeface="+mn-ea"/>
                <a:cs typeface="+mn-cs"/>
              </a:rPr>
              <a:t>saturable</a:t>
            </a:r>
            <a:r>
              <a:rPr lang="en-US" sz="2400" dirty="0" smtClean="0">
                <a:solidFill>
                  <a:schemeClr val="tx1"/>
                </a:solidFill>
                <a:latin typeface="+mj-lt"/>
                <a:ea typeface="+mn-ea"/>
                <a:cs typeface="+mn-cs"/>
              </a:rPr>
              <a:t> or </a:t>
            </a:r>
            <a:r>
              <a:rPr lang="en-US" sz="2400" i="1" dirty="0" err="1" smtClean="0">
                <a:solidFill>
                  <a:srgbClr val="0000CC"/>
                </a:solidFill>
                <a:latin typeface="+mj-lt"/>
                <a:ea typeface="+mn-ea"/>
                <a:cs typeface="+mn-cs"/>
              </a:rPr>
              <a:t>Michaelis-Menten</a:t>
            </a:r>
            <a:r>
              <a:rPr lang="en-US" sz="2400" i="1" dirty="0" smtClean="0">
                <a:solidFill>
                  <a:srgbClr val="0000CC"/>
                </a:solidFill>
                <a:latin typeface="+mj-lt"/>
                <a:ea typeface="+mn-ea"/>
                <a:cs typeface="+mn-cs"/>
              </a:rPr>
              <a:t> pharmacokinetics.</a:t>
            </a:r>
          </a:p>
          <a:p>
            <a:pPr>
              <a:buNone/>
            </a:pPr>
            <a:r>
              <a:rPr lang="en-US" sz="2400" b="1" i="1" dirty="0" smtClean="0">
                <a:solidFill>
                  <a:schemeClr val="tx1"/>
                </a:solidFill>
                <a:latin typeface="+mj-lt"/>
                <a:ea typeface="+mn-ea"/>
                <a:cs typeface="+mn-cs"/>
              </a:rPr>
              <a:t> </a:t>
            </a:r>
          </a:p>
          <a:p>
            <a:r>
              <a:rPr lang="en-US" sz="2400" dirty="0" smtClean="0">
                <a:solidFill>
                  <a:schemeClr val="tx1"/>
                </a:solidFill>
                <a:latin typeface="+mj-lt"/>
                <a:ea typeface="+mn-ea"/>
                <a:cs typeface="+mn-cs"/>
              </a:rPr>
              <a:t>Both </a:t>
            </a:r>
            <a:r>
              <a:rPr lang="en-US" sz="2400" dirty="0" err="1" smtClean="0">
                <a:solidFill>
                  <a:schemeClr val="tx1"/>
                </a:solidFill>
                <a:latin typeface="+mj-lt"/>
                <a:ea typeface="+mn-ea"/>
                <a:cs typeface="+mn-cs"/>
              </a:rPr>
              <a:t>phenytoin</a:t>
            </a:r>
            <a:r>
              <a:rPr lang="en-US" sz="2400" dirty="0" smtClean="0">
                <a:solidFill>
                  <a:schemeClr val="tx1"/>
                </a:solidFill>
                <a:latin typeface="+mj-lt"/>
                <a:ea typeface="+mn-ea"/>
                <a:cs typeface="+mn-cs"/>
              </a:rPr>
              <a:t> and salicylic acid follow </a:t>
            </a:r>
            <a:r>
              <a:rPr lang="en-US" sz="2400" dirty="0" err="1" smtClean="0">
                <a:solidFill>
                  <a:schemeClr val="tx1"/>
                </a:solidFill>
                <a:latin typeface="+mj-lt"/>
                <a:ea typeface="+mn-ea"/>
                <a:cs typeface="+mn-cs"/>
              </a:rPr>
              <a:t>Michaelis-Menten</a:t>
            </a:r>
            <a:r>
              <a:rPr lang="en-US" sz="2400" dirty="0" smtClean="0">
                <a:solidFill>
                  <a:schemeClr val="tx1"/>
                </a:solidFill>
                <a:latin typeface="+mj-lt"/>
                <a:ea typeface="+mn-ea"/>
                <a:cs typeface="+mn-cs"/>
              </a:rPr>
              <a:t> pharmacokinetics. </a:t>
            </a:r>
          </a:p>
          <a:p>
            <a:pPr eaLnBrk="1" hangingPunct="1">
              <a:buFontTx/>
              <a:buNone/>
            </a:pPr>
            <a:endParaRPr lang="en-GB" dirty="0" smtClean="0"/>
          </a:p>
        </p:txBody>
      </p:sp>
    </p:spTree>
    <p:extLst>
      <p:ext uri="{BB962C8B-B14F-4D97-AF65-F5344CB8AC3E}">
        <p14:creationId xmlns:p14="http://schemas.microsoft.com/office/powerpoint/2010/main" val="419992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406400"/>
            <a:ext cx="7772400" cy="685800"/>
          </a:xfrm>
        </p:spPr>
        <p:txBody>
          <a:bodyPr/>
          <a:lstStyle/>
          <a:p>
            <a:r>
              <a:rPr lang="en-US" sz="2800" dirty="0" smtClean="0">
                <a:solidFill>
                  <a:srgbClr val="FF0000"/>
                </a:solidFill>
                <a:latin typeface="+mj-lt"/>
                <a:ea typeface="+mj-ea"/>
                <a:cs typeface="+mj-cs"/>
              </a:rPr>
              <a:t>Linear versus nonlinear pharmacokinetics </a:t>
            </a:r>
          </a:p>
        </p:txBody>
      </p:sp>
      <p:sp>
        <p:nvSpPr>
          <p:cNvPr id="28675" name="Rectangle 3"/>
          <p:cNvSpPr>
            <a:spLocks noGrp="1" noChangeArrowheads="1"/>
          </p:cNvSpPr>
          <p:nvPr>
            <p:ph type="body" idx="1"/>
          </p:nvPr>
        </p:nvSpPr>
        <p:spPr>
          <a:xfrm>
            <a:off x="685800" y="1219200"/>
            <a:ext cx="7772400" cy="4876800"/>
          </a:xfrm>
        </p:spPr>
        <p:txBody>
          <a:bodyPr/>
          <a:lstStyle/>
          <a:p>
            <a:r>
              <a:rPr lang="en-US" sz="2400" dirty="0" smtClean="0">
                <a:solidFill>
                  <a:schemeClr val="tx1"/>
                </a:solidFill>
                <a:latin typeface="+mj-lt"/>
                <a:ea typeface="+mn-ea"/>
                <a:cs typeface="+mn-cs"/>
              </a:rPr>
              <a:t>When steady-state concentrations increase less than expected after a dosage increase, there are two typical explanations: </a:t>
            </a:r>
          </a:p>
          <a:p>
            <a:pPr>
              <a:buNone/>
            </a:pPr>
            <a:endParaRPr lang="en-US" dirty="0" smtClean="0">
              <a:solidFill>
                <a:schemeClr val="tx1"/>
              </a:solidFill>
              <a:latin typeface="+mn-lt"/>
              <a:ea typeface="+mn-ea"/>
              <a:cs typeface="+mn-cs"/>
            </a:endParaRPr>
          </a:p>
          <a:p>
            <a:r>
              <a:rPr lang="en-US" sz="2400" dirty="0" smtClean="0">
                <a:solidFill>
                  <a:srgbClr val="000099"/>
                </a:solidFill>
                <a:latin typeface="+mj-lt"/>
                <a:ea typeface="+mn-ea"/>
                <a:cs typeface="+mn-cs"/>
              </a:rPr>
              <a:t>Saturation of protein binding sites (</a:t>
            </a:r>
            <a:r>
              <a:rPr lang="en-US" sz="2400" dirty="0" smtClean="0">
                <a:latin typeface="+mj-lt"/>
                <a:ea typeface="+mn-ea"/>
                <a:cs typeface="+mn-cs"/>
              </a:rPr>
              <a:t>e.g., </a:t>
            </a:r>
            <a:r>
              <a:rPr lang="en-US" sz="2400" dirty="0" err="1" smtClean="0">
                <a:latin typeface="+mj-lt"/>
                <a:ea typeface="+mn-ea"/>
                <a:cs typeface="+mn-cs"/>
              </a:rPr>
              <a:t>valproic</a:t>
            </a:r>
            <a:r>
              <a:rPr lang="en-US" sz="2400" dirty="0" smtClean="0">
                <a:latin typeface="+mj-lt"/>
                <a:ea typeface="+mn-ea"/>
                <a:cs typeface="+mn-cs"/>
              </a:rPr>
              <a:t> acid and </a:t>
            </a:r>
            <a:r>
              <a:rPr lang="en-US" sz="2400" dirty="0" err="1" smtClean="0">
                <a:latin typeface="+mj-lt"/>
                <a:ea typeface="+mn-ea"/>
                <a:cs typeface="+mn-cs"/>
              </a:rPr>
              <a:t>disopyramide</a:t>
            </a:r>
            <a:r>
              <a:rPr lang="en-US" sz="2400" dirty="0" smtClean="0">
                <a:latin typeface="+mj-lt"/>
                <a:ea typeface="+mn-ea"/>
                <a:cs typeface="+mn-cs"/>
              </a:rPr>
              <a:t>). </a:t>
            </a:r>
          </a:p>
          <a:p>
            <a:pPr>
              <a:buNone/>
            </a:pPr>
            <a:endParaRPr lang="en-US" dirty="0" smtClean="0">
              <a:solidFill>
                <a:srgbClr val="000099"/>
              </a:solidFill>
              <a:latin typeface="+mn-lt"/>
              <a:ea typeface="+mn-ea"/>
              <a:cs typeface="+mn-cs"/>
            </a:endParaRPr>
          </a:p>
          <a:p>
            <a:r>
              <a:rPr lang="en-US" sz="2400" dirty="0" err="1" smtClean="0">
                <a:solidFill>
                  <a:srgbClr val="000099"/>
                </a:solidFill>
                <a:latin typeface="+mj-lt"/>
                <a:ea typeface="+mn-ea"/>
                <a:cs typeface="+mn-cs"/>
              </a:rPr>
              <a:t>Autoinduction</a:t>
            </a:r>
            <a:r>
              <a:rPr lang="en-US" sz="2400" dirty="0" smtClean="0">
                <a:solidFill>
                  <a:srgbClr val="000099"/>
                </a:solidFill>
                <a:latin typeface="+mj-lt"/>
                <a:ea typeface="+mn-ea"/>
                <a:cs typeface="+mn-cs"/>
              </a:rPr>
              <a:t> of drug metabolism </a:t>
            </a:r>
            <a:r>
              <a:rPr lang="en-US" sz="2400" dirty="0" smtClean="0">
                <a:latin typeface="+mj-lt"/>
                <a:ea typeface="+mn-ea"/>
                <a:cs typeface="+mn-cs"/>
              </a:rPr>
              <a:t>(e.g., </a:t>
            </a:r>
            <a:r>
              <a:rPr lang="en-US" sz="2400" dirty="0" err="1" smtClean="0">
                <a:latin typeface="+mj-lt"/>
                <a:ea typeface="+mn-ea"/>
                <a:cs typeface="+mn-cs"/>
              </a:rPr>
              <a:t>carbamazepine</a:t>
            </a:r>
            <a:r>
              <a:rPr lang="en-US" sz="2400" dirty="0" smtClean="0">
                <a:latin typeface="+mj-lt"/>
                <a:ea typeface="+mn-ea"/>
                <a:cs typeface="+mn-cs"/>
              </a:rPr>
              <a:t>). </a:t>
            </a:r>
          </a:p>
        </p:txBody>
      </p:sp>
    </p:spTree>
    <p:extLst>
      <p:ext uri="{BB962C8B-B14F-4D97-AF65-F5344CB8AC3E}">
        <p14:creationId xmlns:p14="http://schemas.microsoft.com/office/powerpoint/2010/main" val="850160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609600"/>
            <a:ext cx="7772400" cy="774700"/>
          </a:xfrm>
        </p:spPr>
        <p:txBody>
          <a:bodyPr/>
          <a:lstStyle/>
          <a:p>
            <a:pPr algn="l" eaLnBrk="1" hangingPunct="1"/>
            <a:endParaRPr lang="en-GB" sz="3600" dirty="0" smtClean="0">
              <a:solidFill>
                <a:srgbClr val="0000CC"/>
              </a:solidFill>
            </a:endParaRPr>
          </a:p>
        </p:txBody>
      </p:sp>
      <p:sp>
        <p:nvSpPr>
          <p:cNvPr id="29699" name="Rectangle 3"/>
          <p:cNvSpPr>
            <a:spLocks noGrp="1" noChangeArrowheads="1"/>
          </p:cNvSpPr>
          <p:nvPr>
            <p:ph type="body" idx="1"/>
          </p:nvPr>
        </p:nvSpPr>
        <p:spPr>
          <a:xfrm>
            <a:off x="685800" y="3073400"/>
            <a:ext cx="8077200" cy="3238500"/>
          </a:xfrm>
        </p:spPr>
        <p:txBody>
          <a:bodyPr/>
          <a:lstStyle/>
          <a:p>
            <a:pPr algn="just" eaLnBrk="1" hangingPunct="1">
              <a:buFontTx/>
              <a:buNone/>
            </a:pPr>
            <a:r>
              <a:rPr lang="en-US" sz="2000" dirty="0" smtClean="0">
                <a:solidFill>
                  <a:schemeClr val="tx1"/>
                </a:solidFill>
                <a:latin typeface="+mn-lt"/>
                <a:ea typeface="+mn-ea"/>
                <a:cs typeface="+mn-cs"/>
              </a:rPr>
              <a:t>    </a:t>
            </a:r>
            <a:r>
              <a:rPr lang="en-US" sz="2000" dirty="0" smtClean="0">
                <a:solidFill>
                  <a:srgbClr val="C00000"/>
                </a:solidFill>
                <a:latin typeface="+mn-lt"/>
                <a:ea typeface="+mn-ea"/>
                <a:cs typeface="+mn-cs"/>
              </a:rPr>
              <a:t>When doses are increased for most drugs, steady-state concentrations increase in a proportional fashion leading to linear pharmacokinetics (solid line). However, in some cases proportional increases in steady-state concentrations do not occur after a dosage increase. When steady-state concentrations increase more than expected after a dosage increase (upper dashed line), </a:t>
            </a:r>
            <a:r>
              <a:rPr lang="en-US" sz="2000" dirty="0" err="1" smtClean="0">
                <a:solidFill>
                  <a:srgbClr val="C00000"/>
                </a:solidFill>
                <a:latin typeface="+mn-lt"/>
                <a:ea typeface="+mn-ea"/>
                <a:cs typeface="+mn-cs"/>
              </a:rPr>
              <a:t>Michaelis-Menten</a:t>
            </a:r>
            <a:r>
              <a:rPr lang="en-US" sz="2000" dirty="0" smtClean="0">
                <a:solidFill>
                  <a:srgbClr val="C00000"/>
                </a:solidFill>
                <a:latin typeface="+mn-lt"/>
                <a:ea typeface="+mn-ea"/>
                <a:cs typeface="+mn-cs"/>
              </a:rPr>
              <a:t> pharmacokinetics may be taking place. If steady-state concentrations increase less than expected after a dosage increase (lower dashed line), </a:t>
            </a:r>
            <a:r>
              <a:rPr lang="en-US" sz="2000" dirty="0" err="1" smtClean="0">
                <a:solidFill>
                  <a:srgbClr val="C00000"/>
                </a:solidFill>
                <a:latin typeface="+mn-lt"/>
                <a:ea typeface="+mn-ea"/>
                <a:cs typeface="+mn-cs"/>
              </a:rPr>
              <a:t>saturable</a:t>
            </a:r>
            <a:r>
              <a:rPr lang="en-US" sz="2000" dirty="0" smtClean="0">
                <a:solidFill>
                  <a:srgbClr val="C00000"/>
                </a:solidFill>
                <a:latin typeface="+mn-lt"/>
                <a:ea typeface="+mn-ea"/>
                <a:cs typeface="+mn-cs"/>
              </a:rPr>
              <a:t> plasma protein binding or </a:t>
            </a:r>
            <a:r>
              <a:rPr lang="en-US" sz="2000" dirty="0" err="1" smtClean="0">
                <a:solidFill>
                  <a:srgbClr val="C00000"/>
                </a:solidFill>
                <a:latin typeface="+mn-lt"/>
                <a:ea typeface="+mn-ea"/>
                <a:cs typeface="+mn-cs"/>
              </a:rPr>
              <a:t>autoinduction</a:t>
            </a:r>
            <a:r>
              <a:rPr lang="en-US" sz="2000" dirty="0" smtClean="0">
                <a:solidFill>
                  <a:srgbClr val="C00000"/>
                </a:solidFill>
                <a:latin typeface="+mn-lt"/>
                <a:ea typeface="+mn-ea"/>
                <a:cs typeface="+mn-cs"/>
              </a:rPr>
              <a:t> are likely explanations</a:t>
            </a:r>
            <a:r>
              <a:rPr lang="en-US" sz="2000" dirty="0" smtClean="0">
                <a:solidFill>
                  <a:schemeClr val="tx1"/>
                </a:solidFill>
                <a:latin typeface="+mn-lt"/>
                <a:ea typeface="+mn-ea"/>
                <a:cs typeface="+mn-cs"/>
              </a:rPr>
              <a:t>. </a:t>
            </a:r>
            <a:endParaRPr lang="en-GB" sz="2000" dirty="0" smtClean="0">
              <a:cs typeface="Times New Roman" pitchFamily="18" charset="0"/>
            </a:endParaRPr>
          </a:p>
        </p:txBody>
      </p:sp>
      <p:pic>
        <p:nvPicPr>
          <p:cNvPr id="9221" name="Picture 5"/>
          <p:cNvPicPr>
            <a:picLocks noChangeAspect="1" noChangeArrowheads="1"/>
          </p:cNvPicPr>
          <p:nvPr/>
        </p:nvPicPr>
        <p:blipFill>
          <a:blip r:embed="rId2" cstate="print"/>
          <a:srcRect/>
          <a:stretch>
            <a:fillRect/>
          </a:stretch>
        </p:blipFill>
        <p:spPr bwMode="auto">
          <a:xfrm>
            <a:off x="504825" y="355600"/>
            <a:ext cx="8134350" cy="2628900"/>
          </a:xfrm>
          <a:prstGeom prst="rect">
            <a:avLst/>
          </a:prstGeom>
          <a:noFill/>
          <a:ln w="9525">
            <a:noFill/>
            <a:miter lim="800000"/>
            <a:headEnd/>
            <a:tailEnd/>
          </a:ln>
        </p:spPr>
      </p:pic>
    </p:spTree>
    <p:extLst>
      <p:ext uri="{BB962C8B-B14F-4D97-AF65-F5344CB8AC3E}">
        <p14:creationId xmlns:p14="http://schemas.microsoft.com/office/powerpoint/2010/main" val="1103908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60400" y="558800"/>
            <a:ext cx="7772400" cy="812800"/>
          </a:xfrm>
        </p:spPr>
        <p:txBody>
          <a:bodyPr/>
          <a:lstStyle/>
          <a:p>
            <a:r>
              <a:rPr lang="en-US" sz="2800" dirty="0" smtClean="0">
                <a:solidFill>
                  <a:srgbClr val="FF0000"/>
                </a:solidFill>
                <a:latin typeface="+mj-lt"/>
                <a:ea typeface="+mj-ea"/>
                <a:cs typeface="+mj-cs"/>
              </a:rPr>
              <a:t>Linear versus nonlinear pharmacokinetics </a:t>
            </a:r>
          </a:p>
        </p:txBody>
      </p:sp>
      <p:sp>
        <p:nvSpPr>
          <p:cNvPr id="10243" name="Content Placeholder 2"/>
          <p:cNvSpPr>
            <a:spLocks noGrp="1"/>
          </p:cNvSpPr>
          <p:nvPr>
            <p:ph idx="1"/>
          </p:nvPr>
        </p:nvSpPr>
        <p:spPr>
          <a:xfrm>
            <a:off x="685800" y="1397000"/>
            <a:ext cx="7899400" cy="4699000"/>
          </a:xfrm>
        </p:spPr>
        <p:txBody>
          <a:bodyPr>
            <a:normAutofit fontScale="92500" lnSpcReduction="10000"/>
          </a:bodyPr>
          <a:lstStyle/>
          <a:p>
            <a:endParaRPr lang="en-US" dirty="0" smtClean="0"/>
          </a:p>
          <a:p>
            <a:pPr algn="just"/>
            <a:r>
              <a:rPr lang="en-US" sz="2400" dirty="0" smtClean="0">
                <a:solidFill>
                  <a:schemeClr val="tx1"/>
                </a:solidFill>
                <a:latin typeface="+mn-lt"/>
                <a:ea typeface="+mn-ea"/>
                <a:cs typeface="+mn-cs"/>
              </a:rPr>
              <a:t>In either case, the relationship between steady-state concentration and dose for drugs that follow </a:t>
            </a:r>
            <a:r>
              <a:rPr lang="en-US" sz="2400" i="1" dirty="0" smtClean="0">
                <a:solidFill>
                  <a:srgbClr val="000099"/>
                </a:solidFill>
                <a:latin typeface="+mn-lt"/>
                <a:ea typeface="+mn-ea"/>
                <a:cs typeface="+mn-cs"/>
              </a:rPr>
              <a:t>nonlinear pharmacokinetics </a:t>
            </a:r>
            <a:r>
              <a:rPr lang="en-US" sz="2400" dirty="0" smtClean="0">
                <a:solidFill>
                  <a:schemeClr val="tx1"/>
                </a:solidFill>
                <a:latin typeface="+mn-lt"/>
                <a:ea typeface="+mn-ea"/>
                <a:cs typeface="+mn-cs"/>
              </a:rPr>
              <a:t>is fraught with significant inter-subject variability. </a:t>
            </a:r>
          </a:p>
          <a:p>
            <a:pPr algn="just">
              <a:buNone/>
            </a:pPr>
            <a:endParaRPr lang="en-US" sz="2400" i="1" dirty="0" smtClean="0">
              <a:solidFill>
                <a:schemeClr val="tx1"/>
              </a:solidFill>
              <a:latin typeface="+mn-lt"/>
              <a:ea typeface="+mn-ea"/>
              <a:cs typeface="+mn-cs"/>
            </a:endParaRPr>
          </a:p>
          <a:p>
            <a:pPr algn="just"/>
            <a:r>
              <a:rPr lang="en-US" sz="2400" dirty="0" smtClean="0">
                <a:solidFill>
                  <a:schemeClr val="tx1"/>
                </a:solidFill>
                <a:latin typeface="+mj-lt"/>
                <a:ea typeface="+mn-ea"/>
                <a:cs typeface="+mn-cs"/>
              </a:rPr>
              <a:t>Drugs that exhibit </a:t>
            </a:r>
            <a:r>
              <a:rPr lang="en-US" sz="2400" i="1" dirty="0" smtClean="0">
                <a:solidFill>
                  <a:srgbClr val="000099"/>
                </a:solidFill>
                <a:latin typeface="+mj-lt"/>
                <a:ea typeface="+mn-ea"/>
                <a:cs typeface="+mn-cs"/>
              </a:rPr>
              <a:t>nonlinear pharmacokinetics </a:t>
            </a:r>
            <a:r>
              <a:rPr lang="en-US" sz="2400" dirty="0" smtClean="0">
                <a:solidFill>
                  <a:schemeClr val="tx1"/>
                </a:solidFill>
                <a:latin typeface="+mj-lt"/>
                <a:ea typeface="+mn-ea"/>
                <a:cs typeface="+mn-cs"/>
              </a:rPr>
              <a:t>are oftentimes very difficult to dose correctly. </a:t>
            </a:r>
          </a:p>
          <a:p>
            <a:pPr>
              <a:buFontTx/>
              <a:buNone/>
            </a:pPr>
            <a:endParaRPr lang="en-GB" sz="2600" dirty="0" smtClean="0">
              <a:solidFill>
                <a:srgbClr val="FF0000"/>
              </a:solidFill>
            </a:endParaRPr>
          </a:p>
          <a:p>
            <a:pPr>
              <a:buFontTx/>
              <a:buNone/>
            </a:pPr>
            <a:r>
              <a:rPr lang="en-GB" sz="2600" dirty="0" smtClean="0">
                <a:solidFill>
                  <a:srgbClr val="FF0000"/>
                </a:solidFill>
              </a:rPr>
              <a:t>   </a:t>
            </a:r>
          </a:p>
          <a:p>
            <a:pPr>
              <a:buFontTx/>
              <a:buNone/>
            </a:pPr>
            <a:r>
              <a:rPr lang="en-GB" dirty="0" smtClean="0"/>
              <a:t>   </a:t>
            </a:r>
          </a:p>
          <a:p>
            <a:pPr>
              <a:buFontTx/>
              <a:buNone/>
            </a:pPr>
            <a:r>
              <a:rPr lang="en-GB" dirty="0" smtClean="0"/>
              <a:t>       </a:t>
            </a:r>
            <a:endParaRPr lang="en-GB" dirty="0" smtClean="0">
              <a:solidFill>
                <a:srgbClr val="FF0000"/>
              </a:solidFill>
            </a:endParaRPr>
          </a:p>
          <a:p>
            <a:pPr>
              <a:buFontTx/>
              <a:buNone/>
            </a:pPr>
            <a:endParaRPr lang="en-GB" dirty="0" smtClean="0">
              <a:solidFill>
                <a:srgbClr val="FF0000"/>
              </a:solidFill>
            </a:endParaRPr>
          </a:p>
        </p:txBody>
      </p:sp>
    </p:spTree>
    <p:extLst>
      <p:ext uri="{BB962C8B-B14F-4D97-AF65-F5344CB8AC3E}">
        <p14:creationId xmlns:p14="http://schemas.microsoft.com/office/powerpoint/2010/main" val="160112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9900"/>
            <a:ext cx="7772400" cy="914400"/>
          </a:xfrm>
        </p:spPr>
        <p:txBody>
          <a:bodyPr/>
          <a:lstStyle/>
          <a:p>
            <a:r>
              <a:rPr lang="en-US" sz="3600" dirty="0" smtClean="0">
                <a:solidFill>
                  <a:srgbClr val="FF0000"/>
                </a:solidFill>
                <a:latin typeface="+mj-lt"/>
                <a:ea typeface="+mj-ea"/>
                <a:cs typeface="+mj-cs"/>
              </a:rPr>
              <a:t>Clearance</a:t>
            </a:r>
            <a:endParaRPr lang="en-US" dirty="0">
              <a:solidFill>
                <a:srgbClr val="FF0000"/>
              </a:solidFill>
            </a:endParaRPr>
          </a:p>
        </p:txBody>
      </p:sp>
      <p:sp>
        <p:nvSpPr>
          <p:cNvPr id="3" name="Content Placeholder 2"/>
          <p:cNvSpPr>
            <a:spLocks noGrp="1"/>
          </p:cNvSpPr>
          <p:nvPr>
            <p:ph idx="1"/>
          </p:nvPr>
        </p:nvSpPr>
        <p:spPr>
          <a:xfrm>
            <a:off x="685800" y="1435100"/>
            <a:ext cx="7772400" cy="4660900"/>
          </a:xfrm>
        </p:spPr>
        <p:txBody>
          <a:bodyPr/>
          <a:lstStyle/>
          <a:p>
            <a:pPr>
              <a:buNone/>
            </a:pPr>
            <a:r>
              <a:rPr lang="en-US" b="1" dirty="0" smtClean="0">
                <a:solidFill>
                  <a:schemeClr val="tx1"/>
                </a:solidFill>
                <a:latin typeface="+mn-lt"/>
                <a:ea typeface="+mn-ea"/>
                <a:cs typeface="+mn-cs"/>
              </a:rPr>
              <a:t> </a:t>
            </a:r>
          </a:p>
          <a:p>
            <a:pPr algn="just"/>
            <a:r>
              <a:rPr lang="en-US" sz="2400" dirty="0" smtClean="0">
                <a:solidFill>
                  <a:schemeClr val="tx1"/>
                </a:solidFill>
                <a:latin typeface="+mj-lt"/>
                <a:ea typeface="+mn-ea"/>
                <a:cs typeface="+mn-cs"/>
              </a:rPr>
              <a:t>The definition of clearance is the volume of serum or blood completely cleared of the drug per unit time.</a:t>
            </a:r>
          </a:p>
          <a:p>
            <a:pPr algn="just">
              <a:buNone/>
            </a:pPr>
            <a:r>
              <a:rPr lang="en-US" sz="2400" dirty="0" smtClean="0">
                <a:solidFill>
                  <a:schemeClr val="tx1"/>
                </a:solidFill>
                <a:latin typeface="+mj-lt"/>
                <a:ea typeface="+mn-ea"/>
                <a:cs typeface="+mn-cs"/>
              </a:rPr>
              <a:t> </a:t>
            </a:r>
          </a:p>
          <a:p>
            <a:pPr algn="just"/>
            <a:r>
              <a:rPr lang="en-US" sz="2400" dirty="0" smtClean="0">
                <a:solidFill>
                  <a:schemeClr val="tx1"/>
                </a:solidFill>
                <a:latin typeface="+mj-lt"/>
                <a:ea typeface="+mn-ea"/>
                <a:cs typeface="+mn-cs"/>
              </a:rPr>
              <a:t>Thus, the dimension of clearance is volume per unit time, such as L/h or ml/min. </a:t>
            </a:r>
          </a:p>
          <a:p>
            <a:pPr>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The liver is most often the organ responsible for drug metabolism while in most cases the kidney is responsible for drug elimination. </a:t>
            </a:r>
          </a:p>
          <a:p>
            <a:endParaRPr lang="en-US" sz="2400" dirty="0">
              <a:latin typeface="+mj-lt"/>
            </a:endParaRPr>
          </a:p>
        </p:txBody>
      </p:sp>
    </p:spTree>
    <p:extLst>
      <p:ext uri="{BB962C8B-B14F-4D97-AF65-F5344CB8AC3E}">
        <p14:creationId xmlns:p14="http://schemas.microsoft.com/office/powerpoint/2010/main" val="513755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79400"/>
            <a:ext cx="7772400" cy="825500"/>
          </a:xfrm>
        </p:spPr>
        <p:txBody>
          <a:bodyPr>
            <a:noAutofit/>
          </a:bodyPr>
          <a:lstStyle/>
          <a:p>
            <a:r>
              <a:rPr lang="en-US" sz="3200" b="1" dirty="0" smtClean="0">
                <a:solidFill>
                  <a:schemeClr val="tx1"/>
                </a:solidFill>
              </a:rPr>
              <a:t/>
            </a:r>
            <a:br>
              <a:rPr lang="en-US" sz="3200" b="1" dirty="0" smtClean="0">
                <a:solidFill>
                  <a:schemeClr val="tx1"/>
                </a:solidFill>
              </a:rPr>
            </a:br>
            <a:r>
              <a:rPr lang="en-US" sz="3200" dirty="0" smtClean="0">
                <a:solidFill>
                  <a:srgbClr val="FF0000"/>
                </a:solidFill>
              </a:rPr>
              <a:t>Background and historical introduction </a:t>
            </a:r>
            <a:r>
              <a:rPr lang="en-US" sz="3200" b="1" dirty="0" smtClean="0">
                <a:solidFill>
                  <a:srgbClr val="FF0000"/>
                </a:solidFill>
              </a:rPr>
              <a:t/>
            </a:r>
            <a:br>
              <a:rPr lang="en-US" sz="3200" b="1" dirty="0" smtClean="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685800" y="1435100"/>
            <a:ext cx="7772400" cy="4991100"/>
          </a:xfrm>
        </p:spPr>
        <p:txBody>
          <a:bodyPr/>
          <a:lstStyle/>
          <a:p>
            <a:pPr algn="just"/>
            <a:r>
              <a:rPr lang="en-US" sz="2400" dirty="0" smtClean="0">
                <a:solidFill>
                  <a:schemeClr val="tx1"/>
                </a:solidFill>
                <a:latin typeface="+mj-lt"/>
              </a:rPr>
              <a:t>Until the 1960s, </a:t>
            </a:r>
            <a:r>
              <a:rPr lang="en-US" sz="2400" dirty="0" smtClean="0">
                <a:solidFill>
                  <a:srgbClr val="000099"/>
                </a:solidFill>
                <a:latin typeface="+mj-lt"/>
              </a:rPr>
              <a:t>trial and error </a:t>
            </a:r>
            <a:r>
              <a:rPr lang="en-US" sz="2400" dirty="0" smtClean="0">
                <a:solidFill>
                  <a:schemeClr val="tx1"/>
                </a:solidFill>
                <a:latin typeface="+mj-lt"/>
              </a:rPr>
              <a:t>was the most common scenario for drug management. </a:t>
            </a:r>
          </a:p>
          <a:p>
            <a:pPr algn="just"/>
            <a:endParaRPr lang="en-US" sz="2400" dirty="0" smtClean="0">
              <a:solidFill>
                <a:schemeClr val="tx1"/>
              </a:solidFill>
              <a:latin typeface="+mj-lt"/>
            </a:endParaRPr>
          </a:p>
          <a:p>
            <a:pPr algn="just"/>
            <a:r>
              <a:rPr lang="en-US" sz="2400" dirty="0" smtClean="0">
                <a:solidFill>
                  <a:schemeClr val="tx1"/>
                </a:solidFill>
                <a:latin typeface="+mj-lt"/>
              </a:rPr>
              <a:t>Even though the </a:t>
            </a:r>
            <a:r>
              <a:rPr lang="en-US" sz="2400" dirty="0" smtClean="0">
                <a:solidFill>
                  <a:srgbClr val="000099"/>
                </a:solidFill>
                <a:latin typeface="+mj-lt"/>
              </a:rPr>
              <a:t>guiding principles </a:t>
            </a:r>
            <a:r>
              <a:rPr lang="en-US" sz="2400" dirty="0" smtClean="0">
                <a:solidFill>
                  <a:schemeClr val="tx1"/>
                </a:solidFill>
                <a:latin typeface="+mj-lt"/>
              </a:rPr>
              <a:t>were usually obtainable and believable to be efficient and safe, majority of practitioners implement dosing in an empirical approach. </a:t>
            </a:r>
          </a:p>
          <a:p>
            <a:pPr algn="just">
              <a:buNone/>
            </a:pPr>
            <a:endParaRPr lang="en-US" sz="2400" dirty="0" smtClean="0">
              <a:solidFill>
                <a:schemeClr val="tx1"/>
              </a:solidFill>
              <a:latin typeface="+mj-lt"/>
            </a:endParaRPr>
          </a:p>
          <a:p>
            <a:pPr algn="just"/>
            <a:r>
              <a:rPr lang="en-US" sz="2400" dirty="0" smtClean="0">
                <a:solidFill>
                  <a:schemeClr val="tx1"/>
                </a:solidFill>
                <a:latin typeface="+mj-lt"/>
              </a:rPr>
              <a:t>Doses were frequently started at low ranges and increased gradually until an improvement is achieved or, in spite of the guidelines, toxic effects manifested. </a:t>
            </a:r>
          </a:p>
          <a:p>
            <a:pPr algn="just"/>
            <a:endParaRPr lang="en-US" dirty="0"/>
          </a:p>
        </p:txBody>
      </p:sp>
    </p:spTree>
    <p:extLst>
      <p:ext uri="{BB962C8B-B14F-4D97-AF65-F5344CB8AC3E}">
        <p14:creationId xmlns:p14="http://schemas.microsoft.com/office/powerpoint/2010/main" val="4217310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266700"/>
            <a:ext cx="7772400" cy="1003300"/>
          </a:xfrm>
        </p:spPr>
        <p:txBody>
          <a:bodyPr/>
          <a:lstStyle/>
          <a:p>
            <a:r>
              <a:rPr lang="en-US" dirty="0" smtClean="0">
                <a:solidFill>
                  <a:srgbClr val="FF0000"/>
                </a:solidFill>
                <a:latin typeface="+mj-lt"/>
                <a:ea typeface="+mj-ea"/>
                <a:cs typeface="+mj-cs"/>
              </a:rPr>
              <a:t>Clearance </a:t>
            </a:r>
          </a:p>
        </p:txBody>
      </p:sp>
      <p:sp>
        <p:nvSpPr>
          <p:cNvPr id="11267" name="Content Placeholder 2"/>
          <p:cNvSpPr>
            <a:spLocks noGrp="1"/>
          </p:cNvSpPr>
          <p:nvPr>
            <p:ph idx="1"/>
          </p:nvPr>
        </p:nvSpPr>
        <p:spPr>
          <a:xfrm>
            <a:off x="673100" y="1295400"/>
            <a:ext cx="7772400" cy="4851400"/>
          </a:xfrm>
        </p:spPr>
        <p:txBody>
          <a:bodyPr/>
          <a:lstStyle/>
          <a:p>
            <a:pPr algn="just"/>
            <a:r>
              <a:rPr lang="en-US" sz="2400" dirty="0" smtClean="0">
                <a:solidFill>
                  <a:schemeClr val="tx1"/>
                </a:solidFill>
                <a:latin typeface="+mj-lt"/>
                <a:ea typeface="+mn-ea"/>
                <a:cs typeface="+mn-cs"/>
              </a:rPr>
              <a:t>The gastrointestinal wall, lung, and kidney can also metabolize some drugs, and some medications are eliminated unchanged in the bile. </a:t>
            </a:r>
          </a:p>
          <a:p>
            <a:pPr algn="just">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Drug metabolism is characterized as Phase I reactions, which oxidize drug molecules, and Phase II reactions, which form </a:t>
            </a:r>
            <a:r>
              <a:rPr lang="en-US" sz="2400" dirty="0" err="1" smtClean="0">
                <a:solidFill>
                  <a:schemeClr val="tx1"/>
                </a:solidFill>
                <a:latin typeface="+mj-lt"/>
                <a:ea typeface="+mn-ea"/>
                <a:cs typeface="+mn-cs"/>
              </a:rPr>
              <a:t>glucuronide</a:t>
            </a:r>
            <a:r>
              <a:rPr lang="en-US" sz="2400" dirty="0" smtClean="0">
                <a:solidFill>
                  <a:schemeClr val="tx1"/>
                </a:solidFill>
                <a:latin typeface="+mj-lt"/>
                <a:ea typeface="+mn-ea"/>
                <a:cs typeface="+mn-cs"/>
              </a:rPr>
              <a:t> or sulfate esters with drug molecules. </a:t>
            </a:r>
          </a:p>
          <a:p>
            <a:pPr algn="just">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In either case, the resulting metabolite is more water soluble than the parent drug, and is more likely to be eliminated in the urine</a:t>
            </a:r>
            <a:r>
              <a:rPr lang="en-US" sz="2400" b="1" dirty="0" smtClean="0">
                <a:solidFill>
                  <a:schemeClr val="tx1"/>
                </a:solidFill>
                <a:latin typeface="+mj-lt"/>
                <a:ea typeface="+mn-ea"/>
                <a:cs typeface="+mn-cs"/>
              </a:rPr>
              <a:t> </a:t>
            </a:r>
            <a:endParaRPr lang="en-GB" sz="2400" dirty="0" smtClean="0">
              <a:solidFill>
                <a:srgbClr val="FF0000"/>
              </a:solidFill>
              <a:latin typeface="+mj-lt"/>
            </a:endParaRPr>
          </a:p>
        </p:txBody>
      </p:sp>
    </p:spTree>
    <p:extLst>
      <p:ext uri="{BB962C8B-B14F-4D97-AF65-F5344CB8AC3E}">
        <p14:creationId xmlns:p14="http://schemas.microsoft.com/office/powerpoint/2010/main" val="3998113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279400"/>
            <a:ext cx="7772400" cy="901700"/>
          </a:xfrm>
        </p:spPr>
        <p:txBody>
          <a:bodyPr/>
          <a:lstStyle/>
          <a:p>
            <a:r>
              <a:rPr lang="en-US" dirty="0" smtClean="0">
                <a:solidFill>
                  <a:srgbClr val="FF0000"/>
                </a:solidFill>
                <a:latin typeface="+mj-lt"/>
                <a:ea typeface="+mj-ea"/>
                <a:cs typeface="+mj-cs"/>
              </a:rPr>
              <a:t>Clearance </a:t>
            </a:r>
          </a:p>
        </p:txBody>
      </p:sp>
      <p:sp>
        <p:nvSpPr>
          <p:cNvPr id="12291" name="Content Placeholder 2"/>
          <p:cNvSpPr>
            <a:spLocks noGrp="1"/>
          </p:cNvSpPr>
          <p:nvPr>
            <p:ph idx="1"/>
          </p:nvPr>
        </p:nvSpPr>
        <p:spPr>
          <a:xfrm>
            <a:off x="685800" y="1168400"/>
            <a:ext cx="7772400" cy="4635500"/>
          </a:xfrm>
        </p:spPr>
        <p:txBody>
          <a:bodyPr/>
          <a:lstStyle/>
          <a:p>
            <a:pPr algn="just"/>
            <a:r>
              <a:rPr lang="en-US" sz="2400" dirty="0" smtClean="0">
                <a:solidFill>
                  <a:schemeClr val="tx1"/>
                </a:solidFill>
                <a:latin typeface="+mn-lt"/>
                <a:ea typeface="+mn-ea"/>
                <a:cs typeface="+mn-cs"/>
              </a:rPr>
              <a:t>The majority of drug metabolism is catalyzed by hepatic </a:t>
            </a:r>
            <a:r>
              <a:rPr lang="en-US" sz="2400" dirty="0" err="1" smtClean="0">
                <a:solidFill>
                  <a:schemeClr val="tx1"/>
                </a:solidFill>
                <a:latin typeface="+mn-lt"/>
                <a:ea typeface="+mn-ea"/>
                <a:cs typeface="+mn-cs"/>
              </a:rPr>
              <a:t>microsomal</a:t>
            </a:r>
            <a:r>
              <a:rPr lang="en-US" sz="2400" dirty="0" smtClean="0">
                <a:solidFill>
                  <a:schemeClr val="tx1"/>
                </a:solidFill>
                <a:latin typeface="+mn-lt"/>
                <a:ea typeface="+mn-ea"/>
                <a:cs typeface="+mn-cs"/>
              </a:rPr>
              <a:t> enzyme known as the </a:t>
            </a:r>
            <a:r>
              <a:rPr lang="en-US" sz="2400" dirty="0" err="1" smtClean="0">
                <a:solidFill>
                  <a:schemeClr val="tx1"/>
                </a:solidFill>
                <a:latin typeface="+mn-lt"/>
                <a:ea typeface="+mn-ea"/>
                <a:cs typeface="+mn-cs"/>
              </a:rPr>
              <a:t>cytochrome</a:t>
            </a:r>
            <a:r>
              <a:rPr lang="en-US" sz="2400" dirty="0" smtClean="0">
                <a:solidFill>
                  <a:schemeClr val="tx1"/>
                </a:solidFill>
                <a:latin typeface="+mn-lt"/>
                <a:ea typeface="+mn-ea"/>
                <a:cs typeface="+mn-cs"/>
              </a:rPr>
              <a:t> P-450 (CYP). </a:t>
            </a:r>
          </a:p>
          <a:p>
            <a:pPr algn="just"/>
            <a:r>
              <a:rPr lang="en-US" sz="2400" dirty="0" smtClean="0">
                <a:solidFill>
                  <a:schemeClr val="tx1"/>
                </a:solidFill>
                <a:latin typeface="+mn-lt"/>
                <a:ea typeface="+mn-ea"/>
                <a:cs typeface="+mn-cs"/>
              </a:rPr>
              <a:t>Once it is known that a patient is deficient in one of the enzymes, usually because the clearance of a known drug substrate is very low resulting in high steady-state serum concentrations for a low to moderate dose. </a:t>
            </a:r>
          </a:p>
          <a:p>
            <a:pPr algn="just"/>
            <a:r>
              <a:rPr lang="en-US" sz="2400" dirty="0" smtClean="0">
                <a:solidFill>
                  <a:schemeClr val="tx1"/>
                </a:solidFill>
                <a:latin typeface="+mn-lt"/>
                <a:ea typeface="+mn-ea"/>
                <a:cs typeface="+mn-cs"/>
              </a:rPr>
              <a:t>It can be inferred that all drugs metabolized by that enzyme will have a low clearance, and doses of other drugs that are substrates of the enzyme may be empirically reduced. </a:t>
            </a:r>
          </a:p>
        </p:txBody>
      </p:sp>
    </p:spTree>
    <p:extLst>
      <p:ext uri="{BB962C8B-B14F-4D97-AF65-F5344CB8AC3E}">
        <p14:creationId xmlns:p14="http://schemas.microsoft.com/office/powerpoint/2010/main" val="2155427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279400"/>
            <a:ext cx="7772400" cy="749300"/>
          </a:xfrm>
        </p:spPr>
        <p:txBody>
          <a:bodyPr>
            <a:normAutofit fontScale="90000"/>
          </a:bodyPr>
          <a:lstStyle/>
          <a:p>
            <a:pPr algn="l"/>
            <a:r>
              <a:rPr lang="en-US" sz="4000" b="1" dirty="0" smtClean="0"/>
              <a:t>                    </a:t>
            </a:r>
            <a:r>
              <a:rPr lang="en-US" dirty="0" smtClean="0">
                <a:solidFill>
                  <a:srgbClr val="FF0000"/>
                </a:solidFill>
              </a:rPr>
              <a:t>Clearance</a:t>
            </a:r>
            <a:endParaRPr lang="en-GB" dirty="0" smtClean="0">
              <a:solidFill>
                <a:srgbClr val="FF0000"/>
              </a:solidFill>
            </a:endParaRPr>
          </a:p>
        </p:txBody>
      </p:sp>
      <p:sp>
        <p:nvSpPr>
          <p:cNvPr id="9" name="Rectangle 8"/>
          <p:cNvSpPr/>
          <p:nvPr/>
        </p:nvSpPr>
        <p:spPr>
          <a:xfrm>
            <a:off x="431800" y="1028701"/>
            <a:ext cx="5092700" cy="5262979"/>
          </a:xfrm>
          <a:prstGeom prst="rect">
            <a:avLst/>
          </a:prstGeom>
        </p:spPr>
        <p:txBody>
          <a:bodyPr wrap="square">
            <a:spAutoFit/>
          </a:bodyPr>
          <a:lstStyle/>
          <a:p>
            <a:pPr algn="just">
              <a:buFont typeface="Arial" pitchFamily="34" charset="0"/>
              <a:buChar char="•"/>
            </a:pPr>
            <a:r>
              <a:rPr lang="en-US" sz="2400" dirty="0">
                <a:latin typeface="+mj-lt"/>
              </a:rPr>
              <a:t>The kidney eliminates drugs by glomerular filtration and tubular secretion in the nephron. </a:t>
            </a:r>
            <a:endParaRPr lang="en-US" sz="2400" dirty="0" smtClean="0">
              <a:latin typeface="+mj-lt"/>
            </a:endParaRPr>
          </a:p>
          <a:p>
            <a:pPr algn="just">
              <a:buFont typeface="Arial" pitchFamily="34" charset="0"/>
              <a:buChar char="•"/>
            </a:pPr>
            <a:endParaRPr lang="en-US" sz="2400" dirty="0" smtClean="0">
              <a:latin typeface="+mj-lt"/>
            </a:endParaRPr>
          </a:p>
          <a:p>
            <a:pPr algn="just"/>
            <a:r>
              <a:rPr lang="en-US" sz="2400" dirty="0" smtClean="0"/>
              <a:t>•</a:t>
            </a:r>
            <a:r>
              <a:rPr lang="en-US" sz="2400" dirty="0">
                <a:latin typeface="+mj-lt"/>
              </a:rPr>
              <a:t>Once drug molecules have entered the urine, it is possible that the molecules may re-enter the blood via a process known as tubular reabsorption</a:t>
            </a:r>
            <a:r>
              <a:rPr lang="en-US" sz="2400" dirty="0" smtClean="0">
                <a:latin typeface="+mj-lt"/>
              </a:rPr>
              <a:t>.</a:t>
            </a:r>
          </a:p>
          <a:p>
            <a:pPr algn="just"/>
            <a:r>
              <a:rPr lang="en-US" sz="2400" dirty="0" smtClean="0">
                <a:latin typeface="+mj-lt"/>
              </a:rPr>
              <a:t> </a:t>
            </a:r>
            <a:endParaRPr lang="en-US" sz="2400" dirty="0">
              <a:latin typeface="+mj-lt"/>
            </a:endParaRPr>
          </a:p>
          <a:p>
            <a:pPr algn="just"/>
            <a:r>
              <a:rPr lang="en-US" sz="2400" dirty="0" smtClean="0"/>
              <a:t>•</a:t>
            </a:r>
            <a:r>
              <a:rPr lang="en-US" sz="2400" dirty="0" smtClean="0">
                <a:latin typeface="+mj-lt"/>
              </a:rPr>
              <a:t>For the </a:t>
            </a:r>
            <a:r>
              <a:rPr lang="en-US" sz="2400" dirty="0">
                <a:latin typeface="+mj-lt"/>
              </a:rPr>
              <a:t>majority of </a:t>
            </a:r>
            <a:r>
              <a:rPr lang="en-US" sz="2400" dirty="0" smtClean="0">
                <a:latin typeface="+mj-lt"/>
              </a:rPr>
              <a:t>drugs, </a:t>
            </a:r>
            <a:r>
              <a:rPr lang="en-US" sz="2400" dirty="0">
                <a:latin typeface="+mj-lt"/>
              </a:rPr>
              <a:t>tubular secretion takes place in the proximal tubule of the nephron while tubular reabsorption usually takes place in the distal tubule of the nephron. </a:t>
            </a:r>
          </a:p>
        </p:txBody>
      </p:sp>
      <p:pic>
        <p:nvPicPr>
          <p:cNvPr id="13321" name="Picture 9"/>
          <p:cNvPicPr>
            <a:picLocks noGrp="1" noChangeAspect="1" noChangeArrowheads="1"/>
          </p:cNvPicPr>
          <p:nvPr>
            <p:ph idx="1"/>
          </p:nvPr>
        </p:nvPicPr>
        <p:blipFill>
          <a:blip r:embed="rId2" cstate="print"/>
          <a:srcRect/>
          <a:stretch>
            <a:fillRect/>
          </a:stretch>
        </p:blipFill>
        <p:spPr bwMode="auto">
          <a:xfrm>
            <a:off x="5626100" y="1206500"/>
            <a:ext cx="3340100" cy="4876800"/>
          </a:xfrm>
          <a:prstGeom prst="rect">
            <a:avLst/>
          </a:prstGeom>
          <a:noFill/>
          <a:ln w="9525">
            <a:noFill/>
            <a:miter lim="800000"/>
            <a:headEnd/>
            <a:tailEnd/>
          </a:ln>
        </p:spPr>
      </p:pic>
    </p:spTree>
    <p:extLst>
      <p:ext uri="{BB962C8B-B14F-4D97-AF65-F5344CB8AC3E}">
        <p14:creationId xmlns:p14="http://schemas.microsoft.com/office/powerpoint/2010/main" val="21536050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73100" y="152400"/>
            <a:ext cx="7772400" cy="1143000"/>
          </a:xfrm>
        </p:spPr>
        <p:txBody>
          <a:bodyPr/>
          <a:lstStyle/>
          <a:p>
            <a:pPr eaLnBrk="1" hangingPunct="1"/>
            <a:r>
              <a:rPr lang="en-GB" sz="3600" dirty="0" smtClean="0"/>
              <a:t> </a:t>
            </a:r>
            <a:r>
              <a:rPr lang="en-GB" sz="3600" dirty="0" smtClean="0">
                <a:solidFill>
                  <a:srgbClr val="FF0000"/>
                </a:solidFill>
              </a:rPr>
              <a:t>Clearance</a:t>
            </a:r>
          </a:p>
        </p:txBody>
      </p:sp>
      <p:sp>
        <p:nvSpPr>
          <p:cNvPr id="10" name="Rectangle 9"/>
          <p:cNvSpPr/>
          <p:nvPr/>
        </p:nvSpPr>
        <p:spPr>
          <a:xfrm>
            <a:off x="723900" y="1536174"/>
            <a:ext cx="7378700" cy="2923877"/>
          </a:xfrm>
          <a:prstGeom prst="rect">
            <a:avLst/>
          </a:prstGeom>
        </p:spPr>
        <p:txBody>
          <a:bodyPr wrap="square">
            <a:spAutoFit/>
          </a:bodyPr>
          <a:lstStyle/>
          <a:p>
            <a:r>
              <a:rPr lang="en-US" b="1" dirty="0" smtClean="0"/>
              <a:t> </a:t>
            </a:r>
            <a:endParaRPr lang="en-US" b="1" dirty="0"/>
          </a:p>
          <a:p>
            <a:pPr algn="just"/>
            <a:r>
              <a:rPr lang="en-US" sz="2400" dirty="0" smtClean="0">
                <a:latin typeface="+mj-lt"/>
              </a:rPr>
              <a:t>Clearance (</a:t>
            </a:r>
            <a:r>
              <a:rPr lang="en-US" sz="2400" dirty="0" err="1" smtClean="0">
                <a:latin typeface="+mj-lt"/>
              </a:rPr>
              <a:t>Cl</a:t>
            </a:r>
            <a:r>
              <a:rPr lang="en-US" sz="2400" dirty="0" smtClean="0">
                <a:latin typeface="+mj-lt"/>
              </a:rPr>
              <a:t>): </a:t>
            </a:r>
            <a:r>
              <a:rPr lang="en-US" sz="2400" dirty="0">
                <a:latin typeface="+mj-lt"/>
              </a:rPr>
              <a:t>is the most important pharmacokinetic parameter because it determines the maintenance dose (MD) that is required to obtain a given or a target steady-state serum concentration (</a:t>
            </a:r>
            <a:r>
              <a:rPr lang="en-US" sz="2400" dirty="0" err="1">
                <a:latin typeface="+mj-lt"/>
              </a:rPr>
              <a:t>Css</a:t>
            </a:r>
            <a:r>
              <a:rPr lang="en-US" sz="2400" dirty="0">
                <a:latin typeface="+mj-lt"/>
              </a:rPr>
              <a:t>): </a:t>
            </a:r>
          </a:p>
          <a:p>
            <a:endParaRPr lang="en-US" sz="2400" dirty="0" smtClean="0"/>
          </a:p>
          <a:p>
            <a:endParaRPr lang="en-US" dirty="0"/>
          </a:p>
          <a:p>
            <a:r>
              <a:rPr lang="en-US" b="1" i="1" dirty="0" smtClean="0"/>
              <a:t>                                </a:t>
            </a:r>
            <a:r>
              <a:rPr lang="en-US" sz="2800" b="1" i="1" dirty="0" smtClean="0">
                <a:solidFill>
                  <a:srgbClr val="000099"/>
                </a:solidFill>
              </a:rPr>
              <a:t>MD </a:t>
            </a:r>
            <a:r>
              <a:rPr lang="en-US" sz="2800" b="1" i="1" dirty="0">
                <a:solidFill>
                  <a:srgbClr val="000099"/>
                </a:solidFill>
              </a:rPr>
              <a:t>= </a:t>
            </a:r>
            <a:r>
              <a:rPr lang="en-US" sz="2800" b="1" i="1" dirty="0" err="1">
                <a:solidFill>
                  <a:srgbClr val="000099"/>
                </a:solidFill>
              </a:rPr>
              <a:t>Css</a:t>
            </a:r>
            <a:r>
              <a:rPr lang="en-US" sz="2800" b="1" i="1" dirty="0">
                <a:solidFill>
                  <a:srgbClr val="000099"/>
                </a:solidFill>
              </a:rPr>
              <a:t> · </a:t>
            </a:r>
            <a:r>
              <a:rPr lang="en-US" sz="2800" b="1" i="1" dirty="0" err="1">
                <a:solidFill>
                  <a:srgbClr val="000099"/>
                </a:solidFill>
              </a:rPr>
              <a:t>Cl</a:t>
            </a:r>
            <a:r>
              <a:rPr lang="en-US" sz="2800" b="1" i="1" dirty="0">
                <a:solidFill>
                  <a:srgbClr val="000099"/>
                </a:solidFill>
              </a:rPr>
              <a:t> </a:t>
            </a:r>
            <a:endParaRPr lang="en-US" sz="2800" dirty="0">
              <a:solidFill>
                <a:srgbClr val="000099"/>
              </a:solidFill>
            </a:endParaRPr>
          </a:p>
        </p:txBody>
      </p:sp>
    </p:spTree>
    <p:extLst>
      <p:ext uri="{BB962C8B-B14F-4D97-AF65-F5344CB8AC3E}">
        <p14:creationId xmlns:p14="http://schemas.microsoft.com/office/powerpoint/2010/main" val="1305211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482600"/>
            <a:ext cx="7772400" cy="812800"/>
          </a:xfrm>
        </p:spPr>
        <p:txBody>
          <a:bodyPr/>
          <a:lstStyle/>
          <a:p>
            <a:pPr eaLnBrk="1" hangingPunct="1"/>
            <a:r>
              <a:rPr lang="en-GB" sz="3600" dirty="0" smtClean="0"/>
              <a:t> </a:t>
            </a:r>
            <a:r>
              <a:rPr lang="en-GB" dirty="0" smtClean="0">
                <a:solidFill>
                  <a:srgbClr val="FF0000"/>
                </a:solidFill>
              </a:rPr>
              <a:t>Clearance</a:t>
            </a:r>
            <a:r>
              <a:rPr lang="en-GB" sz="3600" dirty="0" smtClean="0"/>
              <a:t>              </a:t>
            </a:r>
          </a:p>
        </p:txBody>
      </p:sp>
      <p:sp>
        <p:nvSpPr>
          <p:cNvPr id="15363" name="Rectangle 3"/>
          <p:cNvSpPr>
            <a:spLocks noGrp="1" noChangeArrowheads="1"/>
          </p:cNvSpPr>
          <p:nvPr>
            <p:ph type="body" idx="1"/>
          </p:nvPr>
        </p:nvSpPr>
        <p:spPr>
          <a:xfrm>
            <a:off x="660400" y="1409700"/>
            <a:ext cx="7772400" cy="4673600"/>
          </a:xfrm>
        </p:spPr>
        <p:txBody>
          <a:bodyPr/>
          <a:lstStyle/>
          <a:p>
            <a:pPr>
              <a:buNone/>
            </a:pPr>
            <a:r>
              <a:rPr lang="en-US" sz="2400" b="1" dirty="0" smtClean="0">
                <a:solidFill>
                  <a:schemeClr val="tx1"/>
                </a:solidFill>
                <a:latin typeface="+mn-lt"/>
                <a:ea typeface="+mn-ea"/>
                <a:cs typeface="+mn-cs"/>
              </a:rPr>
              <a:t> </a:t>
            </a:r>
          </a:p>
          <a:p>
            <a:r>
              <a:rPr lang="en-US" sz="2400" dirty="0" smtClean="0">
                <a:solidFill>
                  <a:schemeClr val="tx1"/>
                </a:solidFill>
                <a:latin typeface="+mn-lt"/>
                <a:ea typeface="+mn-ea"/>
                <a:cs typeface="+mn-cs"/>
              </a:rPr>
              <a:t>Target steady-state concentrations are usually taken from previous studies. </a:t>
            </a:r>
          </a:p>
          <a:p>
            <a:r>
              <a:rPr lang="en-US" sz="2400" dirty="0" smtClean="0">
                <a:solidFill>
                  <a:schemeClr val="tx1"/>
                </a:solidFill>
                <a:latin typeface="+mn-lt"/>
                <a:ea typeface="+mn-ea"/>
                <a:cs typeface="+mn-cs"/>
              </a:rPr>
              <a:t>Theses concentration come as a range;</a:t>
            </a:r>
          </a:p>
          <a:p>
            <a:pPr>
              <a:buNone/>
            </a:pPr>
            <a:r>
              <a:rPr lang="en-US" sz="2400" dirty="0" smtClean="0">
                <a:solidFill>
                  <a:schemeClr val="tx1"/>
                </a:solidFill>
                <a:latin typeface="+mn-lt"/>
                <a:ea typeface="+mn-ea"/>
                <a:cs typeface="+mn-cs"/>
              </a:rPr>
              <a:t> </a:t>
            </a:r>
          </a:p>
          <a:p>
            <a:pPr>
              <a:buFont typeface="Wingdings" pitchFamily="2" charset="2"/>
              <a:buChar char="Ø"/>
            </a:pPr>
            <a:r>
              <a:rPr lang="en-US" sz="2400" dirty="0" smtClean="0"/>
              <a:t>    </a:t>
            </a:r>
            <a:r>
              <a:rPr lang="en-US" sz="2400" i="1" dirty="0" smtClean="0">
                <a:solidFill>
                  <a:srgbClr val="000099"/>
                </a:solidFill>
                <a:latin typeface="+mn-lt"/>
                <a:ea typeface="+mn-ea"/>
                <a:cs typeface="+mn-cs"/>
              </a:rPr>
              <a:t>minimum effective concentrations </a:t>
            </a:r>
          </a:p>
          <a:p>
            <a:pPr>
              <a:buFont typeface="Wingdings" pitchFamily="2" charset="2"/>
              <a:buChar char="Ø"/>
            </a:pPr>
            <a:r>
              <a:rPr lang="en-US" sz="2400" i="1" dirty="0" smtClean="0">
                <a:solidFill>
                  <a:schemeClr val="tx1"/>
                </a:solidFill>
                <a:latin typeface="+mn-lt"/>
                <a:ea typeface="+mn-ea"/>
                <a:cs typeface="+mn-cs"/>
              </a:rPr>
              <a:t>    </a:t>
            </a:r>
            <a:r>
              <a:rPr lang="en-US" sz="2400" i="1" dirty="0" smtClean="0">
                <a:solidFill>
                  <a:srgbClr val="000099"/>
                </a:solidFill>
                <a:latin typeface="+mn-lt"/>
                <a:ea typeface="+mn-ea"/>
                <a:cs typeface="+mn-cs"/>
              </a:rPr>
              <a:t>maximum effective concentrations </a:t>
            </a:r>
            <a:r>
              <a:rPr lang="en-US" sz="2400" i="1" dirty="0" smtClean="0">
                <a:solidFill>
                  <a:schemeClr val="tx1"/>
                </a:solidFill>
                <a:latin typeface="+mn-lt"/>
                <a:ea typeface="+mn-ea"/>
                <a:cs typeface="+mn-cs"/>
              </a:rPr>
              <a:t>(</a:t>
            </a:r>
            <a:r>
              <a:rPr lang="en-US" sz="2400" i="1" dirty="0" smtClean="0">
                <a:solidFill>
                  <a:srgbClr val="FF0000"/>
                </a:solidFill>
                <a:latin typeface="+mn-lt"/>
                <a:ea typeface="+mn-ea"/>
                <a:cs typeface="+mn-cs"/>
              </a:rPr>
              <a:t>without toxic side effects)</a:t>
            </a:r>
            <a:r>
              <a:rPr lang="en-US" sz="2400" i="1" dirty="0" smtClean="0">
                <a:solidFill>
                  <a:schemeClr val="tx1"/>
                </a:solidFill>
                <a:latin typeface="+mn-lt"/>
                <a:ea typeface="+mn-ea"/>
                <a:cs typeface="+mn-cs"/>
              </a:rPr>
              <a:t> </a:t>
            </a:r>
          </a:p>
          <a:p>
            <a:pPr>
              <a:buNone/>
            </a:pPr>
            <a:endParaRPr lang="en-US" sz="2400" i="1" dirty="0" smtClean="0">
              <a:solidFill>
                <a:schemeClr val="tx1"/>
              </a:solidFill>
              <a:latin typeface="+mn-lt"/>
              <a:ea typeface="+mn-ea"/>
              <a:cs typeface="+mn-cs"/>
            </a:endParaRPr>
          </a:p>
          <a:p>
            <a:r>
              <a:rPr lang="en-US" sz="2400" dirty="0" smtClean="0">
                <a:solidFill>
                  <a:schemeClr val="tx1"/>
                </a:solidFill>
                <a:latin typeface="+mn-lt"/>
                <a:ea typeface="+mn-ea"/>
                <a:cs typeface="+mn-cs"/>
              </a:rPr>
              <a:t>This range of steady-state concentrations is known as the </a:t>
            </a:r>
            <a:r>
              <a:rPr lang="en-US" sz="2400" i="1" dirty="0" smtClean="0">
                <a:solidFill>
                  <a:srgbClr val="000099"/>
                </a:solidFill>
                <a:latin typeface="+mn-lt"/>
                <a:ea typeface="+mn-ea"/>
                <a:cs typeface="+mn-cs"/>
              </a:rPr>
              <a:t>therapeutic range for the drug. </a:t>
            </a:r>
          </a:p>
        </p:txBody>
      </p:sp>
    </p:spTree>
    <p:extLst>
      <p:ext uri="{BB962C8B-B14F-4D97-AF65-F5344CB8AC3E}">
        <p14:creationId xmlns:p14="http://schemas.microsoft.com/office/powerpoint/2010/main" val="782914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406400"/>
            <a:ext cx="7772400" cy="774700"/>
          </a:xfrm>
        </p:spPr>
        <p:txBody>
          <a:bodyPr/>
          <a:lstStyle/>
          <a:p>
            <a:pPr eaLnBrk="1" hangingPunct="1"/>
            <a:r>
              <a:rPr lang="en-GB" sz="3600" dirty="0" smtClean="0">
                <a:solidFill>
                  <a:srgbClr val="0000CC"/>
                </a:solidFill>
              </a:rPr>
              <a:t>  </a:t>
            </a:r>
            <a:r>
              <a:rPr lang="en-GB" sz="4000" dirty="0" smtClean="0">
                <a:solidFill>
                  <a:srgbClr val="FF0000"/>
                </a:solidFill>
              </a:rPr>
              <a:t>Clearance</a:t>
            </a:r>
          </a:p>
        </p:txBody>
      </p:sp>
      <p:sp>
        <p:nvSpPr>
          <p:cNvPr id="16387" name="Rectangle 3"/>
          <p:cNvSpPr>
            <a:spLocks noGrp="1" noChangeArrowheads="1"/>
          </p:cNvSpPr>
          <p:nvPr>
            <p:ph type="body" idx="1"/>
          </p:nvPr>
        </p:nvSpPr>
        <p:spPr>
          <a:xfrm>
            <a:off x="660400" y="1295400"/>
            <a:ext cx="7772400" cy="4787900"/>
          </a:xfrm>
        </p:spPr>
        <p:txBody>
          <a:bodyPr>
            <a:normAutofit lnSpcReduction="10000"/>
          </a:bodyPr>
          <a:lstStyle/>
          <a:p>
            <a:pPr algn="just"/>
            <a:r>
              <a:rPr lang="en-US" sz="2400" dirty="0" smtClean="0">
                <a:solidFill>
                  <a:schemeClr val="tx1"/>
                </a:solidFill>
                <a:latin typeface="+mj-lt"/>
                <a:ea typeface="+mn-ea"/>
                <a:cs typeface="+mn-cs"/>
              </a:rPr>
              <a:t>For example, the therapeutic range for </a:t>
            </a:r>
            <a:r>
              <a:rPr lang="en-US" sz="2400" dirty="0" err="1" smtClean="0">
                <a:solidFill>
                  <a:schemeClr val="tx1"/>
                </a:solidFill>
                <a:latin typeface="+mj-lt"/>
                <a:ea typeface="+mn-ea"/>
                <a:cs typeface="+mn-cs"/>
              </a:rPr>
              <a:t>theophylline</a:t>
            </a:r>
            <a:r>
              <a:rPr lang="en-US" sz="2400" dirty="0" smtClean="0">
                <a:solidFill>
                  <a:schemeClr val="tx1"/>
                </a:solidFill>
                <a:latin typeface="+mj-lt"/>
                <a:ea typeface="+mn-ea"/>
                <a:cs typeface="+mn-cs"/>
              </a:rPr>
              <a:t> is generally accepted as 10–20 </a:t>
            </a:r>
            <a:r>
              <a:rPr lang="en-US" sz="2400" dirty="0" err="1" smtClean="0">
                <a:solidFill>
                  <a:schemeClr val="tx1"/>
                </a:solidFill>
                <a:latin typeface="+mj-lt"/>
                <a:ea typeface="+mn-ea"/>
                <a:cs typeface="+mn-cs"/>
              </a:rPr>
              <a:t>μg</a:t>
            </a:r>
            <a:r>
              <a:rPr lang="en-US" sz="2400" dirty="0" smtClean="0">
                <a:solidFill>
                  <a:schemeClr val="tx1"/>
                </a:solidFill>
                <a:latin typeface="+mj-lt"/>
                <a:ea typeface="+mn-ea"/>
                <a:cs typeface="+mn-cs"/>
              </a:rPr>
              <a:t>/</a:t>
            </a:r>
            <a:r>
              <a:rPr lang="en-US" sz="2400" dirty="0" err="1" smtClean="0">
                <a:solidFill>
                  <a:schemeClr val="tx1"/>
                </a:solidFill>
                <a:latin typeface="+mj-lt"/>
                <a:ea typeface="+mn-ea"/>
                <a:cs typeface="+mn-cs"/>
              </a:rPr>
              <a:t>mL</a:t>
            </a:r>
            <a:r>
              <a:rPr lang="en-US" sz="2400" dirty="0" smtClean="0">
                <a:solidFill>
                  <a:schemeClr val="tx1"/>
                </a:solidFill>
                <a:latin typeface="+mj-lt"/>
                <a:ea typeface="+mn-ea"/>
                <a:cs typeface="+mn-cs"/>
              </a:rPr>
              <a:t> for the treatment of asthma. </a:t>
            </a:r>
          </a:p>
          <a:p>
            <a:pPr algn="just">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If it were known;</a:t>
            </a:r>
          </a:p>
          <a:p>
            <a:pPr algn="just">
              <a:buFont typeface="Wingdings" pitchFamily="2" charset="2"/>
              <a:buChar char="Ø"/>
            </a:pPr>
            <a:r>
              <a:rPr lang="en-US" sz="2400" dirty="0" err="1" smtClean="0">
                <a:solidFill>
                  <a:schemeClr val="tx1"/>
                </a:solidFill>
                <a:latin typeface="+mj-lt"/>
                <a:ea typeface="+mn-ea"/>
                <a:cs typeface="+mn-cs"/>
              </a:rPr>
              <a:t>Theophylline</a:t>
            </a:r>
            <a:r>
              <a:rPr lang="en-US" sz="2400" dirty="0" smtClean="0">
                <a:solidFill>
                  <a:schemeClr val="tx1"/>
                </a:solidFill>
                <a:latin typeface="+mj-lt"/>
                <a:ea typeface="+mn-ea"/>
                <a:cs typeface="+mn-cs"/>
              </a:rPr>
              <a:t> clearance for a patient equaled 3 L/h </a:t>
            </a:r>
          </a:p>
          <a:p>
            <a:pPr algn="just">
              <a:buFont typeface="Wingdings" pitchFamily="2" charset="2"/>
              <a:buChar char="Ø"/>
            </a:pPr>
            <a:r>
              <a:rPr lang="en-US" sz="2400" dirty="0" smtClean="0">
                <a:solidFill>
                  <a:schemeClr val="tx1"/>
                </a:solidFill>
                <a:latin typeface="+mj-lt"/>
                <a:ea typeface="+mn-ea"/>
                <a:cs typeface="+mn-cs"/>
              </a:rPr>
              <a:t>The desired steady-state </a:t>
            </a:r>
            <a:r>
              <a:rPr lang="en-US" sz="2400" dirty="0" err="1" smtClean="0">
                <a:solidFill>
                  <a:schemeClr val="tx1"/>
                </a:solidFill>
                <a:latin typeface="+mj-lt"/>
                <a:ea typeface="+mn-ea"/>
                <a:cs typeface="+mn-cs"/>
              </a:rPr>
              <a:t>theophylline</a:t>
            </a:r>
            <a:r>
              <a:rPr lang="en-US" sz="2400" dirty="0" smtClean="0">
                <a:solidFill>
                  <a:schemeClr val="tx1"/>
                </a:solidFill>
                <a:latin typeface="+mj-lt"/>
                <a:ea typeface="+mn-ea"/>
                <a:cs typeface="+mn-cs"/>
              </a:rPr>
              <a:t> serum concentration was 10 </a:t>
            </a:r>
            <a:r>
              <a:rPr lang="en-US" sz="2400" dirty="0" err="1" smtClean="0">
                <a:solidFill>
                  <a:schemeClr val="tx1"/>
                </a:solidFill>
                <a:latin typeface="+mj-lt"/>
                <a:ea typeface="+mn-ea"/>
                <a:cs typeface="+mn-cs"/>
              </a:rPr>
              <a:t>μg</a:t>
            </a:r>
            <a:r>
              <a:rPr lang="en-US" sz="2400" dirty="0" smtClean="0">
                <a:solidFill>
                  <a:schemeClr val="tx1"/>
                </a:solidFill>
                <a:latin typeface="+mj-lt"/>
                <a:ea typeface="+mn-ea"/>
                <a:cs typeface="+mn-cs"/>
              </a:rPr>
              <a:t>/</a:t>
            </a:r>
            <a:r>
              <a:rPr lang="en-US" sz="2400" dirty="0" err="1" smtClean="0">
                <a:solidFill>
                  <a:schemeClr val="tx1"/>
                </a:solidFill>
                <a:latin typeface="+mj-lt"/>
                <a:ea typeface="+mn-ea"/>
                <a:cs typeface="+mn-cs"/>
              </a:rPr>
              <a:t>mL</a:t>
            </a:r>
            <a:r>
              <a:rPr lang="en-US" sz="2400" dirty="0" smtClean="0">
                <a:solidFill>
                  <a:schemeClr val="tx1"/>
                </a:solidFill>
                <a:latin typeface="+mj-lt"/>
                <a:ea typeface="+mn-ea"/>
                <a:cs typeface="+mn-cs"/>
              </a:rPr>
              <a:t> </a:t>
            </a:r>
          </a:p>
          <a:p>
            <a:pPr>
              <a:buNone/>
            </a:pPr>
            <a:r>
              <a:rPr lang="en-US" dirty="0" smtClean="0"/>
              <a:t>                    </a:t>
            </a:r>
            <a:r>
              <a:rPr lang="en-US" i="1" dirty="0" smtClean="0">
                <a:solidFill>
                  <a:srgbClr val="000099"/>
                </a:solidFill>
                <a:latin typeface="+mn-lt"/>
                <a:ea typeface="+mn-ea"/>
                <a:cs typeface="+mn-cs"/>
              </a:rPr>
              <a:t>MD = </a:t>
            </a:r>
            <a:r>
              <a:rPr lang="en-US" i="1" dirty="0" err="1" smtClean="0">
                <a:solidFill>
                  <a:srgbClr val="000099"/>
                </a:solidFill>
                <a:latin typeface="+mn-lt"/>
                <a:ea typeface="+mn-ea"/>
                <a:cs typeface="+mn-cs"/>
              </a:rPr>
              <a:t>Css</a:t>
            </a:r>
            <a:r>
              <a:rPr lang="en-US" i="1" dirty="0" smtClean="0">
                <a:solidFill>
                  <a:srgbClr val="000099"/>
                </a:solidFill>
                <a:latin typeface="+mn-lt"/>
                <a:ea typeface="+mn-ea"/>
                <a:cs typeface="+mn-cs"/>
              </a:rPr>
              <a:t> · </a:t>
            </a:r>
            <a:r>
              <a:rPr lang="en-US" i="1" dirty="0" err="1" smtClean="0">
                <a:solidFill>
                  <a:srgbClr val="000099"/>
                </a:solidFill>
                <a:latin typeface="+mn-lt"/>
                <a:ea typeface="+mn-ea"/>
                <a:cs typeface="+mn-cs"/>
              </a:rPr>
              <a:t>Cl</a:t>
            </a:r>
            <a:r>
              <a:rPr lang="en-US" i="1" dirty="0" smtClean="0">
                <a:solidFill>
                  <a:srgbClr val="000099"/>
                </a:solidFill>
                <a:latin typeface="+mn-lt"/>
                <a:ea typeface="+mn-ea"/>
                <a:cs typeface="+mn-cs"/>
              </a:rPr>
              <a:t> </a:t>
            </a:r>
          </a:p>
          <a:p>
            <a:pPr>
              <a:buNone/>
            </a:pPr>
            <a:r>
              <a:rPr lang="pt-BR" dirty="0" smtClean="0">
                <a:solidFill>
                  <a:schemeClr val="tx1"/>
                </a:solidFill>
                <a:latin typeface="+mn-lt"/>
                <a:ea typeface="+mn-ea"/>
                <a:cs typeface="+mn-cs"/>
              </a:rPr>
              <a:t>                    MD  = 10 mg/L · 3 L/h </a:t>
            </a:r>
          </a:p>
          <a:p>
            <a:pPr>
              <a:buNone/>
            </a:pPr>
            <a:r>
              <a:rPr lang="en-US" dirty="0" smtClean="0"/>
              <a:t>                           </a:t>
            </a:r>
            <a:r>
              <a:rPr lang="en-US" dirty="0" smtClean="0">
                <a:solidFill>
                  <a:schemeClr val="tx1"/>
                </a:solidFill>
                <a:latin typeface="+mn-lt"/>
                <a:ea typeface="+mn-ea"/>
                <a:cs typeface="+mn-cs"/>
              </a:rPr>
              <a:t>= 30 mg/h</a:t>
            </a:r>
            <a:endParaRPr lang="en-GB" dirty="0" smtClean="0">
              <a:solidFill>
                <a:srgbClr val="0000CC"/>
              </a:solidFill>
              <a:cs typeface="Times New Roman" pitchFamily="18" charset="0"/>
            </a:endParaRPr>
          </a:p>
        </p:txBody>
      </p:sp>
    </p:spTree>
    <p:extLst>
      <p:ext uri="{BB962C8B-B14F-4D97-AF65-F5344CB8AC3E}">
        <p14:creationId xmlns:p14="http://schemas.microsoft.com/office/powerpoint/2010/main" val="23641103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457200"/>
            <a:ext cx="7772400" cy="609600"/>
          </a:xfrm>
        </p:spPr>
        <p:txBody>
          <a:bodyPr>
            <a:normAutofit fontScale="90000"/>
          </a:bodyPr>
          <a:lstStyle/>
          <a:p>
            <a:pPr eaLnBrk="1" hangingPunct="1"/>
            <a:r>
              <a:rPr lang="en-GB" sz="3600" dirty="0" smtClean="0">
                <a:solidFill>
                  <a:srgbClr val="0000CC"/>
                </a:solidFill>
              </a:rPr>
              <a:t> </a:t>
            </a:r>
            <a:r>
              <a:rPr lang="en-GB" dirty="0" smtClean="0">
                <a:solidFill>
                  <a:srgbClr val="FF0000"/>
                </a:solidFill>
              </a:rPr>
              <a:t>Clearance</a:t>
            </a:r>
          </a:p>
        </p:txBody>
      </p:sp>
      <p:sp>
        <p:nvSpPr>
          <p:cNvPr id="17411" name="Rectangle 3"/>
          <p:cNvSpPr>
            <a:spLocks noGrp="1" noChangeArrowheads="1"/>
          </p:cNvSpPr>
          <p:nvPr>
            <p:ph type="body" idx="1"/>
          </p:nvPr>
        </p:nvSpPr>
        <p:spPr>
          <a:xfrm>
            <a:off x="685800" y="1155700"/>
            <a:ext cx="7772400" cy="4940300"/>
          </a:xfrm>
        </p:spPr>
        <p:txBody>
          <a:bodyPr/>
          <a:lstStyle/>
          <a:p>
            <a:pPr algn="just"/>
            <a:r>
              <a:rPr lang="en-US" sz="2400" dirty="0" smtClean="0">
                <a:solidFill>
                  <a:schemeClr val="tx1"/>
                </a:solidFill>
                <a:latin typeface="+mj-lt"/>
                <a:ea typeface="+mn-ea"/>
                <a:cs typeface="+mn-cs"/>
              </a:rPr>
              <a:t>The clearance for an organ is determined by the </a:t>
            </a:r>
            <a:r>
              <a:rPr lang="en-US" sz="2400" dirty="0" smtClean="0">
                <a:solidFill>
                  <a:srgbClr val="FF0000"/>
                </a:solidFill>
                <a:latin typeface="+mj-lt"/>
                <a:ea typeface="+mn-ea"/>
                <a:cs typeface="+mn-cs"/>
              </a:rPr>
              <a:t>blood flow</a:t>
            </a:r>
            <a:r>
              <a:rPr lang="en-US" sz="2400" dirty="0" smtClean="0">
                <a:solidFill>
                  <a:schemeClr val="tx1"/>
                </a:solidFill>
                <a:latin typeface="+mj-lt"/>
                <a:ea typeface="+mn-ea"/>
                <a:cs typeface="+mn-cs"/>
              </a:rPr>
              <a:t> to the organ and the </a:t>
            </a:r>
            <a:r>
              <a:rPr lang="en-US" sz="2400" dirty="0" smtClean="0">
                <a:solidFill>
                  <a:srgbClr val="FF0000"/>
                </a:solidFill>
                <a:latin typeface="+mj-lt"/>
                <a:ea typeface="+mn-ea"/>
                <a:cs typeface="+mn-cs"/>
              </a:rPr>
              <a:t>ability</a:t>
            </a:r>
            <a:r>
              <a:rPr lang="en-US" sz="2400" dirty="0" smtClean="0">
                <a:solidFill>
                  <a:schemeClr val="tx1"/>
                </a:solidFill>
                <a:latin typeface="+mj-lt"/>
                <a:ea typeface="+mn-ea"/>
                <a:cs typeface="+mn-cs"/>
              </a:rPr>
              <a:t> of the organ to metabolize or eliminate the drug.</a:t>
            </a:r>
          </a:p>
          <a:p>
            <a:pPr>
              <a:buNone/>
            </a:pPr>
            <a:r>
              <a:rPr lang="en-US" sz="2400" dirty="0" smtClean="0">
                <a:solidFill>
                  <a:schemeClr val="tx1"/>
                </a:solidFill>
                <a:latin typeface="+mj-lt"/>
                <a:ea typeface="+mn-ea"/>
                <a:cs typeface="+mn-cs"/>
              </a:rPr>
              <a:t> </a:t>
            </a:r>
          </a:p>
          <a:p>
            <a:pPr algn="just"/>
            <a:r>
              <a:rPr lang="en-US" sz="2400" dirty="0" smtClean="0">
                <a:solidFill>
                  <a:schemeClr val="tx1"/>
                </a:solidFill>
                <a:latin typeface="+mj-lt"/>
                <a:ea typeface="+mn-ea"/>
                <a:cs typeface="+mn-cs"/>
              </a:rPr>
              <a:t>Liver blood flow (LBF) and renal blood flow (RBF) are each ~ 1–1.5 L/min in adults with normal cardiovascular function. </a:t>
            </a:r>
          </a:p>
          <a:p>
            <a:pPr>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The ability of an organ to remove or extract the drug from the blood or serum is usually measured by determining the </a:t>
            </a:r>
            <a:r>
              <a:rPr lang="en-US" sz="2400" i="1" dirty="0" smtClean="0">
                <a:solidFill>
                  <a:srgbClr val="000099"/>
                </a:solidFill>
                <a:latin typeface="+mj-lt"/>
                <a:ea typeface="+mn-ea"/>
                <a:cs typeface="+mn-cs"/>
              </a:rPr>
              <a:t>extraction ratio (ER); </a:t>
            </a:r>
          </a:p>
          <a:p>
            <a:pPr>
              <a:buNone/>
            </a:pPr>
            <a:r>
              <a:rPr lang="en-US" sz="2400" i="1" dirty="0" smtClean="0">
                <a:solidFill>
                  <a:schemeClr val="tx1"/>
                </a:solidFill>
                <a:latin typeface="+mj-lt"/>
                <a:ea typeface="+mn-ea"/>
                <a:cs typeface="+mn-cs"/>
              </a:rPr>
              <a:t>                      </a:t>
            </a:r>
            <a:r>
              <a:rPr lang="en-US" sz="2400" i="1" dirty="0" smtClean="0">
                <a:solidFill>
                  <a:srgbClr val="FF0000"/>
                </a:solidFill>
                <a:latin typeface="+mj-lt"/>
                <a:ea typeface="+mn-ea"/>
                <a:cs typeface="+mn-cs"/>
              </a:rPr>
              <a:t>ER = (C in - C out)/C in</a:t>
            </a:r>
            <a:endParaRPr lang="en-GB" sz="2400" dirty="0" smtClean="0">
              <a:solidFill>
                <a:srgbClr val="FF0000"/>
              </a:solidFill>
              <a:latin typeface="+mj-lt"/>
              <a:cs typeface="Times New Roman" pitchFamily="18" charset="0"/>
            </a:endParaRPr>
          </a:p>
        </p:txBody>
      </p:sp>
    </p:spTree>
    <p:extLst>
      <p:ext uri="{BB962C8B-B14F-4D97-AF65-F5344CB8AC3E}">
        <p14:creationId xmlns:p14="http://schemas.microsoft.com/office/powerpoint/2010/main" val="17058247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609600"/>
            <a:ext cx="8001000" cy="927100"/>
          </a:xfrm>
        </p:spPr>
        <p:txBody>
          <a:bodyPr/>
          <a:lstStyle/>
          <a:p>
            <a:r>
              <a:rPr lang="en-US" dirty="0" smtClean="0">
                <a:solidFill>
                  <a:srgbClr val="FF0000"/>
                </a:solidFill>
              </a:rPr>
              <a:t>Clearance </a:t>
            </a:r>
            <a:endParaRPr lang="en-US" dirty="0">
              <a:solidFill>
                <a:srgbClr val="FF0000"/>
              </a:solidFill>
            </a:endParaRPr>
          </a:p>
        </p:txBody>
      </p:sp>
      <p:sp>
        <p:nvSpPr>
          <p:cNvPr id="8" name="Rectangle 7"/>
          <p:cNvSpPr/>
          <p:nvPr/>
        </p:nvSpPr>
        <p:spPr>
          <a:xfrm>
            <a:off x="419100" y="1828800"/>
            <a:ext cx="8305800" cy="3046988"/>
          </a:xfrm>
          <a:prstGeom prst="rect">
            <a:avLst/>
          </a:prstGeom>
        </p:spPr>
        <p:txBody>
          <a:bodyPr wrap="square">
            <a:spAutoFit/>
          </a:bodyPr>
          <a:lstStyle/>
          <a:p>
            <a:pPr algn="just"/>
            <a:r>
              <a:rPr lang="en-US" sz="2400" dirty="0" smtClean="0"/>
              <a:t>•</a:t>
            </a:r>
            <a:r>
              <a:rPr lang="en-US" sz="2400" dirty="0" smtClean="0">
                <a:latin typeface="+mj-lt"/>
              </a:rPr>
              <a:t>Liver </a:t>
            </a:r>
            <a:r>
              <a:rPr lang="en-US" sz="2400" dirty="0">
                <a:latin typeface="+mj-lt"/>
              </a:rPr>
              <a:t>or renal blood flow and the extraction ratio for a </a:t>
            </a:r>
            <a:r>
              <a:rPr lang="en-US" sz="2400" dirty="0" smtClean="0">
                <a:latin typeface="+mj-lt"/>
              </a:rPr>
              <a:t>drug </a:t>
            </a:r>
            <a:r>
              <a:rPr lang="en-US" sz="2400" dirty="0">
                <a:latin typeface="+mj-lt"/>
              </a:rPr>
              <a:t>are rarely measured in patients</a:t>
            </a:r>
            <a:r>
              <a:rPr lang="en-US" sz="2400" dirty="0" smtClean="0">
                <a:latin typeface="+mj-lt"/>
              </a:rPr>
              <a:t>.</a:t>
            </a:r>
          </a:p>
          <a:p>
            <a:r>
              <a:rPr lang="en-US" sz="2400" dirty="0" smtClean="0">
                <a:latin typeface="+mj-lt"/>
              </a:rPr>
              <a:t> </a:t>
            </a:r>
            <a:endParaRPr lang="en-US" sz="2400" dirty="0">
              <a:latin typeface="+mj-lt"/>
            </a:endParaRPr>
          </a:p>
          <a:p>
            <a:pPr algn="just"/>
            <a:r>
              <a:rPr lang="en-US" sz="2400" dirty="0" smtClean="0"/>
              <a:t>•</a:t>
            </a:r>
            <a:r>
              <a:rPr lang="en-US" sz="2400" dirty="0" smtClean="0">
                <a:latin typeface="+mj-lt"/>
              </a:rPr>
              <a:t>However</a:t>
            </a:r>
            <a:r>
              <a:rPr lang="en-US" sz="2400" dirty="0">
                <a:latin typeface="+mj-lt"/>
              </a:rPr>
              <a:t>, the extraction ratio is oftentimes determined during the drug development process, and knowledge of this parameter can be extremely useful in determining how the </a:t>
            </a:r>
            <a:r>
              <a:rPr lang="en-US" sz="2400" dirty="0" smtClean="0">
                <a:latin typeface="+mj-lt"/>
              </a:rPr>
              <a:t>pharmacokinetics </a:t>
            </a:r>
            <a:r>
              <a:rPr lang="en-US" sz="2400" dirty="0">
                <a:latin typeface="+mj-lt"/>
              </a:rPr>
              <a:t>of a drug will change during a drug interaction or if a patient develops hepatic, renal, or cardiac failure. </a:t>
            </a:r>
          </a:p>
        </p:txBody>
      </p:sp>
    </p:spTree>
    <p:extLst>
      <p:ext uri="{BB962C8B-B14F-4D97-AF65-F5344CB8AC3E}">
        <p14:creationId xmlns:p14="http://schemas.microsoft.com/office/powerpoint/2010/main" val="24879343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60400" y="419100"/>
            <a:ext cx="7772400" cy="800100"/>
          </a:xfrm>
        </p:spPr>
        <p:txBody>
          <a:bodyPr/>
          <a:lstStyle/>
          <a:p>
            <a:pPr eaLnBrk="1" hangingPunct="1"/>
            <a:r>
              <a:rPr lang="en-US" dirty="0" smtClean="0">
                <a:solidFill>
                  <a:srgbClr val="FF0000"/>
                </a:solidFill>
              </a:rPr>
              <a:t>Clearance</a:t>
            </a:r>
            <a:endParaRPr lang="en-GB" dirty="0" smtClean="0">
              <a:solidFill>
                <a:srgbClr val="FF0000"/>
              </a:solidFill>
            </a:endParaRPr>
          </a:p>
        </p:txBody>
      </p:sp>
      <p:sp>
        <p:nvSpPr>
          <p:cNvPr id="11" name="Rectangle 10"/>
          <p:cNvSpPr/>
          <p:nvPr/>
        </p:nvSpPr>
        <p:spPr>
          <a:xfrm>
            <a:off x="317500" y="1155701"/>
            <a:ext cx="7886700" cy="5016758"/>
          </a:xfrm>
          <a:prstGeom prst="rect">
            <a:avLst/>
          </a:prstGeom>
        </p:spPr>
        <p:txBody>
          <a:bodyPr wrap="square">
            <a:spAutoFit/>
          </a:bodyPr>
          <a:lstStyle/>
          <a:p>
            <a:r>
              <a:rPr lang="en-US" sz="2400" b="1" dirty="0" smtClean="0"/>
              <a:t> </a:t>
            </a:r>
            <a:endParaRPr lang="en-US" sz="2400" b="1" dirty="0"/>
          </a:p>
          <a:p>
            <a:pPr algn="just"/>
            <a:r>
              <a:rPr lang="en-US" sz="2400" dirty="0"/>
              <a:t>•</a:t>
            </a:r>
            <a:r>
              <a:rPr lang="en-US" sz="2400" dirty="0">
                <a:latin typeface="+mj-lt"/>
              </a:rPr>
              <a:t>The drug clearance for an organ is equal to the product of the </a:t>
            </a:r>
            <a:r>
              <a:rPr lang="en-US" sz="2400" dirty="0" smtClean="0">
                <a:latin typeface="+mj-lt"/>
              </a:rPr>
              <a:t> blood </a:t>
            </a:r>
            <a:r>
              <a:rPr lang="en-US" sz="2400" dirty="0">
                <a:latin typeface="+mj-lt"/>
              </a:rPr>
              <a:t>flow to the organ and the extraction ratio of the drug. </a:t>
            </a:r>
          </a:p>
          <a:p>
            <a:endParaRPr lang="en-US" sz="2400" dirty="0"/>
          </a:p>
          <a:p>
            <a:pPr>
              <a:buFont typeface="Wingdings" pitchFamily="2" charset="2"/>
              <a:buChar char="Ø"/>
            </a:pPr>
            <a:r>
              <a:rPr lang="en-US" sz="2400" i="1" dirty="0" smtClean="0">
                <a:solidFill>
                  <a:srgbClr val="000099"/>
                </a:solidFill>
                <a:latin typeface="+mj-lt"/>
              </a:rPr>
              <a:t>Hepatic </a:t>
            </a:r>
            <a:r>
              <a:rPr lang="en-US" sz="2400" i="1" dirty="0">
                <a:solidFill>
                  <a:srgbClr val="000099"/>
                </a:solidFill>
                <a:latin typeface="+mj-lt"/>
              </a:rPr>
              <a:t>clearance (</a:t>
            </a:r>
            <a:r>
              <a:rPr lang="en-US" sz="2400" i="1" dirty="0" err="1">
                <a:solidFill>
                  <a:srgbClr val="000099"/>
                </a:solidFill>
                <a:latin typeface="+mj-lt"/>
              </a:rPr>
              <a:t>ClH</a:t>
            </a:r>
            <a:r>
              <a:rPr lang="en-US" sz="2400" i="1" dirty="0">
                <a:solidFill>
                  <a:srgbClr val="000099"/>
                </a:solidFill>
                <a:latin typeface="+mj-lt"/>
              </a:rPr>
              <a:t> ) = LBF · ERH </a:t>
            </a:r>
          </a:p>
          <a:p>
            <a:endParaRPr lang="en-US" sz="2400" dirty="0">
              <a:solidFill>
                <a:srgbClr val="000099"/>
              </a:solidFill>
              <a:latin typeface="+mj-lt"/>
            </a:endParaRPr>
          </a:p>
          <a:p>
            <a:pPr>
              <a:buFont typeface="Wingdings" pitchFamily="2" charset="2"/>
              <a:buChar char="Ø"/>
            </a:pPr>
            <a:r>
              <a:rPr lang="en-US" sz="2400" i="1" dirty="0" smtClean="0">
                <a:solidFill>
                  <a:srgbClr val="000099"/>
                </a:solidFill>
                <a:latin typeface="+mj-lt"/>
              </a:rPr>
              <a:t>Renal </a:t>
            </a:r>
            <a:r>
              <a:rPr lang="en-US" sz="2400" i="1" dirty="0">
                <a:solidFill>
                  <a:srgbClr val="000099"/>
                </a:solidFill>
                <a:latin typeface="+mj-lt"/>
              </a:rPr>
              <a:t>clearance (</a:t>
            </a:r>
            <a:r>
              <a:rPr lang="en-US" sz="2400" i="1" dirty="0" err="1">
                <a:solidFill>
                  <a:srgbClr val="000099"/>
                </a:solidFill>
                <a:latin typeface="+mj-lt"/>
              </a:rPr>
              <a:t>ClR</a:t>
            </a:r>
            <a:r>
              <a:rPr lang="en-US" sz="2400" i="1" dirty="0">
                <a:solidFill>
                  <a:srgbClr val="000099"/>
                </a:solidFill>
                <a:latin typeface="+mj-lt"/>
              </a:rPr>
              <a:t> ) = RBF · ERR </a:t>
            </a:r>
          </a:p>
          <a:p>
            <a:endParaRPr lang="en-US" sz="2400" dirty="0"/>
          </a:p>
          <a:p>
            <a:r>
              <a:rPr lang="en-US" sz="2000" dirty="0">
                <a:latin typeface="+mj-lt"/>
              </a:rPr>
              <a:t>LBF: liver blood flow </a:t>
            </a:r>
          </a:p>
          <a:p>
            <a:r>
              <a:rPr lang="en-US" sz="2000" dirty="0">
                <a:latin typeface="+mj-lt"/>
              </a:rPr>
              <a:t>RBF: renal blood flow </a:t>
            </a:r>
          </a:p>
          <a:p>
            <a:r>
              <a:rPr lang="en-US" sz="2000" dirty="0">
                <a:latin typeface="+mj-lt"/>
              </a:rPr>
              <a:t>ERH: hepatic extraction ratio </a:t>
            </a:r>
          </a:p>
          <a:p>
            <a:r>
              <a:rPr lang="en-US" sz="2000" dirty="0">
                <a:latin typeface="+mj-lt"/>
              </a:rPr>
              <a:t>ERR: renal extraction ratio </a:t>
            </a:r>
          </a:p>
          <a:p>
            <a:r>
              <a:rPr lang="en-US" sz="2400" b="1" dirty="0" smtClean="0"/>
              <a:t> </a:t>
            </a:r>
            <a:endParaRPr lang="en-US" sz="2400" dirty="0"/>
          </a:p>
        </p:txBody>
      </p:sp>
    </p:spTree>
    <p:extLst>
      <p:ext uri="{BB962C8B-B14F-4D97-AF65-F5344CB8AC3E}">
        <p14:creationId xmlns:p14="http://schemas.microsoft.com/office/powerpoint/2010/main" val="12077047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60400" y="419100"/>
            <a:ext cx="7772400" cy="800100"/>
          </a:xfrm>
        </p:spPr>
        <p:txBody>
          <a:bodyPr/>
          <a:lstStyle/>
          <a:p>
            <a:r>
              <a:rPr lang="en-US" b="1" dirty="0" smtClean="0">
                <a:solidFill>
                  <a:srgbClr val="FF0000"/>
                </a:solidFill>
              </a:rPr>
              <a:t>Clearance </a:t>
            </a:r>
            <a:endParaRPr lang="en-US" b="1" dirty="0">
              <a:solidFill>
                <a:srgbClr val="FF0000"/>
              </a:solidFill>
            </a:endParaRPr>
          </a:p>
        </p:txBody>
      </p:sp>
      <p:sp>
        <p:nvSpPr>
          <p:cNvPr id="17" name="Rectangle 16"/>
          <p:cNvSpPr/>
          <p:nvPr/>
        </p:nvSpPr>
        <p:spPr>
          <a:xfrm>
            <a:off x="673100" y="1574800"/>
            <a:ext cx="7531100" cy="3785652"/>
          </a:xfrm>
          <a:prstGeom prst="rect">
            <a:avLst/>
          </a:prstGeom>
        </p:spPr>
        <p:txBody>
          <a:bodyPr wrap="square">
            <a:spAutoFit/>
          </a:bodyPr>
          <a:lstStyle/>
          <a:p>
            <a:pPr>
              <a:buFont typeface="Arial" pitchFamily="34" charset="0"/>
              <a:buChar char="•"/>
            </a:pPr>
            <a:r>
              <a:rPr lang="en-US" sz="2400" dirty="0"/>
              <a:t> </a:t>
            </a:r>
            <a:r>
              <a:rPr lang="en-US" sz="2400" dirty="0" smtClean="0">
                <a:latin typeface="+mj-lt"/>
              </a:rPr>
              <a:t>For example</a:t>
            </a:r>
            <a:r>
              <a:rPr lang="en-US" sz="2400" dirty="0">
                <a:latin typeface="+mj-lt"/>
              </a:rPr>
              <a:t>;</a:t>
            </a:r>
            <a:endParaRPr lang="en-US" sz="2400" dirty="0" smtClean="0">
              <a:latin typeface="+mj-lt"/>
            </a:endParaRPr>
          </a:p>
          <a:p>
            <a:r>
              <a:rPr lang="en-US" sz="2400" dirty="0" smtClean="0">
                <a:latin typeface="+mj-lt"/>
              </a:rPr>
              <a:t> </a:t>
            </a:r>
          </a:p>
          <a:p>
            <a:endParaRPr lang="en-US" sz="2400" dirty="0">
              <a:latin typeface="+mj-lt"/>
            </a:endParaRPr>
          </a:p>
          <a:p>
            <a:pPr>
              <a:buFont typeface="Arial" pitchFamily="34" charset="0"/>
              <a:buChar char="•"/>
            </a:pPr>
            <a:r>
              <a:rPr lang="en-US" sz="2400" dirty="0" smtClean="0">
                <a:latin typeface="+mj-lt"/>
              </a:rPr>
              <a:t>  </a:t>
            </a:r>
            <a:r>
              <a:rPr lang="en-US" sz="2400" dirty="0">
                <a:latin typeface="+mj-lt"/>
              </a:rPr>
              <a:t>V</a:t>
            </a:r>
            <a:r>
              <a:rPr lang="en-US" sz="2400" dirty="0" smtClean="0">
                <a:latin typeface="+mj-lt"/>
              </a:rPr>
              <a:t>erapamil </a:t>
            </a:r>
            <a:r>
              <a:rPr lang="en-US" sz="2400" dirty="0">
                <a:latin typeface="+mj-lt"/>
              </a:rPr>
              <a:t>has a hepatic extraction ratio of 90% </a:t>
            </a:r>
            <a:r>
              <a:rPr lang="en-US" sz="2400" dirty="0" smtClean="0">
                <a:latin typeface="+mj-lt"/>
              </a:rPr>
              <a:t>                 (</a:t>
            </a:r>
            <a:r>
              <a:rPr lang="en-US" sz="2400" dirty="0">
                <a:latin typeface="+mj-lt"/>
              </a:rPr>
              <a:t>ERH </a:t>
            </a:r>
            <a:r>
              <a:rPr lang="en-US" sz="2400" dirty="0" smtClean="0">
                <a:latin typeface="+mj-lt"/>
              </a:rPr>
              <a:t>=0.90</a:t>
            </a:r>
            <a:r>
              <a:rPr lang="en-US" sz="2400" dirty="0">
                <a:latin typeface="+mj-lt"/>
              </a:rPr>
              <a:t>) </a:t>
            </a:r>
          </a:p>
          <a:p>
            <a:pPr>
              <a:buFont typeface="Arial" pitchFamily="34" charset="0"/>
              <a:buChar char="•"/>
            </a:pPr>
            <a:r>
              <a:rPr lang="en-US" sz="2400" dirty="0" smtClean="0">
                <a:latin typeface="+mj-lt"/>
              </a:rPr>
              <a:t>  normal </a:t>
            </a:r>
            <a:r>
              <a:rPr lang="en-US" sz="2400" dirty="0">
                <a:latin typeface="+mj-lt"/>
              </a:rPr>
              <a:t>liver blood flow (LBF = 1.5 L/min) </a:t>
            </a:r>
            <a:endParaRPr lang="en-US" sz="2400" dirty="0" smtClean="0">
              <a:latin typeface="+mj-lt"/>
            </a:endParaRPr>
          </a:p>
          <a:p>
            <a:endParaRPr lang="en-US" sz="2400" dirty="0">
              <a:latin typeface="+mj-lt"/>
            </a:endParaRPr>
          </a:p>
          <a:p>
            <a:pPr>
              <a:buFont typeface="Arial" pitchFamily="34" charset="0"/>
              <a:buChar char="•"/>
            </a:pPr>
            <a:r>
              <a:rPr lang="en-US" sz="2400" dirty="0" smtClean="0">
                <a:latin typeface="+mj-lt"/>
              </a:rPr>
              <a:t>  </a:t>
            </a:r>
            <a:r>
              <a:rPr lang="en-US" sz="2400" dirty="0" err="1" smtClean="0">
                <a:latin typeface="+mj-lt"/>
              </a:rPr>
              <a:t>ClH</a:t>
            </a:r>
            <a:r>
              <a:rPr lang="en-US" sz="2400" dirty="0" smtClean="0">
                <a:latin typeface="+mj-lt"/>
              </a:rPr>
              <a:t> </a:t>
            </a:r>
            <a:r>
              <a:rPr lang="en-US" sz="2400" dirty="0">
                <a:latin typeface="+mj-lt"/>
              </a:rPr>
              <a:t>= LBF · ERH </a:t>
            </a:r>
          </a:p>
          <a:p>
            <a:r>
              <a:rPr lang="sv-SE" sz="2400" dirty="0" smtClean="0">
                <a:latin typeface="+mj-lt"/>
              </a:rPr>
              <a:t>   </a:t>
            </a:r>
            <a:r>
              <a:rPr lang="sv-SE" sz="2400" dirty="0" smtClean="0">
                <a:solidFill>
                  <a:srgbClr val="000099"/>
                </a:solidFill>
                <a:latin typeface="+mj-lt"/>
              </a:rPr>
              <a:t>ClH </a:t>
            </a:r>
            <a:r>
              <a:rPr lang="sv-SE" sz="2400" dirty="0">
                <a:solidFill>
                  <a:srgbClr val="000099"/>
                </a:solidFill>
                <a:latin typeface="+mj-lt"/>
              </a:rPr>
              <a:t>= </a:t>
            </a:r>
            <a:r>
              <a:rPr lang="sv-SE" sz="2400" dirty="0" smtClean="0">
                <a:solidFill>
                  <a:srgbClr val="000099"/>
                </a:solidFill>
                <a:latin typeface="+mj-lt"/>
              </a:rPr>
              <a:t>1.5   </a:t>
            </a:r>
            <a:r>
              <a:rPr lang="sv-SE" sz="2400" dirty="0">
                <a:solidFill>
                  <a:srgbClr val="000099"/>
                </a:solidFill>
                <a:latin typeface="+mj-lt"/>
              </a:rPr>
              <a:t>L/min </a:t>
            </a:r>
            <a:r>
              <a:rPr lang="sv-SE" b="1" dirty="0">
                <a:solidFill>
                  <a:srgbClr val="000099"/>
                </a:solidFill>
                <a:latin typeface="+mj-lt"/>
              </a:rPr>
              <a:t>*</a:t>
            </a:r>
            <a:r>
              <a:rPr lang="sv-SE" sz="2400" dirty="0" smtClean="0">
                <a:solidFill>
                  <a:srgbClr val="000099"/>
                </a:solidFill>
                <a:latin typeface="+mj-lt"/>
              </a:rPr>
              <a:t> </a:t>
            </a:r>
            <a:r>
              <a:rPr lang="sv-SE" sz="2400" dirty="0">
                <a:solidFill>
                  <a:srgbClr val="000099"/>
                </a:solidFill>
                <a:latin typeface="+mj-lt"/>
              </a:rPr>
              <a:t>0.90 </a:t>
            </a:r>
            <a:endParaRPr lang="sv-SE" sz="2400" dirty="0" smtClean="0">
              <a:solidFill>
                <a:srgbClr val="000099"/>
              </a:solidFill>
              <a:latin typeface="+mj-lt"/>
            </a:endParaRPr>
          </a:p>
          <a:p>
            <a:r>
              <a:rPr lang="sv-SE" sz="2400" dirty="0">
                <a:solidFill>
                  <a:srgbClr val="000099"/>
                </a:solidFill>
                <a:latin typeface="+mj-lt"/>
              </a:rPr>
              <a:t> </a:t>
            </a:r>
            <a:r>
              <a:rPr lang="sv-SE" sz="2400" dirty="0" smtClean="0">
                <a:solidFill>
                  <a:srgbClr val="000099"/>
                </a:solidFill>
                <a:latin typeface="+mj-lt"/>
              </a:rPr>
              <a:t>         = </a:t>
            </a:r>
            <a:r>
              <a:rPr lang="sv-SE" sz="2400" dirty="0">
                <a:solidFill>
                  <a:srgbClr val="000099"/>
                </a:solidFill>
                <a:latin typeface="+mj-lt"/>
              </a:rPr>
              <a:t>1.35 L/min </a:t>
            </a:r>
            <a:endParaRPr lang="en-US" sz="2400" dirty="0">
              <a:solidFill>
                <a:srgbClr val="000099"/>
              </a:solidFill>
              <a:latin typeface="+mj-lt"/>
            </a:endParaRPr>
          </a:p>
        </p:txBody>
      </p:sp>
    </p:spTree>
    <p:extLst>
      <p:ext uri="{BB962C8B-B14F-4D97-AF65-F5344CB8AC3E}">
        <p14:creationId xmlns:p14="http://schemas.microsoft.com/office/powerpoint/2010/main" val="3726918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2600"/>
            <a:ext cx="7772400" cy="1117600"/>
          </a:xfrm>
        </p:spPr>
        <p:txBody>
          <a:bodyPr>
            <a:noAutofit/>
          </a:bodyPr>
          <a:lstStyle/>
          <a:p>
            <a:r>
              <a:rPr lang="en-US" sz="3200" b="1" dirty="0" smtClean="0">
                <a:solidFill>
                  <a:schemeClr val="tx1"/>
                </a:solidFill>
              </a:rPr>
              <a:t/>
            </a:r>
            <a:br>
              <a:rPr lang="en-US" sz="3200" b="1" dirty="0" smtClean="0">
                <a:solidFill>
                  <a:schemeClr val="tx1"/>
                </a:solidFill>
              </a:rPr>
            </a:br>
            <a:r>
              <a:rPr lang="en-US" sz="3200" dirty="0" smtClean="0">
                <a:solidFill>
                  <a:srgbClr val="FF0000"/>
                </a:solidFill>
              </a:rPr>
              <a:t>Background and historical introduction </a:t>
            </a:r>
            <a:r>
              <a:rPr lang="en-US" sz="3200" dirty="0" smtClean="0">
                <a:solidFill>
                  <a:schemeClr val="tx1"/>
                </a:solidFill>
              </a:rPr>
              <a:t/>
            </a:r>
            <a:br>
              <a:rPr lang="en-US" sz="3200" dirty="0" smtClean="0">
                <a:solidFill>
                  <a:schemeClr val="tx1"/>
                </a:solidFill>
              </a:rPr>
            </a:br>
            <a:endParaRPr lang="en-US" sz="3200" dirty="0"/>
          </a:p>
        </p:txBody>
      </p:sp>
      <p:sp>
        <p:nvSpPr>
          <p:cNvPr id="3" name="Content Placeholder 2"/>
          <p:cNvSpPr>
            <a:spLocks noGrp="1"/>
          </p:cNvSpPr>
          <p:nvPr>
            <p:ph idx="1"/>
          </p:nvPr>
        </p:nvSpPr>
        <p:spPr>
          <a:xfrm>
            <a:off x="685800" y="1612900"/>
            <a:ext cx="7772400" cy="4483100"/>
          </a:xfrm>
        </p:spPr>
        <p:txBody>
          <a:bodyPr/>
          <a:lstStyle/>
          <a:p>
            <a:pPr algn="just">
              <a:buNone/>
            </a:pPr>
            <a:r>
              <a:rPr lang="en-US" dirty="0" smtClean="0">
                <a:solidFill>
                  <a:schemeClr val="tx1"/>
                </a:solidFill>
                <a:latin typeface="+mn-lt"/>
                <a:ea typeface="+mn-ea"/>
                <a:cs typeface="+mn-cs"/>
              </a:rPr>
              <a:t>• </a:t>
            </a:r>
            <a:r>
              <a:rPr lang="en-US" sz="2400" dirty="0" smtClean="0">
                <a:solidFill>
                  <a:schemeClr val="tx1"/>
                </a:solidFill>
                <a:latin typeface="+mj-lt"/>
                <a:ea typeface="+mn-ea"/>
                <a:cs typeface="+mn-cs"/>
              </a:rPr>
              <a:t>With the realization that standard dosage regimens resulted in unreliable patient outcomes, </a:t>
            </a:r>
            <a:r>
              <a:rPr lang="en-US" sz="2400" dirty="0" smtClean="0">
                <a:solidFill>
                  <a:srgbClr val="000099"/>
                </a:solidFill>
                <a:latin typeface="+mj-lt"/>
                <a:ea typeface="+mn-ea"/>
                <a:cs typeface="+mn-cs"/>
              </a:rPr>
              <a:t>researchers</a:t>
            </a:r>
            <a:r>
              <a:rPr lang="en-US" sz="2400" dirty="0" smtClean="0">
                <a:solidFill>
                  <a:schemeClr val="tx1"/>
                </a:solidFill>
                <a:latin typeface="+mj-lt"/>
                <a:ea typeface="+mn-ea"/>
                <a:cs typeface="+mn-cs"/>
              </a:rPr>
              <a:t> start to find analytical facilities that can more precisely describe the pharmacokinetic characteristics and therapeutic ranges. </a:t>
            </a:r>
          </a:p>
          <a:p>
            <a:pPr>
              <a:buNone/>
            </a:pPr>
            <a:endParaRPr lang="en-US" sz="2400" dirty="0" smtClean="0">
              <a:solidFill>
                <a:schemeClr val="tx1"/>
              </a:solidFill>
              <a:latin typeface="+mn-lt"/>
              <a:ea typeface="+mn-ea"/>
              <a:cs typeface="+mn-cs"/>
            </a:endParaRPr>
          </a:p>
          <a:p>
            <a:pPr algn="just">
              <a:buNone/>
            </a:pPr>
            <a:r>
              <a:rPr lang="en-US" sz="2400" dirty="0" smtClean="0">
                <a:solidFill>
                  <a:schemeClr val="tx1"/>
                </a:solidFill>
                <a:latin typeface="+mn-lt"/>
                <a:ea typeface="+mn-ea"/>
                <a:cs typeface="+mn-cs"/>
              </a:rPr>
              <a:t>•   As a consequence, the last </a:t>
            </a:r>
            <a:r>
              <a:rPr lang="en-US" sz="2400" dirty="0" smtClean="0"/>
              <a:t>few</a:t>
            </a:r>
            <a:r>
              <a:rPr lang="en-US" sz="2400" dirty="0" smtClean="0">
                <a:solidFill>
                  <a:schemeClr val="tx1"/>
                </a:solidFill>
                <a:latin typeface="+mn-lt"/>
                <a:ea typeface="+mn-ea"/>
                <a:cs typeface="+mn-cs"/>
              </a:rPr>
              <a:t> decades showed an obvious growth in the concept of </a:t>
            </a:r>
            <a:r>
              <a:rPr lang="en-US" sz="2400" dirty="0" smtClean="0">
                <a:solidFill>
                  <a:srgbClr val="000099"/>
                </a:solidFill>
                <a:latin typeface="+mn-lt"/>
                <a:ea typeface="+mn-ea"/>
                <a:cs typeface="+mn-cs"/>
              </a:rPr>
              <a:t>therapeutic drug monitoring (TDM)</a:t>
            </a:r>
            <a:r>
              <a:rPr lang="en-US" sz="2400" dirty="0" smtClean="0">
                <a:solidFill>
                  <a:schemeClr val="tx1"/>
                </a:solidFill>
                <a:latin typeface="+mn-lt"/>
                <a:ea typeface="+mn-ea"/>
                <a:cs typeface="+mn-cs"/>
              </a:rPr>
              <a:t>, especially in the </a:t>
            </a:r>
            <a:r>
              <a:rPr lang="en-US" sz="2400" dirty="0" smtClean="0">
                <a:solidFill>
                  <a:schemeClr val="tx1"/>
                </a:solidFill>
                <a:latin typeface="+mn-lt"/>
                <a:ea typeface="+mn-ea"/>
                <a:cs typeface="+mn-cs"/>
              </a:rPr>
              <a:t>area of pharmacokinetics and </a:t>
            </a:r>
            <a:r>
              <a:rPr lang="en-US" sz="2400" dirty="0" smtClean="0">
                <a:solidFill>
                  <a:schemeClr val="tx1"/>
                </a:solidFill>
                <a:latin typeface="+mn-lt"/>
                <a:ea typeface="+mn-ea"/>
                <a:cs typeface="+mn-cs"/>
              </a:rPr>
              <a:t>pharmacodynamics </a:t>
            </a:r>
            <a:r>
              <a:rPr lang="en-US" sz="2400" dirty="0" smtClean="0">
                <a:solidFill>
                  <a:schemeClr val="tx1"/>
                </a:solidFill>
                <a:latin typeface="+mn-lt"/>
                <a:ea typeface="+mn-ea"/>
                <a:cs typeface="+mn-cs"/>
              </a:rPr>
              <a:t>research. </a:t>
            </a:r>
          </a:p>
          <a:p>
            <a:endParaRPr lang="en-US" dirty="0"/>
          </a:p>
        </p:txBody>
      </p:sp>
    </p:spTree>
    <p:extLst>
      <p:ext uri="{BB962C8B-B14F-4D97-AF65-F5344CB8AC3E}">
        <p14:creationId xmlns:p14="http://schemas.microsoft.com/office/powerpoint/2010/main" val="25162440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60400" y="419100"/>
            <a:ext cx="7772400" cy="800100"/>
          </a:xfrm>
        </p:spPr>
        <p:txBody>
          <a:bodyPr>
            <a:normAutofit/>
          </a:bodyPr>
          <a:lstStyle/>
          <a:p>
            <a:r>
              <a:rPr lang="en-US" b="1" dirty="0" smtClean="0">
                <a:solidFill>
                  <a:srgbClr val="FF0000"/>
                </a:solidFill>
              </a:rPr>
              <a:t>Clearance </a:t>
            </a:r>
            <a:endParaRPr lang="en-US" b="1" dirty="0">
              <a:solidFill>
                <a:srgbClr val="FF0000"/>
              </a:solidFill>
            </a:endParaRPr>
          </a:p>
        </p:txBody>
      </p:sp>
      <p:sp>
        <p:nvSpPr>
          <p:cNvPr id="16" name="Rectangle 15"/>
          <p:cNvSpPr/>
          <p:nvPr/>
        </p:nvSpPr>
        <p:spPr>
          <a:xfrm>
            <a:off x="812800" y="2134612"/>
            <a:ext cx="7886700" cy="3046988"/>
          </a:xfrm>
          <a:prstGeom prst="rect">
            <a:avLst/>
          </a:prstGeom>
        </p:spPr>
        <p:txBody>
          <a:bodyPr wrap="square">
            <a:spAutoFit/>
          </a:bodyPr>
          <a:lstStyle/>
          <a:p>
            <a:pPr algn="just"/>
            <a:r>
              <a:rPr lang="en-US" sz="2400" dirty="0" smtClean="0"/>
              <a:t>•</a:t>
            </a:r>
            <a:r>
              <a:rPr lang="en-US" sz="2400" dirty="0">
                <a:latin typeface="+mj-lt"/>
              </a:rPr>
              <a:t>The total clearance for a drug is the sum of the individual clearances for each organ that extracts the medication. </a:t>
            </a:r>
            <a:endParaRPr lang="en-US" sz="2400" dirty="0" smtClean="0">
              <a:latin typeface="+mj-lt"/>
            </a:endParaRPr>
          </a:p>
          <a:p>
            <a:endParaRPr lang="en-US" sz="2400" dirty="0"/>
          </a:p>
          <a:p>
            <a:pPr algn="just"/>
            <a:r>
              <a:rPr lang="en-US" sz="2400" dirty="0"/>
              <a:t>•</a:t>
            </a:r>
            <a:r>
              <a:rPr lang="en-US" sz="2400" dirty="0">
                <a:latin typeface="+mj-lt"/>
              </a:rPr>
              <a:t>For example, the total clearance (</a:t>
            </a:r>
            <a:r>
              <a:rPr lang="en-US" sz="2400" dirty="0" err="1">
                <a:latin typeface="+mj-lt"/>
              </a:rPr>
              <a:t>Cl</a:t>
            </a:r>
            <a:r>
              <a:rPr lang="en-US" sz="2400" dirty="0">
                <a:latin typeface="+mj-lt"/>
              </a:rPr>
              <a:t>) for a drug that is metabolized by the liver and eliminated by the kidney is the sum of hepatic and renal clearance for the agent: </a:t>
            </a:r>
          </a:p>
          <a:p>
            <a:endParaRPr lang="en-US" sz="2400" dirty="0"/>
          </a:p>
          <a:p>
            <a:r>
              <a:rPr lang="en-US" sz="2400" b="1" i="1" dirty="0" smtClean="0"/>
              <a:t>                                </a:t>
            </a:r>
            <a:r>
              <a:rPr lang="en-US" sz="2400" b="1" i="1" dirty="0" err="1" smtClean="0">
                <a:solidFill>
                  <a:srgbClr val="000099"/>
                </a:solidFill>
              </a:rPr>
              <a:t>Cl</a:t>
            </a:r>
            <a:r>
              <a:rPr lang="en-US" sz="2400" b="1" i="1" dirty="0" smtClean="0">
                <a:solidFill>
                  <a:srgbClr val="000099"/>
                </a:solidFill>
              </a:rPr>
              <a:t> </a:t>
            </a:r>
            <a:r>
              <a:rPr lang="en-US" sz="2400" b="1" i="1" dirty="0">
                <a:solidFill>
                  <a:srgbClr val="000099"/>
                </a:solidFill>
              </a:rPr>
              <a:t>= </a:t>
            </a:r>
            <a:r>
              <a:rPr lang="en-US" sz="2400" b="1" i="1" dirty="0" err="1">
                <a:solidFill>
                  <a:srgbClr val="000099"/>
                </a:solidFill>
              </a:rPr>
              <a:t>ClH</a:t>
            </a:r>
            <a:r>
              <a:rPr lang="en-US" sz="2400" b="1" i="1" dirty="0">
                <a:solidFill>
                  <a:srgbClr val="000099"/>
                </a:solidFill>
              </a:rPr>
              <a:t> + </a:t>
            </a:r>
            <a:r>
              <a:rPr lang="en-US" sz="2400" b="1" i="1" dirty="0" err="1">
                <a:solidFill>
                  <a:srgbClr val="000099"/>
                </a:solidFill>
              </a:rPr>
              <a:t>ClR</a:t>
            </a:r>
            <a:r>
              <a:rPr lang="en-US" sz="2400" b="1" i="1" dirty="0">
                <a:solidFill>
                  <a:srgbClr val="000099"/>
                </a:solidFill>
              </a:rPr>
              <a:t> </a:t>
            </a:r>
            <a:endParaRPr lang="en-US" sz="2400" dirty="0">
              <a:solidFill>
                <a:srgbClr val="000099"/>
              </a:solidFill>
            </a:endParaRPr>
          </a:p>
        </p:txBody>
      </p:sp>
    </p:spTree>
    <p:extLst>
      <p:ext uri="{BB962C8B-B14F-4D97-AF65-F5344CB8AC3E}">
        <p14:creationId xmlns:p14="http://schemas.microsoft.com/office/powerpoint/2010/main" val="29369483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2" name="Text Box 18"/>
          <p:cNvSpPr txBox="1">
            <a:spLocks noChangeArrowheads="1"/>
          </p:cNvSpPr>
          <p:nvPr/>
        </p:nvSpPr>
        <p:spPr bwMode="auto">
          <a:xfrm>
            <a:off x="349250" y="355600"/>
            <a:ext cx="8305800" cy="707886"/>
          </a:xfrm>
          <a:prstGeom prst="rect">
            <a:avLst/>
          </a:prstGeom>
          <a:noFill/>
          <a:ln w="9525">
            <a:noFill/>
            <a:miter lim="800000"/>
            <a:headEnd/>
            <a:tailEnd/>
          </a:ln>
        </p:spPr>
        <p:txBody>
          <a:bodyPr wrap="square">
            <a:spAutoFit/>
          </a:bodyPr>
          <a:lstStyle/>
          <a:p>
            <a:r>
              <a:rPr lang="en-US" sz="4000" b="1" dirty="0" smtClean="0"/>
              <a:t>                     </a:t>
            </a:r>
            <a:r>
              <a:rPr lang="en-US" sz="4000" b="1" dirty="0" smtClean="0">
                <a:solidFill>
                  <a:srgbClr val="FF0000"/>
                </a:solidFill>
              </a:rPr>
              <a:t>Hepatic clearance </a:t>
            </a:r>
            <a:endParaRPr lang="en-US" sz="4000" b="1" dirty="0">
              <a:solidFill>
                <a:srgbClr val="FF0000"/>
              </a:solidFill>
            </a:endParaRPr>
          </a:p>
        </p:txBody>
      </p:sp>
      <p:sp>
        <p:nvSpPr>
          <p:cNvPr id="16" name="Rectangle 15"/>
          <p:cNvSpPr/>
          <p:nvPr/>
        </p:nvSpPr>
        <p:spPr>
          <a:xfrm>
            <a:off x="787400" y="1320800"/>
            <a:ext cx="7937500" cy="4893647"/>
          </a:xfrm>
          <a:prstGeom prst="rect">
            <a:avLst/>
          </a:prstGeom>
        </p:spPr>
        <p:txBody>
          <a:bodyPr wrap="square">
            <a:spAutoFit/>
          </a:bodyPr>
          <a:lstStyle/>
          <a:p>
            <a:r>
              <a:rPr lang="en-US" sz="2400" dirty="0" smtClean="0"/>
              <a:t>•</a:t>
            </a:r>
            <a:r>
              <a:rPr lang="en-US" sz="2400" dirty="0"/>
              <a:t>It can also be recognized based on three physiological factors</a:t>
            </a:r>
            <a:r>
              <a:rPr lang="en-US" sz="2400" dirty="0" smtClean="0"/>
              <a:t>:</a:t>
            </a:r>
          </a:p>
          <a:p>
            <a:r>
              <a:rPr lang="en-US" sz="2400" dirty="0" smtClean="0"/>
              <a:t> </a:t>
            </a:r>
            <a:endParaRPr lang="en-US" sz="2400" dirty="0"/>
          </a:p>
          <a:p>
            <a:pPr algn="just"/>
            <a:r>
              <a:rPr lang="en-US" sz="2400" b="1" dirty="0" err="1">
                <a:solidFill>
                  <a:srgbClr val="000099"/>
                </a:solidFill>
              </a:rPr>
              <a:t>i.Intrinsic</a:t>
            </a:r>
            <a:r>
              <a:rPr lang="en-US" sz="2400" b="1" dirty="0">
                <a:solidFill>
                  <a:srgbClr val="000099"/>
                </a:solidFill>
              </a:rPr>
              <a:t> clearance (</a:t>
            </a:r>
            <a:r>
              <a:rPr lang="en-US" sz="2400" b="1" dirty="0" err="1">
                <a:solidFill>
                  <a:srgbClr val="000099"/>
                </a:solidFill>
              </a:rPr>
              <a:t>Cl'int</a:t>
            </a:r>
            <a:r>
              <a:rPr lang="en-US" sz="2400" b="1" dirty="0">
                <a:solidFill>
                  <a:srgbClr val="000099"/>
                </a:solidFill>
              </a:rPr>
              <a:t>) </a:t>
            </a:r>
            <a:r>
              <a:rPr lang="en-US" sz="2400" b="1" dirty="0"/>
              <a:t>: </a:t>
            </a:r>
            <a:r>
              <a:rPr lang="en-US" sz="2400" dirty="0"/>
              <a:t>intrinsic ability of the enzyme to metabolize a drug </a:t>
            </a:r>
            <a:endParaRPr lang="en-US" sz="2400" dirty="0" smtClean="0"/>
          </a:p>
          <a:p>
            <a:endParaRPr lang="en-US" sz="2400" b="1" dirty="0"/>
          </a:p>
          <a:p>
            <a:pPr algn="just"/>
            <a:r>
              <a:rPr lang="en-US" sz="2400" b="1" dirty="0" err="1">
                <a:solidFill>
                  <a:srgbClr val="000099"/>
                </a:solidFill>
              </a:rPr>
              <a:t>ii.Free</a:t>
            </a:r>
            <a:r>
              <a:rPr lang="en-US" sz="2400" b="1" dirty="0">
                <a:solidFill>
                  <a:srgbClr val="000099"/>
                </a:solidFill>
              </a:rPr>
              <a:t> fraction (</a:t>
            </a:r>
            <a:r>
              <a:rPr lang="en-US" sz="2400" b="1" dirty="0" err="1">
                <a:solidFill>
                  <a:srgbClr val="000099"/>
                </a:solidFill>
              </a:rPr>
              <a:t>fB</a:t>
            </a:r>
            <a:r>
              <a:rPr lang="en-US" sz="2400" b="1" dirty="0">
                <a:solidFill>
                  <a:srgbClr val="000099"/>
                </a:solidFill>
              </a:rPr>
              <a:t>): </a:t>
            </a:r>
            <a:r>
              <a:rPr lang="en-US" sz="2400" dirty="0"/>
              <a:t>the fraction of drug present in the bloodstream that is not bound to cells or proteins, such as albumin, α1-acid glycoprotein, or lipoproteins. The </a:t>
            </a:r>
            <a:r>
              <a:rPr lang="en-US" sz="2400" dirty="0">
                <a:solidFill>
                  <a:srgbClr val="FF0000"/>
                </a:solidFill>
              </a:rPr>
              <a:t>unbound</a:t>
            </a:r>
            <a:r>
              <a:rPr lang="en-US" sz="2400" dirty="0"/>
              <a:t> fraction of drug is the unbound drug concentration divided by the total (bound + unbound) drug concentration </a:t>
            </a:r>
            <a:endParaRPr lang="en-US" sz="2400" dirty="0" smtClean="0"/>
          </a:p>
          <a:p>
            <a:endParaRPr lang="en-US" sz="2400" b="1" dirty="0"/>
          </a:p>
          <a:p>
            <a:r>
              <a:rPr lang="en-US" sz="2400" b="1" dirty="0">
                <a:solidFill>
                  <a:srgbClr val="000099"/>
                </a:solidFill>
              </a:rPr>
              <a:t>iii</a:t>
            </a:r>
            <a:r>
              <a:rPr lang="en-US" sz="2400" b="1" dirty="0" smtClean="0">
                <a:solidFill>
                  <a:srgbClr val="000099"/>
                </a:solidFill>
              </a:rPr>
              <a:t>. </a:t>
            </a:r>
            <a:r>
              <a:rPr lang="en-US" sz="2400" b="1" dirty="0">
                <a:solidFill>
                  <a:srgbClr val="000099"/>
                </a:solidFill>
              </a:rPr>
              <a:t>L</a:t>
            </a:r>
            <a:r>
              <a:rPr lang="en-US" sz="2400" b="1" dirty="0" smtClean="0">
                <a:solidFill>
                  <a:srgbClr val="000099"/>
                </a:solidFill>
              </a:rPr>
              <a:t>iver </a:t>
            </a:r>
            <a:r>
              <a:rPr lang="en-US" sz="2400" b="1" dirty="0">
                <a:solidFill>
                  <a:srgbClr val="000099"/>
                </a:solidFill>
              </a:rPr>
              <a:t>blood flow (LBF) </a:t>
            </a:r>
          </a:p>
        </p:txBody>
      </p:sp>
    </p:spTree>
    <p:extLst>
      <p:ext uri="{BB962C8B-B14F-4D97-AF65-F5344CB8AC3E}">
        <p14:creationId xmlns:p14="http://schemas.microsoft.com/office/powerpoint/2010/main" val="30266037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457200"/>
            <a:ext cx="7810500" cy="889000"/>
          </a:xfrm>
        </p:spPr>
        <p:txBody>
          <a:bodyPr/>
          <a:lstStyle/>
          <a:p>
            <a:r>
              <a:rPr lang="en-US" sz="4000" b="1" dirty="0"/>
              <a:t> </a:t>
            </a:r>
            <a:r>
              <a:rPr lang="en-US" sz="4000" b="1" dirty="0">
                <a:solidFill>
                  <a:srgbClr val="FF0000"/>
                </a:solidFill>
              </a:rPr>
              <a:t>Hepatic clearance </a:t>
            </a:r>
            <a:endParaRPr lang="en-GB" dirty="0" smtClean="0">
              <a:solidFill>
                <a:srgbClr val="FF0000"/>
              </a:solidFill>
              <a:cs typeface="Times New Roman" pitchFamily="18" charset="0"/>
            </a:endParaRPr>
          </a:p>
        </p:txBody>
      </p:sp>
      <p:sp>
        <p:nvSpPr>
          <p:cNvPr id="23555" name="Rectangle 3"/>
          <p:cNvSpPr>
            <a:spLocks noGrp="1" noChangeArrowheads="1"/>
          </p:cNvSpPr>
          <p:nvPr>
            <p:ph type="body" idx="1"/>
          </p:nvPr>
        </p:nvSpPr>
        <p:spPr>
          <a:xfrm>
            <a:off x="685800" y="1308100"/>
            <a:ext cx="7772400" cy="4749800"/>
          </a:xfrm>
        </p:spPr>
        <p:txBody>
          <a:bodyPr>
            <a:noAutofit/>
          </a:bodyPr>
          <a:lstStyle/>
          <a:p>
            <a:pPr>
              <a:buNone/>
            </a:pPr>
            <a:r>
              <a:rPr lang="en-GB" sz="2400" dirty="0" smtClean="0">
                <a:cs typeface="Times New Roman" pitchFamily="18" charset="0"/>
              </a:rPr>
              <a:t>	      	</a:t>
            </a:r>
            <a:endParaRPr lang="en-US" sz="2400" b="1" dirty="0" smtClean="0">
              <a:solidFill>
                <a:schemeClr val="tx1"/>
              </a:solidFill>
            </a:endParaRPr>
          </a:p>
          <a:p>
            <a:r>
              <a:rPr lang="en-US" sz="2400" dirty="0" smtClean="0">
                <a:solidFill>
                  <a:schemeClr val="tx1"/>
                </a:solidFill>
              </a:rPr>
              <a:t>The relationship between the three physiological factors and hepatic drug clearance is:</a:t>
            </a:r>
          </a:p>
          <a:p>
            <a:pPr marL="0" indent="0">
              <a:buNone/>
            </a:pPr>
            <a:r>
              <a:rPr lang="en-US" sz="2400" dirty="0" smtClean="0">
                <a:solidFill>
                  <a:schemeClr val="tx1"/>
                </a:solidFill>
              </a:rPr>
              <a:t> </a:t>
            </a:r>
          </a:p>
          <a:p>
            <a:pPr>
              <a:buNone/>
            </a:pPr>
            <a:r>
              <a:rPr lang="en-US" sz="2400" dirty="0" smtClean="0">
                <a:solidFill>
                  <a:schemeClr val="tx1"/>
                </a:solidFill>
              </a:rPr>
              <a:t>                   </a:t>
            </a:r>
            <a:r>
              <a:rPr lang="en-US" sz="2400" dirty="0" smtClean="0">
                <a:solidFill>
                  <a:srgbClr val="0000FF"/>
                </a:solidFill>
              </a:rPr>
              <a:t>LBF · (</a:t>
            </a:r>
            <a:r>
              <a:rPr lang="en-US" sz="2400" dirty="0" err="1" smtClean="0">
                <a:solidFill>
                  <a:srgbClr val="0000FF"/>
                </a:solidFill>
              </a:rPr>
              <a:t>fB</a:t>
            </a:r>
            <a:r>
              <a:rPr lang="en-US" sz="2400" dirty="0" smtClean="0">
                <a:solidFill>
                  <a:srgbClr val="0000FF"/>
                </a:solidFill>
              </a:rPr>
              <a:t> · </a:t>
            </a:r>
            <a:r>
              <a:rPr lang="en-US" sz="2400" dirty="0" err="1" smtClean="0">
                <a:solidFill>
                  <a:srgbClr val="0000FF"/>
                </a:solidFill>
              </a:rPr>
              <a:t>Cl'int</a:t>
            </a:r>
            <a:r>
              <a:rPr lang="en-US" sz="2400" dirty="0" smtClean="0">
                <a:solidFill>
                  <a:srgbClr val="0000FF"/>
                </a:solidFill>
              </a:rPr>
              <a:t>) </a:t>
            </a:r>
          </a:p>
          <a:p>
            <a:r>
              <a:rPr lang="en-US" sz="2400" dirty="0" err="1" smtClean="0">
                <a:solidFill>
                  <a:srgbClr val="0000FF"/>
                </a:solidFill>
              </a:rPr>
              <a:t>ClH</a:t>
            </a:r>
            <a:r>
              <a:rPr lang="en-US" sz="2400" dirty="0" smtClean="0">
                <a:solidFill>
                  <a:srgbClr val="0000FF"/>
                </a:solidFill>
              </a:rPr>
              <a:t> = ------------------------- </a:t>
            </a:r>
          </a:p>
          <a:p>
            <a:pPr>
              <a:buNone/>
            </a:pPr>
            <a:r>
              <a:rPr lang="en-US" sz="2400" dirty="0" smtClean="0">
                <a:solidFill>
                  <a:schemeClr val="tx1"/>
                </a:solidFill>
              </a:rPr>
              <a:t>                   </a:t>
            </a:r>
            <a:r>
              <a:rPr lang="en-US" sz="2400" dirty="0" smtClean="0">
                <a:solidFill>
                  <a:srgbClr val="0000FF"/>
                </a:solidFill>
              </a:rPr>
              <a:t>LBF+ (</a:t>
            </a:r>
            <a:r>
              <a:rPr lang="en-US" sz="2400" dirty="0" err="1" smtClean="0">
                <a:solidFill>
                  <a:srgbClr val="0000FF"/>
                </a:solidFill>
              </a:rPr>
              <a:t>fB</a:t>
            </a:r>
            <a:r>
              <a:rPr lang="en-US" sz="2400" dirty="0" smtClean="0">
                <a:solidFill>
                  <a:srgbClr val="0000FF"/>
                </a:solidFill>
              </a:rPr>
              <a:t> · </a:t>
            </a:r>
            <a:r>
              <a:rPr lang="en-US" sz="2400" dirty="0" err="1" smtClean="0">
                <a:solidFill>
                  <a:srgbClr val="0000FF"/>
                </a:solidFill>
              </a:rPr>
              <a:t>Cl'int</a:t>
            </a:r>
            <a:r>
              <a:rPr lang="en-US" sz="2400" dirty="0" smtClean="0">
                <a:solidFill>
                  <a:srgbClr val="0000FF"/>
                </a:solidFill>
              </a:rPr>
              <a:t>) </a:t>
            </a:r>
          </a:p>
          <a:p>
            <a:pPr>
              <a:buNone/>
            </a:pPr>
            <a:endParaRPr lang="en-US" sz="2400" dirty="0" smtClean="0"/>
          </a:p>
          <a:p>
            <a:pPr algn="just">
              <a:buFont typeface="Arial" pitchFamily="34" charset="0"/>
              <a:buChar char="•"/>
            </a:pPr>
            <a:r>
              <a:rPr lang="en-US" sz="2400" dirty="0" smtClean="0">
                <a:solidFill>
                  <a:schemeClr val="tx1"/>
                </a:solidFill>
                <a:latin typeface="+mj-lt"/>
              </a:rPr>
              <a:t>Fortunately, most drugs have a large hepatic extraction ratio (ERH = 0.7) or a small hepatic extraction ratio (ERH = 0.3), and the relationship is simplified in these situations. </a:t>
            </a:r>
          </a:p>
          <a:p>
            <a:endParaRPr lang="en-US" sz="2400" dirty="0" smtClean="0">
              <a:solidFill>
                <a:schemeClr val="tx1"/>
              </a:solidFill>
            </a:endParaRPr>
          </a:p>
          <a:p>
            <a:pPr>
              <a:buNone/>
            </a:pPr>
            <a:endParaRPr lang="en-US" sz="2400" dirty="0" smtClean="0"/>
          </a:p>
          <a:p>
            <a:pPr>
              <a:buNone/>
            </a:pPr>
            <a:r>
              <a:rPr lang="en-US" sz="2400" dirty="0" smtClean="0">
                <a:solidFill>
                  <a:schemeClr val="tx1"/>
                </a:solidFill>
              </a:rPr>
              <a:t> </a:t>
            </a:r>
            <a:r>
              <a:rPr lang="en-GB" sz="2000" dirty="0" smtClean="0">
                <a:cs typeface="Times New Roman" pitchFamily="18" charset="0"/>
              </a:rPr>
              <a:t/>
            </a:r>
            <a:br>
              <a:rPr lang="en-GB" sz="2000" dirty="0" smtClean="0">
                <a:cs typeface="Times New Roman" pitchFamily="18" charset="0"/>
              </a:rPr>
            </a:br>
            <a:r>
              <a:rPr lang="en-GB" sz="2400" dirty="0" smtClean="0">
                <a:cs typeface="Times New Roman" pitchFamily="18" charset="0"/>
              </a:rPr>
              <a:t>	</a:t>
            </a:r>
          </a:p>
        </p:txBody>
      </p:sp>
    </p:spTree>
    <p:extLst>
      <p:ext uri="{BB962C8B-B14F-4D97-AF65-F5344CB8AC3E}">
        <p14:creationId xmlns:p14="http://schemas.microsoft.com/office/powerpoint/2010/main" val="40029263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673100"/>
          </a:xfrm>
        </p:spPr>
        <p:txBody>
          <a:bodyPr>
            <a:normAutofit fontScale="90000"/>
          </a:bodyPr>
          <a:lstStyle/>
          <a:p>
            <a:r>
              <a:rPr lang="en-US" b="1" dirty="0"/>
              <a:t> </a:t>
            </a:r>
            <a:r>
              <a:rPr lang="en-US" b="1" dirty="0">
                <a:solidFill>
                  <a:srgbClr val="FF0000"/>
                </a:solidFill>
              </a:rPr>
              <a:t>Hepatic clearance </a:t>
            </a:r>
            <a:endParaRPr lang="en-US" dirty="0" smtClean="0">
              <a:solidFill>
                <a:srgbClr val="FF0000"/>
              </a:solidFill>
              <a:latin typeface="+mj-lt"/>
              <a:ea typeface="+mj-ea"/>
              <a:cs typeface="+mj-cs"/>
            </a:endParaRPr>
          </a:p>
        </p:txBody>
      </p:sp>
      <p:sp>
        <p:nvSpPr>
          <p:cNvPr id="107523" name="Rectangle 3"/>
          <p:cNvSpPr>
            <a:spLocks noGrp="1" noChangeArrowheads="1"/>
          </p:cNvSpPr>
          <p:nvPr>
            <p:ph type="body" idx="1"/>
          </p:nvPr>
        </p:nvSpPr>
        <p:spPr>
          <a:xfrm>
            <a:off x="215900" y="1219200"/>
            <a:ext cx="8702675" cy="5194300"/>
          </a:xfrm>
        </p:spPr>
        <p:txBody>
          <a:bodyPr/>
          <a:lstStyle/>
          <a:p>
            <a:pPr algn="just"/>
            <a:r>
              <a:rPr lang="en-US" sz="2400" dirty="0" smtClean="0">
                <a:solidFill>
                  <a:schemeClr val="tx1"/>
                </a:solidFill>
                <a:latin typeface="+mj-lt"/>
                <a:ea typeface="+mn-ea"/>
                <a:cs typeface="+mn-cs"/>
              </a:rPr>
              <a:t>For drugs with a low hepatic extraction ratio, hepatic clearance is mainly a product of the free fraction of the drug in the blood or serum and intrinsic clearance: </a:t>
            </a:r>
          </a:p>
          <a:p>
            <a:endParaRPr lang="en-US" sz="2400" dirty="0" smtClean="0">
              <a:solidFill>
                <a:schemeClr val="tx1"/>
              </a:solidFill>
              <a:latin typeface="+mj-lt"/>
              <a:ea typeface="+mn-ea"/>
              <a:cs typeface="+mn-cs"/>
            </a:endParaRPr>
          </a:p>
          <a:p>
            <a:pPr>
              <a:buNone/>
            </a:pPr>
            <a:r>
              <a:rPr lang="en-US" sz="2400" b="1" i="1" dirty="0" smtClean="0">
                <a:solidFill>
                  <a:schemeClr val="tx1"/>
                </a:solidFill>
                <a:latin typeface="+mj-lt"/>
                <a:ea typeface="+mn-ea"/>
                <a:cs typeface="+mn-cs"/>
              </a:rPr>
              <a:t>                             </a:t>
            </a:r>
            <a:r>
              <a:rPr lang="en-US" sz="2400" b="1" i="1" dirty="0" err="1" smtClean="0">
                <a:solidFill>
                  <a:srgbClr val="0000FF"/>
                </a:solidFill>
                <a:latin typeface="+mj-lt"/>
                <a:ea typeface="+mn-ea"/>
                <a:cs typeface="+mn-cs"/>
              </a:rPr>
              <a:t>ClH</a:t>
            </a:r>
            <a:r>
              <a:rPr lang="en-US" sz="2400" b="1" i="1" dirty="0" smtClean="0">
                <a:solidFill>
                  <a:srgbClr val="0000FF"/>
                </a:solidFill>
                <a:latin typeface="+mj-lt"/>
                <a:ea typeface="+mn-ea"/>
                <a:cs typeface="+mn-cs"/>
              </a:rPr>
              <a:t> = </a:t>
            </a:r>
            <a:r>
              <a:rPr lang="en-US" sz="2400" b="1" i="1" dirty="0" err="1" smtClean="0">
                <a:solidFill>
                  <a:srgbClr val="0000FF"/>
                </a:solidFill>
                <a:latin typeface="+mj-lt"/>
                <a:ea typeface="+mn-ea"/>
                <a:cs typeface="+mn-cs"/>
              </a:rPr>
              <a:t>fB</a:t>
            </a:r>
            <a:r>
              <a:rPr lang="en-US" sz="2400" b="1" i="1" dirty="0" smtClean="0">
                <a:solidFill>
                  <a:srgbClr val="0000FF"/>
                </a:solidFill>
                <a:latin typeface="+mj-lt"/>
                <a:ea typeface="+mn-ea"/>
                <a:cs typeface="+mn-cs"/>
              </a:rPr>
              <a:t> · </a:t>
            </a:r>
            <a:r>
              <a:rPr lang="en-US" sz="2400" b="1" i="1" dirty="0" err="1" smtClean="0">
                <a:solidFill>
                  <a:srgbClr val="0000FF"/>
                </a:solidFill>
                <a:latin typeface="+mj-lt"/>
                <a:ea typeface="+mn-ea"/>
                <a:cs typeface="+mn-cs"/>
              </a:rPr>
              <a:t>Cl'int</a:t>
            </a:r>
            <a:r>
              <a:rPr lang="en-US" sz="2400" b="1" i="1" dirty="0" smtClean="0">
                <a:solidFill>
                  <a:srgbClr val="0000FF"/>
                </a:solidFill>
                <a:latin typeface="+mj-lt"/>
                <a:ea typeface="+mn-ea"/>
                <a:cs typeface="+mn-cs"/>
              </a:rPr>
              <a:t>. </a:t>
            </a:r>
          </a:p>
          <a:p>
            <a:pPr>
              <a:buNone/>
            </a:pPr>
            <a:endParaRPr lang="en-US" sz="2400" b="1" i="1" dirty="0" smtClean="0">
              <a:solidFill>
                <a:srgbClr val="0000FF"/>
              </a:solidFill>
              <a:latin typeface="+mj-lt"/>
              <a:ea typeface="+mn-ea"/>
              <a:cs typeface="+mn-cs"/>
            </a:endParaRPr>
          </a:p>
          <a:p>
            <a:pPr algn="just"/>
            <a:r>
              <a:rPr lang="en-US" sz="2400" dirty="0" smtClean="0">
                <a:solidFill>
                  <a:schemeClr val="tx1"/>
                </a:solidFill>
                <a:latin typeface="+mj-lt"/>
                <a:ea typeface="+mn-ea"/>
                <a:cs typeface="+mn-cs"/>
              </a:rPr>
              <a:t>In this case, drug interactions that displace drug molecules bound to proteins will increase the fraction of unbound drug in the blood (↑</a:t>
            </a:r>
            <a:r>
              <a:rPr lang="en-US" sz="2400" dirty="0" err="1" smtClean="0">
                <a:solidFill>
                  <a:schemeClr val="tx1"/>
                </a:solidFill>
                <a:latin typeface="+mj-lt"/>
                <a:ea typeface="+mn-ea"/>
                <a:cs typeface="+mn-cs"/>
              </a:rPr>
              <a:t>fB</a:t>
            </a:r>
            <a:r>
              <a:rPr lang="en-US" sz="2400" dirty="0" smtClean="0">
                <a:solidFill>
                  <a:schemeClr val="tx1"/>
                </a:solidFill>
                <a:latin typeface="+mj-lt"/>
                <a:ea typeface="+mn-ea"/>
                <a:cs typeface="+mn-cs"/>
              </a:rPr>
              <a:t> ); more unbound drug molecules will be able to leave the vascular system and enter </a:t>
            </a:r>
            <a:r>
              <a:rPr lang="en-US" sz="2400" dirty="0" err="1" smtClean="0">
                <a:solidFill>
                  <a:schemeClr val="tx1"/>
                </a:solidFill>
                <a:latin typeface="+mj-lt"/>
                <a:ea typeface="+mn-ea"/>
                <a:cs typeface="+mn-cs"/>
              </a:rPr>
              <a:t>hepatocytes</a:t>
            </a:r>
            <a:r>
              <a:rPr lang="en-US" sz="2400" dirty="0" smtClean="0">
                <a:solidFill>
                  <a:schemeClr val="tx1"/>
                </a:solidFill>
                <a:latin typeface="+mj-lt"/>
                <a:ea typeface="+mn-ea"/>
                <a:cs typeface="+mn-cs"/>
              </a:rPr>
              <a:t> where the additional unbound drug will be metabolized and hepatic drug clearance will increase. </a:t>
            </a:r>
          </a:p>
        </p:txBody>
      </p:sp>
    </p:spTree>
    <p:extLst>
      <p:ext uri="{BB962C8B-B14F-4D97-AF65-F5344CB8AC3E}">
        <p14:creationId xmlns:p14="http://schemas.microsoft.com/office/powerpoint/2010/main" val="2766209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98500" y="266700"/>
            <a:ext cx="7772400" cy="635000"/>
          </a:xfrm>
        </p:spPr>
        <p:txBody>
          <a:bodyPr>
            <a:normAutofit fontScale="90000"/>
          </a:bodyPr>
          <a:lstStyle/>
          <a:p>
            <a:r>
              <a:rPr lang="en-US" b="1" dirty="0"/>
              <a:t> </a:t>
            </a:r>
            <a:r>
              <a:rPr lang="en-US" b="1" dirty="0">
                <a:solidFill>
                  <a:srgbClr val="FF0000"/>
                </a:solidFill>
              </a:rPr>
              <a:t>Hepatic clearance </a:t>
            </a:r>
            <a:endParaRPr lang="en-GB" dirty="0" smtClean="0">
              <a:solidFill>
                <a:srgbClr val="FF0000"/>
              </a:solidFill>
            </a:endParaRPr>
          </a:p>
        </p:txBody>
      </p:sp>
      <p:sp>
        <p:nvSpPr>
          <p:cNvPr id="25603" name="Rectangle 3"/>
          <p:cNvSpPr>
            <a:spLocks noGrp="1" noChangeArrowheads="1"/>
          </p:cNvSpPr>
          <p:nvPr>
            <p:ph type="body" idx="1"/>
          </p:nvPr>
        </p:nvSpPr>
        <p:spPr>
          <a:xfrm>
            <a:off x="685800" y="1003300"/>
            <a:ext cx="7772400" cy="5092700"/>
          </a:xfrm>
        </p:spPr>
        <p:txBody>
          <a:bodyPr/>
          <a:lstStyle/>
          <a:p>
            <a:pPr algn="just">
              <a:buFont typeface="Arial" pitchFamily="34" charset="0"/>
              <a:buChar char="•"/>
            </a:pPr>
            <a:endParaRPr lang="en-US" sz="2400" dirty="0" smtClean="0">
              <a:solidFill>
                <a:schemeClr val="tx1"/>
              </a:solidFill>
              <a:latin typeface="+mj-lt"/>
              <a:ea typeface="+mn-ea"/>
              <a:cs typeface="+mn-cs"/>
            </a:endParaRPr>
          </a:p>
          <a:p>
            <a:pPr algn="just">
              <a:buFont typeface="Arial" pitchFamily="34" charset="0"/>
              <a:buChar char="•"/>
            </a:pPr>
            <a:r>
              <a:rPr lang="en-US" sz="2400" dirty="0" smtClean="0">
                <a:solidFill>
                  <a:schemeClr val="tx1"/>
                </a:solidFill>
                <a:latin typeface="+mj-lt"/>
                <a:ea typeface="+mn-ea"/>
                <a:cs typeface="+mn-cs"/>
              </a:rPr>
              <a:t>Additionally, drug interactions that inhibit or induce the </a:t>
            </a:r>
            <a:r>
              <a:rPr lang="en-US" sz="2400" dirty="0" err="1" smtClean="0">
                <a:solidFill>
                  <a:schemeClr val="tx1"/>
                </a:solidFill>
                <a:latin typeface="+mj-lt"/>
                <a:ea typeface="+mn-ea"/>
                <a:cs typeface="+mn-cs"/>
              </a:rPr>
              <a:t>cytochrome</a:t>
            </a:r>
            <a:r>
              <a:rPr lang="en-US" sz="2400" dirty="0" smtClean="0">
                <a:solidFill>
                  <a:schemeClr val="tx1"/>
                </a:solidFill>
                <a:latin typeface="+mj-lt"/>
                <a:ea typeface="+mn-ea"/>
                <a:cs typeface="+mn-cs"/>
              </a:rPr>
              <a:t> P-450 enzyme system (decreasing or increasing </a:t>
            </a:r>
            <a:r>
              <a:rPr lang="en-US" sz="2400" dirty="0" err="1" smtClean="0">
                <a:solidFill>
                  <a:schemeClr val="tx1"/>
                </a:solidFill>
                <a:latin typeface="+mj-lt"/>
                <a:ea typeface="+mn-ea"/>
                <a:cs typeface="+mn-cs"/>
              </a:rPr>
              <a:t>Cl'int</a:t>
            </a:r>
            <a:r>
              <a:rPr lang="en-US" sz="2400" dirty="0" smtClean="0">
                <a:solidFill>
                  <a:schemeClr val="tx1"/>
                </a:solidFill>
                <a:latin typeface="+mj-lt"/>
                <a:ea typeface="+mn-ea"/>
                <a:cs typeface="+mn-cs"/>
              </a:rPr>
              <a:t>, respectively) will change the hepatic clearance of the medication accordingly. </a:t>
            </a:r>
          </a:p>
          <a:p>
            <a:pPr algn="just">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The hepatic clearance of drugs with low extraction ratios does not change much when liver blood flow decreases secondary to liver or cardiac disease.</a:t>
            </a:r>
          </a:p>
          <a:p>
            <a:pPr algn="just">
              <a:buNone/>
            </a:pPr>
            <a:r>
              <a:rPr lang="en-US" sz="2400" dirty="0" smtClean="0">
                <a:solidFill>
                  <a:schemeClr val="tx1"/>
                </a:solidFill>
                <a:latin typeface="+mj-lt"/>
                <a:ea typeface="+mn-ea"/>
                <a:cs typeface="+mn-cs"/>
              </a:rPr>
              <a:t> </a:t>
            </a:r>
          </a:p>
          <a:p>
            <a:pPr algn="just"/>
            <a:r>
              <a:rPr lang="en-US" sz="2400" dirty="0" smtClean="0">
                <a:solidFill>
                  <a:schemeClr val="tx1"/>
                </a:solidFill>
                <a:latin typeface="+mj-lt"/>
                <a:ea typeface="+mn-ea"/>
                <a:cs typeface="+mn-cs"/>
              </a:rPr>
              <a:t>Examples of drugs with low hepatic extraction ratios are </a:t>
            </a:r>
            <a:r>
              <a:rPr lang="en-US" sz="2400" dirty="0" err="1" smtClean="0">
                <a:solidFill>
                  <a:schemeClr val="tx1"/>
                </a:solidFill>
                <a:latin typeface="+mj-lt"/>
                <a:ea typeface="+mn-ea"/>
                <a:cs typeface="+mn-cs"/>
              </a:rPr>
              <a:t>valproic</a:t>
            </a:r>
            <a:r>
              <a:rPr lang="en-US" sz="2400" dirty="0" smtClean="0">
                <a:solidFill>
                  <a:schemeClr val="tx1"/>
                </a:solidFill>
                <a:latin typeface="+mj-lt"/>
                <a:ea typeface="+mn-ea"/>
                <a:cs typeface="+mn-cs"/>
              </a:rPr>
              <a:t> acid, </a:t>
            </a:r>
            <a:r>
              <a:rPr lang="en-US" sz="2400" dirty="0" err="1" smtClean="0">
                <a:solidFill>
                  <a:schemeClr val="tx1"/>
                </a:solidFill>
                <a:latin typeface="+mj-lt"/>
                <a:ea typeface="+mn-ea"/>
                <a:cs typeface="+mn-cs"/>
              </a:rPr>
              <a:t>phenytoin</a:t>
            </a:r>
            <a:r>
              <a:rPr lang="en-US" sz="2400" dirty="0" smtClean="0">
                <a:solidFill>
                  <a:schemeClr val="tx1"/>
                </a:solidFill>
                <a:latin typeface="+mj-lt"/>
                <a:ea typeface="+mn-ea"/>
                <a:cs typeface="+mn-cs"/>
              </a:rPr>
              <a:t>, and </a:t>
            </a:r>
            <a:r>
              <a:rPr lang="en-US" sz="2400" dirty="0" err="1" smtClean="0">
                <a:solidFill>
                  <a:schemeClr val="tx1"/>
                </a:solidFill>
                <a:latin typeface="+mj-lt"/>
                <a:ea typeface="+mn-ea"/>
                <a:cs typeface="+mn-cs"/>
              </a:rPr>
              <a:t>warfarin</a:t>
            </a:r>
            <a:r>
              <a:rPr lang="en-US" sz="2400" dirty="0" smtClean="0">
                <a:solidFill>
                  <a:schemeClr val="tx1"/>
                </a:solidFill>
                <a:latin typeface="+mj-lt"/>
                <a:ea typeface="+mn-ea"/>
                <a:cs typeface="+mn-cs"/>
              </a:rPr>
              <a:t>. </a:t>
            </a:r>
          </a:p>
          <a:p>
            <a:pPr algn="just" eaLnBrk="1" hangingPunct="1">
              <a:buFontTx/>
              <a:buNone/>
            </a:pPr>
            <a:endParaRPr lang="en-GB" dirty="0" smtClean="0"/>
          </a:p>
        </p:txBody>
      </p:sp>
    </p:spTree>
    <p:extLst>
      <p:ext uri="{BB962C8B-B14F-4D97-AF65-F5344CB8AC3E}">
        <p14:creationId xmlns:p14="http://schemas.microsoft.com/office/powerpoint/2010/main" val="1819446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28600" y="381000"/>
            <a:ext cx="8534400" cy="838200"/>
          </a:xfrm>
        </p:spPr>
        <p:txBody>
          <a:bodyPr/>
          <a:lstStyle/>
          <a:p>
            <a:r>
              <a:rPr lang="en-US" b="1" dirty="0"/>
              <a:t> </a:t>
            </a:r>
            <a:r>
              <a:rPr lang="en-US" sz="4000" b="1" dirty="0">
                <a:solidFill>
                  <a:srgbClr val="FF0000"/>
                </a:solidFill>
              </a:rPr>
              <a:t>Hepatic clearance </a:t>
            </a:r>
            <a:endParaRPr lang="en-US" dirty="0">
              <a:solidFill>
                <a:srgbClr val="FF0000"/>
              </a:solidFill>
            </a:endParaRPr>
          </a:p>
        </p:txBody>
      </p:sp>
      <p:sp>
        <p:nvSpPr>
          <p:cNvPr id="7" name="Rectangle 6"/>
          <p:cNvSpPr/>
          <p:nvPr/>
        </p:nvSpPr>
        <p:spPr>
          <a:xfrm>
            <a:off x="431800" y="1409700"/>
            <a:ext cx="8356600" cy="4154984"/>
          </a:xfrm>
          <a:prstGeom prst="rect">
            <a:avLst/>
          </a:prstGeom>
        </p:spPr>
        <p:txBody>
          <a:bodyPr wrap="square">
            <a:spAutoFit/>
          </a:bodyPr>
          <a:lstStyle/>
          <a:p>
            <a:pPr algn="just"/>
            <a:r>
              <a:rPr lang="en-US" sz="2400" dirty="0" smtClean="0"/>
              <a:t>•</a:t>
            </a:r>
            <a:r>
              <a:rPr lang="en-US" sz="2400" dirty="0">
                <a:latin typeface="+mj-lt"/>
              </a:rPr>
              <a:t>For drugs with high hepatic extraction ratios, hepatic clearance is mainly a function of liver blood flow: </a:t>
            </a:r>
          </a:p>
          <a:p>
            <a:pPr algn="just"/>
            <a:endParaRPr lang="en-US" sz="2400" dirty="0"/>
          </a:p>
          <a:p>
            <a:pPr algn="just"/>
            <a:r>
              <a:rPr lang="en-US" sz="2400" b="1" i="1" dirty="0" smtClean="0"/>
              <a:t>                                    </a:t>
            </a:r>
            <a:r>
              <a:rPr lang="en-US" sz="2400" b="1" i="1" dirty="0" err="1" smtClean="0">
                <a:solidFill>
                  <a:srgbClr val="0000FF"/>
                </a:solidFill>
              </a:rPr>
              <a:t>ClH</a:t>
            </a:r>
            <a:r>
              <a:rPr lang="en-US" sz="2400" b="1" i="1" dirty="0" smtClean="0">
                <a:solidFill>
                  <a:srgbClr val="0000FF"/>
                </a:solidFill>
              </a:rPr>
              <a:t> </a:t>
            </a:r>
            <a:r>
              <a:rPr lang="en-US" sz="2400" b="1" i="1" dirty="0">
                <a:solidFill>
                  <a:srgbClr val="0000FF"/>
                </a:solidFill>
              </a:rPr>
              <a:t>= LBF </a:t>
            </a:r>
            <a:endParaRPr lang="en-US" sz="2400" b="1" i="1" dirty="0" smtClean="0">
              <a:solidFill>
                <a:srgbClr val="0000FF"/>
              </a:solidFill>
            </a:endParaRPr>
          </a:p>
          <a:p>
            <a:pPr algn="just"/>
            <a:endParaRPr lang="en-US" sz="2400" b="1" i="1" dirty="0"/>
          </a:p>
          <a:p>
            <a:pPr algn="just"/>
            <a:r>
              <a:rPr lang="en-US" sz="2400" dirty="0"/>
              <a:t>•</a:t>
            </a:r>
            <a:r>
              <a:rPr lang="en-US" sz="2400" dirty="0">
                <a:latin typeface="+mj-lt"/>
              </a:rPr>
              <a:t>The rate limiting step for drug metabolism in this case is how much drug can be delivered to the liver because the capacity to metabolize drug is very large</a:t>
            </a:r>
            <a:r>
              <a:rPr lang="en-US" sz="2400" dirty="0"/>
              <a:t>. </a:t>
            </a:r>
            <a:endParaRPr lang="en-US" sz="2400" dirty="0" smtClean="0"/>
          </a:p>
          <a:p>
            <a:pPr algn="just"/>
            <a:endParaRPr lang="en-US" sz="2400" dirty="0"/>
          </a:p>
          <a:p>
            <a:pPr algn="just"/>
            <a:r>
              <a:rPr lang="en-US" sz="2400" dirty="0"/>
              <a:t>•</a:t>
            </a:r>
            <a:r>
              <a:rPr lang="en-US" sz="2400" dirty="0">
                <a:latin typeface="+mj-lt"/>
              </a:rPr>
              <a:t>In this case, hepatic clearance is very sensitive to changes in liver blood flow due to congestive heart failure or liver disease. </a:t>
            </a:r>
          </a:p>
        </p:txBody>
      </p:sp>
    </p:spTree>
    <p:extLst>
      <p:ext uri="{BB962C8B-B14F-4D97-AF65-F5344CB8AC3E}">
        <p14:creationId xmlns:p14="http://schemas.microsoft.com/office/powerpoint/2010/main" val="26705317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68300"/>
            <a:ext cx="8140700" cy="965200"/>
          </a:xfrm>
        </p:spPr>
        <p:txBody>
          <a:bodyPr>
            <a:normAutofit/>
          </a:bodyPr>
          <a:lstStyle/>
          <a:p>
            <a:r>
              <a:rPr lang="en-US" sz="4000" b="1" dirty="0"/>
              <a:t> </a:t>
            </a:r>
            <a:r>
              <a:rPr lang="en-US" sz="4000" b="1" dirty="0">
                <a:solidFill>
                  <a:srgbClr val="FF0000"/>
                </a:solidFill>
              </a:rPr>
              <a:t>Hepatic clearance </a:t>
            </a:r>
            <a:endParaRPr lang="en-GB" sz="4800" i="1" baseline="-25000" dirty="0" smtClean="0">
              <a:solidFill>
                <a:srgbClr val="FF0000"/>
              </a:solidFill>
            </a:endParaRPr>
          </a:p>
        </p:txBody>
      </p:sp>
      <p:sp>
        <p:nvSpPr>
          <p:cNvPr id="109571" name="Rectangle 3"/>
          <p:cNvSpPr>
            <a:spLocks noGrp="1" noChangeArrowheads="1"/>
          </p:cNvSpPr>
          <p:nvPr>
            <p:ph type="body" idx="1"/>
          </p:nvPr>
        </p:nvSpPr>
        <p:spPr>
          <a:xfrm>
            <a:off x="685800" y="1663700"/>
            <a:ext cx="7772400" cy="4432300"/>
          </a:xfrm>
        </p:spPr>
        <p:txBody>
          <a:bodyPr/>
          <a:lstStyle/>
          <a:p>
            <a:pPr algn="just" eaLnBrk="1" hangingPunct="1">
              <a:buFontTx/>
              <a:buNone/>
            </a:pPr>
            <a:r>
              <a:rPr lang="en-US" dirty="0" smtClean="0">
                <a:solidFill>
                  <a:schemeClr val="tx1"/>
                </a:solidFill>
                <a:latin typeface="+mn-lt"/>
                <a:ea typeface="+mn-ea"/>
                <a:cs typeface="+mn-cs"/>
              </a:rPr>
              <a:t>• </a:t>
            </a:r>
            <a:r>
              <a:rPr lang="en-US" sz="2400" dirty="0" smtClean="0">
                <a:solidFill>
                  <a:schemeClr val="tx1"/>
                </a:solidFill>
                <a:latin typeface="+mj-lt"/>
                <a:ea typeface="+mn-ea"/>
                <a:cs typeface="+mn-cs"/>
              </a:rPr>
              <a:t>The hepatic clearance of drugs with high extraction ratios does not change much when protein binding displacement or enzyme induction or inhibition occurs due to drug interactions. </a:t>
            </a:r>
          </a:p>
          <a:p>
            <a:pPr algn="just" eaLnBrk="1" hangingPunct="1">
              <a:buFontTx/>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Examples of drugs with high hepatic extraction ratios are </a:t>
            </a:r>
            <a:r>
              <a:rPr lang="en-US" sz="2400" dirty="0" err="1" smtClean="0">
                <a:solidFill>
                  <a:schemeClr val="tx1"/>
                </a:solidFill>
                <a:latin typeface="+mj-lt"/>
                <a:ea typeface="+mn-ea"/>
                <a:cs typeface="+mn-cs"/>
              </a:rPr>
              <a:t>lidocaine</a:t>
            </a:r>
            <a:r>
              <a:rPr lang="en-US" sz="2400" dirty="0" smtClean="0">
                <a:solidFill>
                  <a:schemeClr val="tx1"/>
                </a:solidFill>
                <a:latin typeface="+mj-lt"/>
                <a:ea typeface="+mn-ea"/>
                <a:cs typeface="+mn-cs"/>
              </a:rPr>
              <a:t>, morphine, and most tricyclic antidepressants. </a:t>
            </a:r>
          </a:p>
        </p:txBody>
      </p:sp>
    </p:spTree>
    <p:extLst>
      <p:ext uri="{BB962C8B-B14F-4D97-AF65-F5344CB8AC3E}">
        <p14:creationId xmlns:p14="http://schemas.microsoft.com/office/powerpoint/2010/main" val="4349436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71500"/>
            <a:ext cx="7772400" cy="723900"/>
          </a:xfrm>
        </p:spPr>
        <p:txBody>
          <a:bodyPr>
            <a:normAutofit fontScale="90000"/>
          </a:bodyPr>
          <a:lstStyle/>
          <a:p>
            <a:r>
              <a:rPr lang="en-US" b="1" dirty="0" smtClean="0">
                <a:solidFill>
                  <a:srgbClr val="FF0000"/>
                </a:solidFill>
              </a:rPr>
              <a:t>Renal clearance </a:t>
            </a:r>
            <a:endParaRPr lang="en-US" b="1" dirty="0">
              <a:solidFill>
                <a:srgbClr val="FF0000"/>
              </a:solidFill>
            </a:endParaRPr>
          </a:p>
        </p:txBody>
      </p:sp>
      <p:sp>
        <p:nvSpPr>
          <p:cNvPr id="3" name="Content Placeholder 2"/>
          <p:cNvSpPr>
            <a:spLocks noGrp="1"/>
          </p:cNvSpPr>
          <p:nvPr>
            <p:ph idx="1"/>
          </p:nvPr>
        </p:nvSpPr>
        <p:spPr>
          <a:xfrm>
            <a:off x="685800" y="1879600"/>
            <a:ext cx="7772400" cy="5130800"/>
          </a:xfrm>
        </p:spPr>
        <p:txBody>
          <a:bodyPr/>
          <a:lstStyle/>
          <a:p>
            <a:r>
              <a:rPr lang="en-US" sz="2400" dirty="0" smtClean="0">
                <a:solidFill>
                  <a:schemeClr val="tx1"/>
                </a:solidFill>
                <a:latin typeface="+mj-lt"/>
                <a:ea typeface="+mn-ea"/>
                <a:cs typeface="+mn-cs"/>
              </a:rPr>
              <a:t>The physiological determinants of renal clearance are: </a:t>
            </a:r>
          </a:p>
          <a:p>
            <a:pPr>
              <a:buNone/>
            </a:pPr>
            <a:endParaRPr lang="en-US" sz="2400" dirty="0" smtClean="0">
              <a:solidFill>
                <a:schemeClr val="tx1"/>
              </a:solidFill>
              <a:latin typeface="+mj-lt"/>
              <a:ea typeface="+mn-ea"/>
              <a:cs typeface="+mn-cs"/>
            </a:endParaRPr>
          </a:p>
          <a:p>
            <a:pPr>
              <a:buNone/>
            </a:pPr>
            <a:r>
              <a:rPr lang="en-US" sz="2400" b="1" i="1" dirty="0" smtClean="0">
                <a:solidFill>
                  <a:schemeClr val="tx1"/>
                </a:solidFill>
                <a:latin typeface="+mj-lt"/>
                <a:ea typeface="+mn-ea"/>
                <a:cs typeface="+mn-cs"/>
              </a:rPr>
              <a:t>    </a:t>
            </a:r>
            <a:r>
              <a:rPr lang="en-US" sz="2400" i="1" dirty="0" smtClean="0">
                <a:solidFill>
                  <a:srgbClr val="0000FF"/>
                </a:solidFill>
                <a:latin typeface="+mj-lt"/>
                <a:ea typeface="+mn-ea"/>
                <a:cs typeface="+mn-cs"/>
              </a:rPr>
              <a:t>a) Glomerular filtration rate (GFR) </a:t>
            </a:r>
          </a:p>
          <a:p>
            <a:pPr>
              <a:buNone/>
            </a:pPr>
            <a:r>
              <a:rPr lang="en-US" sz="2400" i="1" dirty="0" smtClean="0">
                <a:solidFill>
                  <a:srgbClr val="0000FF"/>
                </a:solidFill>
                <a:latin typeface="+mj-lt"/>
                <a:ea typeface="+mn-ea"/>
                <a:cs typeface="+mn-cs"/>
              </a:rPr>
              <a:t>    b) Drug free fraction in the blood or serum (</a:t>
            </a:r>
            <a:r>
              <a:rPr lang="en-US" sz="2400" i="1" dirty="0" err="1" smtClean="0">
                <a:solidFill>
                  <a:srgbClr val="0000FF"/>
                </a:solidFill>
                <a:latin typeface="+mj-lt"/>
                <a:ea typeface="+mn-ea"/>
                <a:cs typeface="+mn-cs"/>
              </a:rPr>
              <a:t>fB</a:t>
            </a:r>
            <a:r>
              <a:rPr lang="en-US" sz="2400" i="1" dirty="0" smtClean="0">
                <a:solidFill>
                  <a:srgbClr val="0000FF"/>
                </a:solidFill>
                <a:latin typeface="+mj-lt"/>
                <a:ea typeface="+mn-ea"/>
                <a:cs typeface="+mn-cs"/>
              </a:rPr>
              <a:t> ) </a:t>
            </a:r>
          </a:p>
          <a:p>
            <a:pPr>
              <a:buNone/>
            </a:pPr>
            <a:r>
              <a:rPr lang="en-US" sz="2400" i="1" dirty="0" smtClean="0">
                <a:solidFill>
                  <a:srgbClr val="0000FF"/>
                </a:solidFill>
                <a:latin typeface="+mj-lt"/>
                <a:ea typeface="+mn-ea"/>
                <a:cs typeface="+mn-cs"/>
              </a:rPr>
              <a:t>    c) Drug clearance via renal tubular secretion (</a:t>
            </a:r>
            <a:r>
              <a:rPr lang="en-US" sz="2400" i="1" dirty="0" err="1" smtClean="0">
                <a:solidFill>
                  <a:srgbClr val="0000FF"/>
                </a:solidFill>
                <a:latin typeface="+mj-lt"/>
                <a:ea typeface="+mn-ea"/>
                <a:cs typeface="+mn-cs"/>
              </a:rPr>
              <a:t>Clsec</a:t>
            </a:r>
            <a:r>
              <a:rPr lang="en-US" sz="2400" i="1" dirty="0" smtClean="0">
                <a:solidFill>
                  <a:srgbClr val="0000FF"/>
                </a:solidFill>
                <a:latin typeface="+mj-lt"/>
                <a:ea typeface="+mn-ea"/>
                <a:cs typeface="+mn-cs"/>
              </a:rPr>
              <a:t> ) </a:t>
            </a:r>
          </a:p>
          <a:p>
            <a:pPr>
              <a:buNone/>
            </a:pPr>
            <a:r>
              <a:rPr lang="en-US" sz="2400" i="1" dirty="0" smtClean="0">
                <a:solidFill>
                  <a:srgbClr val="0000FF"/>
                </a:solidFill>
                <a:latin typeface="+mj-lt"/>
                <a:ea typeface="+mn-ea"/>
                <a:cs typeface="+mn-cs"/>
              </a:rPr>
              <a:t>    d) The fraction of drug reabsorbed in the kidney (FR) </a:t>
            </a:r>
          </a:p>
          <a:p>
            <a:endParaRPr lang="en-US" sz="2400" dirty="0" smtClean="0">
              <a:solidFill>
                <a:schemeClr val="tx1"/>
              </a:solidFill>
              <a:latin typeface="+mj-lt"/>
              <a:ea typeface="+mn-ea"/>
              <a:cs typeface="+mn-cs"/>
            </a:endParaRPr>
          </a:p>
          <a:p>
            <a:r>
              <a:rPr lang="en-US" sz="2400" dirty="0" smtClean="0">
                <a:solidFill>
                  <a:schemeClr val="tx1"/>
                </a:solidFill>
                <a:latin typeface="+mj-lt"/>
                <a:ea typeface="+mn-ea"/>
                <a:cs typeface="+mn-cs"/>
              </a:rPr>
              <a:t>Average </a:t>
            </a:r>
            <a:r>
              <a:rPr lang="en-US" sz="2400" dirty="0" err="1" smtClean="0">
                <a:solidFill>
                  <a:schemeClr val="tx1"/>
                </a:solidFill>
                <a:latin typeface="+mj-lt"/>
                <a:ea typeface="+mn-ea"/>
                <a:cs typeface="+mn-cs"/>
              </a:rPr>
              <a:t>glomerular</a:t>
            </a:r>
            <a:r>
              <a:rPr lang="en-US" sz="2400" dirty="0" smtClean="0">
                <a:solidFill>
                  <a:schemeClr val="tx1"/>
                </a:solidFill>
                <a:latin typeface="+mj-lt"/>
                <a:ea typeface="+mn-ea"/>
                <a:cs typeface="+mn-cs"/>
              </a:rPr>
              <a:t> filtration rates in adults with normal renal function are 100–120 ml/min. </a:t>
            </a:r>
          </a:p>
          <a:p>
            <a:endParaRPr lang="en-US" dirty="0"/>
          </a:p>
        </p:txBody>
      </p:sp>
    </p:spTree>
    <p:extLst>
      <p:ext uri="{BB962C8B-B14F-4D97-AF65-F5344CB8AC3E}">
        <p14:creationId xmlns:p14="http://schemas.microsoft.com/office/powerpoint/2010/main" val="42485860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876300"/>
          </a:xfrm>
        </p:spPr>
        <p:txBody>
          <a:bodyPr>
            <a:normAutofit/>
          </a:bodyPr>
          <a:lstStyle/>
          <a:p>
            <a:r>
              <a:rPr lang="en-US" sz="4000" b="1" dirty="0">
                <a:solidFill>
                  <a:srgbClr val="FF0000"/>
                </a:solidFill>
              </a:rPr>
              <a:t>Renal clearance </a:t>
            </a:r>
            <a:endParaRPr lang="en-US" sz="4000" dirty="0"/>
          </a:p>
        </p:txBody>
      </p:sp>
      <p:sp>
        <p:nvSpPr>
          <p:cNvPr id="3" name="Content Placeholder 2"/>
          <p:cNvSpPr>
            <a:spLocks noGrp="1"/>
          </p:cNvSpPr>
          <p:nvPr>
            <p:ph idx="1"/>
          </p:nvPr>
        </p:nvSpPr>
        <p:spPr>
          <a:xfrm>
            <a:off x="685800" y="1638300"/>
            <a:ext cx="7772400" cy="4914900"/>
          </a:xfrm>
        </p:spPr>
        <p:txBody>
          <a:bodyPr/>
          <a:lstStyle/>
          <a:p>
            <a:pPr algn="just"/>
            <a:r>
              <a:rPr lang="en-US" sz="2400" dirty="0" smtClean="0">
                <a:solidFill>
                  <a:schemeClr val="tx1"/>
                </a:solidFill>
                <a:latin typeface="+mj-lt"/>
                <a:ea typeface="+mn-ea"/>
                <a:cs typeface="+mn-cs"/>
              </a:rPr>
              <a:t>If the renal clearance of a drug is greater than </a:t>
            </a:r>
            <a:r>
              <a:rPr lang="en-US" sz="2400" dirty="0" err="1" smtClean="0">
                <a:solidFill>
                  <a:schemeClr val="tx1"/>
                </a:solidFill>
                <a:latin typeface="+mj-lt"/>
                <a:ea typeface="+mn-ea"/>
                <a:cs typeface="+mn-cs"/>
              </a:rPr>
              <a:t>glomerular</a:t>
            </a:r>
            <a:r>
              <a:rPr lang="en-US" sz="2400" dirty="0" smtClean="0">
                <a:solidFill>
                  <a:schemeClr val="tx1"/>
                </a:solidFill>
                <a:latin typeface="+mj-lt"/>
                <a:ea typeface="+mn-ea"/>
                <a:cs typeface="+mn-cs"/>
              </a:rPr>
              <a:t> filtration rate, it is likely that the drug was eliminated, in part, by active tubular secretion. </a:t>
            </a:r>
          </a:p>
          <a:p>
            <a:pPr algn="just">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The </a:t>
            </a:r>
            <a:r>
              <a:rPr lang="en-US" sz="2400" dirty="0" err="1" smtClean="0">
                <a:solidFill>
                  <a:schemeClr val="tx1"/>
                </a:solidFill>
                <a:latin typeface="+mj-lt"/>
                <a:ea typeface="+mn-ea"/>
                <a:cs typeface="+mn-cs"/>
              </a:rPr>
              <a:t>aminoglycoside</a:t>
            </a:r>
            <a:r>
              <a:rPr lang="en-US" sz="2400" dirty="0" smtClean="0">
                <a:solidFill>
                  <a:schemeClr val="tx1"/>
                </a:solidFill>
                <a:latin typeface="+mj-lt"/>
                <a:ea typeface="+mn-ea"/>
                <a:cs typeface="+mn-cs"/>
              </a:rPr>
              <a:t> antibiotics and </a:t>
            </a:r>
            <a:r>
              <a:rPr lang="en-US" sz="2400" dirty="0" err="1" smtClean="0">
                <a:solidFill>
                  <a:schemeClr val="tx1"/>
                </a:solidFill>
                <a:latin typeface="+mj-lt"/>
                <a:ea typeface="+mn-ea"/>
                <a:cs typeface="+mn-cs"/>
              </a:rPr>
              <a:t>vancomycin</a:t>
            </a:r>
            <a:r>
              <a:rPr lang="en-US" sz="2400" dirty="0" smtClean="0">
                <a:solidFill>
                  <a:schemeClr val="tx1"/>
                </a:solidFill>
                <a:latin typeface="+mj-lt"/>
                <a:ea typeface="+mn-ea"/>
                <a:cs typeface="+mn-cs"/>
              </a:rPr>
              <a:t> are eliminated primarily by </a:t>
            </a:r>
            <a:r>
              <a:rPr lang="en-US" sz="2400" dirty="0" err="1" smtClean="0">
                <a:solidFill>
                  <a:schemeClr val="tx1"/>
                </a:solidFill>
                <a:latin typeface="+mj-lt"/>
                <a:ea typeface="+mn-ea"/>
                <a:cs typeface="+mn-cs"/>
              </a:rPr>
              <a:t>glomerular</a:t>
            </a:r>
            <a:r>
              <a:rPr lang="en-US" sz="2400" dirty="0" smtClean="0">
                <a:solidFill>
                  <a:schemeClr val="tx1"/>
                </a:solidFill>
                <a:latin typeface="+mj-lt"/>
                <a:ea typeface="+mn-ea"/>
                <a:cs typeface="+mn-cs"/>
              </a:rPr>
              <a:t> filtration.</a:t>
            </a:r>
          </a:p>
          <a:p>
            <a:pPr algn="just">
              <a:buNone/>
            </a:pPr>
            <a:r>
              <a:rPr lang="en-US" sz="2400" dirty="0" smtClean="0">
                <a:solidFill>
                  <a:schemeClr val="tx1"/>
                </a:solidFill>
                <a:latin typeface="+mj-lt"/>
                <a:ea typeface="+mn-ea"/>
                <a:cs typeface="+mn-cs"/>
              </a:rPr>
              <a:t> </a:t>
            </a:r>
          </a:p>
          <a:p>
            <a:pPr algn="just"/>
            <a:r>
              <a:rPr lang="en-US" sz="2400" dirty="0" err="1" smtClean="0">
                <a:solidFill>
                  <a:schemeClr val="tx1"/>
                </a:solidFill>
                <a:latin typeface="+mj-lt"/>
                <a:ea typeface="+mn-ea"/>
                <a:cs typeface="+mn-cs"/>
              </a:rPr>
              <a:t>Digoxin</a:t>
            </a:r>
            <a:r>
              <a:rPr lang="en-US" sz="2400" dirty="0" smtClean="0">
                <a:solidFill>
                  <a:schemeClr val="tx1"/>
                </a:solidFill>
                <a:latin typeface="+mj-lt"/>
                <a:ea typeface="+mn-ea"/>
                <a:cs typeface="+mn-cs"/>
              </a:rPr>
              <a:t>, </a:t>
            </a:r>
            <a:r>
              <a:rPr lang="en-US" sz="2400" dirty="0" err="1" smtClean="0">
                <a:solidFill>
                  <a:schemeClr val="tx1"/>
                </a:solidFill>
                <a:latin typeface="+mj-lt"/>
                <a:ea typeface="+mn-ea"/>
                <a:cs typeface="+mn-cs"/>
              </a:rPr>
              <a:t>procainamide</a:t>
            </a:r>
            <a:r>
              <a:rPr lang="en-US" sz="2400" dirty="0" smtClean="0">
                <a:solidFill>
                  <a:schemeClr val="tx1"/>
                </a:solidFill>
                <a:latin typeface="+mj-lt"/>
                <a:ea typeface="+mn-ea"/>
                <a:cs typeface="+mn-cs"/>
              </a:rPr>
              <a:t>, ranitidine, and ciprofloxacin are eliminated by both </a:t>
            </a:r>
            <a:r>
              <a:rPr lang="en-US" sz="2400" dirty="0" err="1" smtClean="0">
                <a:solidFill>
                  <a:schemeClr val="tx1"/>
                </a:solidFill>
                <a:latin typeface="+mj-lt"/>
                <a:ea typeface="+mn-ea"/>
                <a:cs typeface="+mn-cs"/>
              </a:rPr>
              <a:t>glomerular</a:t>
            </a:r>
            <a:r>
              <a:rPr lang="en-US" sz="2400" dirty="0" smtClean="0">
                <a:solidFill>
                  <a:schemeClr val="tx1"/>
                </a:solidFill>
                <a:latin typeface="+mj-lt"/>
                <a:ea typeface="+mn-ea"/>
                <a:cs typeface="+mn-cs"/>
              </a:rPr>
              <a:t> filtration and active tubular secretion. </a:t>
            </a:r>
          </a:p>
          <a:p>
            <a:endParaRPr lang="en-US" dirty="0"/>
          </a:p>
        </p:txBody>
      </p:sp>
    </p:spTree>
    <p:extLst>
      <p:ext uri="{BB962C8B-B14F-4D97-AF65-F5344CB8AC3E}">
        <p14:creationId xmlns:p14="http://schemas.microsoft.com/office/powerpoint/2010/main" val="27719957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800100"/>
          </a:xfrm>
        </p:spPr>
        <p:txBody>
          <a:bodyPr>
            <a:normAutofit/>
          </a:bodyPr>
          <a:lstStyle/>
          <a:p>
            <a:r>
              <a:rPr lang="en-US" sz="4000" b="1" dirty="0">
                <a:solidFill>
                  <a:srgbClr val="FF0000"/>
                </a:solidFill>
              </a:rPr>
              <a:t>Renal clearance </a:t>
            </a:r>
            <a:endParaRPr lang="en-US" sz="4000" dirty="0"/>
          </a:p>
        </p:txBody>
      </p:sp>
      <p:sp>
        <p:nvSpPr>
          <p:cNvPr id="3" name="Content Placeholder 2"/>
          <p:cNvSpPr>
            <a:spLocks noGrp="1"/>
          </p:cNvSpPr>
          <p:nvPr>
            <p:ph idx="1"/>
          </p:nvPr>
        </p:nvSpPr>
        <p:spPr>
          <a:xfrm>
            <a:off x="685800" y="1485900"/>
            <a:ext cx="7772400" cy="4838700"/>
          </a:xfrm>
        </p:spPr>
        <p:txBody>
          <a:bodyPr/>
          <a:lstStyle/>
          <a:p>
            <a:pPr algn="just"/>
            <a:r>
              <a:rPr lang="en-US" sz="2400" dirty="0" smtClean="0">
                <a:solidFill>
                  <a:schemeClr val="tx1"/>
                </a:solidFill>
                <a:latin typeface="+mj-lt"/>
                <a:ea typeface="+mn-ea"/>
                <a:cs typeface="+mn-cs"/>
              </a:rPr>
              <a:t>In some cases, </a:t>
            </a:r>
            <a:r>
              <a:rPr lang="en-US" sz="2400" dirty="0" err="1" smtClean="0">
                <a:solidFill>
                  <a:schemeClr val="tx1"/>
                </a:solidFill>
                <a:latin typeface="+mj-lt"/>
                <a:ea typeface="+mn-ea"/>
                <a:cs typeface="+mn-cs"/>
              </a:rPr>
              <a:t>glomerular</a:t>
            </a:r>
            <a:r>
              <a:rPr lang="en-US" sz="2400" dirty="0" smtClean="0">
                <a:solidFill>
                  <a:schemeClr val="tx1"/>
                </a:solidFill>
                <a:latin typeface="+mj-lt"/>
                <a:ea typeface="+mn-ea"/>
                <a:cs typeface="+mn-cs"/>
              </a:rPr>
              <a:t> filtration rate and renal tubular secretion function may be measured in patients with renal disease. </a:t>
            </a:r>
          </a:p>
          <a:p>
            <a:pPr algn="just">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However, for the purposes of drug dosing, </a:t>
            </a:r>
            <a:r>
              <a:rPr lang="en-US" sz="2400" dirty="0" err="1" smtClean="0">
                <a:solidFill>
                  <a:schemeClr val="tx1"/>
                </a:solidFill>
                <a:latin typeface="+mj-lt"/>
                <a:ea typeface="+mn-ea"/>
                <a:cs typeface="+mn-cs"/>
              </a:rPr>
              <a:t>glomerular</a:t>
            </a:r>
            <a:r>
              <a:rPr lang="en-US" sz="2400" dirty="0" smtClean="0">
                <a:solidFill>
                  <a:schemeClr val="tx1"/>
                </a:solidFill>
                <a:latin typeface="+mj-lt"/>
                <a:ea typeface="+mn-ea"/>
                <a:cs typeface="+mn-cs"/>
              </a:rPr>
              <a:t> filtration rate is approximated by measuring or estimating </a:t>
            </a:r>
            <a:r>
              <a:rPr lang="en-US" sz="2400" dirty="0" err="1" smtClean="0">
                <a:solidFill>
                  <a:schemeClr val="tx1"/>
                </a:solidFill>
                <a:latin typeface="+mj-lt"/>
                <a:ea typeface="+mn-ea"/>
                <a:cs typeface="+mn-cs"/>
              </a:rPr>
              <a:t>creatinine</a:t>
            </a:r>
            <a:r>
              <a:rPr lang="en-US" sz="2400" dirty="0" smtClean="0">
                <a:solidFill>
                  <a:schemeClr val="tx1"/>
                </a:solidFill>
                <a:latin typeface="+mj-lt"/>
                <a:ea typeface="+mn-ea"/>
                <a:cs typeface="+mn-cs"/>
              </a:rPr>
              <a:t> clearance for a patient.</a:t>
            </a:r>
          </a:p>
          <a:p>
            <a:pPr algn="just">
              <a:buNone/>
            </a:pPr>
            <a:r>
              <a:rPr lang="en-US" sz="2400" dirty="0" smtClean="0">
                <a:solidFill>
                  <a:schemeClr val="tx1"/>
                </a:solidFill>
                <a:latin typeface="+mj-lt"/>
                <a:ea typeface="+mn-ea"/>
                <a:cs typeface="+mn-cs"/>
              </a:rPr>
              <a:t> </a:t>
            </a:r>
          </a:p>
          <a:p>
            <a:pPr algn="just"/>
            <a:r>
              <a:rPr lang="en-US" sz="2400" dirty="0" err="1" smtClean="0">
                <a:solidFill>
                  <a:schemeClr val="tx1"/>
                </a:solidFill>
                <a:latin typeface="+mj-lt"/>
                <a:ea typeface="+mn-ea"/>
                <a:cs typeface="+mn-cs"/>
              </a:rPr>
              <a:t>Creatinine</a:t>
            </a:r>
            <a:r>
              <a:rPr lang="en-US" sz="2400" dirty="0" smtClean="0">
                <a:solidFill>
                  <a:schemeClr val="tx1"/>
                </a:solidFill>
                <a:latin typeface="+mj-lt"/>
                <a:ea typeface="+mn-ea"/>
                <a:cs typeface="+mn-cs"/>
              </a:rPr>
              <a:t> is a by-product of muscle metabolism that is eliminated primarily by </a:t>
            </a:r>
            <a:r>
              <a:rPr lang="en-US" sz="2400" dirty="0" err="1" smtClean="0">
                <a:solidFill>
                  <a:schemeClr val="tx1"/>
                </a:solidFill>
                <a:latin typeface="+mj-lt"/>
                <a:ea typeface="+mn-ea"/>
                <a:cs typeface="+mn-cs"/>
              </a:rPr>
              <a:t>glomerular</a:t>
            </a:r>
            <a:r>
              <a:rPr lang="en-US" sz="2400" dirty="0" smtClean="0">
                <a:solidFill>
                  <a:schemeClr val="tx1"/>
                </a:solidFill>
                <a:latin typeface="+mj-lt"/>
                <a:ea typeface="+mn-ea"/>
                <a:cs typeface="+mn-cs"/>
              </a:rPr>
              <a:t> filtration </a:t>
            </a:r>
          </a:p>
          <a:p>
            <a:endParaRPr lang="en-US" dirty="0"/>
          </a:p>
        </p:txBody>
      </p:sp>
    </p:spTree>
    <p:extLst>
      <p:ext uri="{BB962C8B-B14F-4D97-AF65-F5344CB8AC3E}">
        <p14:creationId xmlns:p14="http://schemas.microsoft.com/office/powerpoint/2010/main" val="2636353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8300"/>
            <a:ext cx="7772400" cy="1016000"/>
          </a:xfrm>
        </p:spPr>
        <p:txBody>
          <a:bodyPr>
            <a:noAutofit/>
          </a:bodyPr>
          <a:lstStyle/>
          <a:p>
            <a:r>
              <a:rPr lang="en-US" sz="3200" dirty="0"/>
              <a:t/>
            </a:r>
            <a:br>
              <a:rPr lang="en-US" sz="3200" dirty="0"/>
            </a:br>
            <a:r>
              <a:rPr lang="en-US" sz="3200" dirty="0">
                <a:solidFill>
                  <a:srgbClr val="FF0000"/>
                </a:solidFill>
              </a:rPr>
              <a:t>Background and historical introduction </a:t>
            </a:r>
            <a:r>
              <a:rPr lang="en-US" sz="3200" dirty="0"/>
              <a:t/>
            </a:r>
            <a:br>
              <a:rPr lang="en-US" sz="3200" dirty="0"/>
            </a:br>
            <a:endParaRPr lang="en-US" sz="3200" dirty="0"/>
          </a:p>
        </p:txBody>
      </p:sp>
      <p:sp>
        <p:nvSpPr>
          <p:cNvPr id="3" name="Content Placeholder 2"/>
          <p:cNvSpPr>
            <a:spLocks noGrp="1"/>
          </p:cNvSpPr>
          <p:nvPr>
            <p:ph idx="1"/>
          </p:nvPr>
        </p:nvSpPr>
        <p:spPr>
          <a:xfrm>
            <a:off x="685800" y="1524000"/>
            <a:ext cx="7772400" cy="4572000"/>
          </a:xfrm>
        </p:spPr>
        <p:txBody>
          <a:bodyPr/>
          <a:lstStyle/>
          <a:p>
            <a:pPr algn="just">
              <a:buNone/>
            </a:pPr>
            <a:r>
              <a:rPr lang="en-US" dirty="0" smtClean="0">
                <a:solidFill>
                  <a:schemeClr val="tx1"/>
                </a:solidFill>
                <a:latin typeface="+mn-lt"/>
                <a:ea typeface="+mn-ea"/>
                <a:cs typeface="+mn-cs"/>
              </a:rPr>
              <a:t>• </a:t>
            </a:r>
            <a:r>
              <a:rPr lang="en-US" sz="2400" dirty="0" smtClean="0">
                <a:solidFill>
                  <a:schemeClr val="tx1"/>
                </a:solidFill>
                <a:latin typeface="+mj-lt"/>
                <a:ea typeface="+mn-ea"/>
                <a:cs typeface="+mn-cs"/>
              </a:rPr>
              <a:t>The main goal of applying clinical pharmacokinetic and </a:t>
            </a:r>
            <a:r>
              <a:rPr lang="en-US" sz="2400" dirty="0" err="1" smtClean="0">
                <a:solidFill>
                  <a:schemeClr val="tx1"/>
                </a:solidFill>
                <a:latin typeface="+mj-lt"/>
                <a:ea typeface="+mn-ea"/>
                <a:cs typeface="+mn-cs"/>
              </a:rPr>
              <a:t>pharmacodynamic</a:t>
            </a:r>
            <a:r>
              <a:rPr lang="en-US" sz="2400" dirty="0" smtClean="0">
                <a:solidFill>
                  <a:schemeClr val="tx1"/>
                </a:solidFill>
                <a:latin typeface="+mj-lt"/>
                <a:ea typeface="+mn-ea"/>
                <a:cs typeface="+mn-cs"/>
              </a:rPr>
              <a:t> principle relationship concept was: </a:t>
            </a:r>
          </a:p>
          <a:p>
            <a:pPr algn="ctr">
              <a:buNone/>
            </a:pPr>
            <a:r>
              <a:rPr lang="en-US" sz="2400" i="1" dirty="0" smtClean="0">
                <a:solidFill>
                  <a:srgbClr val="FF0000"/>
                </a:solidFill>
                <a:latin typeface="+mn-lt"/>
                <a:ea typeface="+mn-ea"/>
                <a:cs typeface="+mn-cs"/>
              </a:rPr>
              <a:t>Optimizing drug therapy</a:t>
            </a:r>
          </a:p>
          <a:p>
            <a:pPr>
              <a:buNone/>
            </a:pPr>
            <a:r>
              <a:rPr lang="en-US" sz="2400" i="1" dirty="0" smtClean="0">
                <a:solidFill>
                  <a:srgbClr val="FF0000"/>
                </a:solidFill>
                <a:latin typeface="+mn-lt"/>
                <a:ea typeface="+mn-ea"/>
                <a:cs typeface="+mn-cs"/>
              </a:rPr>
              <a:t> </a:t>
            </a:r>
          </a:p>
          <a:p>
            <a:pPr algn="just">
              <a:buNone/>
            </a:pPr>
            <a:r>
              <a:rPr lang="en-US" dirty="0" smtClean="0">
                <a:solidFill>
                  <a:schemeClr val="tx1"/>
                </a:solidFill>
                <a:latin typeface="+mn-lt"/>
                <a:ea typeface="+mn-ea"/>
                <a:cs typeface="+mn-cs"/>
              </a:rPr>
              <a:t>• </a:t>
            </a:r>
            <a:r>
              <a:rPr lang="en-US" sz="2400" dirty="0" smtClean="0">
                <a:solidFill>
                  <a:schemeClr val="tx1"/>
                </a:solidFill>
                <a:latin typeface="+mj-lt"/>
                <a:ea typeface="+mn-ea"/>
                <a:cs typeface="+mn-cs"/>
              </a:rPr>
              <a:t>Therefore, increased efficacy without unacceptable toxicity or reduced toxicity without compromising efficacy may justify the use of the principles of pharmacokinetics and </a:t>
            </a:r>
            <a:r>
              <a:rPr lang="en-US" sz="2400" dirty="0" err="1" smtClean="0">
                <a:solidFill>
                  <a:schemeClr val="tx1"/>
                </a:solidFill>
                <a:latin typeface="+mj-lt"/>
                <a:ea typeface="+mn-ea"/>
                <a:cs typeface="+mn-cs"/>
              </a:rPr>
              <a:t>pharmacodynamics</a:t>
            </a:r>
            <a:r>
              <a:rPr lang="en-US" sz="2400" dirty="0" smtClean="0">
                <a:solidFill>
                  <a:schemeClr val="tx1"/>
                </a:solidFill>
                <a:latin typeface="+mj-lt"/>
                <a:ea typeface="+mn-ea"/>
                <a:cs typeface="+mn-cs"/>
              </a:rPr>
              <a:t> </a:t>
            </a:r>
            <a:r>
              <a:rPr lang="en-US" sz="2400" dirty="0" smtClean="0">
                <a:solidFill>
                  <a:srgbClr val="FF0000"/>
                </a:solidFill>
                <a:latin typeface="+mj-lt"/>
                <a:ea typeface="+mn-ea"/>
                <a:cs typeface="+mn-cs"/>
              </a:rPr>
              <a:t>to improve the clinical outcome and drug therapy. </a:t>
            </a:r>
          </a:p>
          <a:p>
            <a:endParaRPr lang="en-US" dirty="0"/>
          </a:p>
        </p:txBody>
      </p:sp>
    </p:spTree>
    <p:extLst>
      <p:ext uri="{BB962C8B-B14F-4D97-AF65-F5344CB8AC3E}">
        <p14:creationId xmlns:p14="http://schemas.microsoft.com/office/powerpoint/2010/main" val="34775621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7500"/>
            <a:ext cx="7772400" cy="990600"/>
          </a:xfrm>
        </p:spPr>
        <p:txBody>
          <a:bodyPr>
            <a:normAutofit/>
          </a:bodyPr>
          <a:lstStyle/>
          <a:p>
            <a:r>
              <a:rPr lang="en-US" sz="4000" b="1" dirty="0" smtClean="0">
                <a:solidFill>
                  <a:srgbClr val="FF0000"/>
                </a:solidFill>
              </a:rPr>
              <a:t>Volume of distribution </a:t>
            </a:r>
            <a:endParaRPr lang="en-US" sz="4000" b="1" dirty="0"/>
          </a:p>
        </p:txBody>
      </p:sp>
      <p:sp>
        <p:nvSpPr>
          <p:cNvPr id="3" name="Content Placeholder 2"/>
          <p:cNvSpPr>
            <a:spLocks noGrp="1"/>
          </p:cNvSpPr>
          <p:nvPr>
            <p:ph idx="1"/>
          </p:nvPr>
        </p:nvSpPr>
        <p:spPr>
          <a:xfrm>
            <a:off x="685800" y="1689100"/>
            <a:ext cx="7772400" cy="4787900"/>
          </a:xfrm>
        </p:spPr>
        <p:txBody>
          <a:bodyPr/>
          <a:lstStyle/>
          <a:p>
            <a:pPr algn="just"/>
            <a:r>
              <a:rPr lang="en-US" sz="2400" dirty="0" smtClean="0">
                <a:solidFill>
                  <a:schemeClr val="tx1"/>
                </a:solidFill>
                <a:latin typeface="+mj-lt"/>
                <a:ea typeface="+mn-ea"/>
                <a:cs typeface="+mn-cs"/>
              </a:rPr>
              <a:t>Volume of distribution (V) is an important pharmacokinetic parameter because it determines the loading dose (LD) that is required to achieve a particular steady-state drug concentration immediately after the dose is administered: </a:t>
            </a:r>
          </a:p>
          <a:p>
            <a:pPr algn="just">
              <a:buNone/>
            </a:pPr>
            <a:r>
              <a:rPr lang="en-US" sz="2400" b="1" i="1" dirty="0" smtClean="0">
                <a:solidFill>
                  <a:schemeClr val="tx1"/>
                </a:solidFill>
                <a:latin typeface="+mj-lt"/>
                <a:ea typeface="+mn-ea"/>
                <a:cs typeface="+mn-cs"/>
              </a:rPr>
              <a:t>                           </a:t>
            </a:r>
            <a:r>
              <a:rPr lang="en-US" sz="2400" b="1" i="1" dirty="0" smtClean="0">
                <a:solidFill>
                  <a:srgbClr val="0000FF"/>
                </a:solidFill>
                <a:latin typeface="+mj-lt"/>
                <a:ea typeface="+mn-ea"/>
                <a:cs typeface="+mn-cs"/>
              </a:rPr>
              <a:t>LD = </a:t>
            </a:r>
            <a:r>
              <a:rPr lang="en-US" sz="2400" b="1" i="1" dirty="0" err="1" smtClean="0">
                <a:solidFill>
                  <a:srgbClr val="0000FF"/>
                </a:solidFill>
                <a:latin typeface="+mj-lt"/>
                <a:ea typeface="+mn-ea"/>
                <a:cs typeface="+mn-cs"/>
              </a:rPr>
              <a:t>Css</a:t>
            </a:r>
            <a:r>
              <a:rPr lang="en-US" sz="2400" b="1" i="1" dirty="0" smtClean="0">
                <a:solidFill>
                  <a:srgbClr val="0000FF"/>
                </a:solidFill>
                <a:latin typeface="+mj-lt"/>
                <a:ea typeface="+mn-ea"/>
                <a:cs typeface="+mn-cs"/>
              </a:rPr>
              <a:t> · V </a:t>
            </a:r>
          </a:p>
          <a:p>
            <a:pPr algn="just"/>
            <a:r>
              <a:rPr lang="en-US" sz="2400" dirty="0" smtClean="0">
                <a:solidFill>
                  <a:schemeClr val="tx1"/>
                </a:solidFill>
                <a:latin typeface="+mj-lt"/>
                <a:ea typeface="+mn-ea"/>
                <a:cs typeface="+mn-cs"/>
              </a:rPr>
              <a:t>The volume of distribution (V) is a hypothetical volume that is the proportionality constant which relates the concentration of drug in the blood or serum (C) and the amount of drug in the body (AB ):                                 </a:t>
            </a:r>
          </a:p>
          <a:p>
            <a:pPr marL="0" indent="0" algn="just">
              <a:buNone/>
            </a:pPr>
            <a:r>
              <a:rPr lang="en-US" sz="2400" dirty="0">
                <a:latin typeface="+mj-lt"/>
              </a:rPr>
              <a:t> </a:t>
            </a:r>
            <a:r>
              <a:rPr lang="en-US" sz="2400" dirty="0" smtClean="0">
                <a:latin typeface="+mj-lt"/>
              </a:rPr>
              <a:t>                          </a:t>
            </a:r>
            <a:r>
              <a:rPr lang="en-US" sz="2400" b="1" dirty="0" smtClean="0">
                <a:solidFill>
                  <a:srgbClr val="0000FF"/>
                </a:solidFill>
                <a:latin typeface="+mj-lt"/>
                <a:ea typeface="+mn-ea"/>
                <a:cs typeface="+mn-cs"/>
              </a:rPr>
              <a:t>AB = C · V</a:t>
            </a:r>
            <a:r>
              <a:rPr lang="en-US" sz="2400" dirty="0" smtClean="0">
                <a:solidFill>
                  <a:srgbClr val="0000FF"/>
                </a:solidFill>
                <a:latin typeface="+mj-lt"/>
                <a:ea typeface="+mn-ea"/>
                <a:cs typeface="+mn-cs"/>
              </a:rPr>
              <a:t> </a:t>
            </a:r>
          </a:p>
          <a:p>
            <a:endParaRPr lang="en-US" dirty="0"/>
          </a:p>
        </p:txBody>
      </p:sp>
    </p:spTree>
    <p:extLst>
      <p:ext uri="{BB962C8B-B14F-4D97-AF65-F5344CB8AC3E}">
        <p14:creationId xmlns:p14="http://schemas.microsoft.com/office/powerpoint/2010/main" val="20997173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5800" y="3073400"/>
            <a:ext cx="7772400" cy="3022600"/>
          </a:xfrm>
        </p:spPr>
        <p:txBody>
          <a:bodyPr/>
          <a:lstStyle/>
          <a:p>
            <a:pPr algn="just"/>
            <a:r>
              <a:rPr lang="en-US" sz="1800" dirty="0" smtClean="0">
                <a:solidFill>
                  <a:schemeClr val="tx1"/>
                </a:solidFill>
                <a:latin typeface="+mj-lt"/>
                <a:ea typeface="+mn-ea"/>
                <a:cs typeface="+mn-cs"/>
              </a:rPr>
              <a:t>It can be thought of as a beaker of fluid representing the entire space that drug distributes into. In this case, one beaker, representing a patient with a small volume of distribution, contains 10 L while the other beaker, representing a patient with a large volume of distribution, contains 100 L. If 100 mg of drug is given to each patient, the resulting concentration will be </a:t>
            </a:r>
            <a:r>
              <a:rPr lang="en-US" sz="1800" i="1" dirty="0" smtClean="0">
                <a:solidFill>
                  <a:srgbClr val="FF0000"/>
                </a:solidFill>
                <a:latin typeface="+mj-lt"/>
                <a:ea typeface="+mn-ea"/>
                <a:cs typeface="+mn-cs"/>
              </a:rPr>
              <a:t>10 mg/L </a:t>
            </a:r>
            <a:r>
              <a:rPr lang="en-US" sz="1800" dirty="0" smtClean="0">
                <a:solidFill>
                  <a:schemeClr val="tx1"/>
                </a:solidFill>
                <a:latin typeface="+mj-lt"/>
                <a:ea typeface="+mn-ea"/>
                <a:cs typeface="+mn-cs"/>
              </a:rPr>
              <a:t>in the patient with the </a:t>
            </a:r>
            <a:r>
              <a:rPr lang="en-US" sz="1800" i="1" dirty="0" smtClean="0">
                <a:solidFill>
                  <a:srgbClr val="FF0000"/>
                </a:solidFill>
                <a:latin typeface="+mj-lt"/>
                <a:ea typeface="+mn-ea"/>
                <a:cs typeface="+mn-cs"/>
              </a:rPr>
              <a:t>smaller volume of distribution</a:t>
            </a:r>
            <a:r>
              <a:rPr lang="en-US" sz="1800" dirty="0" smtClean="0">
                <a:solidFill>
                  <a:schemeClr val="tx1"/>
                </a:solidFill>
                <a:latin typeface="+mj-lt"/>
                <a:ea typeface="+mn-ea"/>
                <a:cs typeface="+mn-cs"/>
              </a:rPr>
              <a:t>, but </a:t>
            </a:r>
            <a:r>
              <a:rPr lang="en-US" sz="1800" i="1" dirty="0" smtClean="0">
                <a:solidFill>
                  <a:srgbClr val="FF0000"/>
                </a:solidFill>
                <a:latin typeface="+mj-lt"/>
                <a:ea typeface="+mn-ea"/>
                <a:cs typeface="+mn-cs"/>
              </a:rPr>
              <a:t>1 mg/L </a:t>
            </a:r>
            <a:r>
              <a:rPr lang="en-US" sz="1800" dirty="0" smtClean="0">
                <a:solidFill>
                  <a:schemeClr val="tx1"/>
                </a:solidFill>
                <a:latin typeface="+mj-lt"/>
                <a:ea typeface="+mn-ea"/>
                <a:cs typeface="+mn-cs"/>
              </a:rPr>
              <a:t>in the patient with </a:t>
            </a:r>
            <a:r>
              <a:rPr lang="en-US" sz="1800" i="1" dirty="0" smtClean="0">
                <a:solidFill>
                  <a:srgbClr val="FF0000"/>
                </a:solidFill>
                <a:latin typeface="+mj-lt"/>
                <a:ea typeface="+mn-ea"/>
                <a:cs typeface="+mn-cs"/>
              </a:rPr>
              <a:t>the larger volume of distribution.</a:t>
            </a:r>
            <a:r>
              <a:rPr lang="en-US" sz="1800" dirty="0" smtClean="0">
                <a:solidFill>
                  <a:schemeClr val="tx1"/>
                </a:solidFill>
                <a:latin typeface="+mj-lt"/>
                <a:ea typeface="+mn-ea"/>
                <a:cs typeface="+mn-cs"/>
              </a:rPr>
              <a:t> If the minimum concentration needed to exert the pharmacological effect of the drug is 5 mg/L, one patient will receive a benefit from the drug while the other will have a sub-therapeutic concentration</a:t>
            </a:r>
            <a:r>
              <a:rPr lang="en-US" sz="1800" b="1" dirty="0" smtClean="0">
                <a:solidFill>
                  <a:schemeClr val="tx1"/>
                </a:solidFill>
                <a:latin typeface="+mj-lt"/>
                <a:ea typeface="+mn-ea"/>
                <a:cs typeface="+mn-cs"/>
              </a:rPr>
              <a:t>. </a:t>
            </a:r>
            <a:endParaRPr lang="en-US" sz="1800" dirty="0">
              <a:latin typeface="+mj-lt"/>
            </a:endParaRPr>
          </a:p>
        </p:txBody>
      </p:sp>
      <p:pic>
        <p:nvPicPr>
          <p:cNvPr id="93186" name="Picture 2"/>
          <p:cNvPicPr>
            <a:picLocks noChangeAspect="1" noChangeArrowheads="1"/>
          </p:cNvPicPr>
          <p:nvPr/>
        </p:nvPicPr>
        <p:blipFill>
          <a:blip r:embed="rId2" cstate="print"/>
          <a:srcRect/>
          <a:stretch>
            <a:fillRect/>
          </a:stretch>
        </p:blipFill>
        <p:spPr bwMode="auto">
          <a:xfrm>
            <a:off x="546100" y="254001"/>
            <a:ext cx="8191499" cy="2489199"/>
          </a:xfrm>
          <a:prstGeom prst="rect">
            <a:avLst/>
          </a:prstGeom>
          <a:noFill/>
          <a:ln w="9525">
            <a:noFill/>
            <a:miter lim="800000"/>
            <a:headEnd/>
            <a:tailEnd/>
          </a:ln>
        </p:spPr>
      </p:pic>
    </p:spTree>
    <p:extLst>
      <p:ext uri="{BB962C8B-B14F-4D97-AF65-F5344CB8AC3E}">
        <p14:creationId xmlns:p14="http://schemas.microsoft.com/office/powerpoint/2010/main" val="26017288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546100"/>
            <a:ext cx="7772400" cy="749300"/>
          </a:xfrm>
        </p:spPr>
        <p:txBody>
          <a:bodyPr>
            <a:normAutofit fontScale="90000"/>
          </a:bodyPr>
          <a:lstStyle/>
          <a:p>
            <a:r>
              <a:rPr lang="en-US" b="1" dirty="0" smtClean="0">
                <a:solidFill>
                  <a:srgbClr val="FF0000"/>
                </a:solidFill>
              </a:rPr>
              <a:t>Volume of distribution </a:t>
            </a:r>
            <a:endParaRPr lang="en-US" b="1" dirty="0"/>
          </a:p>
        </p:txBody>
      </p:sp>
      <p:sp>
        <p:nvSpPr>
          <p:cNvPr id="3" name="Content Placeholder 2"/>
          <p:cNvSpPr>
            <a:spLocks noGrp="1"/>
          </p:cNvSpPr>
          <p:nvPr>
            <p:ph idx="1"/>
          </p:nvPr>
        </p:nvSpPr>
        <p:spPr>
          <a:xfrm>
            <a:off x="685800" y="1778000"/>
            <a:ext cx="7772400" cy="4851400"/>
          </a:xfrm>
        </p:spPr>
        <p:txBody>
          <a:bodyPr/>
          <a:lstStyle/>
          <a:p>
            <a:pPr algn="just"/>
            <a:r>
              <a:rPr lang="en-US" sz="2400" dirty="0" smtClean="0">
                <a:solidFill>
                  <a:schemeClr val="tx1"/>
                </a:solidFill>
                <a:latin typeface="+mj-lt"/>
                <a:ea typeface="+mn-ea"/>
                <a:cs typeface="+mn-cs"/>
              </a:rPr>
              <a:t>Usually an average volume of distribution measured in other patients with similar demographics (age, weight, gender, etc.) and medical conditions (renal failure, liver failure, heart failure, etc.) is used to </a:t>
            </a:r>
            <a:r>
              <a:rPr lang="en-US" sz="2400" dirty="0" smtClean="0">
                <a:solidFill>
                  <a:srgbClr val="FF0000"/>
                </a:solidFill>
                <a:latin typeface="+mj-lt"/>
                <a:ea typeface="+mn-ea"/>
                <a:cs typeface="+mn-cs"/>
              </a:rPr>
              <a:t>estimate</a:t>
            </a:r>
            <a:r>
              <a:rPr lang="en-US" sz="2400" dirty="0" smtClean="0">
                <a:solidFill>
                  <a:schemeClr val="tx1"/>
                </a:solidFill>
                <a:latin typeface="+mj-lt"/>
                <a:ea typeface="+mn-ea"/>
                <a:cs typeface="+mn-cs"/>
              </a:rPr>
              <a:t> a loading dose. </a:t>
            </a:r>
          </a:p>
          <a:p>
            <a:pPr algn="just">
              <a:buNone/>
            </a:pPr>
            <a:endParaRPr lang="en-US" sz="2400" dirty="0" smtClean="0">
              <a:solidFill>
                <a:schemeClr val="tx1"/>
              </a:solidFill>
              <a:latin typeface="+mj-lt"/>
              <a:ea typeface="+mn-ea"/>
              <a:cs typeface="+mn-cs"/>
            </a:endParaRPr>
          </a:p>
          <a:p>
            <a:pPr algn="just"/>
            <a:r>
              <a:rPr lang="en-US" sz="2400" dirty="0" smtClean="0">
                <a:solidFill>
                  <a:schemeClr val="tx1"/>
                </a:solidFill>
                <a:latin typeface="+mj-lt"/>
                <a:ea typeface="+mn-ea"/>
                <a:cs typeface="+mn-cs"/>
              </a:rPr>
              <a:t>Because of this, most patients will not actually attain steady state after a loading dose, but, hopefully, serum drug concentrations will be high enough so that the patient will experience the pharmacological effect of the drug. </a:t>
            </a:r>
          </a:p>
          <a:p>
            <a:endParaRPr lang="en-US" dirty="0"/>
          </a:p>
        </p:txBody>
      </p:sp>
    </p:spTree>
    <p:extLst>
      <p:ext uri="{BB962C8B-B14F-4D97-AF65-F5344CB8AC3E}">
        <p14:creationId xmlns:p14="http://schemas.microsoft.com/office/powerpoint/2010/main" val="18748020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76300"/>
          </a:xfrm>
        </p:spPr>
        <p:txBody>
          <a:bodyPr>
            <a:normAutofit/>
          </a:bodyPr>
          <a:lstStyle/>
          <a:p>
            <a:r>
              <a:rPr lang="en-US" sz="4000" b="1" dirty="0">
                <a:solidFill>
                  <a:srgbClr val="FF0000"/>
                </a:solidFill>
              </a:rPr>
              <a:t>Volume of distribution </a:t>
            </a:r>
            <a:endParaRPr lang="en-US" sz="4000" dirty="0"/>
          </a:p>
        </p:txBody>
      </p:sp>
      <p:sp>
        <p:nvSpPr>
          <p:cNvPr id="3" name="Content Placeholder 2"/>
          <p:cNvSpPr>
            <a:spLocks noGrp="1"/>
          </p:cNvSpPr>
          <p:nvPr>
            <p:ph idx="1"/>
          </p:nvPr>
        </p:nvSpPr>
        <p:spPr>
          <a:xfrm>
            <a:off x="685800" y="1625600"/>
            <a:ext cx="7772400" cy="4927600"/>
          </a:xfrm>
        </p:spPr>
        <p:txBody>
          <a:bodyPr/>
          <a:lstStyle/>
          <a:p>
            <a:pPr algn="just"/>
            <a:r>
              <a:rPr lang="en-US" sz="2400" dirty="0" smtClean="0">
                <a:solidFill>
                  <a:schemeClr val="tx1"/>
                </a:solidFill>
                <a:latin typeface="+mj-lt"/>
                <a:ea typeface="+mn-ea"/>
                <a:cs typeface="+mn-cs"/>
              </a:rPr>
              <a:t>The volume of distribution can be very small if the drug is primarily contained in the blood (</a:t>
            </a:r>
            <a:r>
              <a:rPr lang="en-US" sz="2400" dirty="0" err="1" smtClean="0">
                <a:solidFill>
                  <a:schemeClr val="tx1"/>
                </a:solidFill>
                <a:latin typeface="+mj-lt"/>
                <a:ea typeface="+mn-ea"/>
                <a:cs typeface="+mn-cs"/>
              </a:rPr>
              <a:t>warfarin</a:t>
            </a:r>
            <a:r>
              <a:rPr lang="en-US" sz="2400" dirty="0" smtClean="0">
                <a:solidFill>
                  <a:schemeClr val="tx1"/>
                </a:solidFill>
                <a:latin typeface="+mj-lt"/>
                <a:ea typeface="+mn-ea"/>
                <a:cs typeface="+mn-cs"/>
              </a:rPr>
              <a:t> V = 5–7 L), or very large if the drug distributes widely in the body and is mostly bound to bodily tissues (</a:t>
            </a:r>
            <a:r>
              <a:rPr lang="en-US" sz="2400" dirty="0" err="1" smtClean="0">
                <a:solidFill>
                  <a:schemeClr val="tx1"/>
                </a:solidFill>
                <a:latin typeface="+mj-lt"/>
                <a:ea typeface="+mn-ea"/>
                <a:cs typeface="+mn-cs"/>
              </a:rPr>
              <a:t>digoxin</a:t>
            </a:r>
            <a:r>
              <a:rPr lang="en-US" sz="2400" dirty="0" smtClean="0">
                <a:solidFill>
                  <a:schemeClr val="tx1"/>
                </a:solidFill>
                <a:latin typeface="+mj-lt"/>
                <a:ea typeface="+mn-ea"/>
                <a:cs typeface="+mn-cs"/>
              </a:rPr>
              <a:t> V = 500 L). </a:t>
            </a:r>
          </a:p>
          <a:p>
            <a:pPr algn="just"/>
            <a:r>
              <a:rPr lang="en-US" sz="2400" dirty="0" smtClean="0">
                <a:solidFill>
                  <a:schemeClr val="tx1"/>
                </a:solidFill>
                <a:latin typeface="+mj-lt"/>
                <a:ea typeface="+mn-ea"/>
                <a:cs typeface="+mn-cs"/>
              </a:rPr>
              <a:t>The physiologic determinates of volume of distribution are: </a:t>
            </a:r>
          </a:p>
          <a:p>
            <a:pPr>
              <a:buNone/>
            </a:pPr>
            <a:endParaRPr lang="en-US" dirty="0" smtClean="0">
              <a:solidFill>
                <a:schemeClr val="tx1"/>
              </a:solidFill>
              <a:latin typeface="+mn-lt"/>
              <a:ea typeface="+mn-ea"/>
              <a:cs typeface="+mn-cs"/>
            </a:endParaRPr>
          </a:p>
          <a:p>
            <a:pPr algn="just">
              <a:buNone/>
            </a:pPr>
            <a:r>
              <a:rPr lang="en-US" sz="2400" dirty="0" smtClean="0">
                <a:solidFill>
                  <a:srgbClr val="0000FF"/>
                </a:solidFill>
                <a:latin typeface="+mj-lt"/>
                <a:ea typeface="+mn-ea"/>
                <a:cs typeface="+mn-cs"/>
              </a:rPr>
              <a:t>1. The actual volume of blood (VB) and the size (measured as a volume) of the various tissues and organs of the body (VT) </a:t>
            </a:r>
            <a:endParaRPr lang="en-US" sz="2400" dirty="0">
              <a:solidFill>
                <a:srgbClr val="0000FF"/>
              </a:solidFill>
              <a:latin typeface="+mj-lt"/>
            </a:endParaRPr>
          </a:p>
        </p:txBody>
      </p:sp>
    </p:spTree>
    <p:extLst>
      <p:ext uri="{BB962C8B-B14F-4D97-AF65-F5344CB8AC3E}">
        <p14:creationId xmlns:p14="http://schemas.microsoft.com/office/powerpoint/2010/main" val="36485724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49300"/>
          </a:xfrm>
        </p:spPr>
        <p:txBody>
          <a:bodyPr>
            <a:normAutofit fontScale="90000"/>
          </a:bodyPr>
          <a:lstStyle/>
          <a:p>
            <a:r>
              <a:rPr lang="en-US" b="1" dirty="0">
                <a:solidFill>
                  <a:srgbClr val="FF0000"/>
                </a:solidFill>
              </a:rPr>
              <a:t>Volume of distribution </a:t>
            </a:r>
            <a:endParaRPr lang="en-US" dirty="0">
              <a:solidFill>
                <a:srgbClr val="FF0000"/>
              </a:solidFill>
            </a:endParaRPr>
          </a:p>
        </p:txBody>
      </p:sp>
      <p:sp>
        <p:nvSpPr>
          <p:cNvPr id="3" name="Content Placeholder 2"/>
          <p:cNvSpPr>
            <a:spLocks noGrp="1"/>
          </p:cNvSpPr>
          <p:nvPr>
            <p:ph idx="1"/>
          </p:nvPr>
        </p:nvSpPr>
        <p:spPr>
          <a:xfrm>
            <a:off x="685800" y="1562100"/>
            <a:ext cx="7772400" cy="4762500"/>
          </a:xfrm>
        </p:spPr>
        <p:txBody>
          <a:bodyPr>
            <a:normAutofit lnSpcReduction="10000"/>
          </a:bodyPr>
          <a:lstStyle/>
          <a:p>
            <a:pPr algn="just"/>
            <a:r>
              <a:rPr lang="en-US" sz="2400" dirty="0" smtClean="0">
                <a:solidFill>
                  <a:schemeClr val="tx1"/>
                </a:solidFill>
                <a:latin typeface="+mj-lt"/>
              </a:rPr>
              <a:t>Therefore, a larger person, such as a 100-kg </a:t>
            </a:r>
            <a:r>
              <a:rPr lang="en-US" sz="2400" dirty="0" smtClean="0">
                <a:latin typeface="+mj-lt"/>
              </a:rPr>
              <a:t>base</a:t>
            </a:r>
            <a:r>
              <a:rPr lang="en-US" sz="2400" dirty="0" smtClean="0">
                <a:solidFill>
                  <a:schemeClr val="tx1"/>
                </a:solidFill>
                <a:latin typeface="+mj-lt"/>
              </a:rPr>
              <a:t>ball player, would be expected to have a larger volume of distribution for a drug than a smaller person, such as a 40-kg grandmother</a:t>
            </a:r>
            <a:r>
              <a:rPr lang="en-US" sz="2400" dirty="0" smtClean="0">
                <a:solidFill>
                  <a:schemeClr val="tx1"/>
                </a:solidFill>
              </a:rPr>
              <a:t>. </a:t>
            </a:r>
          </a:p>
          <a:p>
            <a:pPr marL="0" indent="0" algn="just">
              <a:buNone/>
            </a:pPr>
            <a:endParaRPr lang="en-US" sz="2400" dirty="0" smtClean="0">
              <a:solidFill>
                <a:schemeClr val="tx1"/>
              </a:solidFill>
            </a:endParaRPr>
          </a:p>
          <a:p>
            <a:pPr algn="just">
              <a:buNone/>
            </a:pPr>
            <a:r>
              <a:rPr lang="en-US" sz="2400" b="1" dirty="0" smtClean="0">
                <a:solidFill>
                  <a:schemeClr val="tx1"/>
                </a:solidFill>
              </a:rPr>
              <a:t> </a:t>
            </a:r>
            <a:r>
              <a:rPr lang="en-US" sz="2400" dirty="0" smtClean="0">
                <a:solidFill>
                  <a:srgbClr val="0000FF"/>
                </a:solidFill>
                <a:latin typeface="+mj-lt"/>
              </a:rPr>
              <a:t>2. Drug binding in the blood or serum compared to the binding in tissues.</a:t>
            </a:r>
          </a:p>
          <a:p>
            <a:pPr algn="just">
              <a:buNone/>
            </a:pPr>
            <a:r>
              <a:rPr lang="en-US" sz="2400" dirty="0" smtClean="0">
                <a:solidFill>
                  <a:srgbClr val="0000FF"/>
                </a:solidFill>
                <a:latin typeface="+mj-lt"/>
              </a:rPr>
              <a:t> </a:t>
            </a:r>
          </a:p>
          <a:p>
            <a:pPr algn="just"/>
            <a:r>
              <a:rPr lang="en-US" sz="2400" dirty="0" smtClean="0">
                <a:solidFill>
                  <a:schemeClr val="tx1"/>
                </a:solidFill>
                <a:latin typeface="+mj-lt"/>
              </a:rPr>
              <a:t>For example, the reason warfarin has such a small volume of distribution is that it is highly bound to serum albumin so that the free fraction of drug in the blood (</a:t>
            </a:r>
            <a:r>
              <a:rPr lang="en-US" sz="2400" dirty="0" err="1" smtClean="0">
                <a:solidFill>
                  <a:schemeClr val="tx1"/>
                </a:solidFill>
                <a:latin typeface="+mj-lt"/>
              </a:rPr>
              <a:t>fB</a:t>
            </a:r>
            <a:r>
              <a:rPr lang="en-US" sz="2400" dirty="0" smtClean="0">
                <a:solidFill>
                  <a:schemeClr val="tx1"/>
                </a:solidFill>
                <a:latin typeface="+mj-lt"/>
              </a:rPr>
              <a:t> ) is very small. </a:t>
            </a:r>
          </a:p>
        </p:txBody>
      </p:sp>
    </p:spTree>
    <p:extLst>
      <p:ext uri="{BB962C8B-B14F-4D97-AF65-F5344CB8AC3E}">
        <p14:creationId xmlns:p14="http://schemas.microsoft.com/office/powerpoint/2010/main" val="37702825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79500"/>
          </a:xfrm>
        </p:spPr>
        <p:txBody>
          <a:bodyPr>
            <a:normAutofit/>
          </a:bodyPr>
          <a:lstStyle/>
          <a:p>
            <a:r>
              <a:rPr lang="en-US" b="1" dirty="0">
                <a:solidFill>
                  <a:srgbClr val="FF0000"/>
                </a:solidFill>
              </a:rPr>
              <a:t>Volume of distribution </a:t>
            </a:r>
            <a:endParaRPr lang="en-US" dirty="0"/>
          </a:p>
        </p:txBody>
      </p:sp>
      <p:sp>
        <p:nvSpPr>
          <p:cNvPr id="3" name="Content Placeholder 2"/>
          <p:cNvSpPr>
            <a:spLocks noGrp="1"/>
          </p:cNvSpPr>
          <p:nvPr>
            <p:ph idx="1"/>
          </p:nvPr>
        </p:nvSpPr>
        <p:spPr>
          <a:xfrm>
            <a:off x="685800" y="1663700"/>
            <a:ext cx="7772400" cy="4813300"/>
          </a:xfrm>
        </p:spPr>
        <p:txBody>
          <a:bodyPr>
            <a:normAutofit/>
          </a:bodyPr>
          <a:lstStyle/>
          <a:p>
            <a:pPr algn="just"/>
            <a:r>
              <a:rPr lang="en-US" sz="2400" dirty="0" smtClean="0">
                <a:solidFill>
                  <a:schemeClr val="tx1"/>
                </a:solidFill>
                <a:latin typeface="+mj-lt"/>
              </a:rPr>
              <a:t>Digoxin has a very large volume of distribution because it is very highly bound to tissues (primarily muscle) so that the free fraction of drug in the tissues (</a:t>
            </a:r>
            <a:r>
              <a:rPr lang="en-US" sz="2400" dirty="0" err="1" smtClean="0">
                <a:solidFill>
                  <a:schemeClr val="tx1"/>
                </a:solidFill>
                <a:latin typeface="+mj-lt"/>
              </a:rPr>
              <a:t>fT</a:t>
            </a:r>
            <a:r>
              <a:rPr lang="en-US" sz="2400" dirty="0" smtClean="0">
                <a:solidFill>
                  <a:schemeClr val="tx1"/>
                </a:solidFill>
                <a:latin typeface="+mj-lt"/>
              </a:rPr>
              <a:t> ; </a:t>
            </a:r>
            <a:r>
              <a:rPr lang="en-US" sz="2400" dirty="0" err="1" smtClean="0">
                <a:solidFill>
                  <a:schemeClr val="tx1"/>
                </a:solidFill>
                <a:latin typeface="+mj-lt"/>
              </a:rPr>
              <a:t>fT</a:t>
            </a:r>
            <a:r>
              <a:rPr lang="en-US" sz="2400" dirty="0" smtClean="0">
                <a:solidFill>
                  <a:schemeClr val="tx1"/>
                </a:solidFill>
                <a:latin typeface="+mj-lt"/>
              </a:rPr>
              <a:t> = unbound drug concentration in the tissue/total tissue drug concentration) is very small.</a:t>
            </a:r>
          </a:p>
          <a:p>
            <a:pPr algn="just">
              <a:buNone/>
            </a:pPr>
            <a:r>
              <a:rPr lang="en-US" sz="2400" dirty="0" smtClean="0">
                <a:solidFill>
                  <a:schemeClr val="tx1"/>
                </a:solidFill>
                <a:latin typeface="+mj-lt"/>
              </a:rPr>
              <a:t> </a:t>
            </a:r>
          </a:p>
          <a:p>
            <a:pPr algn="just"/>
            <a:r>
              <a:rPr lang="en-US" sz="2400" dirty="0" smtClean="0">
                <a:solidFill>
                  <a:schemeClr val="tx1"/>
                </a:solidFill>
                <a:latin typeface="+mj-lt"/>
              </a:rPr>
              <a:t>The equation that relates all of these physiologic determinates to the volume of distribution is: </a:t>
            </a:r>
          </a:p>
          <a:p>
            <a:pPr algn="just"/>
            <a:endParaRPr lang="en-US" sz="2400" dirty="0" smtClean="0">
              <a:solidFill>
                <a:schemeClr val="tx1"/>
              </a:solidFill>
            </a:endParaRPr>
          </a:p>
          <a:p>
            <a:pPr algn="just">
              <a:buNone/>
            </a:pPr>
            <a:r>
              <a:rPr lang="en-US" sz="2400" b="1" dirty="0" smtClean="0">
                <a:solidFill>
                  <a:schemeClr val="tx1"/>
                </a:solidFill>
              </a:rPr>
              <a:t>               </a:t>
            </a:r>
            <a:r>
              <a:rPr lang="en-US" sz="2400" b="1" dirty="0" smtClean="0">
                <a:solidFill>
                  <a:srgbClr val="0000FF"/>
                </a:solidFill>
                <a:latin typeface="+mj-lt"/>
              </a:rPr>
              <a:t>V = VB + (</a:t>
            </a:r>
            <a:r>
              <a:rPr lang="en-US" sz="2400" b="1" dirty="0" err="1" smtClean="0">
                <a:solidFill>
                  <a:srgbClr val="0000FF"/>
                </a:solidFill>
                <a:latin typeface="+mj-lt"/>
              </a:rPr>
              <a:t>fB</a:t>
            </a:r>
            <a:r>
              <a:rPr lang="en-US" sz="2400" b="1" dirty="0" smtClean="0">
                <a:solidFill>
                  <a:srgbClr val="0000FF"/>
                </a:solidFill>
                <a:latin typeface="+mj-lt"/>
              </a:rPr>
              <a:t>/</a:t>
            </a:r>
            <a:r>
              <a:rPr lang="en-US" sz="2400" b="1" dirty="0" err="1" smtClean="0">
                <a:solidFill>
                  <a:srgbClr val="0000FF"/>
                </a:solidFill>
                <a:latin typeface="+mj-lt"/>
              </a:rPr>
              <a:t>fT</a:t>
            </a:r>
            <a:r>
              <a:rPr lang="en-US" sz="2400" b="1" dirty="0" smtClean="0">
                <a:solidFill>
                  <a:srgbClr val="0000FF"/>
                </a:solidFill>
                <a:latin typeface="+mj-lt"/>
              </a:rPr>
              <a:t>) VT </a:t>
            </a:r>
            <a:endParaRPr lang="en-US" sz="2400" b="1" dirty="0">
              <a:solidFill>
                <a:srgbClr val="0000FF"/>
              </a:solidFill>
              <a:latin typeface="+mj-lt"/>
            </a:endParaRPr>
          </a:p>
        </p:txBody>
      </p:sp>
    </p:spTree>
    <p:extLst>
      <p:ext uri="{BB962C8B-B14F-4D97-AF65-F5344CB8AC3E}">
        <p14:creationId xmlns:p14="http://schemas.microsoft.com/office/powerpoint/2010/main" val="13125789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89000"/>
          </a:xfrm>
        </p:spPr>
        <p:txBody>
          <a:bodyPr>
            <a:normAutofit/>
          </a:bodyPr>
          <a:lstStyle/>
          <a:p>
            <a:r>
              <a:rPr lang="en-US" b="1" dirty="0">
                <a:solidFill>
                  <a:srgbClr val="FF0000"/>
                </a:solidFill>
              </a:rPr>
              <a:t>Volume of distribution </a:t>
            </a:r>
            <a:endParaRPr lang="en-US" dirty="0">
              <a:solidFill>
                <a:srgbClr val="FF0000"/>
              </a:solidFill>
            </a:endParaRPr>
          </a:p>
        </p:txBody>
      </p:sp>
      <p:sp>
        <p:nvSpPr>
          <p:cNvPr id="3" name="Content Placeholder 2"/>
          <p:cNvSpPr>
            <a:spLocks noGrp="1"/>
          </p:cNvSpPr>
          <p:nvPr>
            <p:ph idx="1"/>
          </p:nvPr>
        </p:nvSpPr>
        <p:spPr>
          <a:xfrm>
            <a:off x="685800" y="1765300"/>
            <a:ext cx="7772400" cy="4787900"/>
          </a:xfrm>
        </p:spPr>
        <p:txBody>
          <a:bodyPr/>
          <a:lstStyle/>
          <a:p>
            <a:pPr algn="just"/>
            <a:r>
              <a:rPr lang="en-US" sz="2400" dirty="0" smtClean="0">
                <a:solidFill>
                  <a:schemeClr val="tx1"/>
                </a:solidFill>
                <a:latin typeface="+mj-lt"/>
                <a:ea typeface="+mn-ea"/>
                <a:cs typeface="+mn-cs"/>
              </a:rPr>
              <a:t>An example is how the volume of distribution changes when plasma protein binding drug interactions occur; </a:t>
            </a:r>
          </a:p>
          <a:p>
            <a:pPr algn="just"/>
            <a:r>
              <a:rPr lang="en-US" sz="2400" dirty="0" smtClean="0">
                <a:solidFill>
                  <a:schemeClr val="tx1"/>
                </a:solidFill>
                <a:latin typeface="+mj-lt"/>
                <a:ea typeface="+mn-ea"/>
                <a:cs typeface="+mn-cs"/>
              </a:rPr>
              <a:t>If a drug that is highly bound to plasma proteins is given to a patient, and then a second drug that is also highly bound to the same plasma protein is given concurrently, the second drug will compete for plasma protein binding sites and displace the first drug from the protein. </a:t>
            </a:r>
          </a:p>
          <a:p>
            <a:pPr algn="just"/>
            <a:r>
              <a:rPr lang="en-US" sz="2400" dirty="0" smtClean="0">
                <a:solidFill>
                  <a:schemeClr val="tx1"/>
                </a:solidFill>
                <a:latin typeface="+mj-lt"/>
                <a:ea typeface="+mn-ea"/>
                <a:cs typeface="+mn-cs"/>
              </a:rPr>
              <a:t>In this case, the free fraction in the serum of the first drug will increase (↑</a:t>
            </a:r>
            <a:r>
              <a:rPr lang="en-US" sz="2400" dirty="0" err="1" smtClean="0">
                <a:solidFill>
                  <a:schemeClr val="tx1"/>
                </a:solidFill>
                <a:latin typeface="+mj-lt"/>
                <a:ea typeface="+mn-ea"/>
                <a:cs typeface="+mn-cs"/>
              </a:rPr>
              <a:t>fB</a:t>
            </a:r>
            <a:r>
              <a:rPr lang="en-US" sz="2400" dirty="0" smtClean="0">
                <a:solidFill>
                  <a:schemeClr val="tx1"/>
                </a:solidFill>
                <a:latin typeface="+mj-lt"/>
                <a:ea typeface="+mn-ea"/>
                <a:cs typeface="+mn-cs"/>
              </a:rPr>
              <a:t>), resulting in an increased volume of distribution: </a:t>
            </a:r>
            <a:r>
              <a:rPr lang="en-US" sz="2400" b="1" dirty="0" smtClean="0">
                <a:solidFill>
                  <a:srgbClr val="0000FF"/>
                </a:solidFill>
                <a:latin typeface="+mj-lt"/>
                <a:ea typeface="+mn-ea"/>
                <a:cs typeface="+mn-cs"/>
              </a:rPr>
              <a:t>↑V = VB + (↑</a:t>
            </a:r>
            <a:r>
              <a:rPr lang="en-US" sz="2400" b="1" dirty="0" err="1" smtClean="0">
                <a:solidFill>
                  <a:srgbClr val="0000FF"/>
                </a:solidFill>
                <a:latin typeface="+mj-lt"/>
                <a:ea typeface="+mn-ea"/>
                <a:cs typeface="+mn-cs"/>
              </a:rPr>
              <a:t>fB</a:t>
            </a:r>
            <a:r>
              <a:rPr lang="en-US" sz="2400" b="1" dirty="0" smtClean="0">
                <a:solidFill>
                  <a:srgbClr val="0000FF"/>
                </a:solidFill>
                <a:latin typeface="+mj-lt"/>
                <a:ea typeface="+mn-ea"/>
                <a:cs typeface="+mn-cs"/>
              </a:rPr>
              <a:t> /</a:t>
            </a:r>
            <a:r>
              <a:rPr lang="en-US" sz="2400" b="1" dirty="0" err="1" smtClean="0">
                <a:solidFill>
                  <a:srgbClr val="0000FF"/>
                </a:solidFill>
                <a:latin typeface="+mj-lt"/>
                <a:ea typeface="+mn-ea"/>
                <a:cs typeface="+mn-cs"/>
              </a:rPr>
              <a:t>fT</a:t>
            </a:r>
            <a:r>
              <a:rPr lang="en-US" sz="2400" b="1" dirty="0" smtClean="0">
                <a:solidFill>
                  <a:srgbClr val="0000FF"/>
                </a:solidFill>
                <a:latin typeface="+mj-lt"/>
                <a:ea typeface="+mn-ea"/>
                <a:cs typeface="+mn-cs"/>
              </a:rPr>
              <a:t> ) VT . </a:t>
            </a:r>
          </a:p>
          <a:p>
            <a:endParaRPr lang="en-US" sz="2400" dirty="0">
              <a:latin typeface="+mj-lt"/>
            </a:endParaRPr>
          </a:p>
        </p:txBody>
      </p:sp>
    </p:spTree>
    <p:extLst>
      <p:ext uri="{BB962C8B-B14F-4D97-AF65-F5344CB8AC3E}">
        <p14:creationId xmlns:p14="http://schemas.microsoft.com/office/powerpoint/2010/main" val="25406753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078" y="29839"/>
            <a:ext cx="9128922" cy="6828161"/>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080906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1"/>
                </a:solidFill>
              </a:rPr>
              <a:t/>
            </a:r>
            <a:br>
              <a:rPr lang="en-US" sz="3600" dirty="0" smtClean="0">
                <a:solidFill>
                  <a:schemeClr val="tx1"/>
                </a:solidFill>
              </a:rPr>
            </a:br>
            <a:r>
              <a:rPr lang="en-US" sz="3600" dirty="0" smtClean="0">
                <a:solidFill>
                  <a:srgbClr val="FF0000"/>
                </a:solidFill>
              </a:rPr>
              <a:t>Background and historical introduction </a:t>
            </a:r>
            <a:r>
              <a:rPr lang="en-US" dirty="0" smtClean="0">
                <a:solidFill>
                  <a:schemeClr val="tx1"/>
                </a:solidFill>
              </a:rPr>
              <a:t/>
            </a:r>
            <a:br>
              <a:rPr lang="en-US" dirty="0" smtClean="0">
                <a:solidFill>
                  <a:schemeClr val="tx1"/>
                </a:solidFill>
              </a:rPr>
            </a:br>
            <a:endParaRPr lang="en-US" dirty="0"/>
          </a:p>
        </p:txBody>
      </p:sp>
      <p:sp>
        <p:nvSpPr>
          <p:cNvPr id="3" name="Content Placeholder 2"/>
          <p:cNvSpPr>
            <a:spLocks noGrp="1"/>
          </p:cNvSpPr>
          <p:nvPr>
            <p:ph idx="1"/>
          </p:nvPr>
        </p:nvSpPr>
        <p:spPr>
          <a:xfrm>
            <a:off x="685800" y="1981200"/>
            <a:ext cx="7772400" cy="3225800"/>
          </a:xfrm>
        </p:spPr>
        <p:txBody>
          <a:bodyPr/>
          <a:lstStyle/>
          <a:p>
            <a:pPr algn="ctr">
              <a:buNone/>
            </a:pPr>
            <a:endParaRPr lang="en-US" b="1" i="1" dirty="0"/>
          </a:p>
          <a:p>
            <a:pPr algn="ctr">
              <a:buNone/>
            </a:pPr>
            <a:r>
              <a:rPr lang="en-US" sz="2800" b="1" i="1" dirty="0" smtClean="0">
                <a:solidFill>
                  <a:srgbClr val="0000CC"/>
                </a:solidFill>
                <a:cs typeface="+mj-cs"/>
              </a:rPr>
              <a:t>Minimizing the probability of drug toxicity and maximizing the benefit of achieving the desired therapeutic effect </a:t>
            </a:r>
            <a:endParaRPr lang="en-US" sz="2800" b="1" dirty="0">
              <a:solidFill>
                <a:srgbClr val="0000CC"/>
              </a:solidFill>
              <a:cs typeface="+mj-cs"/>
            </a:endParaRPr>
          </a:p>
        </p:txBody>
      </p:sp>
    </p:spTree>
    <p:extLst>
      <p:ext uri="{BB962C8B-B14F-4D97-AF65-F5344CB8AC3E}">
        <p14:creationId xmlns:p14="http://schemas.microsoft.com/office/powerpoint/2010/main" val="1771586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7800"/>
            <a:ext cx="7772400" cy="990600"/>
          </a:xfrm>
        </p:spPr>
        <p:txBody>
          <a:bodyPr>
            <a:normAutofit fontScale="90000"/>
          </a:bodyPr>
          <a:lstStyle/>
          <a:p>
            <a:r>
              <a:rPr lang="en-US" dirty="0" smtClean="0">
                <a:solidFill>
                  <a:srgbClr val="FF0000"/>
                </a:solidFill>
                <a:latin typeface="+mj-lt"/>
                <a:ea typeface="+mj-ea"/>
                <a:cs typeface="+mj-cs"/>
              </a:rPr>
              <a:t>Pharmacokinetics </a:t>
            </a:r>
            <a:br>
              <a:rPr lang="en-US" dirty="0" smtClean="0">
                <a:solidFill>
                  <a:srgbClr val="FF0000"/>
                </a:solidFill>
                <a:latin typeface="+mj-lt"/>
                <a:ea typeface="+mj-ea"/>
                <a:cs typeface="+mj-cs"/>
              </a:rPr>
            </a:br>
            <a:endParaRPr lang="en-US" dirty="0">
              <a:solidFill>
                <a:srgbClr val="FF0000"/>
              </a:solidFill>
            </a:endParaRPr>
          </a:p>
        </p:txBody>
      </p:sp>
      <p:sp>
        <p:nvSpPr>
          <p:cNvPr id="3" name="Content Placeholder 2"/>
          <p:cNvSpPr>
            <a:spLocks noGrp="1"/>
          </p:cNvSpPr>
          <p:nvPr>
            <p:ph idx="1"/>
          </p:nvPr>
        </p:nvSpPr>
        <p:spPr>
          <a:xfrm>
            <a:off x="685800" y="1130300"/>
            <a:ext cx="7772400" cy="4965700"/>
          </a:xfrm>
        </p:spPr>
        <p:txBody>
          <a:bodyPr/>
          <a:lstStyle/>
          <a:p>
            <a:pPr>
              <a:buNone/>
            </a:pPr>
            <a:r>
              <a:rPr lang="en-US" i="1" dirty="0" smtClean="0">
                <a:solidFill>
                  <a:srgbClr val="FF0000"/>
                </a:solidFill>
                <a:latin typeface="+mn-lt"/>
                <a:ea typeface="+mn-ea"/>
                <a:cs typeface="+mn-cs"/>
              </a:rPr>
              <a:t>Absorption </a:t>
            </a:r>
          </a:p>
          <a:p>
            <a:pPr algn="just">
              <a:buNone/>
            </a:pPr>
            <a:r>
              <a:rPr lang="en-US" dirty="0" smtClean="0">
                <a:solidFill>
                  <a:schemeClr val="tx1"/>
                </a:solidFill>
                <a:latin typeface="+mn-lt"/>
                <a:ea typeface="+mn-ea"/>
                <a:cs typeface="+mn-cs"/>
              </a:rPr>
              <a:t>• </a:t>
            </a:r>
            <a:r>
              <a:rPr lang="en-US" sz="2400" dirty="0" smtClean="0">
                <a:solidFill>
                  <a:schemeClr val="tx1"/>
                </a:solidFill>
                <a:latin typeface="+mj-lt"/>
                <a:ea typeface="+mn-ea"/>
                <a:cs typeface="+mn-cs"/>
              </a:rPr>
              <a:t>With respect to oral dosage form, the drug molecules release from the tablet or capsule via dissolution, and the molecules must pass through the various layers of the gastrointestinal tract where they reach blood circulation. </a:t>
            </a:r>
          </a:p>
          <a:p>
            <a:pPr>
              <a:buNone/>
            </a:pPr>
            <a:r>
              <a:rPr lang="en-US" i="1" dirty="0" smtClean="0">
                <a:solidFill>
                  <a:srgbClr val="FF0000"/>
                </a:solidFill>
                <a:latin typeface="+mn-lt"/>
                <a:ea typeface="+mn-ea"/>
                <a:cs typeface="+mn-cs"/>
              </a:rPr>
              <a:t>Distribution </a:t>
            </a:r>
          </a:p>
          <a:p>
            <a:pPr algn="just"/>
            <a:r>
              <a:rPr lang="en-US" sz="2400" dirty="0" smtClean="0">
                <a:solidFill>
                  <a:schemeClr val="tx1"/>
                </a:solidFill>
                <a:latin typeface="+mj-lt"/>
                <a:ea typeface="+mn-ea"/>
                <a:cs typeface="+mn-cs"/>
              </a:rPr>
              <a:t>Occurs when drug molecules that have entered the vascular system pass from the bloodstream into various tissues and organs such as the muscle or heart </a:t>
            </a:r>
          </a:p>
          <a:p>
            <a:endParaRPr lang="en-US" dirty="0"/>
          </a:p>
        </p:txBody>
      </p:sp>
    </p:spTree>
    <p:extLst>
      <p:ext uri="{BB962C8B-B14F-4D97-AF65-F5344CB8AC3E}">
        <p14:creationId xmlns:p14="http://schemas.microsoft.com/office/powerpoint/2010/main" val="613641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6400"/>
            <a:ext cx="7772400" cy="812800"/>
          </a:xfrm>
        </p:spPr>
        <p:txBody>
          <a:bodyPr>
            <a:normAutofit fontScale="90000"/>
          </a:bodyPr>
          <a:lstStyle/>
          <a:p>
            <a:r>
              <a:rPr lang="en-US" dirty="0" smtClean="0">
                <a:solidFill>
                  <a:srgbClr val="FF0000"/>
                </a:solidFill>
                <a:latin typeface="+mj-lt"/>
                <a:ea typeface="+mj-ea"/>
                <a:cs typeface="+mj-cs"/>
              </a:rPr>
              <a:t>Pharmacokinetics </a:t>
            </a:r>
            <a:br>
              <a:rPr lang="en-US" dirty="0" smtClean="0">
                <a:solidFill>
                  <a:srgbClr val="FF0000"/>
                </a:solidFill>
                <a:latin typeface="+mj-lt"/>
                <a:ea typeface="+mj-ea"/>
                <a:cs typeface="+mj-cs"/>
              </a:rPr>
            </a:br>
            <a:endParaRPr lang="en-US" dirty="0">
              <a:solidFill>
                <a:srgbClr val="FF0000"/>
              </a:solidFill>
            </a:endParaRPr>
          </a:p>
        </p:txBody>
      </p:sp>
      <p:sp>
        <p:nvSpPr>
          <p:cNvPr id="3" name="Content Placeholder 2"/>
          <p:cNvSpPr>
            <a:spLocks noGrp="1"/>
          </p:cNvSpPr>
          <p:nvPr>
            <p:ph idx="1"/>
          </p:nvPr>
        </p:nvSpPr>
        <p:spPr>
          <a:xfrm>
            <a:off x="685800" y="1092200"/>
            <a:ext cx="7772400" cy="5003800"/>
          </a:xfrm>
        </p:spPr>
        <p:txBody>
          <a:bodyPr/>
          <a:lstStyle/>
          <a:p>
            <a:pPr>
              <a:buNone/>
            </a:pPr>
            <a:r>
              <a:rPr lang="en-US" i="1" dirty="0" smtClean="0">
                <a:solidFill>
                  <a:srgbClr val="FF0000"/>
                </a:solidFill>
                <a:latin typeface="+mn-lt"/>
                <a:ea typeface="+mn-ea"/>
                <a:cs typeface="+mn-cs"/>
              </a:rPr>
              <a:t>Metabolism</a:t>
            </a:r>
            <a:r>
              <a:rPr lang="en-US" b="1" dirty="0" smtClean="0">
                <a:solidFill>
                  <a:schemeClr val="tx1"/>
                </a:solidFill>
                <a:latin typeface="+mn-lt"/>
                <a:ea typeface="+mn-ea"/>
                <a:cs typeface="+mn-cs"/>
              </a:rPr>
              <a:t> </a:t>
            </a:r>
          </a:p>
          <a:p>
            <a:pPr algn="just"/>
            <a:r>
              <a:rPr lang="en-US" sz="2400" dirty="0">
                <a:latin typeface="+mj-lt"/>
              </a:rPr>
              <a:t>T</a:t>
            </a:r>
            <a:r>
              <a:rPr lang="en-US" sz="2400" dirty="0" smtClean="0">
                <a:solidFill>
                  <a:schemeClr val="tx1"/>
                </a:solidFill>
                <a:latin typeface="+mj-lt"/>
                <a:ea typeface="+mn-ea"/>
                <a:cs typeface="+mn-cs"/>
              </a:rPr>
              <a:t>he chemical conversion of the drug molecule, usually by an enzymatically mediated reaction, into another chemical entity referred to as a metabolite. The metabolite may have the same, or different, pharmacological effect as the parent drug, or even cause toxic side effects. </a:t>
            </a:r>
          </a:p>
          <a:p>
            <a:pPr>
              <a:buNone/>
            </a:pPr>
            <a:r>
              <a:rPr lang="en-US" i="1" dirty="0" smtClean="0">
                <a:solidFill>
                  <a:srgbClr val="FF0000"/>
                </a:solidFill>
                <a:latin typeface="+mn-lt"/>
                <a:ea typeface="+mn-ea"/>
                <a:cs typeface="+mn-cs"/>
              </a:rPr>
              <a:t>Excretion</a:t>
            </a:r>
            <a:r>
              <a:rPr lang="en-US" dirty="0" smtClean="0">
                <a:solidFill>
                  <a:srgbClr val="FF0000"/>
                </a:solidFill>
                <a:latin typeface="+mn-lt"/>
                <a:ea typeface="+mn-ea"/>
                <a:cs typeface="+mn-cs"/>
              </a:rPr>
              <a:t> </a:t>
            </a:r>
          </a:p>
          <a:p>
            <a:pPr algn="just"/>
            <a:r>
              <a:rPr lang="en-US" sz="2400" dirty="0">
                <a:latin typeface="+mj-lt"/>
              </a:rPr>
              <a:t>T</a:t>
            </a:r>
            <a:r>
              <a:rPr lang="en-US" sz="2400" dirty="0" smtClean="0">
                <a:solidFill>
                  <a:schemeClr val="tx1"/>
                </a:solidFill>
                <a:latin typeface="+mj-lt"/>
                <a:ea typeface="+mn-ea"/>
                <a:cs typeface="+mn-cs"/>
              </a:rPr>
              <a:t>he irreversible removal of drug from the body and commonly occurs via the kidney or biliary tract</a:t>
            </a:r>
            <a:r>
              <a:rPr lang="en-US" dirty="0" smtClean="0">
                <a:solidFill>
                  <a:schemeClr val="tx1"/>
                </a:solidFill>
                <a:latin typeface="+mn-lt"/>
                <a:ea typeface="+mn-ea"/>
                <a:cs typeface="+mn-cs"/>
              </a:rPr>
              <a:t>. </a:t>
            </a:r>
          </a:p>
          <a:p>
            <a:endParaRPr lang="en-US" dirty="0"/>
          </a:p>
        </p:txBody>
      </p:sp>
    </p:spTree>
    <p:extLst>
      <p:ext uri="{BB962C8B-B14F-4D97-AF65-F5344CB8AC3E}">
        <p14:creationId xmlns:p14="http://schemas.microsoft.com/office/powerpoint/2010/main" val="3562028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mj-lt"/>
                <a:ea typeface="+mj-ea"/>
                <a:cs typeface="+mj-cs"/>
              </a:rPr>
              <a:t>Pharmacodynamics </a:t>
            </a:r>
            <a:br>
              <a:rPr lang="en-US" dirty="0" smtClean="0">
                <a:solidFill>
                  <a:srgbClr val="FF0000"/>
                </a:solidFill>
                <a:latin typeface="+mj-lt"/>
                <a:ea typeface="+mj-ea"/>
                <a:cs typeface="+mj-cs"/>
              </a:rPr>
            </a:br>
            <a:endParaRPr lang="en-US" dirty="0">
              <a:solidFill>
                <a:srgbClr val="FF0000"/>
              </a:solidFill>
            </a:endParaRPr>
          </a:p>
        </p:txBody>
      </p:sp>
      <p:sp>
        <p:nvSpPr>
          <p:cNvPr id="3" name="Content Placeholder 2"/>
          <p:cNvSpPr>
            <a:spLocks noGrp="1"/>
          </p:cNvSpPr>
          <p:nvPr>
            <p:ph idx="1"/>
          </p:nvPr>
        </p:nvSpPr>
        <p:spPr>
          <a:xfrm>
            <a:off x="685800" y="1739900"/>
            <a:ext cx="7772400" cy="4127500"/>
          </a:xfrm>
        </p:spPr>
        <p:txBody>
          <a:bodyPr/>
          <a:lstStyle/>
          <a:p>
            <a:pPr algn="just"/>
            <a:r>
              <a:rPr lang="en-US" sz="2400" dirty="0" smtClean="0">
                <a:solidFill>
                  <a:srgbClr val="000099"/>
                </a:solidFill>
                <a:latin typeface="+mj-lt"/>
                <a:ea typeface="+mn-ea"/>
                <a:cs typeface="+mn-cs"/>
              </a:rPr>
              <a:t>The relationship between drug concentration and pharmacological response</a:t>
            </a:r>
            <a:r>
              <a:rPr lang="en-US" sz="2400" dirty="0" smtClean="0">
                <a:solidFill>
                  <a:schemeClr val="tx1"/>
                </a:solidFill>
                <a:latin typeface="+mj-lt"/>
                <a:ea typeface="+mn-ea"/>
                <a:cs typeface="+mn-cs"/>
              </a:rPr>
              <a:t>. </a:t>
            </a:r>
          </a:p>
          <a:p>
            <a:pPr>
              <a:buNone/>
            </a:pPr>
            <a:endParaRPr lang="en-US" sz="2400" dirty="0" smtClean="0"/>
          </a:p>
          <a:p>
            <a:pPr>
              <a:buNone/>
            </a:pPr>
            <a:endParaRPr lang="en-US" dirty="0" smtClean="0">
              <a:solidFill>
                <a:schemeClr val="tx1"/>
              </a:solidFill>
              <a:latin typeface="+mn-lt"/>
              <a:ea typeface="+mn-ea"/>
              <a:cs typeface="+mn-cs"/>
            </a:endParaRPr>
          </a:p>
          <a:p>
            <a:pPr algn="just"/>
            <a:r>
              <a:rPr lang="en-US" sz="2400" dirty="0" smtClean="0">
                <a:solidFill>
                  <a:srgbClr val="000099"/>
                </a:solidFill>
                <a:latin typeface="+mj-lt"/>
                <a:ea typeface="+mn-ea"/>
                <a:cs typeface="+mn-cs"/>
              </a:rPr>
              <a:t>It is extremely important for clinicians to realize that the change in drug effect is usually not proportional to the change in drug dose or concentration. </a:t>
            </a:r>
          </a:p>
          <a:p>
            <a:pPr>
              <a:buNone/>
            </a:pPr>
            <a:endParaRPr lang="en-US" dirty="0"/>
          </a:p>
        </p:txBody>
      </p:sp>
    </p:spTree>
    <p:extLst>
      <p:ext uri="{BB962C8B-B14F-4D97-AF65-F5344CB8AC3E}">
        <p14:creationId xmlns:p14="http://schemas.microsoft.com/office/powerpoint/2010/main" val="1837944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68300"/>
            <a:ext cx="7480300" cy="2489200"/>
          </a:xfrm>
        </p:spPr>
        <p:txBody>
          <a:bodyPr/>
          <a:lstStyle/>
          <a:p>
            <a:endParaRPr lang="en-US" dirty="0"/>
          </a:p>
        </p:txBody>
      </p:sp>
      <p:sp>
        <p:nvSpPr>
          <p:cNvPr id="3" name="Content Placeholder 2"/>
          <p:cNvSpPr>
            <a:spLocks noGrp="1"/>
          </p:cNvSpPr>
          <p:nvPr>
            <p:ph idx="1"/>
          </p:nvPr>
        </p:nvSpPr>
        <p:spPr>
          <a:xfrm>
            <a:off x="685800" y="3175000"/>
            <a:ext cx="7772400" cy="3213100"/>
          </a:xfrm>
        </p:spPr>
        <p:txBody>
          <a:bodyPr/>
          <a:lstStyle/>
          <a:p>
            <a:endParaRPr lang="en-US" sz="2400" dirty="0" smtClean="0">
              <a:solidFill>
                <a:schemeClr val="tx1"/>
              </a:solidFill>
              <a:latin typeface="+mj-lt"/>
              <a:ea typeface="+mn-ea"/>
              <a:cs typeface="+mn-cs"/>
            </a:endParaRPr>
          </a:p>
          <a:p>
            <a:pPr algn="just"/>
            <a:r>
              <a:rPr lang="en-US" sz="2400" dirty="0" smtClean="0">
                <a:solidFill>
                  <a:srgbClr val="C00000"/>
                </a:solidFill>
                <a:latin typeface="+mj-lt"/>
                <a:ea typeface="+mn-ea"/>
                <a:cs typeface="+mn-cs"/>
              </a:rPr>
              <a:t>The drug effect changes from 40 to 80 units with a fivefold increase in concentrations from 40 to 200 mg/L, but only 20% (from 80 to 95 units) when the same five-fold increase in concentrations is made at high concentrations (from ~200 to 1000 mg/L). </a:t>
            </a:r>
            <a:endParaRPr lang="en-US" sz="2400" dirty="0">
              <a:solidFill>
                <a:srgbClr val="C00000"/>
              </a:solidFill>
              <a:latin typeface="+mj-lt"/>
            </a:endParaRPr>
          </a:p>
        </p:txBody>
      </p:sp>
      <p:pic>
        <p:nvPicPr>
          <p:cNvPr id="91139" name="Picture 3"/>
          <p:cNvPicPr>
            <a:picLocks noChangeAspect="1" noChangeArrowheads="1"/>
          </p:cNvPicPr>
          <p:nvPr/>
        </p:nvPicPr>
        <p:blipFill>
          <a:blip r:embed="rId2" cstate="print"/>
          <a:srcRect/>
          <a:stretch>
            <a:fillRect/>
          </a:stretch>
        </p:blipFill>
        <p:spPr bwMode="auto">
          <a:xfrm>
            <a:off x="355600" y="317500"/>
            <a:ext cx="7912100" cy="2933700"/>
          </a:xfrm>
          <a:prstGeom prst="rect">
            <a:avLst/>
          </a:prstGeom>
          <a:noFill/>
          <a:ln w="9525">
            <a:noFill/>
            <a:miter lim="800000"/>
            <a:headEnd/>
            <a:tailEnd/>
          </a:ln>
        </p:spPr>
      </p:pic>
    </p:spTree>
    <p:extLst>
      <p:ext uri="{BB962C8B-B14F-4D97-AF65-F5344CB8AC3E}">
        <p14:creationId xmlns:p14="http://schemas.microsoft.com/office/powerpoint/2010/main" val="4205927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TotalTime>
  <Words>3092</Words>
  <Application>Microsoft Office PowerPoint</Application>
  <PresentationFormat>On-screen Show (4:3)</PresentationFormat>
  <Paragraphs>263</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Principle of Basic Clinical     Pharmacokinetic parameters    </vt:lpstr>
      <vt:lpstr> Background and historical introduction  </vt:lpstr>
      <vt:lpstr> Background and historical introduction  </vt:lpstr>
      <vt:lpstr> Background and historical introduction  </vt:lpstr>
      <vt:lpstr> Background and historical introduction  </vt:lpstr>
      <vt:lpstr>Pharmacokinetics  </vt:lpstr>
      <vt:lpstr>Pharmacokinetics  </vt:lpstr>
      <vt:lpstr>Pharmacodynamics  </vt:lpstr>
      <vt:lpstr>PowerPoint Presentation</vt:lpstr>
      <vt:lpstr>    Linear versus nonlinear pharmacokinetics  </vt:lpstr>
      <vt:lpstr>PowerPoint Presentation</vt:lpstr>
      <vt:lpstr>     Linear versus nonlinear pharmacokinetics  </vt:lpstr>
      <vt:lpstr>PowerPoint Presentation</vt:lpstr>
      <vt:lpstr>PowerPoint Presentation</vt:lpstr>
      <vt:lpstr>PowerPoint Presentation</vt:lpstr>
      <vt:lpstr>Linear versus nonlinear pharmacokinetics </vt:lpstr>
      <vt:lpstr>PowerPoint Presentation</vt:lpstr>
      <vt:lpstr>Linear versus nonlinear pharmacokinetics </vt:lpstr>
      <vt:lpstr>Clearance</vt:lpstr>
      <vt:lpstr>Clearance </vt:lpstr>
      <vt:lpstr>Clearance </vt:lpstr>
      <vt:lpstr>                    Clearance</vt:lpstr>
      <vt:lpstr> Clearance</vt:lpstr>
      <vt:lpstr> Clearance              </vt:lpstr>
      <vt:lpstr>  Clearance</vt:lpstr>
      <vt:lpstr> Clearance</vt:lpstr>
      <vt:lpstr>Clearance </vt:lpstr>
      <vt:lpstr>Clearance</vt:lpstr>
      <vt:lpstr>Clearance </vt:lpstr>
      <vt:lpstr>Clearance </vt:lpstr>
      <vt:lpstr>PowerPoint Presentation</vt:lpstr>
      <vt:lpstr> Hepatic clearance </vt:lpstr>
      <vt:lpstr> Hepatic clearance </vt:lpstr>
      <vt:lpstr> Hepatic clearance </vt:lpstr>
      <vt:lpstr> Hepatic clearance </vt:lpstr>
      <vt:lpstr> Hepatic clearance </vt:lpstr>
      <vt:lpstr>Renal clearance </vt:lpstr>
      <vt:lpstr>Renal clearance </vt:lpstr>
      <vt:lpstr>Renal clearance </vt:lpstr>
      <vt:lpstr>Volume of distribution </vt:lpstr>
      <vt:lpstr>PowerPoint Presentation</vt:lpstr>
      <vt:lpstr>Volume of distribution </vt:lpstr>
      <vt:lpstr>Volume of distribution </vt:lpstr>
      <vt:lpstr>Volume of distribution </vt:lpstr>
      <vt:lpstr>Volume of distribution </vt:lpstr>
      <vt:lpstr>Volume of distribution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 of Basic Clinical Pharmacokinetic parameters    </dc:title>
  <dc:creator>lenovo</dc:creator>
  <cp:lastModifiedBy>lenovo</cp:lastModifiedBy>
  <cp:revision>27</cp:revision>
  <dcterms:created xsi:type="dcterms:W3CDTF">2006-08-16T00:00:00Z</dcterms:created>
  <dcterms:modified xsi:type="dcterms:W3CDTF">2018-02-10T14:18:02Z</dcterms:modified>
</cp:coreProperties>
</file>