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83" r:id="rId3"/>
    <p:sldId id="284" r:id="rId4"/>
    <p:sldId id="285" r:id="rId5"/>
    <p:sldId id="286" r:id="rId6"/>
    <p:sldId id="287" r:id="rId7"/>
    <p:sldId id="288" r:id="rId8"/>
    <p:sldId id="289" r:id="rId9"/>
    <p:sldId id="290" r:id="rId10"/>
    <p:sldId id="291" r:id="rId11"/>
    <p:sldId id="296" r:id="rId12"/>
    <p:sldId id="292" r:id="rId13"/>
    <p:sldId id="297" r:id="rId14"/>
    <p:sldId id="293" r:id="rId15"/>
    <p:sldId id="294" r:id="rId16"/>
    <p:sldId id="275" r:id="rId17"/>
    <p:sldId id="276" r:id="rId18"/>
    <p:sldId id="277" r:id="rId19"/>
    <p:sldId id="278" r:id="rId20"/>
    <p:sldId id="279" r:id="rId21"/>
    <p:sldId id="280" r:id="rId22"/>
    <p:sldId id="281" r:id="rId23"/>
    <p:sldId id="282" r:id="rId24"/>
    <p:sldId id="269" r:id="rId25"/>
    <p:sldId id="270" r:id="rId26"/>
    <p:sldId id="295" r:id="rId27"/>
    <p:sldId id="271" r:id="rId28"/>
    <p:sldId id="272" r:id="rId29"/>
    <p:sldId id="273" r:id="rId30"/>
    <p:sldId id="274" r:id="rId31"/>
    <p:sldId id="298" r:id="rId32"/>
    <p:sldId id="299" r:id="rId33"/>
    <p:sldId id="257" r:id="rId34"/>
    <p:sldId id="258" r:id="rId35"/>
    <p:sldId id="260" r:id="rId36"/>
    <p:sldId id="261" r:id="rId37"/>
    <p:sldId id="262" r:id="rId38"/>
    <p:sldId id="263" r:id="rId39"/>
    <p:sldId id="259" r:id="rId40"/>
    <p:sldId id="264" r:id="rId41"/>
    <p:sldId id="265" r:id="rId42"/>
    <p:sldId id="266" r:id="rId43"/>
    <p:sldId id="267" r:id="rId44"/>
    <p:sldId id="268" r:id="rId45"/>
    <p:sldId id="300"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1D8BD707-D9CF-40AE-B4C6-C98DA3205C09}" type="datetimeFigureOut">
              <a:rPr lang="en-US" smtClean="0"/>
              <a:pPr/>
              <a:t>3/30/2018</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6F15528-21DE-4FAA-801E-634DDDAF4B2B}" type="slidenum">
              <a:rPr lang="en-US" smtClean="0"/>
              <a:pPr/>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47542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80077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57070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06354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1D8BD707-D9CF-40AE-B4C6-C98DA3205C09}" type="datetimeFigureOut">
              <a:rPr lang="en-US" smtClean="0"/>
              <a:pPr/>
              <a:t>3/30/2018</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6F15528-21DE-4FAA-801E-634DDDAF4B2B}" type="slidenum">
              <a:rPr lang="en-US" smtClean="0"/>
              <a:pPr/>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2022762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54593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29638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3/30/2018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94330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3112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1D8BD707-D9CF-40AE-B4C6-C98DA3205C09}" type="datetimeFigureOut">
              <a:rPr lang="en-US" smtClean="0"/>
              <a:pPr/>
              <a:t>3/30/2018</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6F15528-21DE-4FAA-801E-634DDDAF4B2B}" type="slidenum">
              <a:rPr lang="en-US" smtClean="0"/>
              <a:pPr/>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41057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1D8BD707-D9CF-40AE-B4C6-C98DA3205C09}" type="datetimeFigureOut">
              <a:rPr lang="en-US" smtClean="0"/>
              <a:pPr/>
              <a:t>3/30/2018</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6F15528-21DE-4FAA-801E-634DDDAF4B2B}" type="slidenum">
              <a:rPr lang="en-US" smtClean="0"/>
              <a:pPr/>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24568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1D8BD707-D9CF-40AE-B4C6-C98DA3205C09}" type="datetimeFigureOut">
              <a:rPr lang="en-US" smtClean="0"/>
              <a:pPr/>
              <a:t>3/30/2018</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B6F15528-21DE-4FAA-801E-634DDDAF4B2B}" type="slidenum">
              <a:rPr lang="en-US" smtClean="0"/>
              <a:pPr/>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1563688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6858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6858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FDB78-4B75-4A4B-9556-426C3CDD8C30}"/>
              </a:ext>
            </a:extLst>
          </p:cNvPr>
          <p:cNvSpPr>
            <a:spLocks noGrp="1"/>
          </p:cNvSpPr>
          <p:nvPr>
            <p:ph type="ctrTitle"/>
          </p:nvPr>
        </p:nvSpPr>
        <p:spPr/>
        <p:txBody>
          <a:bodyPr/>
          <a:lstStyle/>
          <a:p>
            <a:r>
              <a:rPr lang="en-US" dirty="0"/>
              <a:t>Antibacterials part 1</a:t>
            </a:r>
            <a:endParaRPr lang="ar-SA" dirty="0"/>
          </a:p>
        </p:txBody>
      </p:sp>
      <p:sp>
        <p:nvSpPr>
          <p:cNvPr id="3" name="Subtitle 2">
            <a:extLst>
              <a:ext uri="{FF2B5EF4-FFF2-40B4-BE49-F238E27FC236}">
                <a16:creationId xmlns:a16="http://schemas.microsoft.com/office/drawing/2014/main" id="{5CC109A3-CB05-410C-9178-D9FC08E1B2EC}"/>
              </a:ext>
            </a:extLst>
          </p:cNvPr>
          <p:cNvSpPr>
            <a:spLocks noGrp="1"/>
          </p:cNvSpPr>
          <p:nvPr>
            <p:ph type="subTitle" idx="1"/>
          </p:nvPr>
        </p:nvSpPr>
        <p:spPr>
          <a:xfrm>
            <a:off x="2009930" y="4114800"/>
            <a:ext cx="5123755" cy="1524000"/>
          </a:xfrm>
        </p:spPr>
        <p:txBody>
          <a:bodyPr>
            <a:normAutofit/>
          </a:bodyPr>
          <a:lstStyle/>
          <a:p>
            <a:r>
              <a:rPr lang="en-US" sz="2800" b="1" dirty="0"/>
              <a:t>Assist. Lect. Haider Raheem Mohammad</a:t>
            </a:r>
            <a:endParaRPr lang="ar-SA" sz="2800" b="1" dirty="0"/>
          </a:p>
        </p:txBody>
      </p:sp>
    </p:spTree>
    <p:extLst>
      <p:ext uri="{BB962C8B-B14F-4D97-AF65-F5344CB8AC3E}">
        <p14:creationId xmlns:p14="http://schemas.microsoft.com/office/powerpoint/2010/main" val="1387040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A4CE8-4B02-4190-9C6F-9FEE253DCA18}"/>
              </a:ext>
            </a:extLst>
          </p:cNvPr>
          <p:cNvSpPr>
            <a:spLocks noGrp="1"/>
          </p:cNvSpPr>
          <p:nvPr>
            <p:ph type="title"/>
          </p:nvPr>
        </p:nvSpPr>
        <p:spPr/>
        <p:txBody>
          <a:bodyPr/>
          <a:lstStyle/>
          <a:p>
            <a:r>
              <a:rPr lang="en-US" b="1" dirty="0"/>
              <a:t>Broad-spectrum penicillins</a:t>
            </a:r>
            <a:endParaRPr lang="ar-SA" b="1" dirty="0"/>
          </a:p>
        </p:txBody>
      </p:sp>
      <p:sp>
        <p:nvSpPr>
          <p:cNvPr id="3" name="Content Placeholder 2">
            <a:extLst>
              <a:ext uri="{FF2B5EF4-FFF2-40B4-BE49-F238E27FC236}">
                <a16:creationId xmlns:a16="http://schemas.microsoft.com/office/drawing/2014/main" id="{3AA5799B-A2D7-4103-85AC-C47C0DDE42D0}"/>
              </a:ext>
            </a:extLst>
          </p:cNvPr>
          <p:cNvSpPr>
            <a:spLocks noGrp="1"/>
          </p:cNvSpPr>
          <p:nvPr>
            <p:ph idx="1"/>
          </p:nvPr>
        </p:nvSpPr>
        <p:spPr>
          <a:xfrm>
            <a:off x="1028700" y="2057400"/>
            <a:ext cx="7200900" cy="4572000"/>
          </a:xfrm>
        </p:spPr>
        <p:txBody>
          <a:bodyPr>
            <a:normAutofit/>
          </a:bodyPr>
          <a:lstStyle/>
          <a:p>
            <a:pPr algn="just" rtl="0"/>
            <a:r>
              <a:rPr lang="en-US" b="1" dirty="0">
                <a:solidFill>
                  <a:srgbClr val="FF0000"/>
                </a:solidFill>
              </a:rPr>
              <a:t>Maculopapular rashes </a:t>
            </a:r>
            <a:r>
              <a:rPr lang="en-US" dirty="0"/>
              <a:t>commonly occur with ampicillin (and amoxicillin) but are </a:t>
            </a:r>
            <a:r>
              <a:rPr lang="en-US" b="1" dirty="0">
                <a:solidFill>
                  <a:srgbClr val="FF0000"/>
                </a:solidFill>
              </a:rPr>
              <a:t>not usually related to true penicillin allergy</a:t>
            </a:r>
            <a:r>
              <a:rPr lang="en-US" dirty="0"/>
              <a:t>. They almost always occur in patients with </a:t>
            </a:r>
            <a:r>
              <a:rPr lang="en-US" u="sng" dirty="0">
                <a:solidFill>
                  <a:srgbClr val="FF0000"/>
                </a:solidFill>
              </a:rPr>
              <a:t>glandular fever</a:t>
            </a:r>
            <a:r>
              <a:rPr lang="en-US" dirty="0"/>
              <a:t>; broad-spectrum penicillins should not therefore be used for ‘blind’ treatment of a sore throat. The risk of rash is also increased in patients with </a:t>
            </a:r>
            <a:r>
              <a:rPr lang="en-US" u="sng" dirty="0">
                <a:solidFill>
                  <a:srgbClr val="FF0000"/>
                </a:solidFill>
              </a:rPr>
              <a:t>acute or chronic lymphocytic leukemia</a:t>
            </a:r>
            <a:r>
              <a:rPr lang="en-US" dirty="0"/>
              <a:t> or in </a:t>
            </a:r>
            <a:r>
              <a:rPr lang="en-US" u="sng" dirty="0">
                <a:solidFill>
                  <a:srgbClr val="FF0000"/>
                </a:solidFill>
              </a:rPr>
              <a:t>cytomegalovirus infection</a:t>
            </a:r>
            <a:r>
              <a:rPr lang="en-US" dirty="0"/>
              <a:t>.</a:t>
            </a:r>
          </a:p>
          <a:p>
            <a:pPr marL="0" indent="0" algn="just" rtl="0">
              <a:buNone/>
            </a:pPr>
            <a:endParaRPr lang="en-US" dirty="0"/>
          </a:p>
          <a:p>
            <a:pPr algn="just" rtl="0"/>
            <a:r>
              <a:rPr lang="en-US" b="1" dirty="0">
                <a:solidFill>
                  <a:srgbClr val="FF0000"/>
                </a:solidFill>
              </a:rPr>
              <a:t>Amoxicillin</a:t>
            </a:r>
            <a:r>
              <a:rPr lang="en-US" dirty="0"/>
              <a:t> is a </a:t>
            </a:r>
            <a:r>
              <a:rPr lang="en-US" dirty="0">
                <a:solidFill>
                  <a:srgbClr val="FF0000"/>
                </a:solidFill>
              </a:rPr>
              <a:t>derivative of ampicillin </a:t>
            </a:r>
            <a:r>
              <a:rPr lang="en-US" dirty="0"/>
              <a:t>and has a </a:t>
            </a:r>
            <a:r>
              <a:rPr lang="en-US" dirty="0">
                <a:solidFill>
                  <a:srgbClr val="FF0000"/>
                </a:solidFill>
              </a:rPr>
              <a:t>similar antibacterial spectrum</a:t>
            </a:r>
            <a:r>
              <a:rPr lang="en-US" dirty="0"/>
              <a:t>. It is better absorbed than ampicillin when given by mouth, producing higher plasma and tissue concentrations; unlike ampicillin, absorption is not affected by the presence of food in the stomach (500 mg every 8 hours, increased if necessary to 1 g every 8 hours; maximum 12 g).</a:t>
            </a:r>
            <a:endParaRPr lang="ar-SA" dirty="0"/>
          </a:p>
        </p:txBody>
      </p:sp>
    </p:spTree>
    <p:extLst>
      <p:ext uri="{BB962C8B-B14F-4D97-AF65-F5344CB8AC3E}">
        <p14:creationId xmlns:p14="http://schemas.microsoft.com/office/powerpoint/2010/main" val="2849822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E450B-3F0B-4733-AF34-8545E881A82E}"/>
              </a:ext>
            </a:extLst>
          </p:cNvPr>
          <p:cNvSpPr>
            <a:spLocks noGrp="1"/>
          </p:cNvSpPr>
          <p:nvPr>
            <p:ph type="title"/>
          </p:nvPr>
        </p:nvSpPr>
        <p:spPr/>
        <p:txBody>
          <a:bodyPr/>
          <a:lstStyle/>
          <a:p>
            <a:r>
              <a:rPr lang="en-US" b="1" dirty="0"/>
              <a:t>Broad-spectrum penicillins</a:t>
            </a:r>
            <a:endParaRPr lang="ar-SA" b="1" dirty="0"/>
          </a:p>
        </p:txBody>
      </p:sp>
      <p:sp>
        <p:nvSpPr>
          <p:cNvPr id="3" name="Content Placeholder 2">
            <a:extLst>
              <a:ext uri="{FF2B5EF4-FFF2-40B4-BE49-F238E27FC236}">
                <a16:creationId xmlns:a16="http://schemas.microsoft.com/office/drawing/2014/main" id="{6856F4C1-6E65-4471-BDAE-7941ED382CE2}"/>
              </a:ext>
            </a:extLst>
          </p:cNvPr>
          <p:cNvSpPr>
            <a:spLocks noGrp="1"/>
          </p:cNvSpPr>
          <p:nvPr>
            <p:ph idx="1"/>
          </p:nvPr>
        </p:nvSpPr>
        <p:spPr>
          <a:xfrm>
            <a:off x="1028700" y="2286000"/>
            <a:ext cx="7200900" cy="4267200"/>
          </a:xfrm>
        </p:spPr>
        <p:txBody>
          <a:bodyPr>
            <a:normAutofit lnSpcReduction="10000"/>
          </a:bodyPr>
          <a:lstStyle/>
          <a:p>
            <a:pPr algn="just" rtl="0"/>
            <a:r>
              <a:rPr lang="en-US" dirty="0"/>
              <a:t>RENAL IMPAIRMENT: In adults, Ampicillin: Reduce dose if eGFR </a:t>
            </a:r>
            <a:r>
              <a:rPr lang="en-US" b="1" dirty="0">
                <a:solidFill>
                  <a:srgbClr val="FF0000"/>
                </a:solidFill>
              </a:rPr>
              <a:t>less than 10 mL/minute/1.73m</a:t>
            </a:r>
            <a:r>
              <a:rPr lang="en-US" b="1" baseline="30000" dirty="0">
                <a:solidFill>
                  <a:srgbClr val="FF0000"/>
                </a:solidFill>
              </a:rPr>
              <a:t>2</a:t>
            </a:r>
            <a:r>
              <a:rPr lang="en-US" dirty="0"/>
              <a:t>. Amoxicillin: Reduce dose in severe impairment; rashes more common. Risk of crystalluria with high doses (particularly during parenteral therapy).</a:t>
            </a:r>
          </a:p>
          <a:p>
            <a:pPr marL="0" indent="0" algn="just" rtl="0">
              <a:buNone/>
            </a:pPr>
            <a:endParaRPr lang="en-US" baseline="30000" dirty="0"/>
          </a:p>
          <a:p>
            <a:pPr algn="just" rtl="0"/>
            <a:r>
              <a:rPr lang="en-US" dirty="0"/>
              <a:t>PRESCRIBING AND DISPENSING INFORMATION: </a:t>
            </a:r>
            <a:r>
              <a:rPr lang="en-US" b="1" dirty="0">
                <a:solidFill>
                  <a:srgbClr val="FF0000"/>
                </a:solidFill>
              </a:rPr>
              <a:t>Flavours</a:t>
            </a:r>
            <a:r>
              <a:rPr lang="en-US" dirty="0"/>
              <a:t> of oral liquid formulations and sachets may include </a:t>
            </a:r>
            <a:r>
              <a:rPr lang="en-US" dirty="0">
                <a:solidFill>
                  <a:srgbClr val="FF0000"/>
                </a:solidFill>
              </a:rPr>
              <a:t>peach</a:t>
            </a:r>
            <a:r>
              <a:rPr lang="en-US" dirty="0"/>
              <a:t>, </a:t>
            </a:r>
            <a:r>
              <a:rPr lang="en-US" dirty="0">
                <a:solidFill>
                  <a:srgbClr val="FF0000"/>
                </a:solidFill>
              </a:rPr>
              <a:t>strawberry</a:t>
            </a:r>
            <a:r>
              <a:rPr lang="en-US" dirty="0"/>
              <a:t>, or </a:t>
            </a:r>
            <a:r>
              <a:rPr lang="en-US" dirty="0">
                <a:solidFill>
                  <a:srgbClr val="FF0000"/>
                </a:solidFill>
              </a:rPr>
              <a:t>lemon</a:t>
            </a:r>
            <a:r>
              <a:rPr lang="en-US" dirty="0"/>
              <a:t>.</a:t>
            </a:r>
          </a:p>
          <a:p>
            <a:pPr marL="0" indent="0" algn="just" rtl="0">
              <a:buNone/>
            </a:pPr>
            <a:endParaRPr lang="en-US" dirty="0"/>
          </a:p>
          <a:p>
            <a:pPr algn="just" rtl="0"/>
            <a:r>
              <a:rPr lang="en-US" dirty="0"/>
              <a:t>CAUTIONARY AND ADVISORY LABELS 9: </a:t>
            </a:r>
            <a:r>
              <a:rPr lang="en-US" b="1" dirty="0">
                <a:solidFill>
                  <a:srgbClr val="FF0000"/>
                </a:solidFill>
              </a:rPr>
              <a:t>Take at regular intervals</a:t>
            </a:r>
            <a:r>
              <a:rPr lang="en-US" dirty="0"/>
              <a:t>. Complete the prescribed course unless otherwise directed.</a:t>
            </a:r>
          </a:p>
        </p:txBody>
      </p:sp>
    </p:spTree>
    <p:extLst>
      <p:ext uri="{BB962C8B-B14F-4D97-AF65-F5344CB8AC3E}">
        <p14:creationId xmlns:p14="http://schemas.microsoft.com/office/powerpoint/2010/main" val="2615817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64B32-BCD6-4A0E-978A-7ABE4F908797}"/>
              </a:ext>
            </a:extLst>
          </p:cNvPr>
          <p:cNvSpPr>
            <a:spLocks noGrp="1"/>
          </p:cNvSpPr>
          <p:nvPr>
            <p:ph type="title"/>
          </p:nvPr>
        </p:nvSpPr>
        <p:spPr/>
        <p:txBody>
          <a:bodyPr/>
          <a:lstStyle/>
          <a:p>
            <a:r>
              <a:rPr lang="en-US" b="1" dirty="0"/>
              <a:t>Broad-spectrum penicillins</a:t>
            </a:r>
            <a:endParaRPr lang="ar-SA" b="1" dirty="0"/>
          </a:p>
        </p:txBody>
      </p:sp>
      <p:sp>
        <p:nvSpPr>
          <p:cNvPr id="3" name="Content Placeholder 2">
            <a:extLst>
              <a:ext uri="{FF2B5EF4-FFF2-40B4-BE49-F238E27FC236}">
                <a16:creationId xmlns:a16="http://schemas.microsoft.com/office/drawing/2014/main" id="{86E0EE90-509D-4879-874E-ECEE53A473D5}"/>
              </a:ext>
            </a:extLst>
          </p:cNvPr>
          <p:cNvSpPr>
            <a:spLocks noGrp="1"/>
          </p:cNvSpPr>
          <p:nvPr>
            <p:ph idx="1"/>
          </p:nvPr>
        </p:nvSpPr>
        <p:spPr>
          <a:xfrm>
            <a:off x="1028700" y="1752600"/>
            <a:ext cx="7200900" cy="4953000"/>
          </a:xfrm>
        </p:spPr>
        <p:txBody>
          <a:bodyPr>
            <a:normAutofit lnSpcReduction="10000"/>
          </a:bodyPr>
          <a:lstStyle/>
          <a:p>
            <a:pPr algn="just" rtl="0"/>
            <a:r>
              <a:rPr lang="en-US" b="1" dirty="0">
                <a:solidFill>
                  <a:srgbClr val="FF0000"/>
                </a:solidFill>
              </a:rPr>
              <a:t>Co-amoxiclav</a:t>
            </a:r>
            <a:r>
              <a:rPr lang="en-US" dirty="0"/>
              <a:t> consists of amoxicillin with the </a:t>
            </a:r>
            <a:r>
              <a:rPr lang="en-US" b="1" dirty="0">
                <a:solidFill>
                  <a:srgbClr val="FF0000"/>
                </a:solidFill>
              </a:rPr>
              <a:t>beta-lactamase inhibitor clavulanic acid</a:t>
            </a:r>
            <a:r>
              <a:rPr lang="en-US" dirty="0"/>
              <a:t>. Clavulanic acid itself has no significant antibacterial activity but, by inactivating beta-lactamases, it makes the combination active against beta-lactamase-producing bacteria that are resistant to amoxicillin. These include resistant strains of Staph. aureus, E. coli, and H. influenzae, as well as many Bacteroides and Klebsiella spp.</a:t>
            </a:r>
          </a:p>
          <a:p>
            <a:pPr marL="0" indent="0" algn="just" rtl="0">
              <a:buNone/>
            </a:pPr>
            <a:endParaRPr lang="en-US" dirty="0"/>
          </a:p>
          <a:p>
            <a:pPr algn="just" rtl="0"/>
            <a:r>
              <a:rPr lang="en-US" dirty="0"/>
              <a:t>Co-amoxiclav should be reserved for infections likely, or known, to be caused by </a:t>
            </a:r>
            <a:r>
              <a:rPr lang="en-US" b="1" dirty="0">
                <a:solidFill>
                  <a:srgbClr val="FF0000"/>
                </a:solidFill>
              </a:rPr>
              <a:t>amoxicillin-resistant</a:t>
            </a:r>
            <a:r>
              <a:rPr lang="en-US" dirty="0"/>
              <a:t> beta-lactamase-producing strains.</a:t>
            </a:r>
          </a:p>
          <a:p>
            <a:pPr marL="0" indent="0" algn="just" rtl="0">
              <a:buNone/>
            </a:pPr>
            <a:endParaRPr lang="en-US" dirty="0"/>
          </a:p>
          <a:p>
            <a:pPr algn="just" rtl="0"/>
            <a:r>
              <a:rPr lang="en-US" dirty="0"/>
              <a:t>A combination of ampicillin with flucloxacillin (as </a:t>
            </a:r>
            <a:r>
              <a:rPr lang="en-US" b="1" dirty="0">
                <a:solidFill>
                  <a:srgbClr val="FF0000"/>
                </a:solidFill>
              </a:rPr>
              <a:t>co-fluampicil</a:t>
            </a:r>
            <a:r>
              <a:rPr lang="en-US" dirty="0"/>
              <a:t>) is available to treat infections involving either streptococci or staphylococci (e.g. cellulitis).</a:t>
            </a:r>
            <a:endParaRPr lang="ar-SA" dirty="0"/>
          </a:p>
        </p:txBody>
      </p:sp>
    </p:spTree>
    <p:extLst>
      <p:ext uri="{BB962C8B-B14F-4D97-AF65-F5344CB8AC3E}">
        <p14:creationId xmlns:p14="http://schemas.microsoft.com/office/powerpoint/2010/main" val="2217735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FD502-7656-4ECB-A0C4-5E7E420530C9}"/>
              </a:ext>
            </a:extLst>
          </p:cNvPr>
          <p:cNvSpPr>
            <a:spLocks noGrp="1"/>
          </p:cNvSpPr>
          <p:nvPr>
            <p:ph type="title"/>
          </p:nvPr>
        </p:nvSpPr>
        <p:spPr/>
        <p:txBody>
          <a:bodyPr/>
          <a:lstStyle/>
          <a:p>
            <a:r>
              <a:rPr lang="en-US" b="1" dirty="0"/>
              <a:t>Broad-spectrum penicillins</a:t>
            </a:r>
            <a:endParaRPr lang="ar-SA" b="1" dirty="0"/>
          </a:p>
        </p:txBody>
      </p:sp>
      <p:sp>
        <p:nvSpPr>
          <p:cNvPr id="3" name="Content Placeholder 2">
            <a:extLst>
              <a:ext uri="{FF2B5EF4-FFF2-40B4-BE49-F238E27FC236}">
                <a16:creationId xmlns:a16="http://schemas.microsoft.com/office/drawing/2014/main" id="{D0E25914-70D4-4BB8-B4A6-4302E5488CAC}"/>
              </a:ext>
            </a:extLst>
          </p:cNvPr>
          <p:cNvSpPr>
            <a:spLocks noGrp="1"/>
          </p:cNvSpPr>
          <p:nvPr>
            <p:ph idx="1"/>
          </p:nvPr>
        </p:nvSpPr>
        <p:spPr>
          <a:xfrm>
            <a:off x="1028700" y="1981200"/>
            <a:ext cx="7200900" cy="4876800"/>
          </a:xfrm>
        </p:spPr>
        <p:txBody>
          <a:bodyPr>
            <a:normAutofit lnSpcReduction="10000"/>
          </a:bodyPr>
          <a:lstStyle/>
          <a:p>
            <a:pPr algn="just" rtl="0"/>
            <a:r>
              <a:rPr lang="en-US" dirty="0"/>
              <a:t>CONTRA-INDICATIONS: History of co-amoxiclav-associated jaundice or hepatic dysfunction . history o penicillin-associated jaundice or hepatic dysfunction .</a:t>
            </a:r>
          </a:p>
          <a:p>
            <a:pPr marL="0" indent="0" algn="just" rtl="0">
              <a:buNone/>
            </a:pPr>
            <a:endParaRPr lang="en-US" dirty="0"/>
          </a:p>
          <a:p>
            <a:pPr algn="just" rtl="0"/>
            <a:r>
              <a:rPr lang="en-US" b="1" dirty="0">
                <a:solidFill>
                  <a:srgbClr val="FF0000"/>
                </a:solidFill>
              </a:rPr>
              <a:t>Cholestatic jaundice </a:t>
            </a:r>
            <a:r>
              <a:rPr lang="en-US" dirty="0"/>
              <a:t>can occur either </a:t>
            </a:r>
            <a:r>
              <a:rPr lang="en-US" b="1" dirty="0">
                <a:solidFill>
                  <a:srgbClr val="FF0000"/>
                </a:solidFill>
              </a:rPr>
              <a:t>during or shortly after </a:t>
            </a:r>
            <a:r>
              <a:rPr lang="en-US" dirty="0"/>
              <a:t>the use of co-amoxiclav. An epidemiological study has shown that the risk of acute liver toxicity was about </a:t>
            </a:r>
            <a:r>
              <a:rPr lang="en-US" b="1" dirty="0">
                <a:solidFill>
                  <a:srgbClr val="FF0000"/>
                </a:solidFill>
              </a:rPr>
              <a:t>6 times greater </a:t>
            </a:r>
            <a:r>
              <a:rPr lang="en-US" dirty="0"/>
              <a:t>with co-amoxiclav than with amoxicillin. </a:t>
            </a:r>
          </a:p>
          <a:p>
            <a:pPr marL="0" indent="0" algn="just" rtl="0">
              <a:buNone/>
            </a:pPr>
            <a:endParaRPr lang="en-US" dirty="0"/>
          </a:p>
          <a:p>
            <a:pPr algn="just" rtl="0"/>
            <a:r>
              <a:rPr lang="en-US" dirty="0"/>
              <a:t>Cholestatic jaundice is more common in patients </a:t>
            </a:r>
            <a:r>
              <a:rPr lang="en-US" b="1" dirty="0">
                <a:solidFill>
                  <a:srgbClr val="FF0000"/>
                </a:solidFill>
              </a:rPr>
              <a:t>above the age of 65 years</a:t>
            </a:r>
            <a:r>
              <a:rPr lang="en-US" dirty="0"/>
              <a:t> and </a:t>
            </a:r>
            <a:r>
              <a:rPr lang="en-US" b="1" dirty="0">
                <a:solidFill>
                  <a:srgbClr val="FF0000"/>
                </a:solidFill>
              </a:rPr>
              <a:t>in men</a:t>
            </a:r>
            <a:r>
              <a:rPr lang="en-US" dirty="0"/>
              <a:t>; these reactions have only rarely been reported in children. Jaundice is </a:t>
            </a:r>
            <a:r>
              <a:rPr lang="en-US" b="1" dirty="0">
                <a:solidFill>
                  <a:srgbClr val="FF0000"/>
                </a:solidFill>
              </a:rPr>
              <a:t>usually self-limiting </a:t>
            </a:r>
            <a:r>
              <a:rPr lang="en-US" dirty="0"/>
              <a:t>and very rarely fatal. The duration of treatment should be appropriate to the indication and </a:t>
            </a:r>
            <a:r>
              <a:rPr lang="en-US" b="1" dirty="0">
                <a:solidFill>
                  <a:srgbClr val="FF0000"/>
                </a:solidFill>
              </a:rPr>
              <a:t>should not usually exceed 14 days</a:t>
            </a:r>
            <a:r>
              <a:rPr lang="en-US" dirty="0"/>
              <a:t>.</a:t>
            </a:r>
            <a:endParaRPr lang="ar-SA" dirty="0"/>
          </a:p>
        </p:txBody>
      </p:sp>
    </p:spTree>
    <p:extLst>
      <p:ext uri="{BB962C8B-B14F-4D97-AF65-F5344CB8AC3E}">
        <p14:creationId xmlns:p14="http://schemas.microsoft.com/office/powerpoint/2010/main" val="3355944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5B0BA-2CEB-4A74-9921-33045D6F2BEC}"/>
              </a:ext>
            </a:extLst>
          </p:cNvPr>
          <p:cNvSpPr>
            <a:spLocks noGrp="1"/>
          </p:cNvSpPr>
          <p:nvPr>
            <p:ph type="title"/>
          </p:nvPr>
        </p:nvSpPr>
        <p:spPr/>
        <p:txBody>
          <a:bodyPr/>
          <a:lstStyle/>
          <a:p>
            <a:r>
              <a:rPr lang="en-US" b="1" dirty="0"/>
              <a:t>Antipseudomonal penicillins</a:t>
            </a:r>
            <a:endParaRPr lang="ar-SA" b="1" dirty="0"/>
          </a:p>
        </p:txBody>
      </p:sp>
      <p:sp>
        <p:nvSpPr>
          <p:cNvPr id="3" name="Content Placeholder 2">
            <a:extLst>
              <a:ext uri="{FF2B5EF4-FFF2-40B4-BE49-F238E27FC236}">
                <a16:creationId xmlns:a16="http://schemas.microsoft.com/office/drawing/2014/main" id="{AA685446-D77E-416B-A5CD-3618D0DA0EBA}"/>
              </a:ext>
            </a:extLst>
          </p:cNvPr>
          <p:cNvSpPr>
            <a:spLocks noGrp="1"/>
          </p:cNvSpPr>
          <p:nvPr>
            <p:ph idx="1"/>
          </p:nvPr>
        </p:nvSpPr>
        <p:spPr>
          <a:xfrm>
            <a:off x="1028700" y="1828800"/>
            <a:ext cx="7200900" cy="4724400"/>
          </a:xfrm>
        </p:spPr>
        <p:txBody>
          <a:bodyPr>
            <a:normAutofit/>
          </a:bodyPr>
          <a:lstStyle/>
          <a:p>
            <a:pPr algn="just" rtl="0"/>
            <a:r>
              <a:rPr lang="en-US" b="1" dirty="0">
                <a:solidFill>
                  <a:srgbClr val="FF0000"/>
                </a:solidFill>
              </a:rPr>
              <a:t>Piperacillin</a:t>
            </a:r>
            <a:r>
              <a:rPr lang="en-US" dirty="0"/>
              <a:t>, a ureidopenicillin, is only available in combination with the beta-lactamase inhibitor </a:t>
            </a:r>
            <a:r>
              <a:rPr lang="en-US" u="sng" dirty="0">
                <a:solidFill>
                  <a:srgbClr val="FF0000"/>
                </a:solidFill>
              </a:rPr>
              <a:t>tazobactam</a:t>
            </a:r>
            <a:r>
              <a:rPr lang="en-US" dirty="0"/>
              <a:t> (ratio of 8:1). </a:t>
            </a:r>
            <a:r>
              <a:rPr lang="en-US" b="1" dirty="0">
                <a:solidFill>
                  <a:srgbClr val="FF0000"/>
                </a:solidFill>
              </a:rPr>
              <a:t>Ticarcillin</a:t>
            </a:r>
            <a:r>
              <a:rPr lang="en-US" dirty="0"/>
              <a:t>, a carboxypenicillin, is only available in combination with the beta-lactamase inhibitor </a:t>
            </a:r>
            <a:r>
              <a:rPr lang="en-US" u="sng" dirty="0">
                <a:solidFill>
                  <a:srgbClr val="FF0000"/>
                </a:solidFill>
              </a:rPr>
              <a:t>clavulanic acid</a:t>
            </a:r>
            <a:r>
              <a:rPr lang="en-US" dirty="0"/>
              <a:t> (ratio of 15:1). </a:t>
            </a:r>
          </a:p>
          <a:p>
            <a:pPr marL="0" indent="0" algn="just" rtl="0">
              <a:buNone/>
            </a:pPr>
            <a:endParaRPr lang="en-US" dirty="0"/>
          </a:p>
          <a:p>
            <a:pPr algn="just" rtl="0"/>
            <a:r>
              <a:rPr lang="en-US" dirty="0"/>
              <a:t>Both preparations have a broad spectrum of activity against a range of </a:t>
            </a:r>
            <a:r>
              <a:rPr lang="en-US" dirty="0">
                <a:solidFill>
                  <a:srgbClr val="FF0000"/>
                </a:solidFill>
              </a:rPr>
              <a:t>Gram-positive</a:t>
            </a:r>
            <a:r>
              <a:rPr lang="en-US" dirty="0"/>
              <a:t> and </a:t>
            </a:r>
            <a:r>
              <a:rPr lang="en-US" dirty="0">
                <a:solidFill>
                  <a:srgbClr val="FF0000"/>
                </a:solidFill>
              </a:rPr>
              <a:t>Gram-negative bacteria</a:t>
            </a:r>
            <a:r>
              <a:rPr lang="en-US" dirty="0"/>
              <a:t>, and </a:t>
            </a:r>
            <a:r>
              <a:rPr lang="en-US" dirty="0">
                <a:solidFill>
                  <a:srgbClr val="FF0000"/>
                </a:solidFill>
              </a:rPr>
              <a:t>anaerobes</a:t>
            </a:r>
            <a:r>
              <a:rPr lang="en-US" dirty="0"/>
              <a:t>.</a:t>
            </a:r>
          </a:p>
          <a:p>
            <a:pPr marL="0" indent="0" algn="just" rtl="0">
              <a:buNone/>
            </a:pPr>
            <a:endParaRPr lang="en-US" dirty="0"/>
          </a:p>
          <a:p>
            <a:pPr algn="just" rtl="0"/>
            <a:r>
              <a:rPr lang="en-US" b="1" dirty="0">
                <a:solidFill>
                  <a:srgbClr val="FF0000"/>
                </a:solidFill>
              </a:rPr>
              <a:t>Piperacillin with tazobactam </a:t>
            </a:r>
            <a:r>
              <a:rPr lang="en-US" dirty="0"/>
              <a:t>has </a:t>
            </a:r>
            <a:r>
              <a:rPr lang="en-US" u="sng" dirty="0">
                <a:solidFill>
                  <a:srgbClr val="FF0000"/>
                </a:solidFill>
              </a:rPr>
              <a:t>activity against a wider range </a:t>
            </a:r>
            <a:r>
              <a:rPr lang="en-US" dirty="0"/>
              <a:t>of Gram-negative organisms than ticarcillin with clavulanic acid and it is </a:t>
            </a:r>
            <a:r>
              <a:rPr lang="en-US" u="sng" dirty="0">
                <a:solidFill>
                  <a:srgbClr val="FF0000"/>
                </a:solidFill>
              </a:rPr>
              <a:t>more active against Pseudomonas aeruginosa</a:t>
            </a:r>
            <a:r>
              <a:rPr lang="en-US" dirty="0"/>
              <a:t>. These antibacterials are not active against MRSA.</a:t>
            </a:r>
            <a:endParaRPr lang="ar-SA" dirty="0"/>
          </a:p>
        </p:txBody>
      </p:sp>
    </p:spTree>
    <p:extLst>
      <p:ext uri="{BB962C8B-B14F-4D97-AF65-F5344CB8AC3E}">
        <p14:creationId xmlns:p14="http://schemas.microsoft.com/office/powerpoint/2010/main" val="2116549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2A277-74AD-4F05-B30F-054840636F92}"/>
              </a:ext>
            </a:extLst>
          </p:cNvPr>
          <p:cNvSpPr>
            <a:spLocks noGrp="1"/>
          </p:cNvSpPr>
          <p:nvPr>
            <p:ph type="title"/>
          </p:nvPr>
        </p:nvSpPr>
        <p:spPr/>
        <p:txBody>
          <a:bodyPr/>
          <a:lstStyle/>
          <a:p>
            <a:r>
              <a:rPr lang="en-US" b="1" dirty="0"/>
              <a:t>Antipseudomonal penicillins</a:t>
            </a:r>
            <a:endParaRPr lang="ar-SA" b="1" dirty="0"/>
          </a:p>
        </p:txBody>
      </p:sp>
      <p:sp>
        <p:nvSpPr>
          <p:cNvPr id="3" name="Content Placeholder 2">
            <a:extLst>
              <a:ext uri="{FF2B5EF4-FFF2-40B4-BE49-F238E27FC236}">
                <a16:creationId xmlns:a16="http://schemas.microsoft.com/office/drawing/2014/main" id="{139FB7EA-10BC-4D0E-88AB-A7EFA0B1259E}"/>
              </a:ext>
            </a:extLst>
          </p:cNvPr>
          <p:cNvSpPr>
            <a:spLocks noGrp="1"/>
          </p:cNvSpPr>
          <p:nvPr>
            <p:ph idx="1"/>
          </p:nvPr>
        </p:nvSpPr>
        <p:spPr>
          <a:xfrm>
            <a:off x="1028700" y="1828800"/>
            <a:ext cx="7200900" cy="5029200"/>
          </a:xfrm>
        </p:spPr>
        <p:txBody>
          <a:bodyPr>
            <a:normAutofit/>
          </a:bodyPr>
          <a:lstStyle/>
          <a:p>
            <a:pPr algn="just" rtl="0"/>
            <a:r>
              <a:rPr lang="en-US" dirty="0"/>
              <a:t>They are used in the treatment of septicemia, hospital-acquired pneumonia, and complicated infections involving the urinary tract, skin and soft tissues, or intra-abdomen (piperacillin with tazobactam 4.5 g every 8 hours).</a:t>
            </a:r>
          </a:p>
          <a:p>
            <a:pPr marL="0" indent="0" algn="just" rtl="0">
              <a:buNone/>
            </a:pPr>
            <a:endParaRPr lang="en-US" dirty="0"/>
          </a:p>
          <a:p>
            <a:pPr algn="just" rtl="0"/>
            <a:r>
              <a:rPr lang="en-US" dirty="0"/>
              <a:t>For severe pseudomonas infections these antipseudomonal penicillins </a:t>
            </a:r>
            <a:r>
              <a:rPr lang="en-US" b="1" dirty="0">
                <a:solidFill>
                  <a:srgbClr val="FF0000"/>
                </a:solidFill>
              </a:rPr>
              <a:t>can be given with an aminoglycoside </a:t>
            </a:r>
            <a:r>
              <a:rPr lang="en-US" dirty="0"/>
              <a:t>(e.g. gentamicin) since they have a </a:t>
            </a:r>
            <a:r>
              <a:rPr lang="en-US" u="sng" dirty="0">
                <a:solidFill>
                  <a:srgbClr val="FF0000"/>
                </a:solidFill>
              </a:rPr>
              <a:t>synergistic effect</a:t>
            </a:r>
            <a:r>
              <a:rPr lang="en-US" dirty="0"/>
              <a:t>.</a:t>
            </a:r>
          </a:p>
          <a:p>
            <a:pPr marL="0" indent="0" algn="just" rtl="0">
              <a:buNone/>
            </a:pPr>
            <a:endParaRPr lang="en-US" dirty="0"/>
          </a:p>
          <a:p>
            <a:pPr algn="just" rtl="0"/>
            <a:r>
              <a:rPr lang="en-US" dirty="0"/>
              <a:t>CAUTIONS: High doses may lead to </a:t>
            </a:r>
            <a:r>
              <a:rPr lang="en-US" dirty="0">
                <a:solidFill>
                  <a:srgbClr val="FF0000"/>
                </a:solidFill>
              </a:rPr>
              <a:t>hypernatremia</a:t>
            </a:r>
            <a:r>
              <a:rPr lang="en-US" dirty="0"/>
              <a:t> (owing to sodium content of preparations).</a:t>
            </a:r>
          </a:p>
          <a:p>
            <a:pPr marL="0" indent="0" algn="just" rtl="0">
              <a:buNone/>
            </a:pPr>
            <a:endParaRPr lang="en-US" dirty="0"/>
          </a:p>
          <a:p>
            <a:pPr algn="just" rtl="0"/>
            <a:r>
              <a:rPr lang="en-US" dirty="0"/>
              <a:t>EFFECT ON LABORATORY TESTS: </a:t>
            </a:r>
            <a:r>
              <a:rPr lang="en-US" dirty="0">
                <a:solidFill>
                  <a:srgbClr val="FF0000"/>
                </a:solidFill>
              </a:rPr>
              <a:t>False-positive urinary glucose</a:t>
            </a:r>
            <a:r>
              <a:rPr lang="en-US" dirty="0"/>
              <a:t> (if tested for reducing substances).</a:t>
            </a:r>
            <a:endParaRPr lang="ar-SA" dirty="0"/>
          </a:p>
        </p:txBody>
      </p:sp>
    </p:spTree>
    <p:extLst>
      <p:ext uri="{BB962C8B-B14F-4D97-AF65-F5344CB8AC3E}">
        <p14:creationId xmlns:p14="http://schemas.microsoft.com/office/powerpoint/2010/main" val="4118565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999F8-458E-4719-A0C9-9E0DB160A98B}"/>
              </a:ext>
            </a:extLst>
          </p:cNvPr>
          <p:cNvSpPr>
            <a:spLocks noGrp="1"/>
          </p:cNvSpPr>
          <p:nvPr>
            <p:ph type="title"/>
          </p:nvPr>
        </p:nvSpPr>
        <p:spPr/>
        <p:txBody>
          <a:bodyPr/>
          <a:lstStyle/>
          <a:p>
            <a:r>
              <a:rPr lang="en-US" b="1" dirty="0"/>
              <a:t>Cephalosporins</a:t>
            </a:r>
            <a:endParaRPr lang="ar-SA" b="1" dirty="0"/>
          </a:p>
        </p:txBody>
      </p:sp>
      <p:sp>
        <p:nvSpPr>
          <p:cNvPr id="3" name="Content Placeholder 2">
            <a:extLst>
              <a:ext uri="{FF2B5EF4-FFF2-40B4-BE49-F238E27FC236}">
                <a16:creationId xmlns:a16="http://schemas.microsoft.com/office/drawing/2014/main" id="{15DE6879-1789-4A46-BAC6-AC1991B1A3F7}"/>
              </a:ext>
            </a:extLst>
          </p:cNvPr>
          <p:cNvSpPr>
            <a:spLocks noGrp="1"/>
          </p:cNvSpPr>
          <p:nvPr>
            <p:ph idx="1"/>
          </p:nvPr>
        </p:nvSpPr>
        <p:spPr>
          <a:xfrm>
            <a:off x="1028700" y="1828800"/>
            <a:ext cx="7200900" cy="4648200"/>
          </a:xfrm>
        </p:spPr>
        <p:txBody>
          <a:bodyPr>
            <a:normAutofit lnSpcReduction="10000"/>
          </a:bodyPr>
          <a:lstStyle/>
          <a:p>
            <a:pPr algn="just" rtl="0"/>
            <a:r>
              <a:rPr lang="en-US" dirty="0"/>
              <a:t>The cephalosporins are </a:t>
            </a:r>
            <a:r>
              <a:rPr lang="en-US" b="1" dirty="0">
                <a:solidFill>
                  <a:srgbClr val="FF0000"/>
                </a:solidFill>
              </a:rPr>
              <a:t>broad-spectrum</a:t>
            </a:r>
            <a:r>
              <a:rPr lang="en-US" dirty="0"/>
              <a:t> antibiotics which are used for the treatment of septicemia, pneumonia, meningitis, biliary-tract infections, peritonitis, and urinary tract infections.</a:t>
            </a:r>
          </a:p>
          <a:p>
            <a:pPr marL="0" indent="0" algn="just" rtl="0">
              <a:buNone/>
            </a:pPr>
            <a:endParaRPr lang="en-US" dirty="0"/>
          </a:p>
          <a:p>
            <a:pPr algn="just" rtl="0"/>
            <a:r>
              <a:rPr lang="en-US" dirty="0"/>
              <a:t>The pharmacology of the cephalosporins </a:t>
            </a:r>
            <a:r>
              <a:rPr lang="en-US" dirty="0">
                <a:solidFill>
                  <a:srgbClr val="FF0000"/>
                </a:solidFill>
              </a:rPr>
              <a:t>is similar to that of the penicillins</a:t>
            </a:r>
            <a:r>
              <a:rPr lang="en-US" dirty="0"/>
              <a:t>, excretion being principally renal. Cephalosporins penetrate the cerebrospinal fluid poorly unless the meninges are inflamed; </a:t>
            </a:r>
            <a:r>
              <a:rPr lang="en-US" b="1" dirty="0">
                <a:solidFill>
                  <a:srgbClr val="FF0000"/>
                </a:solidFill>
              </a:rPr>
              <a:t>cefotaxime</a:t>
            </a:r>
            <a:r>
              <a:rPr lang="en-US" dirty="0"/>
              <a:t> and </a:t>
            </a:r>
            <a:r>
              <a:rPr lang="en-US" b="1" dirty="0">
                <a:solidFill>
                  <a:srgbClr val="FF0000"/>
                </a:solidFill>
              </a:rPr>
              <a:t>ceftriaxone</a:t>
            </a:r>
            <a:r>
              <a:rPr lang="en-US" b="1" dirty="0"/>
              <a:t> </a:t>
            </a:r>
            <a:r>
              <a:rPr lang="en-US" dirty="0"/>
              <a:t>are suitable cephalosporins </a:t>
            </a:r>
            <a:r>
              <a:rPr lang="en-US" b="1" dirty="0">
                <a:solidFill>
                  <a:srgbClr val="FF0000"/>
                </a:solidFill>
              </a:rPr>
              <a:t>for infections of the CNS</a:t>
            </a:r>
            <a:r>
              <a:rPr lang="en-US" dirty="0"/>
              <a:t> (e.g. meningitis).</a:t>
            </a:r>
          </a:p>
          <a:p>
            <a:pPr marL="0" indent="0" algn="just" rtl="0">
              <a:buNone/>
            </a:pPr>
            <a:endParaRPr lang="en-US" dirty="0"/>
          </a:p>
          <a:p>
            <a:pPr algn="just" rtl="0"/>
            <a:r>
              <a:rPr lang="en-US" dirty="0"/>
              <a:t>DRUG ACTION: Cephalosporins are antibacterials that attach to penicillin binding proteins to </a:t>
            </a:r>
            <a:r>
              <a:rPr lang="en-US" dirty="0">
                <a:solidFill>
                  <a:srgbClr val="FF0000"/>
                </a:solidFill>
              </a:rPr>
              <a:t>interrupt cell wall biosynthesis</a:t>
            </a:r>
            <a:r>
              <a:rPr lang="en-US" dirty="0"/>
              <a:t>, leading to bacterial cell lysis and death.</a:t>
            </a:r>
            <a:endParaRPr lang="ar-SA" dirty="0"/>
          </a:p>
        </p:txBody>
      </p:sp>
    </p:spTree>
    <p:extLst>
      <p:ext uri="{BB962C8B-B14F-4D97-AF65-F5344CB8AC3E}">
        <p14:creationId xmlns:p14="http://schemas.microsoft.com/office/powerpoint/2010/main" val="2338348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E036-B7D9-491A-994C-4EDEAFA37FF4}"/>
              </a:ext>
            </a:extLst>
          </p:cNvPr>
          <p:cNvSpPr>
            <a:spLocks noGrp="1"/>
          </p:cNvSpPr>
          <p:nvPr>
            <p:ph type="title"/>
          </p:nvPr>
        </p:nvSpPr>
        <p:spPr/>
        <p:txBody>
          <a:bodyPr/>
          <a:lstStyle/>
          <a:p>
            <a:r>
              <a:rPr lang="en-US" b="1" dirty="0"/>
              <a:t>Cephalosporins</a:t>
            </a:r>
            <a:endParaRPr lang="ar-SA" b="1" dirty="0"/>
          </a:p>
        </p:txBody>
      </p:sp>
      <p:sp>
        <p:nvSpPr>
          <p:cNvPr id="3" name="Content Placeholder 2">
            <a:extLst>
              <a:ext uri="{FF2B5EF4-FFF2-40B4-BE49-F238E27FC236}">
                <a16:creationId xmlns:a16="http://schemas.microsoft.com/office/drawing/2014/main" id="{B767CB3B-08F3-414D-A3BB-50FCEF19DF96}"/>
              </a:ext>
            </a:extLst>
          </p:cNvPr>
          <p:cNvSpPr>
            <a:spLocks noGrp="1"/>
          </p:cNvSpPr>
          <p:nvPr>
            <p:ph idx="1"/>
          </p:nvPr>
        </p:nvSpPr>
        <p:spPr>
          <a:xfrm>
            <a:off x="1028700" y="2057400"/>
            <a:ext cx="7200900" cy="4572000"/>
          </a:xfrm>
        </p:spPr>
        <p:txBody>
          <a:bodyPr>
            <a:normAutofit/>
          </a:bodyPr>
          <a:lstStyle/>
          <a:p>
            <a:pPr algn="just" rtl="0"/>
            <a:r>
              <a:rPr lang="en-US" dirty="0"/>
              <a:t>The principal side-effect of the cephalosporins is </a:t>
            </a:r>
            <a:r>
              <a:rPr lang="en-US" b="1" dirty="0">
                <a:solidFill>
                  <a:srgbClr val="FF0000"/>
                </a:solidFill>
              </a:rPr>
              <a:t>hypersensitivity</a:t>
            </a:r>
            <a:r>
              <a:rPr lang="en-US" dirty="0"/>
              <a:t> and about </a:t>
            </a:r>
            <a:r>
              <a:rPr lang="en-US" b="1" dirty="0">
                <a:solidFill>
                  <a:srgbClr val="FF0000"/>
                </a:solidFill>
              </a:rPr>
              <a:t>0.5–6.5%</a:t>
            </a:r>
            <a:r>
              <a:rPr lang="en-US" dirty="0"/>
              <a:t> of penicillin-sensitive patients will also be allergic to the cephalosporins.</a:t>
            </a:r>
          </a:p>
          <a:p>
            <a:pPr marL="0" indent="0" algn="just" rtl="0">
              <a:buNone/>
            </a:pPr>
            <a:endParaRPr lang="en-US" dirty="0"/>
          </a:p>
          <a:p>
            <a:pPr algn="just" rtl="0"/>
            <a:r>
              <a:rPr lang="en-US" dirty="0"/>
              <a:t>If a cephalosporin is essential in patients with a history of </a:t>
            </a:r>
            <a:r>
              <a:rPr lang="en-US" b="1" dirty="0">
                <a:solidFill>
                  <a:srgbClr val="FF0000"/>
                </a:solidFill>
              </a:rPr>
              <a:t>immediate hypersensitivity </a:t>
            </a:r>
            <a:r>
              <a:rPr lang="en-US" dirty="0"/>
              <a:t>to penicillin, because a suitable alternative antibacterial is not available, then </a:t>
            </a:r>
            <a:r>
              <a:rPr lang="en-US" dirty="0">
                <a:solidFill>
                  <a:srgbClr val="FF0000"/>
                </a:solidFill>
              </a:rPr>
              <a:t>cefixime</a:t>
            </a:r>
            <a:r>
              <a:rPr lang="en-US" dirty="0"/>
              <a:t>, </a:t>
            </a:r>
            <a:r>
              <a:rPr lang="en-US" dirty="0">
                <a:solidFill>
                  <a:srgbClr val="FF0000"/>
                </a:solidFill>
              </a:rPr>
              <a:t>cefotaxime</a:t>
            </a:r>
            <a:r>
              <a:rPr lang="en-US" dirty="0"/>
              <a:t>, </a:t>
            </a:r>
            <a:r>
              <a:rPr lang="en-US" dirty="0">
                <a:solidFill>
                  <a:srgbClr val="FF0000"/>
                </a:solidFill>
              </a:rPr>
              <a:t>ceftazidime</a:t>
            </a:r>
            <a:r>
              <a:rPr lang="en-US" dirty="0"/>
              <a:t>, </a:t>
            </a:r>
            <a:r>
              <a:rPr lang="en-US" dirty="0">
                <a:solidFill>
                  <a:srgbClr val="FF0000"/>
                </a:solidFill>
              </a:rPr>
              <a:t>ceftriaxone</a:t>
            </a:r>
            <a:r>
              <a:rPr lang="en-US" dirty="0"/>
              <a:t>, or </a:t>
            </a:r>
            <a:r>
              <a:rPr lang="en-US" dirty="0">
                <a:solidFill>
                  <a:srgbClr val="FF0000"/>
                </a:solidFill>
              </a:rPr>
              <a:t>cefuroxime</a:t>
            </a:r>
            <a:r>
              <a:rPr lang="en-US" dirty="0"/>
              <a:t> can be used with caution; cefaclor, cefadroxil, cefalexin, cefradine, and ceftaroline fosamil should be avoided.</a:t>
            </a:r>
          </a:p>
          <a:p>
            <a:pPr marL="0" indent="0" algn="just" rtl="0">
              <a:buNone/>
            </a:pPr>
            <a:endParaRPr lang="en-US" dirty="0"/>
          </a:p>
          <a:p>
            <a:pPr algn="just" rtl="0"/>
            <a:r>
              <a:rPr lang="en-US" dirty="0"/>
              <a:t>Contra-indicated in patients with </a:t>
            </a:r>
            <a:r>
              <a:rPr lang="en-US" b="1" dirty="0">
                <a:solidFill>
                  <a:srgbClr val="FF0000"/>
                </a:solidFill>
              </a:rPr>
              <a:t>cephalosporin hypersensitivity</a:t>
            </a:r>
            <a:r>
              <a:rPr lang="en-US" dirty="0"/>
              <a:t>.</a:t>
            </a:r>
            <a:endParaRPr lang="ar-SA" dirty="0"/>
          </a:p>
        </p:txBody>
      </p:sp>
    </p:spTree>
    <p:extLst>
      <p:ext uri="{BB962C8B-B14F-4D97-AF65-F5344CB8AC3E}">
        <p14:creationId xmlns:p14="http://schemas.microsoft.com/office/powerpoint/2010/main" val="163162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92F1-EDA7-4DAF-B574-EE6B5EEB1437}"/>
              </a:ext>
            </a:extLst>
          </p:cNvPr>
          <p:cNvSpPr>
            <a:spLocks noGrp="1"/>
          </p:cNvSpPr>
          <p:nvPr>
            <p:ph type="title"/>
          </p:nvPr>
        </p:nvSpPr>
        <p:spPr/>
        <p:txBody>
          <a:bodyPr/>
          <a:lstStyle/>
          <a:p>
            <a:r>
              <a:rPr lang="en-US" b="1" dirty="0"/>
              <a:t>Cephalosporins</a:t>
            </a:r>
            <a:endParaRPr lang="ar-SA" b="1" dirty="0"/>
          </a:p>
        </p:txBody>
      </p:sp>
      <p:sp>
        <p:nvSpPr>
          <p:cNvPr id="3" name="Content Placeholder 2">
            <a:extLst>
              <a:ext uri="{FF2B5EF4-FFF2-40B4-BE49-F238E27FC236}">
                <a16:creationId xmlns:a16="http://schemas.microsoft.com/office/drawing/2014/main" id="{4D85E6B1-8F9B-4D6E-A4B5-2F49027C2E8B}"/>
              </a:ext>
            </a:extLst>
          </p:cNvPr>
          <p:cNvSpPr>
            <a:spLocks noGrp="1"/>
          </p:cNvSpPr>
          <p:nvPr>
            <p:ph idx="1"/>
          </p:nvPr>
        </p:nvSpPr>
        <p:spPr>
          <a:xfrm>
            <a:off x="1028700" y="1524000"/>
            <a:ext cx="7200900" cy="5334000"/>
          </a:xfrm>
        </p:spPr>
        <p:txBody>
          <a:bodyPr>
            <a:normAutofit lnSpcReduction="10000"/>
          </a:bodyPr>
          <a:lstStyle/>
          <a:p>
            <a:pPr algn="just" rtl="0"/>
            <a:r>
              <a:rPr lang="en-US" dirty="0"/>
              <a:t>SIDE-EFFECTS </a:t>
            </a:r>
            <a:r>
              <a:rPr lang="en-US" dirty="0">
                <a:solidFill>
                  <a:srgbClr val="FF0000"/>
                </a:solidFill>
              </a:rPr>
              <a:t>Rare</a:t>
            </a:r>
            <a:r>
              <a:rPr lang="en-US" dirty="0"/>
              <a:t>: Antibiotic-associated colitis may occur more commonly with second- and third-generation cephalosporins.</a:t>
            </a:r>
          </a:p>
          <a:p>
            <a:pPr marL="0" indent="0" algn="just" rtl="0">
              <a:buNone/>
            </a:pPr>
            <a:endParaRPr lang="en-US" dirty="0"/>
          </a:p>
          <a:p>
            <a:pPr algn="just" rtl="0"/>
            <a:r>
              <a:rPr lang="en-US" dirty="0"/>
              <a:t>SIDE-EFFECTS Frequency not known: Abdominal discomfort . agranulocytosis . allergic reactions . anaphylaxis . blood disorders . diarrhoea . dizziness . haemolytic anaemia . headache . leucopenia . nausea . pruritus . rashes . reversible interstitial nephritis . fever and arthralgia . Stevens-Johnson syndrome . thrombocytopenia . urticaria . vomiting .</a:t>
            </a:r>
          </a:p>
          <a:p>
            <a:pPr marL="0" indent="0" algn="just" rtl="0">
              <a:buNone/>
            </a:pPr>
            <a:endParaRPr lang="en-US" dirty="0"/>
          </a:p>
          <a:p>
            <a:pPr algn="just" rtl="0"/>
            <a:r>
              <a:rPr lang="en-US" dirty="0"/>
              <a:t>EFFECT ON LABORATORY TESTS: </a:t>
            </a:r>
            <a:r>
              <a:rPr lang="en-US" dirty="0">
                <a:solidFill>
                  <a:srgbClr val="FF0000"/>
                </a:solidFill>
              </a:rPr>
              <a:t>False positive urinary glucose </a:t>
            </a:r>
            <a:r>
              <a:rPr lang="en-US" dirty="0"/>
              <a:t>(if tested for reducing substances). </a:t>
            </a:r>
            <a:r>
              <a:rPr lang="en-US" dirty="0">
                <a:solidFill>
                  <a:srgbClr val="FF0000"/>
                </a:solidFill>
              </a:rPr>
              <a:t>False positive Coombs’ test </a:t>
            </a:r>
            <a:r>
              <a:rPr lang="en-US" dirty="0"/>
              <a:t>(A laboratory test to identify antibodies that can bind to the surface of red blood cells or platelets and destroy them. This test is used to diagnose certain blood disorders. Also called antiglobulin test)</a:t>
            </a:r>
            <a:endParaRPr lang="ar-SA" dirty="0"/>
          </a:p>
        </p:txBody>
      </p:sp>
    </p:spTree>
    <p:extLst>
      <p:ext uri="{BB962C8B-B14F-4D97-AF65-F5344CB8AC3E}">
        <p14:creationId xmlns:p14="http://schemas.microsoft.com/office/powerpoint/2010/main" val="1806170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C88F-39AC-43B1-A0A4-46728EDF1B5E}"/>
              </a:ext>
            </a:extLst>
          </p:cNvPr>
          <p:cNvSpPr>
            <a:spLocks noGrp="1"/>
          </p:cNvSpPr>
          <p:nvPr>
            <p:ph type="title"/>
          </p:nvPr>
        </p:nvSpPr>
        <p:spPr>
          <a:xfrm>
            <a:off x="1028700" y="685800"/>
            <a:ext cx="7200900" cy="1485900"/>
          </a:xfrm>
        </p:spPr>
        <p:txBody>
          <a:bodyPr>
            <a:normAutofit/>
          </a:bodyPr>
          <a:lstStyle/>
          <a:p>
            <a:pPr rtl="0"/>
            <a:r>
              <a:rPr lang="en-US" sz="4000" b="1" dirty="0"/>
              <a:t>First Generation Cephalosporins</a:t>
            </a:r>
            <a:endParaRPr lang="ar-SA" sz="4000" b="1" dirty="0"/>
          </a:p>
        </p:txBody>
      </p:sp>
      <p:sp>
        <p:nvSpPr>
          <p:cNvPr id="3" name="Content Placeholder 2">
            <a:extLst>
              <a:ext uri="{FF2B5EF4-FFF2-40B4-BE49-F238E27FC236}">
                <a16:creationId xmlns:a16="http://schemas.microsoft.com/office/drawing/2014/main" id="{E452B183-F770-41DB-A31F-0D02CC3BC6A7}"/>
              </a:ext>
            </a:extLst>
          </p:cNvPr>
          <p:cNvSpPr>
            <a:spLocks noGrp="1"/>
          </p:cNvSpPr>
          <p:nvPr>
            <p:ph idx="1"/>
          </p:nvPr>
        </p:nvSpPr>
        <p:spPr>
          <a:xfrm>
            <a:off x="1028700" y="1981200"/>
            <a:ext cx="7200900" cy="4648200"/>
          </a:xfrm>
        </p:spPr>
        <p:txBody>
          <a:bodyPr>
            <a:normAutofit lnSpcReduction="10000"/>
          </a:bodyPr>
          <a:lstStyle/>
          <a:p>
            <a:pPr algn="just" rtl="0"/>
            <a:r>
              <a:rPr lang="en-US" dirty="0"/>
              <a:t>The orally active ‘first generation’ cephalosporins, cefalexin, cefradine, and cefadroxil and the ‘second generation’ cephalosporin, cefaclor, have a </a:t>
            </a:r>
            <a:r>
              <a:rPr lang="en-US" dirty="0">
                <a:solidFill>
                  <a:srgbClr val="FF0000"/>
                </a:solidFill>
              </a:rPr>
              <a:t>similar antimicrobial spectrum</a:t>
            </a:r>
            <a:r>
              <a:rPr lang="en-US" dirty="0"/>
              <a:t>.</a:t>
            </a:r>
          </a:p>
          <a:p>
            <a:pPr marL="0" indent="0" algn="just" rtl="0">
              <a:buNone/>
            </a:pPr>
            <a:endParaRPr lang="en-US" dirty="0"/>
          </a:p>
          <a:p>
            <a:pPr algn="just" rtl="0"/>
            <a:r>
              <a:rPr lang="en-US" dirty="0"/>
              <a:t>They are useful for </a:t>
            </a:r>
            <a:r>
              <a:rPr lang="en-US" dirty="0">
                <a:solidFill>
                  <a:srgbClr val="FF0000"/>
                </a:solidFill>
              </a:rPr>
              <a:t>urinary-tract infections </a:t>
            </a:r>
            <a:r>
              <a:rPr lang="en-US" dirty="0"/>
              <a:t>which do not respond to other drugs or which occur in pregnancy, </a:t>
            </a:r>
            <a:r>
              <a:rPr lang="en-US" dirty="0">
                <a:solidFill>
                  <a:srgbClr val="FF0000"/>
                </a:solidFill>
              </a:rPr>
              <a:t>respiratory-tract infections</a:t>
            </a:r>
            <a:r>
              <a:rPr lang="en-US" dirty="0"/>
              <a:t>, </a:t>
            </a:r>
            <a:r>
              <a:rPr lang="en-US" dirty="0">
                <a:solidFill>
                  <a:srgbClr val="FF0000"/>
                </a:solidFill>
              </a:rPr>
              <a:t>otitis media</a:t>
            </a:r>
            <a:r>
              <a:rPr lang="en-US" dirty="0"/>
              <a:t>, </a:t>
            </a:r>
            <a:r>
              <a:rPr lang="en-US" dirty="0">
                <a:solidFill>
                  <a:srgbClr val="FF0000"/>
                </a:solidFill>
              </a:rPr>
              <a:t>sinusitis</a:t>
            </a:r>
            <a:r>
              <a:rPr lang="en-US" dirty="0"/>
              <a:t>, and skin and soft-tissue infections (cefalexin 250 mg every 6 hours, alternatively 500 mg every 8–12 hours; increased to 1–1.5 g every 6–8 hours).</a:t>
            </a:r>
          </a:p>
          <a:p>
            <a:pPr marL="0" indent="0" algn="just" rtl="0">
              <a:buNone/>
            </a:pPr>
            <a:endParaRPr lang="en-US" dirty="0"/>
          </a:p>
          <a:p>
            <a:pPr algn="just" rtl="0"/>
            <a:r>
              <a:rPr lang="en-US" dirty="0"/>
              <a:t>Cefaclor has good activity against H. influenzae. Cefadroxil has a </a:t>
            </a:r>
            <a:r>
              <a:rPr lang="en-US" dirty="0">
                <a:solidFill>
                  <a:srgbClr val="FF0000"/>
                </a:solidFill>
              </a:rPr>
              <a:t>long duration </a:t>
            </a:r>
            <a:r>
              <a:rPr lang="en-US" dirty="0"/>
              <a:t>of action and can be given twice daily; it has poor activity against H. influenzae.</a:t>
            </a:r>
            <a:endParaRPr lang="ar-SA" dirty="0"/>
          </a:p>
        </p:txBody>
      </p:sp>
    </p:spTree>
    <p:extLst>
      <p:ext uri="{BB962C8B-B14F-4D97-AF65-F5344CB8AC3E}">
        <p14:creationId xmlns:p14="http://schemas.microsoft.com/office/powerpoint/2010/main" val="198539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89A24-A097-4903-A424-D97486DDA03C}"/>
              </a:ext>
            </a:extLst>
          </p:cNvPr>
          <p:cNvSpPr>
            <a:spLocks noGrp="1"/>
          </p:cNvSpPr>
          <p:nvPr>
            <p:ph type="title"/>
          </p:nvPr>
        </p:nvSpPr>
        <p:spPr/>
        <p:txBody>
          <a:bodyPr/>
          <a:lstStyle/>
          <a:p>
            <a:r>
              <a:rPr lang="en-US" b="1" dirty="0"/>
              <a:t>Penicillins</a:t>
            </a:r>
            <a:endParaRPr lang="ar-SA" b="1" dirty="0"/>
          </a:p>
        </p:txBody>
      </p:sp>
      <p:sp>
        <p:nvSpPr>
          <p:cNvPr id="3" name="Content Placeholder 2">
            <a:extLst>
              <a:ext uri="{FF2B5EF4-FFF2-40B4-BE49-F238E27FC236}">
                <a16:creationId xmlns:a16="http://schemas.microsoft.com/office/drawing/2014/main" id="{BF2D3BE4-261C-4C5A-B409-947CE6444766}"/>
              </a:ext>
            </a:extLst>
          </p:cNvPr>
          <p:cNvSpPr>
            <a:spLocks noGrp="1"/>
          </p:cNvSpPr>
          <p:nvPr>
            <p:ph idx="1"/>
          </p:nvPr>
        </p:nvSpPr>
        <p:spPr>
          <a:xfrm>
            <a:off x="1028700" y="1905000"/>
            <a:ext cx="7200900" cy="4572000"/>
          </a:xfrm>
        </p:spPr>
        <p:txBody>
          <a:bodyPr/>
          <a:lstStyle/>
          <a:p>
            <a:pPr algn="just" rtl="0"/>
            <a:r>
              <a:rPr lang="en-US" dirty="0"/>
              <a:t>DRUG ACTION: The penicillins are </a:t>
            </a:r>
            <a:r>
              <a:rPr lang="en-US" b="1" dirty="0">
                <a:solidFill>
                  <a:srgbClr val="FF0000"/>
                </a:solidFill>
              </a:rPr>
              <a:t>bactericidal</a:t>
            </a:r>
            <a:r>
              <a:rPr lang="en-US" dirty="0"/>
              <a:t> and act by interfering with bacterial cell wall synthesis. They diffuse well into body tissues and fluids, but penetration into the cerebrospinal fluid is poor except when the meninges are inflamed. They are excreted in the urine in therapeutic concentrations.</a:t>
            </a:r>
          </a:p>
          <a:p>
            <a:pPr marL="0" indent="0" algn="just" rtl="0">
              <a:buNone/>
            </a:pPr>
            <a:endParaRPr lang="en-US" dirty="0"/>
          </a:p>
          <a:p>
            <a:pPr algn="just" rtl="0"/>
            <a:r>
              <a:rPr lang="en-US" dirty="0"/>
              <a:t>SIDE-EFFECTS Common or very common: Anaphylaxis . angioedema . diarrhoea . fever . hypersensitivity reactions . joint pains . rashes . serum sickness-like reaction . urticaria .</a:t>
            </a:r>
          </a:p>
          <a:p>
            <a:pPr marL="0" indent="0" algn="just" rtl="0">
              <a:buNone/>
            </a:pPr>
            <a:endParaRPr lang="en-US" dirty="0"/>
          </a:p>
          <a:p>
            <a:pPr algn="just" rtl="0"/>
            <a:r>
              <a:rPr lang="en-US" dirty="0"/>
              <a:t>SIDE-EFFECTS Frequency not known: Antibiotic-associated colitis .</a:t>
            </a:r>
            <a:endParaRPr lang="ar-SA" dirty="0"/>
          </a:p>
        </p:txBody>
      </p:sp>
    </p:spTree>
    <p:extLst>
      <p:ext uri="{BB962C8B-B14F-4D97-AF65-F5344CB8AC3E}">
        <p14:creationId xmlns:p14="http://schemas.microsoft.com/office/powerpoint/2010/main" val="2193823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B3805-9C08-442E-9839-C0BEDD0C0336}"/>
              </a:ext>
            </a:extLst>
          </p:cNvPr>
          <p:cNvSpPr>
            <a:spLocks noGrp="1"/>
          </p:cNvSpPr>
          <p:nvPr>
            <p:ph type="title"/>
          </p:nvPr>
        </p:nvSpPr>
        <p:spPr>
          <a:xfrm>
            <a:off x="1028700" y="685800"/>
            <a:ext cx="7810500" cy="1485900"/>
          </a:xfrm>
        </p:spPr>
        <p:txBody>
          <a:bodyPr>
            <a:normAutofit/>
          </a:bodyPr>
          <a:lstStyle/>
          <a:p>
            <a:pPr rtl="0"/>
            <a:r>
              <a:rPr lang="en-US" sz="4000" b="1" dirty="0"/>
              <a:t>Second Generation Cephalosporins</a:t>
            </a:r>
            <a:endParaRPr lang="ar-SA" sz="4000" b="1" dirty="0"/>
          </a:p>
        </p:txBody>
      </p:sp>
      <p:sp>
        <p:nvSpPr>
          <p:cNvPr id="3" name="Content Placeholder 2">
            <a:extLst>
              <a:ext uri="{FF2B5EF4-FFF2-40B4-BE49-F238E27FC236}">
                <a16:creationId xmlns:a16="http://schemas.microsoft.com/office/drawing/2014/main" id="{02AA1193-3533-4950-8B47-CA0323AE4431}"/>
              </a:ext>
            </a:extLst>
          </p:cNvPr>
          <p:cNvSpPr>
            <a:spLocks noGrp="1"/>
          </p:cNvSpPr>
          <p:nvPr>
            <p:ph idx="1"/>
          </p:nvPr>
        </p:nvSpPr>
        <p:spPr>
          <a:xfrm>
            <a:off x="1028700" y="1828800"/>
            <a:ext cx="7200900" cy="4876800"/>
          </a:xfrm>
        </p:spPr>
        <p:txBody>
          <a:bodyPr>
            <a:normAutofit lnSpcReduction="10000"/>
          </a:bodyPr>
          <a:lstStyle/>
          <a:p>
            <a:pPr algn="just" rtl="0"/>
            <a:r>
              <a:rPr lang="en-US" dirty="0"/>
              <a:t>Cefuroxime is a ‘second generation’ cephalosporin that is less susceptible than the earlier cephalosporins to inactivation by beta-lactamases. It is, therefore, active against certain bacteria which are resistant to the other drugs and has </a:t>
            </a:r>
            <a:r>
              <a:rPr lang="en-US" b="1" dirty="0">
                <a:solidFill>
                  <a:srgbClr val="FF0000"/>
                </a:solidFill>
              </a:rPr>
              <a:t>greater activity against Haemophilus influenzae</a:t>
            </a:r>
            <a:r>
              <a:rPr lang="en-US" dirty="0"/>
              <a:t>.</a:t>
            </a:r>
          </a:p>
          <a:p>
            <a:pPr marL="0" indent="0" algn="just" rtl="0">
              <a:buNone/>
            </a:pPr>
            <a:endParaRPr lang="en-US" dirty="0"/>
          </a:p>
          <a:p>
            <a:pPr algn="just" rtl="0"/>
            <a:r>
              <a:rPr lang="en-US" dirty="0"/>
              <a:t>Cefuroxime axetil, an ester of the ‘second generation’ cephalosporin cefuroxime, has the same antibacterial spectrum as the parent compound; it is poorly absorbed and needs to be </a:t>
            </a:r>
            <a:r>
              <a:rPr lang="en-US" dirty="0">
                <a:solidFill>
                  <a:srgbClr val="FF0000"/>
                </a:solidFill>
              </a:rPr>
              <a:t>given with food </a:t>
            </a:r>
            <a:r>
              <a:rPr lang="en-US" dirty="0"/>
              <a:t>to maximise absorption.</a:t>
            </a:r>
          </a:p>
          <a:p>
            <a:pPr marL="0" indent="0" algn="just" rtl="0">
              <a:buNone/>
            </a:pPr>
            <a:endParaRPr lang="en-US" dirty="0"/>
          </a:p>
          <a:p>
            <a:pPr algn="just" rtl="0"/>
            <a:r>
              <a:rPr lang="en-US" dirty="0"/>
              <a:t>Cefuroxime </a:t>
            </a:r>
            <a:r>
              <a:rPr lang="en-US" dirty="0">
                <a:solidFill>
                  <a:srgbClr val="FF0000"/>
                </a:solidFill>
              </a:rPr>
              <a:t>250 mg twice daily</a:t>
            </a:r>
            <a:r>
              <a:rPr lang="en-US" dirty="0"/>
              <a:t>, dose may be doubled in severe lower respiratory-tract infections or if pneumonia is suspected. Single doses over 750mg should be administered by the intravenous route only.</a:t>
            </a:r>
            <a:endParaRPr lang="ar-SA" dirty="0"/>
          </a:p>
        </p:txBody>
      </p:sp>
    </p:spTree>
    <p:extLst>
      <p:ext uri="{BB962C8B-B14F-4D97-AF65-F5344CB8AC3E}">
        <p14:creationId xmlns:p14="http://schemas.microsoft.com/office/powerpoint/2010/main" val="3495744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2EB7C-4B1A-4152-AB72-2FC6FBDE0E6E}"/>
              </a:ext>
            </a:extLst>
          </p:cNvPr>
          <p:cNvSpPr>
            <a:spLocks noGrp="1"/>
          </p:cNvSpPr>
          <p:nvPr>
            <p:ph type="title"/>
          </p:nvPr>
        </p:nvSpPr>
        <p:spPr>
          <a:xfrm>
            <a:off x="1028700" y="685800"/>
            <a:ext cx="7277100" cy="1485900"/>
          </a:xfrm>
        </p:spPr>
        <p:txBody>
          <a:bodyPr>
            <a:normAutofit/>
          </a:bodyPr>
          <a:lstStyle/>
          <a:p>
            <a:pPr rtl="0"/>
            <a:r>
              <a:rPr lang="en-US" sz="4000" b="1" dirty="0"/>
              <a:t>Third Generation Cephalosporins</a:t>
            </a:r>
            <a:endParaRPr lang="ar-SA" sz="4000" b="1" dirty="0"/>
          </a:p>
        </p:txBody>
      </p:sp>
      <p:sp>
        <p:nvSpPr>
          <p:cNvPr id="3" name="Content Placeholder 2">
            <a:extLst>
              <a:ext uri="{FF2B5EF4-FFF2-40B4-BE49-F238E27FC236}">
                <a16:creationId xmlns:a16="http://schemas.microsoft.com/office/drawing/2014/main" id="{1152324F-9569-44F3-BD05-BB95BF607100}"/>
              </a:ext>
            </a:extLst>
          </p:cNvPr>
          <p:cNvSpPr>
            <a:spLocks noGrp="1"/>
          </p:cNvSpPr>
          <p:nvPr>
            <p:ph idx="1"/>
          </p:nvPr>
        </p:nvSpPr>
        <p:spPr>
          <a:xfrm>
            <a:off x="1028700" y="1828800"/>
            <a:ext cx="7200900" cy="5029200"/>
          </a:xfrm>
        </p:spPr>
        <p:txBody>
          <a:bodyPr>
            <a:normAutofit/>
          </a:bodyPr>
          <a:lstStyle/>
          <a:p>
            <a:pPr algn="just" rtl="0"/>
            <a:r>
              <a:rPr lang="en-US" dirty="0"/>
              <a:t>Cefixime is an </a:t>
            </a:r>
            <a:r>
              <a:rPr lang="en-US" dirty="0">
                <a:solidFill>
                  <a:srgbClr val="FF0000"/>
                </a:solidFill>
              </a:rPr>
              <a:t>orally</a:t>
            </a:r>
            <a:r>
              <a:rPr lang="en-US" dirty="0"/>
              <a:t> active ‘third generation’ cephalosporin. It has a </a:t>
            </a:r>
            <a:r>
              <a:rPr lang="en-US" dirty="0">
                <a:solidFill>
                  <a:srgbClr val="FF0000"/>
                </a:solidFill>
              </a:rPr>
              <a:t>longer duration </a:t>
            </a:r>
            <a:r>
              <a:rPr lang="en-US" dirty="0"/>
              <a:t>of action than the other cephalosporins that are active by mouth. It is only licensed for </a:t>
            </a:r>
            <a:r>
              <a:rPr lang="en-US" dirty="0">
                <a:solidFill>
                  <a:srgbClr val="FF0000"/>
                </a:solidFill>
              </a:rPr>
              <a:t>acute infections </a:t>
            </a:r>
            <a:r>
              <a:rPr lang="en-US" dirty="0"/>
              <a:t>(200–400 mg daily in 1–2 divided doses).</a:t>
            </a:r>
          </a:p>
          <a:p>
            <a:pPr marL="0" indent="0" algn="just" rtl="0">
              <a:buNone/>
            </a:pPr>
            <a:endParaRPr lang="en-US" dirty="0"/>
          </a:p>
          <a:p>
            <a:pPr algn="just" rtl="0"/>
            <a:r>
              <a:rPr lang="en-US" dirty="0"/>
              <a:t>Cefotaxime, ceftazidime and ceftriaxone are ‘third generation’ cephalosporins with </a:t>
            </a:r>
            <a:r>
              <a:rPr lang="en-US" b="1" dirty="0">
                <a:solidFill>
                  <a:srgbClr val="FF0000"/>
                </a:solidFill>
              </a:rPr>
              <a:t>greater activity </a:t>
            </a:r>
            <a:r>
              <a:rPr lang="en-US" dirty="0"/>
              <a:t>than the ‘second generation’ cephalosporins against certain </a:t>
            </a:r>
            <a:r>
              <a:rPr lang="en-US" dirty="0">
                <a:solidFill>
                  <a:srgbClr val="FF0000"/>
                </a:solidFill>
              </a:rPr>
              <a:t>Gram-negative bacteria </a:t>
            </a:r>
            <a:r>
              <a:rPr lang="en-US" dirty="0"/>
              <a:t>(cefotaxime1 g every 12 hours; 8 g daily in 4 divided doses, increased if necessary to 12 g daily in 3–4 divided doses).</a:t>
            </a:r>
          </a:p>
          <a:p>
            <a:pPr marL="0" indent="0" algn="just" rtl="0">
              <a:buNone/>
            </a:pPr>
            <a:endParaRPr lang="en-US" dirty="0"/>
          </a:p>
          <a:p>
            <a:pPr algn="just" rtl="0"/>
            <a:r>
              <a:rPr lang="en-US" dirty="0"/>
              <a:t>Cefotaxime, ceftazidime and ceftriaxone are </a:t>
            </a:r>
            <a:r>
              <a:rPr lang="en-US" b="1" dirty="0">
                <a:solidFill>
                  <a:srgbClr val="FF0000"/>
                </a:solidFill>
              </a:rPr>
              <a:t>less active </a:t>
            </a:r>
            <a:r>
              <a:rPr lang="en-US" dirty="0"/>
              <a:t>than cefuroxime against </a:t>
            </a:r>
            <a:r>
              <a:rPr lang="en-US" dirty="0">
                <a:solidFill>
                  <a:srgbClr val="FF0000"/>
                </a:solidFill>
              </a:rPr>
              <a:t>Gram-positive bacteria</a:t>
            </a:r>
            <a:r>
              <a:rPr lang="en-US" dirty="0"/>
              <a:t>, most notably Staphylococcus aureus. </a:t>
            </a:r>
            <a:endParaRPr lang="ar-SA" dirty="0"/>
          </a:p>
        </p:txBody>
      </p:sp>
    </p:spTree>
    <p:extLst>
      <p:ext uri="{BB962C8B-B14F-4D97-AF65-F5344CB8AC3E}">
        <p14:creationId xmlns:p14="http://schemas.microsoft.com/office/powerpoint/2010/main" val="1087541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ED3D8-376E-4305-A50A-BDAB410FA247}"/>
              </a:ext>
            </a:extLst>
          </p:cNvPr>
          <p:cNvSpPr>
            <a:spLocks noGrp="1"/>
          </p:cNvSpPr>
          <p:nvPr>
            <p:ph type="title"/>
          </p:nvPr>
        </p:nvSpPr>
        <p:spPr>
          <a:xfrm>
            <a:off x="1028700" y="685800"/>
            <a:ext cx="7353300" cy="1485900"/>
          </a:xfrm>
        </p:spPr>
        <p:txBody>
          <a:bodyPr>
            <a:normAutofit/>
          </a:bodyPr>
          <a:lstStyle/>
          <a:p>
            <a:pPr rtl="0"/>
            <a:r>
              <a:rPr lang="en-US" sz="4000" b="1" dirty="0"/>
              <a:t>Third Generation Cephalosporins</a:t>
            </a:r>
            <a:endParaRPr lang="ar-SA" sz="4000" b="1" dirty="0"/>
          </a:p>
        </p:txBody>
      </p:sp>
      <p:sp>
        <p:nvSpPr>
          <p:cNvPr id="3" name="Content Placeholder 2">
            <a:extLst>
              <a:ext uri="{FF2B5EF4-FFF2-40B4-BE49-F238E27FC236}">
                <a16:creationId xmlns:a16="http://schemas.microsoft.com/office/drawing/2014/main" id="{9136CB39-161C-44F2-8C9C-E764F89BD04B}"/>
              </a:ext>
            </a:extLst>
          </p:cNvPr>
          <p:cNvSpPr>
            <a:spLocks noGrp="1"/>
          </p:cNvSpPr>
          <p:nvPr>
            <p:ph idx="1"/>
          </p:nvPr>
        </p:nvSpPr>
        <p:spPr>
          <a:xfrm>
            <a:off x="1028700" y="1371600"/>
            <a:ext cx="7200900" cy="5486400"/>
          </a:xfrm>
        </p:spPr>
        <p:txBody>
          <a:bodyPr>
            <a:normAutofit lnSpcReduction="10000"/>
          </a:bodyPr>
          <a:lstStyle/>
          <a:p>
            <a:pPr algn="just" rtl="0"/>
            <a:r>
              <a:rPr lang="en-US" dirty="0"/>
              <a:t>Their broad antibacterial spectrum may encourage </a:t>
            </a:r>
            <a:r>
              <a:rPr lang="en-US" b="1" dirty="0">
                <a:solidFill>
                  <a:srgbClr val="FF0000"/>
                </a:solidFill>
              </a:rPr>
              <a:t>superinfection</a:t>
            </a:r>
            <a:r>
              <a:rPr lang="en-US" dirty="0"/>
              <a:t> with resistant bacteria or fungi.</a:t>
            </a:r>
          </a:p>
          <a:p>
            <a:pPr marL="0" indent="0" algn="just" rtl="0">
              <a:buNone/>
            </a:pPr>
            <a:endParaRPr lang="en-US" dirty="0"/>
          </a:p>
          <a:p>
            <a:pPr algn="just" rtl="0"/>
            <a:r>
              <a:rPr lang="en-US" dirty="0"/>
              <a:t>Ceftazidime has good activity </a:t>
            </a:r>
            <a:r>
              <a:rPr lang="en-US" b="1" dirty="0">
                <a:solidFill>
                  <a:srgbClr val="FF0000"/>
                </a:solidFill>
              </a:rPr>
              <a:t>against pseudomonas</a:t>
            </a:r>
            <a:r>
              <a:rPr lang="en-US" dirty="0"/>
              <a:t>. It is also active against other Gram-negative bacteria.</a:t>
            </a:r>
          </a:p>
          <a:p>
            <a:pPr marL="0" indent="0" algn="just" rtl="0">
              <a:buNone/>
            </a:pPr>
            <a:endParaRPr lang="en-US" dirty="0"/>
          </a:p>
          <a:p>
            <a:pPr algn="just" rtl="0"/>
            <a:r>
              <a:rPr lang="en-US" dirty="0"/>
              <a:t>Ceftriaxone has a longer half-life and therefore needs to be given only </a:t>
            </a:r>
            <a:r>
              <a:rPr lang="en-US" dirty="0">
                <a:solidFill>
                  <a:srgbClr val="FF0000"/>
                </a:solidFill>
              </a:rPr>
              <a:t>once daily</a:t>
            </a:r>
            <a:r>
              <a:rPr lang="en-US" dirty="0"/>
              <a:t>. Indications include </a:t>
            </a:r>
            <a:r>
              <a:rPr lang="en-US" dirty="0">
                <a:solidFill>
                  <a:srgbClr val="FF0000"/>
                </a:solidFill>
              </a:rPr>
              <a:t>serious infections</a:t>
            </a:r>
            <a:r>
              <a:rPr lang="en-US" dirty="0"/>
              <a:t> such as septicemia, pneumonia, and meningitis (1–2 g once daily; maximum 4 g; doses over 1 g must be divided between more than one site. The maximum intramuscular dose is 2 g, doses greater than 2 g must be given by intravenous administration.). </a:t>
            </a:r>
          </a:p>
          <a:p>
            <a:pPr marL="0" indent="0" algn="just" rtl="0">
              <a:buNone/>
            </a:pPr>
            <a:endParaRPr lang="en-US" dirty="0"/>
          </a:p>
          <a:p>
            <a:pPr algn="just" rtl="0"/>
            <a:r>
              <a:rPr lang="en-US" dirty="0"/>
              <a:t>The calcium salt of ceftriaxone forms a precipitate in the gall bladder which may </a:t>
            </a:r>
            <a:r>
              <a:rPr lang="en-US" dirty="0">
                <a:solidFill>
                  <a:srgbClr val="FF0000"/>
                </a:solidFill>
              </a:rPr>
              <a:t>rarely </a:t>
            </a:r>
            <a:r>
              <a:rPr lang="en-US" dirty="0"/>
              <a:t>cause symptoms but these usually resolve when the antibiotic is stopped.</a:t>
            </a:r>
            <a:endParaRPr lang="ar-SA" dirty="0"/>
          </a:p>
        </p:txBody>
      </p:sp>
    </p:spTree>
    <p:extLst>
      <p:ext uri="{BB962C8B-B14F-4D97-AF65-F5344CB8AC3E}">
        <p14:creationId xmlns:p14="http://schemas.microsoft.com/office/powerpoint/2010/main" val="3568904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30D8A-24A6-41F1-8772-3671BC383140}"/>
              </a:ext>
            </a:extLst>
          </p:cNvPr>
          <p:cNvSpPr>
            <a:spLocks noGrp="1"/>
          </p:cNvSpPr>
          <p:nvPr>
            <p:ph type="title"/>
          </p:nvPr>
        </p:nvSpPr>
        <p:spPr/>
        <p:txBody>
          <a:bodyPr>
            <a:normAutofit/>
          </a:bodyPr>
          <a:lstStyle/>
          <a:p>
            <a:pPr rtl="0"/>
            <a:r>
              <a:rPr lang="en-US" sz="4000" b="1" dirty="0"/>
              <a:t>Fifth Generation Cephalosporins</a:t>
            </a:r>
            <a:endParaRPr lang="ar-SA" sz="4000" b="1" dirty="0"/>
          </a:p>
        </p:txBody>
      </p:sp>
      <p:sp>
        <p:nvSpPr>
          <p:cNvPr id="3" name="Content Placeholder 2">
            <a:extLst>
              <a:ext uri="{FF2B5EF4-FFF2-40B4-BE49-F238E27FC236}">
                <a16:creationId xmlns:a16="http://schemas.microsoft.com/office/drawing/2014/main" id="{5EF9E9AB-8057-4B07-BA51-4B38999E065C}"/>
              </a:ext>
            </a:extLst>
          </p:cNvPr>
          <p:cNvSpPr>
            <a:spLocks noGrp="1"/>
          </p:cNvSpPr>
          <p:nvPr>
            <p:ph idx="1"/>
          </p:nvPr>
        </p:nvSpPr>
        <p:spPr>
          <a:xfrm>
            <a:off x="1028700" y="2171700"/>
            <a:ext cx="7200900" cy="4305300"/>
          </a:xfrm>
        </p:spPr>
        <p:txBody>
          <a:bodyPr>
            <a:normAutofit/>
          </a:bodyPr>
          <a:lstStyle/>
          <a:p>
            <a:pPr algn="just" rtl="0"/>
            <a:r>
              <a:rPr lang="en-US" dirty="0"/>
              <a:t>Ceftaroline fosamil is a ‘fifth generation’ cephalosporin with bactericidal activity similar to cefotaxime; however, ceftaroline fosamil has an extended spectrum of activity against Gram-positive bacteria that includes </a:t>
            </a:r>
            <a:r>
              <a:rPr lang="en-US" b="1" dirty="0">
                <a:solidFill>
                  <a:srgbClr val="FF0000"/>
                </a:solidFill>
              </a:rPr>
              <a:t>meticillin-resistant Staphylococcus aureus </a:t>
            </a:r>
            <a:r>
              <a:rPr lang="en-US" dirty="0"/>
              <a:t>and </a:t>
            </a:r>
            <a:r>
              <a:rPr lang="en-US" b="1" dirty="0">
                <a:solidFill>
                  <a:srgbClr val="FF0000"/>
                </a:solidFill>
              </a:rPr>
              <a:t>multi-drug resistant Streptococcus pneumoniae</a:t>
            </a:r>
            <a:r>
              <a:rPr lang="en-US" dirty="0"/>
              <a:t>.</a:t>
            </a:r>
          </a:p>
          <a:p>
            <a:pPr marL="0" indent="0" algn="just" rtl="0">
              <a:buNone/>
            </a:pPr>
            <a:endParaRPr lang="en-US" dirty="0"/>
          </a:p>
          <a:p>
            <a:pPr algn="just" rtl="0"/>
            <a:r>
              <a:rPr lang="en-US" dirty="0"/>
              <a:t>Ceftaroline fosamil is licensed for the treatment of </a:t>
            </a:r>
            <a:r>
              <a:rPr lang="en-US" dirty="0">
                <a:solidFill>
                  <a:srgbClr val="FF0000"/>
                </a:solidFill>
              </a:rPr>
              <a:t>community-acquired pneumonia </a:t>
            </a:r>
            <a:r>
              <a:rPr lang="en-US" dirty="0"/>
              <a:t>(600 mg every 12 hours for 5–7 days) and </a:t>
            </a:r>
            <a:r>
              <a:rPr lang="en-US" dirty="0">
                <a:solidFill>
                  <a:srgbClr val="FF0000"/>
                </a:solidFill>
              </a:rPr>
              <a:t>complicated skin and soft-tissue infections </a:t>
            </a:r>
            <a:r>
              <a:rPr lang="en-US" dirty="0"/>
              <a:t>(600 mg every 12 hours for 5–14 days), but there is no experience of its use in pneumonia caused by meticillin-resistant S. aureus.</a:t>
            </a:r>
            <a:endParaRPr lang="ar-SA" dirty="0"/>
          </a:p>
        </p:txBody>
      </p:sp>
    </p:spTree>
    <p:extLst>
      <p:ext uri="{BB962C8B-B14F-4D97-AF65-F5344CB8AC3E}">
        <p14:creationId xmlns:p14="http://schemas.microsoft.com/office/powerpoint/2010/main" val="3263957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E7AE-EB5F-4837-9552-ABB64F6A249E}"/>
              </a:ext>
            </a:extLst>
          </p:cNvPr>
          <p:cNvSpPr>
            <a:spLocks noGrp="1"/>
          </p:cNvSpPr>
          <p:nvPr>
            <p:ph type="title"/>
          </p:nvPr>
        </p:nvSpPr>
        <p:spPr/>
        <p:txBody>
          <a:bodyPr/>
          <a:lstStyle/>
          <a:p>
            <a:r>
              <a:rPr lang="en-US" b="1" dirty="0"/>
              <a:t>Carbapenems</a:t>
            </a:r>
            <a:endParaRPr lang="ar-SA" b="1" dirty="0"/>
          </a:p>
        </p:txBody>
      </p:sp>
      <p:sp>
        <p:nvSpPr>
          <p:cNvPr id="3" name="Content Placeholder 2">
            <a:extLst>
              <a:ext uri="{FF2B5EF4-FFF2-40B4-BE49-F238E27FC236}">
                <a16:creationId xmlns:a16="http://schemas.microsoft.com/office/drawing/2014/main" id="{8669460E-FAF6-4DC4-9250-C0897047D7CE}"/>
              </a:ext>
            </a:extLst>
          </p:cNvPr>
          <p:cNvSpPr>
            <a:spLocks noGrp="1"/>
          </p:cNvSpPr>
          <p:nvPr>
            <p:ph idx="1"/>
          </p:nvPr>
        </p:nvSpPr>
        <p:spPr>
          <a:xfrm>
            <a:off x="1028700" y="1676400"/>
            <a:ext cx="7200900" cy="5029200"/>
          </a:xfrm>
        </p:spPr>
        <p:txBody>
          <a:bodyPr>
            <a:normAutofit/>
          </a:bodyPr>
          <a:lstStyle/>
          <a:p>
            <a:pPr algn="just" rtl="0"/>
            <a:r>
              <a:rPr lang="en-US" dirty="0"/>
              <a:t>The carbapenems are beta-lactam antibacterials with a </a:t>
            </a:r>
            <a:r>
              <a:rPr lang="en-US" b="1" dirty="0">
                <a:solidFill>
                  <a:srgbClr val="FF0000"/>
                </a:solidFill>
              </a:rPr>
              <a:t>broad-spectrum</a:t>
            </a:r>
            <a:r>
              <a:rPr lang="en-US" dirty="0"/>
              <a:t> of activity which includes many </a:t>
            </a:r>
            <a:r>
              <a:rPr lang="en-US" dirty="0">
                <a:solidFill>
                  <a:srgbClr val="FF0000"/>
                </a:solidFill>
              </a:rPr>
              <a:t>Gram-positive </a:t>
            </a:r>
            <a:r>
              <a:rPr lang="en-US" dirty="0"/>
              <a:t>and </a:t>
            </a:r>
            <a:r>
              <a:rPr lang="en-US" dirty="0">
                <a:solidFill>
                  <a:srgbClr val="FF0000"/>
                </a:solidFill>
              </a:rPr>
              <a:t>Gram-negative</a:t>
            </a:r>
            <a:r>
              <a:rPr lang="en-US" dirty="0"/>
              <a:t> bacteria, and </a:t>
            </a:r>
            <a:r>
              <a:rPr lang="en-US" dirty="0">
                <a:solidFill>
                  <a:srgbClr val="FF0000"/>
                </a:solidFill>
              </a:rPr>
              <a:t>anaerobes</a:t>
            </a:r>
            <a:r>
              <a:rPr lang="en-US" dirty="0"/>
              <a:t>; imipenem (imipenem with cilastatin) and meropenem have good activity against Pseudomonas aeruginosa.</a:t>
            </a:r>
          </a:p>
          <a:p>
            <a:pPr marL="0" indent="0" algn="just" rtl="0">
              <a:buNone/>
            </a:pPr>
            <a:endParaRPr lang="en-US" dirty="0"/>
          </a:p>
          <a:p>
            <a:pPr algn="just" rtl="0"/>
            <a:r>
              <a:rPr lang="en-US" dirty="0"/>
              <a:t>The carbapenems are </a:t>
            </a:r>
            <a:r>
              <a:rPr lang="en-US" b="1" dirty="0">
                <a:solidFill>
                  <a:srgbClr val="FF0000"/>
                </a:solidFill>
              </a:rPr>
              <a:t>not active </a:t>
            </a:r>
            <a:r>
              <a:rPr lang="en-US" dirty="0"/>
              <a:t>against meticillin-resistant Staphylococcus aureus and Enterococcus faecium.</a:t>
            </a:r>
          </a:p>
          <a:p>
            <a:pPr marL="0" indent="0" algn="just" rtl="0">
              <a:buNone/>
            </a:pPr>
            <a:endParaRPr lang="en-US" dirty="0"/>
          </a:p>
          <a:p>
            <a:pPr algn="just" rtl="0"/>
            <a:r>
              <a:rPr lang="en-US" dirty="0"/>
              <a:t>Imipenem (imipenem with cilastatin) and meropenem are used for the treatment of </a:t>
            </a:r>
            <a:r>
              <a:rPr lang="en-US" b="1" dirty="0">
                <a:solidFill>
                  <a:srgbClr val="FF0000"/>
                </a:solidFill>
              </a:rPr>
              <a:t>severe hospital-acquired infections </a:t>
            </a:r>
            <a:r>
              <a:rPr lang="en-US" dirty="0"/>
              <a:t>and polymicrobial infections including septicemia, hospital-acquired pneumonia, intra-abdominal infections, skin and soft-tissue infections, and complicated urinary tract infections.</a:t>
            </a:r>
            <a:endParaRPr lang="ar-SA" dirty="0"/>
          </a:p>
        </p:txBody>
      </p:sp>
    </p:spTree>
    <p:extLst>
      <p:ext uri="{BB962C8B-B14F-4D97-AF65-F5344CB8AC3E}">
        <p14:creationId xmlns:p14="http://schemas.microsoft.com/office/powerpoint/2010/main" val="3851995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DC3A8-1C0D-4BFD-9A77-C3822149989A}"/>
              </a:ext>
            </a:extLst>
          </p:cNvPr>
          <p:cNvSpPr>
            <a:spLocks noGrp="1"/>
          </p:cNvSpPr>
          <p:nvPr>
            <p:ph type="title"/>
          </p:nvPr>
        </p:nvSpPr>
        <p:spPr/>
        <p:txBody>
          <a:bodyPr/>
          <a:lstStyle/>
          <a:p>
            <a:r>
              <a:rPr lang="en-US" b="1" dirty="0"/>
              <a:t>Carbapenems</a:t>
            </a:r>
            <a:endParaRPr lang="ar-SA" b="1" dirty="0"/>
          </a:p>
        </p:txBody>
      </p:sp>
      <p:sp>
        <p:nvSpPr>
          <p:cNvPr id="3" name="Content Placeholder 2">
            <a:extLst>
              <a:ext uri="{FF2B5EF4-FFF2-40B4-BE49-F238E27FC236}">
                <a16:creationId xmlns:a16="http://schemas.microsoft.com/office/drawing/2014/main" id="{D9BA897A-936C-4D88-B5FF-8024DBF7A0DF}"/>
              </a:ext>
            </a:extLst>
          </p:cNvPr>
          <p:cNvSpPr>
            <a:spLocks noGrp="1"/>
          </p:cNvSpPr>
          <p:nvPr>
            <p:ph idx="1"/>
          </p:nvPr>
        </p:nvSpPr>
        <p:spPr>
          <a:xfrm>
            <a:off x="1028700" y="1905000"/>
            <a:ext cx="7200900" cy="4800600"/>
          </a:xfrm>
        </p:spPr>
        <p:txBody>
          <a:bodyPr>
            <a:normAutofit/>
          </a:bodyPr>
          <a:lstStyle/>
          <a:p>
            <a:pPr algn="just" rtl="0"/>
            <a:r>
              <a:rPr lang="en-US" dirty="0"/>
              <a:t>Imipenem (500 mg every 6 hours, alternatively 1 g every 8 hours) is </a:t>
            </a:r>
            <a:r>
              <a:rPr lang="en-US" dirty="0">
                <a:solidFill>
                  <a:srgbClr val="FF0000"/>
                </a:solidFill>
              </a:rPr>
              <a:t>partially inactivated </a:t>
            </a:r>
            <a:r>
              <a:rPr lang="en-US" dirty="0"/>
              <a:t>in the kidney by enzymatic activity and is therefore administered in combination with cilastatin (imipenem with cilastatin), a </a:t>
            </a:r>
            <a:r>
              <a:rPr lang="en-US" b="1" dirty="0">
                <a:solidFill>
                  <a:srgbClr val="FF0000"/>
                </a:solidFill>
              </a:rPr>
              <a:t>specific enzyme inhibitor</a:t>
            </a:r>
            <a:r>
              <a:rPr lang="en-US" dirty="0"/>
              <a:t>, which blocks its renal metabolism.</a:t>
            </a:r>
          </a:p>
          <a:p>
            <a:pPr marL="0" indent="0" algn="just" rtl="0">
              <a:buNone/>
            </a:pPr>
            <a:endParaRPr lang="en-US" dirty="0"/>
          </a:p>
          <a:p>
            <a:pPr algn="just" rtl="0"/>
            <a:r>
              <a:rPr lang="en-US" dirty="0"/>
              <a:t>Meropenem (0.5–1 g every 8 hours) and ertapenem are </a:t>
            </a:r>
            <a:r>
              <a:rPr lang="en-US" dirty="0">
                <a:solidFill>
                  <a:srgbClr val="FF0000"/>
                </a:solidFill>
              </a:rPr>
              <a:t>stable</a:t>
            </a:r>
            <a:r>
              <a:rPr lang="en-US" dirty="0"/>
              <a:t> to the renal enzyme which inactivates imipenem and therefore can be given without cilastatin.</a:t>
            </a:r>
          </a:p>
          <a:p>
            <a:pPr marL="0" indent="0" algn="just" rtl="0">
              <a:buNone/>
            </a:pPr>
            <a:endParaRPr lang="en-US" dirty="0"/>
          </a:p>
          <a:p>
            <a:pPr algn="just" rtl="0"/>
            <a:r>
              <a:rPr lang="en-US" dirty="0"/>
              <a:t>Side-effects of imipenem with cilastatin are </a:t>
            </a:r>
            <a:r>
              <a:rPr lang="en-US" b="1" dirty="0">
                <a:solidFill>
                  <a:srgbClr val="FF0000"/>
                </a:solidFill>
              </a:rPr>
              <a:t>similar to </a:t>
            </a:r>
            <a:r>
              <a:rPr lang="en-US" dirty="0"/>
              <a:t>those of other </a:t>
            </a:r>
            <a:r>
              <a:rPr lang="en-US" dirty="0">
                <a:solidFill>
                  <a:srgbClr val="FF0000"/>
                </a:solidFill>
              </a:rPr>
              <a:t>beta-lactam antibiotics</a:t>
            </a:r>
            <a:r>
              <a:rPr lang="en-US" dirty="0"/>
              <a:t>. Meropenem has </a:t>
            </a:r>
            <a:r>
              <a:rPr lang="en-US" u="sng" dirty="0">
                <a:solidFill>
                  <a:srgbClr val="FF0000"/>
                </a:solidFill>
              </a:rPr>
              <a:t>less seizure-inducing potential </a:t>
            </a:r>
            <a:r>
              <a:rPr lang="en-US" dirty="0"/>
              <a:t>and can be used to treat central nervous system infection.</a:t>
            </a:r>
            <a:endParaRPr lang="ar-SA" dirty="0"/>
          </a:p>
        </p:txBody>
      </p:sp>
    </p:spTree>
    <p:extLst>
      <p:ext uri="{BB962C8B-B14F-4D97-AF65-F5344CB8AC3E}">
        <p14:creationId xmlns:p14="http://schemas.microsoft.com/office/powerpoint/2010/main" val="3639559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E737C-7CE4-443E-A0A2-7190F0B7F490}"/>
              </a:ext>
            </a:extLst>
          </p:cNvPr>
          <p:cNvSpPr>
            <a:spLocks noGrp="1"/>
          </p:cNvSpPr>
          <p:nvPr>
            <p:ph type="title"/>
          </p:nvPr>
        </p:nvSpPr>
        <p:spPr/>
        <p:txBody>
          <a:bodyPr/>
          <a:lstStyle/>
          <a:p>
            <a:r>
              <a:rPr lang="en-US" b="1" dirty="0"/>
              <a:t>Meropenem</a:t>
            </a:r>
            <a:endParaRPr lang="ar-SA" b="1" dirty="0"/>
          </a:p>
        </p:txBody>
      </p:sp>
      <p:sp>
        <p:nvSpPr>
          <p:cNvPr id="3" name="Content Placeholder 2">
            <a:extLst>
              <a:ext uri="{FF2B5EF4-FFF2-40B4-BE49-F238E27FC236}">
                <a16:creationId xmlns:a16="http://schemas.microsoft.com/office/drawing/2014/main" id="{65541812-F019-4975-8E5E-0274BBA19B11}"/>
              </a:ext>
            </a:extLst>
          </p:cNvPr>
          <p:cNvSpPr>
            <a:spLocks noGrp="1"/>
          </p:cNvSpPr>
          <p:nvPr>
            <p:ph idx="1"/>
          </p:nvPr>
        </p:nvSpPr>
        <p:spPr>
          <a:xfrm>
            <a:off x="1028700" y="1447800"/>
            <a:ext cx="7200900" cy="5410200"/>
          </a:xfrm>
        </p:spPr>
        <p:txBody>
          <a:bodyPr>
            <a:normAutofit lnSpcReduction="10000"/>
          </a:bodyPr>
          <a:lstStyle/>
          <a:p>
            <a:pPr algn="just" rtl="0"/>
            <a:r>
              <a:rPr lang="en-US" dirty="0"/>
              <a:t>SIDE-EFFECTS Common or very common: Abdominal pain . diarrhoea . disturbances in liver function tests . headache . nausea . pruritus . rash . Thrombocythemia (overproduction of platelets) . Vomiting .</a:t>
            </a:r>
          </a:p>
          <a:p>
            <a:pPr marL="0" indent="0" algn="just" rtl="0">
              <a:buNone/>
            </a:pPr>
            <a:endParaRPr lang="en-US" dirty="0"/>
          </a:p>
          <a:p>
            <a:pPr algn="just" rtl="0"/>
            <a:r>
              <a:rPr lang="en-US" dirty="0"/>
              <a:t>ALLERGY AND CROSS-SENSITIVITY: </a:t>
            </a:r>
            <a:r>
              <a:rPr lang="en-US" b="1" dirty="0">
                <a:solidFill>
                  <a:srgbClr val="FF0000"/>
                </a:solidFill>
              </a:rPr>
              <a:t>Avoid</a:t>
            </a:r>
            <a:r>
              <a:rPr lang="en-US" dirty="0"/>
              <a:t> if history of </a:t>
            </a:r>
            <a:r>
              <a:rPr lang="en-US" b="1" dirty="0">
                <a:solidFill>
                  <a:srgbClr val="FF0000"/>
                </a:solidFill>
              </a:rPr>
              <a:t>immediate hypersensitivity </a:t>
            </a:r>
            <a:r>
              <a:rPr lang="en-US" dirty="0"/>
              <a:t>reaction to beta-lactam antibacterials. </a:t>
            </a:r>
            <a:r>
              <a:rPr lang="en-US" dirty="0">
                <a:solidFill>
                  <a:srgbClr val="FF0000"/>
                </a:solidFill>
              </a:rPr>
              <a:t>Use with caution </a:t>
            </a:r>
            <a:r>
              <a:rPr lang="en-US" dirty="0"/>
              <a:t>in patients with </a:t>
            </a:r>
            <a:r>
              <a:rPr lang="en-US" dirty="0">
                <a:solidFill>
                  <a:srgbClr val="FF0000"/>
                </a:solidFill>
              </a:rPr>
              <a:t>sensitivity</a:t>
            </a:r>
            <a:r>
              <a:rPr lang="en-US" dirty="0"/>
              <a:t> to beta-lactam antibacterials.</a:t>
            </a:r>
          </a:p>
          <a:p>
            <a:pPr marL="0" indent="0" algn="just" rtl="0">
              <a:buNone/>
            </a:pPr>
            <a:endParaRPr lang="en-US" dirty="0"/>
          </a:p>
          <a:p>
            <a:pPr algn="just" rtl="0"/>
            <a:r>
              <a:rPr lang="en-US" dirty="0"/>
              <a:t>EFFECT ON LABORATORY TESTS: </a:t>
            </a:r>
            <a:r>
              <a:rPr lang="en-US" dirty="0">
                <a:solidFill>
                  <a:srgbClr val="FF0000"/>
                </a:solidFill>
              </a:rPr>
              <a:t>Positive Coombs’ test</a:t>
            </a:r>
            <a:r>
              <a:rPr lang="en-US" dirty="0"/>
              <a:t>.</a:t>
            </a:r>
          </a:p>
          <a:p>
            <a:pPr marL="0" indent="0" algn="just" rtl="0">
              <a:buNone/>
            </a:pPr>
            <a:endParaRPr lang="en-US" dirty="0"/>
          </a:p>
          <a:p>
            <a:pPr algn="just" rtl="0"/>
            <a:r>
              <a:rPr lang="en-US" dirty="0"/>
              <a:t>DIRECTIONS FOR ADMINISTRATION: </a:t>
            </a:r>
            <a:r>
              <a:rPr lang="en-US" dirty="0">
                <a:solidFill>
                  <a:srgbClr val="FF0000"/>
                </a:solidFill>
              </a:rPr>
              <a:t>Intravenous injection </a:t>
            </a:r>
            <a:r>
              <a:rPr lang="en-US" dirty="0"/>
              <a:t>to be administered </a:t>
            </a:r>
            <a:r>
              <a:rPr lang="en-US" b="1" dirty="0">
                <a:solidFill>
                  <a:srgbClr val="FF0000"/>
                </a:solidFill>
              </a:rPr>
              <a:t>over 5 minutes</a:t>
            </a:r>
            <a:r>
              <a:rPr lang="en-US" dirty="0"/>
              <a:t>. For </a:t>
            </a:r>
            <a:r>
              <a:rPr lang="en-US" dirty="0">
                <a:solidFill>
                  <a:srgbClr val="FF0000"/>
                </a:solidFill>
              </a:rPr>
              <a:t>intravenous infusion </a:t>
            </a:r>
            <a:r>
              <a:rPr lang="en-US" dirty="0"/>
              <a:t>(Meronem</a:t>
            </a:r>
            <a:r>
              <a:rPr lang="en-US" baseline="30000" dirty="0"/>
              <a:t>®</a:t>
            </a:r>
            <a:r>
              <a:rPr lang="en-US" dirty="0"/>
              <a:t>), give intermittently in Glucose 5% or Sodium chloride 0.9%. Dilute dose in infusion fluid to a final concentration of 1–20 mg/mL; give </a:t>
            </a:r>
            <a:r>
              <a:rPr lang="en-US" b="1" dirty="0">
                <a:solidFill>
                  <a:srgbClr val="FF0000"/>
                </a:solidFill>
              </a:rPr>
              <a:t>over 15–30 minutes</a:t>
            </a:r>
            <a:r>
              <a:rPr lang="en-US" dirty="0"/>
              <a:t>.</a:t>
            </a:r>
            <a:endParaRPr lang="ar-SA" dirty="0"/>
          </a:p>
        </p:txBody>
      </p:sp>
    </p:spTree>
    <p:extLst>
      <p:ext uri="{BB962C8B-B14F-4D97-AF65-F5344CB8AC3E}">
        <p14:creationId xmlns:p14="http://schemas.microsoft.com/office/powerpoint/2010/main" val="3151496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E8C7-EE32-411B-9C74-D4D5F2DD1C34}"/>
              </a:ext>
            </a:extLst>
          </p:cNvPr>
          <p:cNvSpPr>
            <a:spLocks noGrp="1"/>
          </p:cNvSpPr>
          <p:nvPr>
            <p:ph type="title"/>
          </p:nvPr>
        </p:nvSpPr>
        <p:spPr/>
        <p:txBody>
          <a:bodyPr/>
          <a:lstStyle/>
          <a:p>
            <a:r>
              <a:rPr lang="en-US" b="1" dirty="0"/>
              <a:t>Tetracyclines</a:t>
            </a:r>
            <a:endParaRPr lang="ar-SA" b="1" dirty="0"/>
          </a:p>
        </p:txBody>
      </p:sp>
      <p:sp>
        <p:nvSpPr>
          <p:cNvPr id="3" name="Content Placeholder 2">
            <a:extLst>
              <a:ext uri="{FF2B5EF4-FFF2-40B4-BE49-F238E27FC236}">
                <a16:creationId xmlns:a16="http://schemas.microsoft.com/office/drawing/2014/main" id="{CCC961FE-C847-4B9E-BD64-0FC32DCF9D89}"/>
              </a:ext>
            </a:extLst>
          </p:cNvPr>
          <p:cNvSpPr>
            <a:spLocks noGrp="1"/>
          </p:cNvSpPr>
          <p:nvPr>
            <p:ph idx="1"/>
          </p:nvPr>
        </p:nvSpPr>
        <p:spPr>
          <a:xfrm>
            <a:off x="1028700" y="1371600"/>
            <a:ext cx="7200900" cy="5410200"/>
          </a:xfrm>
        </p:spPr>
        <p:txBody>
          <a:bodyPr>
            <a:normAutofit/>
          </a:bodyPr>
          <a:lstStyle/>
          <a:p>
            <a:pPr algn="just" rtl="0"/>
            <a:r>
              <a:rPr lang="en-US" dirty="0"/>
              <a:t>The tetracyclines are </a:t>
            </a:r>
            <a:r>
              <a:rPr lang="en-US" dirty="0">
                <a:solidFill>
                  <a:srgbClr val="FF0000"/>
                </a:solidFill>
              </a:rPr>
              <a:t>broad-spectrum</a:t>
            </a:r>
            <a:r>
              <a:rPr lang="en-US" dirty="0"/>
              <a:t> antibiotics whose value has </a:t>
            </a:r>
            <a:r>
              <a:rPr lang="en-US" dirty="0">
                <a:solidFill>
                  <a:srgbClr val="FF0000"/>
                </a:solidFill>
              </a:rPr>
              <a:t>decreased </a:t>
            </a:r>
            <a:r>
              <a:rPr lang="en-US" dirty="0"/>
              <a:t>owing to </a:t>
            </a:r>
            <a:r>
              <a:rPr lang="en-US" b="1" dirty="0">
                <a:solidFill>
                  <a:srgbClr val="FF0000"/>
                </a:solidFill>
              </a:rPr>
              <a:t>increasing bacterial resistance</a:t>
            </a:r>
            <a:r>
              <a:rPr lang="en-US" dirty="0"/>
              <a:t>.</a:t>
            </a:r>
          </a:p>
          <a:p>
            <a:pPr marL="0" indent="0" algn="just" rtl="0">
              <a:buNone/>
            </a:pPr>
            <a:endParaRPr lang="en-US" dirty="0"/>
          </a:p>
          <a:p>
            <a:pPr algn="just" rtl="0"/>
            <a:r>
              <a:rPr lang="en-US" dirty="0"/>
              <a:t>They remain, however, the </a:t>
            </a:r>
            <a:r>
              <a:rPr lang="en-US" dirty="0">
                <a:solidFill>
                  <a:srgbClr val="FF0000"/>
                </a:solidFill>
              </a:rPr>
              <a:t>treatment of choice </a:t>
            </a:r>
            <a:r>
              <a:rPr lang="en-US" dirty="0"/>
              <a:t>for infections caused by </a:t>
            </a:r>
            <a:r>
              <a:rPr lang="en-US" b="1" dirty="0">
                <a:solidFill>
                  <a:srgbClr val="FF0000"/>
                </a:solidFill>
              </a:rPr>
              <a:t>chlamydia</a:t>
            </a:r>
            <a:r>
              <a:rPr lang="en-US" dirty="0"/>
              <a:t> (trachoma, psittacosis, salpingitis, urethritis, and lymphogranuloma venereum), </a:t>
            </a:r>
            <a:r>
              <a:rPr lang="en-US" b="1" dirty="0">
                <a:solidFill>
                  <a:srgbClr val="FF0000"/>
                </a:solidFill>
              </a:rPr>
              <a:t>rickettsia</a:t>
            </a:r>
            <a:r>
              <a:rPr lang="en-US" dirty="0"/>
              <a:t> (including Q-fever), </a:t>
            </a:r>
            <a:r>
              <a:rPr lang="en-US" b="1" dirty="0">
                <a:solidFill>
                  <a:srgbClr val="FF0000"/>
                </a:solidFill>
              </a:rPr>
              <a:t>brucella </a:t>
            </a:r>
            <a:r>
              <a:rPr lang="en-US" dirty="0"/>
              <a:t>(doxycycline with either streptomycin or rifampicin), and the spirochaete, </a:t>
            </a:r>
            <a:r>
              <a:rPr lang="en-US" b="1" dirty="0">
                <a:solidFill>
                  <a:srgbClr val="FF0000"/>
                </a:solidFill>
              </a:rPr>
              <a:t>Borrelia burgdorferi</a:t>
            </a:r>
            <a:r>
              <a:rPr lang="en-US" dirty="0"/>
              <a:t>.</a:t>
            </a:r>
          </a:p>
          <a:p>
            <a:pPr marL="0" indent="0" algn="just" rtl="0">
              <a:buNone/>
            </a:pPr>
            <a:endParaRPr lang="en-US" dirty="0"/>
          </a:p>
          <a:p>
            <a:pPr algn="just" rtl="0"/>
            <a:r>
              <a:rPr lang="en-US" dirty="0"/>
              <a:t>They are also used in respiratory and genital mycoplasma infections, in acne, in destructive (refractory) periodontal disease, in exacerbations of chronic bronchitis (because of their activity against Haemophilus influenzae), and for leptospirosis in penicillin hypersensitivity (</a:t>
            </a:r>
            <a:r>
              <a:rPr lang="en-US" dirty="0">
                <a:solidFill>
                  <a:srgbClr val="FF0000"/>
                </a:solidFill>
              </a:rPr>
              <a:t>as an alternative to erythromycin</a:t>
            </a:r>
            <a:r>
              <a:rPr lang="en-US" dirty="0"/>
              <a:t>).</a:t>
            </a:r>
            <a:endParaRPr lang="ar-SA" dirty="0"/>
          </a:p>
        </p:txBody>
      </p:sp>
    </p:spTree>
    <p:extLst>
      <p:ext uri="{BB962C8B-B14F-4D97-AF65-F5344CB8AC3E}">
        <p14:creationId xmlns:p14="http://schemas.microsoft.com/office/powerpoint/2010/main" val="852264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86F0A-52E7-43C3-8DB7-F9FB94BB1036}"/>
              </a:ext>
            </a:extLst>
          </p:cNvPr>
          <p:cNvSpPr>
            <a:spLocks noGrp="1"/>
          </p:cNvSpPr>
          <p:nvPr>
            <p:ph type="title"/>
          </p:nvPr>
        </p:nvSpPr>
        <p:spPr/>
        <p:txBody>
          <a:bodyPr/>
          <a:lstStyle/>
          <a:p>
            <a:r>
              <a:rPr lang="en-US" b="1" dirty="0"/>
              <a:t>Tetracyclines</a:t>
            </a:r>
            <a:endParaRPr lang="ar-SA" b="1" dirty="0"/>
          </a:p>
        </p:txBody>
      </p:sp>
      <p:sp>
        <p:nvSpPr>
          <p:cNvPr id="3" name="Content Placeholder 2">
            <a:extLst>
              <a:ext uri="{FF2B5EF4-FFF2-40B4-BE49-F238E27FC236}">
                <a16:creationId xmlns:a16="http://schemas.microsoft.com/office/drawing/2014/main" id="{778A4190-F6EC-489C-97D0-39B5F322D8F0}"/>
              </a:ext>
            </a:extLst>
          </p:cNvPr>
          <p:cNvSpPr>
            <a:spLocks noGrp="1"/>
          </p:cNvSpPr>
          <p:nvPr>
            <p:ph idx="1"/>
          </p:nvPr>
        </p:nvSpPr>
        <p:spPr>
          <a:xfrm>
            <a:off x="1028700" y="1905000"/>
            <a:ext cx="7200900" cy="4648200"/>
          </a:xfrm>
        </p:spPr>
        <p:txBody>
          <a:bodyPr/>
          <a:lstStyle/>
          <a:p>
            <a:pPr algn="just" rtl="0"/>
            <a:r>
              <a:rPr lang="en-US" dirty="0"/>
              <a:t>Tetracyclines have a role in the management of meticillin-resistant Staphylococcus aureus (</a:t>
            </a:r>
            <a:r>
              <a:rPr lang="en-US" b="1" dirty="0">
                <a:solidFill>
                  <a:srgbClr val="FF0000"/>
                </a:solidFill>
              </a:rPr>
              <a:t>MRSA</a:t>
            </a:r>
            <a:r>
              <a:rPr lang="en-US" dirty="0"/>
              <a:t>) infection.</a:t>
            </a:r>
          </a:p>
          <a:p>
            <a:pPr marL="0" indent="0" algn="just" rtl="0">
              <a:buNone/>
            </a:pPr>
            <a:endParaRPr lang="en-US" dirty="0"/>
          </a:p>
          <a:p>
            <a:pPr algn="just" rtl="0"/>
            <a:r>
              <a:rPr lang="en-US" dirty="0"/>
              <a:t>SIDE-EFFECTS Frequency not known: </a:t>
            </a:r>
            <a:r>
              <a:rPr lang="en-US" dirty="0">
                <a:solidFill>
                  <a:srgbClr val="FF0000"/>
                </a:solidFill>
              </a:rPr>
              <a:t>Antibiotic-associated colitis</a:t>
            </a:r>
            <a:r>
              <a:rPr lang="en-US" dirty="0"/>
              <a:t> . benign intracranial hypertension . bulging fontanelles (in infants and in children) . </a:t>
            </a:r>
            <a:r>
              <a:rPr lang="en-US" dirty="0">
                <a:solidFill>
                  <a:srgbClr val="FF0000"/>
                </a:solidFill>
              </a:rPr>
              <a:t>diarrhoea</a:t>
            </a:r>
            <a:r>
              <a:rPr lang="en-US" dirty="0"/>
              <a:t> . </a:t>
            </a:r>
            <a:r>
              <a:rPr lang="en-US" dirty="0">
                <a:solidFill>
                  <a:srgbClr val="FF0000"/>
                </a:solidFill>
              </a:rPr>
              <a:t>dysphagia</a:t>
            </a:r>
            <a:r>
              <a:rPr lang="en-US" dirty="0"/>
              <a:t> . headache . nausea . </a:t>
            </a:r>
            <a:r>
              <a:rPr lang="en-US" dirty="0">
                <a:solidFill>
                  <a:srgbClr val="FF0000"/>
                </a:solidFill>
              </a:rPr>
              <a:t>oesophageal irritation</a:t>
            </a:r>
            <a:r>
              <a:rPr lang="en-US" dirty="0"/>
              <a:t> . </a:t>
            </a:r>
            <a:r>
              <a:rPr lang="en-US" dirty="0">
                <a:solidFill>
                  <a:srgbClr val="FF0000"/>
                </a:solidFill>
              </a:rPr>
              <a:t>visual disturbances</a:t>
            </a:r>
            <a:r>
              <a:rPr lang="en-US" dirty="0"/>
              <a:t> . Vomiting .</a:t>
            </a:r>
          </a:p>
          <a:p>
            <a:pPr marL="0" indent="0" algn="just" rtl="0">
              <a:buNone/>
            </a:pPr>
            <a:endParaRPr lang="en-US" dirty="0"/>
          </a:p>
          <a:p>
            <a:pPr algn="just" rtl="0"/>
            <a:r>
              <a:rPr lang="en-US" dirty="0"/>
              <a:t>Benign intracranial hypertension: </a:t>
            </a:r>
            <a:r>
              <a:rPr lang="en-US" dirty="0">
                <a:solidFill>
                  <a:srgbClr val="FF0000"/>
                </a:solidFill>
              </a:rPr>
              <a:t>Headache</a:t>
            </a:r>
            <a:r>
              <a:rPr lang="en-US" dirty="0"/>
              <a:t> and </a:t>
            </a:r>
            <a:r>
              <a:rPr lang="en-US" dirty="0">
                <a:solidFill>
                  <a:srgbClr val="FF0000"/>
                </a:solidFill>
              </a:rPr>
              <a:t>visual disturbances</a:t>
            </a:r>
            <a:r>
              <a:rPr lang="en-US" dirty="0"/>
              <a:t> may indicate benign intracranial hypertension (</a:t>
            </a:r>
            <a:r>
              <a:rPr lang="en-US" b="1" dirty="0">
                <a:solidFill>
                  <a:srgbClr val="FF0000"/>
                </a:solidFill>
              </a:rPr>
              <a:t>discontinue treatment</a:t>
            </a:r>
            <a:r>
              <a:rPr lang="en-US" dirty="0"/>
              <a:t>).</a:t>
            </a:r>
            <a:endParaRPr lang="ar-SA" dirty="0"/>
          </a:p>
        </p:txBody>
      </p:sp>
    </p:spTree>
    <p:extLst>
      <p:ext uri="{BB962C8B-B14F-4D97-AF65-F5344CB8AC3E}">
        <p14:creationId xmlns:p14="http://schemas.microsoft.com/office/powerpoint/2010/main" val="20051284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58090-3A6B-46AA-AC96-1492C83D5365}"/>
              </a:ext>
            </a:extLst>
          </p:cNvPr>
          <p:cNvSpPr>
            <a:spLocks noGrp="1"/>
          </p:cNvSpPr>
          <p:nvPr>
            <p:ph type="title"/>
          </p:nvPr>
        </p:nvSpPr>
        <p:spPr/>
        <p:txBody>
          <a:bodyPr/>
          <a:lstStyle/>
          <a:p>
            <a:r>
              <a:rPr lang="en-US" b="1" dirty="0"/>
              <a:t>Tetracyclines</a:t>
            </a:r>
            <a:endParaRPr lang="ar-SA" b="1" dirty="0"/>
          </a:p>
        </p:txBody>
      </p:sp>
      <p:sp>
        <p:nvSpPr>
          <p:cNvPr id="3" name="Content Placeholder 2">
            <a:extLst>
              <a:ext uri="{FF2B5EF4-FFF2-40B4-BE49-F238E27FC236}">
                <a16:creationId xmlns:a16="http://schemas.microsoft.com/office/drawing/2014/main" id="{89EB3748-DC01-405C-BD3D-992E12F998E8}"/>
              </a:ext>
            </a:extLst>
          </p:cNvPr>
          <p:cNvSpPr>
            <a:spLocks noGrp="1"/>
          </p:cNvSpPr>
          <p:nvPr>
            <p:ph idx="1"/>
          </p:nvPr>
        </p:nvSpPr>
        <p:spPr>
          <a:xfrm>
            <a:off x="1028700" y="1905000"/>
            <a:ext cx="7200900" cy="4572000"/>
          </a:xfrm>
        </p:spPr>
        <p:txBody>
          <a:bodyPr>
            <a:normAutofit/>
          </a:bodyPr>
          <a:lstStyle/>
          <a:p>
            <a:pPr algn="just" rtl="0"/>
            <a:r>
              <a:rPr lang="en-US" dirty="0"/>
              <a:t>CAUTIONS: </a:t>
            </a:r>
            <a:r>
              <a:rPr lang="en-US" dirty="0">
                <a:solidFill>
                  <a:srgbClr val="FF0000"/>
                </a:solidFill>
              </a:rPr>
              <a:t>Myasthenia gravis </a:t>
            </a:r>
            <a:r>
              <a:rPr lang="en-US" dirty="0"/>
              <a:t>(muscle weakness may be increased) . </a:t>
            </a:r>
            <a:r>
              <a:rPr lang="en-US" dirty="0">
                <a:solidFill>
                  <a:srgbClr val="FF0000"/>
                </a:solidFill>
              </a:rPr>
              <a:t>systemic lupus erythematosus </a:t>
            </a:r>
            <a:r>
              <a:rPr lang="en-US" dirty="0"/>
              <a:t>(may be exacerbated) .</a:t>
            </a:r>
          </a:p>
          <a:p>
            <a:pPr marL="0" indent="0" algn="just" rtl="0">
              <a:buNone/>
            </a:pPr>
            <a:endParaRPr lang="en-US" dirty="0"/>
          </a:p>
          <a:p>
            <a:pPr algn="just" rtl="0"/>
            <a:r>
              <a:rPr lang="en-US" dirty="0"/>
              <a:t>CONTRA-INDICATIONS: </a:t>
            </a:r>
            <a:r>
              <a:rPr lang="en-US" b="1" dirty="0">
                <a:solidFill>
                  <a:srgbClr val="FF0000"/>
                </a:solidFill>
              </a:rPr>
              <a:t>Children under 12 years </a:t>
            </a:r>
            <a:r>
              <a:rPr lang="en-US" dirty="0"/>
              <a:t>(deposition in growing bone and teeth, by binding to calcium, causes staining and occasionally dental hypoplasia).</a:t>
            </a:r>
          </a:p>
          <a:p>
            <a:pPr marL="0" indent="0" algn="just" rtl="0">
              <a:buNone/>
            </a:pPr>
            <a:endParaRPr lang="en-US" dirty="0"/>
          </a:p>
          <a:p>
            <a:pPr algn="just" rtl="0"/>
            <a:r>
              <a:rPr lang="en-US" dirty="0"/>
              <a:t>INTERACTIONS: Antacids, aluminium, calcium, iron, magnesium and zinc salts </a:t>
            </a:r>
            <a:r>
              <a:rPr lang="en-US" b="1" dirty="0">
                <a:solidFill>
                  <a:srgbClr val="FF0000"/>
                </a:solidFill>
              </a:rPr>
              <a:t>decrease the absorption of tetracyclines</a:t>
            </a:r>
            <a:r>
              <a:rPr lang="en-US" dirty="0"/>
              <a:t>. Use with caution in those receiving potentially </a:t>
            </a:r>
            <a:r>
              <a:rPr lang="en-US" dirty="0">
                <a:solidFill>
                  <a:srgbClr val="FF0000"/>
                </a:solidFill>
              </a:rPr>
              <a:t>hepatotoxic drugs</a:t>
            </a:r>
            <a:r>
              <a:rPr lang="en-US" dirty="0"/>
              <a:t>.</a:t>
            </a:r>
            <a:endParaRPr lang="ar-SA" dirty="0"/>
          </a:p>
        </p:txBody>
      </p:sp>
    </p:spTree>
    <p:extLst>
      <p:ext uri="{BB962C8B-B14F-4D97-AF65-F5344CB8AC3E}">
        <p14:creationId xmlns:p14="http://schemas.microsoft.com/office/powerpoint/2010/main" val="1078523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A5D49-6680-43FB-A2C5-4CA69FE1AADB}"/>
              </a:ext>
            </a:extLst>
          </p:cNvPr>
          <p:cNvSpPr>
            <a:spLocks noGrp="1"/>
          </p:cNvSpPr>
          <p:nvPr>
            <p:ph type="title"/>
          </p:nvPr>
        </p:nvSpPr>
        <p:spPr/>
        <p:txBody>
          <a:bodyPr/>
          <a:lstStyle/>
          <a:p>
            <a:r>
              <a:rPr lang="en-US" b="1" dirty="0"/>
              <a:t>Penicillins</a:t>
            </a:r>
            <a:endParaRPr lang="ar-SA" b="1" dirty="0"/>
          </a:p>
        </p:txBody>
      </p:sp>
      <p:sp>
        <p:nvSpPr>
          <p:cNvPr id="3" name="Content Placeholder 2">
            <a:extLst>
              <a:ext uri="{FF2B5EF4-FFF2-40B4-BE49-F238E27FC236}">
                <a16:creationId xmlns:a16="http://schemas.microsoft.com/office/drawing/2014/main" id="{8422BC31-0A50-485C-BAF2-6455C325E04B}"/>
              </a:ext>
            </a:extLst>
          </p:cNvPr>
          <p:cNvSpPr>
            <a:spLocks noGrp="1"/>
          </p:cNvSpPr>
          <p:nvPr>
            <p:ph idx="1"/>
          </p:nvPr>
        </p:nvSpPr>
        <p:spPr>
          <a:xfrm>
            <a:off x="1028700" y="2057400"/>
            <a:ext cx="7200900" cy="4419600"/>
          </a:xfrm>
        </p:spPr>
        <p:txBody>
          <a:bodyPr>
            <a:normAutofit/>
          </a:bodyPr>
          <a:lstStyle/>
          <a:p>
            <a:pPr algn="just" rtl="0"/>
            <a:r>
              <a:rPr lang="en-US" dirty="0"/>
              <a:t>Diarrhoea frequently occurs during oral penicillin therapy. It is most common with </a:t>
            </a:r>
            <a:r>
              <a:rPr lang="en-US" b="1" dirty="0">
                <a:solidFill>
                  <a:srgbClr val="FF0000"/>
                </a:solidFill>
              </a:rPr>
              <a:t>broad spectrum penicillins</a:t>
            </a:r>
            <a:r>
              <a:rPr lang="en-US" dirty="0"/>
              <a:t>, which can also cause antibiotic associated colitis.</a:t>
            </a:r>
          </a:p>
          <a:p>
            <a:pPr marL="0" indent="0" algn="just" rtl="0">
              <a:buNone/>
            </a:pPr>
            <a:endParaRPr lang="en-US" dirty="0"/>
          </a:p>
          <a:p>
            <a:pPr algn="just" rtl="0"/>
            <a:r>
              <a:rPr lang="en-US" dirty="0"/>
              <a:t>CNS toxicity: A </a:t>
            </a:r>
            <a:r>
              <a:rPr lang="en-US" b="1" dirty="0">
                <a:solidFill>
                  <a:srgbClr val="FF0000"/>
                </a:solidFill>
              </a:rPr>
              <a:t>rare</a:t>
            </a:r>
            <a:r>
              <a:rPr lang="en-US" dirty="0"/>
              <a:t> but serious toxic effect of the penicillins is </a:t>
            </a:r>
            <a:r>
              <a:rPr lang="en-US" b="1" dirty="0">
                <a:solidFill>
                  <a:srgbClr val="FF0000"/>
                </a:solidFill>
              </a:rPr>
              <a:t>encephalopathy</a:t>
            </a:r>
            <a:r>
              <a:rPr lang="en-US" dirty="0"/>
              <a:t> due to cerebral irritation. This may result from excessively </a:t>
            </a:r>
            <a:r>
              <a:rPr lang="en-US" dirty="0">
                <a:solidFill>
                  <a:srgbClr val="FF0000"/>
                </a:solidFill>
              </a:rPr>
              <a:t>high doses </a:t>
            </a:r>
            <a:r>
              <a:rPr lang="en-US" dirty="0"/>
              <a:t>or in patients with </a:t>
            </a:r>
            <a:r>
              <a:rPr lang="en-US" dirty="0">
                <a:solidFill>
                  <a:srgbClr val="FF0000"/>
                </a:solidFill>
              </a:rPr>
              <a:t>severe renal failure</a:t>
            </a:r>
            <a:r>
              <a:rPr lang="en-US" dirty="0"/>
              <a:t>. The penicillins should not be given by intrathecal injection because they can cause encephalopathy which may be fatal.</a:t>
            </a:r>
          </a:p>
          <a:p>
            <a:pPr marL="0" indent="0" algn="just" rtl="0">
              <a:buNone/>
            </a:pPr>
            <a:endParaRPr lang="en-US" dirty="0"/>
          </a:p>
          <a:p>
            <a:pPr algn="just" rtl="0"/>
            <a:r>
              <a:rPr lang="en-US" dirty="0"/>
              <a:t>CAUTIONS: </a:t>
            </a:r>
            <a:r>
              <a:rPr lang="en-US" dirty="0">
                <a:solidFill>
                  <a:srgbClr val="FF0000"/>
                </a:solidFill>
              </a:rPr>
              <a:t>History of allergy </a:t>
            </a:r>
            <a:r>
              <a:rPr lang="en-US" dirty="0"/>
              <a:t>.</a:t>
            </a:r>
            <a:endParaRPr lang="ar-SA" dirty="0"/>
          </a:p>
        </p:txBody>
      </p:sp>
    </p:spTree>
    <p:extLst>
      <p:ext uri="{BB962C8B-B14F-4D97-AF65-F5344CB8AC3E}">
        <p14:creationId xmlns:p14="http://schemas.microsoft.com/office/powerpoint/2010/main" val="10755538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0F474-A3D6-452D-BA34-AF8C57FFDF9E}"/>
              </a:ext>
            </a:extLst>
          </p:cNvPr>
          <p:cNvSpPr>
            <a:spLocks noGrp="1"/>
          </p:cNvSpPr>
          <p:nvPr>
            <p:ph type="title"/>
          </p:nvPr>
        </p:nvSpPr>
        <p:spPr/>
        <p:txBody>
          <a:bodyPr/>
          <a:lstStyle/>
          <a:p>
            <a:r>
              <a:rPr lang="en-US" b="1" dirty="0"/>
              <a:t>Tetracyclines</a:t>
            </a:r>
            <a:endParaRPr lang="ar-SA" b="1" dirty="0"/>
          </a:p>
        </p:txBody>
      </p:sp>
      <p:sp>
        <p:nvSpPr>
          <p:cNvPr id="3" name="Content Placeholder 2">
            <a:extLst>
              <a:ext uri="{FF2B5EF4-FFF2-40B4-BE49-F238E27FC236}">
                <a16:creationId xmlns:a16="http://schemas.microsoft.com/office/drawing/2014/main" id="{B2D95139-EDC5-4C7F-A2D3-5A3638878694}"/>
              </a:ext>
            </a:extLst>
          </p:cNvPr>
          <p:cNvSpPr>
            <a:spLocks noGrp="1"/>
          </p:cNvSpPr>
          <p:nvPr>
            <p:ph idx="1"/>
          </p:nvPr>
        </p:nvSpPr>
        <p:spPr>
          <a:xfrm>
            <a:off x="1028700" y="1676400"/>
            <a:ext cx="7200900" cy="5029200"/>
          </a:xfrm>
        </p:spPr>
        <p:txBody>
          <a:bodyPr/>
          <a:lstStyle/>
          <a:p>
            <a:pPr algn="just" rtl="0"/>
            <a:r>
              <a:rPr lang="en-US" dirty="0"/>
              <a:t>PREGNANCY: Should not be given to pregnant women; effects on </a:t>
            </a:r>
            <a:r>
              <a:rPr lang="en-US" dirty="0">
                <a:solidFill>
                  <a:srgbClr val="FF0000"/>
                </a:solidFill>
              </a:rPr>
              <a:t>skeletal development </a:t>
            </a:r>
            <a:r>
              <a:rPr lang="en-US" dirty="0"/>
              <a:t>have been documented in the </a:t>
            </a:r>
            <a:r>
              <a:rPr lang="en-US" dirty="0">
                <a:solidFill>
                  <a:srgbClr val="0070C0"/>
                </a:solidFill>
              </a:rPr>
              <a:t>first trimester in animal studies</a:t>
            </a:r>
            <a:r>
              <a:rPr lang="en-US" dirty="0"/>
              <a:t>. Administration during the </a:t>
            </a:r>
            <a:r>
              <a:rPr lang="en-US" dirty="0">
                <a:solidFill>
                  <a:srgbClr val="0070C0"/>
                </a:solidFill>
              </a:rPr>
              <a:t>second or third trimester</a:t>
            </a:r>
            <a:r>
              <a:rPr lang="en-US" dirty="0"/>
              <a:t> may cause </a:t>
            </a:r>
            <a:r>
              <a:rPr lang="en-US" dirty="0">
                <a:solidFill>
                  <a:srgbClr val="FF0000"/>
                </a:solidFill>
              </a:rPr>
              <a:t>discoloration of the child’s teeth</a:t>
            </a:r>
            <a:r>
              <a:rPr lang="en-US" dirty="0"/>
              <a:t>, and </a:t>
            </a:r>
            <a:r>
              <a:rPr lang="en-US" dirty="0">
                <a:solidFill>
                  <a:srgbClr val="FF0000"/>
                </a:solidFill>
              </a:rPr>
              <a:t>maternal hepatotoxicity </a:t>
            </a:r>
            <a:r>
              <a:rPr lang="en-US" dirty="0"/>
              <a:t>has been reported </a:t>
            </a:r>
            <a:r>
              <a:rPr lang="en-US" dirty="0">
                <a:solidFill>
                  <a:srgbClr val="0070C0"/>
                </a:solidFill>
              </a:rPr>
              <a:t>with large parenteral doses</a:t>
            </a:r>
            <a:r>
              <a:rPr lang="en-US" dirty="0"/>
              <a:t>.</a:t>
            </a:r>
          </a:p>
          <a:p>
            <a:pPr marL="0" indent="0" algn="just" rtl="0">
              <a:buNone/>
            </a:pPr>
            <a:endParaRPr lang="en-US" dirty="0"/>
          </a:p>
          <a:p>
            <a:pPr algn="just" rtl="0"/>
            <a:r>
              <a:rPr lang="en-US" dirty="0"/>
              <a:t>BREAST FEEDING: Should not be given to women who are breast-feeding (although absorption and therefore discoloration of teeth in the infant is probably usually </a:t>
            </a:r>
            <a:r>
              <a:rPr lang="en-US" b="1" dirty="0">
                <a:solidFill>
                  <a:srgbClr val="FF0000"/>
                </a:solidFill>
              </a:rPr>
              <a:t>prevented by chelation with calcium in milk</a:t>
            </a:r>
            <a:r>
              <a:rPr lang="en-US" dirty="0"/>
              <a:t>).</a:t>
            </a:r>
          </a:p>
          <a:p>
            <a:pPr marL="0" indent="0" algn="just" rtl="0">
              <a:buNone/>
            </a:pPr>
            <a:endParaRPr lang="en-US" dirty="0"/>
          </a:p>
          <a:p>
            <a:pPr algn="just" rtl="0"/>
            <a:r>
              <a:rPr lang="en-US" dirty="0"/>
              <a:t>HEPATIC IMPAIRMENT: Should be avoided or </a:t>
            </a:r>
            <a:r>
              <a:rPr lang="en-US" b="1" dirty="0">
                <a:solidFill>
                  <a:srgbClr val="FF0000"/>
                </a:solidFill>
              </a:rPr>
              <a:t>used with caution </a:t>
            </a:r>
            <a:r>
              <a:rPr lang="en-US" dirty="0"/>
              <a:t>in patients with hepatic impairment.</a:t>
            </a:r>
            <a:endParaRPr lang="ar-SA" dirty="0"/>
          </a:p>
        </p:txBody>
      </p:sp>
    </p:spTree>
    <p:extLst>
      <p:ext uri="{BB962C8B-B14F-4D97-AF65-F5344CB8AC3E}">
        <p14:creationId xmlns:p14="http://schemas.microsoft.com/office/powerpoint/2010/main" val="4134073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C5C91-368B-4A05-9626-6BBE77123F3E}"/>
              </a:ext>
            </a:extLst>
          </p:cNvPr>
          <p:cNvSpPr>
            <a:spLocks noGrp="1"/>
          </p:cNvSpPr>
          <p:nvPr>
            <p:ph type="title"/>
          </p:nvPr>
        </p:nvSpPr>
        <p:spPr/>
        <p:txBody>
          <a:bodyPr/>
          <a:lstStyle/>
          <a:p>
            <a:r>
              <a:rPr lang="en-US" b="1" dirty="0"/>
              <a:t>Doxycycline</a:t>
            </a:r>
            <a:endParaRPr lang="ar-SA" b="1" dirty="0"/>
          </a:p>
        </p:txBody>
      </p:sp>
      <p:sp>
        <p:nvSpPr>
          <p:cNvPr id="3" name="Content Placeholder 2">
            <a:extLst>
              <a:ext uri="{FF2B5EF4-FFF2-40B4-BE49-F238E27FC236}">
                <a16:creationId xmlns:a16="http://schemas.microsoft.com/office/drawing/2014/main" id="{A3F79291-CDCC-4E84-849C-A00AFFE19BE6}"/>
              </a:ext>
            </a:extLst>
          </p:cNvPr>
          <p:cNvSpPr>
            <a:spLocks noGrp="1"/>
          </p:cNvSpPr>
          <p:nvPr>
            <p:ph idx="1"/>
          </p:nvPr>
        </p:nvSpPr>
        <p:spPr>
          <a:xfrm>
            <a:off x="1028700" y="1905000"/>
            <a:ext cx="7200900" cy="4800600"/>
          </a:xfrm>
        </p:spPr>
        <p:txBody>
          <a:bodyPr>
            <a:normAutofit/>
          </a:bodyPr>
          <a:lstStyle/>
          <a:p>
            <a:pPr algn="just" rtl="0"/>
            <a:r>
              <a:rPr lang="en-US" dirty="0"/>
              <a:t>Initially 200 mg daily for 1 dose, then maintenance 100 mg once daily (maximum 400 mg).</a:t>
            </a:r>
          </a:p>
          <a:p>
            <a:pPr marL="0" indent="0" algn="just" rtl="0">
              <a:buNone/>
            </a:pPr>
            <a:endParaRPr lang="en-US" dirty="0"/>
          </a:p>
          <a:p>
            <a:pPr algn="just" rtl="0"/>
            <a:r>
              <a:rPr lang="en-US" dirty="0"/>
              <a:t>DIRECTIONS FOR ADMINISTRATION: Capsules and Tablets should be </a:t>
            </a:r>
            <a:r>
              <a:rPr lang="en-US" b="1" dirty="0">
                <a:solidFill>
                  <a:srgbClr val="FF0000"/>
                </a:solidFill>
              </a:rPr>
              <a:t>swallowed whole with plenty of fluid</a:t>
            </a:r>
            <a:r>
              <a:rPr lang="en-US" dirty="0"/>
              <a:t>, while sitting or standing. Capsules should be </a:t>
            </a:r>
            <a:r>
              <a:rPr lang="en-US" b="1" dirty="0">
                <a:solidFill>
                  <a:srgbClr val="FF0000"/>
                </a:solidFill>
              </a:rPr>
              <a:t>taken during meals</a:t>
            </a:r>
            <a:r>
              <a:rPr lang="en-US" dirty="0"/>
              <a:t>. Cautionary and advisory labels 6: Do not take iron preparations or indigestion remedies at the same time of day as this medicine.</a:t>
            </a:r>
          </a:p>
          <a:p>
            <a:pPr marL="0" indent="0" algn="just" rtl="0">
              <a:buNone/>
            </a:pPr>
            <a:endParaRPr lang="en-US" dirty="0"/>
          </a:p>
          <a:p>
            <a:pPr algn="just" rtl="0"/>
            <a:r>
              <a:rPr lang="en-US" b="1" dirty="0">
                <a:solidFill>
                  <a:srgbClr val="FF0000"/>
                </a:solidFill>
              </a:rPr>
              <a:t>Photosensitivity</a:t>
            </a:r>
            <a:r>
              <a:rPr lang="en-US" dirty="0"/>
              <a:t>: Patients should be advised to </a:t>
            </a:r>
            <a:r>
              <a:rPr lang="en-US" dirty="0">
                <a:solidFill>
                  <a:srgbClr val="FF0000"/>
                </a:solidFill>
              </a:rPr>
              <a:t>avoid exposure to sunlight or sun lamps</a:t>
            </a:r>
            <a:r>
              <a:rPr lang="en-US" dirty="0"/>
              <a:t>. Cautionary and advisory labels 11: Avoid exposure of skin to direct sunlight or sun lamps.</a:t>
            </a:r>
            <a:endParaRPr lang="ar-SA" dirty="0"/>
          </a:p>
        </p:txBody>
      </p:sp>
    </p:spTree>
    <p:extLst>
      <p:ext uri="{BB962C8B-B14F-4D97-AF65-F5344CB8AC3E}">
        <p14:creationId xmlns:p14="http://schemas.microsoft.com/office/powerpoint/2010/main" val="21656929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391C0-5D2D-4270-B109-11FE632A061E}"/>
              </a:ext>
            </a:extLst>
          </p:cNvPr>
          <p:cNvSpPr>
            <a:spLocks noGrp="1"/>
          </p:cNvSpPr>
          <p:nvPr>
            <p:ph type="title"/>
          </p:nvPr>
        </p:nvSpPr>
        <p:spPr/>
        <p:txBody>
          <a:bodyPr/>
          <a:lstStyle/>
          <a:p>
            <a:r>
              <a:rPr lang="en-US" b="1" dirty="0"/>
              <a:t>Tigecycline</a:t>
            </a:r>
            <a:endParaRPr lang="ar-SA" b="1" dirty="0"/>
          </a:p>
        </p:txBody>
      </p:sp>
      <p:sp>
        <p:nvSpPr>
          <p:cNvPr id="3" name="Content Placeholder 2">
            <a:extLst>
              <a:ext uri="{FF2B5EF4-FFF2-40B4-BE49-F238E27FC236}">
                <a16:creationId xmlns:a16="http://schemas.microsoft.com/office/drawing/2014/main" id="{5CB6399E-43B8-43CD-856F-4E8F2F0168F8}"/>
              </a:ext>
            </a:extLst>
          </p:cNvPr>
          <p:cNvSpPr>
            <a:spLocks noGrp="1"/>
          </p:cNvSpPr>
          <p:nvPr>
            <p:ph idx="1"/>
          </p:nvPr>
        </p:nvSpPr>
        <p:spPr>
          <a:xfrm>
            <a:off x="1028700" y="1905000"/>
            <a:ext cx="7200900" cy="4572000"/>
          </a:xfrm>
        </p:spPr>
        <p:txBody>
          <a:bodyPr>
            <a:normAutofit/>
          </a:bodyPr>
          <a:lstStyle/>
          <a:p>
            <a:pPr algn="just" rtl="0"/>
            <a:r>
              <a:rPr lang="en-US" dirty="0"/>
              <a:t>Tigecycline (Tygacil</a:t>
            </a:r>
            <a:r>
              <a:rPr lang="en-US" baseline="30000" dirty="0"/>
              <a:t>®</a:t>
            </a:r>
            <a:r>
              <a:rPr lang="en-US" dirty="0"/>
              <a:t>) is a glycylcycline antibacterial structurally related to the tetracyclines. Tigecycline is active against Gram-positive and Gram-negative bacteria, including tetracycline-resistant organisms, and some anaerobes. It is also active against </a:t>
            </a:r>
            <a:r>
              <a:rPr lang="en-US" b="1" dirty="0">
                <a:solidFill>
                  <a:srgbClr val="FF0000"/>
                </a:solidFill>
              </a:rPr>
              <a:t>meticillin-resistant Staphylococcus aureus </a:t>
            </a:r>
            <a:r>
              <a:rPr lang="en-US" dirty="0"/>
              <a:t>and </a:t>
            </a:r>
            <a:r>
              <a:rPr lang="en-US" b="1" dirty="0">
                <a:solidFill>
                  <a:srgbClr val="FF0000"/>
                </a:solidFill>
              </a:rPr>
              <a:t>vancomycin-resistant enterococci</a:t>
            </a:r>
            <a:r>
              <a:rPr lang="en-US" dirty="0"/>
              <a:t>, but Pseudomonas aeruginosa and many strains of Proteus spp are resistant to tigecycline.</a:t>
            </a:r>
          </a:p>
          <a:p>
            <a:pPr marL="0" indent="0" algn="just" rtl="0">
              <a:buNone/>
            </a:pPr>
            <a:endParaRPr lang="en-US" dirty="0"/>
          </a:p>
          <a:p>
            <a:pPr algn="just" rtl="0"/>
            <a:r>
              <a:rPr lang="en-US" dirty="0"/>
              <a:t>BY INTRAVENOUS INFUSION (given over 30–60 minutes) adult: Initially 100 mg, then </a:t>
            </a:r>
            <a:r>
              <a:rPr lang="en-US" b="1" dirty="0">
                <a:solidFill>
                  <a:srgbClr val="FF0000"/>
                </a:solidFill>
              </a:rPr>
              <a:t>50 mg every 12 hours for 5–14 days</a:t>
            </a:r>
            <a:r>
              <a:rPr lang="en-US" dirty="0"/>
              <a:t>, not recommended for the treatment of foot infections in patients with diabetes.</a:t>
            </a:r>
            <a:endParaRPr lang="ar-SA" dirty="0"/>
          </a:p>
        </p:txBody>
      </p:sp>
    </p:spTree>
    <p:extLst>
      <p:ext uri="{BB962C8B-B14F-4D97-AF65-F5344CB8AC3E}">
        <p14:creationId xmlns:p14="http://schemas.microsoft.com/office/powerpoint/2010/main" val="694257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26D83-8A5D-457D-B7DC-5B567C7F0745}"/>
              </a:ext>
            </a:extLst>
          </p:cNvPr>
          <p:cNvSpPr>
            <a:spLocks noGrp="1"/>
          </p:cNvSpPr>
          <p:nvPr>
            <p:ph type="title"/>
          </p:nvPr>
        </p:nvSpPr>
        <p:spPr/>
        <p:txBody>
          <a:bodyPr/>
          <a:lstStyle/>
          <a:p>
            <a:pPr rtl="0"/>
            <a:r>
              <a:rPr lang="en-US" b="1" dirty="0">
                <a:solidFill>
                  <a:srgbClr val="231F20"/>
                </a:solidFill>
                <a:latin typeface="AdvTT0feaae4e"/>
              </a:rPr>
              <a:t>Aminoglycosides</a:t>
            </a:r>
            <a:endParaRPr lang="ar-SA" b="1" dirty="0"/>
          </a:p>
        </p:txBody>
      </p:sp>
      <p:sp>
        <p:nvSpPr>
          <p:cNvPr id="3" name="Content Placeholder 2">
            <a:extLst>
              <a:ext uri="{FF2B5EF4-FFF2-40B4-BE49-F238E27FC236}">
                <a16:creationId xmlns:a16="http://schemas.microsoft.com/office/drawing/2014/main" id="{07CE72BB-2FFD-4C69-928E-DFA5D4161BB8}"/>
              </a:ext>
            </a:extLst>
          </p:cNvPr>
          <p:cNvSpPr>
            <a:spLocks noGrp="1"/>
          </p:cNvSpPr>
          <p:nvPr>
            <p:ph idx="1"/>
          </p:nvPr>
        </p:nvSpPr>
        <p:spPr/>
        <p:txBody>
          <a:bodyPr>
            <a:normAutofit/>
          </a:bodyPr>
          <a:lstStyle/>
          <a:p>
            <a:pPr algn="just" rtl="0"/>
            <a:r>
              <a:rPr lang="it-IT" dirty="0"/>
              <a:t>These include amikacin, gentamicin, neomycin </a:t>
            </a:r>
            <a:r>
              <a:rPr lang="en-US" dirty="0"/>
              <a:t>sulfate, streptomycin, and tobramycin. All are bactericidal and active against </a:t>
            </a:r>
            <a:r>
              <a:rPr lang="en-US" b="1" dirty="0">
                <a:solidFill>
                  <a:srgbClr val="FF0000"/>
                </a:solidFill>
              </a:rPr>
              <a:t>some Gram-positive </a:t>
            </a:r>
            <a:r>
              <a:rPr lang="en-US" dirty="0"/>
              <a:t>and </a:t>
            </a:r>
            <a:r>
              <a:rPr lang="en-US" b="1" dirty="0">
                <a:solidFill>
                  <a:srgbClr val="FF0000"/>
                </a:solidFill>
              </a:rPr>
              <a:t>many Gram-negative </a:t>
            </a:r>
            <a:r>
              <a:rPr lang="en-US" dirty="0"/>
              <a:t>organisms. Amikacin, gentamicin, and tobramycin are also active against Pseudomonas aeruginosa; streptomycin is active against Mycobacterium tuberculosis and is now almost entirely reserved for tuberculosis.</a:t>
            </a:r>
          </a:p>
          <a:p>
            <a:pPr marL="0" indent="0" algn="just" rtl="0">
              <a:buNone/>
            </a:pPr>
            <a:endParaRPr lang="en-US" dirty="0"/>
          </a:p>
          <a:p>
            <a:pPr algn="just" rtl="0"/>
            <a:r>
              <a:rPr lang="en-US" dirty="0"/>
              <a:t>The aminoglycosides are </a:t>
            </a:r>
            <a:r>
              <a:rPr lang="en-US" dirty="0">
                <a:solidFill>
                  <a:srgbClr val="FF0000"/>
                </a:solidFill>
              </a:rPr>
              <a:t>not absorbed </a:t>
            </a:r>
            <a:r>
              <a:rPr lang="en-US" dirty="0"/>
              <a:t>from the gut and must therefore be given </a:t>
            </a:r>
            <a:r>
              <a:rPr lang="en-US" dirty="0">
                <a:solidFill>
                  <a:srgbClr val="FF0000"/>
                </a:solidFill>
              </a:rPr>
              <a:t>by injection </a:t>
            </a:r>
            <a:r>
              <a:rPr lang="en-US" dirty="0"/>
              <a:t>for systemic infections.</a:t>
            </a:r>
            <a:endParaRPr lang="ar-SA" dirty="0"/>
          </a:p>
        </p:txBody>
      </p:sp>
    </p:spTree>
    <p:extLst>
      <p:ext uri="{BB962C8B-B14F-4D97-AF65-F5344CB8AC3E}">
        <p14:creationId xmlns:p14="http://schemas.microsoft.com/office/powerpoint/2010/main" val="16233408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239B7-8C70-4DFC-B3D0-89CB27C1D236}"/>
              </a:ext>
            </a:extLst>
          </p:cNvPr>
          <p:cNvSpPr>
            <a:spLocks noGrp="1"/>
          </p:cNvSpPr>
          <p:nvPr>
            <p:ph type="title"/>
          </p:nvPr>
        </p:nvSpPr>
        <p:spPr/>
        <p:txBody>
          <a:bodyPr/>
          <a:lstStyle/>
          <a:p>
            <a:r>
              <a:rPr lang="en-US" b="1" dirty="0"/>
              <a:t>Once daily dosage</a:t>
            </a:r>
            <a:endParaRPr lang="ar-SA" b="1" dirty="0"/>
          </a:p>
        </p:txBody>
      </p:sp>
      <p:sp>
        <p:nvSpPr>
          <p:cNvPr id="3" name="Content Placeholder 2">
            <a:extLst>
              <a:ext uri="{FF2B5EF4-FFF2-40B4-BE49-F238E27FC236}">
                <a16:creationId xmlns:a16="http://schemas.microsoft.com/office/drawing/2014/main" id="{2D17F5A8-DDC8-4FCD-9E0D-AE94E6876401}"/>
              </a:ext>
            </a:extLst>
          </p:cNvPr>
          <p:cNvSpPr>
            <a:spLocks noGrp="1"/>
          </p:cNvSpPr>
          <p:nvPr>
            <p:ph idx="1"/>
          </p:nvPr>
        </p:nvSpPr>
        <p:spPr>
          <a:xfrm>
            <a:off x="1028700" y="1905000"/>
            <a:ext cx="7200900" cy="4800600"/>
          </a:xfrm>
        </p:spPr>
        <p:txBody>
          <a:bodyPr>
            <a:normAutofit lnSpcReduction="10000"/>
          </a:bodyPr>
          <a:lstStyle/>
          <a:p>
            <a:pPr algn="just" rtl="0"/>
            <a:r>
              <a:rPr lang="en-US" b="1" dirty="0">
                <a:solidFill>
                  <a:srgbClr val="FF0000"/>
                </a:solidFill>
              </a:rPr>
              <a:t>Once</a:t>
            </a:r>
            <a:r>
              <a:rPr lang="en-US" b="1" dirty="0"/>
              <a:t> </a:t>
            </a:r>
            <a:r>
              <a:rPr lang="en-US" b="1" dirty="0">
                <a:solidFill>
                  <a:srgbClr val="FF0000"/>
                </a:solidFill>
              </a:rPr>
              <a:t>daily</a:t>
            </a:r>
            <a:r>
              <a:rPr lang="en-US" b="1" dirty="0"/>
              <a:t> </a:t>
            </a:r>
            <a:r>
              <a:rPr lang="en-US" dirty="0"/>
              <a:t>administration of aminoglycosides is more convenient, provides adequate serum concentrations, and in many cases has largely superseded multiple daily dose regimens (given in 2–3 divided doses during the 24 hours).</a:t>
            </a:r>
          </a:p>
          <a:p>
            <a:pPr marL="0" indent="0" algn="just" rtl="0">
              <a:buNone/>
            </a:pPr>
            <a:endParaRPr lang="en-US" dirty="0"/>
          </a:p>
          <a:p>
            <a:pPr algn="just" rtl="0"/>
            <a:r>
              <a:rPr lang="en-US" dirty="0"/>
              <a:t>A once-daily, high-dose regimen of an aminoglycoside should be </a:t>
            </a:r>
            <a:r>
              <a:rPr lang="en-US" b="1" dirty="0">
                <a:solidFill>
                  <a:srgbClr val="FF0000"/>
                </a:solidFill>
              </a:rPr>
              <a:t>avoided in </a:t>
            </a:r>
            <a:r>
              <a:rPr lang="en-US" dirty="0"/>
              <a:t>patients with endocarditis due to Gram-positive bacteria, HACEK (Haemophilus species, Aggregatibacter species, Cardiobacterium hominis, Eikenella corrodens, and Kingella species) endocarditis, burns of more than 20% of the total body surface area, or creatinine clearance less than 20 mL/minute.</a:t>
            </a:r>
          </a:p>
          <a:p>
            <a:pPr marL="0" indent="0" algn="just" rtl="0">
              <a:buNone/>
            </a:pPr>
            <a:endParaRPr lang="en-US" dirty="0"/>
          </a:p>
          <a:p>
            <a:pPr algn="just" rtl="0"/>
            <a:r>
              <a:rPr lang="en-US" dirty="0"/>
              <a:t>There is </a:t>
            </a:r>
            <a:r>
              <a:rPr lang="en-US" dirty="0">
                <a:solidFill>
                  <a:srgbClr val="FF0000"/>
                </a:solidFill>
              </a:rPr>
              <a:t>insufficient evidence</a:t>
            </a:r>
            <a:r>
              <a:rPr lang="en-US" dirty="0"/>
              <a:t> to recommend a once daily, high-dose regimen of an aminoglycoside in </a:t>
            </a:r>
            <a:r>
              <a:rPr lang="en-US" dirty="0">
                <a:solidFill>
                  <a:srgbClr val="FF0000"/>
                </a:solidFill>
              </a:rPr>
              <a:t>pregnancy</a:t>
            </a:r>
            <a:r>
              <a:rPr lang="en-US" dirty="0"/>
              <a:t>.</a:t>
            </a:r>
            <a:endParaRPr lang="ar-SA" dirty="0"/>
          </a:p>
        </p:txBody>
      </p:sp>
    </p:spTree>
    <p:extLst>
      <p:ext uri="{BB962C8B-B14F-4D97-AF65-F5344CB8AC3E}">
        <p14:creationId xmlns:p14="http://schemas.microsoft.com/office/powerpoint/2010/main" val="26898938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5A779-CE64-41C5-A6D1-665530303C6C}"/>
              </a:ext>
            </a:extLst>
          </p:cNvPr>
          <p:cNvSpPr>
            <a:spLocks noGrp="1"/>
          </p:cNvSpPr>
          <p:nvPr>
            <p:ph type="title"/>
          </p:nvPr>
        </p:nvSpPr>
        <p:spPr>
          <a:xfrm>
            <a:off x="1028700" y="685800"/>
            <a:ext cx="7353300" cy="1485900"/>
          </a:xfrm>
        </p:spPr>
        <p:txBody>
          <a:bodyPr/>
          <a:lstStyle/>
          <a:p>
            <a:pPr rtl="0"/>
            <a:r>
              <a:rPr lang="en-US" b="1" dirty="0"/>
              <a:t>Aminoglycosides (by injection) </a:t>
            </a:r>
            <a:endParaRPr lang="ar-SA" b="1" dirty="0"/>
          </a:p>
        </p:txBody>
      </p:sp>
      <p:sp>
        <p:nvSpPr>
          <p:cNvPr id="3" name="Content Placeholder 2">
            <a:extLst>
              <a:ext uri="{FF2B5EF4-FFF2-40B4-BE49-F238E27FC236}">
                <a16:creationId xmlns:a16="http://schemas.microsoft.com/office/drawing/2014/main" id="{25619E5B-3B78-4ACA-B562-C6B6022048B6}"/>
              </a:ext>
            </a:extLst>
          </p:cNvPr>
          <p:cNvSpPr>
            <a:spLocks noGrp="1"/>
          </p:cNvSpPr>
          <p:nvPr>
            <p:ph idx="1"/>
          </p:nvPr>
        </p:nvSpPr>
        <p:spPr>
          <a:xfrm>
            <a:off x="1028700" y="2286000"/>
            <a:ext cx="7200900" cy="4038600"/>
          </a:xfrm>
        </p:spPr>
        <p:txBody>
          <a:bodyPr>
            <a:normAutofit lnSpcReduction="10000"/>
          </a:bodyPr>
          <a:lstStyle/>
          <a:p>
            <a:pPr algn="just" rtl="0"/>
            <a:r>
              <a:rPr lang="en-US" dirty="0"/>
              <a:t>SIDE-EFFECTS Frequency not known: </a:t>
            </a:r>
            <a:r>
              <a:rPr lang="en-US" b="1" dirty="0">
                <a:solidFill>
                  <a:srgbClr val="FF0000"/>
                </a:solidFill>
              </a:rPr>
              <a:t>Auditory damage</a:t>
            </a:r>
            <a:r>
              <a:rPr lang="en-US" dirty="0">
                <a:solidFill>
                  <a:srgbClr val="FF0000"/>
                </a:solidFill>
              </a:rPr>
              <a:t> </a:t>
            </a:r>
            <a:r>
              <a:rPr lang="en-US" dirty="0"/>
              <a:t>. impaired neuromuscular transmission . </a:t>
            </a:r>
            <a:r>
              <a:rPr lang="en-US" dirty="0">
                <a:solidFill>
                  <a:srgbClr val="FF0000"/>
                </a:solidFill>
              </a:rPr>
              <a:t>irreversible ototoxicity </a:t>
            </a:r>
            <a:r>
              <a:rPr lang="en-US" dirty="0"/>
              <a:t>. </a:t>
            </a:r>
            <a:r>
              <a:rPr lang="en-US" b="1" dirty="0">
                <a:solidFill>
                  <a:srgbClr val="FF0000"/>
                </a:solidFill>
              </a:rPr>
              <a:t>nephrotoxicity</a:t>
            </a:r>
            <a:r>
              <a:rPr lang="en-US" dirty="0"/>
              <a:t> . transient myasthenic syndrome in patients with normal neuromuscular function with large doses given during surgery . </a:t>
            </a:r>
            <a:r>
              <a:rPr lang="en-US" dirty="0">
                <a:solidFill>
                  <a:srgbClr val="FF0000"/>
                </a:solidFill>
              </a:rPr>
              <a:t>vestibular damage </a:t>
            </a:r>
            <a:r>
              <a:rPr lang="en-US" dirty="0"/>
              <a:t>.</a:t>
            </a:r>
          </a:p>
          <a:p>
            <a:pPr marL="0" indent="0" algn="just" rtl="0">
              <a:buNone/>
            </a:pPr>
            <a:endParaRPr lang="en-US" dirty="0"/>
          </a:p>
          <a:p>
            <a:pPr algn="just" rtl="0"/>
            <a:r>
              <a:rPr lang="en-US" dirty="0"/>
              <a:t>Nephrotoxicity</a:t>
            </a:r>
          </a:p>
          <a:p>
            <a:pPr algn="just" rtl="0">
              <a:buFont typeface="Wingdings" panose="05000000000000000000" pitchFamily="2" charset="2"/>
              <a:buChar char="q"/>
            </a:pPr>
            <a:r>
              <a:rPr lang="en-US" dirty="0"/>
              <a:t>In adults Occurs most commonly in the </a:t>
            </a:r>
            <a:r>
              <a:rPr lang="en-US" dirty="0">
                <a:solidFill>
                  <a:srgbClr val="FF0000"/>
                </a:solidFill>
              </a:rPr>
              <a:t>elderly</a:t>
            </a:r>
            <a:r>
              <a:rPr lang="en-US" dirty="0"/>
              <a:t>; therefore, monitoring is particularly important in these patients, who may require reduced doses.</a:t>
            </a:r>
          </a:p>
          <a:p>
            <a:pPr algn="just" rtl="0">
              <a:buFont typeface="Wingdings" panose="05000000000000000000" pitchFamily="2" charset="2"/>
              <a:buChar char="q"/>
            </a:pPr>
            <a:r>
              <a:rPr lang="en-US" dirty="0"/>
              <a:t>In children Occurs most commonly </a:t>
            </a:r>
            <a:r>
              <a:rPr lang="en-US" dirty="0">
                <a:solidFill>
                  <a:srgbClr val="FF0000"/>
                </a:solidFill>
              </a:rPr>
              <a:t>in children with renal failure</a:t>
            </a:r>
            <a:r>
              <a:rPr lang="en-US" dirty="0"/>
              <a:t>.</a:t>
            </a:r>
            <a:endParaRPr lang="ar-SA" dirty="0"/>
          </a:p>
        </p:txBody>
      </p:sp>
    </p:spTree>
    <p:extLst>
      <p:ext uri="{BB962C8B-B14F-4D97-AF65-F5344CB8AC3E}">
        <p14:creationId xmlns:p14="http://schemas.microsoft.com/office/powerpoint/2010/main" val="2491912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974A8-AEE0-4E87-A08D-260547837110}"/>
              </a:ext>
            </a:extLst>
          </p:cNvPr>
          <p:cNvSpPr>
            <a:spLocks noGrp="1"/>
          </p:cNvSpPr>
          <p:nvPr>
            <p:ph type="title"/>
          </p:nvPr>
        </p:nvSpPr>
        <p:spPr>
          <a:xfrm>
            <a:off x="1028700" y="685800"/>
            <a:ext cx="7429500" cy="1485900"/>
          </a:xfrm>
        </p:spPr>
        <p:txBody>
          <a:bodyPr/>
          <a:lstStyle/>
          <a:p>
            <a:r>
              <a:rPr lang="en-US" b="1" dirty="0"/>
              <a:t>Aminoglycosides (by injection) </a:t>
            </a:r>
            <a:endParaRPr lang="ar-SA" b="1" dirty="0"/>
          </a:p>
        </p:txBody>
      </p:sp>
      <p:sp>
        <p:nvSpPr>
          <p:cNvPr id="3" name="Content Placeholder 2">
            <a:extLst>
              <a:ext uri="{FF2B5EF4-FFF2-40B4-BE49-F238E27FC236}">
                <a16:creationId xmlns:a16="http://schemas.microsoft.com/office/drawing/2014/main" id="{B985DBED-59A1-49C0-835D-6BCA0F91E918}"/>
              </a:ext>
            </a:extLst>
          </p:cNvPr>
          <p:cNvSpPr>
            <a:spLocks noGrp="1"/>
          </p:cNvSpPr>
          <p:nvPr>
            <p:ph idx="1"/>
          </p:nvPr>
        </p:nvSpPr>
        <p:spPr>
          <a:xfrm>
            <a:off x="1028700" y="1752600"/>
            <a:ext cx="7200900" cy="4953000"/>
          </a:xfrm>
        </p:spPr>
        <p:txBody>
          <a:bodyPr>
            <a:normAutofit/>
          </a:bodyPr>
          <a:lstStyle/>
          <a:p>
            <a:pPr algn="just" rtl="0"/>
            <a:r>
              <a:rPr lang="en-US" dirty="0"/>
              <a:t>CAUTIONS: Care must be taken with dosage (the main side effects of the aminoglycosides are </a:t>
            </a:r>
            <a:r>
              <a:rPr lang="en-US" dirty="0">
                <a:solidFill>
                  <a:srgbClr val="FF0000"/>
                </a:solidFill>
              </a:rPr>
              <a:t>dose-related</a:t>
            </a:r>
            <a:r>
              <a:rPr lang="en-US" dirty="0"/>
              <a:t>) . if possible, </a:t>
            </a:r>
            <a:r>
              <a:rPr lang="en-US" dirty="0">
                <a:solidFill>
                  <a:srgbClr val="FF0000"/>
                </a:solidFill>
              </a:rPr>
              <a:t>dehydration</a:t>
            </a:r>
            <a:r>
              <a:rPr lang="en-US" dirty="0"/>
              <a:t> should be corrected before starting an aminoglycoside . whenever possible, parenteral treatment </a:t>
            </a:r>
            <a:r>
              <a:rPr lang="en-US" b="1" dirty="0">
                <a:solidFill>
                  <a:srgbClr val="FF0000"/>
                </a:solidFill>
              </a:rPr>
              <a:t>should not exceed 7 days</a:t>
            </a:r>
            <a:r>
              <a:rPr lang="en-US" dirty="0">
                <a:solidFill>
                  <a:srgbClr val="FF0000"/>
                </a:solidFill>
              </a:rPr>
              <a:t> </a:t>
            </a:r>
            <a:r>
              <a:rPr lang="en-US" dirty="0"/>
              <a:t>.</a:t>
            </a:r>
          </a:p>
          <a:p>
            <a:pPr marL="0" indent="0" algn="just" rtl="0">
              <a:buNone/>
            </a:pPr>
            <a:endParaRPr lang="en-US" dirty="0"/>
          </a:p>
          <a:p>
            <a:pPr algn="just" rtl="0"/>
            <a:r>
              <a:rPr lang="en-US" dirty="0"/>
              <a:t>CONTRA-INDICATIONS: </a:t>
            </a:r>
            <a:r>
              <a:rPr lang="en-US" dirty="0">
                <a:solidFill>
                  <a:srgbClr val="FF0000"/>
                </a:solidFill>
              </a:rPr>
              <a:t>Myasthenia gravis </a:t>
            </a:r>
            <a:r>
              <a:rPr lang="en-US" dirty="0"/>
              <a:t>(aminoglycosides may impair neuromuscular transmission) .</a:t>
            </a:r>
          </a:p>
          <a:p>
            <a:pPr marL="0" indent="0" algn="just" rtl="0">
              <a:buNone/>
            </a:pPr>
            <a:endParaRPr lang="en-US" dirty="0"/>
          </a:p>
          <a:p>
            <a:pPr algn="just" rtl="0"/>
            <a:r>
              <a:rPr lang="en-US" dirty="0"/>
              <a:t>INTERACTIONS: If possible, aminoglycosides should not be given with potentially </a:t>
            </a:r>
            <a:r>
              <a:rPr lang="en-US" dirty="0">
                <a:solidFill>
                  <a:srgbClr val="FF0000"/>
                </a:solidFill>
              </a:rPr>
              <a:t>ototoxic drugs </a:t>
            </a:r>
            <a:r>
              <a:rPr lang="en-US" dirty="0"/>
              <a:t>(e.g. </a:t>
            </a:r>
            <a:r>
              <a:rPr lang="en-US" b="1" dirty="0">
                <a:solidFill>
                  <a:srgbClr val="FF0000"/>
                </a:solidFill>
              </a:rPr>
              <a:t>cisplatin</a:t>
            </a:r>
            <a:r>
              <a:rPr lang="en-US" dirty="0"/>
              <a:t>). Administration of an aminoglycoside and of an </a:t>
            </a:r>
            <a:r>
              <a:rPr lang="en-US" dirty="0">
                <a:solidFill>
                  <a:srgbClr val="FF0000"/>
                </a:solidFill>
              </a:rPr>
              <a:t>ototoxic diuretic</a:t>
            </a:r>
            <a:r>
              <a:rPr lang="en-US" dirty="0"/>
              <a:t> (e.g. </a:t>
            </a:r>
            <a:r>
              <a:rPr lang="en-US" b="1" dirty="0">
                <a:solidFill>
                  <a:srgbClr val="FF0000"/>
                </a:solidFill>
              </a:rPr>
              <a:t>furosemide</a:t>
            </a:r>
            <a:r>
              <a:rPr lang="en-US" dirty="0"/>
              <a:t>) should be </a:t>
            </a:r>
            <a:r>
              <a:rPr lang="en-US" u="sng" dirty="0">
                <a:solidFill>
                  <a:srgbClr val="FF0000"/>
                </a:solidFill>
              </a:rPr>
              <a:t>separated</a:t>
            </a:r>
            <a:r>
              <a:rPr lang="en-US" dirty="0"/>
              <a:t> by as long a period as practicable.</a:t>
            </a:r>
            <a:endParaRPr lang="ar-SA" dirty="0"/>
          </a:p>
        </p:txBody>
      </p:sp>
    </p:spTree>
    <p:extLst>
      <p:ext uri="{BB962C8B-B14F-4D97-AF65-F5344CB8AC3E}">
        <p14:creationId xmlns:p14="http://schemas.microsoft.com/office/powerpoint/2010/main" val="21917050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B1F43-16CE-4929-B134-3BC0AC300475}"/>
              </a:ext>
            </a:extLst>
          </p:cNvPr>
          <p:cNvSpPr>
            <a:spLocks noGrp="1"/>
          </p:cNvSpPr>
          <p:nvPr>
            <p:ph type="title"/>
          </p:nvPr>
        </p:nvSpPr>
        <p:spPr>
          <a:xfrm>
            <a:off x="1028700" y="685800"/>
            <a:ext cx="7429500" cy="1485900"/>
          </a:xfrm>
        </p:spPr>
        <p:txBody>
          <a:bodyPr/>
          <a:lstStyle/>
          <a:p>
            <a:r>
              <a:rPr lang="en-US" b="1" dirty="0"/>
              <a:t>Aminoglycosides (by injection) </a:t>
            </a:r>
            <a:endParaRPr lang="ar-SA" b="1" dirty="0"/>
          </a:p>
        </p:txBody>
      </p:sp>
      <p:sp>
        <p:nvSpPr>
          <p:cNvPr id="3" name="Content Placeholder 2">
            <a:extLst>
              <a:ext uri="{FF2B5EF4-FFF2-40B4-BE49-F238E27FC236}">
                <a16:creationId xmlns:a16="http://schemas.microsoft.com/office/drawing/2014/main" id="{1F84A48F-3AF7-4266-BE85-9FCE858702F7}"/>
              </a:ext>
            </a:extLst>
          </p:cNvPr>
          <p:cNvSpPr>
            <a:spLocks noGrp="1"/>
          </p:cNvSpPr>
          <p:nvPr>
            <p:ph idx="1"/>
          </p:nvPr>
        </p:nvSpPr>
        <p:spPr>
          <a:xfrm>
            <a:off x="1028700" y="2438400"/>
            <a:ext cx="7200900" cy="3733800"/>
          </a:xfrm>
        </p:spPr>
        <p:txBody>
          <a:bodyPr/>
          <a:lstStyle/>
          <a:p>
            <a:pPr algn="just" rtl="0"/>
            <a:r>
              <a:rPr lang="en-US" dirty="0"/>
              <a:t>PREGNANCY: There is a risk of </a:t>
            </a:r>
            <a:r>
              <a:rPr lang="en-US" dirty="0">
                <a:solidFill>
                  <a:srgbClr val="FF0000"/>
                </a:solidFill>
              </a:rPr>
              <a:t>auditory or vestibular nerve damage</a:t>
            </a:r>
            <a:r>
              <a:rPr lang="en-US" dirty="0"/>
              <a:t> in the infant when aminoglycosides are used in the second and third trimesters of pregnancy. </a:t>
            </a:r>
            <a:r>
              <a:rPr lang="en-US" dirty="0">
                <a:solidFill>
                  <a:srgbClr val="FF0000"/>
                </a:solidFill>
              </a:rPr>
              <a:t>The risk is greatest with streptomycin</a:t>
            </a:r>
            <a:r>
              <a:rPr lang="en-US" dirty="0"/>
              <a:t>. The risk is probably </a:t>
            </a:r>
            <a:r>
              <a:rPr lang="en-US" dirty="0">
                <a:solidFill>
                  <a:srgbClr val="FF0000"/>
                </a:solidFill>
              </a:rPr>
              <a:t>very small with gentamicin and tobramycin</a:t>
            </a:r>
            <a:r>
              <a:rPr lang="en-US" dirty="0"/>
              <a:t>, but their use should be avoided unless essential.</a:t>
            </a:r>
          </a:p>
          <a:p>
            <a:pPr marL="0" indent="0" algn="just" rtl="0">
              <a:buNone/>
            </a:pPr>
            <a:endParaRPr lang="en-US" dirty="0"/>
          </a:p>
          <a:p>
            <a:pPr algn="just" rtl="0"/>
            <a:r>
              <a:rPr lang="en-US" dirty="0"/>
              <a:t>If given during pregnancy, serum-aminoglycoside concentration </a:t>
            </a:r>
            <a:r>
              <a:rPr lang="en-US" dirty="0">
                <a:solidFill>
                  <a:srgbClr val="FF0000"/>
                </a:solidFill>
              </a:rPr>
              <a:t>monitoring</a:t>
            </a:r>
            <a:r>
              <a:rPr lang="en-US" dirty="0"/>
              <a:t> is essential.</a:t>
            </a:r>
            <a:endParaRPr lang="ar-SA" dirty="0"/>
          </a:p>
        </p:txBody>
      </p:sp>
    </p:spTree>
    <p:extLst>
      <p:ext uri="{BB962C8B-B14F-4D97-AF65-F5344CB8AC3E}">
        <p14:creationId xmlns:p14="http://schemas.microsoft.com/office/powerpoint/2010/main" val="1505770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CC63-C4B3-4A8E-AD8C-3C27E4CE1330}"/>
              </a:ext>
            </a:extLst>
          </p:cNvPr>
          <p:cNvSpPr>
            <a:spLocks noGrp="1"/>
          </p:cNvSpPr>
          <p:nvPr>
            <p:ph type="title"/>
          </p:nvPr>
        </p:nvSpPr>
        <p:spPr>
          <a:xfrm>
            <a:off x="1028700" y="685800"/>
            <a:ext cx="7429500" cy="1485900"/>
          </a:xfrm>
        </p:spPr>
        <p:txBody>
          <a:bodyPr/>
          <a:lstStyle/>
          <a:p>
            <a:r>
              <a:rPr lang="en-US" b="1" dirty="0"/>
              <a:t>Aminoglycosides (by injection) </a:t>
            </a:r>
            <a:endParaRPr lang="ar-SA" b="1" dirty="0"/>
          </a:p>
        </p:txBody>
      </p:sp>
      <p:sp>
        <p:nvSpPr>
          <p:cNvPr id="3" name="Content Placeholder 2">
            <a:extLst>
              <a:ext uri="{FF2B5EF4-FFF2-40B4-BE49-F238E27FC236}">
                <a16:creationId xmlns:a16="http://schemas.microsoft.com/office/drawing/2014/main" id="{F253D948-08EB-41E2-9958-1F559D9AF7C6}"/>
              </a:ext>
            </a:extLst>
          </p:cNvPr>
          <p:cNvSpPr>
            <a:spLocks noGrp="1"/>
          </p:cNvSpPr>
          <p:nvPr>
            <p:ph idx="1"/>
          </p:nvPr>
        </p:nvSpPr>
        <p:spPr>
          <a:xfrm>
            <a:off x="1028700" y="1905000"/>
            <a:ext cx="7200900" cy="4495800"/>
          </a:xfrm>
        </p:spPr>
        <p:txBody>
          <a:bodyPr>
            <a:normAutofit/>
          </a:bodyPr>
          <a:lstStyle/>
          <a:p>
            <a:pPr algn="just" rtl="0"/>
            <a:r>
              <a:rPr lang="en-US" dirty="0"/>
              <a:t>RENAL IMPAIRMENT: If there is impairment of renal function, the </a:t>
            </a:r>
            <a:r>
              <a:rPr lang="en-US" b="1" dirty="0">
                <a:solidFill>
                  <a:srgbClr val="FF0000"/>
                </a:solidFill>
              </a:rPr>
              <a:t>interval</a:t>
            </a:r>
            <a:r>
              <a:rPr lang="en-US" dirty="0"/>
              <a:t> between doses must be </a:t>
            </a:r>
            <a:r>
              <a:rPr lang="en-US" dirty="0">
                <a:solidFill>
                  <a:srgbClr val="FF0000"/>
                </a:solidFill>
              </a:rPr>
              <a:t>increased</a:t>
            </a:r>
            <a:r>
              <a:rPr lang="en-US" dirty="0"/>
              <a:t>; if the renal impairment is severe, the </a:t>
            </a:r>
            <a:r>
              <a:rPr lang="en-US" b="1" dirty="0">
                <a:solidFill>
                  <a:srgbClr val="FF0000"/>
                </a:solidFill>
              </a:rPr>
              <a:t>dose</a:t>
            </a:r>
            <a:r>
              <a:rPr lang="en-US" dirty="0"/>
              <a:t> itself should be </a:t>
            </a:r>
            <a:r>
              <a:rPr lang="en-US" dirty="0">
                <a:solidFill>
                  <a:srgbClr val="FF0000"/>
                </a:solidFill>
              </a:rPr>
              <a:t>reduced</a:t>
            </a:r>
            <a:r>
              <a:rPr lang="en-US" dirty="0"/>
              <a:t> as well.</a:t>
            </a:r>
          </a:p>
          <a:p>
            <a:pPr marL="0" indent="0" algn="just" rtl="0">
              <a:buNone/>
            </a:pPr>
            <a:endParaRPr lang="en-US" dirty="0"/>
          </a:p>
          <a:p>
            <a:pPr algn="just" rtl="0"/>
            <a:r>
              <a:rPr lang="en-US" dirty="0">
                <a:solidFill>
                  <a:srgbClr val="FF0000"/>
                </a:solidFill>
              </a:rPr>
              <a:t>Ototoxicity </a:t>
            </a:r>
            <a:r>
              <a:rPr lang="en-US" dirty="0"/>
              <a:t>and </a:t>
            </a:r>
            <a:r>
              <a:rPr lang="en-US" dirty="0">
                <a:solidFill>
                  <a:srgbClr val="FF0000"/>
                </a:solidFill>
              </a:rPr>
              <a:t>nephrotoxicity </a:t>
            </a:r>
            <a:r>
              <a:rPr lang="en-US" dirty="0"/>
              <a:t>occur commonly in patients with renal failure. Serum-aminoglycoside concentrations must be monitored in patients with renal impairment.</a:t>
            </a:r>
          </a:p>
          <a:p>
            <a:pPr marL="0" indent="0" algn="just" rtl="0">
              <a:buNone/>
            </a:pPr>
            <a:endParaRPr lang="en-US" dirty="0"/>
          </a:p>
          <a:p>
            <a:pPr algn="just" rtl="0"/>
            <a:r>
              <a:rPr lang="en-US" dirty="0"/>
              <a:t>In adults A once-daily, high-dose regimen of an aminoglycoside should be avoided in patients with a creatinine clearance </a:t>
            </a:r>
            <a:r>
              <a:rPr lang="en-US" dirty="0">
                <a:solidFill>
                  <a:srgbClr val="FF0000"/>
                </a:solidFill>
              </a:rPr>
              <a:t>less than 20 mL/minute</a:t>
            </a:r>
            <a:r>
              <a:rPr lang="en-US" dirty="0"/>
              <a:t>.</a:t>
            </a:r>
            <a:endParaRPr lang="ar-SA" dirty="0"/>
          </a:p>
        </p:txBody>
      </p:sp>
    </p:spTree>
    <p:extLst>
      <p:ext uri="{BB962C8B-B14F-4D97-AF65-F5344CB8AC3E}">
        <p14:creationId xmlns:p14="http://schemas.microsoft.com/office/powerpoint/2010/main" val="1926002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8CF6E-0CFC-4CD3-9B08-3CA8B39DEBD6}"/>
              </a:ext>
            </a:extLst>
          </p:cNvPr>
          <p:cNvSpPr>
            <a:spLocks noGrp="1"/>
          </p:cNvSpPr>
          <p:nvPr>
            <p:ph type="title"/>
          </p:nvPr>
        </p:nvSpPr>
        <p:spPr/>
        <p:txBody>
          <a:bodyPr/>
          <a:lstStyle/>
          <a:p>
            <a:r>
              <a:rPr lang="en-US" b="1" dirty="0"/>
              <a:t>Serum concentrations</a:t>
            </a:r>
            <a:endParaRPr lang="ar-SA" b="1" dirty="0"/>
          </a:p>
        </p:txBody>
      </p:sp>
      <p:sp>
        <p:nvSpPr>
          <p:cNvPr id="3" name="Content Placeholder 2">
            <a:extLst>
              <a:ext uri="{FF2B5EF4-FFF2-40B4-BE49-F238E27FC236}">
                <a16:creationId xmlns:a16="http://schemas.microsoft.com/office/drawing/2014/main" id="{174F5F47-1906-4C14-97F7-14BB8C9EB891}"/>
              </a:ext>
            </a:extLst>
          </p:cNvPr>
          <p:cNvSpPr>
            <a:spLocks noGrp="1"/>
          </p:cNvSpPr>
          <p:nvPr>
            <p:ph idx="1"/>
          </p:nvPr>
        </p:nvSpPr>
        <p:spPr/>
        <p:txBody>
          <a:bodyPr/>
          <a:lstStyle/>
          <a:p>
            <a:pPr algn="just" rtl="0"/>
            <a:r>
              <a:rPr lang="en-US" dirty="0"/>
              <a:t>Serum concentration monitoring avoids both excessive and subtherapeutic concentrations thus </a:t>
            </a:r>
            <a:r>
              <a:rPr lang="en-US" dirty="0">
                <a:solidFill>
                  <a:srgbClr val="FF0000"/>
                </a:solidFill>
              </a:rPr>
              <a:t>preventing toxicity </a:t>
            </a:r>
            <a:r>
              <a:rPr lang="en-US" dirty="0"/>
              <a:t>and </a:t>
            </a:r>
            <a:r>
              <a:rPr lang="en-US" dirty="0">
                <a:solidFill>
                  <a:srgbClr val="FF0000"/>
                </a:solidFill>
              </a:rPr>
              <a:t>ensuring efficacy</a:t>
            </a:r>
            <a:r>
              <a:rPr lang="en-US" dirty="0"/>
              <a:t>.</a:t>
            </a:r>
          </a:p>
          <a:p>
            <a:pPr marL="0" indent="0" algn="just" rtl="0">
              <a:buNone/>
            </a:pPr>
            <a:endParaRPr lang="en-US" dirty="0"/>
          </a:p>
          <a:p>
            <a:pPr algn="just" rtl="0"/>
            <a:r>
              <a:rPr lang="en-US" dirty="0"/>
              <a:t>Serum-aminoglycoside concentrations should be monitored in patients receiving parenteral aminoglycosides and must be determined in the </a:t>
            </a:r>
            <a:r>
              <a:rPr lang="en-US" dirty="0">
                <a:solidFill>
                  <a:srgbClr val="FF0000"/>
                </a:solidFill>
              </a:rPr>
              <a:t>elderly</a:t>
            </a:r>
            <a:r>
              <a:rPr lang="en-US" dirty="0"/>
              <a:t>, in </a:t>
            </a:r>
            <a:r>
              <a:rPr lang="en-US" dirty="0">
                <a:solidFill>
                  <a:srgbClr val="FF0000"/>
                </a:solidFill>
              </a:rPr>
              <a:t>obesity</a:t>
            </a:r>
            <a:r>
              <a:rPr lang="en-US" dirty="0"/>
              <a:t>, and in </a:t>
            </a:r>
            <a:r>
              <a:rPr lang="en-US" dirty="0">
                <a:solidFill>
                  <a:srgbClr val="FF0000"/>
                </a:solidFill>
              </a:rPr>
              <a:t>cystic fibrosis</a:t>
            </a:r>
            <a:r>
              <a:rPr lang="en-US" dirty="0"/>
              <a:t>, or if </a:t>
            </a:r>
            <a:r>
              <a:rPr lang="en-US" dirty="0">
                <a:solidFill>
                  <a:srgbClr val="FF0000"/>
                </a:solidFill>
              </a:rPr>
              <a:t>high doses </a:t>
            </a:r>
            <a:r>
              <a:rPr lang="en-US" dirty="0"/>
              <a:t>are being given, or if there is </a:t>
            </a:r>
            <a:r>
              <a:rPr lang="en-US" dirty="0">
                <a:solidFill>
                  <a:srgbClr val="FF0000"/>
                </a:solidFill>
              </a:rPr>
              <a:t>renal impairment</a:t>
            </a:r>
            <a:r>
              <a:rPr lang="en-US" dirty="0"/>
              <a:t>.</a:t>
            </a:r>
            <a:endParaRPr lang="ar-SA" dirty="0"/>
          </a:p>
        </p:txBody>
      </p:sp>
    </p:spTree>
    <p:extLst>
      <p:ext uri="{BB962C8B-B14F-4D97-AF65-F5344CB8AC3E}">
        <p14:creationId xmlns:p14="http://schemas.microsoft.com/office/powerpoint/2010/main" val="2201755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CD25-1047-4AF6-A78C-DB7E8405C2DD}"/>
              </a:ext>
            </a:extLst>
          </p:cNvPr>
          <p:cNvSpPr>
            <a:spLocks noGrp="1"/>
          </p:cNvSpPr>
          <p:nvPr>
            <p:ph type="title"/>
          </p:nvPr>
        </p:nvSpPr>
        <p:spPr>
          <a:xfrm>
            <a:off x="1028700" y="685800"/>
            <a:ext cx="7200900" cy="1485900"/>
          </a:xfrm>
        </p:spPr>
        <p:txBody>
          <a:bodyPr>
            <a:normAutofit/>
          </a:bodyPr>
          <a:lstStyle/>
          <a:p>
            <a:pPr rtl="0"/>
            <a:r>
              <a:rPr lang="en-US" b="1" dirty="0"/>
              <a:t>Allergy &amp; Cross-Sensitivity</a:t>
            </a:r>
            <a:endParaRPr lang="ar-SA" b="1" dirty="0"/>
          </a:p>
        </p:txBody>
      </p:sp>
      <p:sp>
        <p:nvSpPr>
          <p:cNvPr id="3" name="Content Placeholder 2">
            <a:extLst>
              <a:ext uri="{FF2B5EF4-FFF2-40B4-BE49-F238E27FC236}">
                <a16:creationId xmlns:a16="http://schemas.microsoft.com/office/drawing/2014/main" id="{AE104C3B-F8EE-4ED2-8353-6A59F5AA6035}"/>
              </a:ext>
            </a:extLst>
          </p:cNvPr>
          <p:cNvSpPr>
            <a:spLocks noGrp="1"/>
          </p:cNvSpPr>
          <p:nvPr>
            <p:ph idx="1"/>
          </p:nvPr>
        </p:nvSpPr>
        <p:spPr>
          <a:xfrm>
            <a:off x="1028700" y="2171700"/>
            <a:ext cx="7200900" cy="4457700"/>
          </a:xfrm>
        </p:spPr>
        <p:txBody>
          <a:bodyPr>
            <a:normAutofit/>
          </a:bodyPr>
          <a:lstStyle/>
          <a:p>
            <a:pPr algn="just" rtl="0"/>
            <a:r>
              <a:rPr lang="en-US" dirty="0"/>
              <a:t>The most important side-effect of the penicillins is </a:t>
            </a:r>
            <a:r>
              <a:rPr lang="en-US" dirty="0">
                <a:solidFill>
                  <a:srgbClr val="FF0000"/>
                </a:solidFill>
              </a:rPr>
              <a:t>hypersensitivity</a:t>
            </a:r>
            <a:r>
              <a:rPr lang="en-US" dirty="0"/>
              <a:t> which causes </a:t>
            </a:r>
            <a:r>
              <a:rPr lang="en-US" b="1" dirty="0">
                <a:solidFill>
                  <a:srgbClr val="FF0000"/>
                </a:solidFill>
              </a:rPr>
              <a:t>rashes</a:t>
            </a:r>
            <a:r>
              <a:rPr lang="en-US" dirty="0"/>
              <a:t> and </a:t>
            </a:r>
            <a:r>
              <a:rPr lang="en-US" b="1" dirty="0">
                <a:solidFill>
                  <a:srgbClr val="FF0000"/>
                </a:solidFill>
              </a:rPr>
              <a:t>anaphylaxis</a:t>
            </a:r>
            <a:r>
              <a:rPr lang="en-US" dirty="0"/>
              <a:t> and can be </a:t>
            </a:r>
            <a:r>
              <a:rPr lang="en-US" u="sng" dirty="0">
                <a:solidFill>
                  <a:srgbClr val="FF0000"/>
                </a:solidFill>
              </a:rPr>
              <a:t>fatal</a:t>
            </a:r>
            <a:r>
              <a:rPr lang="en-US" dirty="0"/>
              <a:t>.</a:t>
            </a:r>
          </a:p>
          <a:p>
            <a:pPr marL="0" indent="0" algn="just" rtl="0">
              <a:buNone/>
            </a:pPr>
            <a:endParaRPr lang="en-US" dirty="0"/>
          </a:p>
          <a:p>
            <a:pPr algn="just" rtl="0"/>
            <a:r>
              <a:rPr lang="en-US" dirty="0"/>
              <a:t>Allergic reactions to penicillins occur in </a:t>
            </a:r>
            <a:r>
              <a:rPr lang="en-US" b="1" dirty="0">
                <a:solidFill>
                  <a:srgbClr val="FF0000"/>
                </a:solidFill>
              </a:rPr>
              <a:t>1–10%</a:t>
            </a:r>
            <a:r>
              <a:rPr lang="en-US" dirty="0"/>
              <a:t> of exposed individuals; anaphylactic reactions occur in </a:t>
            </a:r>
            <a:r>
              <a:rPr lang="en-US" b="1" dirty="0">
                <a:solidFill>
                  <a:srgbClr val="FF0000"/>
                </a:solidFill>
              </a:rPr>
              <a:t>fewer than 0.05% </a:t>
            </a:r>
            <a:r>
              <a:rPr lang="en-US" dirty="0"/>
              <a:t>of treated patients.</a:t>
            </a:r>
          </a:p>
          <a:p>
            <a:pPr marL="0" indent="0" algn="just" rtl="0">
              <a:buNone/>
            </a:pPr>
            <a:endParaRPr lang="en-US" dirty="0"/>
          </a:p>
          <a:p>
            <a:pPr algn="just" rtl="0"/>
            <a:r>
              <a:rPr lang="en-US" dirty="0"/>
              <a:t>Patients with a history of </a:t>
            </a:r>
            <a:r>
              <a:rPr lang="en-US" dirty="0">
                <a:solidFill>
                  <a:srgbClr val="FF0000"/>
                </a:solidFill>
              </a:rPr>
              <a:t>atopic allergy </a:t>
            </a:r>
            <a:r>
              <a:rPr lang="en-US" dirty="0"/>
              <a:t>(e.g. asthma, eczema, hay fever) are at a </a:t>
            </a:r>
            <a:r>
              <a:rPr lang="en-US" b="1" dirty="0">
                <a:solidFill>
                  <a:srgbClr val="FF0000"/>
                </a:solidFill>
              </a:rPr>
              <a:t>higher risk </a:t>
            </a:r>
            <a:r>
              <a:rPr lang="en-US" dirty="0"/>
              <a:t>of anaphylactic reactions to penicillins.</a:t>
            </a:r>
            <a:endParaRPr lang="ar-SA" dirty="0"/>
          </a:p>
        </p:txBody>
      </p:sp>
    </p:spTree>
    <p:extLst>
      <p:ext uri="{BB962C8B-B14F-4D97-AF65-F5344CB8AC3E}">
        <p14:creationId xmlns:p14="http://schemas.microsoft.com/office/powerpoint/2010/main" val="14207970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FB695-6137-4BD2-A913-287A7826B23A}"/>
              </a:ext>
            </a:extLst>
          </p:cNvPr>
          <p:cNvSpPr>
            <a:spLocks noGrp="1"/>
          </p:cNvSpPr>
          <p:nvPr>
            <p:ph type="title"/>
          </p:nvPr>
        </p:nvSpPr>
        <p:spPr>
          <a:xfrm>
            <a:off x="1028700" y="685800"/>
            <a:ext cx="7429500" cy="1485900"/>
          </a:xfrm>
        </p:spPr>
        <p:txBody>
          <a:bodyPr>
            <a:normAutofit/>
          </a:bodyPr>
          <a:lstStyle/>
          <a:p>
            <a:r>
              <a:rPr lang="en-US" b="1" dirty="0"/>
              <a:t>Monitoring Requirements </a:t>
            </a:r>
            <a:endParaRPr lang="ar-SA" b="1" dirty="0"/>
          </a:p>
        </p:txBody>
      </p:sp>
      <p:sp>
        <p:nvSpPr>
          <p:cNvPr id="3" name="Content Placeholder 2">
            <a:extLst>
              <a:ext uri="{FF2B5EF4-FFF2-40B4-BE49-F238E27FC236}">
                <a16:creationId xmlns:a16="http://schemas.microsoft.com/office/drawing/2014/main" id="{8824F62D-24DF-45C2-A128-D259670D9468}"/>
              </a:ext>
            </a:extLst>
          </p:cNvPr>
          <p:cNvSpPr>
            <a:spLocks noGrp="1"/>
          </p:cNvSpPr>
          <p:nvPr>
            <p:ph idx="1"/>
          </p:nvPr>
        </p:nvSpPr>
        <p:spPr>
          <a:xfrm>
            <a:off x="1028700" y="1828800"/>
            <a:ext cx="7200900" cy="5029200"/>
          </a:xfrm>
        </p:spPr>
        <p:txBody>
          <a:bodyPr>
            <a:normAutofit/>
          </a:bodyPr>
          <a:lstStyle/>
          <a:p>
            <a:pPr algn="just" rtl="0"/>
            <a:r>
              <a:rPr lang="en-US" dirty="0"/>
              <a:t>Serum concentration monitoring avoids both </a:t>
            </a:r>
            <a:r>
              <a:rPr lang="en-US" dirty="0">
                <a:solidFill>
                  <a:srgbClr val="FF0000"/>
                </a:solidFill>
              </a:rPr>
              <a:t>excessive</a:t>
            </a:r>
            <a:r>
              <a:rPr lang="en-US" dirty="0"/>
              <a:t> and </a:t>
            </a:r>
            <a:r>
              <a:rPr lang="en-US" dirty="0">
                <a:solidFill>
                  <a:srgbClr val="FF0000"/>
                </a:solidFill>
              </a:rPr>
              <a:t>subtherapeutic</a:t>
            </a:r>
            <a:r>
              <a:rPr lang="en-US" dirty="0"/>
              <a:t> concentrations thus preventing toxicity and ensuring efficacy.</a:t>
            </a:r>
          </a:p>
          <a:p>
            <a:pPr marL="0" indent="0" algn="just" rtl="0">
              <a:buNone/>
            </a:pPr>
            <a:endParaRPr lang="en-US" dirty="0"/>
          </a:p>
          <a:p>
            <a:pPr algn="just" rtl="0"/>
            <a:r>
              <a:rPr lang="en-US" dirty="0"/>
              <a:t>Serum-aminoglycoside concentrations </a:t>
            </a:r>
            <a:r>
              <a:rPr lang="en-US" dirty="0">
                <a:solidFill>
                  <a:srgbClr val="FF0000"/>
                </a:solidFill>
              </a:rPr>
              <a:t>should be measured in all patients</a:t>
            </a:r>
            <a:r>
              <a:rPr lang="en-US" dirty="0"/>
              <a:t> receiving parenteral aminoglycosides and must be determined in obesity, if high doses are being given and in cystic fibrosis.</a:t>
            </a:r>
          </a:p>
          <a:p>
            <a:pPr marL="0" indent="0" algn="just" rtl="0">
              <a:buNone/>
            </a:pPr>
            <a:endParaRPr lang="en-US" dirty="0"/>
          </a:p>
          <a:p>
            <a:pPr algn="just" rtl="0"/>
            <a:r>
              <a:rPr lang="en-US" dirty="0"/>
              <a:t>Renal function should be assessed </a:t>
            </a:r>
            <a:r>
              <a:rPr lang="en-US" b="1" dirty="0">
                <a:solidFill>
                  <a:srgbClr val="FF0000"/>
                </a:solidFill>
              </a:rPr>
              <a:t>before</a:t>
            </a:r>
            <a:r>
              <a:rPr lang="en-US" dirty="0"/>
              <a:t> starting an aminoglycoside and </a:t>
            </a:r>
            <a:r>
              <a:rPr lang="en-US" b="1" dirty="0">
                <a:solidFill>
                  <a:srgbClr val="FF0000"/>
                </a:solidFill>
              </a:rPr>
              <a:t>during</a:t>
            </a:r>
            <a:r>
              <a:rPr lang="en-US" b="1" dirty="0"/>
              <a:t> </a:t>
            </a:r>
            <a:r>
              <a:rPr lang="en-US" dirty="0"/>
              <a:t>treatment.</a:t>
            </a:r>
          </a:p>
          <a:p>
            <a:pPr marL="0" indent="0" algn="just" rtl="0">
              <a:buNone/>
            </a:pPr>
            <a:endParaRPr lang="en-US" dirty="0"/>
          </a:p>
          <a:p>
            <a:pPr algn="just" rtl="0"/>
            <a:r>
              <a:rPr lang="en-US" dirty="0"/>
              <a:t>Auditory and vestibular function should also be monitored </a:t>
            </a:r>
            <a:r>
              <a:rPr lang="en-US" b="1" dirty="0">
                <a:solidFill>
                  <a:srgbClr val="FF0000"/>
                </a:solidFill>
              </a:rPr>
              <a:t>during</a:t>
            </a:r>
            <a:r>
              <a:rPr lang="en-US" dirty="0"/>
              <a:t> treatment.</a:t>
            </a:r>
            <a:endParaRPr lang="ar-SA" dirty="0"/>
          </a:p>
        </p:txBody>
      </p:sp>
    </p:spTree>
    <p:extLst>
      <p:ext uri="{BB962C8B-B14F-4D97-AF65-F5344CB8AC3E}">
        <p14:creationId xmlns:p14="http://schemas.microsoft.com/office/powerpoint/2010/main" val="5426268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90B7D-C5D9-464F-BD2F-9A08E8CA38CF}"/>
              </a:ext>
            </a:extLst>
          </p:cNvPr>
          <p:cNvSpPr>
            <a:spLocks noGrp="1"/>
          </p:cNvSpPr>
          <p:nvPr>
            <p:ph type="title"/>
          </p:nvPr>
        </p:nvSpPr>
        <p:spPr>
          <a:xfrm>
            <a:off x="1028700" y="685800"/>
            <a:ext cx="7353300" cy="1485900"/>
          </a:xfrm>
        </p:spPr>
        <p:txBody>
          <a:bodyPr>
            <a:normAutofit/>
          </a:bodyPr>
          <a:lstStyle/>
          <a:p>
            <a:r>
              <a:rPr lang="en-US" b="1" dirty="0"/>
              <a:t>Monitoring Requirements </a:t>
            </a:r>
            <a:endParaRPr lang="ar-SA" b="1" dirty="0"/>
          </a:p>
        </p:txBody>
      </p:sp>
      <p:sp>
        <p:nvSpPr>
          <p:cNvPr id="3" name="Content Placeholder 2">
            <a:extLst>
              <a:ext uri="{FF2B5EF4-FFF2-40B4-BE49-F238E27FC236}">
                <a16:creationId xmlns:a16="http://schemas.microsoft.com/office/drawing/2014/main" id="{A9780DD2-89A6-4E78-BA32-90D30B7C955C}"/>
              </a:ext>
            </a:extLst>
          </p:cNvPr>
          <p:cNvSpPr>
            <a:spLocks noGrp="1"/>
          </p:cNvSpPr>
          <p:nvPr>
            <p:ph idx="1"/>
          </p:nvPr>
        </p:nvSpPr>
        <p:spPr>
          <a:xfrm>
            <a:off x="1028700" y="2286000"/>
            <a:ext cx="7200900" cy="4419600"/>
          </a:xfrm>
        </p:spPr>
        <p:txBody>
          <a:bodyPr>
            <a:normAutofit/>
          </a:bodyPr>
          <a:lstStyle/>
          <a:p>
            <a:pPr algn="just" rtl="0"/>
            <a:r>
              <a:rPr lang="en-US" dirty="0"/>
              <a:t>In patients with normal renal function, aminoglycoside concentrations should be measured </a:t>
            </a:r>
            <a:r>
              <a:rPr lang="en-US" dirty="0">
                <a:solidFill>
                  <a:srgbClr val="FF0000"/>
                </a:solidFill>
              </a:rPr>
              <a:t>after 3 or 4 doses </a:t>
            </a:r>
            <a:r>
              <a:rPr lang="en-US" dirty="0"/>
              <a:t>of a multiple daily dose regimen and </a:t>
            </a:r>
            <a:r>
              <a:rPr lang="en-US" dirty="0">
                <a:solidFill>
                  <a:srgbClr val="FF0000"/>
                </a:solidFill>
              </a:rPr>
              <a:t>after a dose change</a:t>
            </a:r>
            <a:r>
              <a:rPr lang="en-US" dirty="0"/>
              <a:t>.</a:t>
            </a:r>
          </a:p>
          <a:p>
            <a:pPr marL="0" indent="0" algn="just" rtl="0">
              <a:buNone/>
            </a:pPr>
            <a:endParaRPr lang="en-US" dirty="0"/>
          </a:p>
          <a:p>
            <a:pPr algn="just" rtl="0"/>
            <a:r>
              <a:rPr lang="en-US" dirty="0"/>
              <a:t>For multiple daily dose regimens, blood samples should be taken approximately </a:t>
            </a:r>
            <a:r>
              <a:rPr lang="en-US" dirty="0">
                <a:solidFill>
                  <a:srgbClr val="FF0000"/>
                </a:solidFill>
              </a:rPr>
              <a:t>1 hour after </a:t>
            </a:r>
            <a:r>
              <a:rPr lang="en-US" dirty="0"/>
              <a:t>intramuscular or intravenous administration (</a:t>
            </a:r>
            <a:r>
              <a:rPr lang="en-US" dirty="0">
                <a:solidFill>
                  <a:srgbClr val="0070C0"/>
                </a:solidFill>
              </a:rPr>
              <a:t>‘peak’ concentration</a:t>
            </a:r>
            <a:r>
              <a:rPr lang="en-US" dirty="0"/>
              <a:t>) and also </a:t>
            </a:r>
            <a:r>
              <a:rPr lang="en-US" dirty="0">
                <a:solidFill>
                  <a:srgbClr val="FF0000"/>
                </a:solidFill>
              </a:rPr>
              <a:t>just before the next dose </a:t>
            </a:r>
            <a:r>
              <a:rPr lang="en-US" dirty="0"/>
              <a:t>(‘</a:t>
            </a:r>
            <a:r>
              <a:rPr lang="en-US" dirty="0">
                <a:solidFill>
                  <a:srgbClr val="0070C0"/>
                </a:solidFill>
              </a:rPr>
              <a:t>trough’ concentration</a:t>
            </a:r>
            <a:r>
              <a:rPr lang="en-US" dirty="0"/>
              <a:t>).</a:t>
            </a:r>
          </a:p>
          <a:p>
            <a:pPr marL="0" indent="0" algn="just" rtl="0">
              <a:buNone/>
            </a:pPr>
            <a:endParaRPr lang="en-US" dirty="0"/>
          </a:p>
          <a:p>
            <a:pPr algn="just" rtl="0"/>
            <a:r>
              <a:rPr lang="en-US" dirty="0"/>
              <a:t>If the pre-dose (‘</a:t>
            </a:r>
            <a:r>
              <a:rPr lang="en-US" dirty="0">
                <a:solidFill>
                  <a:srgbClr val="0070C0"/>
                </a:solidFill>
              </a:rPr>
              <a:t>trough</a:t>
            </a:r>
            <a:r>
              <a:rPr lang="en-US" dirty="0"/>
              <a:t>’) concentration is </a:t>
            </a:r>
            <a:r>
              <a:rPr lang="en-US" dirty="0">
                <a:solidFill>
                  <a:srgbClr val="FF0000"/>
                </a:solidFill>
              </a:rPr>
              <a:t>high</a:t>
            </a:r>
            <a:r>
              <a:rPr lang="en-US" dirty="0"/>
              <a:t>, the </a:t>
            </a:r>
            <a:r>
              <a:rPr lang="en-US" dirty="0">
                <a:solidFill>
                  <a:srgbClr val="FF0000"/>
                </a:solidFill>
              </a:rPr>
              <a:t>interval</a:t>
            </a:r>
            <a:r>
              <a:rPr lang="en-US" dirty="0"/>
              <a:t> between doses must be </a:t>
            </a:r>
            <a:r>
              <a:rPr lang="en-US" dirty="0">
                <a:solidFill>
                  <a:srgbClr val="FF0000"/>
                </a:solidFill>
              </a:rPr>
              <a:t>increased</a:t>
            </a:r>
            <a:r>
              <a:rPr lang="en-US" dirty="0"/>
              <a:t>. If the post-dose (‘</a:t>
            </a:r>
            <a:r>
              <a:rPr lang="en-US" dirty="0">
                <a:solidFill>
                  <a:srgbClr val="0070C0"/>
                </a:solidFill>
              </a:rPr>
              <a:t>peak</a:t>
            </a:r>
            <a:r>
              <a:rPr lang="en-US" dirty="0"/>
              <a:t>’) concentration is </a:t>
            </a:r>
            <a:r>
              <a:rPr lang="en-US" dirty="0">
                <a:solidFill>
                  <a:srgbClr val="FF0000"/>
                </a:solidFill>
              </a:rPr>
              <a:t>high</a:t>
            </a:r>
            <a:r>
              <a:rPr lang="en-US" dirty="0"/>
              <a:t>, the </a:t>
            </a:r>
            <a:r>
              <a:rPr lang="en-US" dirty="0">
                <a:solidFill>
                  <a:srgbClr val="FF0000"/>
                </a:solidFill>
              </a:rPr>
              <a:t>dose</a:t>
            </a:r>
            <a:r>
              <a:rPr lang="en-US" dirty="0"/>
              <a:t> must be </a:t>
            </a:r>
            <a:r>
              <a:rPr lang="en-US" dirty="0">
                <a:solidFill>
                  <a:srgbClr val="FF0000"/>
                </a:solidFill>
              </a:rPr>
              <a:t>decreased</a:t>
            </a:r>
            <a:r>
              <a:rPr lang="en-US" dirty="0"/>
              <a:t>.</a:t>
            </a:r>
            <a:endParaRPr lang="ar-SA" dirty="0"/>
          </a:p>
        </p:txBody>
      </p:sp>
    </p:spTree>
    <p:extLst>
      <p:ext uri="{BB962C8B-B14F-4D97-AF65-F5344CB8AC3E}">
        <p14:creationId xmlns:p14="http://schemas.microsoft.com/office/powerpoint/2010/main" val="11527482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324B5-56B4-44B5-8E76-686410AB2143}"/>
              </a:ext>
            </a:extLst>
          </p:cNvPr>
          <p:cNvSpPr>
            <a:spLocks noGrp="1"/>
          </p:cNvSpPr>
          <p:nvPr>
            <p:ph type="title"/>
          </p:nvPr>
        </p:nvSpPr>
        <p:spPr/>
        <p:txBody>
          <a:bodyPr/>
          <a:lstStyle/>
          <a:p>
            <a:r>
              <a:rPr lang="en-US" b="1" dirty="0"/>
              <a:t>Gentamicin</a:t>
            </a:r>
            <a:endParaRPr lang="ar-SA" b="1" dirty="0"/>
          </a:p>
        </p:txBody>
      </p:sp>
      <p:sp>
        <p:nvSpPr>
          <p:cNvPr id="3" name="Content Placeholder 2">
            <a:extLst>
              <a:ext uri="{FF2B5EF4-FFF2-40B4-BE49-F238E27FC236}">
                <a16:creationId xmlns:a16="http://schemas.microsoft.com/office/drawing/2014/main" id="{C218E26F-76A4-44AA-A0F9-A69228B15BFE}"/>
              </a:ext>
            </a:extLst>
          </p:cNvPr>
          <p:cNvSpPr>
            <a:spLocks noGrp="1"/>
          </p:cNvSpPr>
          <p:nvPr>
            <p:ph idx="1"/>
          </p:nvPr>
        </p:nvSpPr>
        <p:spPr>
          <a:xfrm>
            <a:off x="1028700" y="1600200"/>
            <a:ext cx="7200900" cy="5257800"/>
          </a:xfrm>
        </p:spPr>
        <p:txBody>
          <a:bodyPr>
            <a:normAutofit lnSpcReduction="10000"/>
          </a:bodyPr>
          <a:lstStyle/>
          <a:p>
            <a:pPr algn="just" rtl="0"/>
            <a:r>
              <a:rPr lang="en-US" dirty="0"/>
              <a:t>Gentamicin (80mg/2ml) is the </a:t>
            </a:r>
            <a:r>
              <a:rPr lang="en-US" dirty="0">
                <a:solidFill>
                  <a:srgbClr val="FF0000"/>
                </a:solidFill>
              </a:rPr>
              <a:t>aminoglycoside of choice </a:t>
            </a:r>
            <a:r>
              <a:rPr lang="en-US" dirty="0"/>
              <a:t>in the UK and is used widely for the treatment of serious infections. It has a broad spectrum but is </a:t>
            </a:r>
            <a:r>
              <a:rPr lang="en-US" dirty="0">
                <a:solidFill>
                  <a:srgbClr val="FF0000"/>
                </a:solidFill>
              </a:rPr>
              <a:t>inactive against anaerobes </a:t>
            </a:r>
            <a:r>
              <a:rPr lang="en-US" dirty="0"/>
              <a:t>and has </a:t>
            </a:r>
            <a:r>
              <a:rPr lang="en-US" dirty="0">
                <a:solidFill>
                  <a:srgbClr val="FF0000"/>
                </a:solidFill>
              </a:rPr>
              <a:t>poor activity against haemolytic streptococci and pneumococci</a:t>
            </a:r>
            <a:r>
              <a:rPr lang="en-US" dirty="0"/>
              <a:t>.</a:t>
            </a:r>
          </a:p>
          <a:p>
            <a:pPr marL="0" indent="0" algn="just" rtl="0">
              <a:buNone/>
            </a:pPr>
            <a:endParaRPr lang="en-US" dirty="0"/>
          </a:p>
          <a:p>
            <a:pPr algn="just" rtl="0"/>
            <a:r>
              <a:rPr lang="en-US" dirty="0"/>
              <a:t>When used for the ‘blind’ therapy of undiagnosed serious infections it is usually given in conjunction with a </a:t>
            </a:r>
            <a:r>
              <a:rPr lang="en-US" dirty="0">
                <a:solidFill>
                  <a:srgbClr val="FF0000"/>
                </a:solidFill>
              </a:rPr>
              <a:t>penicillin</a:t>
            </a:r>
            <a:r>
              <a:rPr lang="en-US" dirty="0"/>
              <a:t> or </a:t>
            </a:r>
            <a:r>
              <a:rPr lang="en-US" dirty="0">
                <a:solidFill>
                  <a:srgbClr val="FF0000"/>
                </a:solidFill>
              </a:rPr>
              <a:t>metronidazole</a:t>
            </a:r>
            <a:r>
              <a:rPr lang="en-US" dirty="0"/>
              <a:t> (or </a:t>
            </a:r>
            <a:r>
              <a:rPr lang="en-US" dirty="0">
                <a:solidFill>
                  <a:srgbClr val="FF0000"/>
                </a:solidFill>
              </a:rPr>
              <a:t>both</a:t>
            </a:r>
            <a:r>
              <a:rPr lang="en-US" dirty="0"/>
              <a:t>).</a:t>
            </a:r>
          </a:p>
          <a:p>
            <a:pPr marL="0" indent="0" algn="just" rtl="0">
              <a:buNone/>
            </a:pPr>
            <a:endParaRPr lang="en-US" dirty="0"/>
          </a:p>
          <a:p>
            <a:pPr algn="just" rtl="0"/>
            <a:r>
              <a:rPr lang="en-US" dirty="0"/>
              <a:t>Gentamicin is used together with another antibiotic for the treatment of </a:t>
            </a:r>
            <a:r>
              <a:rPr lang="en-US" dirty="0">
                <a:solidFill>
                  <a:srgbClr val="FF0000"/>
                </a:solidFill>
              </a:rPr>
              <a:t>endocarditis</a:t>
            </a:r>
            <a:r>
              <a:rPr lang="en-US" dirty="0"/>
              <a:t>. Streptomycin may be used as an alternative in gentamicin-resistant enterococcal endocarditis.</a:t>
            </a:r>
          </a:p>
          <a:p>
            <a:pPr marL="0" indent="0" algn="just" rtl="0">
              <a:buNone/>
            </a:pPr>
            <a:endParaRPr lang="en-US" dirty="0"/>
          </a:p>
          <a:p>
            <a:pPr algn="just" rtl="0"/>
            <a:r>
              <a:rPr lang="en-US" dirty="0"/>
              <a:t>For </a:t>
            </a:r>
            <a:r>
              <a:rPr lang="en-US" b="1" dirty="0">
                <a:solidFill>
                  <a:srgbClr val="FF0000"/>
                </a:solidFill>
              </a:rPr>
              <a:t>intrathecal</a:t>
            </a:r>
            <a:r>
              <a:rPr lang="en-US" dirty="0"/>
              <a:t> injection (5mg/1ml), use preservative-free intrathecal preparations only.</a:t>
            </a:r>
            <a:endParaRPr lang="ar-SA" dirty="0"/>
          </a:p>
        </p:txBody>
      </p:sp>
    </p:spTree>
    <p:extLst>
      <p:ext uri="{BB962C8B-B14F-4D97-AF65-F5344CB8AC3E}">
        <p14:creationId xmlns:p14="http://schemas.microsoft.com/office/powerpoint/2010/main" val="13697462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6817D-0F7F-43BE-820B-38246DAA1502}"/>
              </a:ext>
            </a:extLst>
          </p:cNvPr>
          <p:cNvSpPr>
            <a:spLocks noGrp="1"/>
          </p:cNvSpPr>
          <p:nvPr>
            <p:ph type="title"/>
          </p:nvPr>
        </p:nvSpPr>
        <p:spPr/>
        <p:txBody>
          <a:bodyPr/>
          <a:lstStyle/>
          <a:p>
            <a:r>
              <a:rPr lang="en-US" b="1" dirty="0"/>
              <a:t>Gentamicin &amp; Amikacin</a:t>
            </a:r>
            <a:endParaRPr lang="ar-SA" b="1" dirty="0"/>
          </a:p>
        </p:txBody>
      </p:sp>
      <p:sp>
        <p:nvSpPr>
          <p:cNvPr id="3" name="Content Placeholder 2">
            <a:extLst>
              <a:ext uri="{FF2B5EF4-FFF2-40B4-BE49-F238E27FC236}">
                <a16:creationId xmlns:a16="http://schemas.microsoft.com/office/drawing/2014/main" id="{0BC935EA-EC80-476F-87B8-301E5C94EFB2}"/>
              </a:ext>
            </a:extLst>
          </p:cNvPr>
          <p:cNvSpPr>
            <a:spLocks noGrp="1"/>
          </p:cNvSpPr>
          <p:nvPr>
            <p:ph idx="1"/>
          </p:nvPr>
        </p:nvSpPr>
        <p:spPr>
          <a:xfrm>
            <a:off x="1028700" y="1524000"/>
            <a:ext cx="7200900" cy="5334000"/>
          </a:xfrm>
        </p:spPr>
        <p:txBody>
          <a:bodyPr>
            <a:normAutofit lnSpcReduction="10000"/>
          </a:bodyPr>
          <a:lstStyle/>
          <a:p>
            <a:pPr algn="just" rtl="0"/>
            <a:r>
              <a:rPr lang="en-US" dirty="0"/>
              <a:t>Loading and maintenance doses of gentamicin may be calculated on the basis of the patient’s </a:t>
            </a:r>
            <a:r>
              <a:rPr lang="en-US" b="1" dirty="0">
                <a:solidFill>
                  <a:srgbClr val="FF0000"/>
                </a:solidFill>
              </a:rPr>
              <a:t>weight</a:t>
            </a:r>
            <a:r>
              <a:rPr lang="en-US" dirty="0"/>
              <a:t> (to avoid excessive dosage in obese patients, use ideal weight) and </a:t>
            </a:r>
            <a:r>
              <a:rPr lang="en-US" b="1" dirty="0">
                <a:solidFill>
                  <a:srgbClr val="FF0000"/>
                </a:solidFill>
              </a:rPr>
              <a:t>renal function </a:t>
            </a:r>
            <a:r>
              <a:rPr lang="en-US" dirty="0"/>
              <a:t>(e.g. using a </a:t>
            </a:r>
            <a:r>
              <a:rPr lang="en-US" dirty="0">
                <a:solidFill>
                  <a:srgbClr val="FF0000"/>
                </a:solidFill>
              </a:rPr>
              <a:t>nomogram</a:t>
            </a:r>
            <a:r>
              <a:rPr lang="en-US" dirty="0"/>
              <a:t>); adjustments are then made according to serum-gentamicin concentrations.</a:t>
            </a:r>
          </a:p>
          <a:p>
            <a:pPr marL="0" indent="0" algn="just" rtl="0">
              <a:buNone/>
            </a:pPr>
            <a:endParaRPr lang="en-US" dirty="0"/>
          </a:p>
          <a:p>
            <a:pPr algn="just" rtl="0"/>
            <a:r>
              <a:rPr lang="en-US" b="1" dirty="0">
                <a:solidFill>
                  <a:srgbClr val="FF0000"/>
                </a:solidFill>
              </a:rPr>
              <a:t>High doses </a:t>
            </a:r>
            <a:r>
              <a:rPr lang="en-US" dirty="0"/>
              <a:t>are occasionally indicated for serious infections, especially in the </a:t>
            </a:r>
            <a:r>
              <a:rPr lang="en-US" dirty="0">
                <a:solidFill>
                  <a:srgbClr val="FF0000"/>
                </a:solidFill>
              </a:rPr>
              <a:t>neonate</a:t>
            </a:r>
            <a:r>
              <a:rPr lang="en-US" dirty="0"/>
              <a:t>, in the patient with </a:t>
            </a:r>
            <a:r>
              <a:rPr lang="en-US" dirty="0">
                <a:solidFill>
                  <a:srgbClr val="FF0000"/>
                </a:solidFill>
              </a:rPr>
              <a:t>cystic fibrosis</a:t>
            </a:r>
            <a:r>
              <a:rPr lang="en-US" dirty="0"/>
              <a:t>, or in the </a:t>
            </a:r>
            <a:r>
              <a:rPr lang="en-US" dirty="0">
                <a:solidFill>
                  <a:srgbClr val="FF0000"/>
                </a:solidFill>
              </a:rPr>
              <a:t>immunocompromised </a:t>
            </a:r>
            <a:r>
              <a:rPr lang="en-US" dirty="0"/>
              <a:t>patient. Whenever possible treatment </a:t>
            </a:r>
            <a:r>
              <a:rPr lang="en-US" b="1" dirty="0">
                <a:solidFill>
                  <a:srgbClr val="FF0000"/>
                </a:solidFill>
              </a:rPr>
              <a:t>should not exceed 7 days</a:t>
            </a:r>
            <a:r>
              <a:rPr lang="en-US" dirty="0"/>
              <a:t>.</a:t>
            </a:r>
          </a:p>
          <a:p>
            <a:pPr marL="0" indent="0" algn="just" rtl="0">
              <a:buNone/>
            </a:pPr>
            <a:endParaRPr lang="en-US" dirty="0"/>
          </a:p>
          <a:p>
            <a:pPr algn="just" rtl="0"/>
            <a:r>
              <a:rPr lang="en-US" dirty="0"/>
              <a:t>Amikacin (</a:t>
            </a:r>
            <a:r>
              <a:rPr lang="en-US" u="sng" dirty="0">
                <a:solidFill>
                  <a:srgbClr val="FF0000"/>
                </a:solidFill>
              </a:rPr>
              <a:t>maximum 1.5 g per day</a:t>
            </a:r>
            <a:r>
              <a:rPr lang="en-US" dirty="0"/>
              <a:t>; </a:t>
            </a:r>
            <a:r>
              <a:rPr lang="en-US" u="sng" dirty="0">
                <a:solidFill>
                  <a:srgbClr val="FF0000"/>
                </a:solidFill>
              </a:rPr>
              <a:t>maximum 15 g per course</a:t>
            </a:r>
            <a:r>
              <a:rPr lang="en-US" dirty="0"/>
              <a:t>) is more stable than gentamicin to enzyme inactivation. Amikacin is used in the treatment of serious infections caused by </a:t>
            </a:r>
            <a:r>
              <a:rPr lang="en-US" b="1" dirty="0">
                <a:solidFill>
                  <a:srgbClr val="FF0000"/>
                </a:solidFill>
              </a:rPr>
              <a:t>gentamicin-resistant</a:t>
            </a:r>
            <a:r>
              <a:rPr lang="en-US" dirty="0"/>
              <a:t> </a:t>
            </a:r>
            <a:r>
              <a:rPr lang="en-US" b="1" dirty="0">
                <a:solidFill>
                  <a:srgbClr val="FF0000"/>
                </a:solidFill>
              </a:rPr>
              <a:t>Gram-negative</a:t>
            </a:r>
            <a:r>
              <a:rPr lang="en-US" dirty="0"/>
              <a:t> </a:t>
            </a:r>
            <a:r>
              <a:rPr lang="en-US" b="1" dirty="0">
                <a:solidFill>
                  <a:srgbClr val="FF0000"/>
                </a:solidFill>
              </a:rPr>
              <a:t>bacilli</a:t>
            </a:r>
            <a:r>
              <a:rPr lang="en-US" dirty="0"/>
              <a:t>. Once daily dose regime not to be used for endocarditis, febrile neutropenia, or meningitis.</a:t>
            </a:r>
            <a:endParaRPr lang="ar-SA" dirty="0"/>
          </a:p>
        </p:txBody>
      </p:sp>
    </p:spTree>
    <p:extLst>
      <p:ext uri="{BB962C8B-B14F-4D97-AF65-F5344CB8AC3E}">
        <p14:creationId xmlns:p14="http://schemas.microsoft.com/office/powerpoint/2010/main" val="41043827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EEB06-8AC0-43B0-92C1-A90652B85C6F}"/>
              </a:ext>
            </a:extLst>
          </p:cNvPr>
          <p:cNvSpPr>
            <a:spLocks noGrp="1"/>
          </p:cNvSpPr>
          <p:nvPr>
            <p:ph type="title"/>
          </p:nvPr>
        </p:nvSpPr>
        <p:spPr/>
        <p:txBody>
          <a:bodyPr/>
          <a:lstStyle/>
          <a:p>
            <a:r>
              <a:rPr lang="en-US" b="1" dirty="0"/>
              <a:t>Tobramycin &amp; Neomycin</a:t>
            </a:r>
            <a:endParaRPr lang="ar-SA" b="1" dirty="0"/>
          </a:p>
        </p:txBody>
      </p:sp>
      <p:sp>
        <p:nvSpPr>
          <p:cNvPr id="3" name="Content Placeholder 2">
            <a:extLst>
              <a:ext uri="{FF2B5EF4-FFF2-40B4-BE49-F238E27FC236}">
                <a16:creationId xmlns:a16="http://schemas.microsoft.com/office/drawing/2014/main" id="{913F70F9-5D8C-4F32-AF6E-53579DC5E550}"/>
              </a:ext>
            </a:extLst>
          </p:cNvPr>
          <p:cNvSpPr>
            <a:spLocks noGrp="1"/>
          </p:cNvSpPr>
          <p:nvPr>
            <p:ph idx="1"/>
          </p:nvPr>
        </p:nvSpPr>
        <p:spPr>
          <a:xfrm>
            <a:off x="1028700" y="1752600"/>
            <a:ext cx="7200900" cy="4876800"/>
          </a:xfrm>
        </p:spPr>
        <p:txBody>
          <a:bodyPr>
            <a:normAutofit/>
          </a:bodyPr>
          <a:lstStyle/>
          <a:p>
            <a:pPr algn="just" rtl="0"/>
            <a:r>
              <a:rPr lang="en-US" dirty="0"/>
              <a:t>Tobramycin has similar activity to gentamicin. It is </a:t>
            </a:r>
            <a:r>
              <a:rPr lang="en-US" dirty="0">
                <a:solidFill>
                  <a:srgbClr val="FF0000"/>
                </a:solidFill>
              </a:rPr>
              <a:t>slightly more active</a:t>
            </a:r>
            <a:r>
              <a:rPr lang="en-US" dirty="0"/>
              <a:t> against </a:t>
            </a:r>
            <a:r>
              <a:rPr lang="en-US" b="1" dirty="0">
                <a:solidFill>
                  <a:srgbClr val="FF0000"/>
                </a:solidFill>
              </a:rPr>
              <a:t>Ps. aeruginosa </a:t>
            </a:r>
            <a:r>
              <a:rPr lang="en-US" dirty="0"/>
              <a:t>but shows less activity against certain other Gram-negative bacteria.</a:t>
            </a:r>
          </a:p>
          <a:p>
            <a:pPr marL="0" indent="0" algn="just" rtl="0">
              <a:buNone/>
            </a:pPr>
            <a:endParaRPr lang="en-US" dirty="0"/>
          </a:p>
          <a:p>
            <a:pPr algn="just" rtl="0"/>
            <a:r>
              <a:rPr lang="en-US" dirty="0"/>
              <a:t>Tobramycin can be administered </a:t>
            </a:r>
            <a:r>
              <a:rPr lang="en-US" b="1" dirty="0">
                <a:solidFill>
                  <a:srgbClr val="FF0000"/>
                </a:solidFill>
              </a:rPr>
              <a:t>by nebuliser </a:t>
            </a:r>
            <a:r>
              <a:rPr lang="en-US" dirty="0"/>
              <a:t>or by inhalation of powder on a cyclical basis (</a:t>
            </a:r>
            <a:r>
              <a:rPr lang="en-US" dirty="0">
                <a:solidFill>
                  <a:srgbClr val="FF0000"/>
                </a:solidFill>
              </a:rPr>
              <a:t>28 days of tobramycin </a:t>
            </a:r>
            <a:r>
              <a:rPr lang="en-US" dirty="0"/>
              <a:t>followed by a </a:t>
            </a:r>
            <a:r>
              <a:rPr lang="en-US" dirty="0">
                <a:solidFill>
                  <a:srgbClr val="FF0000"/>
                </a:solidFill>
              </a:rPr>
              <a:t>28-day tobramycin-free interval</a:t>
            </a:r>
            <a:r>
              <a:rPr lang="en-US" dirty="0"/>
              <a:t>) for the treatment of chronic pulmonary Ps. aeruginosa infection in </a:t>
            </a:r>
            <a:r>
              <a:rPr lang="en-US" dirty="0">
                <a:solidFill>
                  <a:srgbClr val="FF0000"/>
                </a:solidFill>
              </a:rPr>
              <a:t>cystic fibrosis</a:t>
            </a:r>
            <a:r>
              <a:rPr lang="en-US" dirty="0"/>
              <a:t>.</a:t>
            </a:r>
          </a:p>
          <a:p>
            <a:pPr marL="0" indent="0" algn="just" rtl="0">
              <a:buNone/>
            </a:pPr>
            <a:endParaRPr lang="en-US" dirty="0"/>
          </a:p>
          <a:p>
            <a:pPr algn="just" rtl="0"/>
            <a:r>
              <a:rPr lang="en-US" dirty="0"/>
              <a:t>Neomycin sulfate is too toxic for parenteral administration and can only be used for </a:t>
            </a:r>
            <a:r>
              <a:rPr lang="en-US" dirty="0">
                <a:solidFill>
                  <a:srgbClr val="FF0000"/>
                </a:solidFill>
              </a:rPr>
              <a:t>infections of the skin or mucous membranes</a:t>
            </a:r>
            <a:r>
              <a:rPr lang="en-US" dirty="0"/>
              <a:t> or to reduce the bacterial population of the colon </a:t>
            </a:r>
            <a:r>
              <a:rPr lang="en-US" dirty="0">
                <a:solidFill>
                  <a:srgbClr val="FF0000"/>
                </a:solidFill>
              </a:rPr>
              <a:t>prior to bowel surgery </a:t>
            </a:r>
            <a:r>
              <a:rPr lang="en-US" dirty="0"/>
              <a:t>or in </a:t>
            </a:r>
            <a:r>
              <a:rPr lang="en-US" dirty="0">
                <a:solidFill>
                  <a:srgbClr val="FF0000"/>
                </a:solidFill>
              </a:rPr>
              <a:t>hepatic failure</a:t>
            </a:r>
            <a:r>
              <a:rPr lang="en-US" dirty="0"/>
              <a:t>. Oral administration may lead to malabsorption.</a:t>
            </a:r>
            <a:endParaRPr lang="ar-SA" dirty="0"/>
          </a:p>
        </p:txBody>
      </p:sp>
    </p:spTree>
    <p:extLst>
      <p:ext uri="{BB962C8B-B14F-4D97-AF65-F5344CB8AC3E}">
        <p14:creationId xmlns:p14="http://schemas.microsoft.com/office/powerpoint/2010/main" val="26429148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80DD5-B825-4C16-AA8F-38AB1F38A4BA}"/>
              </a:ext>
            </a:extLst>
          </p:cNvPr>
          <p:cNvSpPr>
            <a:spLocks noGrp="1"/>
          </p:cNvSpPr>
          <p:nvPr>
            <p:ph type="title"/>
          </p:nvPr>
        </p:nvSpPr>
        <p:spPr/>
        <p:txBody>
          <a:bodyPr/>
          <a:lstStyle/>
          <a:p>
            <a:endParaRPr lang="ar-SA"/>
          </a:p>
        </p:txBody>
      </p:sp>
      <p:pic>
        <p:nvPicPr>
          <p:cNvPr id="5" name="Content Placeholder 4">
            <a:extLst>
              <a:ext uri="{FF2B5EF4-FFF2-40B4-BE49-F238E27FC236}">
                <a16:creationId xmlns:a16="http://schemas.microsoft.com/office/drawing/2014/main" id="{4CD469EB-72FC-41BA-93C2-B127F59D736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58000"/>
          </a:xfrm>
        </p:spPr>
      </p:pic>
    </p:spTree>
    <p:extLst>
      <p:ext uri="{BB962C8B-B14F-4D97-AF65-F5344CB8AC3E}">
        <p14:creationId xmlns:p14="http://schemas.microsoft.com/office/powerpoint/2010/main" val="3547633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21351-AFE7-49A6-BA00-61123335416D}"/>
              </a:ext>
            </a:extLst>
          </p:cNvPr>
          <p:cNvSpPr>
            <a:spLocks noGrp="1"/>
          </p:cNvSpPr>
          <p:nvPr>
            <p:ph type="title"/>
          </p:nvPr>
        </p:nvSpPr>
        <p:spPr/>
        <p:txBody>
          <a:bodyPr/>
          <a:lstStyle/>
          <a:p>
            <a:r>
              <a:rPr lang="en-US" b="1" dirty="0"/>
              <a:t>Allergy &amp; Cross-Sensitivity</a:t>
            </a:r>
            <a:endParaRPr lang="ar-SA" b="1" dirty="0"/>
          </a:p>
        </p:txBody>
      </p:sp>
      <p:sp>
        <p:nvSpPr>
          <p:cNvPr id="3" name="Content Placeholder 2">
            <a:extLst>
              <a:ext uri="{FF2B5EF4-FFF2-40B4-BE49-F238E27FC236}">
                <a16:creationId xmlns:a16="http://schemas.microsoft.com/office/drawing/2014/main" id="{35249A4D-BC71-4C19-ACBF-CBB79ABA8280}"/>
              </a:ext>
            </a:extLst>
          </p:cNvPr>
          <p:cNvSpPr>
            <a:spLocks noGrp="1"/>
          </p:cNvSpPr>
          <p:nvPr>
            <p:ph idx="1"/>
          </p:nvPr>
        </p:nvSpPr>
        <p:spPr>
          <a:xfrm>
            <a:off x="1028700" y="1905000"/>
            <a:ext cx="7200900" cy="4648200"/>
          </a:xfrm>
        </p:spPr>
        <p:txBody>
          <a:bodyPr>
            <a:normAutofit/>
          </a:bodyPr>
          <a:lstStyle/>
          <a:p>
            <a:pPr algn="just" rtl="0"/>
            <a:r>
              <a:rPr lang="en-US" dirty="0"/>
              <a:t>Individuals with a history of anaphylaxis, urticaria, or rash </a:t>
            </a:r>
            <a:r>
              <a:rPr lang="en-US" b="1" dirty="0">
                <a:solidFill>
                  <a:srgbClr val="FF0000"/>
                </a:solidFill>
              </a:rPr>
              <a:t>immediately</a:t>
            </a:r>
            <a:r>
              <a:rPr lang="en-US" dirty="0"/>
              <a:t> after penicillin administration are at risk of immediate hypersensitivity to a penicillin; these individuals </a:t>
            </a:r>
            <a:r>
              <a:rPr lang="en-US" dirty="0">
                <a:solidFill>
                  <a:srgbClr val="FF0000"/>
                </a:solidFill>
              </a:rPr>
              <a:t>should not receive a penicillin</a:t>
            </a:r>
            <a:r>
              <a:rPr lang="en-US" dirty="0"/>
              <a:t>.</a:t>
            </a:r>
          </a:p>
          <a:p>
            <a:pPr marL="0" indent="0" algn="just" rtl="0">
              <a:buNone/>
            </a:pPr>
            <a:endParaRPr lang="en-US" dirty="0"/>
          </a:p>
          <a:p>
            <a:pPr algn="just" rtl="0"/>
            <a:r>
              <a:rPr lang="en-US" dirty="0"/>
              <a:t>Individuals with a history of a </a:t>
            </a:r>
            <a:r>
              <a:rPr lang="en-US" b="1" dirty="0">
                <a:solidFill>
                  <a:srgbClr val="FF0000"/>
                </a:solidFill>
              </a:rPr>
              <a:t>minor rash </a:t>
            </a:r>
            <a:r>
              <a:rPr lang="en-US" dirty="0"/>
              <a:t>(i.e. non-confluent, non-pruritic rash restricted to a small area of the body) or a rash that occurs </a:t>
            </a:r>
            <a:r>
              <a:rPr lang="en-US" b="1" dirty="0">
                <a:solidFill>
                  <a:srgbClr val="FF0000"/>
                </a:solidFill>
              </a:rPr>
              <a:t>more than 72 hours after </a:t>
            </a:r>
            <a:r>
              <a:rPr lang="en-US" dirty="0"/>
              <a:t>penicillin administration are </a:t>
            </a:r>
            <a:r>
              <a:rPr lang="en-US" u="sng" dirty="0">
                <a:solidFill>
                  <a:srgbClr val="FF0000"/>
                </a:solidFill>
              </a:rPr>
              <a:t>probably not allergic to penicillin </a:t>
            </a:r>
            <a:r>
              <a:rPr lang="en-US" dirty="0"/>
              <a:t>and in these individuals a penicillin </a:t>
            </a:r>
            <a:r>
              <a:rPr lang="en-US" dirty="0">
                <a:solidFill>
                  <a:srgbClr val="FF0000"/>
                </a:solidFill>
              </a:rPr>
              <a:t>should not be withheld </a:t>
            </a:r>
            <a:r>
              <a:rPr lang="en-US" dirty="0"/>
              <a:t>unnecessarily for serious infections; the possibility of an allergic reaction should, however, be borne in mind. Other beta-lactam antibiotics (including cephalosporins) can be used in these patients.</a:t>
            </a:r>
            <a:endParaRPr lang="ar-SA" dirty="0"/>
          </a:p>
        </p:txBody>
      </p:sp>
    </p:spTree>
    <p:extLst>
      <p:ext uri="{BB962C8B-B14F-4D97-AF65-F5344CB8AC3E}">
        <p14:creationId xmlns:p14="http://schemas.microsoft.com/office/powerpoint/2010/main" val="3539286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3FFC5-2FD9-4CEF-A9C9-1CA734EDDC16}"/>
              </a:ext>
            </a:extLst>
          </p:cNvPr>
          <p:cNvSpPr>
            <a:spLocks noGrp="1"/>
          </p:cNvSpPr>
          <p:nvPr>
            <p:ph type="title"/>
          </p:nvPr>
        </p:nvSpPr>
        <p:spPr/>
        <p:txBody>
          <a:bodyPr/>
          <a:lstStyle/>
          <a:p>
            <a:r>
              <a:rPr lang="en-US" b="1" dirty="0"/>
              <a:t>Allergy &amp; Cross-Sensitivity</a:t>
            </a:r>
            <a:endParaRPr lang="ar-SA" b="1" dirty="0"/>
          </a:p>
        </p:txBody>
      </p:sp>
      <p:sp>
        <p:nvSpPr>
          <p:cNvPr id="3" name="Content Placeholder 2">
            <a:extLst>
              <a:ext uri="{FF2B5EF4-FFF2-40B4-BE49-F238E27FC236}">
                <a16:creationId xmlns:a16="http://schemas.microsoft.com/office/drawing/2014/main" id="{AAFE9DC9-2235-412F-A28A-8EA6B3008C56}"/>
              </a:ext>
            </a:extLst>
          </p:cNvPr>
          <p:cNvSpPr>
            <a:spLocks noGrp="1"/>
          </p:cNvSpPr>
          <p:nvPr>
            <p:ph idx="1"/>
          </p:nvPr>
        </p:nvSpPr>
        <p:spPr>
          <a:xfrm>
            <a:off x="1028700" y="1752600"/>
            <a:ext cx="7200900" cy="4876800"/>
          </a:xfrm>
        </p:spPr>
        <p:txBody>
          <a:bodyPr>
            <a:normAutofit/>
          </a:bodyPr>
          <a:lstStyle/>
          <a:p>
            <a:pPr algn="just" rtl="0"/>
            <a:r>
              <a:rPr lang="en-US" dirty="0"/>
              <a:t>Patients who are </a:t>
            </a:r>
            <a:r>
              <a:rPr lang="en-US" b="1" dirty="0">
                <a:solidFill>
                  <a:srgbClr val="FF0000"/>
                </a:solidFill>
              </a:rPr>
              <a:t>allergic to one </a:t>
            </a:r>
            <a:r>
              <a:rPr lang="en-US" dirty="0"/>
              <a:t>penicillin will be </a:t>
            </a:r>
            <a:r>
              <a:rPr lang="en-US" b="1" dirty="0">
                <a:solidFill>
                  <a:srgbClr val="FF0000"/>
                </a:solidFill>
              </a:rPr>
              <a:t>allergic to all </a:t>
            </a:r>
            <a:r>
              <a:rPr lang="en-US" dirty="0"/>
              <a:t>because the hypersensitivity is related to the basic penicillin structure.</a:t>
            </a:r>
          </a:p>
          <a:p>
            <a:pPr marL="0" indent="0" algn="just" rtl="0">
              <a:buNone/>
            </a:pPr>
            <a:endParaRPr lang="en-US" dirty="0"/>
          </a:p>
          <a:p>
            <a:pPr algn="just" rtl="0"/>
            <a:r>
              <a:rPr lang="en-US" dirty="0"/>
              <a:t>Patients with a history of </a:t>
            </a:r>
            <a:r>
              <a:rPr lang="en-US" b="1" dirty="0">
                <a:solidFill>
                  <a:srgbClr val="FF0000"/>
                </a:solidFill>
              </a:rPr>
              <a:t>immediate hypersensitivity </a:t>
            </a:r>
            <a:r>
              <a:rPr lang="en-US" dirty="0"/>
              <a:t>to penicillins may also react to the cephalosporins and other beta-lactam antibiotics, they should not receive these antibiotics.</a:t>
            </a:r>
          </a:p>
          <a:p>
            <a:pPr marL="0" indent="0" algn="just" rtl="0">
              <a:buNone/>
            </a:pPr>
            <a:endParaRPr lang="en-US" dirty="0"/>
          </a:p>
          <a:p>
            <a:pPr algn="just" rtl="0"/>
            <a:r>
              <a:rPr lang="en-US" dirty="0"/>
              <a:t>If a penicillin (or another beta-lactam antibiotic) is </a:t>
            </a:r>
            <a:r>
              <a:rPr lang="en-US" b="1" u="sng" dirty="0">
                <a:solidFill>
                  <a:srgbClr val="FF0000"/>
                </a:solidFill>
              </a:rPr>
              <a:t>essential</a:t>
            </a:r>
            <a:r>
              <a:rPr lang="en-US" dirty="0"/>
              <a:t> in an individual with immediate hypersensitivity to penicillin then specialist advice should be sought on </a:t>
            </a:r>
            <a:r>
              <a:rPr lang="en-US" b="1" dirty="0">
                <a:solidFill>
                  <a:srgbClr val="FF0000"/>
                </a:solidFill>
              </a:rPr>
              <a:t>hypersensitivity testing </a:t>
            </a:r>
            <a:r>
              <a:rPr lang="en-US" dirty="0"/>
              <a:t>or using a beta-lactam antibiotic with a </a:t>
            </a:r>
            <a:r>
              <a:rPr lang="en-US" b="1" dirty="0">
                <a:solidFill>
                  <a:srgbClr val="FF0000"/>
                </a:solidFill>
              </a:rPr>
              <a:t>different structure </a:t>
            </a:r>
            <a:r>
              <a:rPr lang="en-US" dirty="0"/>
              <a:t>to the penicillin that caused the hypersensitivity.</a:t>
            </a:r>
            <a:endParaRPr lang="ar-SA" dirty="0"/>
          </a:p>
        </p:txBody>
      </p:sp>
    </p:spTree>
    <p:extLst>
      <p:ext uri="{BB962C8B-B14F-4D97-AF65-F5344CB8AC3E}">
        <p14:creationId xmlns:p14="http://schemas.microsoft.com/office/powerpoint/2010/main" val="1033541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CF980-4969-4684-BBAF-841D951F63E4}"/>
              </a:ext>
            </a:extLst>
          </p:cNvPr>
          <p:cNvSpPr>
            <a:spLocks noGrp="1"/>
          </p:cNvSpPr>
          <p:nvPr>
            <p:ph type="title"/>
          </p:nvPr>
        </p:nvSpPr>
        <p:spPr/>
        <p:txBody>
          <a:bodyPr>
            <a:normAutofit/>
          </a:bodyPr>
          <a:lstStyle/>
          <a:p>
            <a:pPr rtl="0"/>
            <a:r>
              <a:rPr lang="en-US" sz="4000" b="1" dirty="0"/>
              <a:t>Penicillinase-resistant penicillins</a:t>
            </a:r>
            <a:endParaRPr lang="ar-SA" sz="4000" b="1" dirty="0"/>
          </a:p>
        </p:txBody>
      </p:sp>
      <p:sp>
        <p:nvSpPr>
          <p:cNvPr id="3" name="Content Placeholder 2">
            <a:extLst>
              <a:ext uri="{FF2B5EF4-FFF2-40B4-BE49-F238E27FC236}">
                <a16:creationId xmlns:a16="http://schemas.microsoft.com/office/drawing/2014/main" id="{28D535C8-913E-43EB-AC11-6B7281322A48}"/>
              </a:ext>
            </a:extLst>
          </p:cNvPr>
          <p:cNvSpPr>
            <a:spLocks noGrp="1"/>
          </p:cNvSpPr>
          <p:nvPr>
            <p:ph idx="1"/>
          </p:nvPr>
        </p:nvSpPr>
        <p:spPr>
          <a:xfrm>
            <a:off x="1028700" y="1447800"/>
            <a:ext cx="7200900" cy="5410200"/>
          </a:xfrm>
        </p:spPr>
        <p:txBody>
          <a:bodyPr>
            <a:normAutofit/>
          </a:bodyPr>
          <a:lstStyle/>
          <a:p>
            <a:pPr algn="just" rtl="0"/>
            <a:r>
              <a:rPr lang="en-US" dirty="0"/>
              <a:t>Most staphylococci are now resistant to benzylpenicillin because they produce </a:t>
            </a:r>
            <a:r>
              <a:rPr lang="en-US" dirty="0">
                <a:solidFill>
                  <a:srgbClr val="FF0000"/>
                </a:solidFill>
              </a:rPr>
              <a:t>penicillinases</a:t>
            </a:r>
            <a:r>
              <a:rPr lang="en-US" dirty="0"/>
              <a:t>. </a:t>
            </a:r>
            <a:r>
              <a:rPr lang="en-US" b="1" dirty="0">
                <a:solidFill>
                  <a:srgbClr val="FF0000"/>
                </a:solidFill>
              </a:rPr>
              <a:t>Flucloxacillin</a:t>
            </a:r>
            <a:r>
              <a:rPr lang="en-US" dirty="0"/>
              <a:t>, however, is not inactivated by these enzymes and is thus effective in infections caused by penicillin-resistant staphylococci, which is the sole indication for its use (250–500 mg 4 times a day; maximum 8 g).</a:t>
            </a:r>
          </a:p>
          <a:p>
            <a:pPr marL="0" indent="0" algn="just" rtl="0">
              <a:buNone/>
            </a:pPr>
            <a:endParaRPr lang="en-US" dirty="0"/>
          </a:p>
          <a:p>
            <a:pPr algn="just" rtl="0"/>
            <a:r>
              <a:rPr lang="en-US" dirty="0"/>
              <a:t>Flucloxacillin is </a:t>
            </a:r>
            <a:r>
              <a:rPr lang="en-US" dirty="0">
                <a:solidFill>
                  <a:srgbClr val="FF0000"/>
                </a:solidFill>
              </a:rPr>
              <a:t>acid-stable</a:t>
            </a:r>
            <a:r>
              <a:rPr lang="en-US" dirty="0"/>
              <a:t> and can, therefore, be given by mouth as well as by injection. Flucloxacillin is well absorbed from the gut.</a:t>
            </a:r>
          </a:p>
          <a:p>
            <a:pPr marL="0" indent="0" algn="just" rtl="0">
              <a:buNone/>
            </a:pPr>
            <a:endParaRPr lang="en-US" dirty="0"/>
          </a:p>
          <a:p>
            <a:pPr algn="just" rtl="0"/>
            <a:r>
              <a:rPr lang="en-US" b="1" dirty="0">
                <a:solidFill>
                  <a:srgbClr val="FF0000"/>
                </a:solidFill>
              </a:rPr>
              <a:t>Temocillin</a:t>
            </a:r>
            <a:r>
              <a:rPr lang="en-US" dirty="0"/>
              <a:t> is active against Gram-negative bacteria and is stable against a wide range of beta-lactamases. It should be reserved for the treatment of infections caused by beta-lactamase-producing strains of </a:t>
            </a:r>
            <a:r>
              <a:rPr lang="en-US" dirty="0">
                <a:solidFill>
                  <a:srgbClr val="FF0000"/>
                </a:solidFill>
              </a:rPr>
              <a:t>Gram-negative bacteria</a:t>
            </a:r>
            <a:r>
              <a:rPr lang="en-US" dirty="0"/>
              <a:t>, including </a:t>
            </a:r>
            <a:r>
              <a:rPr lang="en-US" dirty="0">
                <a:solidFill>
                  <a:srgbClr val="FF0000"/>
                </a:solidFill>
              </a:rPr>
              <a:t>those resistant to third-generation cephalosporins</a:t>
            </a:r>
            <a:r>
              <a:rPr lang="en-US" dirty="0"/>
              <a:t>.</a:t>
            </a:r>
            <a:endParaRPr lang="ar-SA" dirty="0"/>
          </a:p>
        </p:txBody>
      </p:sp>
    </p:spTree>
    <p:extLst>
      <p:ext uri="{BB962C8B-B14F-4D97-AF65-F5344CB8AC3E}">
        <p14:creationId xmlns:p14="http://schemas.microsoft.com/office/powerpoint/2010/main" val="1729848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B254B-1ADE-4A7D-9B32-D42803583AA9}"/>
              </a:ext>
            </a:extLst>
          </p:cNvPr>
          <p:cNvSpPr>
            <a:spLocks noGrp="1"/>
          </p:cNvSpPr>
          <p:nvPr>
            <p:ph type="title"/>
          </p:nvPr>
        </p:nvSpPr>
        <p:spPr/>
        <p:txBody>
          <a:bodyPr/>
          <a:lstStyle/>
          <a:p>
            <a:r>
              <a:rPr lang="en-US" b="1" dirty="0"/>
              <a:t>Broad-spectrum penicillins</a:t>
            </a:r>
            <a:endParaRPr lang="ar-SA" b="1" dirty="0"/>
          </a:p>
        </p:txBody>
      </p:sp>
      <p:sp>
        <p:nvSpPr>
          <p:cNvPr id="3" name="Content Placeholder 2">
            <a:extLst>
              <a:ext uri="{FF2B5EF4-FFF2-40B4-BE49-F238E27FC236}">
                <a16:creationId xmlns:a16="http://schemas.microsoft.com/office/drawing/2014/main" id="{03AD1B1D-E4F8-4B83-8916-96986584DC30}"/>
              </a:ext>
            </a:extLst>
          </p:cNvPr>
          <p:cNvSpPr>
            <a:spLocks noGrp="1"/>
          </p:cNvSpPr>
          <p:nvPr>
            <p:ph idx="1"/>
          </p:nvPr>
        </p:nvSpPr>
        <p:spPr>
          <a:xfrm>
            <a:off x="1028700" y="2286000"/>
            <a:ext cx="7200900" cy="4114800"/>
          </a:xfrm>
        </p:spPr>
        <p:txBody>
          <a:bodyPr>
            <a:normAutofit/>
          </a:bodyPr>
          <a:lstStyle/>
          <a:p>
            <a:pPr algn="just" rtl="0"/>
            <a:r>
              <a:rPr lang="en-US" dirty="0"/>
              <a:t>Ampicillin is active against certain </a:t>
            </a:r>
            <a:r>
              <a:rPr lang="en-US" dirty="0">
                <a:solidFill>
                  <a:srgbClr val="FF0000"/>
                </a:solidFill>
              </a:rPr>
              <a:t>Gram-positive</a:t>
            </a:r>
            <a:r>
              <a:rPr lang="en-US" dirty="0"/>
              <a:t> and </a:t>
            </a:r>
            <a:r>
              <a:rPr lang="en-US" dirty="0">
                <a:solidFill>
                  <a:srgbClr val="FF0000"/>
                </a:solidFill>
              </a:rPr>
              <a:t>Gram-negative</a:t>
            </a:r>
            <a:r>
              <a:rPr lang="en-US" dirty="0"/>
              <a:t> organisms but is </a:t>
            </a:r>
            <a:r>
              <a:rPr lang="en-US" u="sng" dirty="0">
                <a:solidFill>
                  <a:srgbClr val="FF0000"/>
                </a:solidFill>
              </a:rPr>
              <a:t>inactivated by penicillinases </a:t>
            </a:r>
            <a:r>
              <a:rPr lang="en-US" dirty="0"/>
              <a:t>including those produced by Staphylococcus aureus and by common Gram-negative bacilli such as Escherichia coli. Almost all staphylococci, approx. </a:t>
            </a:r>
            <a:r>
              <a:rPr lang="en-US" b="1" dirty="0">
                <a:solidFill>
                  <a:srgbClr val="FF0000"/>
                </a:solidFill>
              </a:rPr>
              <a:t>60% of E. coli strains </a:t>
            </a:r>
            <a:r>
              <a:rPr lang="en-US" dirty="0"/>
              <a:t>and approx. </a:t>
            </a:r>
            <a:r>
              <a:rPr lang="en-US" b="1" dirty="0">
                <a:solidFill>
                  <a:srgbClr val="FF0000"/>
                </a:solidFill>
              </a:rPr>
              <a:t>20% of Haemophilus influenzae strains </a:t>
            </a:r>
            <a:r>
              <a:rPr lang="en-US" dirty="0"/>
              <a:t>are now </a:t>
            </a:r>
            <a:r>
              <a:rPr lang="en-US" b="1" dirty="0">
                <a:solidFill>
                  <a:srgbClr val="FF0000"/>
                </a:solidFill>
              </a:rPr>
              <a:t>resistant</a:t>
            </a:r>
            <a:r>
              <a:rPr lang="en-US" dirty="0"/>
              <a:t>.</a:t>
            </a:r>
          </a:p>
          <a:p>
            <a:pPr marL="0" indent="0" algn="just" rtl="0">
              <a:buNone/>
            </a:pPr>
            <a:endParaRPr lang="en-US" dirty="0"/>
          </a:p>
          <a:p>
            <a:pPr algn="just" rtl="0"/>
            <a:r>
              <a:rPr lang="en-US" dirty="0"/>
              <a:t>The likelihood of resistance should therefore be considered before using ampicillin for the ‘blind’ treatment of infections; in particular, </a:t>
            </a:r>
            <a:r>
              <a:rPr lang="en-US" b="1" dirty="0">
                <a:solidFill>
                  <a:srgbClr val="FF0000"/>
                </a:solidFill>
              </a:rPr>
              <a:t>it</a:t>
            </a:r>
            <a:r>
              <a:rPr lang="en-US" dirty="0"/>
              <a:t> </a:t>
            </a:r>
            <a:r>
              <a:rPr lang="en-US" b="1" dirty="0">
                <a:solidFill>
                  <a:srgbClr val="FF0000"/>
                </a:solidFill>
              </a:rPr>
              <a:t>should not be used for hospital patients </a:t>
            </a:r>
            <a:r>
              <a:rPr lang="en-US" dirty="0"/>
              <a:t>without checking sensitivity.</a:t>
            </a:r>
            <a:endParaRPr lang="ar-SA" dirty="0"/>
          </a:p>
        </p:txBody>
      </p:sp>
    </p:spTree>
    <p:extLst>
      <p:ext uri="{BB962C8B-B14F-4D97-AF65-F5344CB8AC3E}">
        <p14:creationId xmlns:p14="http://schemas.microsoft.com/office/powerpoint/2010/main" val="692977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C22B0-9BD9-46A9-A745-CCE075138F25}"/>
              </a:ext>
            </a:extLst>
          </p:cNvPr>
          <p:cNvSpPr>
            <a:spLocks noGrp="1"/>
          </p:cNvSpPr>
          <p:nvPr>
            <p:ph type="title"/>
          </p:nvPr>
        </p:nvSpPr>
        <p:spPr/>
        <p:txBody>
          <a:bodyPr/>
          <a:lstStyle/>
          <a:p>
            <a:r>
              <a:rPr lang="en-US" b="1" dirty="0"/>
              <a:t>Broad-spectrum penicillins</a:t>
            </a:r>
            <a:endParaRPr lang="ar-SA" b="1" dirty="0"/>
          </a:p>
        </p:txBody>
      </p:sp>
      <p:sp>
        <p:nvSpPr>
          <p:cNvPr id="3" name="Content Placeholder 2">
            <a:extLst>
              <a:ext uri="{FF2B5EF4-FFF2-40B4-BE49-F238E27FC236}">
                <a16:creationId xmlns:a16="http://schemas.microsoft.com/office/drawing/2014/main" id="{1E090B71-37D8-46CD-8E65-65FE4BB8893C}"/>
              </a:ext>
            </a:extLst>
          </p:cNvPr>
          <p:cNvSpPr>
            <a:spLocks noGrp="1"/>
          </p:cNvSpPr>
          <p:nvPr>
            <p:ph idx="1"/>
          </p:nvPr>
        </p:nvSpPr>
        <p:spPr/>
        <p:txBody>
          <a:bodyPr/>
          <a:lstStyle/>
          <a:p>
            <a:pPr algn="just" rtl="0"/>
            <a:r>
              <a:rPr lang="en-US" dirty="0"/>
              <a:t>Ampicillin is well excreted in the bile and urine. It is principally indicated for the treatment of exacerbations of </a:t>
            </a:r>
            <a:r>
              <a:rPr lang="en-US" dirty="0">
                <a:solidFill>
                  <a:srgbClr val="FF0000"/>
                </a:solidFill>
              </a:rPr>
              <a:t>chronic bronchitis </a:t>
            </a:r>
            <a:r>
              <a:rPr lang="en-US" dirty="0"/>
              <a:t>and </a:t>
            </a:r>
            <a:r>
              <a:rPr lang="en-US" dirty="0">
                <a:solidFill>
                  <a:srgbClr val="FF0000"/>
                </a:solidFill>
              </a:rPr>
              <a:t>middle ear infections</a:t>
            </a:r>
            <a:r>
              <a:rPr lang="en-US" dirty="0"/>
              <a:t>, both of which may be due to Streptococcus pneumoniae and H. influenzae, and for </a:t>
            </a:r>
            <a:r>
              <a:rPr lang="en-US" dirty="0">
                <a:solidFill>
                  <a:srgbClr val="FF0000"/>
                </a:solidFill>
              </a:rPr>
              <a:t>urinary-tract infections</a:t>
            </a:r>
            <a:r>
              <a:rPr lang="en-US" dirty="0"/>
              <a:t>.</a:t>
            </a:r>
          </a:p>
          <a:p>
            <a:pPr marL="0" indent="0" algn="just" rtl="0">
              <a:buNone/>
            </a:pPr>
            <a:endParaRPr lang="en-US" dirty="0"/>
          </a:p>
          <a:p>
            <a:pPr algn="just" rtl="0"/>
            <a:r>
              <a:rPr lang="en-US" dirty="0"/>
              <a:t>Ampicillin can be given by mouth but less than half the dose is absorbed, and </a:t>
            </a:r>
            <a:r>
              <a:rPr lang="en-US" dirty="0">
                <a:solidFill>
                  <a:srgbClr val="FF0000"/>
                </a:solidFill>
              </a:rPr>
              <a:t>absorption is further decreased by the presence of food</a:t>
            </a:r>
            <a:r>
              <a:rPr lang="en-US" dirty="0"/>
              <a:t> in the gut.</a:t>
            </a:r>
            <a:endParaRPr lang="ar-SA" dirty="0"/>
          </a:p>
        </p:txBody>
      </p:sp>
    </p:spTree>
    <p:extLst>
      <p:ext uri="{BB962C8B-B14F-4D97-AF65-F5344CB8AC3E}">
        <p14:creationId xmlns:p14="http://schemas.microsoft.com/office/powerpoint/2010/main" val="24229128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842</TotalTime>
  <Words>4342</Words>
  <Application>Microsoft Office PowerPoint</Application>
  <PresentationFormat>On-screen Show (4:3)</PresentationFormat>
  <Paragraphs>252</Paragraphs>
  <Slides>45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AdvTT0feaae4e</vt:lpstr>
      <vt:lpstr>Franklin Gothic Book</vt:lpstr>
      <vt:lpstr>Tahoma</vt:lpstr>
      <vt:lpstr>Wingdings</vt:lpstr>
      <vt:lpstr>Crop</vt:lpstr>
      <vt:lpstr>Antibacterials part 1</vt:lpstr>
      <vt:lpstr>Penicillins</vt:lpstr>
      <vt:lpstr>Penicillins</vt:lpstr>
      <vt:lpstr>Allergy &amp; Cross-Sensitivity</vt:lpstr>
      <vt:lpstr>Allergy &amp; Cross-Sensitivity</vt:lpstr>
      <vt:lpstr>Allergy &amp; Cross-Sensitivity</vt:lpstr>
      <vt:lpstr>Penicillinase-resistant penicillins</vt:lpstr>
      <vt:lpstr>Broad-spectrum penicillins</vt:lpstr>
      <vt:lpstr>Broad-spectrum penicillins</vt:lpstr>
      <vt:lpstr>Broad-spectrum penicillins</vt:lpstr>
      <vt:lpstr>Broad-spectrum penicillins</vt:lpstr>
      <vt:lpstr>Broad-spectrum penicillins</vt:lpstr>
      <vt:lpstr>Broad-spectrum penicillins</vt:lpstr>
      <vt:lpstr>Antipseudomonal penicillins</vt:lpstr>
      <vt:lpstr>Antipseudomonal penicillins</vt:lpstr>
      <vt:lpstr>Cephalosporins</vt:lpstr>
      <vt:lpstr>Cephalosporins</vt:lpstr>
      <vt:lpstr>Cephalosporins</vt:lpstr>
      <vt:lpstr>First Generation Cephalosporins</vt:lpstr>
      <vt:lpstr>Second Generation Cephalosporins</vt:lpstr>
      <vt:lpstr>Third Generation Cephalosporins</vt:lpstr>
      <vt:lpstr>Third Generation Cephalosporins</vt:lpstr>
      <vt:lpstr>Fifth Generation Cephalosporins</vt:lpstr>
      <vt:lpstr>Carbapenems</vt:lpstr>
      <vt:lpstr>Carbapenems</vt:lpstr>
      <vt:lpstr>Meropenem</vt:lpstr>
      <vt:lpstr>Tetracyclines</vt:lpstr>
      <vt:lpstr>Tetracyclines</vt:lpstr>
      <vt:lpstr>Tetracyclines</vt:lpstr>
      <vt:lpstr>Tetracyclines</vt:lpstr>
      <vt:lpstr>Doxycycline</vt:lpstr>
      <vt:lpstr>Tigecycline</vt:lpstr>
      <vt:lpstr>Aminoglycosides</vt:lpstr>
      <vt:lpstr>Once daily dosage</vt:lpstr>
      <vt:lpstr>Aminoglycosides (by injection) </vt:lpstr>
      <vt:lpstr>Aminoglycosides (by injection) </vt:lpstr>
      <vt:lpstr>Aminoglycosides (by injection) </vt:lpstr>
      <vt:lpstr>Aminoglycosides (by injection) </vt:lpstr>
      <vt:lpstr>Serum concentrations</vt:lpstr>
      <vt:lpstr>Monitoring Requirements </vt:lpstr>
      <vt:lpstr>Monitoring Requirements </vt:lpstr>
      <vt:lpstr>Gentamicin</vt:lpstr>
      <vt:lpstr>Gentamicin &amp; Amikacin</vt:lpstr>
      <vt:lpstr>Tobramycin &amp; Neomycin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Antibacterials part 1</dc:title>
  <dc:creator>hp 15</dc:creator>
  <cp:lastModifiedBy>DR.Ahmed Saker 2o1O</cp:lastModifiedBy>
  <cp:revision>65</cp:revision>
  <dcterms:created xsi:type="dcterms:W3CDTF">2006-08-16T00:00:00Z</dcterms:created>
  <dcterms:modified xsi:type="dcterms:W3CDTF">2018-03-30T19:29:51Z</dcterms:modified>
</cp:coreProperties>
</file>