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10" r:id="rId4"/>
    <p:sldId id="259" r:id="rId5"/>
    <p:sldId id="263" r:id="rId6"/>
    <p:sldId id="311" r:id="rId7"/>
    <p:sldId id="264" r:id="rId8"/>
    <p:sldId id="266" r:id="rId9"/>
    <p:sldId id="267" r:id="rId10"/>
    <p:sldId id="268" r:id="rId11"/>
    <p:sldId id="269" r:id="rId12"/>
    <p:sldId id="312" r:id="rId13"/>
    <p:sldId id="270" r:id="rId14"/>
    <p:sldId id="271" r:id="rId15"/>
    <p:sldId id="260" r:id="rId16"/>
    <p:sldId id="261" r:id="rId17"/>
    <p:sldId id="262" r:id="rId18"/>
    <p:sldId id="265" r:id="rId19"/>
    <p:sldId id="272" r:id="rId20"/>
    <p:sldId id="273" r:id="rId21"/>
    <p:sldId id="274" r:id="rId22"/>
    <p:sldId id="275" r:id="rId23"/>
    <p:sldId id="276" r:id="rId24"/>
    <p:sldId id="277" r:id="rId25"/>
    <p:sldId id="278" r:id="rId26"/>
    <p:sldId id="313" r:id="rId27"/>
    <p:sldId id="279" r:id="rId28"/>
    <p:sldId id="280" r:id="rId29"/>
    <p:sldId id="281" r:id="rId30"/>
    <p:sldId id="282" r:id="rId31"/>
    <p:sldId id="284" r:id="rId32"/>
    <p:sldId id="283" r:id="rId33"/>
    <p:sldId id="285" r:id="rId34"/>
    <p:sldId id="286" r:id="rId35"/>
    <p:sldId id="287" r:id="rId36"/>
    <p:sldId id="288" r:id="rId37"/>
    <p:sldId id="289" r:id="rId38"/>
    <p:sldId id="290" r:id="rId39"/>
    <p:sldId id="291" r:id="rId40"/>
    <p:sldId id="300" r:id="rId41"/>
    <p:sldId id="301" r:id="rId42"/>
    <p:sldId id="303" r:id="rId43"/>
    <p:sldId id="302" r:id="rId44"/>
    <p:sldId id="304" r:id="rId45"/>
    <p:sldId id="305" r:id="rId46"/>
    <p:sldId id="306" r:id="rId47"/>
    <p:sldId id="307" r:id="rId48"/>
    <p:sldId id="308" r:id="rId49"/>
    <p:sldId id="309" r:id="rId50"/>
    <p:sldId id="292" r:id="rId51"/>
    <p:sldId id="293" r:id="rId52"/>
    <p:sldId id="294" r:id="rId53"/>
    <p:sldId id="295" r:id="rId54"/>
    <p:sldId id="296" r:id="rId55"/>
    <p:sldId id="298" r:id="rId56"/>
    <p:sldId id="297" r:id="rId57"/>
    <p:sldId id="299"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413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712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371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328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66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435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64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268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2/24/2018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728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pPr/>
              <a:t>2/24/2018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9606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692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2/24/2018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261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29C9-8D4D-4BBD-9462-D93FF5ACAF26}"/>
              </a:ext>
            </a:extLst>
          </p:cNvPr>
          <p:cNvSpPr>
            <a:spLocks noGrp="1"/>
          </p:cNvSpPr>
          <p:nvPr>
            <p:ph type="ctrTitle"/>
          </p:nvPr>
        </p:nvSpPr>
        <p:spPr>
          <a:xfrm>
            <a:off x="822960" y="304800"/>
            <a:ext cx="7543800" cy="3810000"/>
          </a:xfrm>
        </p:spPr>
        <p:txBody>
          <a:bodyPr/>
          <a:lstStyle/>
          <a:p>
            <a:pPr algn="just" rtl="0"/>
            <a:r>
              <a:rPr lang="en-US" dirty="0">
                <a:latin typeface="Eras Demi ITC" panose="020B0805030504020804" pitchFamily="34" charset="0"/>
              </a:rPr>
              <a:t>Cardiovascular Drugs Part lll</a:t>
            </a:r>
            <a:endParaRPr lang="ar-SA" dirty="0">
              <a:latin typeface="Eras Demi ITC" panose="020B0805030504020804" pitchFamily="34" charset="0"/>
            </a:endParaRPr>
          </a:p>
        </p:txBody>
      </p:sp>
      <p:sp>
        <p:nvSpPr>
          <p:cNvPr id="3" name="Subtitle 2">
            <a:extLst>
              <a:ext uri="{FF2B5EF4-FFF2-40B4-BE49-F238E27FC236}">
                <a16:creationId xmlns:a16="http://schemas.microsoft.com/office/drawing/2014/main" id="{D3C32A3D-3140-4213-BFB3-629FC71E8D3F}"/>
              </a:ext>
            </a:extLst>
          </p:cNvPr>
          <p:cNvSpPr>
            <a:spLocks noGrp="1"/>
          </p:cNvSpPr>
          <p:nvPr>
            <p:ph type="subTitle" idx="1"/>
          </p:nvPr>
        </p:nvSpPr>
        <p:spPr>
          <a:xfrm>
            <a:off x="0" y="4455621"/>
            <a:ext cx="9144000" cy="1143000"/>
          </a:xfrm>
        </p:spPr>
        <p:txBody>
          <a:bodyPr>
            <a:normAutofit/>
          </a:bodyPr>
          <a:lstStyle/>
          <a:p>
            <a:pPr algn="ctr" rtl="0"/>
            <a:r>
              <a:rPr lang="en-US" sz="4000" dirty="0">
                <a:solidFill>
                  <a:schemeClr val="tx1"/>
                </a:solidFill>
                <a:latin typeface="Berlin Sans FB Demi" panose="020E0802020502020306" pitchFamily="34" charset="0"/>
                <a:ea typeface="Verdana" panose="020B0604030504040204" pitchFamily="34" charset="0"/>
                <a:cs typeface="Verdana" panose="020B0604030504040204" pitchFamily="34" charset="0"/>
              </a:rPr>
              <a:t>Assist. Lect. Haider raheem</a:t>
            </a:r>
            <a:endParaRPr lang="ar-SA" sz="4000" dirty="0">
              <a:solidFill>
                <a:schemeClr val="tx1"/>
              </a:solidFill>
              <a:latin typeface="Berlin Sans FB Demi" panose="020E0802020502020306" pitchFamily="34" charset="0"/>
              <a:ea typeface="Verdana" panose="020B0604030504040204" pitchFamily="34" charset="0"/>
            </a:endParaRPr>
          </a:p>
        </p:txBody>
      </p:sp>
    </p:spTree>
    <p:extLst>
      <p:ext uri="{BB962C8B-B14F-4D97-AF65-F5344CB8AC3E}">
        <p14:creationId xmlns:p14="http://schemas.microsoft.com/office/powerpoint/2010/main" val="87374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2D9C-393E-40EE-8C46-56BEBC5AB723}"/>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Amiodarone</a:t>
            </a:r>
            <a:endParaRPr lang="ar-SA" dirty="0"/>
          </a:p>
        </p:txBody>
      </p:sp>
      <p:sp>
        <p:nvSpPr>
          <p:cNvPr id="3" name="Content Placeholder 2">
            <a:extLst>
              <a:ext uri="{FF2B5EF4-FFF2-40B4-BE49-F238E27FC236}">
                <a16:creationId xmlns:a16="http://schemas.microsoft.com/office/drawing/2014/main" id="{45788CB2-F6CC-42D8-A31C-EE5B692DAE13}"/>
              </a:ext>
            </a:extLst>
          </p:cNvPr>
          <p:cNvSpPr>
            <a:spLocks noGrp="1"/>
          </p:cNvSpPr>
          <p:nvPr>
            <p:ph idx="1"/>
          </p:nvPr>
        </p:nvSpPr>
        <p:spPr>
          <a:xfrm>
            <a:off x="822959" y="1845734"/>
            <a:ext cx="7543801" cy="4250266"/>
          </a:xfrm>
        </p:spPr>
        <p:txBody>
          <a:bodyPr>
            <a:normAutofit fontScale="92500"/>
          </a:bodyPr>
          <a:lstStyle/>
          <a:p>
            <a:pPr algn="just" rtl="0"/>
            <a:r>
              <a:rPr lang="en-US" sz="2400" dirty="0">
                <a:latin typeface="Times New Roman" panose="02020603050405020304" pitchFamily="18" charset="0"/>
                <a:cs typeface="Times New Roman" panose="02020603050405020304" pitchFamily="18" charset="0"/>
              </a:rPr>
              <a:t>Thyroid function: Amiodarone contains iodine and can cause disorders of thyroid function; both hypothyroidism and hyperthyroidism can occur. </a:t>
            </a:r>
            <a:r>
              <a:rPr lang="en-US" sz="2400" dirty="0">
                <a:solidFill>
                  <a:srgbClr val="FF0000"/>
                </a:solidFill>
                <a:latin typeface="Times New Roman" panose="02020603050405020304" pitchFamily="18" charset="0"/>
                <a:cs typeface="Times New Roman" panose="02020603050405020304" pitchFamily="18" charset="0"/>
              </a:rPr>
              <a:t>Thyrotoxicosis may be very refractory</a:t>
            </a:r>
            <a:r>
              <a:rPr lang="en-US" sz="2400" dirty="0">
                <a:latin typeface="Times New Roman" panose="02020603050405020304" pitchFamily="18" charset="0"/>
                <a:cs typeface="Times New Roman" panose="02020603050405020304" pitchFamily="18" charset="0"/>
              </a:rPr>
              <a:t>, and amiodarone should usually be withdrawn at least </a:t>
            </a:r>
            <a:r>
              <a:rPr lang="en-US" sz="2400" dirty="0">
                <a:solidFill>
                  <a:srgbClr val="FF0000"/>
                </a:solidFill>
                <a:latin typeface="Times New Roman" panose="02020603050405020304" pitchFamily="18" charset="0"/>
                <a:cs typeface="Times New Roman" panose="02020603050405020304" pitchFamily="18" charset="0"/>
              </a:rPr>
              <a:t>temporarily</a:t>
            </a:r>
            <a:r>
              <a:rPr lang="en-US" sz="2400" dirty="0">
                <a:latin typeface="Times New Roman" panose="02020603050405020304" pitchFamily="18" charset="0"/>
                <a:cs typeface="Times New Roman" panose="02020603050405020304" pitchFamily="18" charset="0"/>
              </a:rPr>
              <a:t> to help achieve control; treatment with </a:t>
            </a:r>
            <a:r>
              <a:rPr lang="en-US" sz="2400" dirty="0">
                <a:solidFill>
                  <a:srgbClr val="FF0000"/>
                </a:solidFill>
                <a:latin typeface="Times New Roman" panose="02020603050405020304" pitchFamily="18" charset="0"/>
                <a:cs typeface="Times New Roman" panose="02020603050405020304" pitchFamily="18" charset="0"/>
              </a:rPr>
              <a:t>carbimazole</a:t>
            </a:r>
            <a:r>
              <a:rPr lang="en-US" sz="2400" dirty="0">
                <a:latin typeface="Times New Roman" panose="02020603050405020304" pitchFamily="18" charset="0"/>
                <a:cs typeface="Times New Roman" panose="02020603050405020304" pitchFamily="18" charset="0"/>
              </a:rPr>
              <a:t> may be required. </a:t>
            </a:r>
            <a:r>
              <a:rPr lang="en-US" sz="2400" dirty="0">
                <a:solidFill>
                  <a:srgbClr val="FF0000"/>
                </a:solidFill>
                <a:latin typeface="Times New Roman" panose="02020603050405020304" pitchFamily="18" charset="0"/>
                <a:cs typeface="Times New Roman" panose="02020603050405020304" pitchFamily="18" charset="0"/>
              </a:rPr>
              <a:t>Hypothyroidism</a:t>
            </a:r>
            <a:r>
              <a:rPr lang="en-US" sz="2400" dirty="0">
                <a:latin typeface="Times New Roman" panose="02020603050405020304" pitchFamily="18" charset="0"/>
                <a:cs typeface="Times New Roman" panose="02020603050405020304" pitchFamily="18" charset="0"/>
              </a:rPr>
              <a:t> can be treated with </a:t>
            </a:r>
            <a:r>
              <a:rPr lang="en-US" sz="2400" dirty="0">
                <a:solidFill>
                  <a:srgbClr val="FF0000"/>
                </a:solidFill>
                <a:latin typeface="Times New Roman" panose="02020603050405020304" pitchFamily="18" charset="0"/>
                <a:cs typeface="Times New Roman" panose="02020603050405020304" pitchFamily="18" charset="0"/>
              </a:rPr>
              <a:t>replacement therapy</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without withdrawing amiodarone </a:t>
            </a:r>
            <a:r>
              <a:rPr lang="en-US" sz="2400" dirty="0">
                <a:latin typeface="Times New Roman" panose="02020603050405020304" pitchFamily="18" charset="0"/>
                <a:cs typeface="Times New Roman" panose="02020603050405020304" pitchFamily="18" charset="0"/>
              </a:rPr>
              <a:t>if it is essential; careful supervision is required.</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Hepatotoxicity: Amiodarone is also associated with </a:t>
            </a:r>
            <a:r>
              <a:rPr lang="en-US" sz="2400" dirty="0">
                <a:solidFill>
                  <a:srgbClr val="FF0000"/>
                </a:solidFill>
                <a:latin typeface="Times New Roman" panose="02020603050405020304" pitchFamily="18" charset="0"/>
                <a:cs typeface="Times New Roman" panose="02020603050405020304" pitchFamily="18" charset="0"/>
              </a:rPr>
              <a:t>hepatotoxicity </a:t>
            </a:r>
            <a:r>
              <a:rPr lang="en-US" sz="2400" dirty="0">
                <a:latin typeface="Times New Roman" panose="02020603050405020304" pitchFamily="18" charset="0"/>
                <a:cs typeface="Times New Roman" panose="02020603050405020304" pitchFamily="18" charset="0"/>
              </a:rPr>
              <a:t>and treatment should be discontinued if severe liver function abnormalities or clinical signs of liver disease develop.</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39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A92D-05F3-43E4-8126-2BF33C2AEB8C}"/>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Amiodarone</a:t>
            </a:r>
            <a:endParaRPr lang="ar-SA" dirty="0"/>
          </a:p>
        </p:txBody>
      </p:sp>
      <p:sp>
        <p:nvSpPr>
          <p:cNvPr id="3" name="Content Placeholder 2">
            <a:extLst>
              <a:ext uri="{FF2B5EF4-FFF2-40B4-BE49-F238E27FC236}">
                <a16:creationId xmlns:a16="http://schemas.microsoft.com/office/drawing/2014/main" id="{2662247F-10E4-4F67-B437-01616EBCC790}"/>
              </a:ext>
            </a:extLst>
          </p:cNvPr>
          <p:cNvSpPr>
            <a:spLocks noGrp="1"/>
          </p:cNvSpPr>
          <p:nvPr>
            <p:ph idx="1"/>
          </p:nvPr>
        </p:nvSpPr>
        <p:spPr>
          <a:xfrm>
            <a:off x="822959" y="1845734"/>
            <a:ext cx="7543801" cy="4859866"/>
          </a:xfrm>
        </p:spPr>
        <p:txBody>
          <a:bodyPr>
            <a:normAutofit fontScale="92500" lnSpcReduction="20000"/>
          </a:bodyPr>
          <a:lstStyle/>
          <a:p>
            <a:pPr algn="just" rtl="0"/>
            <a:r>
              <a:rPr lang="en-US" sz="2400" dirty="0">
                <a:solidFill>
                  <a:srgbClr val="000000">
                    <a:lumMod val="75000"/>
                    <a:lumOff val="25000"/>
                  </a:srgbClr>
                </a:solidFill>
                <a:latin typeface="Times New Roman" panose="02020603050405020304" pitchFamily="18" charset="0"/>
                <a:cs typeface="Times New Roman" panose="02020603050405020304" pitchFamily="18" charset="0"/>
              </a:rPr>
              <a:t>Other side-effects (Common or very common): Bradycardia. jaundice . nausea . persistent slate </a:t>
            </a:r>
            <a:r>
              <a:rPr lang="en-US" sz="2400" dirty="0">
                <a:solidFill>
                  <a:srgbClr val="FF0000"/>
                </a:solidFill>
                <a:latin typeface="Times New Roman" panose="02020603050405020304" pitchFamily="18" charset="0"/>
                <a:cs typeface="Times New Roman" panose="02020603050405020304" pitchFamily="18" charset="0"/>
              </a:rPr>
              <a:t>grey skin discoloration </a:t>
            </a:r>
            <a:r>
              <a:rPr lang="en-US" sz="2400" dirty="0">
                <a:solidFill>
                  <a:srgbClr val="000000">
                    <a:lumMod val="75000"/>
                    <a:lumOff val="25000"/>
                  </a:srgbClr>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phototoxicity</a:t>
            </a:r>
            <a:r>
              <a:rPr lang="en-US" sz="2400" dirty="0">
                <a:solidFill>
                  <a:srgbClr val="000000">
                    <a:lumMod val="75000"/>
                    <a:lumOff val="25000"/>
                  </a:srgbClr>
                </a:solidFill>
                <a:latin typeface="Times New Roman" panose="02020603050405020304" pitchFamily="18" charset="0"/>
                <a:cs typeface="Times New Roman" panose="02020603050405020304" pitchFamily="18" charset="0"/>
              </a:rPr>
              <a:t> . sleep disorders . </a:t>
            </a:r>
            <a:r>
              <a:rPr lang="en-US" sz="2400" dirty="0">
                <a:solidFill>
                  <a:srgbClr val="FF0000"/>
                </a:solidFill>
                <a:latin typeface="Times New Roman" panose="02020603050405020304" pitchFamily="18" charset="0"/>
                <a:cs typeface="Times New Roman" panose="02020603050405020304" pitchFamily="18" charset="0"/>
              </a:rPr>
              <a:t>taste disturbances </a:t>
            </a:r>
            <a:r>
              <a:rPr lang="en-US" sz="2400" dirty="0">
                <a:solidFill>
                  <a:srgbClr val="000000">
                    <a:lumMod val="75000"/>
                    <a:lumOff val="25000"/>
                  </a:srgbClr>
                </a:solidFill>
                <a:latin typeface="Times New Roman" panose="02020603050405020304" pitchFamily="18" charset="0"/>
                <a:cs typeface="Times New Roman" panose="02020603050405020304" pitchFamily="18" charset="0"/>
              </a:rPr>
              <a:t>. tremor . Vomiting .</a:t>
            </a:r>
          </a:p>
          <a:p>
            <a:pPr algn="just" rtl="0"/>
            <a:endParaRPr lang="en-US" sz="2400" dirty="0">
              <a:solidFill>
                <a:srgbClr val="000000">
                  <a:lumMod val="75000"/>
                  <a:lumOff val="25000"/>
                </a:srgbClr>
              </a:solidFill>
              <a:latin typeface="Times New Roman" panose="02020603050405020304" pitchFamily="18" charset="0"/>
              <a:cs typeface="Times New Roman" panose="02020603050405020304" pitchFamily="18" charset="0"/>
            </a:endParaRPr>
          </a:p>
          <a:p>
            <a:pPr algn="just" rtl="0"/>
            <a:r>
              <a:rPr lang="en-US" sz="2400" dirty="0">
                <a:solidFill>
                  <a:srgbClr val="000000">
                    <a:lumMod val="75000"/>
                    <a:lumOff val="25000"/>
                  </a:srgbClr>
                </a:solidFill>
                <a:latin typeface="Times New Roman" panose="02020603050405020304" pitchFamily="18" charset="0"/>
                <a:cs typeface="Times New Roman" panose="02020603050405020304" pitchFamily="18" charset="0"/>
              </a:rPr>
              <a:t>Contra-indications: </a:t>
            </a:r>
            <a:r>
              <a:rPr lang="en-US" sz="2400" dirty="0">
                <a:latin typeface="Times New Roman" panose="02020603050405020304" pitchFamily="18" charset="0"/>
                <a:cs typeface="Times New Roman" panose="02020603050405020304" pitchFamily="18" charset="0"/>
              </a:rPr>
              <a:t>Avoid in severe conduction disturbances (unless pacemaker fitted) . avoid in sinus node disease (unless pacemaker fitted) . iodine sensitivity . sino-atrial heart block (except in cardiac arrest) . sinus bradycardia (except in cardiac arrest) . thyroid dysfunction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Pregnancy: Possible risk of </a:t>
            </a:r>
            <a:r>
              <a:rPr lang="en-US" sz="2400" dirty="0">
                <a:solidFill>
                  <a:srgbClr val="FF0000"/>
                </a:solidFill>
                <a:latin typeface="Times New Roman" panose="02020603050405020304" pitchFamily="18" charset="0"/>
                <a:cs typeface="Times New Roman" panose="02020603050405020304" pitchFamily="18" charset="0"/>
              </a:rPr>
              <a:t>neonatal goitre</a:t>
            </a:r>
            <a:r>
              <a:rPr lang="en-US" sz="2400" dirty="0">
                <a:latin typeface="Times New Roman" panose="02020603050405020304" pitchFamily="18" charset="0"/>
                <a:cs typeface="Times New Roman" panose="02020603050405020304" pitchFamily="18" charset="0"/>
              </a:rPr>
              <a:t>; use only if no alternative.</a:t>
            </a:r>
          </a:p>
          <a:p>
            <a:pPr algn="just" rtl="0"/>
            <a:r>
              <a:rPr lang="en-US" sz="2400" dirty="0">
                <a:latin typeface="Times New Roman" panose="02020603050405020304" pitchFamily="18" charset="0"/>
                <a:cs typeface="Times New Roman" panose="02020603050405020304" pitchFamily="18" charset="0"/>
              </a:rPr>
              <a:t>Breast feeding: </a:t>
            </a:r>
            <a:r>
              <a:rPr lang="en-US" sz="2400" dirty="0">
                <a:solidFill>
                  <a:srgbClr val="FF0000"/>
                </a:solidFill>
                <a:latin typeface="Times New Roman" panose="02020603050405020304" pitchFamily="18" charset="0"/>
                <a:cs typeface="Times New Roman" panose="02020603050405020304" pitchFamily="18" charset="0"/>
              </a:rPr>
              <a:t>Avoid</a:t>
            </a:r>
            <a:r>
              <a:rPr lang="en-US" sz="2400" dirty="0">
                <a:latin typeface="Times New Roman" panose="02020603050405020304" pitchFamily="18" charset="0"/>
                <a:cs typeface="Times New Roman" panose="02020603050405020304" pitchFamily="18" charset="0"/>
              </a:rPr>
              <a:t>; present in milk in significant amounts; theoretical risk of </a:t>
            </a:r>
            <a:r>
              <a:rPr lang="en-US" sz="2400" dirty="0">
                <a:solidFill>
                  <a:srgbClr val="FF0000"/>
                </a:solidFill>
                <a:latin typeface="Times New Roman" panose="02020603050405020304" pitchFamily="18" charset="0"/>
                <a:cs typeface="Times New Roman" panose="02020603050405020304" pitchFamily="18" charset="0"/>
              </a:rPr>
              <a:t>neonatal hypothyroidism </a:t>
            </a:r>
            <a:r>
              <a:rPr lang="en-US" sz="2400" dirty="0">
                <a:latin typeface="Times New Roman" panose="02020603050405020304" pitchFamily="18" charset="0"/>
                <a:cs typeface="Times New Roman" panose="02020603050405020304" pitchFamily="18" charset="0"/>
              </a:rPr>
              <a:t>from release of iodine.</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68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F85C-3C38-453C-8E79-034F305F54A1}"/>
              </a:ext>
            </a:extLst>
          </p:cNvPr>
          <p:cNvSpPr>
            <a:spLocks noGrp="1"/>
          </p:cNvSpPr>
          <p:nvPr>
            <p:ph type="title"/>
          </p:nvPr>
        </p:nvSpPr>
        <p:spPr/>
        <p:txBody>
          <a:bodyPr>
            <a:normAutofit/>
          </a:bodyPr>
          <a:lstStyle/>
          <a:p>
            <a:pPr algn="ctr"/>
            <a:r>
              <a:rPr lang="en-US" sz="4000" dirty="0">
                <a:latin typeface="AR BERKLEY" panose="02000000000000000000" pitchFamily="2" charset="0"/>
              </a:rPr>
              <a:t>Amiodarone-induced pigmentation</a:t>
            </a:r>
            <a:endParaRPr lang="ar-SA" sz="4000" dirty="0">
              <a:latin typeface="AR BERKLEY" panose="02000000000000000000" pitchFamily="2" charset="0"/>
            </a:endParaRPr>
          </a:p>
        </p:txBody>
      </p:sp>
      <p:pic>
        <p:nvPicPr>
          <p:cNvPr id="4" name="Content Placeholder 3">
            <a:extLst>
              <a:ext uri="{FF2B5EF4-FFF2-40B4-BE49-F238E27FC236}">
                <a16:creationId xmlns:a16="http://schemas.microsoft.com/office/drawing/2014/main" id="{84A9F98D-B246-4655-BB95-91228C41204C}"/>
              </a:ext>
            </a:extLst>
          </p:cNvPr>
          <p:cNvPicPr>
            <a:picLocks noGrp="1" noChangeAspect="1"/>
          </p:cNvPicPr>
          <p:nvPr>
            <p:ph idx="1"/>
          </p:nvPr>
        </p:nvPicPr>
        <p:blipFill>
          <a:blip r:embed="rId2"/>
          <a:stretch>
            <a:fillRect/>
          </a:stretch>
        </p:blipFill>
        <p:spPr>
          <a:xfrm>
            <a:off x="2971800" y="1737361"/>
            <a:ext cx="3429000" cy="4587239"/>
          </a:xfrm>
          <a:prstGeom prst="rect">
            <a:avLst/>
          </a:prstGeom>
        </p:spPr>
      </p:pic>
    </p:spTree>
    <p:extLst>
      <p:ext uri="{BB962C8B-B14F-4D97-AF65-F5344CB8AC3E}">
        <p14:creationId xmlns:p14="http://schemas.microsoft.com/office/powerpoint/2010/main" val="162341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7376F-3992-42EB-96AF-40C2A4A51104}"/>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Amiodarone</a:t>
            </a:r>
            <a:endParaRPr lang="ar-SA" dirty="0"/>
          </a:p>
        </p:txBody>
      </p:sp>
      <p:sp>
        <p:nvSpPr>
          <p:cNvPr id="3" name="Content Placeholder 2">
            <a:extLst>
              <a:ext uri="{FF2B5EF4-FFF2-40B4-BE49-F238E27FC236}">
                <a16:creationId xmlns:a16="http://schemas.microsoft.com/office/drawing/2014/main" id="{DEAE090F-8F67-4CEA-B2F0-161C951A5A1F}"/>
              </a:ext>
            </a:extLst>
          </p:cNvPr>
          <p:cNvSpPr>
            <a:spLocks noGrp="1"/>
          </p:cNvSpPr>
          <p:nvPr>
            <p:ph idx="1"/>
          </p:nvPr>
        </p:nvSpPr>
        <p:spPr>
          <a:xfrm>
            <a:off x="822959" y="1845734"/>
            <a:ext cx="7543801" cy="4478866"/>
          </a:xfrm>
        </p:spPr>
        <p:txBody>
          <a:bodyPr>
            <a:normAutofit fontScale="92500"/>
          </a:bodyPr>
          <a:lstStyle/>
          <a:p>
            <a:pPr marL="0" indent="0" algn="just" rtl="0">
              <a:buNone/>
            </a:pPr>
            <a:r>
              <a:rPr lang="en-US" sz="2400" dirty="0">
                <a:latin typeface="Times New Roman" panose="02020603050405020304" pitchFamily="18" charset="0"/>
                <a:cs typeface="Times New Roman" panose="02020603050405020304" pitchFamily="18" charset="0"/>
              </a:rPr>
              <a:t>By mouth; Adult: </a:t>
            </a:r>
            <a:r>
              <a:rPr lang="en-US" sz="2400" dirty="0">
                <a:solidFill>
                  <a:srgbClr val="FF0000"/>
                </a:solidFill>
                <a:latin typeface="Times New Roman" panose="02020603050405020304" pitchFamily="18" charset="0"/>
                <a:cs typeface="Times New Roman" panose="02020603050405020304" pitchFamily="18" charset="0"/>
              </a:rPr>
              <a:t>200 mg 3 times a day </a:t>
            </a:r>
            <a:r>
              <a:rPr lang="en-US" sz="2400" dirty="0">
                <a:latin typeface="Times New Roman" panose="02020603050405020304" pitchFamily="18" charset="0"/>
                <a:cs typeface="Times New Roman" panose="02020603050405020304" pitchFamily="18" charset="0"/>
              </a:rPr>
              <a:t>for 1 week, then reduced to 200 mg </a:t>
            </a:r>
            <a:r>
              <a:rPr lang="en-US" sz="2400" dirty="0">
                <a:solidFill>
                  <a:srgbClr val="FF0000"/>
                </a:solidFill>
                <a:latin typeface="Times New Roman" panose="02020603050405020304" pitchFamily="18" charset="0"/>
                <a:cs typeface="Times New Roman" panose="02020603050405020304" pitchFamily="18" charset="0"/>
              </a:rPr>
              <a:t>twice daily </a:t>
            </a:r>
            <a:r>
              <a:rPr lang="en-US" sz="2400" dirty="0">
                <a:latin typeface="Times New Roman" panose="02020603050405020304" pitchFamily="18" charset="0"/>
                <a:cs typeface="Times New Roman" panose="02020603050405020304" pitchFamily="18" charset="0"/>
              </a:rPr>
              <a:t>for a further week, followed by maintenance dose, usually 200mg </a:t>
            </a:r>
            <a:r>
              <a:rPr lang="en-US" sz="2400" dirty="0">
                <a:solidFill>
                  <a:srgbClr val="FF0000"/>
                </a:solidFill>
                <a:latin typeface="Times New Roman" panose="02020603050405020304" pitchFamily="18" charset="0"/>
                <a:cs typeface="Times New Roman" panose="02020603050405020304" pitchFamily="18" charset="0"/>
              </a:rPr>
              <a:t>daily </a:t>
            </a:r>
            <a:r>
              <a:rPr lang="en-US" sz="2400" dirty="0">
                <a:latin typeface="Times New Roman" panose="02020603050405020304" pitchFamily="18" charset="0"/>
                <a:cs typeface="Times New Roman" panose="02020603050405020304" pitchFamily="18" charset="0"/>
              </a:rPr>
              <a:t>or the minimum dose required to control arrhythmia.</a:t>
            </a:r>
          </a:p>
          <a:p>
            <a:pPr marL="0" indent="0" algn="just" rtl="0">
              <a:buNone/>
            </a:pPr>
            <a:endParaRPr lang="en-US" sz="2400" dirty="0">
              <a:latin typeface="Times New Roman" panose="02020603050405020304" pitchFamily="18" charset="0"/>
              <a:cs typeface="Times New Roman" panose="02020603050405020304" pitchFamily="18" charset="0"/>
            </a:endParaRPr>
          </a:p>
          <a:p>
            <a:pPr marL="0" indent="0" algn="just" rtl="0">
              <a:buNone/>
            </a:pPr>
            <a:r>
              <a:rPr lang="en-US" sz="2400" dirty="0">
                <a:latin typeface="Times New Roman" panose="02020603050405020304" pitchFamily="18" charset="0"/>
                <a:cs typeface="Times New Roman" panose="02020603050405020304" pitchFamily="18" charset="0"/>
              </a:rPr>
              <a:t>By intravenous infusion; Adult: Initially </a:t>
            </a:r>
            <a:r>
              <a:rPr lang="en-US" sz="2400" dirty="0">
                <a:solidFill>
                  <a:srgbClr val="FF0000"/>
                </a:solidFill>
                <a:latin typeface="Times New Roman" panose="02020603050405020304" pitchFamily="18" charset="0"/>
                <a:cs typeface="Times New Roman" panose="02020603050405020304" pitchFamily="18" charset="0"/>
              </a:rPr>
              <a:t>5 mg/kg</a:t>
            </a:r>
            <a:r>
              <a:rPr lang="en-US" sz="2400" dirty="0">
                <a:latin typeface="Times New Roman" panose="02020603050405020304" pitchFamily="18" charset="0"/>
                <a:cs typeface="Times New Roman" panose="02020603050405020304" pitchFamily="18" charset="0"/>
              </a:rPr>
              <a:t>, to be given </a:t>
            </a:r>
            <a:r>
              <a:rPr lang="en-US" sz="2400" dirty="0">
                <a:solidFill>
                  <a:srgbClr val="FF0000"/>
                </a:solidFill>
                <a:latin typeface="Times New Roman" panose="02020603050405020304" pitchFamily="18" charset="0"/>
                <a:cs typeface="Times New Roman" panose="02020603050405020304" pitchFamily="18" charset="0"/>
              </a:rPr>
              <a:t>over 20–120 minutes </a:t>
            </a:r>
            <a:r>
              <a:rPr lang="en-US" sz="2400" dirty="0">
                <a:latin typeface="Times New Roman" panose="02020603050405020304" pitchFamily="18" charset="0"/>
                <a:cs typeface="Times New Roman" panose="02020603050405020304" pitchFamily="18" charset="0"/>
              </a:rPr>
              <a:t>with </a:t>
            </a:r>
            <a:r>
              <a:rPr lang="en-US" sz="2400" dirty="0">
                <a:solidFill>
                  <a:srgbClr val="FF0000"/>
                </a:solidFill>
                <a:latin typeface="Times New Roman" panose="02020603050405020304" pitchFamily="18" charset="0"/>
                <a:cs typeface="Times New Roman" panose="02020603050405020304" pitchFamily="18" charset="0"/>
              </a:rPr>
              <a:t>ECG monitoring</a:t>
            </a:r>
            <a:r>
              <a:rPr lang="en-US" sz="2400" dirty="0">
                <a:latin typeface="Times New Roman" panose="02020603050405020304" pitchFamily="18" charset="0"/>
                <a:cs typeface="Times New Roman" panose="02020603050405020304" pitchFamily="18" charset="0"/>
              </a:rPr>
              <a:t>, subsequent infusions given if necessary according to response; maximum 1.2 g per day.</a:t>
            </a:r>
          </a:p>
          <a:p>
            <a:pPr marL="0" indent="0" algn="just" rtl="0">
              <a:buNone/>
            </a:pPr>
            <a:endParaRPr lang="en-US" sz="2400" dirty="0">
              <a:latin typeface="Times New Roman" panose="02020603050405020304" pitchFamily="18" charset="0"/>
              <a:cs typeface="Times New Roman" panose="02020603050405020304" pitchFamily="18" charset="0"/>
            </a:endParaRPr>
          </a:p>
          <a:p>
            <a:pPr marL="0" indent="0" algn="just" rtl="0">
              <a:buNone/>
            </a:pPr>
            <a:r>
              <a:rPr lang="en-US" sz="2400" dirty="0">
                <a:latin typeface="Times New Roman" panose="02020603050405020304" pitchFamily="18" charset="0"/>
                <a:cs typeface="Times New Roman" panose="02020603050405020304" pitchFamily="18" charset="0"/>
              </a:rPr>
              <a:t>With oral use: For administration by mouth, tablets </a:t>
            </a:r>
            <a:r>
              <a:rPr lang="en-US" sz="2400" dirty="0">
                <a:solidFill>
                  <a:srgbClr val="FF0000"/>
                </a:solidFill>
                <a:latin typeface="Times New Roman" panose="02020603050405020304" pitchFamily="18" charset="0"/>
                <a:cs typeface="Times New Roman" panose="02020603050405020304" pitchFamily="18" charset="0"/>
              </a:rPr>
              <a:t>may b crushed and dispersed in water</a:t>
            </a:r>
            <a:r>
              <a:rPr lang="en-US" sz="2400" dirty="0">
                <a:latin typeface="Times New Roman" panose="02020603050405020304" pitchFamily="18" charset="0"/>
                <a:cs typeface="Times New Roman" panose="02020603050405020304" pitchFamily="18" charset="0"/>
              </a:rPr>
              <a:t>; injection solution should not be given orally (irritant).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768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46416-FAC8-4F89-ABF3-2F21A29BA38E}"/>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Amiodarone</a:t>
            </a:r>
            <a:endParaRPr lang="ar-SA" dirty="0"/>
          </a:p>
        </p:txBody>
      </p:sp>
      <p:sp>
        <p:nvSpPr>
          <p:cNvPr id="3" name="Content Placeholder 2">
            <a:extLst>
              <a:ext uri="{FF2B5EF4-FFF2-40B4-BE49-F238E27FC236}">
                <a16:creationId xmlns:a16="http://schemas.microsoft.com/office/drawing/2014/main" id="{33202449-481B-44C0-8FA7-570F4BAA2DCC}"/>
              </a:ext>
            </a:extLst>
          </p:cNvPr>
          <p:cNvSpPr>
            <a:spLocks noGrp="1"/>
          </p:cNvSpPr>
          <p:nvPr>
            <p:ph idx="1"/>
          </p:nvPr>
        </p:nvSpPr>
        <p:spPr>
          <a:xfrm>
            <a:off x="822959" y="1845734"/>
            <a:ext cx="7543801" cy="4402666"/>
          </a:xfrm>
        </p:spPr>
        <p:txBody>
          <a:bodyPr>
            <a:normAutofit fontScale="92500" lnSpcReduction="10000"/>
          </a:bodyPr>
          <a:lstStyle/>
          <a:p>
            <a:pPr algn="just" rtl="0">
              <a:spcBef>
                <a:spcPts val="0"/>
              </a:spcBef>
              <a:spcAft>
                <a:spcPts val="0"/>
              </a:spcAft>
            </a:pPr>
            <a:r>
              <a:rPr lang="en-US" sz="2400" dirty="0">
                <a:solidFill>
                  <a:srgbClr val="000000">
                    <a:lumMod val="75000"/>
                    <a:lumOff val="25000"/>
                  </a:srgbClr>
                </a:solidFill>
                <a:latin typeface="Times New Roman" panose="02020603050405020304" pitchFamily="18" charset="0"/>
                <a:cs typeface="Times New Roman" panose="02020603050405020304" pitchFamily="18" charset="0"/>
              </a:rPr>
              <a:t>Monitoring Requirements: </a:t>
            </a:r>
          </a:p>
          <a:p>
            <a:pPr algn="just" rtl="0">
              <a:spcBef>
                <a:spcPts val="0"/>
              </a:spcBef>
              <a:spcAft>
                <a:spcPts val="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Thyroid function tests should be performed before treatment and then </a:t>
            </a:r>
            <a:r>
              <a:rPr lang="en-US" sz="2400" dirty="0">
                <a:solidFill>
                  <a:srgbClr val="FF0000"/>
                </a:solidFill>
                <a:latin typeface="Times New Roman" panose="02020603050405020304" pitchFamily="18" charset="0"/>
                <a:cs typeface="Times New Roman" panose="02020603050405020304" pitchFamily="18" charset="0"/>
              </a:rPr>
              <a:t>every 6 months</a:t>
            </a:r>
            <a:r>
              <a:rPr lang="en-US" sz="2400" dirty="0">
                <a:latin typeface="Times New Roman" panose="02020603050405020304" pitchFamily="18" charset="0"/>
                <a:cs typeface="Times New Roman" panose="02020603050405020304" pitchFamily="18" charset="0"/>
              </a:rPr>
              <a:t>. Clinical assessment of thyroid function alone is </a:t>
            </a:r>
            <a:r>
              <a:rPr lang="en-US" sz="2400" dirty="0">
                <a:solidFill>
                  <a:srgbClr val="FF0000"/>
                </a:solidFill>
                <a:latin typeface="Times New Roman" panose="02020603050405020304" pitchFamily="18" charset="0"/>
                <a:cs typeface="Times New Roman" panose="02020603050405020304" pitchFamily="18" charset="0"/>
              </a:rPr>
              <a:t>unreliable</a:t>
            </a:r>
            <a:r>
              <a:rPr lang="en-US" sz="2400" dirty="0">
                <a:latin typeface="Times New Roman" panose="02020603050405020304" pitchFamily="18" charset="0"/>
                <a:cs typeface="Times New Roman" panose="02020603050405020304" pitchFamily="18" charset="0"/>
              </a:rPr>
              <a:t>. </a:t>
            </a:r>
          </a:p>
          <a:p>
            <a:pPr algn="just" rtl="0">
              <a:spcBef>
                <a:spcPts val="0"/>
              </a:spcBef>
              <a:spcAft>
                <a:spcPts val="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Liver function tests required before treatment and then </a:t>
            </a:r>
            <a:r>
              <a:rPr lang="en-US" sz="2400" dirty="0">
                <a:solidFill>
                  <a:srgbClr val="FF0000"/>
                </a:solidFill>
                <a:latin typeface="Times New Roman" panose="02020603050405020304" pitchFamily="18" charset="0"/>
                <a:cs typeface="Times New Roman" panose="02020603050405020304" pitchFamily="18" charset="0"/>
              </a:rPr>
              <a:t>every 6 months</a:t>
            </a:r>
            <a:r>
              <a:rPr lang="en-US" sz="2400" dirty="0">
                <a:latin typeface="Times New Roman" panose="02020603050405020304" pitchFamily="18" charset="0"/>
                <a:cs typeface="Times New Roman" panose="02020603050405020304" pitchFamily="18" charset="0"/>
              </a:rPr>
              <a:t>. </a:t>
            </a:r>
          </a:p>
          <a:p>
            <a:pPr algn="just" rtl="0">
              <a:spcBef>
                <a:spcPts val="0"/>
              </a:spcBef>
              <a:spcAft>
                <a:spcPts val="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Serum potassium concentration should be measured </a:t>
            </a:r>
            <a:r>
              <a:rPr lang="en-US" sz="2400" dirty="0">
                <a:solidFill>
                  <a:srgbClr val="FF0000"/>
                </a:solidFill>
                <a:latin typeface="Times New Roman" panose="02020603050405020304" pitchFamily="18" charset="0"/>
                <a:cs typeface="Times New Roman" panose="02020603050405020304" pitchFamily="18" charset="0"/>
              </a:rPr>
              <a:t>before</a:t>
            </a:r>
            <a:r>
              <a:rPr lang="en-US" sz="2400" dirty="0">
                <a:latin typeface="Times New Roman" panose="02020603050405020304" pitchFamily="18" charset="0"/>
                <a:cs typeface="Times New Roman" panose="02020603050405020304" pitchFamily="18" charset="0"/>
              </a:rPr>
              <a:t> treatment. </a:t>
            </a:r>
          </a:p>
          <a:p>
            <a:pPr algn="just" rtl="0">
              <a:spcBef>
                <a:spcPts val="0"/>
              </a:spcBef>
              <a:spcAft>
                <a:spcPts val="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Chest x-ray required </a:t>
            </a:r>
            <a:r>
              <a:rPr lang="en-US" sz="2400" dirty="0">
                <a:solidFill>
                  <a:srgbClr val="FF0000"/>
                </a:solidFill>
                <a:latin typeface="Times New Roman" panose="02020603050405020304" pitchFamily="18" charset="0"/>
                <a:cs typeface="Times New Roman" panose="02020603050405020304" pitchFamily="18" charset="0"/>
              </a:rPr>
              <a:t>before </a:t>
            </a:r>
            <a:r>
              <a:rPr lang="en-US" sz="2400" dirty="0">
                <a:latin typeface="Times New Roman" panose="02020603050405020304" pitchFamily="18" charset="0"/>
                <a:cs typeface="Times New Roman" panose="02020603050405020304" pitchFamily="18" charset="0"/>
              </a:rPr>
              <a:t>treatment.</a:t>
            </a:r>
          </a:p>
          <a:p>
            <a:pPr marL="0" indent="0" algn="just" rtl="0">
              <a:spcBef>
                <a:spcPts val="0"/>
              </a:spcBef>
              <a:spcAft>
                <a:spcPts val="0"/>
              </a:spcAft>
              <a:buNone/>
            </a:pPr>
            <a:endParaRPr lang="en-US" sz="2400" dirty="0">
              <a:latin typeface="Times New Roman" panose="02020603050405020304" pitchFamily="18" charset="0"/>
              <a:cs typeface="Times New Roman" panose="02020603050405020304" pitchFamily="18" charset="0"/>
            </a:endParaRPr>
          </a:p>
          <a:p>
            <a:pPr marL="0" indent="0" algn="just" rtl="0">
              <a:spcBef>
                <a:spcPts val="0"/>
              </a:spcBef>
              <a:spcAft>
                <a:spcPts val="0"/>
              </a:spcAft>
              <a:buNone/>
            </a:pPr>
            <a:endParaRPr lang="en-US" sz="2400" dirty="0">
              <a:latin typeface="Times New Roman" panose="02020603050405020304" pitchFamily="18" charset="0"/>
              <a:cs typeface="Times New Roman" panose="02020603050405020304" pitchFamily="18" charset="0"/>
            </a:endParaRPr>
          </a:p>
          <a:p>
            <a:pPr marL="0" indent="0" algn="just" rtl="0">
              <a:spcBef>
                <a:spcPts val="0"/>
              </a:spcBef>
              <a:spcAft>
                <a:spcPts val="0"/>
              </a:spcAft>
              <a:buNone/>
            </a:pPr>
            <a:r>
              <a:rPr lang="en-US" sz="2400" dirty="0">
                <a:latin typeface="Times New Roman" panose="02020603050405020304" pitchFamily="18" charset="0"/>
                <a:cs typeface="Times New Roman" panose="02020603050405020304" pitchFamily="18" charset="0"/>
              </a:rPr>
              <a:t>Patient and carer advice: Because of the possibility o phototoxic reactions, patients should be advised to shield the skin from light </a:t>
            </a:r>
            <a:r>
              <a:rPr lang="en-US" sz="2400" dirty="0">
                <a:solidFill>
                  <a:srgbClr val="FF0000"/>
                </a:solidFill>
                <a:latin typeface="Times New Roman" panose="02020603050405020304" pitchFamily="18" charset="0"/>
                <a:cs typeface="Times New Roman" panose="02020603050405020304" pitchFamily="18" charset="0"/>
              </a:rPr>
              <a:t>during</a:t>
            </a:r>
            <a:r>
              <a:rPr lang="en-US" sz="2400" dirty="0">
                <a:latin typeface="Times New Roman" panose="02020603050405020304" pitchFamily="18" charset="0"/>
                <a:cs typeface="Times New Roman" panose="02020603050405020304" pitchFamily="18" charset="0"/>
              </a:rPr>
              <a:t> treatment and for </a:t>
            </a:r>
            <a:r>
              <a:rPr lang="en-US" sz="2400" dirty="0">
                <a:solidFill>
                  <a:srgbClr val="FF0000"/>
                </a:solidFill>
                <a:latin typeface="Times New Roman" panose="02020603050405020304" pitchFamily="18" charset="0"/>
                <a:cs typeface="Times New Roman" panose="02020603050405020304" pitchFamily="18" charset="0"/>
              </a:rPr>
              <a:t>several months after discontinuing </a:t>
            </a:r>
            <a:r>
              <a:rPr lang="en-US" sz="2400" dirty="0">
                <a:latin typeface="Times New Roman" panose="02020603050405020304" pitchFamily="18" charset="0"/>
                <a:cs typeface="Times New Roman" panose="02020603050405020304" pitchFamily="18" charset="0"/>
              </a:rPr>
              <a:t>amiodarone; a </a:t>
            </a:r>
            <a:r>
              <a:rPr lang="en-US" sz="2400" dirty="0">
                <a:solidFill>
                  <a:srgbClr val="FF0000"/>
                </a:solidFill>
                <a:latin typeface="Times New Roman" panose="02020603050405020304" pitchFamily="18" charset="0"/>
                <a:cs typeface="Times New Roman" panose="02020603050405020304" pitchFamily="18" charset="0"/>
              </a:rPr>
              <a:t>wide-spectrum sunscreen </a:t>
            </a:r>
            <a:r>
              <a:rPr lang="en-US" sz="2400" dirty="0">
                <a:latin typeface="Times New Roman" panose="02020603050405020304" pitchFamily="18" charset="0"/>
                <a:cs typeface="Times New Roman" panose="02020603050405020304" pitchFamily="18" charset="0"/>
              </a:rPr>
              <a:t>to protect against both long-wave ultraviolet and visible light should be used.</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29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F3A6-0259-42F7-BF6E-783EBEC42F27}"/>
              </a:ext>
            </a:extLst>
          </p:cNvPr>
          <p:cNvSpPr>
            <a:spLocks noGrp="1"/>
          </p:cNvSpPr>
          <p:nvPr>
            <p:ph type="title"/>
          </p:nvPr>
        </p:nvSpPr>
        <p:spPr/>
        <p:txBody>
          <a:bodyPr/>
          <a:lstStyle/>
          <a:p>
            <a:r>
              <a:rPr lang="en-US" dirty="0">
                <a:latin typeface="AR BERKLEY" panose="02000000000000000000" pitchFamily="2" charset="0"/>
              </a:rPr>
              <a:t>lidocaine</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D2ADF484-CB4A-4FCE-86FA-AA35F86AD1A3}"/>
              </a:ext>
            </a:extLst>
          </p:cNvPr>
          <p:cNvSpPr>
            <a:spLocks noGrp="1"/>
          </p:cNvSpPr>
          <p:nvPr>
            <p:ph idx="1"/>
          </p:nvPr>
        </p:nvSpPr>
        <p:spPr>
          <a:xfrm>
            <a:off x="822960" y="1737361"/>
            <a:ext cx="7543800" cy="4206240"/>
          </a:xfrm>
        </p:spPr>
        <p:txBody>
          <a:bodyPr>
            <a:normAutofit fontScale="92500"/>
          </a:bodyPr>
          <a:lstStyle/>
          <a:p>
            <a:pPr algn="just" rtl="0"/>
            <a:r>
              <a:rPr lang="en-US" sz="2400" dirty="0">
                <a:latin typeface="Times New Roman" panose="02020603050405020304" pitchFamily="18" charset="0"/>
                <a:cs typeface="Times New Roman" panose="02020603050405020304" pitchFamily="18" charset="0"/>
              </a:rPr>
              <a:t>Intravenous lidocaine hydrochloride can be used for the treatment of </a:t>
            </a:r>
            <a:r>
              <a:rPr lang="en-US" sz="2400" dirty="0">
                <a:solidFill>
                  <a:srgbClr val="FF0000"/>
                </a:solidFill>
                <a:latin typeface="Times New Roman" panose="02020603050405020304" pitchFamily="18" charset="0"/>
                <a:cs typeface="Times New Roman" panose="02020603050405020304" pitchFamily="18" charset="0"/>
              </a:rPr>
              <a:t>ventricular tachycardia </a:t>
            </a:r>
            <a:r>
              <a:rPr lang="en-US" sz="2400" dirty="0">
                <a:latin typeface="Times New Roman" panose="02020603050405020304" pitchFamily="18" charset="0"/>
                <a:cs typeface="Times New Roman" panose="02020603050405020304" pitchFamily="18" charset="0"/>
              </a:rPr>
              <a:t>in haemodynamically stable patients, and ventricular fibrillation and pulseless ventricular tachycardia in cardiac arrest refractory to defibrillation, however it is </a:t>
            </a:r>
            <a:r>
              <a:rPr lang="en-US" sz="2400" dirty="0">
                <a:solidFill>
                  <a:srgbClr val="FF0000"/>
                </a:solidFill>
                <a:latin typeface="Times New Roman" panose="02020603050405020304" pitchFamily="18" charset="0"/>
                <a:cs typeface="Times New Roman" panose="02020603050405020304" pitchFamily="18" charset="0"/>
              </a:rPr>
              <a:t>no longer </a:t>
            </a:r>
            <a:r>
              <a:rPr lang="en-US" sz="2400" dirty="0">
                <a:latin typeface="Times New Roman" panose="02020603050405020304" pitchFamily="18" charset="0"/>
                <a:cs typeface="Times New Roman" panose="02020603050405020304" pitchFamily="18" charset="0"/>
              </a:rPr>
              <a:t>the anti-arrhythmic drug of first choice.</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Side-effects (Common or very common): </a:t>
            </a:r>
            <a:r>
              <a:rPr lang="en-US" sz="2400" dirty="0">
                <a:solidFill>
                  <a:srgbClr val="FF0000"/>
                </a:solidFill>
                <a:latin typeface="Times New Roman" panose="02020603050405020304" pitchFamily="18" charset="0"/>
                <a:cs typeface="Times New Roman" panose="02020603050405020304" pitchFamily="18" charset="0"/>
              </a:rPr>
              <a:t>bradycardia</a:t>
            </a:r>
            <a:r>
              <a:rPr lang="en-US" sz="2400" dirty="0">
                <a:latin typeface="Times New Roman" panose="02020603050405020304" pitchFamily="18" charset="0"/>
                <a:cs typeface="Times New Roman" panose="02020603050405020304" pitchFamily="18" charset="0"/>
              </a:rPr>
              <a:t> (may lead to cardiac arrest) . confusion . convulsions . dizziness (particularly if injection too rapid) . drowsiness (particularly if injection too rapid) . </a:t>
            </a:r>
            <a:r>
              <a:rPr lang="en-US" sz="2400" dirty="0">
                <a:solidFill>
                  <a:srgbClr val="FF0000"/>
                </a:solidFill>
                <a:latin typeface="Times New Roman" panose="02020603050405020304" pitchFamily="18" charset="0"/>
                <a:cs typeface="Times New Roman" panose="02020603050405020304" pitchFamily="18" charset="0"/>
              </a:rPr>
              <a:t>hypotension</a:t>
            </a:r>
            <a:r>
              <a:rPr lang="en-US" sz="2400" dirty="0">
                <a:latin typeface="Times New Roman" panose="02020603050405020304" pitchFamily="18" charset="0"/>
                <a:cs typeface="Times New Roman" panose="02020603050405020304" pitchFamily="18" charset="0"/>
              </a:rPr>
              <a:t> (may lead to cardiac arrest) . Paraesthesia (particularly if injection too rapid) . respiratory depression .</a:t>
            </a:r>
          </a:p>
          <a:p>
            <a:pPr algn="just" rtl="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85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590B-8D6B-42E3-8B43-D2176D8C4D14}"/>
              </a:ext>
            </a:extLst>
          </p:cNvPr>
          <p:cNvSpPr>
            <a:spLocks noGrp="1"/>
          </p:cNvSpPr>
          <p:nvPr>
            <p:ph type="title"/>
          </p:nvPr>
        </p:nvSpPr>
        <p:spPr/>
        <p:txBody>
          <a:bodyPr/>
          <a:lstStyle/>
          <a:p>
            <a:pPr rtl="0"/>
            <a:r>
              <a:rPr lang="en-US" dirty="0">
                <a:latin typeface="AR BERKLEY" panose="02000000000000000000" pitchFamily="2" charset="0"/>
              </a:rPr>
              <a:t>lidocaine</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EE4452FB-FFEF-4280-8D83-AC3A8B7346BC}"/>
              </a:ext>
            </a:extLst>
          </p:cNvPr>
          <p:cNvSpPr>
            <a:spLocks noGrp="1"/>
          </p:cNvSpPr>
          <p:nvPr>
            <p:ph idx="1"/>
          </p:nvPr>
        </p:nvSpPr>
        <p:spPr>
          <a:xfrm>
            <a:off x="822959" y="1845734"/>
            <a:ext cx="7543801" cy="4478866"/>
          </a:xfrm>
        </p:spPr>
        <p:txBody>
          <a:bodyPr>
            <a:normAutofit/>
          </a:bodyPr>
          <a:lstStyle/>
          <a:p>
            <a:pPr algn="just" rtl="0"/>
            <a:r>
              <a:rPr lang="en-US" sz="2400" dirty="0">
                <a:latin typeface="Times New Roman" panose="02020603050405020304" pitchFamily="18" charset="0"/>
                <a:cs typeface="Times New Roman" panose="02020603050405020304" pitchFamily="18" charset="0"/>
              </a:rPr>
              <a:t>Contra-indications: all grades of </a:t>
            </a:r>
            <a:r>
              <a:rPr lang="en-US" sz="2400" dirty="0">
                <a:solidFill>
                  <a:srgbClr val="FF0000"/>
                </a:solidFill>
                <a:latin typeface="Times New Roman" panose="02020603050405020304" pitchFamily="18" charset="0"/>
                <a:cs typeface="Times New Roman" panose="02020603050405020304" pitchFamily="18" charset="0"/>
              </a:rPr>
              <a:t>atrioventricular block </a:t>
            </a:r>
            <a:r>
              <a:rPr lang="en-US" sz="2400" dirty="0">
                <a:latin typeface="Times New Roman" panose="02020603050405020304" pitchFamily="18" charset="0"/>
                <a:cs typeface="Times New Roman" panose="02020603050405020304" pitchFamily="18" charset="0"/>
              </a:rPr>
              <a:t>. severe myocardial depression . sino-atrial disorders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Monitoring Requirements: </a:t>
            </a:r>
            <a:r>
              <a:rPr lang="en-US" sz="2400" dirty="0">
                <a:solidFill>
                  <a:srgbClr val="FF0000"/>
                </a:solidFill>
                <a:latin typeface="Times New Roman" panose="02020603050405020304" pitchFamily="18" charset="0"/>
                <a:cs typeface="Times New Roman" panose="02020603050405020304" pitchFamily="18" charset="0"/>
              </a:rPr>
              <a:t>monitor ECG </a:t>
            </a:r>
            <a:r>
              <a:rPr lang="en-US" sz="2400" dirty="0">
                <a:latin typeface="Times New Roman" panose="02020603050405020304" pitchFamily="18" charset="0"/>
                <a:cs typeface="Times New Roman" panose="02020603050405020304" pitchFamily="18" charset="0"/>
              </a:rPr>
              <a:t>and have resuscitation facilities available.</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FF0000"/>
                </a:solidFill>
                <a:latin typeface="Times New Roman" panose="02020603050405020304" pitchFamily="18" charset="0"/>
                <a:cs typeface="Times New Roman" panose="02020603050405020304" pitchFamily="18" charset="0"/>
              </a:rPr>
              <a:t>Cardiopulmonary resuscitation </a:t>
            </a:r>
            <a:r>
              <a:rPr lang="en-US" sz="2400" dirty="0">
                <a:latin typeface="Times New Roman" panose="02020603050405020304" pitchFamily="18" charset="0"/>
                <a:cs typeface="Times New Roman" panose="02020603050405020304" pitchFamily="18" charset="0"/>
              </a:rPr>
              <a:t>(as an </a:t>
            </a:r>
            <a:r>
              <a:rPr lang="en-US" sz="2400" dirty="0">
                <a:solidFill>
                  <a:srgbClr val="FF0000"/>
                </a:solidFill>
                <a:latin typeface="Times New Roman" panose="02020603050405020304" pitchFamily="18" charset="0"/>
                <a:cs typeface="Times New Roman" panose="02020603050405020304" pitchFamily="18" charset="0"/>
              </a:rPr>
              <a:t>alternative</a:t>
            </a:r>
            <a:r>
              <a:rPr lang="en-US" sz="2400" dirty="0">
                <a:latin typeface="Times New Roman" panose="02020603050405020304" pitchFamily="18" charset="0"/>
                <a:cs typeface="Times New Roman" panose="02020603050405020304" pitchFamily="18" charset="0"/>
              </a:rPr>
              <a:t> if amiodarone is not available) by intravenous injection; adult: </a:t>
            </a:r>
            <a:r>
              <a:rPr lang="en-US" sz="2400" dirty="0">
                <a:solidFill>
                  <a:srgbClr val="FF0000"/>
                </a:solidFill>
                <a:latin typeface="Times New Roman" panose="02020603050405020304" pitchFamily="18" charset="0"/>
                <a:cs typeface="Times New Roman" panose="02020603050405020304" pitchFamily="18" charset="0"/>
              </a:rPr>
              <a:t>1 mg/kg</a:t>
            </a:r>
            <a:r>
              <a:rPr lang="en-US" sz="2400" dirty="0">
                <a:latin typeface="Times New Roman" panose="02020603050405020304" pitchFamily="18" charset="0"/>
                <a:cs typeface="Times New Roman" panose="02020603050405020304" pitchFamily="18" charset="0"/>
              </a:rPr>
              <a:t>, do not exceed </a:t>
            </a:r>
            <a:r>
              <a:rPr lang="en-US" sz="2400" dirty="0">
                <a:solidFill>
                  <a:srgbClr val="FF0000"/>
                </a:solidFill>
                <a:latin typeface="Times New Roman" panose="02020603050405020304" pitchFamily="18" charset="0"/>
                <a:cs typeface="Times New Roman" panose="02020603050405020304" pitchFamily="18" charset="0"/>
              </a:rPr>
              <a:t>3 mg/kg </a:t>
            </a:r>
            <a:r>
              <a:rPr lang="en-US" sz="2400" dirty="0">
                <a:latin typeface="Times New Roman" panose="02020603050405020304" pitchFamily="18" charset="0"/>
                <a:cs typeface="Times New Roman" panose="02020603050405020304" pitchFamily="18" charset="0"/>
              </a:rPr>
              <a:t>over the first hour.</a:t>
            </a:r>
          </a:p>
          <a:p>
            <a:pPr algn="just" rtl="0"/>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30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A0DA-3C2E-4F5F-BD0C-AEA9A41FC746}"/>
              </a:ext>
            </a:extLst>
          </p:cNvPr>
          <p:cNvSpPr>
            <a:spLocks noGrp="1"/>
          </p:cNvSpPr>
          <p:nvPr>
            <p:ph type="title"/>
          </p:nvPr>
        </p:nvSpPr>
        <p:spPr/>
        <p:txBody>
          <a:bodyPr/>
          <a:lstStyle/>
          <a:p>
            <a:r>
              <a:rPr lang="en-US" dirty="0">
                <a:latin typeface="AR BERKLEY" panose="02000000000000000000" pitchFamily="2" charset="0"/>
              </a:rPr>
              <a:t>lidocaine</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9F232AB7-7435-4D42-8897-93F7E58F218F}"/>
              </a:ext>
            </a:extLst>
          </p:cNvPr>
          <p:cNvSpPr>
            <a:spLocks noGrp="1"/>
          </p:cNvSpPr>
          <p:nvPr>
            <p:ph idx="1"/>
          </p:nvPr>
        </p:nvSpPr>
        <p:spPr>
          <a:xfrm>
            <a:off x="822959" y="1845734"/>
            <a:ext cx="7543801" cy="4725662"/>
          </a:xfrm>
        </p:spPr>
        <p:txBody>
          <a:bodyPr>
            <a:noAutofit/>
          </a:bodyPr>
          <a:lstStyle/>
          <a:p>
            <a:pPr algn="just" rtl="0"/>
            <a:r>
              <a:rPr lang="en-US" dirty="0">
                <a:latin typeface="Times New Roman" panose="02020603050405020304" pitchFamily="18" charset="0"/>
                <a:cs typeface="Times New Roman" panose="02020603050405020304" pitchFamily="18" charset="0"/>
              </a:rPr>
              <a:t>Ventricular arrhythmias, especially after myocardial infarction in patients without gross circulatory Impairment initially by intravenous injection:</a:t>
            </a:r>
          </a:p>
          <a:p>
            <a:pPr algn="just" rtl="0"/>
            <a:r>
              <a:rPr lang="en-US" dirty="0">
                <a:latin typeface="Times New Roman" panose="02020603050405020304" pitchFamily="18" charset="0"/>
                <a:cs typeface="Times New Roman" panose="02020603050405020304" pitchFamily="18" charset="0"/>
              </a:rPr>
              <a:t>Adult: </a:t>
            </a:r>
            <a:r>
              <a:rPr lang="en-US" dirty="0">
                <a:solidFill>
                  <a:srgbClr val="FF0000"/>
                </a:solidFill>
                <a:latin typeface="Times New Roman" panose="02020603050405020304" pitchFamily="18" charset="0"/>
                <a:cs typeface="Times New Roman" panose="02020603050405020304" pitchFamily="18" charset="0"/>
              </a:rPr>
              <a:t>100 mg</a:t>
            </a:r>
            <a:r>
              <a:rPr lang="en-US" dirty="0">
                <a:latin typeface="Times New Roman" panose="02020603050405020304" pitchFamily="18" charset="0"/>
                <a:cs typeface="Times New Roman" panose="02020603050405020304" pitchFamily="18" charset="0"/>
              </a:rPr>
              <a:t>, to be given as a </a:t>
            </a:r>
            <a:r>
              <a:rPr lang="en-US" dirty="0">
                <a:solidFill>
                  <a:srgbClr val="FF0000"/>
                </a:solidFill>
                <a:latin typeface="Times New Roman" panose="02020603050405020304" pitchFamily="18" charset="0"/>
                <a:cs typeface="Times New Roman" panose="02020603050405020304" pitchFamily="18" charset="0"/>
              </a:rPr>
              <a:t>bolus dose </a:t>
            </a:r>
            <a:r>
              <a:rPr lang="en-US" dirty="0">
                <a:latin typeface="Times New Roman" panose="02020603050405020304" pitchFamily="18" charset="0"/>
                <a:cs typeface="Times New Roman" panose="02020603050405020304" pitchFamily="18" charset="0"/>
              </a:rPr>
              <a:t>over a few minutes (</a:t>
            </a:r>
            <a:r>
              <a:rPr lang="en-US" dirty="0">
                <a:solidFill>
                  <a:srgbClr val="FF0000"/>
                </a:solidFill>
                <a:latin typeface="Times New Roman" panose="02020603050405020304" pitchFamily="18" charset="0"/>
                <a:cs typeface="Times New Roman" panose="02020603050405020304" pitchFamily="18" charset="0"/>
              </a:rPr>
              <a:t>50 mg </a:t>
            </a:r>
            <a:r>
              <a:rPr lang="en-US" dirty="0">
                <a:latin typeface="Times New Roman" panose="02020603050405020304" pitchFamily="18" charset="0"/>
                <a:cs typeface="Times New Roman" panose="02020603050405020304" pitchFamily="18" charset="0"/>
              </a:rPr>
              <a:t>in lighter patients or those whose circulation is severely impaired), followed immediately by (by intravenous infusion) </a:t>
            </a:r>
            <a:r>
              <a:rPr lang="en-US" dirty="0">
                <a:solidFill>
                  <a:srgbClr val="FF0000"/>
                </a:solidFill>
                <a:latin typeface="Times New Roman" panose="02020603050405020304" pitchFamily="18" charset="0"/>
                <a:cs typeface="Times New Roman" panose="02020603050405020304" pitchFamily="18" charset="0"/>
              </a:rPr>
              <a:t>4 mg/minute for 30 minutes</a:t>
            </a:r>
            <a:r>
              <a:rPr lang="en-US" dirty="0">
                <a:latin typeface="Times New Roman" panose="02020603050405020304" pitchFamily="18" charset="0"/>
                <a:cs typeface="Times New Roman" panose="02020603050405020304" pitchFamily="18" charset="0"/>
              </a:rPr>
              <a:t>, then (by intravenous infusion) </a:t>
            </a:r>
            <a:r>
              <a:rPr lang="en-US" dirty="0">
                <a:solidFill>
                  <a:srgbClr val="FF0000"/>
                </a:solidFill>
                <a:latin typeface="Times New Roman" panose="02020603050405020304" pitchFamily="18" charset="0"/>
                <a:cs typeface="Times New Roman" panose="02020603050405020304" pitchFamily="18" charset="0"/>
              </a:rPr>
              <a:t>2 mg/minute for 2 hours</a:t>
            </a:r>
            <a:r>
              <a:rPr lang="en-US" dirty="0">
                <a:latin typeface="Times New Roman" panose="02020603050405020304" pitchFamily="18" charset="0"/>
                <a:cs typeface="Times New Roman" panose="02020603050405020304" pitchFamily="18" charset="0"/>
              </a:rPr>
              <a:t>, then (by intravenous infusion) </a:t>
            </a:r>
            <a:r>
              <a:rPr lang="en-US" dirty="0">
                <a:solidFill>
                  <a:srgbClr val="FF0000"/>
                </a:solidFill>
                <a:latin typeface="Times New Roman" panose="02020603050405020304" pitchFamily="18" charset="0"/>
                <a:cs typeface="Times New Roman" panose="02020603050405020304" pitchFamily="18" charset="0"/>
              </a:rPr>
              <a:t>1 mg/minute</a:t>
            </a:r>
            <a:r>
              <a:rPr lang="en-US" dirty="0">
                <a:latin typeface="Times New Roman" panose="02020603050405020304" pitchFamily="18" charset="0"/>
                <a:cs typeface="Times New Roman" panose="02020603050405020304" pitchFamily="18" charset="0"/>
              </a:rPr>
              <a:t>, reduce concentration further if infusion continued beyond 24 hours (</a:t>
            </a:r>
            <a:r>
              <a:rPr lang="en-US" dirty="0">
                <a:solidFill>
                  <a:srgbClr val="FF0000"/>
                </a:solidFill>
                <a:latin typeface="Times New Roman" panose="02020603050405020304" pitchFamily="18" charset="0"/>
                <a:cs typeface="Times New Roman" panose="02020603050405020304" pitchFamily="18" charset="0"/>
              </a:rPr>
              <a:t>ECG monitoring </a:t>
            </a:r>
            <a:r>
              <a:rPr lang="en-US" dirty="0">
                <a:latin typeface="Times New Roman" panose="02020603050405020304" pitchFamily="18" charset="0"/>
                <a:cs typeface="Times New Roman" panose="02020603050405020304" pitchFamily="18" charset="0"/>
              </a:rPr>
              <a:t>and specialist advice for infusion), following intravenous injection lidocaine has a </a:t>
            </a:r>
            <a:r>
              <a:rPr lang="en-US" dirty="0">
                <a:solidFill>
                  <a:srgbClr val="FF0000"/>
                </a:solidFill>
                <a:latin typeface="Times New Roman" panose="02020603050405020304" pitchFamily="18" charset="0"/>
                <a:cs typeface="Times New Roman" panose="02020603050405020304" pitchFamily="18" charset="0"/>
              </a:rPr>
              <a:t>short duration of action</a:t>
            </a:r>
            <a:r>
              <a:rPr lang="en-US" dirty="0">
                <a:latin typeface="Times New Roman" panose="02020603050405020304" pitchFamily="18" charset="0"/>
                <a:cs typeface="Times New Roman" panose="02020603050405020304" pitchFamily="18" charset="0"/>
              </a:rPr>
              <a:t> (lasting for 15–20 minutes). </a:t>
            </a:r>
          </a:p>
          <a:p>
            <a:pPr algn="just" rtl="0"/>
            <a:r>
              <a:rPr lang="en-US" dirty="0">
                <a:latin typeface="Times New Roman" panose="02020603050405020304" pitchFamily="18" charset="0"/>
                <a:cs typeface="Times New Roman" panose="02020603050405020304" pitchFamily="18" charset="0"/>
              </a:rPr>
              <a:t>If an intravenous infusion is not immediately available the initial intravenous injection of </a:t>
            </a:r>
            <a:r>
              <a:rPr lang="en-US" dirty="0">
                <a:solidFill>
                  <a:srgbClr val="FF0000"/>
                </a:solidFill>
                <a:latin typeface="Times New Roman" panose="02020603050405020304" pitchFamily="18" charset="0"/>
                <a:cs typeface="Times New Roman" panose="02020603050405020304" pitchFamily="18" charset="0"/>
              </a:rPr>
              <a:t>100mg</a:t>
            </a:r>
            <a:r>
              <a:rPr lang="en-US" dirty="0">
                <a:latin typeface="Times New Roman" panose="02020603050405020304" pitchFamily="18" charset="0"/>
                <a:cs typeface="Times New Roman" panose="02020603050405020304" pitchFamily="18" charset="0"/>
              </a:rPr>
              <a:t> can be repeated if necessary </a:t>
            </a:r>
            <a:r>
              <a:rPr lang="en-US" dirty="0">
                <a:solidFill>
                  <a:srgbClr val="FF0000"/>
                </a:solidFill>
                <a:latin typeface="Times New Roman" panose="02020603050405020304" pitchFamily="18" charset="0"/>
                <a:cs typeface="Times New Roman" panose="02020603050405020304" pitchFamily="18" charset="0"/>
              </a:rPr>
              <a:t>once or twice </a:t>
            </a:r>
            <a:r>
              <a:rPr lang="en-US" dirty="0">
                <a:latin typeface="Times New Roman" panose="02020603050405020304" pitchFamily="18" charset="0"/>
                <a:cs typeface="Times New Roman" panose="02020603050405020304" pitchFamily="18" charset="0"/>
              </a:rPr>
              <a:t>at intervals of not </a:t>
            </a:r>
            <a:r>
              <a:rPr lang="en-US" dirty="0">
                <a:solidFill>
                  <a:srgbClr val="FF0000"/>
                </a:solidFill>
                <a:latin typeface="Times New Roman" panose="02020603050405020304" pitchFamily="18" charset="0"/>
                <a:cs typeface="Times New Roman" panose="02020603050405020304" pitchFamily="18" charset="0"/>
              </a:rPr>
              <a:t>less than 10 minutes</a:t>
            </a:r>
            <a:r>
              <a:rPr lang="en-US" dirty="0">
                <a:latin typeface="Times New Roman" panose="02020603050405020304" pitchFamily="18" charset="0"/>
                <a:cs typeface="Times New Roman" panose="02020603050405020304" pitchFamily="18" charset="0"/>
              </a:rPr>
              <a:t>.</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786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6726-67BD-4A26-9CAF-CE92905A3C4E}"/>
              </a:ext>
            </a:extLst>
          </p:cNvPr>
          <p:cNvSpPr>
            <a:spLocks noGrp="1"/>
          </p:cNvSpPr>
          <p:nvPr>
            <p:ph type="title"/>
          </p:nvPr>
        </p:nvSpPr>
        <p:spPr/>
        <p:txBody>
          <a:bodyPr/>
          <a:lstStyle/>
          <a:p>
            <a:r>
              <a:rPr lang="en-US" dirty="0">
                <a:latin typeface="AR BERKLEY" panose="02000000000000000000" pitchFamily="2" charset="0"/>
              </a:rPr>
              <a:t>Inotropic sympathomimetics</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6B363E0E-0E60-4F8D-BDB7-DF18B1B461DF}"/>
              </a:ext>
            </a:extLst>
          </p:cNvPr>
          <p:cNvSpPr>
            <a:spLocks noGrp="1"/>
          </p:cNvSpPr>
          <p:nvPr>
            <p:ph idx="1"/>
          </p:nvPr>
        </p:nvSpPr>
        <p:spPr>
          <a:xfrm>
            <a:off x="822959" y="1845734"/>
            <a:ext cx="7543801" cy="4478866"/>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Shock is a medical emergency associated </a:t>
            </a:r>
            <a:r>
              <a:rPr lang="en-US" sz="2400" dirty="0">
                <a:solidFill>
                  <a:srgbClr val="FF0000"/>
                </a:solidFill>
                <a:latin typeface="Times New Roman" panose="02020603050405020304" pitchFamily="18" charset="0"/>
                <a:cs typeface="Times New Roman" panose="02020603050405020304" pitchFamily="18" charset="0"/>
              </a:rPr>
              <a:t>with a high mortality</a:t>
            </a:r>
            <a:r>
              <a:rPr lang="en-US" sz="2400" dirty="0">
                <a:latin typeface="Times New Roman" panose="02020603050405020304" pitchFamily="18" charset="0"/>
                <a:cs typeface="Times New Roman" panose="02020603050405020304" pitchFamily="18" charset="0"/>
              </a:rPr>
              <a:t>. The underlying causes of shock such as haemorrhage, sepsis, or myocardial insufficiency should be corrected.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The profound hypotension of shock must be treated promptly to prevent tissue hypoxia and organ failure. Depending on haemodynamic status, </a:t>
            </a:r>
            <a:r>
              <a:rPr lang="en-US" sz="2400" dirty="0">
                <a:solidFill>
                  <a:srgbClr val="FF0000"/>
                </a:solidFill>
                <a:latin typeface="Times New Roman" panose="02020603050405020304" pitchFamily="18" charset="0"/>
                <a:cs typeface="Times New Roman" panose="02020603050405020304" pitchFamily="18" charset="0"/>
              </a:rPr>
              <a:t>cardiac output may be improved </a:t>
            </a:r>
            <a:r>
              <a:rPr lang="en-US" sz="2400" dirty="0">
                <a:latin typeface="Times New Roman" panose="02020603050405020304" pitchFamily="18" charset="0"/>
                <a:cs typeface="Times New Roman" panose="02020603050405020304" pitchFamily="18" charset="0"/>
              </a:rPr>
              <a:t>by the use of sympathomimetic inotropes such as adrenaline/epinephrine, dobutamine or dopamine hydrochloride.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The use of sympathomimetic inotropes and vasoconstrictors should preferably be confined to the </a:t>
            </a:r>
            <a:r>
              <a:rPr lang="en-US" sz="2400" dirty="0">
                <a:solidFill>
                  <a:srgbClr val="FF0000"/>
                </a:solidFill>
                <a:latin typeface="Times New Roman" panose="02020603050405020304" pitchFamily="18" charset="0"/>
                <a:cs typeface="Times New Roman" panose="02020603050405020304" pitchFamily="18" charset="0"/>
              </a:rPr>
              <a:t>intensive care setting </a:t>
            </a:r>
            <a:r>
              <a:rPr lang="en-US" sz="2400" dirty="0">
                <a:latin typeface="Times New Roman" panose="02020603050405020304" pitchFamily="18" charset="0"/>
                <a:cs typeface="Times New Roman" panose="02020603050405020304" pitchFamily="18" charset="0"/>
              </a:rPr>
              <a:t>and undertaken with invasive haemodynamic monitoring.</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280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36E1-142B-4A0F-8C72-6D14FCEEFB61}"/>
              </a:ext>
            </a:extLst>
          </p:cNvPr>
          <p:cNvSpPr>
            <a:spLocks noGrp="1"/>
          </p:cNvSpPr>
          <p:nvPr>
            <p:ph type="title"/>
          </p:nvPr>
        </p:nvSpPr>
        <p:spPr/>
        <p:txBody>
          <a:bodyPr/>
          <a:lstStyle/>
          <a:p>
            <a:r>
              <a:rPr lang="en-US" dirty="0">
                <a:latin typeface="AR BERKLEY" panose="02000000000000000000" pitchFamily="2" charset="0"/>
              </a:rPr>
              <a:t>Dopamine</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7E8632F3-0510-4C11-9CB3-CFD5364516E8}"/>
              </a:ext>
            </a:extLst>
          </p:cNvPr>
          <p:cNvSpPr>
            <a:spLocks noGrp="1"/>
          </p:cNvSpPr>
          <p:nvPr>
            <p:ph idx="1"/>
          </p:nvPr>
        </p:nvSpPr>
        <p:spPr>
          <a:xfrm>
            <a:off x="822959" y="1845734"/>
            <a:ext cx="7543801" cy="4402666"/>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Drug action: Dopamine is a cardiac stimulant which acts on beta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receptors in cardiac muscle, and </a:t>
            </a:r>
            <a:r>
              <a:rPr lang="en-US" sz="2400" dirty="0">
                <a:solidFill>
                  <a:srgbClr val="FF0000"/>
                </a:solidFill>
                <a:latin typeface="Times New Roman" panose="02020603050405020304" pitchFamily="18" charset="0"/>
                <a:cs typeface="Times New Roman" panose="02020603050405020304" pitchFamily="18" charset="0"/>
              </a:rPr>
              <a:t>increases contractility </a:t>
            </a:r>
            <a:r>
              <a:rPr lang="en-US" sz="2400" dirty="0">
                <a:latin typeface="Times New Roman" panose="02020603050405020304" pitchFamily="18" charset="0"/>
                <a:cs typeface="Times New Roman" panose="02020603050405020304" pitchFamily="18" charset="0"/>
              </a:rPr>
              <a:t>with </a:t>
            </a:r>
            <a:r>
              <a:rPr lang="en-US" sz="2400" dirty="0">
                <a:solidFill>
                  <a:srgbClr val="FF0000"/>
                </a:solidFill>
                <a:latin typeface="Times New Roman" panose="02020603050405020304" pitchFamily="18" charset="0"/>
                <a:cs typeface="Times New Roman" panose="02020603050405020304" pitchFamily="18" charset="0"/>
              </a:rPr>
              <a:t>little effect on rate</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Side-effects (Common or very common): </a:t>
            </a:r>
            <a:r>
              <a:rPr lang="en-US" sz="2400" dirty="0">
                <a:solidFill>
                  <a:srgbClr val="FF0000"/>
                </a:solidFill>
                <a:latin typeface="Times New Roman" panose="02020603050405020304" pitchFamily="18" charset="0"/>
                <a:cs typeface="Times New Roman" panose="02020603050405020304" pitchFamily="18" charset="0"/>
              </a:rPr>
              <a:t>Chest pain</a:t>
            </a:r>
            <a:r>
              <a:rPr lang="en-US" sz="2400" dirty="0">
                <a:latin typeface="Times New Roman" panose="02020603050405020304" pitchFamily="18" charset="0"/>
                <a:cs typeface="Times New Roman" panose="02020603050405020304" pitchFamily="18" charset="0"/>
              </a:rPr>
              <a:t> . </a:t>
            </a:r>
            <a:r>
              <a:rPr lang="en-US" sz="2400" dirty="0">
                <a:solidFill>
                  <a:srgbClr val="FF0000"/>
                </a:solidFill>
                <a:latin typeface="Times New Roman" panose="02020603050405020304" pitchFamily="18" charset="0"/>
                <a:cs typeface="Times New Roman" panose="02020603050405020304" pitchFamily="18" charset="0"/>
              </a:rPr>
              <a:t>dyspnoea</a:t>
            </a:r>
            <a:r>
              <a:rPr lang="en-US" sz="2400" dirty="0">
                <a:latin typeface="Times New Roman" panose="02020603050405020304" pitchFamily="18" charset="0"/>
                <a:cs typeface="Times New Roman" panose="02020603050405020304" pitchFamily="18" charset="0"/>
              </a:rPr>
              <a:t> . headache . </a:t>
            </a:r>
            <a:r>
              <a:rPr lang="en-US" sz="2400" dirty="0">
                <a:solidFill>
                  <a:srgbClr val="FF0000"/>
                </a:solidFill>
                <a:latin typeface="Times New Roman" panose="02020603050405020304" pitchFamily="18" charset="0"/>
                <a:cs typeface="Times New Roman" panose="02020603050405020304" pitchFamily="18" charset="0"/>
              </a:rPr>
              <a:t>hypotension</a:t>
            </a:r>
            <a:r>
              <a:rPr lang="en-US" sz="2400" dirty="0">
                <a:latin typeface="Times New Roman" panose="02020603050405020304" pitchFamily="18" charset="0"/>
                <a:cs typeface="Times New Roman" panose="02020603050405020304" pitchFamily="18" charset="0"/>
              </a:rPr>
              <a:t> . nausea . </a:t>
            </a:r>
            <a:r>
              <a:rPr lang="en-US" sz="2400" dirty="0">
                <a:solidFill>
                  <a:srgbClr val="FF0000"/>
                </a:solidFill>
                <a:latin typeface="Times New Roman" panose="02020603050405020304" pitchFamily="18" charset="0"/>
                <a:cs typeface="Times New Roman" panose="02020603050405020304" pitchFamily="18" charset="0"/>
              </a:rPr>
              <a:t>palpitation</a:t>
            </a:r>
            <a:r>
              <a:rPr lang="en-US" sz="2400" dirty="0">
                <a:latin typeface="Times New Roman" panose="02020603050405020304" pitchFamily="18" charset="0"/>
                <a:cs typeface="Times New Roman" panose="02020603050405020304" pitchFamily="18" charset="0"/>
              </a:rPr>
              <a:t> . </a:t>
            </a:r>
            <a:r>
              <a:rPr lang="en-US" sz="2400" dirty="0">
                <a:solidFill>
                  <a:srgbClr val="FF0000"/>
                </a:solidFill>
                <a:latin typeface="Times New Roman" panose="02020603050405020304" pitchFamily="18" charset="0"/>
                <a:cs typeface="Times New Roman" panose="02020603050405020304" pitchFamily="18" charset="0"/>
              </a:rPr>
              <a:t>tachycardia</a:t>
            </a:r>
            <a:r>
              <a:rPr lang="en-US" sz="2400" dirty="0">
                <a:latin typeface="Times New Roman" panose="02020603050405020304" pitchFamily="18" charset="0"/>
                <a:cs typeface="Times New Roman" panose="02020603050405020304" pitchFamily="18" charset="0"/>
              </a:rPr>
              <a:t> . vasoconstriction . vomiting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Caution: </a:t>
            </a:r>
            <a:r>
              <a:rPr lang="en-US" sz="2400" dirty="0">
                <a:solidFill>
                  <a:srgbClr val="FF0000"/>
                </a:solidFill>
                <a:latin typeface="Times New Roman" panose="02020603050405020304" pitchFamily="18" charset="0"/>
                <a:cs typeface="Times New Roman" panose="02020603050405020304" pitchFamily="18" charset="0"/>
              </a:rPr>
              <a:t>Correct hypovolaemia </a:t>
            </a:r>
            <a:r>
              <a:rPr lang="en-US" sz="2400" dirty="0">
                <a:latin typeface="Times New Roman" panose="02020603050405020304" pitchFamily="18" charset="0"/>
                <a:cs typeface="Times New Roman" panose="02020603050405020304" pitchFamily="18" charset="0"/>
              </a:rPr>
              <a:t>. hyperthyroidism . low dose in shock due to acute myocardial infarction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Contra-indications: Phaeochromocytoma . </a:t>
            </a:r>
            <a:r>
              <a:rPr lang="en-US" sz="2400" dirty="0">
                <a:solidFill>
                  <a:srgbClr val="FF0000"/>
                </a:solidFill>
                <a:latin typeface="Times New Roman" panose="02020603050405020304" pitchFamily="18" charset="0"/>
                <a:cs typeface="Times New Roman" panose="02020603050405020304" pitchFamily="18" charset="0"/>
              </a:rPr>
              <a:t>tachyarrhythmia</a:t>
            </a:r>
            <a:r>
              <a:rPr lang="en-US" sz="2400" dirty="0">
                <a:latin typeface="Times New Roman" panose="02020603050405020304" pitchFamily="18" charset="0"/>
                <a:cs typeface="Times New Roman" panose="02020603050405020304" pitchFamily="18" charset="0"/>
              </a:rPr>
              <a:t> .</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09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5EAE-482B-4AE8-A971-D1928463012D}"/>
              </a:ext>
            </a:extLst>
          </p:cNvPr>
          <p:cNvSpPr>
            <a:spLocks noGrp="1"/>
          </p:cNvSpPr>
          <p:nvPr>
            <p:ph type="title"/>
          </p:nvPr>
        </p:nvSpPr>
        <p:spPr/>
        <p:txBody>
          <a:bodyPr/>
          <a:lstStyle/>
          <a:p>
            <a:r>
              <a:rPr lang="en-US" dirty="0">
                <a:latin typeface="AR BERKLEY" panose="02000000000000000000" pitchFamily="2" charset="0"/>
              </a:rPr>
              <a:t>Digoxin</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1BE6C29F-65D9-4F9D-9B17-B176FE23AD79}"/>
              </a:ext>
            </a:extLst>
          </p:cNvPr>
          <p:cNvSpPr>
            <a:spLocks noGrp="1"/>
          </p:cNvSpPr>
          <p:nvPr>
            <p:ph idx="1"/>
          </p:nvPr>
        </p:nvSpPr>
        <p:spPr>
          <a:xfrm>
            <a:off x="822959" y="1845734"/>
            <a:ext cx="7543801" cy="4478866"/>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Digoxin is most useful for controlling ventricular response in persistent and permanent </a:t>
            </a:r>
            <a:r>
              <a:rPr lang="en-US" sz="2400" dirty="0">
                <a:solidFill>
                  <a:srgbClr val="FF0000"/>
                </a:solidFill>
                <a:latin typeface="Times New Roman" panose="02020603050405020304" pitchFamily="18" charset="0"/>
                <a:cs typeface="Times New Roman" panose="02020603050405020304" pitchFamily="18" charset="0"/>
              </a:rPr>
              <a:t>atrial fibrillation </a:t>
            </a:r>
            <a:r>
              <a:rPr lang="en-US" sz="2400" dirty="0">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atrial flutter</a:t>
            </a:r>
            <a:r>
              <a:rPr lang="en-US" sz="2400" dirty="0">
                <a:latin typeface="Times New Roman" panose="02020603050405020304" pitchFamily="18" charset="0"/>
                <a:cs typeface="Times New Roman" panose="02020603050405020304" pitchFamily="18" charset="0"/>
              </a:rPr>
              <a:t>. Digoxin also has a role in </a:t>
            </a:r>
            <a:r>
              <a:rPr lang="en-US" sz="2400" dirty="0">
                <a:solidFill>
                  <a:srgbClr val="FF0000"/>
                </a:solidFill>
                <a:latin typeface="Times New Roman" panose="02020603050405020304" pitchFamily="18" charset="0"/>
                <a:cs typeface="Times New Roman" panose="02020603050405020304" pitchFamily="18" charset="0"/>
              </a:rPr>
              <a:t>heart failure</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For management of atrial fibrillation the maintenance dose of digoxin can usually be determined by the </a:t>
            </a:r>
            <a:r>
              <a:rPr lang="en-US" sz="2400" dirty="0">
                <a:solidFill>
                  <a:srgbClr val="FF0000"/>
                </a:solidFill>
                <a:latin typeface="Times New Roman" panose="02020603050405020304" pitchFamily="18" charset="0"/>
                <a:cs typeface="Times New Roman" panose="02020603050405020304" pitchFamily="18" charset="0"/>
              </a:rPr>
              <a:t>ventricular rate at rest</a:t>
            </a:r>
            <a:r>
              <a:rPr lang="en-US" sz="2400" dirty="0">
                <a:latin typeface="Times New Roman" panose="02020603050405020304" pitchFamily="18" charset="0"/>
                <a:cs typeface="Times New Roman" panose="02020603050405020304" pitchFamily="18" charset="0"/>
              </a:rPr>
              <a:t>, which should not usually be allowed to fall persistently below </a:t>
            </a:r>
            <a:r>
              <a:rPr lang="en-US" sz="2400" dirty="0">
                <a:solidFill>
                  <a:srgbClr val="FF0000"/>
                </a:solidFill>
                <a:latin typeface="Times New Roman" panose="02020603050405020304" pitchFamily="18" charset="0"/>
                <a:cs typeface="Times New Roman" panose="02020603050405020304" pitchFamily="18" charset="0"/>
              </a:rPr>
              <a:t>60 beats per minute</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Digoxin has a </a:t>
            </a:r>
            <a:r>
              <a:rPr lang="en-US" sz="2400" dirty="0">
                <a:solidFill>
                  <a:srgbClr val="FF0000"/>
                </a:solidFill>
                <a:latin typeface="Times New Roman" panose="02020603050405020304" pitchFamily="18" charset="0"/>
                <a:cs typeface="Times New Roman" panose="02020603050405020304" pitchFamily="18" charset="0"/>
              </a:rPr>
              <a:t>long half-life </a:t>
            </a:r>
            <a:r>
              <a:rPr lang="en-US" sz="2400" dirty="0">
                <a:latin typeface="Times New Roman" panose="02020603050405020304" pitchFamily="18" charset="0"/>
                <a:cs typeface="Times New Roman" panose="02020603050405020304" pitchFamily="18" charset="0"/>
              </a:rPr>
              <a:t>and maintenance doses need to be given only </a:t>
            </a:r>
            <a:r>
              <a:rPr lang="en-US" sz="2400" dirty="0">
                <a:solidFill>
                  <a:srgbClr val="FF0000"/>
                </a:solidFill>
                <a:latin typeface="Times New Roman" panose="02020603050405020304" pitchFamily="18" charset="0"/>
                <a:cs typeface="Times New Roman" panose="02020603050405020304" pitchFamily="18" charset="0"/>
              </a:rPr>
              <a:t>once daily </a:t>
            </a:r>
            <a:r>
              <a:rPr lang="en-US" sz="2400" dirty="0">
                <a:latin typeface="Times New Roman" panose="02020603050405020304" pitchFamily="18" charset="0"/>
                <a:cs typeface="Times New Roman" panose="02020603050405020304" pitchFamily="18" charset="0"/>
              </a:rPr>
              <a:t>(although higher doses may be divided to avoid nausea); renal function is the most important determinant of digoxin dosage.</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969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761B-4F33-4958-B0B1-86F5A9C1E4D3}"/>
              </a:ext>
            </a:extLst>
          </p:cNvPr>
          <p:cNvSpPr>
            <a:spLocks noGrp="1"/>
          </p:cNvSpPr>
          <p:nvPr>
            <p:ph type="title"/>
          </p:nvPr>
        </p:nvSpPr>
        <p:spPr/>
        <p:txBody>
          <a:bodyPr/>
          <a:lstStyle/>
          <a:p>
            <a:r>
              <a:rPr lang="en-US" dirty="0">
                <a:latin typeface="AR BERKLEY" panose="02000000000000000000" pitchFamily="2" charset="0"/>
              </a:rPr>
              <a:t>Dopamine</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24974E91-B16F-4BBB-9535-2DA326F5A2D5}"/>
              </a:ext>
            </a:extLst>
          </p:cNvPr>
          <p:cNvSpPr>
            <a:spLocks noGrp="1"/>
          </p:cNvSpPr>
          <p:nvPr>
            <p:ph idx="1"/>
          </p:nvPr>
        </p:nvSpPr>
        <p:spPr>
          <a:xfrm>
            <a:off x="822959" y="2438400"/>
            <a:ext cx="7543801" cy="3733800"/>
          </a:xfrm>
        </p:spPr>
        <p:txBody>
          <a:bodyPr>
            <a:normAutofit lnSpcReduction="10000"/>
          </a:bodyPr>
          <a:lstStyle/>
          <a:p>
            <a:pPr algn="just" rtl="0"/>
            <a:r>
              <a:rPr lang="en-US" sz="2400" dirty="0">
                <a:solidFill>
                  <a:srgbClr val="FF0000"/>
                </a:solidFill>
                <a:latin typeface="Times New Roman" panose="02020603050405020304" pitchFamily="18" charset="0"/>
                <a:cs typeface="Times New Roman" panose="02020603050405020304" pitchFamily="18" charset="0"/>
              </a:rPr>
              <a:t>Cardiogenic shock </a:t>
            </a:r>
            <a:r>
              <a:rPr lang="en-US" sz="2400" dirty="0">
                <a:latin typeface="Times New Roman" panose="02020603050405020304" pitchFamily="18" charset="0"/>
                <a:cs typeface="Times New Roman" panose="02020603050405020304" pitchFamily="18" charset="0"/>
              </a:rPr>
              <a:t>in infarction or cardiac surgery by intravenous infusion; Adult </a:t>
            </a:r>
            <a:r>
              <a:rPr lang="fr-FR" sz="2400" dirty="0">
                <a:latin typeface="Times New Roman" panose="02020603050405020304" pitchFamily="18" charset="0"/>
                <a:cs typeface="Times New Roman" panose="02020603050405020304" pitchFamily="18" charset="0"/>
              </a:rPr>
              <a:t>(Dopamine 200mg/5ml solution for infusion ampoules)</a:t>
            </a:r>
            <a:r>
              <a:rPr lang="en-US" sz="2400" dirty="0">
                <a:latin typeface="Times New Roman" panose="02020603050405020304" pitchFamily="18" charset="0"/>
                <a:cs typeface="Times New Roman" panose="02020603050405020304" pitchFamily="18" charset="0"/>
              </a:rPr>
              <a:t>: Initially </a:t>
            </a:r>
            <a:r>
              <a:rPr lang="en-US" sz="2400" dirty="0">
                <a:solidFill>
                  <a:srgbClr val="FF0000"/>
                </a:solidFill>
                <a:latin typeface="Times New Roman" panose="02020603050405020304" pitchFamily="18" charset="0"/>
                <a:cs typeface="Times New Roman" panose="02020603050405020304" pitchFamily="18" charset="0"/>
              </a:rPr>
              <a:t>2–5 micrograms/kg/minute</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Directions for administration: Dopamine concentrate for intravenous infusion to be </a:t>
            </a:r>
            <a:r>
              <a:rPr lang="en-US" sz="2400" dirty="0">
                <a:solidFill>
                  <a:srgbClr val="FF0000"/>
                </a:solidFill>
                <a:latin typeface="Times New Roman" panose="02020603050405020304" pitchFamily="18" charset="0"/>
                <a:cs typeface="Times New Roman" panose="02020603050405020304" pitchFamily="18" charset="0"/>
              </a:rPr>
              <a:t>diluted before use</a:t>
            </a:r>
            <a:r>
              <a:rPr lang="en-US" sz="2400" dirty="0">
                <a:latin typeface="Times New Roman" panose="02020603050405020304" pitchFamily="18" charset="0"/>
                <a:cs typeface="Times New Roman" panose="02020603050405020304" pitchFamily="18" charset="0"/>
              </a:rPr>
              <a:t>. For intravenous infusion give continuously in Glucose 5% or Sodium chloride 0.9%. Dilute to max. concentration of 3.2 mg/mL; incompatible with bicarbonate.</a:t>
            </a:r>
          </a:p>
          <a:p>
            <a:pPr algn="just" rtl="0"/>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6841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6276-E72F-476B-A23E-ED3ACE976355}"/>
              </a:ext>
            </a:extLst>
          </p:cNvPr>
          <p:cNvSpPr>
            <a:spLocks noGrp="1"/>
          </p:cNvSpPr>
          <p:nvPr>
            <p:ph type="title"/>
          </p:nvPr>
        </p:nvSpPr>
        <p:spPr/>
        <p:txBody>
          <a:bodyPr/>
          <a:lstStyle/>
          <a:p>
            <a:r>
              <a:rPr lang="en-US" dirty="0">
                <a:latin typeface="AR BERKLEY" panose="02000000000000000000" pitchFamily="2" charset="0"/>
              </a:rPr>
              <a:t>Dobutamine</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CD050750-9FFB-45C0-8099-9FD674832141}"/>
              </a:ext>
            </a:extLst>
          </p:cNvPr>
          <p:cNvSpPr>
            <a:spLocks noGrp="1"/>
          </p:cNvSpPr>
          <p:nvPr>
            <p:ph idx="1"/>
          </p:nvPr>
        </p:nvSpPr>
        <p:spPr>
          <a:xfrm>
            <a:off x="822959" y="1737361"/>
            <a:ext cx="7543801" cy="4968239"/>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Drug action: Dobutamine is a cardiac stimulant which acts on beta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receptors in cardiac muscle, and </a:t>
            </a:r>
            <a:r>
              <a:rPr lang="en-US" sz="2400" dirty="0">
                <a:solidFill>
                  <a:srgbClr val="FF0000"/>
                </a:solidFill>
                <a:latin typeface="Times New Roman" panose="02020603050405020304" pitchFamily="18" charset="0"/>
                <a:cs typeface="Times New Roman" panose="02020603050405020304" pitchFamily="18" charset="0"/>
              </a:rPr>
              <a:t>increases contractility </a:t>
            </a:r>
            <a:r>
              <a:rPr lang="en-US" sz="2400" dirty="0">
                <a:latin typeface="Times New Roman" panose="02020603050405020304" pitchFamily="18" charset="0"/>
                <a:cs typeface="Times New Roman" panose="02020603050405020304" pitchFamily="18" charset="0"/>
              </a:rPr>
              <a:t>with </a:t>
            </a:r>
            <a:r>
              <a:rPr lang="en-US" sz="2400" dirty="0">
                <a:solidFill>
                  <a:srgbClr val="FF0000"/>
                </a:solidFill>
                <a:latin typeface="Times New Roman" panose="02020603050405020304" pitchFamily="18" charset="0"/>
                <a:cs typeface="Times New Roman" panose="02020603050405020304" pitchFamily="18" charset="0"/>
              </a:rPr>
              <a:t>little effect on rate</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Side-effects (Frequency not known): Anxiety . </a:t>
            </a:r>
            <a:r>
              <a:rPr lang="en-US" sz="2400" dirty="0">
                <a:solidFill>
                  <a:srgbClr val="FF0000"/>
                </a:solidFill>
                <a:latin typeface="Times New Roman" panose="02020603050405020304" pitchFamily="18" charset="0"/>
                <a:cs typeface="Times New Roman" panose="02020603050405020304" pitchFamily="18" charset="0"/>
              </a:rPr>
              <a:t>arrhythmias</a:t>
            </a:r>
            <a:r>
              <a:rPr lang="en-US" sz="2400" dirty="0">
                <a:latin typeface="Times New Roman" panose="02020603050405020304" pitchFamily="18" charset="0"/>
                <a:cs typeface="Times New Roman" panose="02020603050405020304" pitchFamily="18" charset="0"/>
              </a:rPr>
              <a:t> . bronchospasm . cerebral haemorrhage . </a:t>
            </a:r>
            <a:r>
              <a:rPr lang="en-US" sz="2400" dirty="0">
                <a:solidFill>
                  <a:srgbClr val="FF0000"/>
                </a:solidFill>
                <a:latin typeface="Times New Roman" panose="02020603050405020304" pitchFamily="18" charset="0"/>
                <a:cs typeface="Times New Roman" panose="02020603050405020304" pitchFamily="18" charset="0"/>
              </a:rPr>
              <a:t>chest pain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dyspnoea</a:t>
            </a:r>
            <a:r>
              <a:rPr lang="en-US" sz="2400" dirty="0">
                <a:latin typeface="Times New Roman" panose="02020603050405020304" pitchFamily="18" charset="0"/>
                <a:cs typeface="Times New Roman" panose="02020603050405020304" pitchFamily="18" charset="0"/>
              </a:rPr>
              <a:t> . </a:t>
            </a:r>
            <a:r>
              <a:rPr lang="en-US" sz="2400" dirty="0">
                <a:solidFill>
                  <a:srgbClr val="FF0000"/>
                </a:solidFill>
                <a:latin typeface="Times New Roman" panose="02020603050405020304" pitchFamily="18" charset="0"/>
                <a:cs typeface="Times New Roman" panose="02020603050405020304" pitchFamily="18" charset="0"/>
              </a:rPr>
              <a:t>hypertension </a:t>
            </a:r>
            <a:r>
              <a:rPr lang="en-US" sz="2400" dirty="0">
                <a:latin typeface="Times New Roman" panose="02020603050405020304" pitchFamily="18" charset="0"/>
                <a:cs typeface="Times New Roman" panose="02020603050405020304" pitchFamily="18" charset="0"/>
              </a:rPr>
              <a:t>(marked increase in systolic blood pressure indicates overdose) . </a:t>
            </a:r>
            <a:r>
              <a:rPr lang="en-US" sz="2400" dirty="0">
                <a:solidFill>
                  <a:srgbClr val="FF0000"/>
                </a:solidFill>
                <a:latin typeface="Times New Roman" panose="02020603050405020304" pitchFamily="18" charset="0"/>
                <a:cs typeface="Times New Roman" panose="02020603050405020304" pitchFamily="18" charset="0"/>
              </a:rPr>
              <a:t>hypotension</a:t>
            </a:r>
            <a:r>
              <a:rPr lang="en-US" sz="2400" dirty="0">
                <a:latin typeface="Times New Roman" panose="02020603050405020304" pitchFamily="18" charset="0"/>
                <a:cs typeface="Times New Roman" panose="02020603050405020304" pitchFamily="18" charset="0"/>
              </a:rPr>
              <a:t> . increased urinary urgency . myoclonic spasm . </a:t>
            </a:r>
            <a:r>
              <a:rPr lang="en-US" sz="2400" dirty="0">
                <a:solidFill>
                  <a:srgbClr val="FF0000"/>
                </a:solidFill>
                <a:latin typeface="Times New Roman" panose="02020603050405020304" pitchFamily="18" charset="0"/>
                <a:cs typeface="Times New Roman" panose="02020603050405020304" pitchFamily="18" charset="0"/>
              </a:rPr>
              <a:t>palpitation </a:t>
            </a:r>
            <a:r>
              <a:rPr lang="en-US" sz="2400" dirty="0">
                <a:latin typeface="Times New Roman" panose="02020603050405020304" pitchFamily="18" charset="0"/>
                <a:cs typeface="Times New Roman" panose="02020603050405020304" pitchFamily="18" charset="0"/>
              </a:rPr>
              <a:t>. paraesthesia . pulmonary oedema .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Contra-indications: Phaeochromocytoma .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Cautions: </a:t>
            </a:r>
            <a:r>
              <a:rPr lang="en-US" sz="2400" dirty="0">
                <a:solidFill>
                  <a:srgbClr val="FF0000"/>
                </a:solidFill>
                <a:latin typeface="Times New Roman" panose="02020603050405020304" pitchFamily="18" charset="0"/>
                <a:cs typeface="Times New Roman" panose="02020603050405020304" pitchFamily="18" charset="0"/>
              </a:rPr>
              <a:t>Acute heart failure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acute myocardial infarction </a:t>
            </a:r>
            <a:r>
              <a:rPr lang="en-US" sz="2400" dirty="0">
                <a:latin typeface="Times New Roman" panose="02020603050405020304" pitchFamily="18" charset="0"/>
                <a:cs typeface="Times New Roman" panose="02020603050405020304" pitchFamily="18" charset="0"/>
              </a:rPr>
              <a:t>. arrhythmias . </a:t>
            </a:r>
            <a:r>
              <a:rPr lang="en-US" sz="2400" dirty="0">
                <a:solidFill>
                  <a:srgbClr val="FF0000"/>
                </a:solidFill>
                <a:latin typeface="Times New Roman" panose="02020603050405020304" pitchFamily="18" charset="0"/>
                <a:cs typeface="Times New Roman" panose="02020603050405020304" pitchFamily="18" charset="0"/>
              </a:rPr>
              <a:t>correct hypovolaemia </a:t>
            </a:r>
            <a:r>
              <a:rPr lang="en-US" sz="2400" dirty="0">
                <a:latin typeface="Times New Roman" panose="02020603050405020304" pitchFamily="18" charset="0"/>
                <a:cs typeface="Times New Roman" panose="02020603050405020304" pitchFamily="18" charset="0"/>
              </a:rPr>
              <a:t>before starting and during treatment .</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092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E8A0-F75D-44BA-A3D8-158D20F76851}"/>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Dobutamine</a:t>
            </a:r>
            <a:endParaRPr lang="ar-SA" dirty="0"/>
          </a:p>
        </p:txBody>
      </p:sp>
      <p:sp>
        <p:nvSpPr>
          <p:cNvPr id="3" name="Content Placeholder 2">
            <a:extLst>
              <a:ext uri="{FF2B5EF4-FFF2-40B4-BE49-F238E27FC236}">
                <a16:creationId xmlns:a16="http://schemas.microsoft.com/office/drawing/2014/main" id="{9A65E6C5-3D36-498F-B861-78D73CFBA27C}"/>
              </a:ext>
            </a:extLst>
          </p:cNvPr>
          <p:cNvSpPr>
            <a:spLocks noGrp="1"/>
          </p:cNvSpPr>
          <p:nvPr>
            <p:ph idx="1"/>
          </p:nvPr>
        </p:nvSpPr>
        <p:spPr>
          <a:xfrm>
            <a:off x="822959" y="1845734"/>
            <a:ext cx="7543801" cy="4631266"/>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Inotropic support in </a:t>
            </a:r>
            <a:r>
              <a:rPr lang="en-US" sz="2400" dirty="0">
                <a:solidFill>
                  <a:srgbClr val="FF0000"/>
                </a:solidFill>
                <a:latin typeface="Times New Roman" panose="02020603050405020304" pitchFamily="18" charset="0"/>
                <a:cs typeface="Times New Roman" panose="02020603050405020304" pitchFamily="18" charset="0"/>
              </a:rPr>
              <a:t>infarction</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cardiac surgery</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cardiomyopathies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septic shock</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cardiogenic shock</a:t>
            </a:r>
            <a:r>
              <a:rPr lang="en-US" sz="2400" dirty="0">
                <a:latin typeface="Times New Roman" panose="02020603050405020304" pitchFamily="18" charset="0"/>
                <a:cs typeface="Times New Roman" panose="02020603050405020304" pitchFamily="18" charset="0"/>
              </a:rPr>
              <a:t>, and during positive end expiratory pressure ventilation by intravenous infusion; Adult (</a:t>
            </a:r>
            <a:r>
              <a:rPr lang="da-DK" sz="2400" dirty="0">
                <a:latin typeface="Times New Roman" panose="02020603050405020304" pitchFamily="18" charset="0"/>
                <a:cs typeface="Times New Roman" panose="02020603050405020304" pitchFamily="18" charset="0"/>
              </a:rPr>
              <a:t>Dobutamine 250mg/50ml solution for infusion vials</a:t>
            </a:r>
            <a:r>
              <a:rPr lang="en-US" sz="2400" dirty="0">
                <a:latin typeface="Times New Roman" panose="02020603050405020304" pitchFamily="18" charset="0"/>
                <a:cs typeface="Times New Roman" panose="02020603050405020304" pitchFamily="18" charset="0"/>
              </a:rPr>
              <a:t>): Usual dose </a:t>
            </a:r>
            <a:r>
              <a:rPr lang="en-US" sz="2400" dirty="0">
                <a:solidFill>
                  <a:srgbClr val="FF0000"/>
                </a:solidFill>
                <a:latin typeface="Times New Roman" panose="02020603050405020304" pitchFamily="18" charset="0"/>
                <a:cs typeface="Times New Roman" panose="02020603050405020304" pitchFamily="18" charset="0"/>
              </a:rPr>
              <a:t>2.5–10 micrograms/kg/minute</a:t>
            </a:r>
            <a:r>
              <a:rPr lang="en-US" sz="2400" dirty="0">
                <a:latin typeface="Times New Roman" panose="02020603050405020304" pitchFamily="18" charset="0"/>
                <a:cs typeface="Times New Roman" panose="02020603050405020304" pitchFamily="18" charset="0"/>
              </a:rPr>
              <a:t>, adjusted according to response, alternatively 0.5–40 micrograms/kg/minute.</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Directions for administration: Dobutamine injection should be </a:t>
            </a:r>
            <a:r>
              <a:rPr lang="en-US" sz="2400" dirty="0">
                <a:solidFill>
                  <a:srgbClr val="FF0000"/>
                </a:solidFill>
                <a:latin typeface="Times New Roman" panose="02020603050405020304" pitchFamily="18" charset="0"/>
                <a:cs typeface="Times New Roman" panose="02020603050405020304" pitchFamily="18" charset="0"/>
              </a:rPr>
              <a:t>diluted before use </a:t>
            </a:r>
            <a:r>
              <a:rPr lang="en-US" sz="2400" dirty="0">
                <a:latin typeface="Times New Roman" panose="02020603050405020304" pitchFamily="18" charset="0"/>
                <a:cs typeface="Times New Roman" panose="02020603050405020304" pitchFamily="18" charset="0"/>
              </a:rPr>
              <a:t>or </a:t>
            </a:r>
            <a:r>
              <a:rPr lang="en-US" sz="2400" dirty="0">
                <a:solidFill>
                  <a:srgbClr val="FF0000"/>
                </a:solidFill>
                <a:latin typeface="Times New Roman" panose="02020603050405020304" pitchFamily="18" charset="0"/>
                <a:cs typeface="Times New Roman" panose="02020603050405020304" pitchFamily="18" charset="0"/>
              </a:rPr>
              <a:t>given undiluted </a:t>
            </a:r>
            <a:r>
              <a:rPr lang="en-US" sz="2400" dirty="0">
                <a:latin typeface="Times New Roman" panose="02020603050405020304" pitchFamily="18" charset="0"/>
                <a:cs typeface="Times New Roman" panose="02020603050405020304" pitchFamily="18" charset="0"/>
              </a:rPr>
              <a:t>with syringe pump. For intravenous infusion, give continuously in Glucose 5% or Sodium chloride 0.9%. Dilute to a concentration of 0.5–1 mg/mL and give via an infusion pump; give higher concentration (max. 5 mg/mL) </a:t>
            </a:r>
            <a:r>
              <a:rPr lang="en-US" sz="2400" dirty="0">
                <a:solidFill>
                  <a:srgbClr val="FF0000"/>
                </a:solidFill>
                <a:latin typeface="Times New Roman" panose="02020603050405020304" pitchFamily="18" charset="0"/>
                <a:cs typeface="Times New Roman" panose="02020603050405020304" pitchFamily="18" charset="0"/>
              </a:rPr>
              <a:t>through central venous catheter</a:t>
            </a:r>
            <a:r>
              <a:rPr lang="en-US" sz="2400" dirty="0">
                <a:latin typeface="Times New Roman" panose="02020603050405020304" pitchFamily="18" charset="0"/>
                <a:cs typeface="Times New Roman" panose="02020603050405020304" pitchFamily="18" charset="0"/>
              </a:rPr>
              <a:t>; incompatible with bicarbonate and other strong alkaline solutions.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074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C0AD-46C0-4B01-A1A8-956D787D57C0}"/>
              </a:ext>
            </a:extLst>
          </p:cNvPr>
          <p:cNvSpPr>
            <a:spLocks noGrp="1"/>
          </p:cNvSpPr>
          <p:nvPr>
            <p:ph type="title"/>
          </p:nvPr>
        </p:nvSpPr>
        <p:spPr/>
        <p:txBody>
          <a:bodyPr/>
          <a:lstStyle/>
          <a:p>
            <a:r>
              <a:rPr lang="en-US" dirty="0">
                <a:latin typeface="AR BERKLEY" panose="02000000000000000000" pitchFamily="2" charset="0"/>
              </a:rPr>
              <a:t>Nitrates</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08DB0EDE-2D5B-4332-9154-D95D07802CAA}"/>
              </a:ext>
            </a:extLst>
          </p:cNvPr>
          <p:cNvSpPr>
            <a:spLocks noGrp="1"/>
          </p:cNvSpPr>
          <p:nvPr>
            <p:ph idx="1"/>
          </p:nvPr>
        </p:nvSpPr>
        <p:spPr>
          <a:xfrm>
            <a:off x="822959" y="1845734"/>
            <a:ext cx="7543801" cy="4725662"/>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Nitrates have a useful role in angina. Although they are potent coronary </a:t>
            </a:r>
            <a:r>
              <a:rPr lang="en-US" sz="2400" dirty="0">
                <a:solidFill>
                  <a:srgbClr val="FF0000"/>
                </a:solidFill>
                <a:latin typeface="Times New Roman" panose="02020603050405020304" pitchFamily="18" charset="0"/>
                <a:cs typeface="Times New Roman" panose="02020603050405020304" pitchFamily="18" charset="0"/>
              </a:rPr>
              <a:t>vasodilators</a:t>
            </a:r>
            <a:r>
              <a:rPr lang="en-US" sz="2400" dirty="0">
                <a:latin typeface="Times New Roman" panose="02020603050405020304" pitchFamily="18" charset="0"/>
                <a:cs typeface="Times New Roman" panose="02020603050405020304" pitchFamily="18" charset="0"/>
              </a:rPr>
              <a:t>, their principal benefit follows from a </a:t>
            </a:r>
            <a:r>
              <a:rPr lang="en-US" sz="2400" dirty="0">
                <a:solidFill>
                  <a:srgbClr val="FF0000"/>
                </a:solidFill>
                <a:latin typeface="Times New Roman" panose="02020603050405020304" pitchFamily="18" charset="0"/>
                <a:cs typeface="Times New Roman" panose="02020603050405020304" pitchFamily="18" charset="0"/>
              </a:rPr>
              <a:t>reduction in venous return </a:t>
            </a:r>
            <a:r>
              <a:rPr lang="en-US" sz="2400" dirty="0">
                <a:latin typeface="Times New Roman" panose="02020603050405020304" pitchFamily="18" charset="0"/>
                <a:cs typeface="Times New Roman" panose="02020603050405020304" pitchFamily="18" charset="0"/>
              </a:rPr>
              <a:t>which reduces left ventricular work.</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Side-effects (Common or very common): Dizziness . </a:t>
            </a:r>
            <a:r>
              <a:rPr lang="en-US" sz="2400" dirty="0">
                <a:solidFill>
                  <a:srgbClr val="FF0000"/>
                </a:solidFill>
                <a:latin typeface="Times New Roman" panose="02020603050405020304" pitchFamily="18" charset="0"/>
                <a:cs typeface="Times New Roman" panose="02020603050405020304" pitchFamily="18" charset="0"/>
              </a:rPr>
              <a:t>postural hypotension </a:t>
            </a:r>
            <a:r>
              <a:rPr lang="en-US" sz="2400" dirty="0">
                <a:latin typeface="Times New Roman" panose="02020603050405020304" pitchFamily="18" charset="0"/>
                <a:cs typeface="Times New Roman" panose="02020603050405020304" pitchFamily="18" charset="0"/>
              </a:rPr>
              <a:t>. tachycardia . </a:t>
            </a:r>
            <a:r>
              <a:rPr lang="en-US" sz="2400" dirty="0">
                <a:solidFill>
                  <a:srgbClr val="FF0000"/>
                </a:solidFill>
                <a:latin typeface="Times New Roman" panose="02020603050405020304" pitchFamily="18" charset="0"/>
                <a:cs typeface="Times New Roman" panose="02020603050405020304" pitchFamily="18" charset="0"/>
              </a:rPr>
              <a:t>throbbing headache </a:t>
            </a:r>
            <a:r>
              <a:rPr lang="en-US" sz="2400" dirty="0">
                <a:latin typeface="Times New Roman" panose="02020603050405020304" pitchFamily="18" charset="0"/>
                <a:cs typeface="Times New Roman" panose="02020603050405020304" pitchFamily="18" charset="0"/>
              </a:rPr>
              <a:t>. (Uncommon): </a:t>
            </a:r>
            <a:r>
              <a:rPr lang="en-US" sz="2400" dirty="0">
                <a:solidFill>
                  <a:srgbClr val="FF0000"/>
                </a:solidFill>
                <a:latin typeface="Times New Roman" panose="02020603050405020304" pitchFamily="18" charset="0"/>
                <a:cs typeface="Times New Roman" panose="02020603050405020304" pitchFamily="18" charset="0"/>
              </a:rPr>
              <a:t>Flushing</a:t>
            </a:r>
            <a:r>
              <a:rPr lang="en-US" sz="2400" dirty="0">
                <a:latin typeface="Times New Roman" panose="02020603050405020304" pitchFamily="18" charset="0"/>
                <a:cs typeface="Times New Roman" panose="02020603050405020304" pitchFamily="18" charset="0"/>
              </a:rPr>
              <a:t> . heartburn . nausea . rash . syncope . temporary hypoxaemia . vomiting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Contra-indications: Nitrate hypersensitivity . </a:t>
            </a:r>
            <a:r>
              <a:rPr lang="en-US" sz="2400" dirty="0">
                <a:solidFill>
                  <a:srgbClr val="FF0000"/>
                </a:solidFill>
                <a:latin typeface="Times New Roman" panose="02020603050405020304" pitchFamily="18" charset="0"/>
                <a:cs typeface="Times New Roman" panose="02020603050405020304" pitchFamily="18" charset="0"/>
              </a:rPr>
              <a:t>aortic stenosis </a:t>
            </a:r>
            <a:r>
              <a:rPr lang="en-US" sz="2400" dirty="0">
                <a:latin typeface="Times New Roman" panose="02020603050405020304" pitchFamily="18" charset="0"/>
                <a:cs typeface="Times New Roman" panose="02020603050405020304" pitchFamily="18" charset="0"/>
              </a:rPr>
              <a:t>. cardiac tamponade . constrictive pericarditis . </a:t>
            </a:r>
            <a:r>
              <a:rPr lang="en-US" sz="2400" dirty="0">
                <a:solidFill>
                  <a:srgbClr val="FF0000"/>
                </a:solidFill>
                <a:latin typeface="Times New Roman" panose="02020603050405020304" pitchFamily="18" charset="0"/>
                <a:cs typeface="Times New Roman" panose="02020603050405020304" pitchFamily="18" charset="0"/>
              </a:rPr>
              <a:t>hypertrophic cardiomyopathy</a:t>
            </a:r>
            <a:r>
              <a:rPr lang="en-US" sz="2400" dirty="0">
                <a:latin typeface="Times New Roman" panose="02020603050405020304" pitchFamily="18" charset="0"/>
                <a:cs typeface="Times New Roman" panose="02020603050405020304" pitchFamily="18" charset="0"/>
              </a:rPr>
              <a:t> . hypotensive conditions . hypovolaemia . </a:t>
            </a:r>
            <a:r>
              <a:rPr lang="en-US" sz="2400" dirty="0">
                <a:solidFill>
                  <a:srgbClr val="FF0000"/>
                </a:solidFill>
                <a:latin typeface="Times New Roman" panose="02020603050405020304" pitchFamily="18" charset="0"/>
                <a:cs typeface="Times New Roman" panose="02020603050405020304" pitchFamily="18" charset="0"/>
              </a:rPr>
              <a:t>marked anaemia</a:t>
            </a:r>
            <a:r>
              <a:rPr lang="en-US" sz="2400" dirty="0">
                <a:latin typeface="Times New Roman" panose="02020603050405020304" pitchFamily="18" charset="0"/>
                <a:cs typeface="Times New Roman" panose="02020603050405020304" pitchFamily="18" charset="0"/>
              </a:rPr>
              <a:t> . </a:t>
            </a:r>
            <a:r>
              <a:rPr lang="en-US" sz="2400" dirty="0">
                <a:solidFill>
                  <a:srgbClr val="FF0000"/>
                </a:solidFill>
                <a:latin typeface="Times New Roman" panose="02020603050405020304" pitchFamily="18" charset="0"/>
                <a:cs typeface="Times New Roman" panose="02020603050405020304" pitchFamily="18" charset="0"/>
              </a:rPr>
              <a:t>mitral stenosis </a:t>
            </a:r>
            <a:r>
              <a:rPr lang="en-US" sz="2400" dirty="0">
                <a:latin typeface="Times New Roman" panose="02020603050405020304" pitchFamily="18" charset="0"/>
                <a:cs typeface="Times New Roman" panose="02020603050405020304" pitchFamily="18" charset="0"/>
              </a:rPr>
              <a:t>. raised intracranial pressure due to cerebral haemorrhage .</a:t>
            </a:r>
          </a:p>
        </p:txBody>
      </p:sp>
    </p:spTree>
    <p:extLst>
      <p:ext uri="{BB962C8B-B14F-4D97-AF65-F5344CB8AC3E}">
        <p14:creationId xmlns:p14="http://schemas.microsoft.com/office/powerpoint/2010/main" val="1585758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1633-D410-4B3C-AAE1-6FE2038103FB}"/>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Nitrates</a:t>
            </a:r>
            <a:endParaRPr lang="ar-SA" dirty="0"/>
          </a:p>
        </p:txBody>
      </p:sp>
      <p:sp>
        <p:nvSpPr>
          <p:cNvPr id="3" name="Content Placeholder 2">
            <a:extLst>
              <a:ext uri="{FF2B5EF4-FFF2-40B4-BE49-F238E27FC236}">
                <a16:creationId xmlns:a16="http://schemas.microsoft.com/office/drawing/2014/main" id="{A69F17EE-7736-4C00-BE53-93024F88FD5F}"/>
              </a:ext>
            </a:extLst>
          </p:cNvPr>
          <p:cNvSpPr>
            <a:spLocks noGrp="1"/>
          </p:cNvSpPr>
          <p:nvPr>
            <p:ph idx="1"/>
          </p:nvPr>
        </p:nvSpPr>
        <p:spPr>
          <a:xfrm>
            <a:off x="822959" y="1845734"/>
            <a:ext cx="7543801" cy="4631266"/>
          </a:xfrm>
        </p:spPr>
        <p:txBody>
          <a:bodyPr>
            <a:normAutofit fontScale="92500" lnSpcReduction="10000"/>
          </a:bodyPr>
          <a:lstStyle/>
          <a:p>
            <a:pPr algn="just" rtl="0"/>
            <a:r>
              <a:rPr lang="en-US" sz="2400" dirty="0">
                <a:solidFill>
                  <a:srgbClr val="FF0000"/>
                </a:solidFill>
                <a:latin typeface="Times New Roman" panose="02020603050405020304" pitchFamily="18" charset="0"/>
                <a:cs typeface="Times New Roman" panose="02020603050405020304" pitchFamily="18" charset="0"/>
              </a:rPr>
              <a:t>Tolerance</a:t>
            </a:r>
            <a:r>
              <a:rPr lang="en-US" sz="2400" dirty="0">
                <a:latin typeface="Times New Roman" panose="02020603050405020304" pitchFamily="18" charset="0"/>
                <a:cs typeface="Times New Roman" panose="02020603050405020304" pitchFamily="18" charset="0"/>
              </a:rPr>
              <a:t>: Many patients on long-acting or transdermal nitrates rapidly develop tolerance (with reduced therapeutic effects). Reduction of blood-nitrate concentrations to low levels for </a:t>
            </a:r>
            <a:r>
              <a:rPr lang="en-US" sz="2400" dirty="0">
                <a:solidFill>
                  <a:srgbClr val="FF0000"/>
                </a:solidFill>
                <a:latin typeface="Times New Roman" panose="02020603050405020304" pitchFamily="18" charset="0"/>
                <a:cs typeface="Times New Roman" panose="02020603050405020304" pitchFamily="18" charset="0"/>
              </a:rPr>
              <a:t>4 to 12 hours </a:t>
            </a:r>
            <a:r>
              <a:rPr lang="en-US" sz="2400" dirty="0">
                <a:latin typeface="Times New Roman" panose="02020603050405020304" pitchFamily="18" charset="0"/>
                <a:cs typeface="Times New Roman" panose="02020603050405020304" pitchFamily="18" charset="0"/>
              </a:rPr>
              <a:t>each day usually maintains effectiveness in such patients.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If tolerance is suspected during the use of </a:t>
            </a:r>
            <a:r>
              <a:rPr lang="en-US" sz="2400" dirty="0">
                <a:solidFill>
                  <a:srgbClr val="FF0000"/>
                </a:solidFill>
                <a:latin typeface="Times New Roman" panose="02020603050405020304" pitchFamily="18" charset="0"/>
                <a:cs typeface="Times New Roman" panose="02020603050405020304" pitchFamily="18" charset="0"/>
              </a:rPr>
              <a:t>transdermal patches </a:t>
            </a:r>
            <a:r>
              <a:rPr lang="en-US" sz="2400" dirty="0">
                <a:latin typeface="Times New Roman" panose="02020603050405020304" pitchFamily="18" charset="0"/>
                <a:cs typeface="Times New Roman" panose="02020603050405020304" pitchFamily="18" charset="0"/>
              </a:rPr>
              <a:t>they should be left off for </a:t>
            </a:r>
            <a:r>
              <a:rPr lang="en-US" sz="2400" dirty="0">
                <a:solidFill>
                  <a:srgbClr val="FF0000"/>
                </a:solidFill>
                <a:latin typeface="Times New Roman" panose="02020603050405020304" pitchFamily="18" charset="0"/>
                <a:cs typeface="Times New Roman" panose="02020603050405020304" pitchFamily="18" charset="0"/>
              </a:rPr>
              <a:t>8–12 hours (usually overnight) </a:t>
            </a:r>
            <a:r>
              <a:rPr lang="en-US" sz="2400" dirty="0">
                <a:latin typeface="Times New Roman" panose="02020603050405020304" pitchFamily="18" charset="0"/>
                <a:cs typeface="Times New Roman" panose="02020603050405020304" pitchFamily="18" charset="0"/>
              </a:rPr>
              <a:t>in each 24 hours.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In the case of modified-release tablets of isosorbide dinitrate, the second of the two daily doses should be given </a:t>
            </a:r>
            <a:r>
              <a:rPr lang="en-US" sz="2400" dirty="0">
                <a:solidFill>
                  <a:srgbClr val="FF0000"/>
                </a:solidFill>
                <a:latin typeface="Times New Roman" panose="02020603050405020304" pitchFamily="18" charset="0"/>
                <a:cs typeface="Times New Roman" panose="02020603050405020304" pitchFamily="18" charset="0"/>
              </a:rPr>
              <a:t>after about 8 hours </a:t>
            </a:r>
            <a:r>
              <a:rPr lang="en-US" sz="2400" dirty="0">
                <a:latin typeface="Times New Roman" panose="02020603050405020304" pitchFamily="18" charset="0"/>
                <a:cs typeface="Times New Roman" panose="02020603050405020304" pitchFamily="18" charset="0"/>
              </a:rPr>
              <a:t>rather than after 12 hours. Conventional formulations of isosorbide mononitrate should not usually be given more than twice daily.</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707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EA79-387C-404A-BF7E-A6AFEFC1CF92}"/>
              </a:ext>
            </a:extLst>
          </p:cNvPr>
          <p:cNvSpPr>
            <a:spLocks noGrp="1"/>
          </p:cNvSpPr>
          <p:nvPr>
            <p:ph type="title"/>
          </p:nvPr>
        </p:nvSpPr>
        <p:spPr/>
        <p:txBody>
          <a:bodyPr/>
          <a:lstStyle/>
          <a:p>
            <a:r>
              <a:rPr lang="en-US" dirty="0">
                <a:latin typeface="AR BERKLEY" panose="02000000000000000000" pitchFamily="2" charset="0"/>
              </a:rPr>
              <a:t>Glyceryl trinitrate</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52BBA6D0-258D-4FE7-916B-9DA270745072}"/>
              </a:ext>
            </a:extLst>
          </p:cNvPr>
          <p:cNvSpPr>
            <a:spLocks noGrp="1"/>
          </p:cNvSpPr>
          <p:nvPr>
            <p:ph idx="1"/>
          </p:nvPr>
        </p:nvSpPr>
        <p:spPr>
          <a:xfrm>
            <a:off x="822959" y="1845734"/>
            <a:ext cx="7543801" cy="4725662"/>
          </a:xfrm>
        </p:spPr>
        <p:txBody>
          <a:bodyPr>
            <a:normAutofit fontScale="92500" lnSpcReduction="10000"/>
          </a:bodyPr>
          <a:lstStyle/>
          <a:p>
            <a:pPr algn="just" rtl="0"/>
            <a:r>
              <a:rPr lang="en-US" sz="2400" dirty="0">
                <a:solidFill>
                  <a:srgbClr val="FF0000"/>
                </a:solidFill>
                <a:latin typeface="Times New Roman" panose="02020603050405020304" pitchFamily="18" charset="0"/>
                <a:cs typeface="Times New Roman" panose="02020603050405020304" pitchFamily="18" charset="0"/>
              </a:rPr>
              <a:t>Sublingual</a:t>
            </a:r>
            <a:r>
              <a:rPr lang="en-US" sz="2400" dirty="0">
                <a:latin typeface="Times New Roman" panose="02020603050405020304" pitchFamily="18" charset="0"/>
                <a:cs typeface="Times New Roman" panose="02020603050405020304" pitchFamily="18" charset="0"/>
              </a:rPr>
              <a:t> glyceryl trinitrate is one of the most effective drugs for providing rapid symptomatic relief of angina, but its effect lasts only for </a:t>
            </a:r>
            <a:r>
              <a:rPr lang="en-US" sz="2400" dirty="0">
                <a:solidFill>
                  <a:srgbClr val="FF0000"/>
                </a:solidFill>
                <a:latin typeface="Times New Roman" panose="02020603050405020304" pitchFamily="18" charset="0"/>
                <a:cs typeface="Times New Roman" panose="02020603050405020304" pitchFamily="18" charset="0"/>
              </a:rPr>
              <a:t>20 to 30 minutes</a:t>
            </a:r>
            <a:r>
              <a:rPr lang="en-US" sz="2400" dirty="0">
                <a:latin typeface="Times New Roman" panose="02020603050405020304" pitchFamily="18" charset="0"/>
                <a:cs typeface="Times New Roman" panose="02020603050405020304" pitchFamily="18" charset="0"/>
              </a:rPr>
              <a:t>; the 300-microgram tablet is often appropriate when glyceryl trinitrate is first used.</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aerosol spray </a:t>
            </a:r>
            <a:r>
              <a:rPr lang="en-US" sz="2400" dirty="0">
                <a:latin typeface="Times New Roman" panose="02020603050405020304" pitchFamily="18" charset="0"/>
                <a:cs typeface="Times New Roman" panose="02020603050405020304" pitchFamily="18" charset="0"/>
              </a:rPr>
              <a:t>provides an alternative method of rapid relief of symptoms for those who find difficulty in dissolving sublingual preparations. Duration of action may be prolonged by </a:t>
            </a:r>
            <a:r>
              <a:rPr lang="en-US" sz="2400" dirty="0">
                <a:solidFill>
                  <a:srgbClr val="FF0000"/>
                </a:solidFill>
                <a:latin typeface="Times New Roman" panose="02020603050405020304" pitchFamily="18" charset="0"/>
                <a:cs typeface="Times New Roman" panose="02020603050405020304" pitchFamily="18" charset="0"/>
              </a:rPr>
              <a:t>transdermal </a:t>
            </a:r>
            <a:r>
              <a:rPr lang="en-US" sz="2400" dirty="0">
                <a:latin typeface="Times New Roman" panose="02020603050405020304" pitchFamily="18" charset="0"/>
                <a:cs typeface="Times New Roman" panose="02020603050405020304" pitchFamily="18" charset="0"/>
              </a:rPr>
              <a:t>preparations (but tolerance may develop).</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Glyceryl trinitrate may be tried by </a:t>
            </a:r>
            <a:r>
              <a:rPr lang="en-US" sz="2400" dirty="0">
                <a:solidFill>
                  <a:srgbClr val="FF0000"/>
                </a:solidFill>
                <a:latin typeface="Times New Roman" panose="02020603050405020304" pitchFamily="18" charset="0"/>
                <a:cs typeface="Times New Roman" panose="02020603050405020304" pitchFamily="18" charset="0"/>
              </a:rPr>
              <a:t>intravenous injection </a:t>
            </a:r>
            <a:r>
              <a:rPr lang="en-US" sz="2400" dirty="0">
                <a:latin typeface="Times New Roman" panose="02020603050405020304" pitchFamily="18" charset="0"/>
                <a:cs typeface="Times New Roman" panose="02020603050405020304" pitchFamily="18" charset="0"/>
              </a:rPr>
              <a:t>when the sublingual form is ineffective in patients with chest pain due to </a:t>
            </a:r>
            <a:r>
              <a:rPr lang="en-US" sz="2400" dirty="0">
                <a:solidFill>
                  <a:srgbClr val="FF0000"/>
                </a:solidFill>
                <a:latin typeface="Times New Roman" panose="02020603050405020304" pitchFamily="18" charset="0"/>
                <a:cs typeface="Times New Roman" panose="02020603050405020304" pitchFamily="18" charset="0"/>
              </a:rPr>
              <a:t>myocardial infarction </a:t>
            </a:r>
            <a:r>
              <a:rPr lang="en-US" sz="2400" dirty="0">
                <a:latin typeface="Times New Roman" panose="02020603050405020304" pitchFamily="18" charset="0"/>
                <a:cs typeface="Times New Roman" panose="02020603050405020304" pitchFamily="18" charset="0"/>
              </a:rPr>
              <a:t>or severe ischaemia. Intravenous injections are also useful in the treatment of </a:t>
            </a:r>
            <a:r>
              <a:rPr lang="en-US" sz="2400" dirty="0">
                <a:solidFill>
                  <a:srgbClr val="FF0000"/>
                </a:solidFill>
                <a:latin typeface="Times New Roman" panose="02020603050405020304" pitchFamily="18" charset="0"/>
                <a:cs typeface="Times New Roman" panose="02020603050405020304" pitchFamily="18" charset="0"/>
              </a:rPr>
              <a:t>congestive heart failure</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631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30284-557D-4933-9A48-39C8720AF31D}"/>
              </a:ext>
            </a:extLst>
          </p:cNvPr>
          <p:cNvSpPr>
            <a:spLocks noGrp="1"/>
          </p:cNvSpPr>
          <p:nvPr>
            <p:ph type="title"/>
          </p:nvPr>
        </p:nvSpPr>
        <p:spPr/>
        <p:txBody>
          <a:bodyPr>
            <a:normAutofit/>
          </a:bodyPr>
          <a:lstStyle/>
          <a:p>
            <a:pPr algn="ctr"/>
            <a:r>
              <a:rPr lang="en-US" sz="4000" dirty="0">
                <a:latin typeface="AR BERKLEY" panose="02000000000000000000" pitchFamily="2" charset="0"/>
              </a:rPr>
              <a:t>Nitroglycerin patch allergy</a:t>
            </a:r>
            <a:endParaRPr lang="ar-SA" sz="4000" dirty="0">
              <a:latin typeface="AR BERKLEY" panose="02000000000000000000" pitchFamily="2" charset="0"/>
            </a:endParaRPr>
          </a:p>
        </p:txBody>
      </p:sp>
      <p:pic>
        <p:nvPicPr>
          <p:cNvPr id="4" name="Content Placeholder 3">
            <a:extLst>
              <a:ext uri="{FF2B5EF4-FFF2-40B4-BE49-F238E27FC236}">
                <a16:creationId xmlns:a16="http://schemas.microsoft.com/office/drawing/2014/main" id="{DB01BD37-72B8-4FBC-B0E2-A67244E9BD92}"/>
              </a:ext>
            </a:extLst>
          </p:cNvPr>
          <p:cNvPicPr>
            <a:picLocks noGrp="1" noChangeAspect="1"/>
          </p:cNvPicPr>
          <p:nvPr>
            <p:ph idx="1"/>
          </p:nvPr>
        </p:nvPicPr>
        <p:blipFill>
          <a:blip r:embed="rId2"/>
          <a:stretch>
            <a:fillRect/>
          </a:stretch>
        </p:blipFill>
        <p:spPr>
          <a:xfrm>
            <a:off x="1447800" y="1737361"/>
            <a:ext cx="6324599" cy="4587239"/>
          </a:xfrm>
          <a:prstGeom prst="rect">
            <a:avLst/>
          </a:prstGeom>
        </p:spPr>
      </p:pic>
    </p:spTree>
    <p:extLst>
      <p:ext uri="{BB962C8B-B14F-4D97-AF65-F5344CB8AC3E}">
        <p14:creationId xmlns:p14="http://schemas.microsoft.com/office/powerpoint/2010/main" val="2629185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D9BE-8452-4B47-A64C-6AA7A57AC841}"/>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Glyceryl trinitrate</a:t>
            </a:r>
            <a:endParaRPr lang="ar-SA" dirty="0"/>
          </a:p>
        </p:txBody>
      </p:sp>
      <p:sp>
        <p:nvSpPr>
          <p:cNvPr id="3" name="Content Placeholder 2">
            <a:extLst>
              <a:ext uri="{FF2B5EF4-FFF2-40B4-BE49-F238E27FC236}">
                <a16:creationId xmlns:a16="http://schemas.microsoft.com/office/drawing/2014/main" id="{DABBBEF2-628C-49DE-81CD-B18C6782370E}"/>
              </a:ext>
            </a:extLst>
          </p:cNvPr>
          <p:cNvSpPr>
            <a:spLocks noGrp="1"/>
          </p:cNvSpPr>
          <p:nvPr>
            <p:ph idx="1"/>
          </p:nvPr>
        </p:nvSpPr>
        <p:spPr>
          <a:xfrm>
            <a:off x="822959" y="1737361"/>
            <a:ext cx="7543801" cy="4739639"/>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Prescribing and dispensing information: With sublingual use; Glyceryl trinitrate tablets should be supplied in </a:t>
            </a:r>
            <a:r>
              <a:rPr lang="en-US" sz="2400" dirty="0">
                <a:solidFill>
                  <a:srgbClr val="FF0000"/>
                </a:solidFill>
                <a:latin typeface="Times New Roman" panose="02020603050405020304" pitchFamily="18" charset="0"/>
                <a:cs typeface="Times New Roman" panose="02020603050405020304" pitchFamily="18" charset="0"/>
              </a:rPr>
              <a:t>glass</a:t>
            </a:r>
            <a:r>
              <a:rPr lang="en-US" sz="2400" dirty="0">
                <a:latin typeface="Times New Roman" panose="02020603050405020304" pitchFamily="18" charset="0"/>
                <a:cs typeface="Times New Roman" panose="02020603050405020304" pitchFamily="18" charset="0"/>
              </a:rPr>
              <a:t> containers of not more than </a:t>
            </a:r>
            <a:r>
              <a:rPr lang="en-US" sz="2400" dirty="0">
                <a:solidFill>
                  <a:srgbClr val="FF0000"/>
                </a:solidFill>
                <a:latin typeface="Times New Roman" panose="02020603050405020304" pitchFamily="18" charset="0"/>
                <a:cs typeface="Times New Roman" panose="02020603050405020304" pitchFamily="18" charset="0"/>
              </a:rPr>
              <a:t>100 tablets</a:t>
            </a:r>
            <a:r>
              <a:rPr lang="en-US" sz="2400" dirty="0">
                <a:latin typeface="Times New Roman" panose="02020603050405020304" pitchFamily="18" charset="0"/>
                <a:cs typeface="Times New Roman" panose="02020603050405020304" pitchFamily="18" charset="0"/>
              </a:rPr>
              <a:t>, closed with a </a:t>
            </a:r>
            <a:r>
              <a:rPr lang="en-US" sz="2400" dirty="0">
                <a:solidFill>
                  <a:srgbClr val="FF0000"/>
                </a:solidFill>
                <a:latin typeface="Times New Roman" panose="02020603050405020304" pitchFamily="18" charset="0"/>
                <a:cs typeface="Times New Roman" panose="02020603050405020304" pitchFamily="18" charset="0"/>
              </a:rPr>
              <a:t>foil-lined cap</a:t>
            </a:r>
            <a:r>
              <a:rPr lang="en-US" sz="2400" dirty="0">
                <a:latin typeface="Times New Roman" panose="02020603050405020304" pitchFamily="18" charset="0"/>
                <a:cs typeface="Times New Roman" panose="02020603050405020304" pitchFamily="18" charset="0"/>
              </a:rPr>
              <a:t>, and containing </a:t>
            </a:r>
            <a:r>
              <a:rPr lang="en-US" sz="2400" dirty="0">
                <a:solidFill>
                  <a:srgbClr val="FF0000"/>
                </a:solidFill>
                <a:latin typeface="Times New Roman" panose="02020603050405020304" pitchFamily="18" charset="0"/>
                <a:cs typeface="Times New Roman" panose="02020603050405020304" pitchFamily="18" charset="0"/>
              </a:rPr>
              <a:t>no cotton wool wadding</a:t>
            </a:r>
            <a:r>
              <a:rPr lang="en-US" sz="2400" dirty="0">
                <a:latin typeface="Times New Roman" panose="02020603050405020304" pitchFamily="18" charset="0"/>
                <a:cs typeface="Times New Roman" panose="02020603050405020304" pitchFamily="18" charset="0"/>
              </a:rPr>
              <a:t>; they should be </a:t>
            </a:r>
            <a:r>
              <a:rPr lang="en-US" sz="2400" dirty="0">
                <a:solidFill>
                  <a:srgbClr val="FF0000"/>
                </a:solidFill>
                <a:latin typeface="Times New Roman" panose="02020603050405020304" pitchFamily="18" charset="0"/>
                <a:cs typeface="Times New Roman" panose="02020603050405020304" pitchFamily="18" charset="0"/>
              </a:rPr>
              <a:t>discarded after 8 weeks</a:t>
            </a:r>
            <a:r>
              <a:rPr lang="en-US" sz="2400" dirty="0">
                <a:latin typeface="Times New Roman" panose="02020603050405020304" pitchFamily="18" charset="0"/>
                <a:cs typeface="Times New Roman" panose="02020603050405020304" pitchFamily="18" charset="0"/>
              </a:rPr>
              <a:t> in use.</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Patient and carer advice: Rectal </a:t>
            </a:r>
            <a:r>
              <a:rPr lang="en-US" sz="2400" dirty="0">
                <a:solidFill>
                  <a:srgbClr val="FF0000"/>
                </a:solidFill>
                <a:latin typeface="Times New Roman" panose="02020603050405020304" pitchFamily="18" charset="0"/>
                <a:cs typeface="Times New Roman" panose="02020603050405020304" pitchFamily="18" charset="0"/>
              </a:rPr>
              <a:t>ointment</a:t>
            </a:r>
            <a:r>
              <a:rPr lang="en-US" sz="2400" dirty="0">
                <a:latin typeface="Times New Roman" panose="02020603050405020304" pitchFamily="18" charset="0"/>
                <a:cs typeface="Times New Roman" panose="02020603050405020304" pitchFamily="18" charset="0"/>
              </a:rPr>
              <a:t> should be </a:t>
            </a:r>
            <a:r>
              <a:rPr lang="en-US" sz="2400" dirty="0">
                <a:solidFill>
                  <a:srgbClr val="FF0000"/>
                </a:solidFill>
                <a:latin typeface="Times New Roman" panose="02020603050405020304" pitchFamily="18" charset="0"/>
                <a:cs typeface="Times New Roman" panose="02020603050405020304" pitchFamily="18" charset="0"/>
              </a:rPr>
              <a:t>discarded 8 weeks </a:t>
            </a:r>
            <a:r>
              <a:rPr lang="en-US" sz="2400" dirty="0">
                <a:latin typeface="Times New Roman" panose="02020603050405020304" pitchFamily="18" charset="0"/>
                <a:cs typeface="Times New Roman" panose="02020603050405020304" pitchFamily="18" charset="0"/>
              </a:rPr>
              <a:t>after first opening.</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Cautionary and advisory labels 16 (for sublingual tablet): </a:t>
            </a:r>
            <a:r>
              <a:rPr lang="en-US" sz="2400" dirty="0">
                <a:solidFill>
                  <a:srgbClr val="FF0000"/>
                </a:solidFill>
                <a:latin typeface="Times New Roman" panose="02020603050405020304" pitchFamily="18" charset="0"/>
                <a:cs typeface="Times New Roman" panose="02020603050405020304" pitchFamily="18" charset="0"/>
              </a:rPr>
              <a:t>Allow to dissolve under the tongue</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Do not transfer from this container</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Keep tightly close</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Discard eight weeks after opening</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Cautionary and advisory labels 15 (for sublingual spray): Caution </a:t>
            </a:r>
            <a:r>
              <a:rPr lang="en-US" sz="2400" dirty="0">
                <a:solidFill>
                  <a:srgbClr val="FF0000"/>
                </a:solidFill>
                <a:latin typeface="Times New Roman" panose="02020603050405020304" pitchFamily="18" charset="0"/>
                <a:cs typeface="Times New Roman" panose="02020603050405020304" pitchFamily="18" charset="0"/>
              </a:rPr>
              <a:t>flammable</a:t>
            </a:r>
            <a:r>
              <a:rPr lang="en-US" sz="2400" dirty="0">
                <a:latin typeface="Times New Roman" panose="02020603050405020304" pitchFamily="18" charset="0"/>
                <a:cs typeface="Times New Roman" panose="02020603050405020304" pitchFamily="18" charset="0"/>
              </a:rPr>
              <a:t>: keep away from fire or flames.</a:t>
            </a:r>
          </a:p>
          <a:p>
            <a:pPr algn="just" rtl="0"/>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194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3EB7-4FB5-4CE0-B901-09DD911F3827}"/>
              </a:ext>
            </a:extLst>
          </p:cNvPr>
          <p:cNvSpPr>
            <a:spLocks noGrp="1"/>
          </p:cNvSpPr>
          <p:nvPr>
            <p:ph type="title"/>
          </p:nvPr>
        </p:nvSpPr>
        <p:spPr/>
        <p:txBody>
          <a:bodyPr/>
          <a:lstStyle/>
          <a:p>
            <a:r>
              <a:rPr lang="en-US" dirty="0">
                <a:latin typeface="AR BERKLEY" panose="02000000000000000000" pitchFamily="2" charset="0"/>
              </a:rPr>
              <a:t>Glyceryl trinitrate</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D6E815C8-AA10-4A37-9468-47D72A1866FB}"/>
              </a:ext>
            </a:extLst>
          </p:cNvPr>
          <p:cNvSpPr>
            <a:spLocks noGrp="1"/>
          </p:cNvSpPr>
          <p:nvPr>
            <p:ph idx="1"/>
          </p:nvPr>
        </p:nvSpPr>
        <p:spPr>
          <a:xfrm>
            <a:off x="822959" y="1845734"/>
            <a:ext cx="7543801" cy="4631266"/>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Prophylaxis and treatment of angina: by </a:t>
            </a:r>
            <a:r>
              <a:rPr lang="en-US" sz="2400" dirty="0">
                <a:solidFill>
                  <a:srgbClr val="FF0000"/>
                </a:solidFill>
                <a:latin typeface="Times New Roman" panose="02020603050405020304" pitchFamily="18" charset="0"/>
                <a:cs typeface="Times New Roman" panose="02020603050405020304" pitchFamily="18" charset="0"/>
              </a:rPr>
              <a:t>sublingual tablets</a:t>
            </a:r>
            <a:r>
              <a:rPr lang="en-US" sz="2400" dirty="0">
                <a:latin typeface="Times New Roman" panose="02020603050405020304" pitchFamily="18" charset="0"/>
                <a:cs typeface="Times New Roman" panose="02020603050405020304" pitchFamily="18" charset="0"/>
              </a:rPr>
              <a:t>; adult (</a:t>
            </a:r>
            <a:r>
              <a:rPr lang="en-US" sz="2400" dirty="0">
                <a:solidFill>
                  <a:srgbClr val="FF0000"/>
                </a:solidFill>
                <a:latin typeface="Times New Roman" panose="02020603050405020304" pitchFamily="18" charset="0"/>
                <a:cs typeface="Times New Roman" panose="02020603050405020304" pitchFamily="18" charset="0"/>
              </a:rPr>
              <a:t>300</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500</a:t>
            </a:r>
            <a:r>
              <a:rPr lang="en-US" sz="2400" dirty="0">
                <a:latin typeface="Times New Roman" panose="02020603050405020304" pitchFamily="18" charset="0"/>
                <a:cs typeface="Times New Roman" panose="02020603050405020304" pitchFamily="18" charset="0"/>
              </a:rPr>
              <a:t> or </a:t>
            </a:r>
            <a:r>
              <a:rPr lang="en-US" sz="2400" dirty="0">
                <a:solidFill>
                  <a:srgbClr val="FF0000"/>
                </a:solidFill>
                <a:latin typeface="Times New Roman" panose="02020603050405020304" pitchFamily="18" charset="0"/>
                <a:cs typeface="Times New Roman" panose="02020603050405020304" pitchFamily="18" charset="0"/>
              </a:rPr>
              <a:t>600 micrograms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0.3–1 mg</a:t>
            </a:r>
            <a:r>
              <a:rPr lang="en-US" sz="2400" dirty="0">
                <a:latin typeface="Times New Roman" panose="02020603050405020304" pitchFamily="18" charset="0"/>
                <a:cs typeface="Times New Roman" panose="02020603050405020304" pitchFamily="18" charset="0"/>
              </a:rPr>
              <a:t>, dose may be repeated as required.</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Treatment and prophylaxis of angina: by </a:t>
            </a:r>
            <a:r>
              <a:rPr lang="en-US" sz="2400" dirty="0">
                <a:solidFill>
                  <a:srgbClr val="FF0000"/>
                </a:solidFill>
                <a:latin typeface="Times New Roman" panose="02020603050405020304" pitchFamily="18" charset="0"/>
                <a:cs typeface="Times New Roman" panose="02020603050405020304" pitchFamily="18" charset="0"/>
              </a:rPr>
              <a:t>aerosol spray</a:t>
            </a:r>
            <a:r>
              <a:rPr lang="en-US" sz="2400" dirty="0">
                <a:latin typeface="Times New Roman" panose="02020603050405020304" pitchFamily="18" charset="0"/>
                <a:cs typeface="Times New Roman" panose="02020603050405020304" pitchFamily="18" charset="0"/>
              </a:rPr>
              <a:t>; adults (</a:t>
            </a:r>
            <a:r>
              <a:rPr lang="en-US" sz="2400" dirty="0">
                <a:solidFill>
                  <a:srgbClr val="FF0000"/>
                </a:solidFill>
                <a:latin typeface="Times New Roman" panose="02020603050405020304" pitchFamily="18" charset="0"/>
                <a:cs typeface="Times New Roman" panose="02020603050405020304" pitchFamily="18" charset="0"/>
              </a:rPr>
              <a:t>400 micrograms/dose</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1–2 sprays</a:t>
            </a:r>
            <a:r>
              <a:rPr lang="en-US" sz="2400" dirty="0">
                <a:latin typeface="Times New Roman" panose="02020603050405020304" pitchFamily="18" charset="0"/>
                <a:cs typeface="Times New Roman" panose="02020603050405020304" pitchFamily="18" charset="0"/>
              </a:rPr>
              <a:t>, dose be administered under tongue and then close mouth.</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Prophylaxis of angina: by </a:t>
            </a:r>
            <a:r>
              <a:rPr lang="en-US" sz="2400" dirty="0">
                <a:solidFill>
                  <a:srgbClr val="FF0000"/>
                </a:solidFill>
                <a:latin typeface="Times New Roman" panose="02020603050405020304" pitchFamily="18" charset="0"/>
                <a:cs typeface="Times New Roman" panose="02020603050405020304" pitchFamily="18" charset="0"/>
              </a:rPr>
              <a:t>transdermal </a:t>
            </a:r>
            <a:r>
              <a:rPr lang="en-US" sz="2400" dirty="0">
                <a:latin typeface="Times New Roman" panose="02020603050405020304" pitchFamily="18" charset="0"/>
                <a:cs typeface="Times New Roman" panose="02020603050405020304" pitchFamily="18" charset="0"/>
              </a:rPr>
              <a:t>application; adult: One </a:t>
            </a:r>
            <a:r>
              <a:rPr lang="en-US" sz="2400" dirty="0">
                <a:solidFill>
                  <a:srgbClr val="FF0000"/>
                </a:solidFill>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(releasing approx. </a:t>
            </a:r>
            <a:r>
              <a:rPr lang="en-US" sz="2400" dirty="0">
                <a:solidFill>
                  <a:srgbClr val="FF0000"/>
                </a:solidFill>
                <a:latin typeface="Times New Roman" panose="02020603050405020304" pitchFamily="18" charset="0"/>
                <a:cs typeface="Times New Roman" panose="02020603050405020304" pitchFamily="18" charset="0"/>
              </a:rPr>
              <a:t>5 mg/24 hours</a:t>
            </a:r>
            <a:r>
              <a:rPr lang="en-US" sz="2400" dirty="0">
                <a:latin typeface="Times New Roman" panose="02020603050405020304" pitchFamily="18" charset="0"/>
                <a:cs typeface="Times New Roman" panose="02020603050405020304" pitchFamily="18" charset="0"/>
              </a:rPr>
              <a:t>) or one </a:t>
            </a:r>
            <a:r>
              <a:rPr lang="en-US" sz="2400" dirty="0">
                <a:solidFill>
                  <a:srgbClr val="FF0000"/>
                </a:solidFill>
                <a:latin typeface="Times New Roman" panose="02020603050405020304" pitchFamily="18" charset="0"/>
                <a:cs typeface="Times New Roman" panose="02020603050405020304" pitchFamily="18" charset="0"/>
              </a:rPr>
              <a:t>‘10’ patch  </a:t>
            </a:r>
            <a:r>
              <a:rPr lang="en-US" sz="2400" dirty="0">
                <a:latin typeface="Times New Roman" panose="02020603050405020304" pitchFamily="18" charset="0"/>
                <a:cs typeface="Times New Roman" panose="02020603050405020304" pitchFamily="18" charset="0"/>
              </a:rPr>
              <a:t>(releasing approx. </a:t>
            </a:r>
            <a:r>
              <a:rPr lang="en-US" sz="2400" dirty="0">
                <a:solidFill>
                  <a:srgbClr val="FF0000"/>
                </a:solidFill>
                <a:latin typeface="Times New Roman" panose="02020603050405020304" pitchFamily="18" charset="0"/>
                <a:cs typeface="Times New Roman" panose="02020603050405020304" pitchFamily="18" charset="0"/>
              </a:rPr>
              <a:t>10 mg/24 hours</a:t>
            </a:r>
            <a:r>
              <a:rPr lang="en-US" sz="2400" dirty="0">
                <a:latin typeface="Times New Roman" panose="02020603050405020304" pitchFamily="18" charset="0"/>
                <a:cs typeface="Times New Roman" panose="02020603050405020304" pitchFamily="18" charset="0"/>
              </a:rPr>
              <a:t>) to be applied to </a:t>
            </a:r>
            <a:r>
              <a:rPr lang="en-US" sz="2400" dirty="0">
                <a:solidFill>
                  <a:srgbClr val="0070C0"/>
                </a:solidFill>
                <a:latin typeface="Times New Roman" panose="02020603050405020304" pitchFamily="18" charset="0"/>
                <a:cs typeface="Times New Roman" panose="02020603050405020304" pitchFamily="18" charset="0"/>
              </a:rPr>
              <a:t>lateral chest wall</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upper arm</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thigh</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abdomen</a:t>
            </a:r>
            <a:r>
              <a:rPr lang="en-US" sz="2400" dirty="0">
                <a:latin typeface="Times New Roman" panose="02020603050405020304" pitchFamily="18" charset="0"/>
                <a:cs typeface="Times New Roman" panose="02020603050405020304" pitchFamily="18" charset="0"/>
              </a:rPr>
              <a:t>, or </a:t>
            </a:r>
            <a:r>
              <a:rPr lang="en-US" sz="2400" dirty="0">
                <a:solidFill>
                  <a:srgbClr val="0070C0"/>
                </a:solidFill>
                <a:latin typeface="Times New Roman" panose="02020603050405020304" pitchFamily="18" charset="0"/>
                <a:cs typeface="Times New Roman" panose="02020603050405020304" pitchFamily="18" charset="0"/>
              </a:rPr>
              <a:t>shoulder</a:t>
            </a:r>
            <a:r>
              <a:rPr lang="en-US" sz="2400" dirty="0">
                <a:latin typeface="Times New Roman" panose="02020603050405020304" pitchFamily="18" charset="0"/>
                <a:cs typeface="Times New Roman" panose="02020603050405020304" pitchFamily="18" charset="0"/>
              </a:rPr>
              <a:t>; increase to two ‘10’ patches every 24 hours if necessary, to be </a:t>
            </a:r>
            <a:r>
              <a:rPr lang="en-US" sz="2400" dirty="0">
                <a:solidFill>
                  <a:srgbClr val="FF0000"/>
                </a:solidFill>
                <a:latin typeface="Times New Roman" panose="02020603050405020304" pitchFamily="18" charset="0"/>
                <a:cs typeface="Times New Roman" panose="02020603050405020304" pitchFamily="18" charset="0"/>
              </a:rPr>
              <a:t>replaced every 24 hours</a:t>
            </a:r>
            <a:r>
              <a:rPr lang="en-US" sz="2400" dirty="0">
                <a:latin typeface="Times New Roman" panose="02020603050405020304" pitchFamily="18" charset="0"/>
                <a:cs typeface="Times New Roman" panose="02020603050405020304" pitchFamily="18" charset="0"/>
              </a:rPr>
              <a:t>, siting replacement patch on different area.</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971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8D1E-EF22-4454-95DC-CE114AA3D31F}"/>
              </a:ext>
            </a:extLst>
          </p:cNvPr>
          <p:cNvSpPr>
            <a:spLocks noGrp="1"/>
          </p:cNvSpPr>
          <p:nvPr>
            <p:ph type="title"/>
          </p:nvPr>
        </p:nvSpPr>
        <p:spPr/>
        <p:txBody>
          <a:bodyPr/>
          <a:lstStyle/>
          <a:p>
            <a:r>
              <a:rPr lang="en-US" dirty="0">
                <a:latin typeface="AR BERKLEY" panose="02000000000000000000" pitchFamily="2" charset="0"/>
              </a:rPr>
              <a:t>Isosorbide dinitrate</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FD01FF91-27E4-4619-B2BE-1A4B24B3C55F}"/>
              </a:ext>
            </a:extLst>
          </p:cNvPr>
          <p:cNvSpPr>
            <a:spLocks noGrp="1"/>
          </p:cNvSpPr>
          <p:nvPr>
            <p:ph idx="1"/>
          </p:nvPr>
        </p:nvSpPr>
        <p:spPr>
          <a:xfrm>
            <a:off x="822959" y="1845734"/>
            <a:ext cx="7543801" cy="4725662"/>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Isosorbide dinitrate is active sublingually and is a more stable preparation for those who only require nitrates infrequently. It is also effective by mouth </a:t>
            </a:r>
            <a:r>
              <a:rPr lang="en-US" sz="2400" dirty="0">
                <a:solidFill>
                  <a:srgbClr val="FF0000"/>
                </a:solidFill>
                <a:latin typeface="Times New Roman" panose="02020603050405020304" pitchFamily="18" charset="0"/>
                <a:cs typeface="Times New Roman" panose="02020603050405020304" pitchFamily="18" charset="0"/>
              </a:rPr>
              <a:t>for prophylaxis</a:t>
            </a:r>
            <a:r>
              <a:rPr lang="en-US" sz="2400" dirty="0">
                <a:latin typeface="Times New Roman" panose="02020603050405020304" pitchFamily="18" charset="0"/>
                <a:cs typeface="Times New Roman" panose="02020603050405020304" pitchFamily="18" charset="0"/>
              </a:rPr>
              <a:t>; although the effect is slower in onset, it may persist </a:t>
            </a:r>
            <a:r>
              <a:rPr lang="en-US" sz="2400" dirty="0">
                <a:solidFill>
                  <a:srgbClr val="FF0000"/>
                </a:solidFill>
                <a:latin typeface="Times New Roman" panose="02020603050405020304" pitchFamily="18" charset="0"/>
                <a:cs typeface="Times New Roman" panose="02020603050405020304" pitchFamily="18" charset="0"/>
              </a:rPr>
              <a:t>for several hours</a:t>
            </a:r>
            <a:r>
              <a:rPr lang="en-US" sz="2400" dirty="0">
                <a:latin typeface="Times New Roman" panose="02020603050405020304" pitchFamily="18" charset="0"/>
                <a:cs typeface="Times New Roman" panose="02020603050405020304" pitchFamily="18" charset="0"/>
              </a:rPr>
              <a:t>. Duration of action of up to 12 hours is claimed for modified-release preparations.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Prophylaxis and treatment of angina: by mouth using immediate-release medicines; adult (10 or 20 mg): </a:t>
            </a:r>
            <a:r>
              <a:rPr lang="en-US" sz="2400" dirty="0">
                <a:solidFill>
                  <a:srgbClr val="FF0000"/>
                </a:solidFill>
                <a:latin typeface="Times New Roman" panose="02020603050405020304" pitchFamily="18" charset="0"/>
                <a:cs typeface="Times New Roman" panose="02020603050405020304" pitchFamily="18" charset="0"/>
              </a:rPr>
              <a:t>30–120 mg daily </a:t>
            </a:r>
            <a:r>
              <a:rPr lang="en-US" sz="2400" dirty="0">
                <a:latin typeface="Times New Roman" panose="02020603050405020304" pitchFamily="18" charset="0"/>
                <a:cs typeface="Times New Roman" panose="02020603050405020304" pitchFamily="18" charset="0"/>
              </a:rPr>
              <a:t>in divided doses.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Left ventricular failure: by mouth using immediate-release medicines; adult (10 or 20 mg): 40–160 mg daily in divided doses, increased if necessary </a:t>
            </a:r>
            <a:r>
              <a:rPr lang="en-US" sz="2400" dirty="0">
                <a:solidFill>
                  <a:srgbClr val="FF0000"/>
                </a:solidFill>
                <a:latin typeface="Times New Roman" panose="02020603050405020304" pitchFamily="18" charset="0"/>
                <a:cs typeface="Times New Roman" panose="02020603050405020304" pitchFamily="18" charset="0"/>
              </a:rPr>
              <a:t>up to 240 mg daily </a:t>
            </a:r>
            <a:r>
              <a:rPr lang="en-US" sz="2400" dirty="0">
                <a:latin typeface="Times New Roman" panose="02020603050405020304" pitchFamily="18" charset="0"/>
                <a:cs typeface="Times New Roman" panose="02020603050405020304" pitchFamily="18" charset="0"/>
              </a:rPr>
              <a:t>in divided doses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48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45B6-3001-46E8-BEA9-91D950AF4274}"/>
              </a:ext>
            </a:extLst>
          </p:cNvPr>
          <p:cNvSpPr>
            <a:spLocks noGrp="1"/>
          </p:cNvSpPr>
          <p:nvPr>
            <p:ph type="title"/>
          </p:nvPr>
        </p:nvSpPr>
        <p:spPr/>
        <p:txBody>
          <a:bodyPr/>
          <a:lstStyle/>
          <a:p>
            <a:endParaRPr lang="ar-SA"/>
          </a:p>
        </p:txBody>
      </p:sp>
      <p:pic>
        <p:nvPicPr>
          <p:cNvPr id="5" name="Content Placeholder 4">
            <a:extLst>
              <a:ext uri="{FF2B5EF4-FFF2-40B4-BE49-F238E27FC236}">
                <a16:creationId xmlns:a16="http://schemas.microsoft.com/office/drawing/2014/main" id="{75B9BC9D-F312-47B4-8D1A-75950ADCC0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286604"/>
            <a:ext cx="7635240" cy="6037997"/>
          </a:xfrm>
        </p:spPr>
      </p:pic>
    </p:spTree>
    <p:extLst>
      <p:ext uri="{BB962C8B-B14F-4D97-AF65-F5344CB8AC3E}">
        <p14:creationId xmlns:p14="http://schemas.microsoft.com/office/powerpoint/2010/main" val="3525540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BA7CF-DC8D-41A7-AC60-587CB9E3D16C}"/>
              </a:ext>
            </a:extLst>
          </p:cNvPr>
          <p:cNvSpPr>
            <a:spLocks noGrp="1"/>
          </p:cNvSpPr>
          <p:nvPr>
            <p:ph type="title"/>
          </p:nvPr>
        </p:nvSpPr>
        <p:spPr/>
        <p:txBody>
          <a:bodyPr/>
          <a:lstStyle/>
          <a:p>
            <a:r>
              <a:rPr lang="en-US" dirty="0">
                <a:latin typeface="AR BERKLEY" panose="02000000000000000000" pitchFamily="2" charset="0"/>
              </a:rPr>
              <a:t>Isosorbide mononitrate</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AA12667E-AC3B-457B-BD30-BFF70E99EE53}"/>
              </a:ext>
            </a:extLst>
          </p:cNvPr>
          <p:cNvSpPr>
            <a:spLocks noGrp="1"/>
          </p:cNvSpPr>
          <p:nvPr>
            <p:ph idx="1"/>
          </p:nvPr>
        </p:nvSpPr>
        <p:spPr>
          <a:xfrm>
            <a:off x="822959" y="2057400"/>
            <a:ext cx="7543801" cy="3733800"/>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The activity of isosorbide dinitrate may depend on the production of </a:t>
            </a:r>
            <a:r>
              <a:rPr lang="en-US" sz="2400" dirty="0">
                <a:solidFill>
                  <a:srgbClr val="FF0000"/>
                </a:solidFill>
                <a:latin typeface="Times New Roman" panose="02020603050405020304" pitchFamily="18" charset="0"/>
                <a:cs typeface="Times New Roman" panose="02020603050405020304" pitchFamily="18" charset="0"/>
              </a:rPr>
              <a:t>active metabolites</a:t>
            </a:r>
            <a:r>
              <a:rPr lang="en-US" sz="2400" dirty="0">
                <a:latin typeface="Times New Roman" panose="02020603050405020304" pitchFamily="18" charset="0"/>
                <a:cs typeface="Times New Roman" panose="02020603050405020304" pitchFamily="18" charset="0"/>
              </a:rPr>
              <a:t>, the most important of which is isosorbide mononitrate. Isosorbide mononitrate itself is also licensed for </a:t>
            </a:r>
            <a:r>
              <a:rPr lang="en-US" sz="2400" dirty="0">
                <a:solidFill>
                  <a:srgbClr val="FF0000"/>
                </a:solidFill>
                <a:latin typeface="Times New Roman" panose="02020603050405020304" pitchFamily="18" charset="0"/>
                <a:cs typeface="Times New Roman" panose="02020603050405020304" pitchFamily="18" charset="0"/>
              </a:rPr>
              <a:t>angina prophylaxis</a:t>
            </a:r>
            <a:r>
              <a:rPr lang="en-US" sz="2400" dirty="0">
                <a:latin typeface="Times New Roman" panose="02020603050405020304" pitchFamily="18" charset="0"/>
                <a:cs typeface="Times New Roman" panose="02020603050405020304" pitchFamily="18" charset="0"/>
              </a:rPr>
              <a:t>; modified-release formulations (for </a:t>
            </a:r>
            <a:r>
              <a:rPr lang="en-US" sz="2400" dirty="0">
                <a:solidFill>
                  <a:srgbClr val="FF0000"/>
                </a:solidFill>
                <a:latin typeface="Times New Roman" panose="02020603050405020304" pitchFamily="18" charset="0"/>
                <a:cs typeface="Times New Roman" panose="02020603050405020304" pitchFamily="18" charset="0"/>
              </a:rPr>
              <a:t>once daily </a:t>
            </a:r>
            <a:r>
              <a:rPr lang="en-US" sz="2400" dirty="0">
                <a:latin typeface="Times New Roman" panose="02020603050405020304" pitchFamily="18" charset="0"/>
                <a:cs typeface="Times New Roman" panose="02020603050405020304" pitchFamily="18" charset="0"/>
              </a:rPr>
              <a:t>administration) are available.</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Prophylaxis of angina; Adjunct in congestive heart failure: by mouth using immediate-release medicines; adult (10, 20 or 40 mg): Initially </a:t>
            </a:r>
            <a:r>
              <a:rPr lang="en-US" sz="2400" dirty="0">
                <a:solidFill>
                  <a:srgbClr val="FF0000"/>
                </a:solidFill>
                <a:latin typeface="Times New Roman" panose="02020603050405020304" pitchFamily="18" charset="0"/>
                <a:cs typeface="Times New Roman" panose="02020603050405020304" pitchFamily="18" charset="0"/>
              </a:rPr>
              <a:t>20 mg 2–3 times a day</a:t>
            </a:r>
            <a:r>
              <a:rPr lang="en-US" sz="2400" dirty="0">
                <a:latin typeface="Times New Roman" panose="02020603050405020304" pitchFamily="18" charset="0"/>
                <a:cs typeface="Times New Roman" panose="02020603050405020304" pitchFamily="18" charset="0"/>
              </a:rPr>
              <a:t>, alternatively initially 40 mg twice daily (initially 10 mg twice daily for patients who have not previously had a nitrate), increased if necessary </a:t>
            </a:r>
            <a:r>
              <a:rPr lang="en-US" sz="2400" dirty="0">
                <a:solidFill>
                  <a:srgbClr val="FF0000"/>
                </a:solidFill>
                <a:latin typeface="Times New Roman" panose="02020603050405020304" pitchFamily="18" charset="0"/>
                <a:cs typeface="Times New Roman" panose="02020603050405020304" pitchFamily="18" charset="0"/>
              </a:rPr>
              <a:t>up to 120 mg daily </a:t>
            </a:r>
            <a:r>
              <a:rPr lang="en-US" sz="2400" dirty="0">
                <a:latin typeface="Times New Roman" panose="02020603050405020304" pitchFamily="18" charset="0"/>
                <a:cs typeface="Times New Roman" panose="02020603050405020304" pitchFamily="18" charset="0"/>
              </a:rPr>
              <a:t>in divided doses.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9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F85A-BE08-4071-AC09-14D401B95973}"/>
              </a:ext>
            </a:extLst>
          </p:cNvPr>
          <p:cNvSpPr>
            <a:spLocks noGrp="1"/>
          </p:cNvSpPr>
          <p:nvPr>
            <p:ph type="title"/>
          </p:nvPr>
        </p:nvSpPr>
        <p:spPr/>
        <p:txBody>
          <a:bodyPr/>
          <a:lstStyle/>
          <a:p>
            <a:r>
              <a:rPr lang="en-US" dirty="0">
                <a:latin typeface="AR BERKLEY" panose="02000000000000000000" pitchFamily="2" charset="0"/>
              </a:rPr>
              <a:t>Antiplatelet drugs</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B6A9B704-1DC8-44B9-9C88-44D38A8BD919}"/>
              </a:ext>
            </a:extLst>
          </p:cNvPr>
          <p:cNvSpPr>
            <a:spLocks noGrp="1"/>
          </p:cNvSpPr>
          <p:nvPr>
            <p:ph idx="1"/>
          </p:nvPr>
        </p:nvSpPr>
        <p:spPr>
          <a:xfrm>
            <a:off x="822959" y="1737361"/>
            <a:ext cx="7543801" cy="4834035"/>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Antiplatelet drugs decrease platelet aggregation and inhibit thrombus formation in the arterial circulation, because in </a:t>
            </a:r>
            <a:r>
              <a:rPr lang="en-US" sz="2400" dirty="0">
                <a:solidFill>
                  <a:srgbClr val="FF0000"/>
                </a:solidFill>
                <a:latin typeface="Times New Roman" panose="02020603050405020304" pitchFamily="18" charset="0"/>
                <a:cs typeface="Times New Roman" panose="02020603050405020304" pitchFamily="18" charset="0"/>
              </a:rPr>
              <a:t>faster-flowing vessels</a:t>
            </a:r>
            <a:r>
              <a:rPr lang="en-US" sz="2400" dirty="0">
                <a:latin typeface="Times New Roman" panose="02020603050405020304" pitchFamily="18" charset="0"/>
                <a:cs typeface="Times New Roman" panose="02020603050405020304" pitchFamily="18" charset="0"/>
              </a:rPr>
              <a:t>, thrombi are composed </a:t>
            </a:r>
            <a:r>
              <a:rPr lang="en-US" sz="2400" dirty="0">
                <a:solidFill>
                  <a:srgbClr val="FF0000"/>
                </a:solidFill>
                <a:latin typeface="Times New Roman" panose="02020603050405020304" pitchFamily="18" charset="0"/>
                <a:cs typeface="Times New Roman" panose="02020603050405020304" pitchFamily="18" charset="0"/>
              </a:rPr>
              <a:t>mainly of platelets </a:t>
            </a:r>
            <a:r>
              <a:rPr lang="en-US" sz="2400" dirty="0">
                <a:latin typeface="Times New Roman" panose="02020603050405020304" pitchFamily="18" charset="0"/>
                <a:cs typeface="Times New Roman" panose="02020603050405020304" pitchFamily="18" charset="0"/>
              </a:rPr>
              <a:t>with little fibrin.</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Patients selected for percutaneous coronary intervention, with the placement of a </a:t>
            </a:r>
            <a:r>
              <a:rPr lang="en-US" sz="2400" dirty="0">
                <a:solidFill>
                  <a:srgbClr val="0070C0"/>
                </a:solidFill>
                <a:latin typeface="Times New Roman" panose="02020603050405020304" pitchFamily="18" charset="0"/>
                <a:cs typeface="Times New Roman" panose="02020603050405020304" pitchFamily="18" charset="0"/>
              </a:rPr>
              <a:t>coronary stent</a:t>
            </a:r>
            <a:r>
              <a:rPr lang="en-US" sz="2400" dirty="0">
                <a:latin typeface="Times New Roman" panose="02020603050405020304" pitchFamily="18" charset="0"/>
                <a:cs typeface="Times New Roman" panose="02020603050405020304" pitchFamily="18" charset="0"/>
              </a:rPr>
              <a:t>, will require </a:t>
            </a:r>
            <a:r>
              <a:rPr lang="en-US" sz="2400" dirty="0">
                <a:solidFill>
                  <a:srgbClr val="FF0000"/>
                </a:solidFill>
                <a:latin typeface="Times New Roman" panose="02020603050405020304" pitchFamily="18" charset="0"/>
                <a:cs typeface="Times New Roman" panose="02020603050405020304" pitchFamily="18" charset="0"/>
              </a:rPr>
              <a:t>dual antiplatelet therapy </a:t>
            </a:r>
            <a:r>
              <a:rPr lang="en-US" sz="2400" dirty="0">
                <a:latin typeface="Times New Roman" panose="02020603050405020304" pitchFamily="18" charset="0"/>
                <a:cs typeface="Times New Roman" panose="02020603050405020304" pitchFamily="18" charset="0"/>
              </a:rPr>
              <a:t>with </a:t>
            </a:r>
            <a:r>
              <a:rPr lang="en-US" sz="2400" dirty="0">
                <a:solidFill>
                  <a:srgbClr val="FF0000"/>
                </a:solidFill>
                <a:latin typeface="Times New Roman" panose="02020603050405020304" pitchFamily="18" charset="0"/>
                <a:cs typeface="Times New Roman" panose="02020603050405020304" pitchFamily="18" charset="0"/>
              </a:rPr>
              <a:t>aspirin</a:t>
            </a:r>
            <a:r>
              <a:rPr lang="en-US" sz="2400" dirty="0">
                <a:latin typeface="Times New Roman" panose="02020603050405020304" pitchFamily="18" charset="0"/>
                <a:cs typeface="Times New Roman" panose="02020603050405020304" pitchFamily="18" charset="0"/>
              </a:rPr>
              <a:t> and either </a:t>
            </a:r>
            <a:r>
              <a:rPr lang="en-US" sz="2400" dirty="0">
                <a:solidFill>
                  <a:srgbClr val="FF0000"/>
                </a:solidFill>
                <a:latin typeface="Times New Roman" panose="02020603050405020304" pitchFamily="18" charset="0"/>
                <a:cs typeface="Times New Roman" panose="02020603050405020304" pitchFamily="18" charset="0"/>
              </a:rPr>
              <a:t>cangrelor</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clopidogrel</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prasugrel</a:t>
            </a:r>
            <a:r>
              <a:rPr lang="en-US" sz="2400" dirty="0">
                <a:latin typeface="Times New Roman" panose="02020603050405020304" pitchFamily="18" charset="0"/>
                <a:cs typeface="Times New Roman" panose="02020603050405020304" pitchFamily="18" charset="0"/>
              </a:rPr>
              <a:t>, or </a:t>
            </a:r>
            <a:r>
              <a:rPr lang="en-US" sz="2400" dirty="0">
                <a:solidFill>
                  <a:srgbClr val="FF0000"/>
                </a:solidFill>
                <a:latin typeface="Times New Roman" panose="02020603050405020304" pitchFamily="18" charset="0"/>
                <a:cs typeface="Times New Roman" panose="02020603050405020304" pitchFamily="18" charset="0"/>
              </a:rPr>
              <a:t>ticagrelor</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0070C0"/>
                </a:solidFill>
                <a:latin typeface="Times New Roman" panose="02020603050405020304" pitchFamily="18" charset="0"/>
                <a:cs typeface="Times New Roman" panose="02020603050405020304" pitchFamily="18" charset="0"/>
              </a:rPr>
              <a:t>Aspirin </a:t>
            </a:r>
            <a:r>
              <a:rPr lang="en-US" sz="2400" dirty="0">
                <a:latin typeface="Times New Roman" panose="02020603050405020304" pitchFamily="18" charset="0"/>
                <a:cs typeface="Times New Roman" panose="02020603050405020304" pitchFamily="18" charset="0"/>
              </a:rPr>
              <a:t>therapy should continue </a:t>
            </a:r>
            <a:r>
              <a:rPr lang="en-US" sz="2400" dirty="0">
                <a:solidFill>
                  <a:srgbClr val="FF0000"/>
                </a:solidFill>
                <a:latin typeface="Times New Roman" panose="02020603050405020304" pitchFamily="18" charset="0"/>
                <a:cs typeface="Times New Roman" panose="02020603050405020304" pitchFamily="18" charset="0"/>
              </a:rPr>
              <a:t>indefinitely</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Clopidogrel</a:t>
            </a:r>
            <a:r>
              <a:rPr lang="en-US" sz="2400" dirty="0">
                <a:latin typeface="Times New Roman" panose="02020603050405020304" pitchFamily="18" charset="0"/>
                <a:cs typeface="Times New Roman" panose="02020603050405020304" pitchFamily="18" charset="0"/>
              </a:rPr>
              <a:t> is recommended for </a:t>
            </a:r>
            <a:r>
              <a:rPr lang="en-US" sz="2400" dirty="0">
                <a:solidFill>
                  <a:srgbClr val="FF0000"/>
                </a:solidFill>
                <a:latin typeface="Times New Roman" panose="02020603050405020304" pitchFamily="18" charset="0"/>
                <a:cs typeface="Times New Roman" panose="02020603050405020304" pitchFamily="18" charset="0"/>
              </a:rPr>
              <a:t>1 month </a:t>
            </a:r>
            <a:r>
              <a:rPr lang="en-US" sz="2400" dirty="0">
                <a:latin typeface="Times New Roman" panose="02020603050405020304" pitchFamily="18" charset="0"/>
                <a:cs typeface="Times New Roman" panose="02020603050405020304" pitchFamily="18" charset="0"/>
              </a:rPr>
              <a:t>following elective percutaneous coronary intervention with placement of a </a:t>
            </a:r>
            <a:r>
              <a:rPr lang="en-US" sz="2400" dirty="0">
                <a:solidFill>
                  <a:srgbClr val="0070C0"/>
                </a:solidFill>
                <a:latin typeface="Times New Roman" panose="02020603050405020304" pitchFamily="18" charset="0"/>
                <a:cs typeface="Times New Roman" panose="02020603050405020304" pitchFamily="18" charset="0"/>
              </a:rPr>
              <a:t>bare-metal stent</a:t>
            </a:r>
            <a:r>
              <a:rPr lang="en-US" sz="2400" dirty="0">
                <a:latin typeface="Times New Roman" panose="02020603050405020304" pitchFamily="18" charset="0"/>
                <a:cs typeface="Times New Roman" panose="02020603050405020304" pitchFamily="18" charset="0"/>
              </a:rPr>
              <a:t>, and for </a:t>
            </a:r>
            <a:r>
              <a:rPr lang="en-US" sz="2400" dirty="0">
                <a:solidFill>
                  <a:srgbClr val="FF0000"/>
                </a:solidFill>
                <a:latin typeface="Times New Roman" panose="02020603050405020304" pitchFamily="18" charset="0"/>
                <a:cs typeface="Times New Roman" panose="02020603050405020304" pitchFamily="18" charset="0"/>
              </a:rPr>
              <a:t>12 months </a:t>
            </a:r>
            <a:r>
              <a:rPr lang="en-US" sz="2400" dirty="0">
                <a:latin typeface="Times New Roman" panose="02020603050405020304" pitchFamily="18" charset="0"/>
                <a:cs typeface="Times New Roman" panose="02020603050405020304" pitchFamily="18" charset="0"/>
              </a:rPr>
              <a:t>if percutaneous coronary intervention with placement of a bare-metal stent was for an acute coronary syndrome; clopidogrel should be given for </a:t>
            </a:r>
            <a:r>
              <a:rPr lang="en-US" sz="2400" dirty="0">
                <a:solidFill>
                  <a:srgbClr val="FF0000"/>
                </a:solidFill>
                <a:latin typeface="Times New Roman" panose="02020603050405020304" pitchFamily="18" charset="0"/>
                <a:cs typeface="Times New Roman" panose="02020603050405020304" pitchFamily="18" charset="0"/>
              </a:rPr>
              <a:t>12 months </a:t>
            </a:r>
            <a:r>
              <a:rPr lang="en-US" sz="2400" dirty="0">
                <a:latin typeface="Times New Roman" panose="02020603050405020304" pitchFamily="18" charset="0"/>
                <a:cs typeface="Times New Roman" panose="02020603050405020304" pitchFamily="18" charset="0"/>
              </a:rPr>
              <a:t>following placement of a </a:t>
            </a:r>
            <a:r>
              <a:rPr lang="en-US" sz="2400" dirty="0">
                <a:solidFill>
                  <a:srgbClr val="0070C0"/>
                </a:solidFill>
                <a:latin typeface="Times New Roman" panose="02020603050405020304" pitchFamily="18" charset="0"/>
                <a:cs typeface="Times New Roman" panose="02020603050405020304" pitchFamily="18" charset="0"/>
              </a:rPr>
              <a:t>drug-eluting stent</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687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2DC8-6A66-4452-96B7-ED2705D68697}"/>
              </a:ext>
            </a:extLst>
          </p:cNvPr>
          <p:cNvSpPr>
            <a:spLocks noGrp="1"/>
          </p:cNvSpPr>
          <p:nvPr>
            <p:ph type="title"/>
          </p:nvPr>
        </p:nvSpPr>
        <p:spPr/>
        <p:txBody>
          <a:bodyPr/>
          <a:lstStyle/>
          <a:p>
            <a:r>
              <a:rPr lang="en-US" dirty="0">
                <a:latin typeface="AR BERKLEY" panose="02000000000000000000" pitchFamily="2" charset="0"/>
              </a:rPr>
              <a:t>Aspirin</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B03C3427-1512-4D7A-8060-34D0D801F462}"/>
              </a:ext>
            </a:extLst>
          </p:cNvPr>
          <p:cNvSpPr>
            <a:spLocks noGrp="1"/>
          </p:cNvSpPr>
          <p:nvPr>
            <p:ph idx="1"/>
          </p:nvPr>
        </p:nvSpPr>
        <p:spPr>
          <a:xfrm>
            <a:off x="822959" y="1737361"/>
            <a:ext cx="7543801" cy="4834035"/>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Use of aspirin in </a:t>
            </a:r>
            <a:r>
              <a:rPr lang="en-US" sz="2400" dirty="0">
                <a:solidFill>
                  <a:srgbClr val="0070C0"/>
                </a:solidFill>
                <a:latin typeface="Times New Roman" panose="02020603050405020304" pitchFamily="18" charset="0"/>
                <a:cs typeface="Times New Roman" panose="02020603050405020304" pitchFamily="18" charset="0"/>
              </a:rPr>
              <a:t>primary prevention </a:t>
            </a:r>
            <a:r>
              <a:rPr lang="en-US" sz="2400" dirty="0">
                <a:latin typeface="Times New Roman" panose="02020603050405020304" pitchFamily="18" charset="0"/>
                <a:cs typeface="Times New Roman" panose="02020603050405020304" pitchFamily="18" charset="0"/>
              </a:rPr>
              <a:t>of cardiovascular events, in patients with or without diabetes, is of </a:t>
            </a:r>
            <a:r>
              <a:rPr lang="en-US" sz="2400" dirty="0">
                <a:solidFill>
                  <a:srgbClr val="FF0000"/>
                </a:solidFill>
                <a:latin typeface="Times New Roman" panose="02020603050405020304" pitchFamily="18" charset="0"/>
                <a:cs typeface="Times New Roman" panose="02020603050405020304" pitchFamily="18" charset="0"/>
              </a:rPr>
              <a:t>unproven benefit</a:t>
            </a:r>
            <a:r>
              <a:rPr lang="en-US" sz="2400" dirty="0">
                <a:latin typeface="Times New Roman" panose="02020603050405020304" pitchFamily="18" charset="0"/>
                <a:cs typeface="Times New Roman" panose="02020603050405020304" pitchFamily="18" charset="0"/>
              </a:rPr>
              <a:t>. Long-term use of aspirin is of </a:t>
            </a:r>
            <a:r>
              <a:rPr lang="en-US" sz="2400" dirty="0">
                <a:solidFill>
                  <a:srgbClr val="FF0000"/>
                </a:solidFill>
                <a:latin typeface="Times New Roman" panose="02020603050405020304" pitchFamily="18" charset="0"/>
                <a:cs typeface="Times New Roman" panose="02020603050405020304" pitchFamily="18" charset="0"/>
              </a:rPr>
              <a:t>benefit</a:t>
            </a:r>
            <a:r>
              <a:rPr lang="en-US" sz="2400" dirty="0">
                <a:latin typeface="Times New Roman" panose="02020603050405020304" pitchFamily="18" charset="0"/>
                <a:cs typeface="Times New Roman" panose="02020603050405020304" pitchFamily="18" charset="0"/>
              </a:rPr>
              <a:t> in established cardiovascular disease (</a:t>
            </a:r>
            <a:r>
              <a:rPr lang="en-US" sz="2400" dirty="0">
                <a:solidFill>
                  <a:srgbClr val="0070C0"/>
                </a:solidFill>
                <a:latin typeface="Times New Roman" panose="02020603050405020304" pitchFamily="18" charset="0"/>
                <a:cs typeface="Times New Roman" panose="02020603050405020304" pitchFamily="18" charset="0"/>
              </a:rPr>
              <a:t>secondary prevention</a:t>
            </a:r>
            <a:r>
              <a:rPr lang="en-US" sz="2400" dirty="0">
                <a:latin typeface="Times New Roman" panose="02020603050405020304" pitchFamily="18" charset="0"/>
                <a:cs typeface="Times New Roman" panose="02020603050405020304" pitchFamily="18" charset="0"/>
              </a:rPr>
              <a:t>); unduly high blood pressure must be controlled before aspirin is given. If the patient is at a high risk of gastro-intestinal bleeding, a </a:t>
            </a:r>
            <a:r>
              <a:rPr lang="en-US" sz="2400" dirty="0">
                <a:solidFill>
                  <a:srgbClr val="FF0000"/>
                </a:solidFill>
                <a:latin typeface="Times New Roman" panose="02020603050405020304" pitchFamily="18" charset="0"/>
                <a:cs typeface="Times New Roman" panose="02020603050405020304" pitchFamily="18" charset="0"/>
              </a:rPr>
              <a:t>proton pump inhibitor </a:t>
            </a:r>
            <a:r>
              <a:rPr lang="en-US" sz="2400" dirty="0">
                <a:latin typeface="Times New Roman" panose="02020603050405020304" pitchFamily="18" charset="0"/>
                <a:cs typeface="Times New Roman" panose="02020603050405020304" pitchFamily="18" charset="0"/>
              </a:rPr>
              <a:t>can be added.</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Aspirin is given following </a:t>
            </a:r>
            <a:r>
              <a:rPr lang="en-US" sz="2400" dirty="0">
                <a:solidFill>
                  <a:srgbClr val="FF0000"/>
                </a:solidFill>
                <a:latin typeface="Times New Roman" panose="02020603050405020304" pitchFamily="18" charset="0"/>
                <a:cs typeface="Times New Roman" panose="02020603050405020304" pitchFamily="18" charset="0"/>
              </a:rPr>
              <a:t>coronary bypass surgery</a:t>
            </a:r>
            <a:r>
              <a:rPr lang="en-US" sz="2400" dirty="0">
                <a:latin typeface="Times New Roman" panose="02020603050405020304" pitchFamily="18" charset="0"/>
                <a:cs typeface="Times New Roman" panose="02020603050405020304" pitchFamily="18" charset="0"/>
              </a:rPr>
              <a:t>. It is also used in </a:t>
            </a:r>
            <a:r>
              <a:rPr lang="en-US" sz="2400" dirty="0">
                <a:solidFill>
                  <a:srgbClr val="FF0000"/>
                </a:solidFill>
                <a:latin typeface="Times New Roman" panose="02020603050405020304" pitchFamily="18" charset="0"/>
                <a:cs typeface="Times New Roman" panose="02020603050405020304" pitchFamily="18" charset="0"/>
              </a:rPr>
              <a:t>atrial fibrillation</a:t>
            </a:r>
            <a:r>
              <a:rPr lang="en-US" sz="2400" dirty="0">
                <a:latin typeface="Times New Roman" panose="02020603050405020304" pitchFamily="18" charset="0"/>
                <a:cs typeface="Times New Roman" panose="02020603050405020304" pitchFamily="18" charset="0"/>
              </a:rPr>
              <a:t>, for </a:t>
            </a:r>
            <a:r>
              <a:rPr lang="en-US" sz="2400" dirty="0">
                <a:solidFill>
                  <a:srgbClr val="FF0000"/>
                </a:solidFill>
                <a:latin typeface="Times New Roman" panose="02020603050405020304" pitchFamily="18" charset="0"/>
                <a:cs typeface="Times New Roman" panose="02020603050405020304" pitchFamily="18" charset="0"/>
              </a:rPr>
              <a:t>intermittent claudication</a:t>
            </a:r>
            <a:r>
              <a:rPr lang="en-US" sz="2400" dirty="0">
                <a:latin typeface="Times New Roman" panose="02020603050405020304" pitchFamily="18" charset="0"/>
                <a:cs typeface="Times New Roman" panose="02020603050405020304" pitchFamily="18" charset="0"/>
              </a:rPr>
              <a:t>, for </a:t>
            </a:r>
            <a:r>
              <a:rPr lang="en-US" sz="2400" dirty="0">
                <a:solidFill>
                  <a:srgbClr val="FF0000"/>
                </a:solidFill>
                <a:latin typeface="Times New Roman" panose="02020603050405020304" pitchFamily="18" charset="0"/>
                <a:cs typeface="Times New Roman" panose="02020603050405020304" pitchFamily="18" charset="0"/>
              </a:rPr>
              <a:t>stable angina </a:t>
            </a:r>
            <a:r>
              <a:rPr lang="en-US" sz="2400" dirty="0">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acute coronary syndromes</a:t>
            </a:r>
            <a:r>
              <a:rPr lang="en-US" sz="2400" dirty="0">
                <a:latin typeface="Times New Roman" panose="02020603050405020304" pitchFamily="18" charset="0"/>
                <a:cs typeface="Times New Roman" panose="02020603050405020304" pitchFamily="18" charset="0"/>
              </a:rPr>
              <a:t>, for use following placement of </a:t>
            </a:r>
            <a:r>
              <a:rPr lang="en-US" sz="2400" dirty="0">
                <a:solidFill>
                  <a:srgbClr val="FF0000"/>
                </a:solidFill>
                <a:latin typeface="Times New Roman" panose="02020603050405020304" pitchFamily="18" charset="0"/>
                <a:cs typeface="Times New Roman" panose="02020603050405020304" pitchFamily="18" charset="0"/>
              </a:rPr>
              <a:t>coronary stents </a:t>
            </a:r>
            <a:r>
              <a:rPr lang="en-US" sz="2400" dirty="0">
                <a:latin typeface="Times New Roman" panose="02020603050405020304" pitchFamily="18" charset="0"/>
                <a:cs typeface="Times New Roman" panose="02020603050405020304" pitchFamily="18" charset="0"/>
              </a:rPr>
              <a:t>and for use in </a:t>
            </a:r>
            <a:r>
              <a:rPr lang="en-US" sz="2400" dirty="0">
                <a:solidFill>
                  <a:srgbClr val="FF0000"/>
                </a:solidFill>
                <a:latin typeface="Times New Roman" panose="02020603050405020304" pitchFamily="18" charset="0"/>
                <a:cs typeface="Times New Roman" panose="02020603050405020304" pitchFamily="18" charset="0"/>
              </a:rPr>
              <a:t>stroke</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Allergy and cross-sensitivity: Aspirin is contraindicated in history of </a:t>
            </a:r>
            <a:r>
              <a:rPr lang="en-US" sz="2400" dirty="0">
                <a:solidFill>
                  <a:srgbClr val="FF0000"/>
                </a:solidFill>
                <a:latin typeface="Times New Roman" panose="02020603050405020304" pitchFamily="18" charset="0"/>
                <a:cs typeface="Times New Roman" panose="02020603050405020304" pitchFamily="18" charset="0"/>
              </a:rPr>
              <a:t>hypersensitivity</a:t>
            </a:r>
            <a:r>
              <a:rPr lang="en-US" sz="2400" dirty="0">
                <a:latin typeface="Times New Roman" panose="02020603050405020304" pitchFamily="18" charset="0"/>
                <a:cs typeface="Times New Roman" panose="02020603050405020304" pitchFamily="18" charset="0"/>
              </a:rPr>
              <a:t> to aspirin or any other </a:t>
            </a:r>
            <a:r>
              <a:rPr lang="en-US" sz="2400" dirty="0">
                <a:solidFill>
                  <a:srgbClr val="0070C0"/>
                </a:solidFill>
                <a:latin typeface="Times New Roman" panose="02020603050405020304" pitchFamily="18" charset="0"/>
                <a:cs typeface="Times New Roman" panose="02020603050405020304" pitchFamily="18" charset="0"/>
              </a:rPr>
              <a:t>NSAID</a:t>
            </a:r>
            <a:r>
              <a:rPr lang="en-US" sz="2400" dirty="0">
                <a:latin typeface="Times New Roman" panose="02020603050405020304" pitchFamily="18" charset="0"/>
                <a:cs typeface="Times New Roman" panose="02020603050405020304" pitchFamily="18" charset="0"/>
              </a:rPr>
              <a:t>—which includes those in whom attacks of </a:t>
            </a:r>
            <a:r>
              <a:rPr lang="en-US" sz="2400" dirty="0">
                <a:solidFill>
                  <a:srgbClr val="0070C0"/>
                </a:solidFill>
                <a:latin typeface="Times New Roman" panose="02020603050405020304" pitchFamily="18" charset="0"/>
                <a:cs typeface="Times New Roman" panose="02020603050405020304" pitchFamily="18" charset="0"/>
              </a:rPr>
              <a:t>asthma</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angioedema</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urticaria</a:t>
            </a:r>
            <a:r>
              <a:rPr lang="en-US" sz="2400" dirty="0">
                <a:latin typeface="Times New Roman" panose="02020603050405020304" pitchFamily="18" charset="0"/>
                <a:cs typeface="Times New Roman" panose="02020603050405020304" pitchFamily="18" charset="0"/>
              </a:rPr>
              <a:t>, or </a:t>
            </a:r>
            <a:r>
              <a:rPr lang="en-US" sz="2400" dirty="0">
                <a:solidFill>
                  <a:srgbClr val="0070C0"/>
                </a:solidFill>
                <a:latin typeface="Times New Roman" panose="02020603050405020304" pitchFamily="18" charset="0"/>
                <a:cs typeface="Times New Roman" panose="02020603050405020304" pitchFamily="18" charset="0"/>
              </a:rPr>
              <a:t>rhinitis</a:t>
            </a:r>
            <a:r>
              <a:rPr lang="en-US" sz="2400" dirty="0">
                <a:latin typeface="Times New Roman" panose="02020603050405020304" pitchFamily="18" charset="0"/>
                <a:cs typeface="Times New Roman" panose="02020603050405020304" pitchFamily="18" charset="0"/>
              </a:rPr>
              <a:t> have been precipitated by aspirin or any other NSAID.</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08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99F6-11EE-496D-BF42-B930C14E3374}"/>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Aspirin</a:t>
            </a:r>
            <a:endParaRPr lang="ar-SA" dirty="0"/>
          </a:p>
        </p:txBody>
      </p:sp>
      <p:sp>
        <p:nvSpPr>
          <p:cNvPr id="3" name="Content Placeholder 2">
            <a:extLst>
              <a:ext uri="{FF2B5EF4-FFF2-40B4-BE49-F238E27FC236}">
                <a16:creationId xmlns:a16="http://schemas.microsoft.com/office/drawing/2014/main" id="{90DBE988-A60E-4D39-8DA7-5EC8E43B08E1}"/>
              </a:ext>
            </a:extLst>
          </p:cNvPr>
          <p:cNvSpPr>
            <a:spLocks noGrp="1"/>
          </p:cNvSpPr>
          <p:nvPr>
            <p:ph idx="1"/>
          </p:nvPr>
        </p:nvSpPr>
        <p:spPr>
          <a:xfrm>
            <a:off x="822959" y="1737361"/>
            <a:ext cx="7543801" cy="4834035"/>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Side-effects: Blood disorders (with analgesic doses) . bronchospasm . confusion (with analgesic doses) . </a:t>
            </a:r>
            <a:r>
              <a:rPr lang="en-US" sz="2400" dirty="0">
                <a:solidFill>
                  <a:srgbClr val="FF0000"/>
                </a:solidFill>
                <a:latin typeface="Times New Roman" panose="02020603050405020304" pitchFamily="18" charset="0"/>
                <a:cs typeface="Times New Roman" panose="02020603050405020304" pitchFamily="18" charset="0"/>
              </a:rPr>
              <a:t>gastrointestinal haemorrhage </a:t>
            </a:r>
            <a:r>
              <a:rPr lang="en-US" sz="2400" dirty="0">
                <a:latin typeface="Times New Roman" panose="02020603050405020304" pitchFamily="18" charset="0"/>
                <a:cs typeface="Times New Roman" panose="02020603050405020304" pitchFamily="18" charset="0"/>
              </a:rPr>
              <a:t>(occasionally major) . gastrointestinal irritation . </a:t>
            </a:r>
            <a:r>
              <a:rPr lang="en-US" sz="2400" dirty="0">
                <a:solidFill>
                  <a:srgbClr val="FF0000"/>
                </a:solidFill>
                <a:latin typeface="Times New Roman" panose="02020603050405020304" pitchFamily="18" charset="0"/>
                <a:cs typeface="Times New Roman" panose="02020603050405020304" pitchFamily="18" charset="0"/>
              </a:rPr>
              <a:t>haemorrhage</a:t>
            </a:r>
            <a:r>
              <a:rPr lang="en-US" sz="2400" dirty="0">
                <a:latin typeface="Times New Roman" panose="02020603050405020304" pitchFamily="18" charset="0"/>
                <a:cs typeface="Times New Roman" panose="02020603050405020304" pitchFamily="18" charset="0"/>
              </a:rPr>
              <a:t> including subconjunctival haemorrhage (reported with antiplatelet doses) . increased bleeding time . tinnitus (with analgesic doses)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Cautions: Allergic disease . anaemia . </a:t>
            </a:r>
            <a:r>
              <a:rPr lang="en-US" sz="2400" dirty="0">
                <a:solidFill>
                  <a:srgbClr val="FF0000"/>
                </a:solidFill>
                <a:latin typeface="Times New Roman" panose="02020603050405020304" pitchFamily="18" charset="0"/>
                <a:cs typeface="Times New Roman" panose="02020603050405020304" pitchFamily="18" charset="0"/>
              </a:rPr>
              <a:t>asthma</a:t>
            </a:r>
            <a:r>
              <a:rPr lang="en-US" sz="2400" dirty="0">
                <a:latin typeface="Times New Roman" panose="02020603050405020304" pitchFamily="18" charset="0"/>
                <a:cs typeface="Times New Roman" panose="02020603050405020304" pitchFamily="18" charset="0"/>
              </a:rPr>
              <a:t> . dehydration . elderly . </a:t>
            </a:r>
            <a:r>
              <a:rPr lang="en-US" sz="2400" dirty="0">
                <a:solidFill>
                  <a:srgbClr val="FF0000"/>
                </a:solidFill>
                <a:latin typeface="Times New Roman" panose="02020603050405020304" pitchFamily="18" charset="0"/>
                <a:cs typeface="Times New Roman" panose="02020603050405020304" pitchFamily="18" charset="0"/>
              </a:rPr>
              <a:t>G6PD deficiency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preferably avoid during fever </a:t>
            </a:r>
            <a:r>
              <a:rPr lang="en-US" sz="2400" dirty="0">
                <a:latin typeface="Times New Roman" panose="02020603050405020304" pitchFamily="18" charset="0"/>
                <a:cs typeface="Times New Roman" panose="02020603050405020304" pitchFamily="18" charset="0"/>
              </a:rPr>
              <a:t>or viral infection in children (risk of Reye’s syndrome) . </a:t>
            </a:r>
            <a:r>
              <a:rPr lang="en-US" sz="2400" dirty="0">
                <a:solidFill>
                  <a:srgbClr val="FF0000"/>
                </a:solidFill>
                <a:latin typeface="Times New Roman" panose="02020603050405020304" pitchFamily="18" charset="0"/>
                <a:cs typeface="Times New Roman" panose="02020603050405020304" pitchFamily="18" charset="0"/>
              </a:rPr>
              <a:t>previous peptic ulceration</a:t>
            </a:r>
            <a:r>
              <a:rPr lang="en-US" sz="2400" dirty="0">
                <a:latin typeface="Times New Roman" panose="02020603050405020304" pitchFamily="18" charset="0"/>
                <a:cs typeface="Times New Roman" panose="02020603050405020304" pitchFamily="18" charset="0"/>
              </a:rPr>
              <a:t>. thyrotoxicosis . uncontrolled hypertension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Contra-indications: </a:t>
            </a:r>
            <a:r>
              <a:rPr lang="en-US" sz="2400" dirty="0">
                <a:solidFill>
                  <a:srgbClr val="FF0000"/>
                </a:solidFill>
                <a:latin typeface="Times New Roman" panose="02020603050405020304" pitchFamily="18" charset="0"/>
                <a:cs typeface="Times New Roman" panose="02020603050405020304" pitchFamily="18" charset="0"/>
              </a:rPr>
              <a:t>Active peptic ulceration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Bleeding disorders </a:t>
            </a:r>
            <a:r>
              <a:rPr lang="en-US" sz="2400" dirty="0">
                <a:latin typeface="Times New Roman" panose="02020603050405020304" pitchFamily="18" charset="0"/>
                <a:cs typeface="Times New Roman" panose="02020603050405020304" pitchFamily="18" charset="0"/>
              </a:rPr>
              <a:t>(antiplatelet dose) . children under 16 years (risk of Reye’s syndrome) . haemophilia . </a:t>
            </a:r>
            <a:r>
              <a:rPr lang="en-US" sz="2400" dirty="0">
                <a:solidFill>
                  <a:srgbClr val="FF0000"/>
                </a:solidFill>
                <a:latin typeface="Times New Roman" panose="02020603050405020304" pitchFamily="18" charset="0"/>
                <a:cs typeface="Times New Roman" panose="02020603050405020304" pitchFamily="18" charset="0"/>
              </a:rPr>
              <a:t>previous peptic ulceration </a:t>
            </a:r>
            <a:r>
              <a:rPr lang="en-US" sz="2400" dirty="0">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analgesic dose</a:t>
            </a:r>
            <a:r>
              <a:rPr lang="en-US" sz="2400" dirty="0">
                <a:latin typeface="Times New Roman" panose="02020603050405020304" pitchFamily="18" charset="0"/>
                <a:cs typeface="Times New Roman" panose="02020603050405020304" pitchFamily="18" charset="0"/>
              </a:rPr>
              <a:t>) . severe cardiac failure (analgesic dose)</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616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69BB-684A-420F-A971-3644FF47C5CE}"/>
              </a:ext>
            </a:extLst>
          </p:cNvPr>
          <p:cNvSpPr>
            <a:spLocks noGrp="1"/>
          </p:cNvSpPr>
          <p:nvPr>
            <p:ph type="title"/>
          </p:nvPr>
        </p:nvSpPr>
        <p:spPr/>
        <p:txBody>
          <a:bodyPr/>
          <a:lstStyle/>
          <a:p>
            <a:r>
              <a:rPr lang="en-US" dirty="0">
                <a:latin typeface="AR BERKLEY" panose="02000000000000000000" pitchFamily="2" charset="0"/>
              </a:rPr>
              <a:t>Aspirin</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0AAC3647-0F7E-47F1-9631-4A066C065168}"/>
              </a:ext>
            </a:extLst>
          </p:cNvPr>
          <p:cNvSpPr>
            <a:spLocks noGrp="1"/>
          </p:cNvSpPr>
          <p:nvPr>
            <p:ph idx="1"/>
          </p:nvPr>
        </p:nvSpPr>
        <p:spPr>
          <a:xfrm>
            <a:off x="822959" y="2057400"/>
            <a:ext cx="7543801" cy="4191000"/>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Pregnancy: </a:t>
            </a:r>
            <a:r>
              <a:rPr lang="en-US" sz="2400" dirty="0">
                <a:solidFill>
                  <a:srgbClr val="FF0000"/>
                </a:solidFill>
                <a:latin typeface="Times New Roman" panose="02020603050405020304" pitchFamily="18" charset="0"/>
                <a:cs typeface="Times New Roman" panose="02020603050405020304" pitchFamily="18" charset="0"/>
              </a:rPr>
              <a:t>Use antiplatelet doses </a:t>
            </a:r>
            <a:r>
              <a:rPr lang="en-US" sz="2400" dirty="0">
                <a:latin typeface="Times New Roman" panose="02020603050405020304" pitchFamily="18" charset="0"/>
                <a:cs typeface="Times New Roman" panose="02020603050405020304" pitchFamily="18" charset="0"/>
              </a:rPr>
              <a:t>with caution during third trimester; impaired platelet function and risk of haemorrhage; delayed onset and increased duration of labour with increased blood loss; </a:t>
            </a:r>
            <a:r>
              <a:rPr lang="en-US" sz="2400" dirty="0">
                <a:solidFill>
                  <a:srgbClr val="FF0000"/>
                </a:solidFill>
                <a:latin typeface="Times New Roman" panose="02020603050405020304" pitchFamily="18" charset="0"/>
                <a:cs typeface="Times New Roman" panose="02020603050405020304" pitchFamily="18" charset="0"/>
              </a:rPr>
              <a:t>avoid analgesic doses </a:t>
            </a:r>
            <a:r>
              <a:rPr lang="en-US" sz="2400" dirty="0">
                <a:latin typeface="Times New Roman" panose="02020603050405020304" pitchFamily="18" charset="0"/>
                <a:cs typeface="Times New Roman" panose="02020603050405020304" pitchFamily="18" charset="0"/>
              </a:rPr>
              <a:t>if possible </a:t>
            </a:r>
            <a:r>
              <a:rPr lang="en-US" sz="2400" dirty="0">
                <a:solidFill>
                  <a:srgbClr val="FF0000"/>
                </a:solidFill>
                <a:latin typeface="Times New Roman" panose="02020603050405020304" pitchFamily="18" charset="0"/>
                <a:cs typeface="Times New Roman" panose="02020603050405020304" pitchFamily="18" charset="0"/>
              </a:rPr>
              <a:t>in last few weeks </a:t>
            </a:r>
            <a:r>
              <a:rPr lang="en-US" sz="2400" dirty="0">
                <a:latin typeface="Times New Roman" panose="02020603050405020304" pitchFamily="18" charset="0"/>
                <a:cs typeface="Times New Roman" panose="02020603050405020304" pitchFamily="18" charset="0"/>
              </a:rPr>
              <a:t>(low doses probably not harmful); </a:t>
            </a:r>
            <a:r>
              <a:rPr lang="en-US" sz="2400" dirty="0">
                <a:solidFill>
                  <a:srgbClr val="FF0000"/>
                </a:solidFill>
                <a:latin typeface="Times New Roman" panose="02020603050405020304" pitchFamily="18" charset="0"/>
                <a:cs typeface="Times New Roman" panose="02020603050405020304" pitchFamily="18" charset="0"/>
              </a:rPr>
              <a:t>high doses </a:t>
            </a:r>
            <a:r>
              <a:rPr lang="en-US" sz="2400" dirty="0">
                <a:latin typeface="Times New Roman" panose="02020603050405020304" pitchFamily="18" charset="0"/>
                <a:cs typeface="Times New Roman" panose="02020603050405020304" pitchFamily="18" charset="0"/>
              </a:rPr>
              <a:t>may be related to </a:t>
            </a:r>
            <a:r>
              <a:rPr lang="en-US" sz="2400" dirty="0">
                <a:solidFill>
                  <a:srgbClr val="0070C0"/>
                </a:solidFill>
                <a:latin typeface="Times New Roman" panose="02020603050405020304" pitchFamily="18" charset="0"/>
                <a:cs typeface="Times New Roman" panose="02020603050405020304" pitchFamily="18" charset="0"/>
              </a:rPr>
              <a:t>intra-uterine growth restriction</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teratogenic effects</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closure of fetal ductus arteriosus in utero </a:t>
            </a:r>
            <a:r>
              <a:rPr lang="en-US" sz="2400" dirty="0">
                <a:latin typeface="Times New Roman" panose="02020603050405020304" pitchFamily="18" charset="0"/>
                <a:cs typeface="Times New Roman" panose="02020603050405020304" pitchFamily="18" charset="0"/>
              </a:rPr>
              <a:t>and possibly persistent pulmonary hypertension of newborn; kernicterus may occur in jaundiced neonates.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Breast feeding: </a:t>
            </a:r>
            <a:r>
              <a:rPr lang="en-US" sz="2400" dirty="0">
                <a:solidFill>
                  <a:srgbClr val="FF0000"/>
                </a:solidFill>
                <a:latin typeface="Times New Roman" panose="02020603050405020304" pitchFamily="18" charset="0"/>
                <a:cs typeface="Times New Roman" panose="02020603050405020304" pitchFamily="18" charset="0"/>
              </a:rPr>
              <a:t>Avoid</a:t>
            </a:r>
            <a:r>
              <a:rPr lang="en-US" sz="2400" dirty="0">
                <a:latin typeface="Times New Roman" panose="02020603050405020304" pitchFamily="18" charset="0"/>
                <a:cs typeface="Times New Roman" panose="02020603050405020304" pitchFamily="18" charset="0"/>
              </a:rPr>
              <a:t>—possible risk of </a:t>
            </a:r>
            <a:r>
              <a:rPr lang="en-US" sz="2400" dirty="0">
                <a:solidFill>
                  <a:srgbClr val="FF0000"/>
                </a:solidFill>
                <a:latin typeface="Times New Roman" panose="02020603050405020304" pitchFamily="18" charset="0"/>
                <a:cs typeface="Times New Roman" panose="02020603050405020304" pitchFamily="18" charset="0"/>
              </a:rPr>
              <a:t>Reye’s syndrome</a:t>
            </a:r>
            <a:r>
              <a:rPr lang="en-US" sz="2400" dirty="0">
                <a:latin typeface="Times New Roman" panose="02020603050405020304" pitchFamily="18" charset="0"/>
                <a:cs typeface="Times New Roman" panose="02020603050405020304" pitchFamily="18" charset="0"/>
              </a:rPr>
              <a:t>; regular use of high doses could impair platelet function and produce </a:t>
            </a:r>
            <a:r>
              <a:rPr lang="en-US" sz="2400" dirty="0">
                <a:solidFill>
                  <a:srgbClr val="FF0000"/>
                </a:solidFill>
                <a:latin typeface="Times New Roman" panose="02020603050405020304" pitchFamily="18" charset="0"/>
                <a:cs typeface="Times New Roman" panose="02020603050405020304" pitchFamily="18" charset="0"/>
              </a:rPr>
              <a:t>hypoprothrombinaemia </a:t>
            </a:r>
            <a:r>
              <a:rPr lang="en-US" sz="2400" dirty="0">
                <a:latin typeface="Times New Roman" panose="02020603050405020304" pitchFamily="18" charset="0"/>
                <a:cs typeface="Times New Roman" panose="02020603050405020304" pitchFamily="18" charset="0"/>
              </a:rPr>
              <a:t>in infant if neonatal vitamin K stores low.</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875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3F890-0671-4E7C-A532-80216046D455}"/>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Aspirin</a:t>
            </a:r>
            <a:endParaRPr lang="ar-SA" dirty="0"/>
          </a:p>
        </p:txBody>
      </p:sp>
      <p:sp>
        <p:nvSpPr>
          <p:cNvPr id="3" name="Content Placeholder 2">
            <a:extLst>
              <a:ext uri="{FF2B5EF4-FFF2-40B4-BE49-F238E27FC236}">
                <a16:creationId xmlns:a16="http://schemas.microsoft.com/office/drawing/2014/main" id="{C0487DB1-DC09-4EB4-AC73-A26DC3570497}"/>
              </a:ext>
            </a:extLst>
          </p:cNvPr>
          <p:cNvSpPr>
            <a:spLocks noGrp="1"/>
          </p:cNvSpPr>
          <p:nvPr>
            <p:ph idx="1"/>
          </p:nvPr>
        </p:nvSpPr>
        <p:spPr>
          <a:xfrm>
            <a:off x="822959" y="1737361"/>
            <a:ext cx="7543801" cy="4739639"/>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Cardiovascular disease (</a:t>
            </a:r>
            <a:r>
              <a:rPr lang="en-US" sz="2400" dirty="0">
                <a:solidFill>
                  <a:srgbClr val="0070C0"/>
                </a:solidFill>
                <a:latin typeface="Times New Roman" panose="02020603050405020304" pitchFamily="18" charset="0"/>
                <a:cs typeface="Times New Roman" panose="02020603050405020304" pitchFamily="18" charset="0"/>
              </a:rPr>
              <a:t>secondary prevention</a:t>
            </a:r>
            <a:r>
              <a:rPr lang="en-US" sz="2400" dirty="0">
                <a:latin typeface="Times New Roman" panose="02020603050405020304" pitchFamily="18" charset="0"/>
                <a:cs typeface="Times New Roman" panose="02020603050405020304" pitchFamily="18" charset="0"/>
              </a:rPr>
              <a:t>): by mouth; adult (75 mg tab.): </a:t>
            </a:r>
            <a:r>
              <a:rPr lang="en-US" sz="2400" dirty="0">
                <a:solidFill>
                  <a:srgbClr val="FF0000"/>
                </a:solidFill>
                <a:latin typeface="Times New Roman" panose="02020603050405020304" pitchFamily="18" charset="0"/>
                <a:cs typeface="Times New Roman" panose="02020603050405020304" pitchFamily="18" charset="0"/>
              </a:rPr>
              <a:t>75 mg daily</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Management of unstable angina and non-ST-segment elevation myocardial infarction (</a:t>
            </a:r>
            <a:r>
              <a:rPr lang="en-US" sz="2400" dirty="0">
                <a:solidFill>
                  <a:srgbClr val="0070C0"/>
                </a:solidFill>
                <a:latin typeface="Times New Roman" panose="02020603050405020304" pitchFamily="18" charset="0"/>
                <a:cs typeface="Times New Roman" panose="02020603050405020304" pitchFamily="18" charset="0"/>
              </a:rPr>
              <a:t>NSTEMI</a:t>
            </a:r>
            <a:r>
              <a:rPr lang="en-US" sz="2400" dirty="0">
                <a:latin typeface="Times New Roman" panose="02020603050405020304" pitchFamily="18" charset="0"/>
                <a:cs typeface="Times New Roman" panose="02020603050405020304" pitchFamily="18" charset="0"/>
              </a:rPr>
              <a:t>) | Management of ST-segment elevation myocardial infarction (</a:t>
            </a:r>
            <a:r>
              <a:rPr lang="en-US" sz="2400" dirty="0">
                <a:solidFill>
                  <a:srgbClr val="0070C0"/>
                </a:solidFill>
                <a:latin typeface="Times New Roman" panose="02020603050405020304" pitchFamily="18" charset="0"/>
                <a:cs typeface="Times New Roman" panose="02020603050405020304" pitchFamily="18" charset="0"/>
              </a:rPr>
              <a:t>STEMI</a:t>
            </a:r>
            <a:r>
              <a:rPr lang="en-US" sz="2400" dirty="0">
                <a:latin typeface="Times New Roman" panose="02020603050405020304" pitchFamily="18" charset="0"/>
                <a:cs typeface="Times New Roman" panose="02020603050405020304" pitchFamily="18" charset="0"/>
              </a:rPr>
              <a:t>): by mouth; adult (300 mg tab.): </a:t>
            </a:r>
            <a:r>
              <a:rPr lang="en-US" sz="2400" dirty="0">
                <a:solidFill>
                  <a:srgbClr val="FF0000"/>
                </a:solidFill>
                <a:latin typeface="Times New Roman" panose="02020603050405020304" pitchFamily="18" charset="0"/>
                <a:cs typeface="Times New Roman" panose="02020603050405020304" pitchFamily="18" charset="0"/>
              </a:rPr>
              <a:t>300 mg</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chewed or dispersed in water</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0070C0"/>
                </a:solidFill>
                <a:latin typeface="Times New Roman" panose="02020603050405020304" pitchFamily="18" charset="0"/>
                <a:cs typeface="Times New Roman" panose="02020603050405020304" pitchFamily="18" charset="0"/>
              </a:rPr>
              <a:t>Acute ischaemic stroke</a:t>
            </a:r>
            <a:r>
              <a:rPr lang="en-US" sz="2400" dirty="0">
                <a:latin typeface="Times New Roman" panose="02020603050405020304" pitchFamily="18" charset="0"/>
                <a:cs typeface="Times New Roman" panose="02020603050405020304" pitchFamily="18" charset="0"/>
              </a:rPr>
              <a:t>: by mouth; adult: </a:t>
            </a:r>
            <a:r>
              <a:rPr lang="en-US" sz="2400" dirty="0">
                <a:solidFill>
                  <a:srgbClr val="FF0000"/>
                </a:solidFill>
                <a:latin typeface="Times New Roman" panose="02020603050405020304" pitchFamily="18" charset="0"/>
                <a:cs typeface="Times New Roman" panose="02020603050405020304" pitchFamily="18" charset="0"/>
              </a:rPr>
              <a:t>300 mg </a:t>
            </a:r>
            <a:r>
              <a:rPr lang="en-US" sz="2400" dirty="0">
                <a:latin typeface="Times New Roman" panose="02020603050405020304" pitchFamily="18" charset="0"/>
                <a:cs typeface="Times New Roman" panose="02020603050405020304" pitchFamily="18" charset="0"/>
              </a:rPr>
              <a:t>once daily </a:t>
            </a:r>
            <a:r>
              <a:rPr lang="en-US" sz="2400" dirty="0">
                <a:solidFill>
                  <a:srgbClr val="FF0000"/>
                </a:solidFill>
                <a:latin typeface="Times New Roman" panose="02020603050405020304" pitchFamily="18" charset="0"/>
                <a:cs typeface="Times New Roman" panose="02020603050405020304" pitchFamily="18" charset="0"/>
              </a:rPr>
              <a:t>for 14 days</a:t>
            </a:r>
            <a:r>
              <a:rPr lang="en-US" sz="2400" dirty="0">
                <a:latin typeface="Times New Roman" panose="02020603050405020304" pitchFamily="18" charset="0"/>
                <a:cs typeface="Times New Roman" panose="02020603050405020304" pitchFamily="18" charset="0"/>
              </a:rPr>
              <a:t>, to be initiated 24 hours after thrombolysis or </a:t>
            </a:r>
            <a:r>
              <a:rPr lang="en-US" sz="2400" dirty="0">
                <a:solidFill>
                  <a:srgbClr val="FF0000"/>
                </a:solidFill>
                <a:latin typeface="Times New Roman" panose="02020603050405020304" pitchFamily="18" charset="0"/>
                <a:cs typeface="Times New Roman" panose="02020603050405020304" pitchFamily="18" charset="0"/>
              </a:rPr>
              <a:t>as soon as possible</a:t>
            </a:r>
            <a:r>
              <a:rPr lang="en-US" sz="2400" dirty="0">
                <a:latin typeface="Times New Roman" panose="02020603050405020304" pitchFamily="18" charset="0"/>
                <a:cs typeface="Times New Roman" panose="02020603050405020304" pitchFamily="18" charset="0"/>
              </a:rPr>
              <a:t> within 48 hours of symptom onset in patients not receiving thrombolysis.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0070C0"/>
                </a:solidFill>
                <a:latin typeface="Times New Roman" panose="02020603050405020304" pitchFamily="18" charset="0"/>
                <a:cs typeface="Times New Roman" panose="02020603050405020304" pitchFamily="18" charset="0"/>
              </a:rPr>
              <a:t>Following coronary by-pass surgery</a:t>
            </a:r>
            <a:r>
              <a:rPr lang="en-US" sz="2400" dirty="0">
                <a:latin typeface="Times New Roman" panose="02020603050405020304" pitchFamily="18" charset="0"/>
                <a:cs typeface="Times New Roman" panose="02020603050405020304" pitchFamily="18" charset="0"/>
              </a:rPr>
              <a:t>: by mouth; adult: </a:t>
            </a:r>
            <a:r>
              <a:rPr lang="en-US" sz="2400" dirty="0">
                <a:solidFill>
                  <a:srgbClr val="FF0000"/>
                </a:solidFill>
                <a:latin typeface="Times New Roman" panose="02020603050405020304" pitchFamily="18" charset="0"/>
                <a:cs typeface="Times New Roman" panose="02020603050405020304" pitchFamily="18" charset="0"/>
              </a:rPr>
              <a:t>75–300 mg daily</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572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35B23-B198-4137-9C39-DBD0FE111165}"/>
              </a:ext>
            </a:extLst>
          </p:cNvPr>
          <p:cNvSpPr>
            <a:spLocks noGrp="1"/>
          </p:cNvSpPr>
          <p:nvPr>
            <p:ph type="title"/>
          </p:nvPr>
        </p:nvSpPr>
        <p:spPr/>
        <p:txBody>
          <a:bodyPr/>
          <a:lstStyle/>
          <a:p>
            <a:r>
              <a:rPr lang="en-US" dirty="0">
                <a:latin typeface="AR BERKLEY" panose="02000000000000000000" pitchFamily="2" charset="0"/>
              </a:rPr>
              <a:t>Clopidogrel</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20F231C3-9F2B-4D7A-809A-2FF9FE0ECC47}"/>
              </a:ext>
            </a:extLst>
          </p:cNvPr>
          <p:cNvSpPr>
            <a:spLocks noGrp="1"/>
          </p:cNvSpPr>
          <p:nvPr>
            <p:ph idx="1"/>
          </p:nvPr>
        </p:nvSpPr>
        <p:spPr>
          <a:xfrm>
            <a:off x="822959" y="1737361"/>
            <a:ext cx="7543801" cy="4663439"/>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Clopidogrel is licensed for the prevention of atherothrombotic events in patients with a history of symptomatic </a:t>
            </a:r>
            <a:r>
              <a:rPr lang="en-US" sz="2400" dirty="0">
                <a:solidFill>
                  <a:srgbClr val="FF0000"/>
                </a:solidFill>
                <a:latin typeface="Times New Roman" panose="02020603050405020304" pitchFamily="18" charset="0"/>
                <a:cs typeface="Times New Roman" panose="02020603050405020304" pitchFamily="18" charset="0"/>
              </a:rPr>
              <a:t>ischaemic disease</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Clopidogrel, </a:t>
            </a:r>
            <a:r>
              <a:rPr lang="en-US" sz="2400" dirty="0">
                <a:solidFill>
                  <a:srgbClr val="FF0000"/>
                </a:solidFill>
                <a:latin typeface="Times New Roman" panose="02020603050405020304" pitchFamily="18" charset="0"/>
                <a:cs typeface="Times New Roman" panose="02020603050405020304" pitchFamily="18" charset="0"/>
              </a:rPr>
              <a:t>in combination </a:t>
            </a:r>
            <a:r>
              <a:rPr lang="en-US" sz="2400" dirty="0">
                <a:latin typeface="Times New Roman" panose="02020603050405020304" pitchFamily="18" charset="0"/>
                <a:cs typeface="Times New Roman" panose="02020603050405020304" pitchFamily="18" charset="0"/>
              </a:rPr>
              <a:t>with low-dose aspirin, is also licensed for acute coronary syndrome </a:t>
            </a:r>
            <a:r>
              <a:rPr lang="en-US" sz="2400" dirty="0">
                <a:solidFill>
                  <a:srgbClr val="0070C0"/>
                </a:solidFill>
                <a:latin typeface="Times New Roman" panose="02020603050405020304" pitchFamily="18" charset="0"/>
                <a:cs typeface="Times New Roman" panose="02020603050405020304" pitchFamily="18" charset="0"/>
              </a:rPr>
              <a:t>without ST-segment elevation</a:t>
            </a:r>
            <a:r>
              <a:rPr lang="en-US" sz="2400" dirty="0">
                <a:latin typeface="Times New Roman" panose="02020603050405020304" pitchFamily="18" charset="0"/>
                <a:cs typeface="Times New Roman" panose="02020603050405020304" pitchFamily="18" charset="0"/>
              </a:rPr>
              <a:t>; in these circumstances the combination is given </a:t>
            </a:r>
            <a:r>
              <a:rPr lang="en-US" sz="2400" dirty="0">
                <a:solidFill>
                  <a:srgbClr val="FF0000"/>
                </a:solidFill>
                <a:latin typeface="Times New Roman" panose="02020603050405020304" pitchFamily="18" charset="0"/>
                <a:cs typeface="Times New Roman" panose="02020603050405020304" pitchFamily="18" charset="0"/>
              </a:rPr>
              <a:t>for up to 12 months</a:t>
            </a:r>
            <a:r>
              <a:rPr lang="en-US" sz="2400" dirty="0">
                <a:latin typeface="Times New Roman" panose="02020603050405020304" pitchFamily="18" charset="0"/>
                <a:cs typeface="Times New Roman" panose="02020603050405020304" pitchFamily="18" charset="0"/>
              </a:rPr>
              <a:t> (most benefit occurs during the first 3 months; there is no evidence of benefit beyond 12 months).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Clopidogrel, </a:t>
            </a:r>
            <a:r>
              <a:rPr lang="en-US" sz="2400" dirty="0">
                <a:solidFill>
                  <a:srgbClr val="FF0000"/>
                </a:solidFill>
                <a:latin typeface="Times New Roman" panose="02020603050405020304" pitchFamily="18" charset="0"/>
                <a:cs typeface="Times New Roman" panose="02020603050405020304" pitchFamily="18" charset="0"/>
              </a:rPr>
              <a:t>in combination </a:t>
            </a:r>
            <a:r>
              <a:rPr lang="en-US" sz="2400" dirty="0">
                <a:latin typeface="Times New Roman" panose="02020603050405020304" pitchFamily="18" charset="0"/>
                <a:cs typeface="Times New Roman" panose="02020603050405020304" pitchFamily="18" charset="0"/>
              </a:rPr>
              <a:t>with low-dose aspirin, is also licensed for acute myocardial infarction </a:t>
            </a:r>
            <a:r>
              <a:rPr lang="en-US" sz="2400" dirty="0">
                <a:solidFill>
                  <a:srgbClr val="0070C0"/>
                </a:solidFill>
                <a:latin typeface="Times New Roman" panose="02020603050405020304" pitchFamily="18" charset="0"/>
                <a:cs typeface="Times New Roman" panose="02020603050405020304" pitchFamily="18" charset="0"/>
              </a:rPr>
              <a:t>with ST-segment elevation</a:t>
            </a:r>
            <a:r>
              <a:rPr lang="en-US" sz="2400" dirty="0">
                <a:latin typeface="Times New Roman" panose="02020603050405020304" pitchFamily="18" charset="0"/>
                <a:cs typeface="Times New Roman" panose="02020603050405020304" pitchFamily="18" charset="0"/>
              </a:rPr>
              <a:t>; the combination is licensed </a:t>
            </a:r>
            <a:r>
              <a:rPr lang="en-US" sz="2400" dirty="0">
                <a:solidFill>
                  <a:srgbClr val="FF0000"/>
                </a:solidFill>
                <a:latin typeface="Times New Roman" panose="02020603050405020304" pitchFamily="18" charset="0"/>
                <a:cs typeface="Times New Roman" panose="02020603050405020304" pitchFamily="18" charset="0"/>
              </a:rPr>
              <a:t>for at least 4 weeks</a:t>
            </a:r>
            <a:r>
              <a:rPr lang="en-US" sz="2400" dirty="0">
                <a:latin typeface="Times New Roman" panose="02020603050405020304" pitchFamily="18" charset="0"/>
                <a:cs typeface="Times New Roman" panose="02020603050405020304" pitchFamily="18" charset="0"/>
              </a:rPr>
              <a:t>, but the optimum treatment duration has not been established.</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623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360A-15C6-4456-A644-C88B9DE17231}"/>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Clopidogrel</a:t>
            </a:r>
            <a:endParaRPr lang="ar-SA" dirty="0"/>
          </a:p>
        </p:txBody>
      </p:sp>
      <p:sp>
        <p:nvSpPr>
          <p:cNvPr id="3" name="Content Placeholder 2">
            <a:extLst>
              <a:ext uri="{FF2B5EF4-FFF2-40B4-BE49-F238E27FC236}">
                <a16:creationId xmlns:a16="http://schemas.microsoft.com/office/drawing/2014/main" id="{9047A0A9-9D57-4EA9-B2ED-64BC66BF8BB9}"/>
              </a:ext>
            </a:extLst>
          </p:cNvPr>
          <p:cNvSpPr>
            <a:spLocks noGrp="1"/>
          </p:cNvSpPr>
          <p:nvPr>
            <p:ph idx="1"/>
          </p:nvPr>
        </p:nvSpPr>
        <p:spPr>
          <a:xfrm>
            <a:off x="822959" y="1845734"/>
            <a:ext cx="7543801" cy="4402666"/>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Use of clopidogrel with aspirin increases the risk of bleeding. Clopidogrel monotherapy may be an </a:t>
            </a:r>
            <a:r>
              <a:rPr lang="en-US" sz="2400" dirty="0">
                <a:solidFill>
                  <a:srgbClr val="FF0000"/>
                </a:solidFill>
                <a:latin typeface="Times New Roman" panose="02020603050405020304" pitchFamily="18" charset="0"/>
                <a:cs typeface="Times New Roman" panose="02020603050405020304" pitchFamily="18" charset="0"/>
              </a:rPr>
              <a:t>alternative </a:t>
            </a:r>
            <a:r>
              <a:rPr lang="en-US" sz="2400" dirty="0">
                <a:latin typeface="Times New Roman" panose="02020603050405020304" pitchFamily="18" charset="0"/>
                <a:cs typeface="Times New Roman" panose="02020603050405020304" pitchFamily="18" charset="0"/>
              </a:rPr>
              <a:t>when aspirin is contra-indicated, for example in those with aspirin hypersensitivity, or when aspirin is not tolerated despite the addition of a proton pump inhibitor.</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NICE technology appraisals (December 2010): Clopidogrel monotherapy is recommended as an option to prevent occlusive vascular events in patients who have had: </a:t>
            </a:r>
          </a:p>
          <a:p>
            <a:pPr algn="just" rtl="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an </a:t>
            </a:r>
            <a:r>
              <a:rPr lang="en-US" sz="2400" dirty="0">
                <a:solidFill>
                  <a:srgbClr val="FF0000"/>
                </a:solidFill>
                <a:latin typeface="Times New Roman" panose="02020603050405020304" pitchFamily="18" charset="0"/>
                <a:cs typeface="Times New Roman" panose="02020603050405020304" pitchFamily="18" charset="0"/>
              </a:rPr>
              <a:t>ischaemic stroke</a:t>
            </a:r>
            <a:r>
              <a:rPr lang="en-US" sz="2400" dirty="0">
                <a:latin typeface="Times New Roman" panose="02020603050405020304" pitchFamily="18" charset="0"/>
                <a:cs typeface="Times New Roman" panose="02020603050405020304" pitchFamily="18" charset="0"/>
              </a:rPr>
              <a:t>, or who have </a:t>
            </a:r>
            <a:r>
              <a:rPr lang="en-US" sz="2400" dirty="0">
                <a:solidFill>
                  <a:srgbClr val="FF0000"/>
                </a:solidFill>
                <a:latin typeface="Times New Roman" panose="02020603050405020304" pitchFamily="18" charset="0"/>
                <a:cs typeface="Times New Roman" panose="02020603050405020304" pitchFamily="18" charset="0"/>
              </a:rPr>
              <a:t>peripheral arterial disease </a:t>
            </a:r>
            <a:r>
              <a:rPr lang="en-US" sz="2400" dirty="0">
                <a:latin typeface="Times New Roman" panose="02020603050405020304" pitchFamily="18" charset="0"/>
                <a:cs typeface="Times New Roman" panose="02020603050405020304" pitchFamily="18" charset="0"/>
              </a:rPr>
              <a:t>or </a:t>
            </a:r>
            <a:r>
              <a:rPr lang="en-US" sz="2400" dirty="0">
                <a:solidFill>
                  <a:srgbClr val="FF0000"/>
                </a:solidFill>
                <a:latin typeface="Times New Roman" panose="02020603050405020304" pitchFamily="18" charset="0"/>
                <a:cs typeface="Times New Roman" panose="02020603050405020304" pitchFamily="18" charset="0"/>
              </a:rPr>
              <a:t>multivascular disease</a:t>
            </a:r>
            <a:r>
              <a:rPr lang="en-US" sz="2400" dirty="0">
                <a:latin typeface="Times New Roman" panose="02020603050405020304" pitchFamily="18" charset="0"/>
                <a:cs typeface="Times New Roman" panose="02020603050405020304" pitchFamily="18" charset="0"/>
              </a:rPr>
              <a:t>, or</a:t>
            </a:r>
          </a:p>
          <a:p>
            <a:pPr algn="just" rtl="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 </a:t>
            </a:r>
            <a:r>
              <a:rPr lang="en-US" sz="2400" dirty="0">
                <a:solidFill>
                  <a:srgbClr val="FF0000"/>
                </a:solidFill>
                <a:latin typeface="Times New Roman" panose="02020603050405020304" pitchFamily="18" charset="0"/>
                <a:cs typeface="Times New Roman" panose="02020603050405020304" pitchFamily="18" charset="0"/>
              </a:rPr>
              <a:t>myocardial infarction</a:t>
            </a:r>
            <a:r>
              <a:rPr lang="en-US" sz="2400" dirty="0">
                <a:latin typeface="Times New Roman" panose="02020603050405020304" pitchFamily="18" charset="0"/>
                <a:cs typeface="Times New Roman" panose="02020603050405020304" pitchFamily="18" charset="0"/>
              </a:rPr>
              <a:t>, only if aspirin is contraindicated or not tolerated.</a:t>
            </a:r>
          </a:p>
          <a:p>
            <a:pPr algn="just" rtl="0"/>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044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FDA8-35C7-496F-9299-9CDABEACCF5A}"/>
              </a:ext>
            </a:extLst>
          </p:cNvPr>
          <p:cNvSpPr>
            <a:spLocks noGrp="1"/>
          </p:cNvSpPr>
          <p:nvPr>
            <p:ph type="title"/>
          </p:nvPr>
        </p:nvSpPr>
        <p:spPr/>
        <p:txBody>
          <a:bodyPr/>
          <a:lstStyle/>
          <a:p>
            <a:r>
              <a:rPr lang="en-US" dirty="0">
                <a:latin typeface="AR BERKLEY" panose="02000000000000000000" pitchFamily="2" charset="0"/>
              </a:rPr>
              <a:t>Clopidogrel</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6CD4963A-5BA8-4DD4-ABF6-5D45F3354318}"/>
              </a:ext>
            </a:extLst>
          </p:cNvPr>
          <p:cNvSpPr>
            <a:spLocks noGrp="1"/>
          </p:cNvSpPr>
          <p:nvPr>
            <p:ph idx="1"/>
          </p:nvPr>
        </p:nvSpPr>
        <p:spPr>
          <a:xfrm>
            <a:off x="822959" y="1845734"/>
            <a:ext cx="7543801" cy="4478866"/>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Unlicensed use: </a:t>
            </a:r>
            <a:r>
              <a:rPr lang="en-US" sz="2400" dirty="0">
                <a:solidFill>
                  <a:srgbClr val="FF0000"/>
                </a:solidFill>
                <a:latin typeface="Times New Roman" panose="02020603050405020304" pitchFamily="18" charset="0"/>
                <a:cs typeface="Times New Roman" panose="02020603050405020304" pitchFamily="18" charset="0"/>
              </a:rPr>
              <a:t>600mg</a:t>
            </a:r>
            <a:r>
              <a:rPr lang="en-US" sz="2400" dirty="0">
                <a:latin typeface="Times New Roman" panose="02020603050405020304" pitchFamily="18" charset="0"/>
                <a:cs typeface="Times New Roman" panose="02020603050405020304" pitchFamily="18" charset="0"/>
              </a:rPr>
              <a:t> loading dose prior to percutanous coronary intervention is an </a:t>
            </a:r>
            <a:r>
              <a:rPr lang="en-US" sz="2400" dirty="0">
                <a:solidFill>
                  <a:srgbClr val="FF0000"/>
                </a:solidFill>
                <a:latin typeface="Times New Roman" panose="02020603050405020304" pitchFamily="18" charset="0"/>
                <a:cs typeface="Times New Roman" panose="02020603050405020304" pitchFamily="18" charset="0"/>
              </a:rPr>
              <a:t>unlicensed dose</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Side-effects (Common or very common): </a:t>
            </a:r>
            <a:r>
              <a:rPr lang="en-US" sz="2400" dirty="0">
                <a:solidFill>
                  <a:srgbClr val="FF0000"/>
                </a:solidFill>
                <a:latin typeface="Times New Roman" panose="02020603050405020304" pitchFamily="18" charset="0"/>
                <a:cs typeface="Times New Roman" panose="02020603050405020304" pitchFamily="18" charset="0"/>
              </a:rPr>
              <a:t>Abdominal pain </a:t>
            </a:r>
            <a:r>
              <a:rPr lang="en-US" sz="2400" dirty="0">
                <a:latin typeface="Times New Roman" panose="02020603050405020304" pitchFamily="18" charset="0"/>
                <a:cs typeface="Times New Roman" panose="02020603050405020304" pitchFamily="18" charset="0"/>
              </a:rPr>
              <a:t>. Bleeding disorders (including gastro-intestinal and intracranial) . </a:t>
            </a:r>
            <a:r>
              <a:rPr lang="en-US" sz="2400" dirty="0">
                <a:solidFill>
                  <a:srgbClr val="FF0000"/>
                </a:solidFill>
                <a:latin typeface="Times New Roman" panose="02020603050405020304" pitchFamily="18" charset="0"/>
                <a:cs typeface="Times New Roman" panose="02020603050405020304" pitchFamily="18" charset="0"/>
              </a:rPr>
              <a:t>diarrhoea</a:t>
            </a:r>
            <a:r>
              <a:rPr lang="en-US" sz="2400" dirty="0">
                <a:latin typeface="Times New Roman" panose="02020603050405020304" pitchFamily="18" charset="0"/>
                <a:cs typeface="Times New Roman" panose="02020603050405020304" pitchFamily="18" charset="0"/>
              </a:rPr>
              <a:t> . </a:t>
            </a:r>
            <a:r>
              <a:rPr lang="en-US" sz="2400" dirty="0">
                <a:solidFill>
                  <a:srgbClr val="FF0000"/>
                </a:solidFill>
                <a:latin typeface="Times New Roman" panose="02020603050405020304" pitchFamily="18" charset="0"/>
                <a:cs typeface="Times New Roman" panose="02020603050405020304" pitchFamily="18" charset="0"/>
              </a:rPr>
              <a:t>dyspepsia</a:t>
            </a:r>
            <a:r>
              <a:rPr lang="en-US" sz="2400" dirty="0">
                <a:latin typeface="Times New Roman" panose="02020603050405020304" pitchFamily="18" charset="0"/>
                <a:cs typeface="Times New Roman" panose="02020603050405020304" pitchFamily="18" charset="0"/>
              </a:rPr>
              <a:t>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Cautions: Discontinue </a:t>
            </a:r>
            <a:r>
              <a:rPr lang="en-US" sz="2400" dirty="0">
                <a:solidFill>
                  <a:srgbClr val="FF0000"/>
                </a:solidFill>
                <a:latin typeface="Times New Roman" panose="02020603050405020304" pitchFamily="18" charset="0"/>
                <a:cs typeface="Times New Roman" panose="02020603050405020304" pitchFamily="18" charset="0"/>
              </a:rPr>
              <a:t>7 days </a:t>
            </a:r>
            <a:r>
              <a:rPr lang="en-US" sz="2400" dirty="0">
                <a:latin typeface="Times New Roman" panose="02020603050405020304" pitchFamily="18" charset="0"/>
                <a:cs typeface="Times New Roman" panose="02020603050405020304" pitchFamily="18" charset="0"/>
              </a:rPr>
              <a:t>before elective surgery if antiplatelet effect not desirable . patients at risk of increased bleeding from trauma, surgery, or other pathological conditions.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Contra-indications: </a:t>
            </a:r>
            <a:r>
              <a:rPr lang="en-US" sz="2400" dirty="0">
                <a:solidFill>
                  <a:srgbClr val="FF0000"/>
                </a:solidFill>
                <a:latin typeface="Times New Roman" panose="02020603050405020304" pitchFamily="18" charset="0"/>
                <a:cs typeface="Times New Roman" panose="02020603050405020304" pitchFamily="18" charset="0"/>
              </a:rPr>
              <a:t>Active bleeding </a:t>
            </a:r>
            <a:r>
              <a:rPr lang="en-US" sz="2400" dirty="0">
                <a:latin typeface="Times New Roman" panose="02020603050405020304" pitchFamily="18" charset="0"/>
                <a:cs typeface="Times New Roman" panose="02020603050405020304" pitchFamily="18" charset="0"/>
              </a:rPr>
              <a:t>.</a:t>
            </a:r>
          </a:p>
          <a:p>
            <a:pPr algn="just" rtl="0"/>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043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54DE-5B84-4EFD-939F-CE8D30F34F25}"/>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Clopidogrel</a:t>
            </a:r>
            <a:endParaRPr lang="ar-SA" dirty="0"/>
          </a:p>
        </p:txBody>
      </p:sp>
      <p:sp>
        <p:nvSpPr>
          <p:cNvPr id="3" name="Content Placeholder 2">
            <a:extLst>
              <a:ext uri="{FF2B5EF4-FFF2-40B4-BE49-F238E27FC236}">
                <a16:creationId xmlns:a16="http://schemas.microsoft.com/office/drawing/2014/main" id="{68C72847-AAA9-4F74-953C-D371171A3797}"/>
              </a:ext>
            </a:extLst>
          </p:cNvPr>
          <p:cNvSpPr>
            <a:spLocks noGrp="1"/>
          </p:cNvSpPr>
          <p:nvPr>
            <p:ph idx="1"/>
          </p:nvPr>
        </p:nvSpPr>
        <p:spPr>
          <a:xfrm>
            <a:off x="822959" y="1845734"/>
            <a:ext cx="7543801" cy="4478866"/>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Prevention of atherothrombotic events in </a:t>
            </a:r>
            <a:r>
              <a:rPr lang="en-US" sz="2400" dirty="0">
                <a:solidFill>
                  <a:srgbClr val="0070C0"/>
                </a:solidFill>
                <a:latin typeface="Times New Roman" panose="02020603050405020304" pitchFamily="18" charset="0"/>
                <a:cs typeface="Times New Roman" panose="02020603050405020304" pitchFamily="18" charset="0"/>
              </a:rPr>
              <a:t>percutaneous coronary intervention</a:t>
            </a:r>
            <a:r>
              <a:rPr lang="en-US" sz="2400" dirty="0">
                <a:latin typeface="Times New Roman" panose="02020603050405020304" pitchFamily="18" charset="0"/>
                <a:cs typeface="Times New Roman" panose="02020603050405020304" pitchFamily="18" charset="0"/>
              </a:rPr>
              <a:t> (adjunct with aspirin) in patients not already on clopidogrel: by mouth; adult (75 &amp; 300 mg): </a:t>
            </a:r>
            <a:r>
              <a:rPr lang="en-US" sz="2400" dirty="0">
                <a:solidFill>
                  <a:srgbClr val="FF0000"/>
                </a:solidFill>
                <a:latin typeface="Times New Roman" panose="02020603050405020304" pitchFamily="18" charset="0"/>
                <a:cs typeface="Times New Roman" panose="02020603050405020304" pitchFamily="18" charset="0"/>
              </a:rPr>
              <a:t>Loading dose 300 mg</a:t>
            </a:r>
            <a:r>
              <a:rPr lang="en-US" sz="2400" dirty="0">
                <a:latin typeface="Times New Roman" panose="02020603050405020304" pitchFamily="18" charset="0"/>
                <a:cs typeface="Times New Roman" panose="02020603050405020304" pitchFamily="18" charset="0"/>
              </a:rPr>
              <a:t>, to be taken prior to the procedure, alternatively loading dose 600 mg, higher dose may produce a greater and more rapid inhibition of platelet aggregation.</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Prevention of atherothrombotic events in </a:t>
            </a:r>
            <a:r>
              <a:rPr lang="en-US" sz="2400" dirty="0">
                <a:solidFill>
                  <a:srgbClr val="0070C0"/>
                </a:solidFill>
                <a:latin typeface="Times New Roman" panose="02020603050405020304" pitchFamily="18" charset="0"/>
                <a:cs typeface="Times New Roman" panose="02020603050405020304" pitchFamily="18" charset="0"/>
              </a:rPr>
              <a:t>peripheral arterial disease </a:t>
            </a:r>
            <a:r>
              <a:rPr lang="en-US" sz="2400" dirty="0">
                <a:latin typeface="Times New Roman" panose="02020603050405020304" pitchFamily="18" charset="0"/>
                <a:cs typeface="Times New Roman" panose="02020603050405020304" pitchFamily="18" charset="0"/>
              </a:rPr>
              <a:t>or </a:t>
            </a:r>
            <a:r>
              <a:rPr lang="en-US" sz="2400" dirty="0">
                <a:solidFill>
                  <a:srgbClr val="0070C0"/>
                </a:solidFill>
                <a:latin typeface="Times New Roman" panose="02020603050405020304" pitchFamily="18" charset="0"/>
                <a:cs typeface="Times New Roman" panose="02020603050405020304" pitchFamily="18" charset="0"/>
              </a:rPr>
              <a:t>within 35 days of myocardial infarction</a:t>
            </a:r>
            <a:r>
              <a:rPr lang="en-US" sz="2400" dirty="0">
                <a:latin typeface="Times New Roman" panose="02020603050405020304" pitchFamily="18" charset="0"/>
                <a:cs typeface="Times New Roman" panose="02020603050405020304" pitchFamily="18" charset="0"/>
              </a:rPr>
              <a:t>, or </a:t>
            </a:r>
            <a:r>
              <a:rPr lang="en-US" sz="2400" dirty="0">
                <a:solidFill>
                  <a:srgbClr val="0070C0"/>
                </a:solidFill>
                <a:latin typeface="Times New Roman" panose="02020603050405020304" pitchFamily="18" charset="0"/>
                <a:cs typeface="Times New Roman" panose="02020603050405020304" pitchFamily="18" charset="0"/>
              </a:rPr>
              <a:t>within 6 months of ischaemic stroke</a:t>
            </a:r>
            <a:r>
              <a:rPr lang="en-US" sz="2400" dirty="0">
                <a:latin typeface="Times New Roman" panose="02020603050405020304" pitchFamily="18" charset="0"/>
                <a:cs typeface="Times New Roman" panose="02020603050405020304" pitchFamily="18" charset="0"/>
              </a:rPr>
              <a:t>: by mouth; adult: </a:t>
            </a:r>
            <a:r>
              <a:rPr lang="en-US" sz="2400" dirty="0">
                <a:solidFill>
                  <a:srgbClr val="FF0000"/>
                </a:solidFill>
                <a:latin typeface="Times New Roman" panose="02020603050405020304" pitchFamily="18" charset="0"/>
                <a:cs typeface="Times New Roman" panose="02020603050405020304" pitchFamily="18" charset="0"/>
              </a:rPr>
              <a:t>75 mg once daily</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Prevention of artherothrombotic events in acute coronary syndrome </a:t>
            </a:r>
            <a:r>
              <a:rPr lang="en-US" sz="2400" dirty="0">
                <a:solidFill>
                  <a:srgbClr val="0070C0"/>
                </a:solidFill>
                <a:latin typeface="Times New Roman" panose="02020603050405020304" pitchFamily="18" charset="0"/>
                <a:cs typeface="Times New Roman" panose="02020603050405020304" pitchFamily="18" charset="0"/>
              </a:rPr>
              <a:t>without ST-segment elevation </a:t>
            </a:r>
            <a:r>
              <a:rPr lang="en-US" sz="2400" dirty="0">
                <a:latin typeface="Times New Roman" panose="02020603050405020304" pitchFamily="18" charset="0"/>
                <a:cs typeface="Times New Roman" panose="02020603050405020304" pitchFamily="18" charset="0"/>
              </a:rPr>
              <a:t>(given with aspirin): by mouth; adult: </a:t>
            </a:r>
            <a:r>
              <a:rPr lang="en-US" sz="2400" dirty="0">
                <a:solidFill>
                  <a:srgbClr val="FF0000"/>
                </a:solidFill>
                <a:latin typeface="Times New Roman" panose="02020603050405020304" pitchFamily="18" charset="0"/>
                <a:cs typeface="Times New Roman" panose="02020603050405020304" pitchFamily="18" charset="0"/>
              </a:rPr>
              <a:t>Initially 300 mg</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then 75 mg daily </a:t>
            </a:r>
            <a:r>
              <a:rPr lang="en-US" sz="2400" dirty="0">
                <a:latin typeface="Times New Roman" panose="02020603050405020304" pitchFamily="18" charset="0"/>
                <a:cs typeface="Times New Roman" panose="02020603050405020304" pitchFamily="18" charset="0"/>
              </a:rPr>
              <a:t>for up to </a:t>
            </a:r>
            <a:r>
              <a:rPr lang="en-US" sz="2400" dirty="0">
                <a:solidFill>
                  <a:srgbClr val="FF0000"/>
                </a:solidFill>
                <a:latin typeface="Times New Roman" panose="02020603050405020304" pitchFamily="18" charset="0"/>
                <a:cs typeface="Times New Roman" panose="02020603050405020304" pitchFamily="18" charset="0"/>
              </a:rPr>
              <a:t>12 months</a:t>
            </a:r>
            <a:r>
              <a:rPr lang="en-US" sz="2400" dirty="0">
                <a:latin typeface="Times New Roman" panose="02020603050405020304" pitchFamily="18" charset="0"/>
                <a:cs typeface="Times New Roman" panose="02020603050405020304" pitchFamily="18" charset="0"/>
              </a:rPr>
              <a:t>.</a:t>
            </a:r>
          </a:p>
          <a:p>
            <a:pPr algn="just" rtl="0"/>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29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5EAE-482B-4AE8-A971-D1928463012D}"/>
              </a:ext>
            </a:extLst>
          </p:cNvPr>
          <p:cNvSpPr>
            <a:spLocks noGrp="1"/>
          </p:cNvSpPr>
          <p:nvPr>
            <p:ph type="title"/>
          </p:nvPr>
        </p:nvSpPr>
        <p:spPr/>
        <p:txBody>
          <a:bodyPr/>
          <a:lstStyle/>
          <a:p>
            <a:r>
              <a:rPr lang="en-US" dirty="0">
                <a:latin typeface="AR BERKLEY" panose="02000000000000000000" pitchFamily="2" charset="0"/>
              </a:rPr>
              <a:t>Digoxin</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1BE6C29F-65D9-4F9D-9B17-B176FE23AD79}"/>
              </a:ext>
            </a:extLst>
          </p:cNvPr>
          <p:cNvSpPr>
            <a:spLocks noGrp="1"/>
          </p:cNvSpPr>
          <p:nvPr>
            <p:ph idx="1"/>
          </p:nvPr>
        </p:nvSpPr>
        <p:spPr>
          <a:xfrm>
            <a:off x="822959" y="1845734"/>
            <a:ext cx="7543801" cy="4555066"/>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It can sometimes be </a:t>
            </a:r>
            <a:r>
              <a:rPr lang="en-US" sz="2400" dirty="0">
                <a:solidFill>
                  <a:srgbClr val="FF0000"/>
                </a:solidFill>
                <a:latin typeface="Times New Roman" panose="02020603050405020304" pitchFamily="18" charset="0"/>
                <a:cs typeface="Times New Roman" panose="02020603050405020304" pitchFamily="18" charset="0"/>
              </a:rPr>
              <a:t>difficult</a:t>
            </a:r>
            <a:r>
              <a:rPr lang="en-US" sz="2400" dirty="0">
                <a:latin typeface="Times New Roman" panose="02020603050405020304" pitchFamily="18" charset="0"/>
                <a:cs typeface="Times New Roman" panose="02020603050405020304" pitchFamily="18" charset="0"/>
              </a:rPr>
              <a:t> to distinguish between toxic effects and clinical deterioration because symptoms of both are similar. Regular monitoring of plasma-digoxin concentration during maintenance treatment is </a:t>
            </a:r>
            <a:r>
              <a:rPr lang="en-US" sz="2400" dirty="0">
                <a:solidFill>
                  <a:srgbClr val="FF0000"/>
                </a:solidFill>
                <a:latin typeface="Times New Roman" panose="02020603050405020304" pitchFamily="18" charset="0"/>
                <a:cs typeface="Times New Roman" panose="02020603050405020304" pitchFamily="18" charset="0"/>
              </a:rPr>
              <a:t>not necessary </a:t>
            </a:r>
            <a:r>
              <a:rPr lang="en-US" sz="2400" dirty="0">
                <a:latin typeface="Times New Roman" panose="02020603050405020304" pitchFamily="18" charset="0"/>
                <a:cs typeface="Times New Roman" panose="02020603050405020304" pitchFamily="18" charset="0"/>
              </a:rPr>
              <a:t>unless problems are suspected.</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Digoxin should be used with </a:t>
            </a:r>
            <a:r>
              <a:rPr lang="en-US" sz="2400" dirty="0">
                <a:solidFill>
                  <a:srgbClr val="FF0000"/>
                </a:solidFill>
                <a:latin typeface="Times New Roman" panose="02020603050405020304" pitchFamily="18" charset="0"/>
                <a:cs typeface="Times New Roman" panose="02020603050405020304" pitchFamily="18" charset="0"/>
              </a:rPr>
              <a:t>special care in the elderly</a:t>
            </a:r>
            <a:r>
              <a:rPr lang="en-US" sz="2400" dirty="0">
                <a:latin typeface="Times New Roman" panose="02020603050405020304" pitchFamily="18" charset="0"/>
                <a:cs typeface="Times New Roman" panose="02020603050405020304" pitchFamily="18" charset="0"/>
              </a:rPr>
              <a:t>, who may be particularly susceptible to digitalis toxicity.</a:t>
            </a:r>
          </a:p>
          <a:p>
            <a:pPr algn="just" rtl="0">
              <a:lnSpc>
                <a:spcPct val="120000"/>
              </a:lnSpc>
            </a:pPr>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FF0000"/>
                </a:solidFill>
                <a:latin typeface="Times New Roman" panose="02020603050405020304" pitchFamily="18" charset="0"/>
                <a:cs typeface="Times New Roman" panose="02020603050405020304" pitchFamily="18" charset="0"/>
              </a:rPr>
              <a:t>Hypokalaemia</a:t>
            </a:r>
            <a:r>
              <a:rPr lang="en-US" sz="2400" dirty="0">
                <a:latin typeface="Times New Roman" panose="02020603050405020304" pitchFamily="18" charset="0"/>
                <a:cs typeface="Times New Roman" panose="02020603050405020304" pitchFamily="18" charset="0"/>
              </a:rPr>
              <a:t> predisposes the patient to digitalis toxicity; If toxicity occurs, digoxin should be withdrawn; serious manifestations require urgent specialist management. </a:t>
            </a:r>
            <a:r>
              <a:rPr lang="en-US" sz="2400" dirty="0">
                <a:solidFill>
                  <a:srgbClr val="FF0000"/>
                </a:solidFill>
                <a:latin typeface="Times New Roman" panose="02020603050405020304" pitchFamily="18" charset="0"/>
                <a:cs typeface="Times New Roman" panose="02020603050405020304" pitchFamily="18" charset="0"/>
              </a:rPr>
              <a:t>Digoxin-specific antibody fragments </a:t>
            </a:r>
            <a:r>
              <a:rPr lang="en-US" sz="2400" dirty="0">
                <a:latin typeface="Times New Roman" panose="02020603050405020304" pitchFamily="18" charset="0"/>
                <a:cs typeface="Times New Roman" panose="02020603050405020304" pitchFamily="18" charset="0"/>
              </a:rPr>
              <a:t>are available for reversal of life-threatening overdosage.</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672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C99FB-37FE-4A06-90C4-1AF9A55AF896}"/>
              </a:ext>
            </a:extLst>
          </p:cNvPr>
          <p:cNvSpPr>
            <a:spLocks noGrp="1"/>
          </p:cNvSpPr>
          <p:nvPr>
            <p:ph type="title"/>
          </p:nvPr>
        </p:nvSpPr>
        <p:spPr/>
        <p:txBody>
          <a:bodyPr/>
          <a:lstStyle/>
          <a:p>
            <a:r>
              <a:rPr lang="en-US" dirty="0">
                <a:latin typeface="AR BERKLEY" panose="02000000000000000000" pitchFamily="2" charset="0"/>
              </a:rPr>
              <a:t>Parenteral anticoagulants</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201CEE5F-2662-4A45-A00C-3606D7A940E8}"/>
              </a:ext>
            </a:extLst>
          </p:cNvPr>
          <p:cNvSpPr>
            <a:spLocks noGrp="1"/>
          </p:cNvSpPr>
          <p:nvPr>
            <p:ph idx="1"/>
          </p:nvPr>
        </p:nvSpPr>
        <p:spPr>
          <a:xfrm>
            <a:off x="822959" y="1845734"/>
            <a:ext cx="7543801" cy="4631266"/>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The main use of anticoagulants is to prevent thrombus formation or extension of an existing thrombus in the </a:t>
            </a:r>
            <a:r>
              <a:rPr lang="en-US" sz="2400" dirty="0">
                <a:solidFill>
                  <a:srgbClr val="FF0000"/>
                </a:solidFill>
                <a:latin typeface="Times New Roman" panose="02020603050405020304" pitchFamily="18" charset="0"/>
                <a:cs typeface="Times New Roman" panose="02020603050405020304" pitchFamily="18" charset="0"/>
              </a:rPr>
              <a:t>slower-moving venous </a:t>
            </a:r>
            <a:r>
              <a:rPr lang="en-US" sz="2400" dirty="0">
                <a:latin typeface="Times New Roman" panose="02020603050405020304" pitchFamily="18" charset="0"/>
                <a:cs typeface="Times New Roman" panose="02020603050405020304" pitchFamily="18" charset="0"/>
              </a:rPr>
              <a:t>side of the circulation, where the thrombus </a:t>
            </a:r>
            <a:r>
              <a:rPr lang="en-US" sz="2400" dirty="0">
                <a:solidFill>
                  <a:srgbClr val="FF0000"/>
                </a:solidFill>
                <a:latin typeface="Times New Roman" panose="02020603050405020304" pitchFamily="18" charset="0"/>
                <a:cs typeface="Times New Roman" panose="02020603050405020304" pitchFamily="18" charset="0"/>
              </a:rPr>
              <a:t>consists of a fibrin </a:t>
            </a:r>
            <a:r>
              <a:rPr lang="en-US" sz="2400" dirty="0">
                <a:latin typeface="Times New Roman" panose="02020603050405020304" pitchFamily="18" charset="0"/>
                <a:cs typeface="Times New Roman" panose="02020603050405020304" pitchFamily="18" charset="0"/>
              </a:rPr>
              <a:t>web enmeshed with platelets and red cells.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Heparin initiates anticoagulation rapidly but has a </a:t>
            </a:r>
            <a:r>
              <a:rPr lang="en-US" sz="2400" dirty="0">
                <a:solidFill>
                  <a:srgbClr val="FF0000"/>
                </a:solidFill>
                <a:latin typeface="Times New Roman" panose="02020603050405020304" pitchFamily="18" charset="0"/>
                <a:cs typeface="Times New Roman" panose="02020603050405020304" pitchFamily="18" charset="0"/>
              </a:rPr>
              <a:t>short duration of action</a:t>
            </a:r>
            <a:r>
              <a:rPr lang="en-US" sz="2400" dirty="0">
                <a:latin typeface="Times New Roman" panose="02020603050405020304" pitchFamily="18" charset="0"/>
                <a:cs typeface="Times New Roman" panose="02020603050405020304" pitchFamily="18" charset="0"/>
              </a:rPr>
              <a:t>. It is often referred to as ‘</a:t>
            </a:r>
            <a:r>
              <a:rPr lang="en-US" sz="2400" dirty="0">
                <a:solidFill>
                  <a:srgbClr val="0070C0"/>
                </a:solidFill>
                <a:latin typeface="Times New Roman" panose="02020603050405020304" pitchFamily="18" charset="0"/>
                <a:cs typeface="Times New Roman" panose="02020603050405020304" pitchFamily="18" charset="0"/>
              </a:rPr>
              <a:t>standard</a:t>
            </a:r>
            <a:r>
              <a:rPr lang="en-US" sz="2400" dirty="0">
                <a:latin typeface="Times New Roman" panose="02020603050405020304" pitchFamily="18" charset="0"/>
                <a:cs typeface="Times New Roman" panose="02020603050405020304" pitchFamily="18" charset="0"/>
              </a:rPr>
              <a:t>’ or </a:t>
            </a:r>
            <a:r>
              <a:rPr lang="en-US" sz="2400" dirty="0">
                <a:solidFill>
                  <a:srgbClr val="0070C0"/>
                </a:solidFill>
                <a:latin typeface="Times New Roman" panose="02020603050405020304" pitchFamily="18" charset="0"/>
                <a:cs typeface="Times New Roman" panose="02020603050405020304" pitchFamily="18" charset="0"/>
              </a:rPr>
              <a:t>heparin (unfractionated)</a:t>
            </a:r>
            <a:r>
              <a:rPr lang="en-US" sz="2400" dirty="0">
                <a:latin typeface="Times New Roman" panose="02020603050405020304" pitchFamily="18" charset="0"/>
                <a:cs typeface="Times New Roman" panose="02020603050405020304" pitchFamily="18" charset="0"/>
              </a:rPr>
              <a:t> to distinguish it from the </a:t>
            </a:r>
            <a:r>
              <a:rPr lang="en-US" sz="2400" dirty="0">
                <a:solidFill>
                  <a:srgbClr val="0070C0"/>
                </a:solidFill>
                <a:latin typeface="Times New Roman" panose="02020603050405020304" pitchFamily="18" charset="0"/>
                <a:cs typeface="Times New Roman" panose="02020603050405020304" pitchFamily="18" charset="0"/>
              </a:rPr>
              <a:t>low molecular weight heparins</a:t>
            </a:r>
            <a:r>
              <a:rPr lang="en-US" sz="2400" dirty="0">
                <a:latin typeface="Times New Roman" panose="02020603050405020304" pitchFamily="18" charset="0"/>
                <a:cs typeface="Times New Roman" panose="02020603050405020304" pitchFamily="18" charset="0"/>
              </a:rPr>
              <a:t>, which have a </a:t>
            </a:r>
            <a:r>
              <a:rPr lang="en-US" sz="2400" dirty="0">
                <a:solidFill>
                  <a:srgbClr val="FF0000"/>
                </a:solidFill>
                <a:latin typeface="Times New Roman" panose="02020603050405020304" pitchFamily="18" charset="0"/>
                <a:cs typeface="Times New Roman" panose="02020603050405020304" pitchFamily="18" charset="0"/>
              </a:rPr>
              <a:t>longer duration of action</a:t>
            </a:r>
            <a:r>
              <a:rPr lang="en-US" sz="2400" dirty="0">
                <a:latin typeface="Times New Roman" panose="02020603050405020304" pitchFamily="18" charset="0"/>
                <a:cs typeface="Times New Roman" panose="02020603050405020304" pitchFamily="18" charset="0"/>
              </a:rPr>
              <a:t>.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Although a </a:t>
            </a:r>
            <a:r>
              <a:rPr lang="en-US" sz="2400" dirty="0">
                <a:solidFill>
                  <a:srgbClr val="0070C0"/>
                </a:solidFill>
                <a:latin typeface="Times New Roman" panose="02020603050405020304" pitchFamily="18" charset="0"/>
                <a:cs typeface="Times New Roman" panose="02020603050405020304" pitchFamily="18" charset="0"/>
              </a:rPr>
              <a:t>low molecular weight heparin </a:t>
            </a:r>
            <a:r>
              <a:rPr lang="en-US" sz="2400" dirty="0">
                <a:latin typeface="Times New Roman" panose="02020603050405020304" pitchFamily="18" charset="0"/>
                <a:cs typeface="Times New Roman" panose="02020603050405020304" pitchFamily="18" charset="0"/>
              </a:rPr>
              <a:t>is </a:t>
            </a:r>
            <a:r>
              <a:rPr lang="en-US" sz="2400" dirty="0">
                <a:solidFill>
                  <a:srgbClr val="FF0000"/>
                </a:solidFill>
                <a:latin typeface="Times New Roman" panose="02020603050405020304" pitchFamily="18" charset="0"/>
                <a:cs typeface="Times New Roman" panose="02020603050405020304" pitchFamily="18" charset="0"/>
              </a:rPr>
              <a:t>generally preferred </a:t>
            </a:r>
            <a:r>
              <a:rPr lang="en-US" sz="2400" dirty="0">
                <a:latin typeface="Times New Roman" panose="02020603050405020304" pitchFamily="18" charset="0"/>
                <a:cs typeface="Times New Roman" panose="02020603050405020304" pitchFamily="18" charset="0"/>
              </a:rPr>
              <a:t>for routine use, </a:t>
            </a:r>
            <a:r>
              <a:rPr lang="en-US" sz="2400" dirty="0">
                <a:solidFill>
                  <a:srgbClr val="0070C0"/>
                </a:solidFill>
                <a:latin typeface="Times New Roman" panose="02020603050405020304" pitchFamily="18" charset="0"/>
                <a:cs typeface="Times New Roman" panose="02020603050405020304" pitchFamily="18" charset="0"/>
              </a:rPr>
              <a:t>heparin (unfractionated) </a:t>
            </a:r>
            <a:r>
              <a:rPr lang="en-US" sz="2400" dirty="0">
                <a:latin typeface="Times New Roman" panose="02020603050405020304" pitchFamily="18" charset="0"/>
                <a:cs typeface="Times New Roman" panose="02020603050405020304" pitchFamily="18" charset="0"/>
              </a:rPr>
              <a:t>can be used in those at </a:t>
            </a:r>
            <a:r>
              <a:rPr lang="en-US" sz="2400" dirty="0">
                <a:solidFill>
                  <a:srgbClr val="FF0000"/>
                </a:solidFill>
                <a:latin typeface="Times New Roman" panose="02020603050405020304" pitchFamily="18" charset="0"/>
                <a:cs typeface="Times New Roman" panose="02020603050405020304" pitchFamily="18" charset="0"/>
              </a:rPr>
              <a:t>high risk of bleeding </a:t>
            </a:r>
            <a:r>
              <a:rPr lang="en-US" sz="2400" dirty="0">
                <a:latin typeface="Times New Roman" panose="02020603050405020304" pitchFamily="18" charset="0"/>
                <a:cs typeface="Times New Roman" panose="02020603050405020304" pitchFamily="18" charset="0"/>
              </a:rPr>
              <a:t>because its effect can be terminated rapidly by </a:t>
            </a:r>
            <a:r>
              <a:rPr lang="en-US" sz="2400" dirty="0">
                <a:solidFill>
                  <a:srgbClr val="FF0000"/>
                </a:solidFill>
                <a:latin typeface="Times New Roman" panose="02020603050405020304" pitchFamily="18" charset="0"/>
                <a:cs typeface="Times New Roman" panose="02020603050405020304" pitchFamily="18" charset="0"/>
              </a:rPr>
              <a:t>stopping the infusion</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762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B27B-E492-4AE0-B4F8-0C7FE5ADF136}"/>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Parenteral anticoagulants</a:t>
            </a:r>
            <a:endParaRPr lang="ar-SA" dirty="0"/>
          </a:p>
        </p:txBody>
      </p:sp>
      <p:sp>
        <p:nvSpPr>
          <p:cNvPr id="3" name="Content Placeholder 2">
            <a:extLst>
              <a:ext uri="{FF2B5EF4-FFF2-40B4-BE49-F238E27FC236}">
                <a16:creationId xmlns:a16="http://schemas.microsoft.com/office/drawing/2014/main" id="{B3213392-20ED-458F-97D0-3BC3808D627B}"/>
              </a:ext>
            </a:extLst>
          </p:cNvPr>
          <p:cNvSpPr>
            <a:spLocks noGrp="1"/>
          </p:cNvSpPr>
          <p:nvPr>
            <p:ph idx="1"/>
          </p:nvPr>
        </p:nvSpPr>
        <p:spPr>
          <a:xfrm>
            <a:off x="822959" y="1737361"/>
            <a:ext cx="7543801" cy="4739639"/>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Low molecular weight heparins (</a:t>
            </a:r>
            <a:r>
              <a:rPr lang="en-US" sz="2400" dirty="0">
                <a:solidFill>
                  <a:srgbClr val="0070C0"/>
                </a:solidFill>
                <a:latin typeface="Times New Roman" panose="02020603050405020304" pitchFamily="18" charset="0"/>
                <a:cs typeface="Times New Roman" panose="02020603050405020304" pitchFamily="18" charset="0"/>
              </a:rPr>
              <a:t>dalteparin</a:t>
            </a:r>
            <a:r>
              <a:rPr lang="en-US" sz="2400" dirty="0">
                <a:latin typeface="Times New Roman" panose="02020603050405020304" pitchFamily="18" charset="0"/>
                <a:cs typeface="Times New Roman" panose="02020603050405020304" pitchFamily="18" charset="0"/>
              </a:rPr>
              <a:t> sodium, </a:t>
            </a:r>
            <a:r>
              <a:rPr lang="en-US" sz="2400" dirty="0">
                <a:solidFill>
                  <a:srgbClr val="0070C0"/>
                </a:solidFill>
                <a:latin typeface="Times New Roman" panose="02020603050405020304" pitchFamily="18" charset="0"/>
                <a:cs typeface="Times New Roman" panose="02020603050405020304" pitchFamily="18" charset="0"/>
              </a:rPr>
              <a:t>enoxaparin</a:t>
            </a:r>
            <a:r>
              <a:rPr lang="en-US" sz="2400" dirty="0">
                <a:latin typeface="Times New Roman" panose="02020603050405020304" pitchFamily="18" charset="0"/>
                <a:cs typeface="Times New Roman" panose="02020603050405020304" pitchFamily="18" charset="0"/>
              </a:rPr>
              <a:t> sodium, and </a:t>
            </a:r>
            <a:r>
              <a:rPr lang="en-US" sz="2400" dirty="0">
                <a:solidFill>
                  <a:srgbClr val="0070C0"/>
                </a:solidFill>
                <a:latin typeface="Times New Roman" panose="02020603050405020304" pitchFamily="18" charset="0"/>
                <a:cs typeface="Times New Roman" panose="02020603050405020304" pitchFamily="18" charset="0"/>
              </a:rPr>
              <a:t>tinzaparin </a:t>
            </a:r>
            <a:r>
              <a:rPr lang="en-US" sz="2400" dirty="0">
                <a:latin typeface="Times New Roman" panose="02020603050405020304" pitchFamily="18" charset="0"/>
                <a:cs typeface="Times New Roman" panose="02020603050405020304" pitchFamily="18" charset="0"/>
              </a:rPr>
              <a:t>sodium) are usually </a:t>
            </a:r>
            <a:r>
              <a:rPr lang="en-US" sz="2400" dirty="0">
                <a:solidFill>
                  <a:srgbClr val="FF0000"/>
                </a:solidFill>
                <a:latin typeface="Times New Roman" panose="02020603050405020304" pitchFamily="18" charset="0"/>
                <a:cs typeface="Times New Roman" panose="02020603050405020304" pitchFamily="18" charset="0"/>
              </a:rPr>
              <a:t>preferred</a:t>
            </a:r>
            <a:r>
              <a:rPr lang="en-US" sz="2400" dirty="0">
                <a:latin typeface="Times New Roman" panose="02020603050405020304" pitchFamily="18" charset="0"/>
                <a:cs typeface="Times New Roman" panose="02020603050405020304" pitchFamily="18" charset="0"/>
              </a:rPr>
              <a:t> over </a:t>
            </a:r>
            <a:r>
              <a:rPr lang="en-US" sz="2400" dirty="0">
                <a:solidFill>
                  <a:srgbClr val="0070C0"/>
                </a:solidFill>
                <a:latin typeface="Times New Roman" panose="02020603050405020304" pitchFamily="18" charset="0"/>
                <a:cs typeface="Times New Roman" panose="02020603050405020304" pitchFamily="18" charset="0"/>
              </a:rPr>
              <a:t>heparin (unfractionated) </a:t>
            </a:r>
            <a:r>
              <a:rPr lang="en-US" sz="2400" dirty="0">
                <a:latin typeface="Times New Roman" panose="02020603050405020304" pitchFamily="18" charset="0"/>
                <a:cs typeface="Times New Roman" panose="02020603050405020304" pitchFamily="18" charset="0"/>
              </a:rPr>
              <a:t>in the prevention of Venous thromboembolism because they are </a:t>
            </a:r>
            <a:r>
              <a:rPr lang="en-US" sz="2400" dirty="0">
                <a:solidFill>
                  <a:srgbClr val="FF0000"/>
                </a:solidFill>
                <a:latin typeface="Times New Roman" panose="02020603050405020304" pitchFamily="18" charset="0"/>
                <a:cs typeface="Times New Roman" panose="02020603050405020304" pitchFamily="18" charset="0"/>
              </a:rPr>
              <a:t>as effective </a:t>
            </a:r>
            <a:r>
              <a:rPr lang="en-US" sz="2400" dirty="0">
                <a:latin typeface="Times New Roman" panose="02020603050405020304" pitchFamily="18" charset="0"/>
                <a:cs typeface="Times New Roman" panose="02020603050405020304" pitchFamily="18" charset="0"/>
              </a:rPr>
              <a:t>and they have a </a:t>
            </a:r>
            <a:r>
              <a:rPr lang="en-US" sz="2400" dirty="0">
                <a:solidFill>
                  <a:srgbClr val="FF0000"/>
                </a:solidFill>
                <a:latin typeface="Times New Roman" panose="02020603050405020304" pitchFamily="18" charset="0"/>
                <a:cs typeface="Times New Roman" panose="02020603050405020304" pitchFamily="18" charset="0"/>
              </a:rPr>
              <a:t>lower risk </a:t>
            </a:r>
            <a:r>
              <a:rPr lang="en-US" sz="2400" dirty="0">
                <a:latin typeface="Times New Roman" panose="02020603050405020304" pitchFamily="18" charset="0"/>
                <a:cs typeface="Times New Roman" panose="02020603050405020304" pitchFamily="18" charset="0"/>
              </a:rPr>
              <a:t>of heparin-induced thrombocytopenia.</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The standard prophylactic regimen </a:t>
            </a:r>
            <a:r>
              <a:rPr lang="en-US" sz="2400" dirty="0">
                <a:solidFill>
                  <a:srgbClr val="FF0000"/>
                </a:solidFill>
                <a:latin typeface="Times New Roman" panose="02020603050405020304" pitchFamily="18" charset="0"/>
                <a:cs typeface="Times New Roman" panose="02020603050405020304" pitchFamily="18" charset="0"/>
              </a:rPr>
              <a:t>does not require anticoagulant monitoring</a:t>
            </a:r>
            <a:r>
              <a:rPr lang="en-US" sz="2400" dirty="0">
                <a:latin typeface="Times New Roman" panose="02020603050405020304" pitchFamily="18" charset="0"/>
                <a:cs typeface="Times New Roman" panose="02020603050405020304" pitchFamily="18" charset="0"/>
              </a:rPr>
              <a:t>. The duration of action of low molecular weight heparins is longer than that of heparin (unfractionated) and </a:t>
            </a:r>
            <a:r>
              <a:rPr lang="en-US" sz="2400" dirty="0">
                <a:solidFill>
                  <a:srgbClr val="FF0000"/>
                </a:solidFill>
                <a:latin typeface="Times New Roman" panose="02020603050405020304" pitchFamily="18" charset="0"/>
                <a:cs typeface="Times New Roman" panose="02020603050405020304" pitchFamily="18" charset="0"/>
              </a:rPr>
              <a:t>once-daily subcutaneous administration </a:t>
            </a:r>
            <a:r>
              <a:rPr lang="en-US" sz="2400" dirty="0">
                <a:latin typeface="Times New Roman" panose="02020603050405020304" pitchFamily="18" charset="0"/>
                <a:cs typeface="Times New Roman" panose="02020603050405020304" pitchFamily="18" charset="0"/>
              </a:rPr>
              <a:t>is possible for some indications, making them convenient to use.</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Low molecular weight heparins are </a:t>
            </a:r>
            <a:r>
              <a:rPr lang="en-US" sz="2400" dirty="0">
                <a:solidFill>
                  <a:srgbClr val="FF0000"/>
                </a:solidFill>
                <a:latin typeface="Times New Roman" panose="02020603050405020304" pitchFamily="18" charset="0"/>
                <a:cs typeface="Times New Roman" panose="02020603050405020304" pitchFamily="18" charset="0"/>
              </a:rPr>
              <a:t>generally preferred </a:t>
            </a:r>
            <a:r>
              <a:rPr lang="en-US" sz="2400" dirty="0">
                <a:latin typeface="Times New Roman" panose="02020603050405020304" pitchFamily="18" charset="0"/>
                <a:cs typeface="Times New Roman" panose="02020603050405020304" pitchFamily="18" charset="0"/>
              </a:rPr>
              <a:t>over heparin (unfractionated) in the treatment of </a:t>
            </a:r>
            <a:r>
              <a:rPr lang="en-US" sz="2400" dirty="0">
                <a:solidFill>
                  <a:srgbClr val="0070C0"/>
                </a:solidFill>
                <a:latin typeface="Times New Roman" panose="02020603050405020304" pitchFamily="18" charset="0"/>
                <a:cs typeface="Times New Roman" panose="02020603050405020304" pitchFamily="18" charset="0"/>
              </a:rPr>
              <a:t>deep vein thrombosis </a:t>
            </a:r>
            <a:r>
              <a:rPr lang="en-US" sz="2400" dirty="0">
                <a:latin typeface="Times New Roman" panose="02020603050405020304" pitchFamily="18" charset="0"/>
                <a:cs typeface="Times New Roman" panose="02020603050405020304" pitchFamily="18" charset="0"/>
              </a:rPr>
              <a:t>and </a:t>
            </a:r>
            <a:r>
              <a:rPr lang="en-US" sz="2400" dirty="0">
                <a:solidFill>
                  <a:srgbClr val="0070C0"/>
                </a:solidFill>
                <a:latin typeface="Times New Roman" panose="02020603050405020304" pitchFamily="18" charset="0"/>
                <a:cs typeface="Times New Roman" panose="02020603050405020304" pitchFamily="18" charset="0"/>
              </a:rPr>
              <a:t>pulmonary embolism</a:t>
            </a:r>
            <a:r>
              <a:rPr lang="en-US" sz="2400" dirty="0">
                <a:latin typeface="Times New Roman" panose="02020603050405020304" pitchFamily="18" charset="0"/>
                <a:cs typeface="Times New Roman" panose="02020603050405020304" pitchFamily="18" charset="0"/>
              </a:rPr>
              <a:t>, and are also used in the treatment of </a:t>
            </a:r>
            <a:r>
              <a:rPr lang="en-US" sz="2400" dirty="0">
                <a:solidFill>
                  <a:srgbClr val="0070C0"/>
                </a:solidFill>
                <a:latin typeface="Times New Roman" panose="02020603050405020304" pitchFamily="18" charset="0"/>
                <a:cs typeface="Times New Roman" panose="02020603050405020304" pitchFamily="18" charset="0"/>
              </a:rPr>
              <a:t>myocardial infarction </a:t>
            </a:r>
            <a:r>
              <a:rPr lang="en-US" sz="2400" dirty="0">
                <a:latin typeface="Times New Roman" panose="02020603050405020304" pitchFamily="18" charset="0"/>
                <a:cs typeface="Times New Roman" panose="02020603050405020304" pitchFamily="18" charset="0"/>
              </a:rPr>
              <a:t>and </a:t>
            </a:r>
            <a:r>
              <a:rPr lang="en-US" sz="2400" dirty="0">
                <a:solidFill>
                  <a:srgbClr val="0070C0"/>
                </a:solidFill>
                <a:latin typeface="Times New Roman" panose="02020603050405020304" pitchFamily="18" charset="0"/>
                <a:cs typeface="Times New Roman" panose="02020603050405020304" pitchFamily="18" charset="0"/>
              </a:rPr>
              <a:t>unstable coronary artery disease</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008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1F43-DDCF-4D20-B91F-3C39A010AA7F}"/>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Heparins</a:t>
            </a:r>
            <a:endParaRPr lang="ar-SA" dirty="0"/>
          </a:p>
        </p:txBody>
      </p:sp>
      <p:sp>
        <p:nvSpPr>
          <p:cNvPr id="3" name="Content Placeholder 2">
            <a:extLst>
              <a:ext uri="{FF2B5EF4-FFF2-40B4-BE49-F238E27FC236}">
                <a16:creationId xmlns:a16="http://schemas.microsoft.com/office/drawing/2014/main" id="{9CB6160F-CA03-46BB-BA35-5325A6282C4C}"/>
              </a:ext>
            </a:extLst>
          </p:cNvPr>
          <p:cNvSpPr>
            <a:spLocks noGrp="1"/>
          </p:cNvSpPr>
          <p:nvPr>
            <p:ph idx="1"/>
          </p:nvPr>
        </p:nvSpPr>
        <p:spPr>
          <a:xfrm>
            <a:off x="822959" y="1737361"/>
            <a:ext cx="7543801" cy="4834035"/>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Side-effects (</a:t>
            </a:r>
            <a:r>
              <a:rPr lang="en-US" sz="2400" u="sng" dirty="0">
                <a:solidFill>
                  <a:srgbClr val="FF0000"/>
                </a:solidFill>
                <a:latin typeface="Times New Roman" panose="02020603050405020304" pitchFamily="18" charset="0"/>
                <a:cs typeface="Times New Roman" panose="02020603050405020304" pitchFamily="18" charset="0"/>
              </a:rPr>
              <a:t>Frequency not known</a:t>
            </a:r>
            <a:r>
              <a:rPr lang="en-US" sz="2400" dirty="0">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Haemorrhage</a:t>
            </a:r>
            <a:r>
              <a:rPr lang="en-US" sz="2400" dirty="0">
                <a:latin typeface="Times New Roman" panose="02020603050405020304" pitchFamily="18" charset="0"/>
                <a:cs typeface="Times New Roman" panose="02020603050405020304" pitchFamily="18" charset="0"/>
              </a:rPr>
              <a:t> . </a:t>
            </a:r>
            <a:r>
              <a:rPr lang="en-US" sz="2400" b="1" dirty="0">
                <a:solidFill>
                  <a:srgbClr val="0070C0"/>
                </a:solidFill>
                <a:latin typeface="Times New Roman" panose="02020603050405020304" pitchFamily="18" charset="0"/>
                <a:cs typeface="Times New Roman" panose="02020603050405020304" pitchFamily="18" charset="0"/>
              </a:rPr>
              <a:t>thrombocytopenia</a:t>
            </a:r>
            <a:r>
              <a:rPr lang="en-US" sz="2400" dirty="0">
                <a:latin typeface="Times New Roman" panose="02020603050405020304" pitchFamily="18" charset="0"/>
                <a:cs typeface="Times New Roman" panose="02020603050405020304" pitchFamily="18" charset="0"/>
              </a:rPr>
              <a:t> . (</a:t>
            </a:r>
            <a:r>
              <a:rPr lang="en-US" sz="2400" u="sng" dirty="0">
                <a:solidFill>
                  <a:srgbClr val="FF0000"/>
                </a:solidFill>
                <a:latin typeface="Times New Roman" panose="02020603050405020304" pitchFamily="18" charset="0"/>
                <a:cs typeface="Times New Roman" panose="02020603050405020304" pitchFamily="18" charset="0"/>
              </a:rPr>
              <a:t>Rare</a:t>
            </a:r>
            <a:r>
              <a:rPr lang="en-US" sz="2400" dirty="0">
                <a:latin typeface="Times New Roman" panose="02020603050405020304" pitchFamily="18" charset="0"/>
                <a:cs typeface="Times New Roman" panose="02020603050405020304" pitchFamily="18" charset="0"/>
              </a:rPr>
              <a:t>): Alopecia (on prolonged use) . anaphylaxis . angioedema . </a:t>
            </a:r>
            <a:r>
              <a:rPr lang="en-US" sz="2400" b="1" dirty="0">
                <a:solidFill>
                  <a:srgbClr val="0070C0"/>
                </a:solidFill>
                <a:latin typeface="Times New Roman" panose="02020603050405020304" pitchFamily="18" charset="0"/>
                <a:cs typeface="Times New Roman" panose="02020603050405020304" pitchFamily="18" charset="0"/>
              </a:rPr>
              <a:t>hyperkalaemia</a:t>
            </a:r>
            <a:r>
              <a:rPr lang="en-US" sz="2400" dirty="0">
                <a:latin typeface="Times New Roman" panose="02020603050405020304" pitchFamily="18" charset="0"/>
                <a:cs typeface="Times New Roman" panose="02020603050405020304" pitchFamily="18" charset="0"/>
              </a:rPr>
              <a:t> . hypersensitivity reactions . injection-site reactions . </a:t>
            </a:r>
            <a:r>
              <a:rPr lang="en-US" sz="2400" dirty="0">
                <a:solidFill>
                  <a:srgbClr val="FF0000"/>
                </a:solidFill>
                <a:latin typeface="Times New Roman" panose="02020603050405020304" pitchFamily="18" charset="0"/>
                <a:cs typeface="Times New Roman" panose="02020603050405020304" pitchFamily="18" charset="0"/>
              </a:rPr>
              <a:t>osteoporosis</a:t>
            </a:r>
            <a:r>
              <a:rPr lang="en-US" sz="2400" dirty="0">
                <a:latin typeface="Times New Roman" panose="02020603050405020304" pitchFamily="18" charset="0"/>
                <a:cs typeface="Times New Roman" panose="02020603050405020304" pitchFamily="18" charset="0"/>
              </a:rPr>
              <a:t> (risk lower with low molecular weight heparins) . priapism . Rebound hyperlipidaemia (following unfractionated heparin withdrawal) . skin necrosis . Urticaria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Allergy and </a:t>
            </a:r>
            <a:r>
              <a:rPr lang="en-US" sz="2400" dirty="0">
                <a:solidFill>
                  <a:srgbClr val="FF0000"/>
                </a:solidFill>
                <a:latin typeface="Times New Roman" panose="02020603050405020304" pitchFamily="18" charset="0"/>
                <a:cs typeface="Times New Roman" panose="02020603050405020304" pitchFamily="18" charset="0"/>
              </a:rPr>
              <a:t>cross-sensitivity</a:t>
            </a:r>
            <a:r>
              <a:rPr lang="en-US" sz="2400" dirty="0">
                <a:latin typeface="Times New Roman" panose="02020603050405020304" pitchFamily="18" charset="0"/>
                <a:cs typeface="Times New Roman" panose="02020603050405020304" pitchFamily="18" charset="0"/>
              </a:rPr>
              <a:t>: Hypersensitivity to unfractionated or low molecular weight heparin.</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Inhibition of aldosterone secretion by unfractionated or low molecular weight heparin can result in </a:t>
            </a:r>
            <a:r>
              <a:rPr lang="en-US" sz="2400" b="1" dirty="0">
                <a:solidFill>
                  <a:srgbClr val="0070C0"/>
                </a:solidFill>
                <a:latin typeface="Times New Roman" panose="02020603050405020304" pitchFamily="18" charset="0"/>
                <a:cs typeface="Times New Roman" panose="02020603050405020304" pitchFamily="18" charset="0"/>
              </a:rPr>
              <a:t>hyperkalaemia</a:t>
            </a:r>
            <a:r>
              <a:rPr lang="en-US" sz="2400" dirty="0">
                <a:latin typeface="Times New Roman" panose="02020603050405020304" pitchFamily="18" charset="0"/>
                <a:cs typeface="Times New Roman" panose="02020603050405020304" pitchFamily="18" charset="0"/>
              </a:rPr>
              <a:t>; patients with diabetes mellitus, chronic renal failure, acidosis, raised plasma potassium or those taking potassium-sparing drugs seem to be more susceptible. </a:t>
            </a:r>
            <a:r>
              <a:rPr lang="en-US" sz="2400" dirty="0">
                <a:solidFill>
                  <a:srgbClr val="FF0000"/>
                </a:solidFill>
                <a:latin typeface="Times New Roman" panose="02020603050405020304" pitchFamily="18" charset="0"/>
                <a:cs typeface="Times New Roman" panose="02020603050405020304" pitchFamily="18" charset="0"/>
              </a:rPr>
              <a:t>The risk appears to increase with duration of therapy</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598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B427-AFE1-4612-977B-559743AEEBF2}"/>
              </a:ext>
            </a:extLst>
          </p:cNvPr>
          <p:cNvSpPr>
            <a:spLocks noGrp="1"/>
          </p:cNvSpPr>
          <p:nvPr>
            <p:ph type="title"/>
          </p:nvPr>
        </p:nvSpPr>
        <p:spPr/>
        <p:txBody>
          <a:bodyPr/>
          <a:lstStyle/>
          <a:p>
            <a:r>
              <a:rPr lang="en-US" dirty="0">
                <a:latin typeface="AR BERKLEY" panose="02000000000000000000" pitchFamily="2" charset="0"/>
              </a:rPr>
              <a:t>Heparins</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36A0B092-3505-473D-AF87-C7326D6A5B90}"/>
              </a:ext>
            </a:extLst>
          </p:cNvPr>
          <p:cNvSpPr>
            <a:spLocks noGrp="1"/>
          </p:cNvSpPr>
          <p:nvPr>
            <p:ph idx="1"/>
          </p:nvPr>
        </p:nvSpPr>
        <p:spPr>
          <a:xfrm>
            <a:off x="822959" y="1737361"/>
            <a:ext cx="7543801" cy="4739639"/>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If </a:t>
            </a:r>
            <a:r>
              <a:rPr lang="en-US" sz="2400" b="1" dirty="0">
                <a:solidFill>
                  <a:srgbClr val="0070C0"/>
                </a:solidFill>
                <a:latin typeface="Times New Roman" panose="02020603050405020304" pitchFamily="18" charset="0"/>
                <a:cs typeface="Times New Roman" panose="02020603050405020304" pitchFamily="18" charset="0"/>
              </a:rPr>
              <a:t>haemorrhage</a:t>
            </a:r>
            <a:r>
              <a:rPr lang="en-US" sz="2400" dirty="0">
                <a:latin typeface="Times New Roman" panose="02020603050405020304" pitchFamily="18" charset="0"/>
                <a:cs typeface="Times New Roman" panose="02020603050405020304" pitchFamily="18" charset="0"/>
              </a:rPr>
              <a:t> occurs it is usually sufficient to </a:t>
            </a:r>
            <a:r>
              <a:rPr lang="en-US" sz="2400" dirty="0">
                <a:solidFill>
                  <a:srgbClr val="FF0000"/>
                </a:solidFill>
                <a:latin typeface="Times New Roman" panose="02020603050405020304" pitchFamily="18" charset="0"/>
                <a:cs typeface="Times New Roman" panose="02020603050405020304" pitchFamily="18" charset="0"/>
              </a:rPr>
              <a:t>withdraw</a:t>
            </a:r>
            <a:r>
              <a:rPr lang="en-US" sz="2400" dirty="0">
                <a:latin typeface="Times New Roman" panose="02020603050405020304" pitchFamily="18" charset="0"/>
                <a:cs typeface="Times New Roman" panose="02020603050405020304" pitchFamily="18" charset="0"/>
              </a:rPr>
              <a:t> unfractionated or low molecular weight heparin, but if rapid reversal of the effects of the heparin is required, </a:t>
            </a:r>
            <a:r>
              <a:rPr lang="en-US" sz="2400" dirty="0">
                <a:solidFill>
                  <a:srgbClr val="FF0000"/>
                </a:solidFill>
                <a:latin typeface="Times New Roman" panose="02020603050405020304" pitchFamily="18" charset="0"/>
                <a:cs typeface="Times New Roman" panose="02020603050405020304" pitchFamily="18" charset="0"/>
              </a:rPr>
              <a:t>protamine sulfate </a:t>
            </a:r>
            <a:r>
              <a:rPr lang="en-US" sz="2400" dirty="0">
                <a:latin typeface="Times New Roman" panose="02020603050405020304" pitchFamily="18" charset="0"/>
                <a:cs typeface="Times New Roman" panose="02020603050405020304" pitchFamily="18" charset="0"/>
              </a:rPr>
              <a:t>is a specific </a:t>
            </a:r>
            <a:r>
              <a:rPr lang="en-US" sz="2400" dirty="0">
                <a:solidFill>
                  <a:srgbClr val="FF0000"/>
                </a:solidFill>
                <a:latin typeface="Times New Roman" panose="02020603050405020304" pitchFamily="18" charset="0"/>
                <a:cs typeface="Times New Roman" panose="02020603050405020304" pitchFamily="18" charset="0"/>
              </a:rPr>
              <a:t>antidote</a:t>
            </a:r>
            <a:r>
              <a:rPr lang="en-US" sz="2400" dirty="0">
                <a:latin typeface="Times New Roman" panose="02020603050405020304" pitchFamily="18" charset="0"/>
                <a:cs typeface="Times New Roman" panose="02020603050405020304" pitchFamily="18" charset="0"/>
              </a:rPr>
              <a:t> (but only partially reverses the effects of low molecular weight heparins).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Clinically important </a:t>
            </a:r>
            <a:r>
              <a:rPr lang="en-US" sz="2400" b="1" dirty="0">
                <a:solidFill>
                  <a:srgbClr val="0070C0"/>
                </a:solidFill>
                <a:latin typeface="Times New Roman" panose="02020603050405020304" pitchFamily="18" charset="0"/>
                <a:cs typeface="Times New Roman" panose="02020603050405020304" pitchFamily="18" charset="0"/>
              </a:rPr>
              <a:t>heparin-induced thrombocytopenia </a:t>
            </a:r>
            <a:r>
              <a:rPr lang="en-US" sz="2400" dirty="0">
                <a:latin typeface="Times New Roman" panose="02020603050405020304" pitchFamily="18" charset="0"/>
                <a:cs typeface="Times New Roman" panose="02020603050405020304" pitchFamily="18" charset="0"/>
              </a:rPr>
              <a:t>is </a:t>
            </a:r>
            <a:r>
              <a:rPr lang="en-US" sz="2400" dirty="0">
                <a:solidFill>
                  <a:srgbClr val="FF0000"/>
                </a:solidFill>
                <a:latin typeface="Times New Roman" panose="02020603050405020304" pitchFamily="18" charset="0"/>
                <a:cs typeface="Times New Roman" panose="02020603050405020304" pitchFamily="18" charset="0"/>
              </a:rPr>
              <a:t>immune-mediated </a:t>
            </a:r>
            <a:r>
              <a:rPr lang="en-US" sz="2400" dirty="0">
                <a:latin typeface="Times New Roman" panose="02020603050405020304" pitchFamily="18" charset="0"/>
                <a:cs typeface="Times New Roman" panose="02020603050405020304" pitchFamily="18" charset="0"/>
              </a:rPr>
              <a:t>and does not usually develop until </a:t>
            </a:r>
            <a:r>
              <a:rPr lang="en-US" sz="2400" dirty="0">
                <a:solidFill>
                  <a:srgbClr val="FF0000"/>
                </a:solidFill>
                <a:latin typeface="Times New Roman" panose="02020603050405020304" pitchFamily="18" charset="0"/>
                <a:cs typeface="Times New Roman" panose="02020603050405020304" pitchFamily="18" charset="0"/>
              </a:rPr>
              <a:t>after 5–10 days</a:t>
            </a:r>
            <a:r>
              <a:rPr lang="en-US" sz="2400" dirty="0">
                <a:latin typeface="Times New Roman" panose="02020603050405020304" pitchFamily="18" charset="0"/>
                <a:cs typeface="Times New Roman" panose="02020603050405020304" pitchFamily="18" charset="0"/>
              </a:rPr>
              <a:t>; it can be complicated by thrombosis.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Signs of heparin-induced thrombocytopenia include a </a:t>
            </a:r>
            <a:r>
              <a:rPr lang="en-US" sz="2400" dirty="0">
                <a:solidFill>
                  <a:srgbClr val="FF0000"/>
                </a:solidFill>
                <a:latin typeface="Times New Roman" panose="02020603050405020304" pitchFamily="18" charset="0"/>
                <a:cs typeface="Times New Roman" panose="02020603050405020304" pitchFamily="18" charset="0"/>
              </a:rPr>
              <a:t>30% reduction of platelet count</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thrombosis</a:t>
            </a:r>
            <a:r>
              <a:rPr lang="en-US" sz="2400" dirty="0">
                <a:latin typeface="Times New Roman" panose="02020603050405020304" pitchFamily="18" charset="0"/>
                <a:cs typeface="Times New Roman" panose="02020603050405020304" pitchFamily="18" charset="0"/>
              </a:rPr>
              <a:t>, or </a:t>
            </a:r>
            <a:r>
              <a:rPr lang="en-US" sz="2400" dirty="0">
                <a:solidFill>
                  <a:srgbClr val="FF0000"/>
                </a:solidFill>
                <a:latin typeface="Times New Roman" panose="02020603050405020304" pitchFamily="18" charset="0"/>
                <a:cs typeface="Times New Roman" panose="02020603050405020304" pitchFamily="18" charset="0"/>
              </a:rPr>
              <a:t>skin allergy</a:t>
            </a:r>
            <a:r>
              <a:rPr lang="en-US" sz="2400" dirty="0">
                <a:latin typeface="Times New Roman" panose="02020603050405020304" pitchFamily="18" charset="0"/>
                <a:cs typeface="Times New Roman" panose="02020603050405020304" pitchFamily="18" charset="0"/>
              </a:rPr>
              <a:t>. If heparin-induced thrombocytopenia is strongly suspected or confirmed, the heparin should be </a:t>
            </a:r>
            <a:r>
              <a:rPr lang="en-US" sz="2400" dirty="0">
                <a:solidFill>
                  <a:srgbClr val="FF0000"/>
                </a:solidFill>
                <a:latin typeface="Times New Roman" panose="02020603050405020304" pitchFamily="18" charset="0"/>
                <a:cs typeface="Times New Roman" panose="02020603050405020304" pitchFamily="18" charset="0"/>
              </a:rPr>
              <a:t>stopped</a:t>
            </a:r>
            <a:r>
              <a:rPr lang="en-US" sz="2400" dirty="0">
                <a:latin typeface="Times New Roman" panose="02020603050405020304" pitchFamily="18" charset="0"/>
                <a:cs typeface="Times New Roman" panose="02020603050405020304" pitchFamily="18" charset="0"/>
              </a:rPr>
              <a:t> and an alternative anticoagulant, such as </a:t>
            </a:r>
            <a:r>
              <a:rPr lang="en-US" sz="2400" b="1" dirty="0">
                <a:solidFill>
                  <a:srgbClr val="FF0000"/>
                </a:solidFill>
                <a:latin typeface="Times New Roman" panose="02020603050405020304" pitchFamily="18" charset="0"/>
                <a:cs typeface="Times New Roman" panose="02020603050405020304" pitchFamily="18" charset="0"/>
              </a:rPr>
              <a:t>danaparoid</a:t>
            </a:r>
            <a:r>
              <a:rPr lang="en-US" sz="2400" dirty="0">
                <a:latin typeface="Times New Roman" panose="02020603050405020304" pitchFamily="18" charset="0"/>
                <a:cs typeface="Times New Roman" panose="02020603050405020304" pitchFamily="18" charset="0"/>
              </a:rPr>
              <a:t>, should be given. Ensure platelet counts return to normal range in those who require warfarin.</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478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EB0E-844E-4B91-81B3-935F8AC5FF8A}"/>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Heparins</a:t>
            </a:r>
            <a:endParaRPr lang="ar-SA" dirty="0"/>
          </a:p>
        </p:txBody>
      </p:sp>
      <p:sp>
        <p:nvSpPr>
          <p:cNvPr id="3" name="Content Placeholder 2">
            <a:extLst>
              <a:ext uri="{FF2B5EF4-FFF2-40B4-BE49-F238E27FC236}">
                <a16:creationId xmlns:a16="http://schemas.microsoft.com/office/drawing/2014/main" id="{817124BF-6ED1-46B1-80AE-C5D06581B9DC}"/>
              </a:ext>
            </a:extLst>
          </p:cNvPr>
          <p:cNvSpPr>
            <a:spLocks noGrp="1"/>
          </p:cNvSpPr>
          <p:nvPr>
            <p:ph idx="1"/>
          </p:nvPr>
        </p:nvSpPr>
        <p:spPr>
          <a:xfrm>
            <a:off x="822959" y="1737361"/>
            <a:ext cx="7543801" cy="4968239"/>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Contra-indications: Acute bacterial endocarditis . after major trauma. haemophilia and other haemorrhagic disorders . </a:t>
            </a:r>
            <a:r>
              <a:rPr lang="en-US" sz="2400" dirty="0">
                <a:solidFill>
                  <a:srgbClr val="FF0000"/>
                </a:solidFill>
                <a:latin typeface="Times New Roman" panose="02020603050405020304" pitchFamily="18" charset="0"/>
                <a:cs typeface="Times New Roman" panose="02020603050405020304" pitchFamily="18" charset="0"/>
              </a:rPr>
              <a:t>peptic ulcer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recent cerebral haemorrhage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recent surgery to eye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recent surgery to nervous system</a:t>
            </a:r>
            <a:r>
              <a:rPr lang="en-US" sz="2400" dirty="0">
                <a:latin typeface="Times New Roman" panose="02020603050405020304" pitchFamily="18" charset="0"/>
                <a:cs typeface="Times New Roman" panose="02020603050405020304" pitchFamily="18" charset="0"/>
              </a:rPr>
              <a:t> . </a:t>
            </a:r>
            <a:r>
              <a:rPr lang="en-US" sz="2400" dirty="0">
                <a:solidFill>
                  <a:srgbClr val="FF0000"/>
                </a:solidFill>
                <a:latin typeface="Times New Roman" panose="02020603050405020304" pitchFamily="18" charset="0"/>
                <a:cs typeface="Times New Roman" panose="02020603050405020304" pitchFamily="18" charset="0"/>
              </a:rPr>
              <a:t>severe hypertension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thrombocytopenia</a:t>
            </a:r>
            <a:r>
              <a:rPr lang="en-US" sz="2400" dirty="0">
                <a:latin typeface="Times New Roman" panose="02020603050405020304" pitchFamily="18" charset="0"/>
                <a:cs typeface="Times New Roman" panose="02020603050405020304" pitchFamily="18" charset="0"/>
              </a:rPr>
              <a:t> (including history of heparin-induced thrombocytopenia)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Monitoring Requirements: </a:t>
            </a:r>
            <a:r>
              <a:rPr lang="en-US" sz="2400" b="1" dirty="0">
                <a:solidFill>
                  <a:srgbClr val="0070C0"/>
                </a:solidFill>
                <a:latin typeface="Times New Roman" panose="02020603050405020304" pitchFamily="18" charset="0"/>
                <a:cs typeface="Times New Roman" panose="02020603050405020304" pitchFamily="18" charset="0"/>
              </a:rPr>
              <a:t>Platelet counts </a:t>
            </a:r>
            <a:r>
              <a:rPr lang="en-US" sz="2400" dirty="0">
                <a:latin typeface="Times New Roman" panose="02020603050405020304" pitchFamily="18" charset="0"/>
                <a:cs typeface="Times New Roman" panose="02020603050405020304" pitchFamily="18" charset="0"/>
              </a:rPr>
              <a:t>should be measured just </a:t>
            </a:r>
            <a:r>
              <a:rPr lang="en-US" sz="2400" dirty="0">
                <a:solidFill>
                  <a:srgbClr val="FF0000"/>
                </a:solidFill>
                <a:latin typeface="Times New Roman" panose="02020603050405020304" pitchFamily="18" charset="0"/>
                <a:cs typeface="Times New Roman" panose="02020603050405020304" pitchFamily="18" charset="0"/>
              </a:rPr>
              <a:t>before treatment </a:t>
            </a:r>
            <a:r>
              <a:rPr lang="en-US" sz="2400" dirty="0">
                <a:latin typeface="Times New Roman" panose="02020603050405020304" pitchFamily="18" charset="0"/>
                <a:cs typeface="Times New Roman" panose="02020603050405020304" pitchFamily="18" charset="0"/>
              </a:rPr>
              <a:t>with unfractionated or low molecular weight heparin, and regular monitoring of platelet counts may be required if given for </a:t>
            </a:r>
            <a:r>
              <a:rPr lang="en-US" sz="2400" b="1" dirty="0">
                <a:solidFill>
                  <a:srgbClr val="FF0000"/>
                </a:solidFill>
                <a:latin typeface="Times New Roman" panose="02020603050405020304" pitchFamily="18" charset="0"/>
                <a:cs typeface="Times New Roman" panose="02020603050405020304" pitchFamily="18" charset="0"/>
              </a:rPr>
              <a:t>longer than 4 days</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Monitoring Requirements: </a:t>
            </a:r>
            <a:r>
              <a:rPr lang="en-US" sz="2400" b="1" dirty="0">
                <a:solidFill>
                  <a:srgbClr val="0070C0"/>
                </a:solidFill>
                <a:latin typeface="Times New Roman" panose="02020603050405020304" pitchFamily="18" charset="0"/>
                <a:cs typeface="Times New Roman" panose="02020603050405020304" pitchFamily="18" charset="0"/>
              </a:rPr>
              <a:t>Plasma-potassium concentration </a:t>
            </a:r>
            <a:r>
              <a:rPr lang="en-US" sz="2400" dirty="0">
                <a:latin typeface="Times New Roman" panose="02020603050405020304" pitchFamily="18" charset="0"/>
                <a:cs typeface="Times New Roman" panose="02020603050405020304" pitchFamily="18" charset="0"/>
              </a:rPr>
              <a:t>should be measured in patients at risk of hyperkalaemia </a:t>
            </a:r>
            <a:r>
              <a:rPr lang="en-US" sz="2400" dirty="0">
                <a:solidFill>
                  <a:srgbClr val="FF0000"/>
                </a:solidFill>
                <a:latin typeface="Times New Roman" panose="02020603050405020304" pitchFamily="18" charset="0"/>
                <a:cs typeface="Times New Roman" panose="02020603050405020304" pitchFamily="18" charset="0"/>
              </a:rPr>
              <a:t>before starting</a:t>
            </a:r>
            <a:r>
              <a:rPr lang="en-US" sz="2400" dirty="0">
                <a:latin typeface="Times New Roman" panose="02020603050405020304" pitchFamily="18" charset="0"/>
                <a:cs typeface="Times New Roman" panose="02020603050405020304" pitchFamily="18" charset="0"/>
              </a:rPr>
              <a:t> the heparin and monitored regularly thereafter, particularly if treatment is to be continued for </a:t>
            </a:r>
            <a:r>
              <a:rPr lang="en-US" sz="2400" b="1" dirty="0">
                <a:solidFill>
                  <a:srgbClr val="FF0000"/>
                </a:solidFill>
                <a:latin typeface="Times New Roman" panose="02020603050405020304" pitchFamily="18" charset="0"/>
                <a:cs typeface="Times New Roman" panose="02020603050405020304" pitchFamily="18" charset="0"/>
              </a:rPr>
              <a:t>longer than 7 days</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6623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732E8-14D8-411E-8EC5-A85C869AC177}"/>
              </a:ext>
            </a:extLst>
          </p:cNvPr>
          <p:cNvSpPr>
            <a:spLocks noGrp="1"/>
          </p:cNvSpPr>
          <p:nvPr>
            <p:ph type="title"/>
          </p:nvPr>
        </p:nvSpPr>
        <p:spPr/>
        <p:txBody>
          <a:bodyPr/>
          <a:lstStyle/>
          <a:p>
            <a:r>
              <a:rPr lang="en-US" dirty="0">
                <a:latin typeface="AR BERKLEY" panose="02000000000000000000" pitchFamily="2" charset="0"/>
              </a:rPr>
              <a:t>Heparin (unfractionated)</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88A6CE5D-EEEB-49D9-B3B4-706A5E808A52}"/>
              </a:ext>
            </a:extLst>
          </p:cNvPr>
          <p:cNvSpPr>
            <a:spLocks noGrp="1"/>
          </p:cNvSpPr>
          <p:nvPr>
            <p:ph idx="1"/>
          </p:nvPr>
        </p:nvSpPr>
        <p:spPr>
          <a:xfrm>
            <a:off x="822959" y="1845734"/>
            <a:ext cx="7543801" cy="4478866"/>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Pregnancy: Does not cross the placenta; </a:t>
            </a:r>
            <a:r>
              <a:rPr lang="en-US" sz="2400" dirty="0">
                <a:solidFill>
                  <a:srgbClr val="FF0000"/>
                </a:solidFill>
                <a:latin typeface="Times New Roman" panose="02020603050405020304" pitchFamily="18" charset="0"/>
                <a:cs typeface="Times New Roman" panose="02020603050405020304" pitchFamily="18" charset="0"/>
              </a:rPr>
              <a:t>maternal osteoporosis reported after prolonged use</a:t>
            </a:r>
            <a:r>
              <a:rPr lang="en-US" sz="2400" dirty="0">
                <a:latin typeface="Times New Roman" panose="02020603050405020304" pitchFamily="18" charset="0"/>
                <a:cs typeface="Times New Roman" panose="02020603050405020304" pitchFamily="18" charset="0"/>
              </a:rPr>
              <a:t>; multidose vials may contain </a:t>
            </a:r>
            <a:r>
              <a:rPr lang="en-US" sz="2400" dirty="0">
                <a:solidFill>
                  <a:srgbClr val="0070C0"/>
                </a:solidFill>
                <a:latin typeface="Times New Roman" panose="02020603050405020304" pitchFamily="18" charset="0"/>
                <a:cs typeface="Times New Roman" panose="02020603050405020304" pitchFamily="18" charset="0"/>
              </a:rPr>
              <a:t>benzyl alcohol</a:t>
            </a:r>
            <a:r>
              <a:rPr lang="en-US" sz="2400" dirty="0">
                <a:latin typeface="Times New Roman" panose="02020603050405020304" pitchFamily="18" charset="0"/>
                <a:cs typeface="Times New Roman" panose="02020603050405020304" pitchFamily="18" charset="0"/>
              </a:rPr>
              <a:t>—some manufacturers advise avoid.</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Breast feeding: </a:t>
            </a:r>
            <a:r>
              <a:rPr lang="en-US" sz="2400" dirty="0">
                <a:solidFill>
                  <a:srgbClr val="FF0000"/>
                </a:solidFill>
                <a:latin typeface="Times New Roman" panose="02020603050405020304" pitchFamily="18" charset="0"/>
                <a:cs typeface="Times New Roman" panose="02020603050405020304" pitchFamily="18" charset="0"/>
              </a:rPr>
              <a:t>Not excreted into milk </a:t>
            </a:r>
            <a:r>
              <a:rPr lang="en-US" sz="2400" dirty="0">
                <a:latin typeface="Times New Roman" panose="02020603050405020304" pitchFamily="18" charset="0"/>
                <a:cs typeface="Times New Roman" panose="02020603050405020304" pitchFamily="18" charset="0"/>
              </a:rPr>
              <a:t>due to high molecular weight.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Treatment of mild to moderate pulmonary embolism | Treatment of unstable angina | Treatment of acute peripheral arterial occlusion: initially by intravenous injection; adult: </a:t>
            </a:r>
            <a:r>
              <a:rPr lang="en-US" sz="2400" dirty="0">
                <a:solidFill>
                  <a:srgbClr val="FF0000"/>
                </a:solidFill>
                <a:latin typeface="Times New Roman" panose="02020603050405020304" pitchFamily="18" charset="0"/>
                <a:cs typeface="Times New Roman" panose="02020603050405020304" pitchFamily="18" charset="0"/>
              </a:rPr>
              <a:t>Loading dose 5000 units</a:t>
            </a:r>
            <a:r>
              <a:rPr lang="en-US" sz="2400" dirty="0">
                <a:latin typeface="Times New Roman" panose="02020603050405020304" pitchFamily="18" charset="0"/>
                <a:cs typeface="Times New Roman" panose="02020603050405020304" pitchFamily="18" charset="0"/>
              </a:rPr>
              <a:t>, alternatively (</a:t>
            </a:r>
            <a:r>
              <a:rPr lang="en-US" sz="2400" dirty="0">
                <a:solidFill>
                  <a:srgbClr val="0070C0"/>
                </a:solidFill>
                <a:latin typeface="Times New Roman" panose="02020603050405020304" pitchFamily="18" charset="0"/>
                <a:cs typeface="Times New Roman" panose="02020603050405020304" pitchFamily="18" charset="0"/>
              </a:rPr>
              <a:t>by</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intravenous injection</a:t>
            </a:r>
            <a:r>
              <a:rPr lang="en-US" sz="2400" dirty="0">
                <a:latin typeface="Times New Roman" panose="02020603050405020304" pitchFamily="18" charset="0"/>
                <a:cs typeface="Times New Roman" panose="02020603050405020304" pitchFamily="18" charset="0"/>
              </a:rPr>
              <a:t>) loading dose </a:t>
            </a:r>
            <a:r>
              <a:rPr lang="en-US" sz="2400" dirty="0">
                <a:solidFill>
                  <a:srgbClr val="FF0000"/>
                </a:solidFill>
                <a:latin typeface="Times New Roman" panose="02020603050405020304" pitchFamily="18" charset="0"/>
                <a:cs typeface="Times New Roman" panose="02020603050405020304" pitchFamily="18" charset="0"/>
              </a:rPr>
              <a:t>75 units/kg </a:t>
            </a:r>
            <a:r>
              <a:rPr lang="en-US" sz="2400" dirty="0">
                <a:latin typeface="Times New Roman" panose="02020603050405020304" pitchFamily="18" charset="0"/>
                <a:cs typeface="Times New Roman" panose="02020603050405020304" pitchFamily="18" charset="0"/>
              </a:rPr>
              <a:t>(1000 units in severe pulmonary embolism), followed by (</a:t>
            </a:r>
            <a:r>
              <a:rPr lang="en-US" sz="2400" dirty="0">
                <a:solidFill>
                  <a:srgbClr val="0070C0"/>
                </a:solidFill>
                <a:latin typeface="Times New Roman" panose="02020603050405020304" pitchFamily="18" charset="0"/>
                <a:cs typeface="Times New Roman" panose="02020603050405020304" pitchFamily="18" charset="0"/>
              </a:rPr>
              <a:t>by continuous intravenous infusion</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18 units/kg/hour</a:t>
            </a:r>
            <a:r>
              <a:rPr lang="en-US" sz="2400" dirty="0">
                <a:latin typeface="Times New Roman" panose="02020603050405020304" pitchFamily="18" charset="0"/>
                <a:cs typeface="Times New Roman" panose="02020603050405020304" pitchFamily="18" charset="0"/>
              </a:rPr>
              <a:t>, laboratory monitoring essential—preferably on a daily basis, and dose adjusted accordingly.</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918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6741-E21A-41E0-AA3A-FD282076BE2D}"/>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Heparin (unfractionated)</a:t>
            </a:r>
            <a:endParaRPr lang="ar-SA" dirty="0"/>
          </a:p>
        </p:txBody>
      </p:sp>
      <p:sp>
        <p:nvSpPr>
          <p:cNvPr id="3" name="Content Placeholder 2">
            <a:extLst>
              <a:ext uri="{FF2B5EF4-FFF2-40B4-BE49-F238E27FC236}">
                <a16:creationId xmlns:a16="http://schemas.microsoft.com/office/drawing/2014/main" id="{FE7EF07B-7348-4F61-88C7-0E3EB06602B5}"/>
              </a:ext>
            </a:extLst>
          </p:cNvPr>
          <p:cNvSpPr>
            <a:spLocks noGrp="1"/>
          </p:cNvSpPr>
          <p:nvPr>
            <p:ph idx="1"/>
          </p:nvPr>
        </p:nvSpPr>
        <p:spPr>
          <a:xfrm>
            <a:off x="822959" y="1845734"/>
            <a:ext cx="7543801" cy="4631266"/>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Thromboprophylaxis </a:t>
            </a:r>
            <a:r>
              <a:rPr lang="en-US" sz="2400" dirty="0">
                <a:solidFill>
                  <a:srgbClr val="0070C0"/>
                </a:solidFill>
                <a:latin typeface="Times New Roman" panose="02020603050405020304" pitchFamily="18" charset="0"/>
                <a:cs typeface="Times New Roman" panose="02020603050405020304" pitchFamily="18" charset="0"/>
              </a:rPr>
              <a:t>in medical patients</a:t>
            </a:r>
            <a:r>
              <a:rPr lang="en-US" sz="2400" dirty="0">
                <a:latin typeface="Times New Roman" panose="02020603050405020304" pitchFamily="18" charset="0"/>
                <a:cs typeface="Times New Roman" panose="02020603050405020304" pitchFamily="18" charset="0"/>
              </a:rPr>
              <a:t>: by subcutaneous injection; adult: </a:t>
            </a:r>
            <a:r>
              <a:rPr lang="en-US" sz="2400" dirty="0">
                <a:solidFill>
                  <a:srgbClr val="FF0000"/>
                </a:solidFill>
                <a:latin typeface="Times New Roman" panose="02020603050405020304" pitchFamily="18" charset="0"/>
                <a:cs typeface="Times New Roman" panose="02020603050405020304" pitchFamily="18" charset="0"/>
              </a:rPr>
              <a:t>5000 units every 8–12 hours</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Thromboprophylaxis </a:t>
            </a:r>
            <a:r>
              <a:rPr lang="en-US" sz="2400" dirty="0">
                <a:solidFill>
                  <a:srgbClr val="0070C0"/>
                </a:solidFill>
                <a:latin typeface="Times New Roman" panose="02020603050405020304" pitchFamily="18" charset="0"/>
                <a:cs typeface="Times New Roman" panose="02020603050405020304" pitchFamily="18" charset="0"/>
              </a:rPr>
              <a:t>in surgical patients</a:t>
            </a:r>
            <a:r>
              <a:rPr lang="en-US" sz="2400" dirty="0">
                <a:latin typeface="Times New Roman" panose="02020603050405020304" pitchFamily="18" charset="0"/>
                <a:cs typeface="Times New Roman" panose="02020603050405020304" pitchFamily="18" charset="0"/>
              </a:rPr>
              <a:t>: by subcutaneous injection; adult: </a:t>
            </a:r>
            <a:r>
              <a:rPr lang="en-US" sz="2400" dirty="0">
                <a:solidFill>
                  <a:srgbClr val="FF0000"/>
                </a:solidFill>
                <a:latin typeface="Times New Roman" panose="02020603050405020304" pitchFamily="18" charset="0"/>
                <a:cs typeface="Times New Roman" panose="02020603050405020304" pitchFamily="18" charset="0"/>
              </a:rPr>
              <a:t>5000 units for 1 dose</a:t>
            </a:r>
            <a:r>
              <a:rPr lang="en-US" sz="2400" dirty="0">
                <a:latin typeface="Times New Roman" panose="02020603050405020304" pitchFamily="18" charset="0"/>
                <a:cs typeface="Times New Roman" panose="02020603050405020304" pitchFamily="18" charset="0"/>
              </a:rPr>
              <a:t>, to be taken </a:t>
            </a:r>
            <a:r>
              <a:rPr lang="en-US" sz="2400" dirty="0">
                <a:solidFill>
                  <a:srgbClr val="FF0000"/>
                </a:solidFill>
                <a:latin typeface="Times New Roman" panose="02020603050405020304" pitchFamily="18" charset="0"/>
                <a:cs typeface="Times New Roman" panose="02020603050405020304" pitchFamily="18" charset="0"/>
              </a:rPr>
              <a:t>2 hours before </a:t>
            </a:r>
            <a:r>
              <a:rPr lang="en-US" sz="2400" dirty="0">
                <a:latin typeface="Times New Roman" panose="02020603050405020304" pitchFamily="18" charset="0"/>
                <a:cs typeface="Times New Roman" panose="02020603050405020304" pitchFamily="18" charset="0"/>
              </a:rPr>
              <a:t>surgery, then </a:t>
            </a:r>
            <a:r>
              <a:rPr lang="en-US" sz="2400" dirty="0">
                <a:solidFill>
                  <a:srgbClr val="FF0000"/>
                </a:solidFill>
                <a:latin typeface="Times New Roman" panose="02020603050405020304" pitchFamily="18" charset="0"/>
                <a:cs typeface="Times New Roman" panose="02020603050405020304" pitchFamily="18" charset="0"/>
              </a:rPr>
              <a:t>5000 units every 8–12 hours</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Thromboprophylaxis </a:t>
            </a:r>
            <a:r>
              <a:rPr lang="en-US" sz="2400" dirty="0">
                <a:solidFill>
                  <a:srgbClr val="0070C0"/>
                </a:solidFill>
                <a:latin typeface="Times New Roman" panose="02020603050405020304" pitchFamily="18" charset="0"/>
                <a:cs typeface="Times New Roman" panose="02020603050405020304" pitchFamily="18" charset="0"/>
              </a:rPr>
              <a:t>during pregnancy</a:t>
            </a:r>
            <a:r>
              <a:rPr lang="en-US" sz="2400" dirty="0">
                <a:latin typeface="Times New Roman" panose="02020603050405020304" pitchFamily="18" charset="0"/>
                <a:cs typeface="Times New Roman" panose="02020603050405020304" pitchFamily="18" charset="0"/>
              </a:rPr>
              <a:t>: by subcutaneous injection; adult: </a:t>
            </a:r>
            <a:r>
              <a:rPr lang="en-US" sz="2400" dirty="0">
                <a:solidFill>
                  <a:srgbClr val="FF0000"/>
                </a:solidFill>
                <a:latin typeface="Times New Roman" panose="02020603050405020304" pitchFamily="18" charset="0"/>
                <a:cs typeface="Times New Roman" panose="02020603050405020304" pitchFamily="18" charset="0"/>
              </a:rPr>
              <a:t>5000–10000 units every 12 hours</a:t>
            </a:r>
            <a:r>
              <a:rPr lang="en-US" sz="2400" dirty="0">
                <a:latin typeface="Times New Roman" panose="02020603050405020304" pitchFamily="18" charset="0"/>
                <a:cs typeface="Times New Roman" panose="02020603050405020304" pitchFamily="18" charset="0"/>
              </a:rPr>
              <a:t>, to be administered with monitoring.</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0070C0"/>
                </a:solidFill>
                <a:latin typeface="Times New Roman" panose="02020603050405020304" pitchFamily="18" charset="0"/>
                <a:cs typeface="Times New Roman" panose="02020603050405020304" pitchFamily="18" charset="0"/>
              </a:rPr>
              <a:t>Haemodialysis</a:t>
            </a:r>
            <a:r>
              <a:rPr lang="en-US" sz="2400" dirty="0">
                <a:latin typeface="Times New Roman" panose="02020603050405020304" pitchFamily="18" charset="0"/>
                <a:cs typeface="Times New Roman" panose="02020603050405020304" pitchFamily="18" charset="0"/>
              </a:rPr>
              <a:t>: initially by subcutaneous injection; adult: </a:t>
            </a:r>
            <a:r>
              <a:rPr lang="en-US" sz="2400" dirty="0">
                <a:solidFill>
                  <a:srgbClr val="FF0000"/>
                </a:solidFill>
                <a:latin typeface="Times New Roman" panose="02020603050405020304" pitchFamily="18" charset="0"/>
                <a:cs typeface="Times New Roman" panose="02020603050405020304" pitchFamily="18" charset="0"/>
              </a:rPr>
              <a:t>Initially 1000–5000 units</a:t>
            </a:r>
            <a:r>
              <a:rPr lang="en-US" sz="2400" dirty="0">
                <a:latin typeface="Times New Roman" panose="02020603050405020304" pitchFamily="18" charset="0"/>
                <a:cs typeface="Times New Roman" panose="02020603050405020304" pitchFamily="18" charset="0"/>
              </a:rPr>
              <a:t>, followed by (by continuous intravenous infusion) </a:t>
            </a:r>
            <a:r>
              <a:rPr lang="en-US" sz="2400" dirty="0">
                <a:solidFill>
                  <a:srgbClr val="FF0000"/>
                </a:solidFill>
                <a:latin typeface="Times New Roman" panose="02020603050405020304" pitchFamily="18" charset="0"/>
                <a:cs typeface="Times New Roman" panose="02020603050405020304" pitchFamily="18" charset="0"/>
              </a:rPr>
              <a:t>250–1000 units/hour</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841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4BFC-22D1-4E87-8C34-DADB61CDECE6}"/>
              </a:ext>
            </a:extLst>
          </p:cNvPr>
          <p:cNvSpPr>
            <a:spLocks noGrp="1"/>
          </p:cNvSpPr>
          <p:nvPr>
            <p:ph type="title"/>
          </p:nvPr>
        </p:nvSpPr>
        <p:spPr/>
        <p:txBody>
          <a:bodyPr/>
          <a:lstStyle/>
          <a:p>
            <a:r>
              <a:rPr lang="en-US" dirty="0">
                <a:latin typeface="AR BERKLEY" panose="02000000000000000000" pitchFamily="2" charset="0"/>
              </a:rPr>
              <a:t>Enoxaparin</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52690E8A-8D02-4895-9584-17DFF3A9B8DE}"/>
              </a:ext>
            </a:extLst>
          </p:cNvPr>
          <p:cNvSpPr>
            <a:spLocks noGrp="1"/>
          </p:cNvSpPr>
          <p:nvPr>
            <p:ph idx="1"/>
          </p:nvPr>
        </p:nvSpPr>
        <p:spPr>
          <a:xfrm>
            <a:off x="822959" y="1737361"/>
            <a:ext cx="7543801" cy="4663439"/>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Unlicensed use: </a:t>
            </a:r>
            <a:r>
              <a:rPr lang="en-US" sz="2400" dirty="0">
                <a:solidFill>
                  <a:srgbClr val="FF0000"/>
                </a:solidFill>
                <a:latin typeface="Times New Roman" panose="02020603050405020304" pitchFamily="18" charset="0"/>
                <a:cs typeface="Times New Roman" panose="02020603050405020304" pitchFamily="18" charset="0"/>
              </a:rPr>
              <a:t>Not licensed </a:t>
            </a:r>
            <a:r>
              <a:rPr lang="en-US" sz="2400" dirty="0">
                <a:latin typeface="Times New Roman" panose="02020603050405020304" pitchFamily="18" charset="0"/>
                <a:cs typeface="Times New Roman" panose="02020603050405020304" pitchFamily="18" charset="0"/>
              </a:rPr>
              <a:t>for treatment of </a:t>
            </a:r>
            <a:r>
              <a:rPr lang="en-US" sz="2400" dirty="0">
                <a:solidFill>
                  <a:srgbClr val="0070C0"/>
                </a:solidFill>
                <a:latin typeface="Times New Roman" panose="02020603050405020304" pitchFamily="18" charset="0"/>
                <a:cs typeface="Times New Roman" panose="02020603050405020304" pitchFamily="18" charset="0"/>
              </a:rPr>
              <a:t>venous thromboembolism in pregnancy</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Caution: </a:t>
            </a:r>
            <a:r>
              <a:rPr lang="en-US" sz="2400" dirty="0">
                <a:solidFill>
                  <a:srgbClr val="FF0000"/>
                </a:solidFill>
                <a:latin typeface="Times New Roman" panose="02020603050405020304" pitchFamily="18" charset="0"/>
                <a:cs typeface="Times New Roman" panose="02020603050405020304" pitchFamily="18" charset="0"/>
              </a:rPr>
              <a:t>Low body-weight </a:t>
            </a:r>
            <a:r>
              <a:rPr lang="en-US" sz="2400" dirty="0">
                <a:latin typeface="Times New Roman" panose="02020603050405020304" pitchFamily="18" charset="0"/>
                <a:cs typeface="Times New Roman" panose="02020603050405020304" pitchFamily="18" charset="0"/>
              </a:rPr>
              <a:t>(increased risk of bleeding).</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Pregnancy: </a:t>
            </a:r>
            <a:r>
              <a:rPr lang="en-US" sz="2400" dirty="0">
                <a:solidFill>
                  <a:srgbClr val="FF0000"/>
                </a:solidFill>
                <a:latin typeface="Times New Roman" panose="02020603050405020304" pitchFamily="18" charset="0"/>
                <a:cs typeface="Times New Roman" panose="02020603050405020304" pitchFamily="18" charset="0"/>
              </a:rPr>
              <a:t>Not known to be harmful</a:t>
            </a:r>
            <a:r>
              <a:rPr lang="en-US" sz="2400" dirty="0">
                <a:latin typeface="Times New Roman" panose="02020603050405020304" pitchFamily="18" charset="0"/>
                <a:cs typeface="Times New Roman" panose="02020603050405020304" pitchFamily="18" charset="0"/>
              </a:rPr>
              <a:t>, low molecular weight heparins </a:t>
            </a:r>
            <a:r>
              <a:rPr lang="en-US" sz="2400" u="sng" dirty="0">
                <a:solidFill>
                  <a:srgbClr val="FF0000"/>
                </a:solidFill>
                <a:latin typeface="Times New Roman" panose="02020603050405020304" pitchFamily="18" charset="0"/>
                <a:cs typeface="Times New Roman" panose="02020603050405020304" pitchFamily="18" charset="0"/>
              </a:rPr>
              <a:t>do not cross the placenta</a:t>
            </a:r>
            <a:r>
              <a:rPr lang="en-US" sz="2400" dirty="0">
                <a:latin typeface="Times New Roman" panose="02020603050405020304" pitchFamily="18" charset="0"/>
                <a:cs typeface="Times New Roman" panose="02020603050405020304" pitchFamily="18" charset="0"/>
              </a:rPr>
              <a:t>. Multidose vial contains benzyl alcohol—avoid.</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Breast feeding: Due to the relatively high molecular weight of enoxaparin and inactivation in the gastrointestinal tract, passage into breast-milk and absorption by the nursing infant are likely to be </a:t>
            </a:r>
            <a:r>
              <a:rPr lang="en-US" sz="2400" dirty="0">
                <a:solidFill>
                  <a:srgbClr val="FF0000"/>
                </a:solidFill>
                <a:latin typeface="Times New Roman" panose="02020603050405020304" pitchFamily="18" charset="0"/>
                <a:cs typeface="Times New Roman" panose="02020603050405020304" pitchFamily="18" charset="0"/>
              </a:rPr>
              <a:t>negligible</a:t>
            </a:r>
            <a:r>
              <a:rPr lang="en-US" sz="2400" dirty="0">
                <a:latin typeface="Times New Roman" panose="02020603050405020304" pitchFamily="18" charset="0"/>
                <a:cs typeface="Times New Roman" panose="02020603050405020304" pitchFamily="18" charset="0"/>
              </a:rPr>
              <a:t>; however manufacturers advise avoid.</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980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9731-39C8-46A8-8C77-D9EBB06FD0A3}"/>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Enoxaparin</a:t>
            </a:r>
            <a:endParaRPr lang="ar-SA" dirty="0"/>
          </a:p>
        </p:txBody>
      </p:sp>
      <p:sp>
        <p:nvSpPr>
          <p:cNvPr id="3" name="Content Placeholder 2">
            <a:extLst>
              <a:ext uri="{FF2B5EF4-FFF2-40B4-BE49-F238E27FC236}">
                <a16:creationId xmlns:a16="http://schemas.microsoft.com/office/drawing/2014/main" id="{D20CC446-018F-4093-82AA-777E2E48324B}"/>
              </a:ext>
            </a:extLst>
          </p:cNvPr>
          <p:cNvSpPr>
            <a:spLocks noGrp="1"/>
          </p:cNvSpPr>
          <p:nvPr>
            <p:ph idx="1"/>
          </p:nvPr>
        </p:nvSpPr>
        <p:spPr>
          <a:xfrm>
            <a:off x="822959" y="1981200"/>
            <a:ext cx="7543801" cy="4419600"/>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Renal impairment: Risk of bleeding increased; </a:t>
            </a:r>
            <a:r>
              <a:rPr lang="en-US" sz="2400" dirty="0">
                <a:solidFill>
                  <a:srgbClr val="FF0000"/>
                </a:solidFill>
                <a:latin typeface="Times New Roman" panose="02020603050405020304" pitchFamily="18" charset="0"/>
                <a:cs typeface="Times New Roman" panose="02020603050405020304" pitchFamily="18" charset="0"/>
              </a:rPr>
              <a:t>reduce dose if</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eGFR less than 30 mL/minute/1.73m</a:t>
            </a:r>
            <a:r>
              <a:rPr lang="en-US" sz="2400" baseline="30000" dirty="0">
                <a:solidFill>
                  <a:srgbClr val="FF0000"/>
                </a:solidFill>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—consult product literature for details. </a:t>
            </a:r>
            <a:r>
              <a:rPr lang="en-US" sz="2400" b="1" dirty="0">
                <a:solidFill>
                  <a:srgbClr val="0070C0"/>
                </a:solidFill>
                <a:latin typeface="Times New Roman" panose="02020603050405020304" pitchFamily="18" charset="0"/>
                <a:cs typeface="Times New Roman" panose="02020603050405020304" pitchFamily="18" charset="0"/>
              </a:rPr>
              <a:t>Use of unfractionated heparin may be preferable</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Monitoring Requirements: Routine monitoring of </a:t>
            </a:r>
            <a:r>
              <a:rPr lang="en-US" sz="2400" b="1" dirty="0">
                <a:solidFill>
                  <a:srgbClr val="FF0000"/>
                </a:solidFill>
                <a:latin typeface="Times New Roman" panose="02020603050405020304" pitchFamily="18" charset="0"/>
                <a:cs typeface="Times New Roman" panose="02020603050405020304" pitchFamily="18" charset="0"/>
              </a:rPr>
              <a:t>anti- Factor Xa </a:t>
            </a:r>
            <a:r>
              <a:rPr lang="en-US" sz="2400" dirty="0">
                <a:latin typeface="Times New Roman" panose="02020603050405020304" pitchFamily="18" charset="0"/>
                <a:cs typeface="Times New Roman" panose="02020603050405020304" pitchFamily="18" charset="0"/>
              </a:rPr>
              <a:t>activity is not usually required during treatment with enoxaparin, but may be necessary in patients at increased risk of bleeding (e.g. in </a:t>
            </a:r>
            <a:r>
              <a:rPr lang="en-US" sz="2400" dirty="0">
                <a:solidFill>
                  <a:srgbClr val="FF0000"/>
                </a:solidFill>
                <a:latin typeface="Times New Roman" panose="02020603050405020304" pitchFamily="18" charset="0"/>
                <a:cs typeface="Times New Roman" panose="02020603050405020304" pitchFamily="18" charset="0"/>
              </a:rPr>
              <a:t>renal impairment </a:t>
            </a:r>
            <a:r>
              <a:rPr lang="en-US" sz="2400" dirty="0">
                <a:latin typeface="Times New Roman" panose="02020603050405020304" pitchFamily="18" charset="0"/>
                <a:cs typeface="Times New Roman" panose="02020603050405020304" pitchFamily="18" charset="0"/>
              </a:rPr>
              <a:t>and those who are </a:t>
            </a:r>
            <a:r>
              <a:rPr lang="en-US" sz="2400" dirty="0">
                <a:solidFill>
                  <a:srgbClr val="FF0000"/>
                </a:solidFill>
                <a:latin typeface="Times New Roman" panose="02020603050405020304" pitchFamily="18" charset="0"/>
                <a:cs typeface="Times New Roman" panose="02020603050405020304" pitchFamily="18" charset="0"/>
              </a:rPr>
              <a:t>underweight</a:t>
            </a:r>
            <a:r>
              <a:rPr lang="en-US" sz="2400" dirty="0">
                <a:latin typeface="Times New Roman" panose="02020603050405020304" pitchFamily="18" charset="0"/>
                <a:cs typeface="Times New Roman" panose="02020603050405020304" pitchFamily="18" charset="0"/>
              </a:rPr>
              <a:t> or </a:t>
            </a:r>
            <a:r>
              <a:rPr lang="en-US" sz="2400" dirty="0">
                <a:solidFill>
                  <a:srgbClr val="FF0000"/>
                </a:solidFill>
                <a:latin typeface="Times New Roman" panose="02020603050405020304" pitchFamily="18" charset="0"/>
                <a:cs typeface="Times New Roman" panose="02020603050405020304" pitchFamily="18" charset="0"/>
              </a:rPr>
              <a:t>overweight</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Directions for administration: When administered in conjunction with a thrombolytic, enoxaparin should be given between </a:t>
            </a:r>
            <a:r>
              <a:rPr lang="en-US" sz="2400" dirty="0">
                <a:solidFill>
                  <a:srgbClr val="FF0000"/>
                </a:solidFill>
                <a:latin typeface="Times New Roman" panose="02020603050405020304" pitchFamily="18" charset="0"/>
                <a:cs typeface="Times New Roman" panose="02020603050405020304" pitchFamily="18" charset="0"/>
              </a:rPr>
              <a:t>15 minutes before </a:t>
            </a:r>
            <a:r>
              <a:rPr lang="en-US" sz="2400" dirty="0">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30 minutes after </a:t>
            </a:r>
            <a:r>
              <a:rPr lang="en-US" sz="2400" dirty="0">
                <a:solidFill>
                  <a:srgbClr val="0070C0"/>
                </a:solidFill>
                <a:latin typeface="Times New Roman" panose="02020603050405020304" pitchFamily="18" charset="0"/>
                <a:cs typeface="Times New Roman" panose="02020603050405020304" pitchFamily="18" charset="0"/>
              </a:rPr>
              <a:t>the start of thrombolytic therapy</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187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2155-9A45-427C-98C9-7B066D76ACF1}"/>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Enoxaparin</a:t>
            </a:r>
            <a:endParaRPr lang="ar-SA" dirty="0"/>
          </a:p>
        </p:txBody>
      </p:sp>
      <p:sp>
        <p:nvSpPr>
          <p:cNvPr id="3" name="Content Placeholder 2">
            <a:extLst>
              <a:ext uri="{FF2B5EF4-FFF2-40B4-BE49-F238E27FC236}">
                <a16:creationId xmlns:a16="http://schemas.microsoft.com/office/drawing/2014/main" id="{C83AAE9E-2925-498D-B1BB-1B4662CC24D3}"/>
              </a:ext>
            </a:extLst>
          </p:cNvPr>
          <p:cNvSpPr>
            <a:spLocks noGrp="1"/>
          </p:cNvSpPr>
          <p:nvPr>
            <p:ph idx="1"/>
          </p:nvPr>
        </p:nvSpPr>
        <p:spPr>
          <a:xfrm>
            <a:off x="822959" y="1737361"/>
            <a:ext cx="7543801" cy="5120639"/>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Prophylaxis of deep-vein thrombosis, especially in </a:t>
            </a:r>
            <a:r>
              <a:rPr lang="en-US" sz="2400" dirty="0">
                <a:solidFill>
                  <a:srgbClr val="0070C0"/>
                </a:solidFill>
                <a:latin typeface="Times New Roman" panose="02020603050405020304" pitchFamily="18" charset="0"/>
                <a:cs typeface="Times New Roman" panose="02020603050405020304" pitchFamily="18" charset="0"/>
              </a:rPr>
              <a:t>surgical patients</a:t>
            </a:r>
            <a:r>
              <a:rPr lang="en-US" sz="2400" dirty="0">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moderate risk</a:t>
            </a:r>
            <a:r>
              <a:rPr lang="en-US" sz="2400" dirty="0">
                <a:latin typeface="Times New Roman" panose="02020603050405020304" pitchFamily="18" charset="0"/>
                <a:cs typeface="Times New Roman" panose="02020603050405020304" pitchFamily="18" charset="0"/>
              </a:rPr>
              <a:t>: by subcutaneous injection; adult: </a:t>
            </a:r>
            <a:r>
              <a:rPr lang="en-US" sz="2400" dirty="0">
                <a:solidFill>
                  <a:srgbClr val="FF0000"/>
                </a:solidFill>
                <a:latin typeface="Times New Roman" panose="02020603050405020304" pitchFamily="18" charset="0"/>
                <a:cs typeface="Times New Roman" panose="02020603050405020304" pitchFamily="18" charset="0"/>
              </a:rPr>
              <a:t>20 mg for 1 dose</a:t>
            </a:r>
            <a:r>
              <a:rPr lang="en-US" sz="2400" dirty="0">
                <a:latin typeface="Times New Roman" panose="02020603050405020304" pitchFamily="18" charset="0"/>
                <a:cs typeface="Times New Roman" panose="02020603050405020304" pitchFamily="18" charset="0"/>
              </a:rPr>
              <a:t>, dose to be given approximately </a:t>
            </a:r>
            <a:r>
              <a:rPr lang="en-US" sz="2400" dirty="0">
                <a:solidFill>
                  <a:srgbClr val="FF0000"/>
                </a:solidFill>
                <a:latin typeface="Times New Roman" panose="02020603050405020304" pitchFamily="18" charset="0"/>
                <a:cs typeface="Times New Roman" panose="02020603050405020304" pitchFamily="18" charset="0"/>
              </a:rPr>
              <a:t>2 hours before surgery</a:t>
            </a:r>
            <a:r>
              <a:rPr lang="en-US" sz="2400" dirty="0">
                <a:latin typeface="Times New Roman" panose="02020603050405020304" pitchFamily="18" charset="0"/>
                <a:cs typeface="Times New Roman" panose="02020603050405020304" pitchFamily="18" charset="0"/>
              </a:rPr>
              <a:t>, then </a:t>
            </a:r>
            <a:r>
              <a:rPr lang="en-US" sz="2400" dirty="0">
                <a:solidFill>
                  <a:srgbClr val="FF0000"/>
                </a:solidFill>
                <a:latin typeface="Times New Roman" panose="02020603050405020304" pitchFamily="18" charset="0"/>
                <a:cs typeface="Times New Roman" panose="02020603050405020304" pitchFamily="18" charset="0"/>
              </a:rPr>
              <a:t>20 mg every 24 hours</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Prophylaxis of deep-vein thrombosis, especially </a:t>
            </a:r>
            <a:r>
              <a:rPr lang="en-US" sz="2400" dirty="0">
                <a:solidFill>
                  <a:srgbClr val="0070C0"/>
                </a:solidFill>
                <a:latin typeface="Times New Roman" panose="02020603050405020304" pitchFamily="18" charset="0"/>
                <a:cs typeface="Times New Roman" panose="02020603050405020304" pitchFamily="18" charset="0"/>
              </a:rPr>
              <a:t>surgical patients</a:t>
            </a:r>
            <a:r>
              <a:rPr lang="en-US" sz="2400" dirty="0">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high risk </a:t>
            </a:r>
            <a:r>
              <a:rPr lang="en-US" sz="2400" dirty="0">
                <a:latin typeface="Times New Roman" panose="02020603050405020304" pitchFamily="18" charset="0"/>
                <a:cs typeface="Times New Roman" panose="02020603050405020304" pitchFamily="18" charset="0"/>
              </a:rPr>
              <a:t>(e.g. orthopaedic surgery): by subcutaneous injection; adult: </a:t>
            </a:r>
            <a:r>
              <a:rPr lang="en-US" sz="2400" dirty="0">
                <a:solidFill>
                  <a:srgbClr val="FF0000"/>
                </a:solidFill>
                <a:latin typeface="Times New Roman" panose="02020603050405020304" pitchFamily="18" charset="0"/>
                <a:cs typeface="Times New Roman" panose="02020603050405020304" pitchFamily="18" charset="0"/>
              </a:rPr>
              <a:t>40 mg for 1 dose</a:t>
            </a:r>
            <a:r>
              <a:rPr lang="en-US" sz="2400" dirty="0">
                <a:latin typeface="Times New Roman" panose="02020603050405020304" pitchFamily="18" charset="0"/>
                <a:cs typeface="Times New Roman" panose="02020603050405020304" pitchFamily="18" charset="0"/>
              </a:rPr>
              <a:t>, dose to be given </a:t>
            </a:r>
            <a:r>
              <a:rPr lang="en-US" sz="2400" dirty="0">
                <a:solidFill>
                  <a:srgbClr val="FF0000"/>
                </a:solidFill>
                <a:latin typeface="Times New Roman" panose="02020603050405020304" pitchFamily="18" charset="0"/>
                <a:cs typeface="Times New Roman" panose="02020603050405020304" pitchFamily="18" charset="0"/>
              </a:rPr>
              <a:t>12 hours before surgery</a:t>
            </a:r>
            <a:r>
              <a:rPr lang="en-US" sz="2400" dirty="0">
                <a:latin typeface="Times New Roman" panose="02020603050405020304" pitchFamily="18" charset="0"/>
                <a:cs typeface="Times New Roman" panose="02020603050405020304" pitchFamily="18" charset="0"/>
              </a:rPr>
              <a:t>, then </a:t>
            </a:r>
            <a:r>
              <a:rPr lang="en-US" sz="2400" dirty="0">
                <a:solidFill>
                  <a:srgbClr val="FF0000"/>
                </a:solidFill>
                <a:latin typeface="Times New Roman" panose="02020603050405020304" pitchFamily="18" charset="0"/>
                <a:cs typeface="Times New Roman" panose="02020603050405020304" pitchFamily="18" charset="0"/>
              </a:rPr>
              <a:t>40 mg every 24 hours</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Prophylaxis of deep-vein thrombosis in </a:t>
            </a:r>
            <a:r>
              <a:rPr lang="en-US" sz="2400" dirty="0">
                <a:solidFill>
                  <a:srgbClr val="0070C0"/>
                </a:solidFill>
                <a:latin typeface="Times New Roman" panose="02020603050405020304" pitchFamily="18" charset="0"/>
                <a:cs typeface="Times New Roman" panose="02020603050405020304" pitchFamily="18" charset="0"/>
              </a:rPr>
              <a:t>medical patients</a:t>
            </a:r>
            <a:r>
              <a:rPr lang="en-US" sz="2400" dirty="0">
                <a:latin typeface="Times New Roman" panose="02020603050405020304" pitchFamily="18" charset="0"/>
                <a:cs typeface="Times New Roman" panose="02020603050405020304" pitchFamily="18" charset="0"/>
              </a:rPr>
              <a:t>: by subcutaneous injection; adult: </a:t>
            </a:r>
            <a:r>
              <a:rPr lang="en-US" sz="2400" dirty="0">
                <a:solidFill>
                  <a:srgbClr val="FF0000"/>
                </a:solidFill>
                <a:latin typeface="Times New Roman" panose="02020603050405020304" pitchFamily="18" charset="0"/>
                <a:cs typeface="Times New Roman" panose="02020603050405020304" pitchFamily="18" charset="0"/>
              </a:rPr>
              <a:t>40 mg every 24 hours</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0070C0"/>
                </a:solidFill>
                <a:latin typeface="Times New Roman" panose="02020603050405020304" pitchFamily="18" charset="0"/>
                <a:cs typeface="Times New Roman" panose="02020603050405020304" pitchFamily="18" charset="0"/>
              </a:rPr>
              <a:t>Treatment of deep-vein thrombosis </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Treatment of pulmonary embolism</a:t>
            </a:r>
            <a:r>
              <a:rPr lang="en-US" sz="2400" dirty="0">
                <a:latin typeface="Times New Roman" panose="02020603050405020304" pitchFamily="18" charset="0"/>
                <a:cs typeface="Times New Roman" panose="02020603050405020304" pitchFamily="18" charset="0"/>
              </a:rPr>
              <a:t>: by subcutaneous injection; adult: </a:t>
            </a:r>
            <a:r>
              <a:rPr lang="en-US" sz="2400" dirty="0">
                <a:solidFill>
                  <a:srgbClr val="FF0000"/>
                </a:solidFill>
                <a:latin typeface="Times New Roman" panose="02020603050405020304" pitchFamily="18" charset="0"/>
                <a:cs typeface="Times New Roman" panose="02020603050405020304" pitchFamily="18" charset="0"/>
              </a:rPr>
              <a:t>1.5 mg/kg every 24 hours</a:t>
            </a:r>
            <a:r>
              <a:rPr lang="en-US" sz="2400" dirty="0">
                <a:latin typeface="Times New Roman" panose="02020603050405020304" pitchFamily="18" charset="0"/>
                <a:cs typeface="Times New Roman" panose="02020603050405020304" pitchFamily="18" charset="0"/>
              </a:rPr>
              <a:t> until adequate oral anticoagulation established.</a:t>
            </a:r>
          </a:p>
          <a:p>
            <a:pPr algn="just" rtl="0"/>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60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450F-9705-403A-AA25-B1CB7A4CAE9E}"/>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Digoxin</a:t>
            </a:r>
            <a:endParaRPr lang="ar-SA" dirty="0"/>
          </a:p>
        </p:txBody>
      </p:sp>
      <p:sp>
        <p:nvSpPr>
          <p:cNvPr id="3" name="Content Placeholder 2">
            <a:extLst>
              <a:ext uri="{FF2B5EF4-FFF2-40B4-BE49-F238E27FC236}">
                <a16:creationId xmlns:a16="http://schemas.microsoft.com/office/drawing/2014/main" id="{B57D1879-3353-4F65-B6E5-8927F587277F}"/>
              </a:ext>
            </a:extLst>
          </p:cNvPr>
          <p:cNvSpPr>
            <a:spLocks noGrp="1"/>
          </p:cNvSpPr>
          <p:nvPr>
            <p:ph idx="1"/>
          </p:nvPr>
        </p:nvSpPr>
        <p:spPr>
          <a:xfrm>
            <a:off x="822959" y="1845734"/>
            <a:ext cx="7543801" cy="4402666"/>
          </a:xfrm>
        </p:spPr>
        <p:txBody>
          <a:bodyPr>
            <a:normAutofit fontScale="92500" lnSpcReduction="10000"/>
          </a:bodyPr>
          <a:lstStyle/>
          <a:p>
            <a:pPr algn="just" rtl="0"/>
            <a:r>
              <a:rPr lang="en-US" sz="2400" dirty="0">
                <a:solidFill>
                  <a:srgbClr val="000000">
                    <a:lumMod val="75000"/>
                    <a:lumOff val="25000"/>
                  </a:srgbClr>
                </a:solidFill>
                <a:latin typeface="Times New Roman" panose="02020603050405020304" pitchFamily="18" charset="0"/>
                <a:cs typeface="Times New Roman" panose="02020603050405020304" pitchFamily="18" charset="0"/>
              </a:rPr>
              <a:t>Side-effects (Common or very common): </a:t>
            </a:r>
            <a:r>
              <a:rPr lang="en-US" sz="2400" dirty="0">
                <a:solidFill>
                  <a:srgbClr val="FF0000"/>
                </a:solidFill>
                <a:latin typeface="Times New Roman" panose="02020603050405020304" pitchFamily="18" charset="0"/>
                <a:cs typeface="Times New Roman" panose="02020603050405020304" pitchFamily="18" charset="0"/>
              </a:rPr>
              <a:t>Arrhythmias</a:t>
            </a:r>
            <a:r>
              <a:rPr lang="en-US" sz="2400" dirty="0">
                <a:solidFill>
                  <a:srgbClr val="000000">
                    <a:lumMod val="75000"/>
                    <a:lumOff val="25000"/>
                  </a:srgbClr>
                </a:solidFill>
                <a:latin typeface="Times New Roman" panose="02020603050405020304" pitchFamily="18" charset="0"/>
                <a:cs typeface="Times New Roman" panose="02020603050405020304" pitchFamily="18" charset="0"/>
              </a:rPr>
              <a:t> . blurred vision . </a:t>
            </a:r>
            <a:r>
              <a:rPr lang="en-US" sz="2400" dirty="0">
                <a:solidFill>
                  <a:srgbClr val="FF0000"/>
                </a:solidFill>
                <a:latin typeface="Times New Roman" panose="02020603050405020304" pitchFamily="18" charset="0"/>
                <a:cs typeface="Times New Roman" panose="02020603050405020304" pitchFamily="18" charset="0"/>
              </a:rPr>
              <a:t>conduction disturbances </a:t>
            </a:r>
            <a:r>
              <a:rPr lang="en-US" sz="2400" dirty="0">
                <a:solidFill>
                  <a:srgbClr val="000000">
                    <a:lumMod val="75000"/>
                    <a:lumOff val="25000"/>
                  </a:srgbClr>
                </a:solidFill>
                <a:latin typeface="Times New Roman" panose="02020603050405020304" pitchFamily="18" charset="0"/>
                <a:cs typeface="Times New Roman" panose="02020603050405020304" pitchFamily="18" charset="0"/>
              </a:rPr>
              <a:t>. diarrhoea . dizziness . eosinophilia . nausea . rash . vomiting . yellow vision .</a:t>
            </a:r>
          </a:p>
          <a:p>
            <a:pPr algn="just" rtl="0"/>
            <a:endParaRPr lang="en-US" sz="2400" dirty="0">
              <a:solidFill>
                <a:srgbClr val="000000">
                  <a:lumMod val="75000"/>
                  <a:lumOff val="25000"/>
                </a:srgbClr>
              </a:solidFill>
              <a:latin typeface="Times New Roman" panose="02020603050405020304" pitchFamily="18" charset="0"/>
              <a:cs typeface="Times New Roman" panose="02020603050405020304" pitchFamily="18" charset="0"/>
            </a:endParaRPr>
          </a:p>
          <a:p>
            <a:pPr algn="just" rtl="0"/>
            <a:r>
              <a:rPr lang="en-US" sz="2400" dirty="0">
                <a:solidFill>
                  <a:srgbClr val="000000">
                    <a:lumMod val="75000"/>
                    <a:lumOff val="25000"/>
                  </a:srgbClr>
                </a:solidFill>
                <a:latin typeface="Times New Roman" panose="02020603050405020304" pitchFamily="18" charset="0"/>
                <a:cs typeface="Times New Roman" panose="02020603050405020304" pitchFamily="18" charset="0"/>
              </a:rPr>
              <a:t>Contra-indications:</a:t>
            </a:r>
            <a:r>
              <a:rPr lang="en-US" sz="2400" dirty="0">
                <a:latin typeface="Times New Roman" panose="02020603050405020304" pitchFamily="18" charset="0"/>
                <a:cs typeface="Times New Roman" panose="02020603050405020304" pitchFamily="18" charset="0"/>
              </a:rPr>
              <a:t> Constrictive pericarditis . hypertrophic cardiomyopathy. intermittent complete heart block . myocarditis . </a:t>
            </a:r>
            <a:r>
              <a:rPr lang="en-US" sz="2400" dirty="0">
                <a:solidFill>
                  <a:srgbClr val="FF0000"/>
                </a:solidFill>
                <a:latin typeface="Times New Roman" panose="02020603050405020304" pitchFamily="18" charset="0"/>
                <a:cs typeface="Times New Roman" panose="02020603050405020304" pitchFamily="18" charset="0"/>
              </a:rPr>
              <a:t>second degree AV block </a:t>
            </a:r>
            <a:r>
              <a:rPr lang="en-US" sz="2400" dirty="0">
                <a:latin typeface="Times New Roman" panose="02020603050405020304" pitchFamily="18" charset="0"/>
                <a:cs typeface="Times New Roman" panose="02020603050405020304" pitchFamily="18" charset="0"/>
              </a:rPr>
              <a:t>. Wolff-Parkinson-White syndrome (although can be used in infancy) . ventricular tachycardia or fibrillation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Dose may need to be reduced if digoxin (or another cardiac glycoside) has been given in </a:t>
            </a:r>
            <a:r>
              <a:rPr lang="en-US" sz="2400" dirty="0">
                <a:solidFill>
                  <a:srgbClr val="FF0000"/>
                </a:solidFill>
                <a:latin typeface="Times New Roman" panose="02020603050405020304" pitchFamily="18" charset="0"/>
                <a:cs typeface="Times New Roman" panose="02020603050405020304" pitchFamily="18" charset="0"/>
              </a:rPr>
              <a:t>the preceding 2 weeks</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0490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2BF7-F388-4607-9E5A-54935216EBCC}"/>
              </a:ext>
            </a:extLst>
          </p:cNvPr>
          <p:cNvSpPr>
            <a:spLocks noGrp="1"/>
          </p:cNvSpPr>
          <p:nvPr>
            <p:ph type="title"/>
          </p:nvPr>
        </p:nvSpPr>
        <p:spPr/>
        <p:txBody>
          <a:bodyPr/>
          <a:lstStyle/>
          <a:p>
            <a:r>
              <a:rPr lang="en-US" dirty="0">
                <a:latin typeface="AR BERKLEY" panose="02000000000000000000" pitchFamily="2" charset="0"/>
              </a:rPr>
              <a:t>Fibrinolytic drugs</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27E1C806-144C-4229-87DF-9CF58738B890}"/>
              </a:ext>
            </a:extLst>
          </p:cNvPr>
          <p:cNvSpPr>
            <a:spLocks noGrp="1"/>
          </p:cNvSpPr>
          <p:nvPr>
            <p:ph idx="1"/>
          </p:nvPr>
        </p:nvSpPr>
        <p:spPr>
          <a:xfrm>
            <a:off x="822959" y="1845734"/>
            <a:ext cx="7543801" cy="4478866"/>
          </a:xfrm>
        </p:spPr>
        <p:txBody>
          <a:bodyPr>
            <a:normAutofit fontScale="92500"/>
          </a:bodyPr>
          <a:lstStyle/>
          <a:p>
            <a:pPr algn="just" rtl="0"/>
            <a:r>
              <a:rPr lang="en-US" sz="2400" dirty="0">
                <a:latin typeface="Times New Roman" panose="02020603050405020304" pitchFamily="18" charset="0"/>
                <a:cs typeface="Times New Roman" panose="02020603050405020304" pitchFamily="18" charset="0"/>
              </a:rPr>
              <a:t>Fibrinolytic drugs act as thrombolytics by </a:t>
            </a:r>
            <a:r>
              <a:rPr lang="en-US" sz="2400" dirty="0">
                <a:solidFill>
                  <a:srgbClr val="FF0000"/>
                </a:solidFill>
                <a:latin typeface="Times New Roman" panose="02020603050405020304" pitchFamily="18" charset="0"/>
                <a:cs typeface="Times New Roman" panose="02020603050405020304" pitchFamily="18" charset="0"/>
              </a:rPr>
              <a:t>activating plasminogen </a:t>
            </a:r>
            <a:r>
              <a:rPr lang="en-US" sz="2400" dirty="0">
                <a:latin typeface="Times New Roman" panose="02020603050405020304" pitchFamily="18" charset="0"/>
                <a:cs typeface="Times New Roman" panose="02020603050405020304" pitchFamily="18" charset="0"/>
              </a:rPr>
              <a:t>to form plasmin, which </a:t>
            </a:r>
            <a:r>
              <a:rPr lang="en-US" sz="2400" dirty="0">
                <a:solidFill>
                  <a:srgbClr val="FF0000"/>
                </a:solidFill>
                <a:latin typeface="Times New Roman" panose="02020603050405020304" pitchFamily="18" charset="0"/>
                <a:cs typeface="Times New Roman" panose="02020603050405020304" pitchFamily="18" charset="0"/>
              </a:rPr>
              <a:t>degrades fibrin </a:t>
            </a:r>
            <a:r>
              <a:rPr lang="en-US" sz="2400" dirty="0">
                <a:latin typeface="Times New Roman" panose="02020603050405020304" pitchFamily="18" charset="0"/>
                <a:cs typeface="Times New Roman" panose="02020603050405020304" pitchFamily="18" charset="0"/>
              </a:rPr>
              <a:t>and so </a:t>
            </a:r>
            <a:r>
              <a:rPr lang="en-US" sz="2400" dirty="0">
                <a:solidFill>
                  <a:srgbClr val="FF0000"/>
                </a:solidFill>
                <a:latin typeface="Times New Roman" panose="02020603050405020304" pitchFamily="18" charset="0"/>
                <a:cs typeface="Times New Roman" panose="02020603050405020304" pitchFamily="18" charset="0"/>
              </a:rPr>
              <a:t>breaks up thrombi</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The value of thrombolytic drugs for the treatment of </a:t>
            </a:r>
            <a:r>
              <a:rPr lang="en-US" sz="2400" dirty="0">
                <a:solidFill>
                  <a:srgbClr val="FF0000"/>
                </a:solidFill>
                <a:latin typeface="Times New Roman" panose="02020603050405020304" pitchFamily="18" charset="0"/>
                <a:cs typeface="Times New Roman" panose="02020603050405020304" pitchFamily="18" charset="0"/>
              </a:rPr>
              <a:t>myocardial infarction </a:t>
            </a:r>
            <a:r>
              <a:rPr lang="en-US" sz="2400" dirty="0">
                <a:latin typeface="Times New Roman" panose="02020603050405020304" pitchFamily="18" charset="0"/>
                <a:cs typeface="Times New Roman" panose="02020603050405020304" pitchFamily="18" charset="0"/>
              </a:rPr>
              <a:t>has been established. </a:t>
            </a:r>
            <a:r>
              <a:rPr lang="en-US" sz="2400" dirty="0">
                <a:solidFill>
                  <a:srgbClr val="0070C0"/>
                </a:solidFill>
                <a:latin typeface="Times New Roman" panose="02020603050405020304" pitchFamily="18" charset="0"/>
                <a:cs typeface="Times New Roman" panose="02020603050405020304" pitchFamily="18" charset="0"/>
              </a:rPr>
              <a:t>Streptokinase</a:t>
            </a:r>
            <a:r>
              <a:rPr lang="en-US" sz="2400" dirty="0">
                <a:latin typeface="Times New Roman" panose="02020603050405020304" pitchFamily="18" charset="0"/>
                <a:cs typeface="Times New Roman" panose="02020603050405020304" pitchFamily="18" charset="0"/>
              </a:rPr>
              <a:t> and </a:t>
            </a:r>
            <a:r>
              <a:rPr lang="en-US" sz="2400" dirty="0">
                <a:solidFill>
                  <a:srgbClr val="0070C0"/>
                </a:solidFill>
                <a:latin typeface="Times New Roman" panose="02020603050405020304" pitchFamily="18" charset="0"/>
                <a:cs typeface="Times New Roman" panose="02020603050405020304" pitchFamily="18" charset="0"/>
              </a:rPr>
              <a:t>alteplase </a:t>
            </a:r>
            <a:r>
              <a:rPr lang="en-US" sz="2400" dirty="0">
                <a:latin typeface="Times New Roman" panose="02020603050405020304" pitchFamily="18" charset="0"/>
                <a:cs typeface="Times New Roman" panose="02020603050405020304" pitchFamily="18" charset="0"/>
              </a:rPr>
              <a:t>have been shown to reduce mortality. </a:t>
            </a:r>
            <a:r>
              <a:rPr lang="en-US" sz="2400" dirty="0">
                <a:solidFill>
                  <a:srgbClr val="0070C0"/>
                </a:solidFill>
                <a:latin typeface="Times New Roman" panose="02020603050405020304" pitchFamily="18" charset="0"/>
                <a:cs typeface="Times New Roman" panose="02020603050405020304" pitchFamily="18" charset="0"/>
              </a:rPr>
              <a:t>Reteplase</a:t>
            </a:r>
            <a:r>
              <a:rPr lang="en-US" sz="2400" dirty="0">
                <a:latin typeface="Times New Roman" panose="02020603050405020304" pitchFamily="18" charset="0"/>
                <a:cs typeface="Times New Roman" panose="02020603050405020304" pitchFamily="18" charset="0"/>
              </a:rPr>
              <a:t> and </a:t>
            </a:r>
            <a:r>
              <a:rPr lang="en-US" sz="2400" dirty="0">
                <a:solidFill>
                  <a:srgbClr val="0070C0"/>
                </a:solidFill>
                <a:latin typeface="Times New Roman" panose="02020603050405020304" pitchFamily="18" charset="0"/>
                <a:cs typeface="Times New Roman" panose="02020603050405020304" pitchFamily="18" charset="0"/>
              </a:rPr>
              <a:t>tenecteplase</a:t>
            </a:r>
            <a:r>
              <a:rPr lang="en-US" sz="2400" dirty="0">
                <a:latin typeface="Times New Roman" panose="02020603050405020304" pitchFamily="18" charset="0"/>
                <a:cs typeface="Times New Roman" panose="02020603050405020304" pitchFamily="18" charset="0"/>
              </a:rPr>
              <a:t> are also licensed for acute myocardial infarction.</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Trials have shown that the benefit is greatest in those with ECG changes that include </a:t>
            </a:r>
            <a:r>
              <a:rPr lang="en-US" sz="2400" dirty="0">
                <a:solidFill>
                  <a:srgbClr val="FF0000"/>
                </a:solidFill>
                <a:latin typeface="Times New Roman" panose="02020603050405020304" pitchFamily="18" charset="0"/>
                <a:cs typeface="Times New Roman" panose="02020603050405020304" pitchFamily="18" charset="0"/>
              </a:rPr>
              <a:t>ST segment elevation </a:t>
            </a:r>
            <a:r>
              <a:rPr lang="en-US" sz="2400" dirty="0">
                <a:latin typeface="Times New Roman" panose="02020603050405020304" pitchFamily="18" charset="0"/>
                <a:cs typeface="Times New Roman" panose="02020603050405020304" pitchFamily="18" charset="0"/>
              </a:rPr>
              <a:t>(especially in those with </a:t>
            </a:r>
            <a:r>
              <a:rPr lang="en-US" sz="2400" dirty="0">
                <a:solidFill>
                  <a:srgbClr val="FF0000"/>
                </a:solidFill>
                <a:latin typeface="Times New Roman" panose="02020603050405020304" pitchFamily="18" charset="0"/>
                <a:cs typeface="Times New Roman" panose="02020603050405020304" pitchFamily="18" charset="0"/>
              </a:rPr>
              <a:t>anterior infarction</a:t>
            </a:r>
            <a:r>
              <a:rPr lang="en-US" sz="2400" dirty="0">
                <a:latin typeface="Times New Roman" panose="02020603050405020304" pitchFamily="18" charset="0"/>
                <a:cs typeface="Times New Roman" panose="02020603050405020304" pitchFamily="18" charset="0"/>
              </a:rPr>
              <a:t>) and in patients with </a:t>
            </a:r>
            <a:r>
              <a:rPr lang="en-US" sz="2400" dirty="0">
                <a:solidFill>
                  <a:srgbClr val="FF0000"/>
                </a:solidFill>
                <a:latin typeface="Times New Roman" panose="02020603050405020304" pitchFamily="18" charset="0"/>
                <a:cs typeface="Times New Roman" panose="02020603050405020304" pitchFamily="18" charset="0"/>
              </a:rPr>
              <a:t>bundle branch block</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245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6A96-95EA-424D-8016-EF11D019261F}"/>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Fibrinolytic drugs</a:t>
            </a:r>
            <a:endParaRPr lang="ar-SA" dirty="0"/>
          </a:p>
        </p:txBody>
      </p:sp>
      <p:sp>
        <p:nvSpPr>
          <p:cNvPr id="3" name="Content Placeholder 2">
            <a:extLst>
              <a:ext uri="{FF2B5EF4-FFF2-40B4-BE49-F238E27FC236}">
                <a16:creationId xmlns:a16="http://schemas.microsoft.com/office/drawing/2014/main" id="{59DC26A4-AC16-4D52-922A-1A03471E3733}"/>
              </a:ext>
            </a:extLst>
          </p:cNvPr>
          <p:cNvSpPr>
            <a:spLocks noGrp="1"/>
          </p:cNvSpPr>
          <p:nvPr>
            <p:ph idx="1"/>
          </p:nvPr>
        </p:nvSpPr>
        <p:spPr>
          <a:xfrm>
            <a:off x="822959" y="1845734"/>
            <a:ext cx="7543801" cy="4631266"/>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Patients should not be denied thrombolytic treatment on account of age alone because mortality in the elderly is high and the reduction in mortality is the same as in younger patients.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0070C0"/>
                </a:solidFill>
                <a:latin typeface="Times New Roman" panose="02020603050405020304" pitchFamily="18" charset="0"/>
                <a:cs typeface="Times New Roman" panose="02020603050405020304" pitchFamily="18" charset="0"/>
              </a:rPr>
              <a:t>Alteplase</a:t>
            </a:r>
            <a:r>
              <a:rPr lang="en-US" sz="2400" dirty="0">
                <a:latin typeface="Times New Roman" panose="02020603050405020304" pitchFamily="18" charset="0"/>
                <a:cs typeface="Times New Roman" panose="02020603050405020304" pitchFamily="18" charset="0"/>
              </a:rPr>
              <a:t> should be given </a:t>
            </a:r>
            <a:r>
              <a:rPr lang="en-US" sz="2400" dirty="0">
                <a:solidFill>
                  <a:srgbClr val="FF0000"/>
                </a:solidFill>
                <a:latin typeface="Times New Roman" panose="02020603050405020304" pitchFamily="18" charset="0"/>
                <a:cs typeface="Times New Roman" panose="02020603050405020304" pitchFamily="18" charset="0"/>
              </a:rPr>
              <a:t>within 6–12 hours </a:t>
            </a:r>
            <a:r>
              <a:rPr lang="en-US" sz="2400" dirty="0">
                <a:latin typeface="Times New Roman" panose="02020603050405020304" pitchFamily="18" charset="0"/>
                <a:cs typeface="Times New Roman" panose="02020603050405020304" pitchFamily="18" charset="0"/>
              </a:rPr>
              <a:t>of symptom onset, </a:t>
            </a:r>
            <a:r>
              <a:rPr lang="en-US" sz="2400" dirty="0">
                <a:solidFill>
                  <a:srgbClr val="0070C0"/>
                </a:solidFill>
                <a:latin typeface="Times New Roman" panose="02020603050405020304" pitchFamily="18" charset="0"/>
                <a:cs typeface="Times New Roman" panose="02020603050405020304" pitchFamily="18" charset="0"/>
              </a:rPr>
              <a:t>reteplase</a:t>
            </a:r>
            <a:r>
              <a:rPr lang="en-US" sz="2400" dirty="0">
                <a:latin typeface="Times New Roman" panose="02020603050405020304" pitchFamily="18" charset="0"/>
                <a:cs typeface="Times New Roman" panose="02020603050405020304" pitchFamily="18" charset="0"/>
              </a:rPr>
              <a:t> and </a:t>
            </a:r>
            <a:r>
              <a:rPr lang="en-US" sz="2400" dirty="0">
                <a:solidFill>
                  <a:srgbClr val="0070C0"/>
                </a:solidFill>
                <a:latin typeface="Times New Roman" panose="02020603050405020304" pitchFamily="18" charset="0"/>
                <a:cs typeface="Times New Roman" panose="02020603050405020304" pitchFamily="18" charset="0"/>
              </a:rPr>
              <a:t>streptokinase</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within 12 hours </a:t>
            </a:r>
            <a:r>
              <a:rPr lang="en-US" sz="2400" dirty="0">
                <a:latin typeface="Times New Roman" panose="02020603050405020304" pitchFamily="18" charset="0"/>
                <a:cs typeface="Times New Roman" panose="02020603050405020304" pitchFamily="18" charset="0"/>
              </a:rPr>
              <a:t>of symptom onset, but </a:t>
            </a:r>
            <a:r>
              <a:rPr lang="en-US" sz="2400" dirty="0">
                <a:solidFill>
                  <a:srgbClr val="FF0000"/>
                </a:solidFill>
                <a:latin typeface="Times New Roman" panose="02020603050405020304" pitchFamily="18" charset="0"/>
                <a:cs typeface="Times New Roman" panose="02020603050405020304" pitchFamily="18" charset="0"/>
              </a:rPr>
              <a:t>ideally </a:t>
            </a:r>
            <a:r>
              <a:rPr lang="en-US" sz="2400" dirty="0">
                <a:latin typeface="Times New Roman" panose="02020603050405020304" pitchFamily="18" charset="0"/>
                <a:cs typeface="Times New Roman" panose="02020603050405020304" pitchFamily="18" charset="0"/>
              </a:rPr>
              <a:t>all should be given </a:t>
            </a:r>
            <a:r>
              <a:rPr lang="en-US" sz="2400" dirty="0">
                <a:solidFill>
                  <a:srgbClr val="FF0000"/>
                </a:solidFill>
                <a:latin typeface="Times New Roman" panose="02020603050405020304" pitchFamily="18" charset="0"/>
                <a:cs typeface="Times New Roman" panose="02020603050405020304" pitchFamily="18" charset="0"/>
              </a:rPr>
              <a:t>within 1 hour</a:t>
            </a:r>
            <a:r>
              <a:rPr lang="en-US" sz="2400" dirty="0">
                <a:latin typeface="Times New Roman" panose="02020603050405020304" pitchFamily="18" charset="0"/>
                <a:cs typeface="Times New Roman" panose="02020603050405020304" pitchFamily="18" charset="0"/>
              </a:rPr>
              <a:t>; use after 12 hours requires specialist advice. </a:t>
            </a:r>
            <a:r>
              <a:rPr lang="en-US" sz="2400" dirty="0">
                <a:solidFill>
                  <a:srgbClr val="0070C0"/>
                </a:solidFill>
                <a:latin typeface="Times New Roman" panose="02020603050405020304" pitchFamily="18" charset="0"/>
                <a:cs typeface="Times New Roman" panose="02020603050405020304" pitchFamily="18" charset="0"/>
              </a:rPr>
              <a:t>Tenecteplase</a:t>
            </a:r>
            <a:r>
              <a:rPr lang="en-US" sz="2400" dirty="0">
                <a:latin typeface="Times New Roman" panose="02020603050405020304" pitchFamily="18" charset="0"/>
                <a:cs typeface="Times New Roman" panose="02020603050405020304" pitchFamily="18" charset="0"/>
              </a:rPr>
              <a:t> should be given as early as possible and usually </a:t>
            </a:r>
            <a:r>
              <a:rPr lang="en-US" sz="2400" dirty="0">
                <a:solidFill>
                  <a:srgbClr val="FF0000"/>
                </a:solidFill>
                <a:latin typeface="Times New Roman" panose="02020603050405020304" pitchFamily="18" charset="0"/>
                <a:cs typeface="Times New Roman" panose="02020603050405020304" pitchFamily="18" charset="0"/>
              </a:rPr>
              <a:t>within 6 hours </a:t>
            </a:r>
            <a:r>
              <a:rPr lang="en-US" sz="2400" dirty="0">
                <a:latin typeface="Times New Roman" panose="02020603050405020304" pitchFamily="18" charset="0"/>
                <a:cs typeface="Times New Roman" panose="02020603050405020304" pitchFamily="18" charset="0"/>
              </a:rPr>
              <a:t>of symptom onset.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Alteplase, streptokinase and urokinase can be used for other thromboembolic disorders such as </a:t>
            </a:r>
            <a:r>
              <a:rPr lang="en-US" sz="2400" dirty="0">
                <a:solidFill>
                  <a:srgbClr val="FF0000"/>
                </a:solidFill>
                <a:latin typeface="Times New Roman" panose="02020603050405020304" pitchFamily="18" charset="0"/>
                <a:cs typeface="Times New Roman" panose="02020603050405020304" pitchFamily="18" charset="0"/>
              </a:rPr>
              <a:t>deep-vein thrombosis </a:t>
            </a:r>
            <a:r>
              <a:rPr lang="en-US" sz="2400" dirty="0">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pulmonary embolism</a:t>
            </a:r>
            <a:r>
              <a:rPr lang="en-US" sz="2400" dirty="0">
                <a:latin typeface="Times New Roman" panose="02020603050405020304" pitchFamily="18" charset="0"/>
                <a:cs typeface="Times New Roman" panose="02020603050405020304" pitchFamily="18" charset="0"/>
              </a:rPr>
              <a:t>. Alteplase is also used for </a:t>
            </a:r>
            <a:r>
              <a:rPr lang="en-US" sz="2400" dirty="0">
                <a:solidFill>
                  <a:srgbClr val="FF0000"/>
                </a:solidFill>
                <a:latin typeface="Times New Roman" panose="02020603050405020304" pitchFamily="18" charset="0"/>
                <a:cs typeface="Times New Roman" panose="02020603050405020304" pitchFamily="18" charset="0"/>
              </a:rPr>
              <a:t>acute ischaemic stroke</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961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6DF9-63C5-48A1-9559-9E6F5FFD6DB6}"/>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Fibrinolytic drugs</a:t>
            </a:r>
            <a:endParaRPr lang="ar-SA" dirty="0"/>
          </a:p>
        </p:txBody>
      </p:sp>
      <p:sp>
        <p:nvSpPr>
          <p:cNvPr id="3" name="Content Placeholder 2">
            <a:extLst>
              <a:ext uri="{FF2B5EF4-FFF2-40B4-BE49-F238E27FC236}">
                <a16:creationId xmlns:a16="http://schemas.microsoft.com/office/drawing/2014/main" id="{0FCC23BD-3E64-4D32-8BC6-3B1A1020F8BF}"/>
              </a:ext>
            </a:extLst>
          </p:cNvPr>
          <p:cNvSpPr>
            <a:spLocks noGrp="1"/>
          </p:cNvSpPr>
          <p:nvPr>
            <p:ph idx="1"/>
          </p:nvPr>
        </p:nvSpPr>
        <p:spPr>
          <a:xfrm>
            <a:off x="822959" y="1845734"/>
            <a:ext cx="7543801" cy="4631266"/>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Side-effects: Allergic reactions . anaphylaxis . </a:t>
            </a:r>
            <a:r>
              <a:rPr lang="en-US" sz="2400" dirty="0">
                <a:solidFill>
                  <a:srgbClr val="FF0000"/>
                </a:solidFill>
                <a:latin typeface="Times New Roman" panose="02020603050405020304" pitchFamily="18" charset="0"/>
                <a:cs typeface="Times New Roman" panose="02020603050405020304" pitchFamily="18" charset="0"/>
              </a:rPr>
              <a:t>angina </a:t>
            </a:r>
            <a:r>
              <a:rPr lang="en-US" sz="2400" dirty="0">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when used in myocardial infarction</a:t>
            </a:r>
            <a:r>
              <a:rPr lang="en-US" sz="2400" dirty="0">
                <a:latin typeface="Times New Roman" panose="02020603050405020304" pitchFamily="18" charset="0"/>
                <a:cs typeface="Times New Roman" panose="02020603050405020304" pitchFamily="18" charset="0"/>
              </a:rPr>
              <a:t>) . back pain . bleeding . </a:t>
            </a:r>
            <a:r>
              <a:rPr lang="en-US" sz="2400" dirty="0">
                <a:solidFill>
                  <a:srgbClr val="FF0000"/>
                </a:solidFill>
                <a:latin typeface="Times New Roman" panose="02020603050405020304" pitchFamily="18" charset="0"/>
                <a:cs typeface="Times New Roman" panose="02020603050405020304" pitchFamily="18" charset="0"/>
              </a:rPr>
              <a:t>cerebral oedema </a:t>
            </a:r>
            <a:r>
              <a:rPr lang="en-US" sz="2400" dirty="0">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caused by reperfusion</a:t>
            </a:r>
            <a:r>
              <a:rPr lang="en-US" sz="2400" dirty="0">
                <a:latin typeface="Times New Roman" panose="02020603050405020304" pitchFamily="18" charset="0"/>
                <a:cs typeface="Times New Roman" panose="02020603050405020304" pitchFamily="18" charset="0"/>
              </a:rPr>
              <a:t>) . convulsions . fever . flushing . hypotension . intracerebral haemorrhage . nausea . </a:t>
            </a:r>
            <a:r>
              <a:rPr lang="en-US" sz="2400" dirty="0">
                <a:solidFill>
                  <a:srgbClr val="FF0000"/>
                </a:solidFill>
                <a:latin typeface="Times New Roman" panose="02020603050405020304" pitchFamily="18" charset="0"/>
                <a:cs typeface="Times New Roman" panose="02020603050405020304" pitchFamily="18" charset="0"/>
              </a:rPr>
              <a:t>pulmonary oedema</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caused by reperfusion</a:t>
            </a:r>
            <a:r>
              <a:rPr lang="en-US" sz="2400" dirty="0">
                <a:latin typeface="Times New Roman" panose="02020603050405020304" pitchFamily="18" charset="0"/>
                <a:cs typeface="Times New Roman" panose="02020603050405020304" pitchFamily="18" charset="0"/>
              </a:rPr>
              <a:t>) . rash . </a:t>
            </a:r>
            <a:r>
              <a:rPr lang="en-US" sz="2400" dirty="0">
                <a:solidFill>
                  <a:srgbClr val="FF0000"/>
                </a:solidFill>
                <a:latin typeface="Times New Roman" panose="02020603050405020304" pitchFamily="18" charset="0"/>
                <a:cs typeface="Times New Roman" panose="02020603050405020304" pitchFamily="18" charset="0"/>
              </a:rPr>
              <a:t>recurrent ischaemia </a:t>
            </a:r>
            <a:r>
              <a:rPr lang="en-US" sz="2400" dirty="0">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when used in myocardial infarction</a:t>
            </a:r>
            <a:r>
              <a:rPr lang="en-US" sz="2400" dirty="0">
                <a:latin typeface="Times New Roman" panose="02020603050405020304" pitchFamily="18" charset="0"/>
                <a:cs typeface="Times New Roman" panose="02020603050405020304" pitchFamily="18" charset="0"/>
              </a:rPr>
              <a:t>) . </a:t>
            </a:r>
            <a:r>
              <a:rPr lang="en-US" sz="2400" dirty="0">
                <a:solidFill>
                  <a:srgbClr val="FF0000"/>
                </a:solidFill>
                <a:latin typeface="Times New Roman" panose="02020603050405020304" pitchFamily="18" charset="0"/>
                <a:cs typeface="Times New Roman" panose="02020603050405020304" pitchFamily="18" charset="0"/>
              </a:rPr>
              <a:t>reperfusion arrhythmias </a:t>
            </a:r>
            <a:r>
              <a:rPr lang="en-US" sz="2400" dirty="0">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when used in myocardial infarction</a:t>
            </a:r>
            <a:r>
              <a:rPr lang="en-US" sz="2400" dirty="0">
                <a:latin typeface="Times New Roman" panose="02020603050405020304" pitchFamily="18" charset="0"/>
                <a:cs typeface="Times New Roman" panose="02020603050405020304" pitchFamily="18" charset="0"/>
              </a:rPr>
              <a:t>) . uveitis .vomiting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Serious bleeding calls for </a:t>
            </a:r>
            <a:r>
              <a:rPr lang="en-US" sz="2400" dirty="0">
                <a:solidFill>
                  <a:srgbClr val="FF0000"/>
                </a:solidFill>
                <a:latin typeface="Times New Roman" panose="02020603050405020304" pitchFamily="18" charset="0"/>
                <a:cs typeface="Times New Roman" panose="02020603050405020304" pitchFamily="18" charset="0"/>
              </a:rPr>
              <a:t>discontinuation</a:t>
            </a:r>
            <a:r>
              <a:rPr lang="en-US" sz="2400" dirty="0">
                <a:latin typeface="Times New Roman" panose="02020603050405020304" pitchFamily="18" charset="0"/>
                <a:cs typeface="Times New Roman" panose="02020603050405020304" pitchFamily="18" charset="0"/>
              </a:rPr>
              <a:t> of the thrombolytic and may require administration of </a:t>
            </a:r>
            <a:r>
              <a:rPr lang="en-US" sz="2400" dirty="0">
                <a:solidFill>
                  <a:srgbClr val="FF0000"/>
                </a:solidFill>
                <a:latin typeface="Times New Roman" panose="02020603050405020304" pitchFamily="18" charset="0"/>
                <a:cs typeface="Times New Roman" panose="02020603050405020304" pitchFamily="18" charset="0"/>
              </a:rPr>
              <a:t>coagulation factors </a:t>
            </a:r>
            <a:r>
              <a:rPr lang="en-US" sz="2400" dirty="0">
                <a:latin typeface="Times New Roman" panose="02020603050405020304" pitchFamily="18" charset="0"/>
                <a:cs typeface="Times New Roman" panose="02020603050405020304" pitchFamily="18" charset="0"/>
              </a:rPr>
              <a:t>and antifibrinolytic drugs (e.g. </a:t>
            </a:r>
            <a:r>
              <a:rPr lang="en-US" sz="2400" dirty="0">
                <a:solidFill>
                  <a:srgbClr val="FF0000"/>
                </a:solidFill>
                <a:latin typeface="Times New Roman" panose="02020603050405020304" pitchFamily="18" charset="0"/>
                <a:cs typeface="Times New Roman" panose="02020603050405020304" pitchFamily="18" charset="0"/>
              </a:rPr>
              <a:t>tranexamic acid</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Hypotension can usually be controlled by </a:t>
            </a:r>
            <a:r>
              <a:rPr lang="en-US" sz="2400" dirty="0">
                <a:solidFill>
                  <a:srgbClr val="FF0000"/>
                </a:solidFill>
                <a:latin typeface="Times New Roman" panose="02020603050405020304" pitchFamily="18" charset="0"/>
                <a:cs typeface="Times New Roman" panose="02020603050405020304" pitchFamily="18" charset="0"/>
              </a:rPr>
              <a:t>elevating the patient’s legs</a:t>
            </a:r>
            <a:r>
              <a:rPr lang="en-US" sz="2400" dirty="0">
                <a:latin typeface="Times New Roman" panose="02020603050405020304" pitchFamily="18" charset="0"/>
                <a:cs typeface="Times New Roman" panose="02020603050405020304" pitchFamily="18" charset="0"/>
              </a:rPr>
              <a:t>, or by </a:t>
            </a:r>
            <a:r>
              <a:rPr lang="en-US" sz="2400" dirty="0">
                <a:solidFill>
                  <a:srgbClr val="FF0000"/>
                </a:solidFill>
                <a:latin typeface="Times New Roman" panose="02020603050405020304" pitchFamily="18" charset="0"/>
                <a:cs typeface="Times New Roman" panose="02020603050405020304" pitchFamily="18" charset="0"/>
              </a:rPr>
              <a:t>reducing the rate of infusion </a:t>
            </a:r>
            <a:r>
              <a:rPr lang="en-US" sz="2400" dirty="0">
                <a:latin typeface="Times New Roman" panose="02020603050405020304" pitchFamily="18" charset="0"/>
                <a:cs typeface="Times New Roman" panose="02020603050405020304" pitchFamily="18" charset="0"/>
              </a:rPr>
              <a:t>or stopping it temporarily.</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984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6B3A-3CB9-4558-9E1F-74046072AC6B}"/>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Fibrinolytic drugs</a:t>
            </a:r>
            <a:endParaRPr lang="ar-SA" dirty="0"/>
          </a:p>
        </p:txBody>
      </p:sp>
      <p:sp>
        <p:nvSpPr>
          <p:cNvPr id="3" name="Content Placeholder 2">
            <a:extLst>
              <a:ext uri="{FF2B5EF4-FFF2-40B4-BE49-F238E27FC236}">
                <a16:creationId xmlns:a16="http://schemas.microsoft.com/office/drawing/2014/main" id="{F8224C47-A10B-4A04-86D1-A3DA21DB2410}"/>
              </a:ext>
            </a:extLst>
          </p:cNvPr>
          <p:cNvSpPr>
            <a:spLocks noGrp="1"/>
          </p:cNvSpPr>
          <p:nvPr>
            <p:ph idx="1"/>
          </p:nvPr>
        </p:nvSpPr>
        <p:spPr>
          <a:xfrm>
            <a:off x="822959" y="1737361"/>
            <a:ext cx="7543801" cy="4834035"/>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Cautions: Conditions in which thrombolysis might give rise to embolic complications such as enlarged left atrium with atrial fibrillation . </a:t>
            </a:r>
            <a:r>
              <a:rPr lang="en-US" sz="2400" dirty="0">
                <a:solidFill>
                  <a:srgbClr val="FF0000"/>
                </a:solidFill>
                <a:latin typeface="Times New Roman" panose="02020603050405020304" pitchFamily="18" charset="0"/>
                <a:cs typeface="Times New Roman" panose="02020603050405020304" pitchFamily="18" charset="0"/>
              </a:rPr>
              <a:t>elderly</a:t>
            </a:r>
            <a:r>
              <a:rPr lang="en-US" sz="2400" dirty="0">
                <a:latin typeface="Times New Roman" panose="02020603050405020304" pitchFamily="18" charset="0"/>
                <a:cs typeface="Times New Roman" panose="02020603050405020304" pitchFamily="18" charset="0"/>
              </a:rPr>
              <a:t> . </a:t>
            </a:r>
            <a:r>
              <a:rPr lang="en-US" sz="2400" dirty="0">
                <a:solidFill>
                  <a:srgbClr val="FF0000"/>
                </a:solidFill>
                <a:latin typeface="Times New Roman" panose="02020603050405020304" pitchFamily="18" charset="0"/>
                <a:cs typeface="Times New Roman" panose="02020603050405020304" pitchFamily="18" charset="0"/>
              </a:rPr>
              <a:t>external chest compression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hypertension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risk of bleeding </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Contra-indications: </a:t>
            </a:r>
            <a:r>
              <a:rPr lang="en-US" sz="2400" dirty="0">
                <a:solidFill>
                  <a:srgbClr val="FF0000"/>
                </a:solidFill>
                <a:latin typeface="Times New Roman" panose="02020603050405020304" pitchFamily="18" charset="0"/>
                <a:cs typeface="Times New Roman" panose="02020603050405020304" pitchFamily="18" charset="0"/>
              </a:rPr>
              <a:t>Recent haemorrhage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recent surgery </a:t>
            </a:r>
            <a:r>
              <a:rPr lang="en-US" sz="2400" dirty="0">
                <a:latin typeface="Times New Roman" panose="02020603050405020304" pitchFamily="18" charset="0"/>
                <a:cs typeface="Times New Roman" panose="02020603050405020304" pitchFamily="18" charset="0"/>
              </a:rPr>
              <a:t>(including dental extraction) . recent symptoms of possible peptic ulceration . </a:t>
            </a:r>
            <a:r>
              <a:rPr lang="en-US" sz="2400" dirty="0">
                <a:solidFill>
                  <a:srgbClr val="FF0000"/>
                </a:solidFill>
                <a:latin typeface="Times New Roman" panose="02020603050405020304" pitchFamily="18" charset="0"/>
                <a:cs typeface="Times New Roman" panose="02020603050405020304" pitchFamily="18" charset="0"/>
              </a:rPr>
              <a:t>recent trauma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severe hypertension </a:t>
            </a:r>
            <a:r>
              <a:rPr lang="en-US" sz="2400" dirty="0">
                <a:latin typeface="Times New Roman" panose="02020603050405020304" pitchFamily="18" charset="0"/>
                <a:cs typeface="Times New Roman" panose="02020603050405020304" pitchFamily="18" charset="0"/>
              </a:rPr>
              <a:t>. bleeding diatheses . coagulation defects . coma . heavy vaginal bleeding . </a:t>
            </a:r>
            <a:r>
              <a:rPr lang="en-US" sz="2400" dirty="0">
                <a:solidFill>
                  <a:srgbClr val="FF0000"/>
                </a:solidFill>
                <a:latin typeface="Times New Roman" panose="02020603050405020304" pitchFamily="18" charset="0"/>
                <a:cs typeface="Times New Roman" panose="02020603050405020304" pitchFamily="18" charset="0"/>
              </a:rPr>
              <a:t>history of cerebrovascular disease</a:t>
            </a:r>
            <a:r>
              <a:rPr lang="en-US" sz="2400" dirty="0">
                <a:latin typeface="Times New Roman" panose="02020603050405020304" pitchFamily="18" charset="0"/>
                <a:cs typeface="Times New Roman" panose="02020603050405020304" pitchFamily="18" charset="0"/>
              </a:rPr>
              <a:t>. oesophageal varices. active pulmonary disease with cavitation . acute pancreatitis . bacterial endocarditis .</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Pregnancy: Thrombolytic drugs can possibly lead to </a:t>
            </a:r>
            <a:r>
              <a:rPr lang="en-US" sz="2400" dirty="0">
                <a:solidFill>
                  <a:srgbClr val="FF0000"/>
                </a:solidFill>
                <a:latin typeface="Times New Roman" panose="02020603050405020304" pitchFamily="18" charset="0"/>
                <a:cs typeface="Times New Roman" panose="02020603050405020304" pitchFamily="18" charset="0"/>
              </a:rPr>
              <a:t>premature separation of the placenta</a:t>
            </a:r>
            <a:r>
              <a:rPr lang="en-US" sz="2400" dirty="0">
                <a:latin typeface="Times New Roman" panose="02020603050405020304" pitchFamily="18" charset="0"/>
                <a:cs typeface="Times New Roman" panose="02020603050405020304" pitchFamily="18" charset="0"/>
              </a:rPr>
              <a:t> in </a:t>
            </a:r>
            <a:r>
              <a:rPr lang="en-US" sz="2400" dirty="0">
                <a:solidFill>
                  <a:srgbClr val="FF0000"/>
                </a:solidFill>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first 18 weeks </a:t>
            </a:r>
            <a:r>
              <a:rPr lang="en-US" sz="2400" dirty="0">
                <a:latin typeface="Times New Roman" panose="02020603050405020304" pitchFamily="18" charset="0"/>
                <a:cs typeface="Times New Roman" panose="02020603050405020304" pitchFamily="18" charset="0"/>
              </a:rPr>
              <a:t>of pregnancy. There is also a risk of </a:t>
            </a:r>
            <a:r>
              <a:rPr lang="en-US" sz="2400" dirty="0">
                <a:solidFill>
                  <a:srgbClr val="FF0000"/>
                </a:solidFill>
                <a:latin typeface="Times New Roman" panose="02020603050405020304" pitchFamily="18" charset="0"/>
                <a:cs typeface="Times New Roman" panose="02020603050405020304" pitchFamily="18" charset="0"/>
              </a:rPr>
              <a:t>maternal haemorrhage </a:t>
            </a:r>
            <a:r>
              <a:rPr lang="en-US" sz="2400" dirty="0">
                <a:latin typeface="Times New Roman" panose="02020603050405020304" pitchFamily="18" charset="0"/>
                <a:cs typeface="Times New Roman" panose="02020603050405020304" pitchFamily="18" charset="0"/>
              </a:rPr>
              <a:t>throughout pregnancy and post-partum.</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10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C34C-9399-4CD5-ACA6-CF557D23ABC7}"/>
              </a:ext>
            </a:extLst>
          </p:cNvPr>
          <p:cNvSpPr>
            <a:spLocks noGrp="1"/>
          </p:cNvSpPr>
          <p:nvPr>
            <p:ph type="title"/>
          </p:nvPr>
        </p:nvSpPr>
        <p:spPr>
          <a:xfrm>
            <a:off x="822960" y="286604"/>
            <a:ext cx="7543800" cy="1450757"/>
          </a:xfrm>
        </p:spPr>
        <p:txBody>
          <a:bodyPr>
            <a:noAutofit/>
          </a:bodyPr>
          <a:lstStyle/>
          <a:p>
            <a:pPr rtl="0"/>
            <a:r>
              <a:rPr lang="en-US" dirty="0">
                <a:latin typeface="AR BERKLEY" panose="02000000000000000000" pitchFamily="2" charset="0"/>
              </a:rPr>
              <a:t>Alteplase</a:t>
            </a:r>
            <a:br>
              <a:rPr lang="en-US" sz="4400" dirty="0">
                <a:latin typeface="AR BERKLEY" panose="02000000000000000000" pitchFamily="2" charset="0"/>
              </a:rPr>
            </a:br>
            <a:r>
              <a:rPr lang="en-US" sz="3200" dirty="0">
                <a:latin typeface="AR BERKLEY" panose="02000000000000000000" pitchFamily="2" charset="0"/>
              </a:rPr>
              <a:t>(rt-PA; Tissue-type plasminogen activator)</a:t>
            </a:r>
            <a:endParaRPr lang="ar-SA" sz="3200" dirty="0">
              <a:latin typeface="AR BERKLEY" panose="02000000000000000000" pitchFamily="2" charset="0"/>
            </a:endParaRPr>
          </a:p>
        </p:txBody>
      </p:sp>
      <p:sp>
        <p:nvSpPr>
          <p:cNvPr id="3" name="Content Placeholder 2">
            <a:extLst>
              <a:ext uri="{FF2B5EF4-FFF2-40B4-BE49-F238E27FC236}">
                <a16:creationId xmlns:a16="http://schemas.microsoft.com/office/drawing/2014/main" id="{53E57591-6548-42E1-9B73-488D89F69D26}"/>
              </a:ext>
            </a:extLst>
          </p:cNvPr>
          <p:cNvSpPr>
            <a:spLocks noGrp="1"/>
          </p:cNvSpPr>
          <p:nvPr>
            <p:ph idx="1"/>
          </p:nvPr>
        </p:nvSpPr>
        <p:spPr>
          <a:xfrm>
            <a:off x="822959" y="1737361"/>
            <a:ext cx="7543801" cy="4834035"/>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Side-effects: Risk of </a:t>
            </a:r>
            <a:r>
              <a:rPr lang="en-US" sz="2400" dirty="0">
                <a:solidFill>
                  <a:srgbClr val="FF0000"/>
                </a:solidFill>
                <a:latin typeface="Times New Roman" panose="02020603050405020304" pitchFamily="18" charset="0"/>
                <a:cs typeface="Times New Roman" panose="02020603050405020304" pitchFamily="18" charset="0"/>
              </a:rPr>
              <a:t>cerebral bleeding </a:t>
            </a:r>
            <a:r>
              <a:rPr lang="en-US" sz="2400" dirty="0">
                <a:latin typeface="Times New Roman" panose="02020603050405020304" pitchFamily="18" charset="0"/>
                <a:cs typeface="Times New Roman" panose="02020603050405020304" pitchFamily="18" charset="0"/>
              </a:rPr>
              <a:t>increased in acute stroke.</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Contra-indications: When used for acute ischaemic stroke Convulsion accompanying stroke . </a:t>
            </a:r>
            <a:r>
              <a:rPr lang="en-US" sz="2400" dirty="0">
                <a:solidFill>
                  <a:srgbClr val="FF0000"/>
                </a:solidFill>
                <a:latin typeface="Times New Roman" panose="02020603050405020304" pitchFamily="18" charset="0"/>
                <a:cs typeface="Times New Roman" panose="02020603050405020304" pitchFamily="18" charset="0"/>
              </a:rPr>
              <a:t>history of stroke in patients with diabetes </a:t>
            </a:r>
            <a:r>
              <a:rPr lang="en-US" sz="2400" dirty="0">
                <a:latin typeface="Times New Roman" panose="02020603050405020304" pitchFamily="18" charset="0"/>
                <a:cs typeface="Times New Roman" panose="02020603050405020304" pitchFamily="18" charset="0"/>
              </a:rPr>
              <a:t>. hyperglycemia . hypoglycemia . </a:t>
            </a:r>
            <a:r>
              <a:rPr lang="en-US" sz="2400" dirty="0">
                <a:solidFill>
                  <a:srgbClr val="FF0000"/>
                </a:solidFill>
                <a:latin typeface="Times New Roman" panose="02020603050405020304" pitchFamily="18" charset="0"/>
                <a:cs typeface="Times New Roman" panose="02020603050405020304" pitchFamily="18" charset="0"/>
              </a:rPr>
              <a:t>severe stroke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stroke in last 3 months </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Allergy and cross-sensitivity: Contra-indicated if history of </a:t>
            </a:r>
            <a:r>
              <a:rPr lang="en-US" sz="2400" dirty="0">
                <a:solidFill>
                  <a:srgbClr val="FF0000"/>
                </a:solidFill>
                <a:latin typeface="Times New Roman" panose="02020603050405020304" pitchFamily="18" charset="0"/>
                <a:cs typeface="Times New Roman" panose="02020603050405020304" pitchFamily="18" charset="0"/>
              </a:rPr>
              <a:t>hypersensitivity to gentamicin </a:t>
            </a:r>
            <a:r>
              <a:rPr lang="en-US" sz="2400" dirty="0">
                <a:latin typeface="Times New Roman" panose="02020603050405020304" pitchFamily="18" charset="0"/>
                <a:cs typeface="Times New Roman" panose="02020603050405020304" pitchFamily="18" charset="0"/>
              </a:rPr>
              <a:t>(residue from manufacturing process).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Monitoring Requirements: When used for acute ischaemic stroke: Monitor for </a:t>
            </a:r>
            <a:r>
              <a:rPr lang="en-US" sz="2400" dirty="0">
                <a:solidFill>
                  <a:srgbClr val="FF0000"/>
                </a:solidFill>
                <a:latin typeface="Times New Roman" panose="02020603050405020304" pitchFamily="18" charset="0"/>
                <a:cs typeface="Times New Roman" panose="02020603050405020304" pitchFamily="18" charset="0"/>
              </a:rPr>
              <a:t>intracranial haemorrhage</a:t>
            </a:r>
            <a:r>
              <a:rPr lang="en-US" sz="2400" dirty="0">
                <a:latin typeface="Times New Roman" panose="02020603050405020304" pitchFamily="18" charset="0"/>
                <a:cs typeface="Times New Roman" panose="02020603050405020304" pitchFamily="18" charset="0"/>
              </a:rPr>
              <a:t>, and monitor </a:t>
            </a:r>
            <a:r>
              <a:rPr lang="en-US" sz="2400" dirty="0">
                <a:solidFill>
                  <a:srgbClr val="FF0000"/>
                </a:solidFill>
                <a:latin typeface="Times New Roman" panose="02020603050405020304" pitchFamily="18" charset="0"/>
                <a:cs typeface="Times New Roman" panose="02020603050405020304" pitchFamily="18" charset="0"/>
              </a:rPr>
              <a:t>blood pressure </a:t>
            </a:r>
            <a:r>
              <a:rPr lang="en-US" sz="2400" dirty="0">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antihypertensive recommended if systolic above 180mmHg or diastolic above 105 mmHg</a:t>
            </a:r>
            <a:r>
              <a:rPr lang="en-US" sz="2400" dirty="0">
                <a:latin typeface="Times New Roman" panose="02020603050405020304" pitchFamily="18" charset="0"/>
                <a:cs typeface="Times New Roman" panose="02020603050405020304" pitchFamily="18" charset="0"/>
              </a:rPr>
              <a:t>).</a:t>
            </a:r>
          </a:p>
          <a:p>
            <a:pPr algn="just" rtl="0"/>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252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AD3F-AE50-438D-B1CE-B58205D62474}"/>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Alteplase</a:t>
            </a:r>
            <a:br>
              <a:rPr lang="en-US" sz="4400" dirty="0">
                <a:solidFill>
                  <a:srgbClr val="000000">
                    <a:lumMod val="75000"/>
                    <a:lumOff val="25000"/>
                  </a:srgbClr>
                </a:solidFill>
                <a:latin typeface="AR BERKLEY" panose="02000000000000000000" pitchFamily="2" charset="0"/>
              </a:rPr>
            </a:br>
            <a:r>
              <a:rPr lang="en-US" sz="3200" dirty="0">
                <a:solidFill>
                  <a:srgbClr val="000000">
                    <a:lumMod val="75000"/>
                    <a:lumOff val="25000"/>
                  </a:srgbClr>
                </a:solidFill>
                <a:latin typeface="AR BERKLEY" panose="02000000000000000000" pitchFamily="2" charset="0"/>
              </a:rPr>
              <a:t>(rt-PA; Tissue-type plasminogen activator)</a:t>
            </a:r>
            <a:endParaRPr lang="ar-SA" dirty="0"/>
          </a:p>
        </p:txBody>
      </p:sp>
      <p:sp>
        <p:nvSpPr>
          <p:cNvPr id="3" name="Content Placeholder 2">
            <a:extLst>
              <a:ext uri="{FF2B5EF4-FFF2-40B4-BE49-F238E27FC236}">
                <a16:creationId xmlns:a16="http://schemas.microsoft.com/office/drawing/2014/main" id="{91B09946-43F8-477D-BFD9-13E37C393BEF}"/>
              </a:ext>
            </a:extLst>
          </p:cNvPr>
          <p:cNvSpPr>
            <a:spLocks noGrp="1"/>
          </p:cNvSpPr>
          <p:nvPr>
            <p:ph idx="1"/>
          </p:nvPr>
        </p:nvSpPr>
        <p:spPr>
          <a:xfrm>
            <a:off x="822959" y="1737361"/>
            <a:ext cx="7543801" cy="4834035"/>
          </a:xfrm>
        </p:spPr>
        <p:txBody>
          <a:bodyPr>
            <a:normAutofit fontScale="92500" lnSpcReduction="20000"/>
          </a:bodyPr>
          <a:lstStyle/>
          <a:p>
            <a:pPr algn="just" rtl="0">
              <a:spcBef>
                <a:spcPts val="0"/>
              </a:spcBef>
              <a:spcAft>
                <a:spcPts val="0"/>
              </a:spcAft>
            </a:pPr>
            <a:r>
              <a:rPr lang="en-US" sz="2400" dirty="0">
                <a:latin typeface="Times New Roman" panose="02020603050405020304" pitchFamily="18" charset="0"/>
                <a:cs typeface="Times New Roman" panose="02020603050405020304" pitchFamily="18" charset="0"/>
              </a:rPr>
              <a:t>Acute myocardial infarction, accelerated regimen: initially by intravenous injection; adult (body-weight 65 kg and above): </a:t>
            </a:r>
          </a:p>
          <a:p>
            <a:pPr marL="514350" indent="-514350" algn="just" rtl="0">
              <a:spcBef>
                <a:spcPts val="0"/>
              </a:spcBef>
              <a:spcAft>
                <a:spcPts val="0"/>
              </a:spcAft>
              <a:buFont typeface="+mj-lt"/>
              <a:buAutoNum type="romanUcPeriod"/>
            </a:pPr>
            <a:r>
              <a:rPr lang="en-US" sz="2400" dirty="0">
                <a:solidFill>
                  <a:srgbClr val="FF0000"/>
                </a:solidFill>
                <a:latin typeface="Times New Roman" panose="02020603050405020304" pitchFamily="18" charset="0"/>
                <a:cs typeface="Times New Roman" panose="02020603050405020304" pitchFamily="18" charset="0"/>
              </a:rPr>
              <a:t>Initially</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15 mg</a:t>
            </a:r>
            <a:r>
              <a:rPr lang="en-US" sz="2400" dirty="0">
                <a:latin typeface="Times New Roman" panose="02020603050405020304" pitchFamily="18" charset="0"/>
                <a:cs typeface="Times New Roman" panose="02020603050405020304" pitchFamily="18" charset="0"/>
              </a:rPr>
              <a:t>, to be initiated </a:t>
            </a:r>
            <a:r>
              <a:rPr lang="en-US" sz="2400" dirty="0">
                <a:solidFill>
                  <a:srgbClr val="0070C0"/>
                </a:solidFill>
                <a:latin typeface="Times New Roman" panose="02020603050405020304" pitchFamily="18" charset="0"/>
                <a:cs typeface="Times New Roman" panose="02020603050405020304" pitchFamily="18" charset="0"/>
              </a:rPr>
              <a:t>within 6 hours of symptom onset</a:t>
            </a:r>
            <a:r>
              <a:rPr lang="en-US" sz="2400" dirty="0">
                <a:latin typeface="Times New Roman" panose="02020603050405020304" pitchFamily="18" charset="0"/>
                <a:cs typeface="Times New Roman" panose="02020603050405020304" pitchFamily="18" charset="0"/>
              </a:rPr>
              <a:t>, </a:t>
            </a:r>
          </a:p>
          <a:p>
            <a:pPr marL="514350" indent="-514350" algn="just" rtl="0">
              <a:spcBef>
                <a:spcPts val="0"/>
              </a:spcBef>
              <a:spcAft>
                <a:spcPts val="0"/>
              </a:spcAft>
              <a:buFont typeface="+mj-lt"/>
              <a:buAutoNum type="romanUcPeriod"/>
            </a:pPr>
            <a:r>
              <a:rPr lang="en-US" sz="2400" dirty="0">
                <a:latin typeface="Times New Roman" panose="02020603050405020304" pitchFamily="18" charset="0"/>
                <a:cs typeface="Times New Roman" panose="02020603050405020304" pitchFamily="18" charset="0"/>
              </a:rPr>
              <a:t>followed by (by intravenous infusion) </a:t>
            </a:r>
            <a:r>
              <a:rPr lang="en-US" sz="2400" dirty="0">
                <a:solidFill>
                  <a:srgbClr val="FF0000"/>
                </a:solidFill>
                <a:latin typeface="Times New Roman" panose="02020603050405020304" pitchFamily="18" charset="0"/>
                <a:cs typeface="Times New Roman" panose="02020603050405020304" pitchFamily="18" charset="0"/>
              </a:rPr>
              <a:t>50 mg</a:t>
            </a:r>
            <a:r>
              <a:rPr lang="en-US" sz="2400" dirty="0">
                <a:latin typeface="Times New Roman" panose="02020603050405020304" pitchFamily="18" charset="0"/>
                <a:cs typeface="Times New Roman" panose="02020603050405020304" pitchFamily="18" charset="0"/>
              </a:rPr>
              <a:t>, to be given </a:t>
            </a:r>
            <a:r>
              <a:rPr lang="en-US" sz="2400" dirty="0">
                <a:solidFill>
                  <a:srgbClr val="FF0000"/>
                </a:solidFill>
                <a:latin typeface="Times New Roman" panose="02020603050405020304" pitchFamily="18" charset="0"/>
                <a:cs typeface="Times New Roman" panose="02020603050405020304" pitchFamily="18" charset="0"/>
              </a:rPr>
              <a:t>over 30 minutes</a:t>
            </a:r>
            <a:r>
              <a:rPr lang="en-US" sz="2400" dirty="0">
                <a:latin typeface="Times New Roman" panose="02020603050405020304" pitchFamily="18" charset="0"/>
                <a:cs typeface="Times New Roman" panose="02020603050405020304" pitchFamily="18" charset="0"/>
              </a:rPr>
              <a:t>, </a:t>
            </a:r>
          </a:p>
          <a:p>
            <a:pPr marL="514350" indent="-514350" algn="just" rtl="0">
              <a:spcBef>
                <a:spcPts val="0"/>
              </a:spcBef>
              <a:spcAft>
                <a:spcPts val="0"/>
              </a:spcAft>
              <a:buFont typeface="+mj-lt"/>
              <a:buAutoNum type="romanUcPeriod"/>
            </a:pPr>
            <a:r>
              <a:rPr lang="en-US" sz="2400" dirty="0">
                <a:latin typeface="Times New Roman" panose="02020603050405020304" pitchFamily="18" charset="0"/>
                <a:cs typeface="Times New Roman" panose="02020603050405020304" pitchFamily="18" charset="0"/>
              </a:rPr>
              <a:t>then (by intravenous infusion) </a:t>
            </a:r>
            <a:r>
              <a:rPr lang="en-US" sz="2400" dirty="0">
                <a:solidFill>
                  <a:srgbClr val="FF0000"/>
                </a:solidFill>
                <a:latin typeface="Times New Roman" panose="02020603050405020304" pitchFamily="18" charset="0"/>
                <a:cs typeface="Times New Roman" panose="02020603050405020304" pitchFamily="18" charset="0"/>
              </a:rPr>
              <a:t>35 mg</a:t>
            </a:r>
            <a:r>
              <a:rPr lang="en-US" sz="2400" dirty="0">
                <a:latin typeface="Times New Roman" panose="02020603050405020304" pitchFamily="18" charset="0"/>
                <a:cs typeface="Times New Roman" panose="02020603050405020304" pitchFamily="18" charset="0"/>
              </a:rPr>
              <a:t>, to be given </a:t>
            </a:r>
            <a:r>
              <a:rPr lang="en-US" sz="2400" dirty="0">
                <a:solidFill>
                  <a:srgbClr val="FF0000"/>
                </a:solidFill>
                <a:latin typeface="Times New Roman" panose="02020603050405020304" pitchFamily="18" charset="0"/>
                <a:cs typeface="Times New Roman" panose="02020603050405020304" pitchFamily="18" charset="0"/>
              </a:rPr>
              <a:t>over 60 minutes</a:t>
            </a:r>
            <a:r>
              <a:rPr lang="en-US" sz="2400" dirty="0">
                <a:latin typeface="Times New Roman" panose="02020603050405020304" pitchFamily="18" charset="0"/>
                <a:cs typeface="Times New Roman" panose="02020603050405020304" pitchFamily="18" charset="0"/>
              </a:rPr>
              <a:t>, maximum total dose of 100mg administered over 90 minutes.</a:t>
            </a:r>
          </a:p>
          <a:p>
            <a:pPr marL="0" indent="0" algn="just" rtl="0">
              <a:spcBef>
                <a:spcPts val="0"/>
              </a:spcBef>
              <a:spcAft>
                <a:spcPts val="0"/>
              </a:spcAft>
              <a:buNone/>
            </a:pPr>
            <a:endParaRPr lang="en-US" sz="2400" dirty="0">
              <a:latin typeface="Times New Roman" panose="02020603050405020304" pitchFamily="18" charset="0"/>
              <a:cs typeface="Times New Roman" panose="02020603050405020304" pitchFamily="18" charset="0"/>
            </a:endParaRPr>
          </a:p>
          <a:p>
            <a:pPr algn="just" rtl="0">
              <a:spcBef>
                <a:spcPts val="0"/>
              </a:spcBef>
              <a:spcAft>
                <a:spcPts val="0"/>
              </a:spcAft>
            </a:pPr>
            <a:r>
              <a:rPr lang="en-US" sz="2400" dirty="0">
                <a:latin typeface="Times New Roman" panose="02020603050405020304" pitchFamily="18" charset="0"/>
                <a:cs typeface="Times New Roman" panose="02020603050405020304" pitchFamily="18" charset="0"/>
              </a:rPr>
              <a:t>Acute myocardial infarction: initially by intravenous injection; adult: </a:t>
            </a:r>
          </a:p>
          <a:p>
            <a:pPr marL="514350" indent="-514350" algn="just" rtl="0">
              <a:spcBef>
                <a:spcPts val="0"/>
              </a:spcBef>
              <a:spcAft>
                <a:spcPts val="0"/>
              </a:spcAft>
              <a:buFont typeface="+mj-lt"/>
              <a:buAutoNum type="romanUcPeriod"/>
            </a:pPr>
            <a:r>
              <a:rPr lang="en-US" sz="2400" dirty="0">
                <a:solidFill>
                  <a:srgbClr val="FF0000"/>
                </a:solidFill>
                <a:latin typeface="Times New Roman" panose="02020603050405020304" pitchFamily="18" charset="0"/>
                <a:cs typeface="Times New Roman" panose="02020603050405020304" pitchFamily="18" charset="0"/>
              </a:rPr>
              <a:t>Initially 10 mg</a:t>
            </a:r>
            <a:r>
              <a:rPr lang="en-US" sz="2400" dirty="0">
                <a:latin typeface="Times New Roman" panose="02020603050405020304" pitchFamily="18" charset="0"/>
                <a:cs typeface="Times New Roman" panose="02020603050405020304" pitchFamily="18" charset="0"/>
              </a:rPr>
              <a:t>, to be initiated </a:t>
            </a:r>
            <a:r>
              <a:rPr lang="en-US" sz="2400" dirty="0">
                <a:solidFill>
                  <a:srgbClr val="0070C0"/>
                </a:solidFill>
                <a:latin typeface="Times New Roman" panose="02020603050405020304" pitchFamily="18" charset="0"/>
                <a:cs typeface="Times New Roman" panose="02020603050405020304" pitchFamily="18" charset="0"/>
              </a:rPr>
              <a:t>within 6–12 hours of symptom onset</a:t>
            </a:r>
            <a:r>
              <a:rPr lang="en-US" sz="2400" dirty="0">
                <a:latin typeface="Times New Roman" panose="02020603050405020304" pitchFamily="18" charset="0"/>
                <a:cs typeface="Times New Roman" panose="02020603050405020304" pitchFamily="18" charset="0"/>
              </a:rPr>
              <a:t>, </a:t>
            </a:r>
          </a:p>
          <a:p>
            <a:pPr marL="514350" indent="-514350" algn="just" rtl="0">
              <a:spcBef>
                <a:spcPts val="0"/>
              </a:spcBef>
              <a:spcAft>
                <a:spcPts val="0"/>
              </a:spcAft>
              <a:buFont typeface="+mj-lt"/>
              <a:buAutoNum type="romanUcPeriod"/>
            </a:pPr>
            <a:r>
              <a:rPr lang="en-US" sz="2400" dirty="0">
                <a:latin typeface="Times New Roman" panose="02020603050405020304" pitchFamily="18" charset="0"/>
                <a:cs typeface="Times New Roman" panose="02020603050405020304" pitchFamily="18" charset="0"/>
              </a:rPr>
              <a:t>followed by (by intravenous infusion) </a:t>
            </a:r>
            <a:r>
              <a:rPr lang="en-US" sz="2400" dirty="0">
                <a:solidFill>
                  <a:srgbClr val="FF0000"/>
                </a:solidFill>
                <a:latin typeface="Times New Roman" panose="02020603050405020304" pitchFamily="18" charset="0"/>
                <a:cs typeface="Times New Roman" panose="02020603050405020304" pitchFamily="18" charset="0"/>
              </a:rPr>
              <a:t>50 mg</a:t>
            </a:r>
            <a:r>
              <a:rPr lang="en-US" sz="2400" dirty="0">
                <a:latin typeface="Times New Roman" panose="02020603050405020304" pitchFamily="18" charset="0"/>
                <a:cs typeface="Times New Roman" panose="02020603050405020304" pitchFamily="18" charset="0"/>
              </a:rPr>
              <a:t>, to be given </a:t>
            </a:r>
            <a:r>
              <a:rPr lang="en-US" sz="2400" dirty="0">
                <a:solidFill>
                  <a:srgbClr val="FF0000"/>
                </a:solidFill>
                <a:latin typeface="Times New Roman" panose="02020603050405020304" pitchFamily="18" charset="0"/>
                <a:cs typeface="Times New Roman" panose="02020603050405020304" pitchFamily="18" charset="0"/>
              </a:rPr>
              <a:t>over 60 minutes</a:t>
            </a:r>
            <a:r>
              <a:rPr lang="en-US" sz="2400" dirty="0">
                <a:latin typeface="Times New Roman" panose="02020603050405020304" pitchFamily="18" charset="0"/>
                <a:cs typeface="Times New Roman" panose="02020603050405020304" pitchFamily="18" charset="0"/>
              </a:rPr>
              <a:t>, </a:t>
            </a:r>
          </a:p>
          <a:p>
            <a:pPr marL="514350" indent="-514350" algn="just" rtl="0">
              <a:spcBef>
                <a:spcPts val="0"/>
              </a:spcBef>
              <a:spcAft>
                <a:spcPts val="0"/>
              </a:spcAft>
              <a:buFont typeface="+mj-lt"/>
              <a:buAutoNum type="romanUcPeriod"/>
            </a:pPr>
            <a:r>
              <a:rPr lang="en-US" sz="2400" dirty="0">
                <a:latin typeface="Times New Roman" panose="02020603050405020304" pitchFamily="18" charset="0"/>
                <a:cs typeface="Times New Roman" panose="02020603050405020304" pitchFamily="18" charset="0"/>
              </a:rPr>
              <a:t>then (by intravenous infusion) </a:t>
            </a:r>
            <a:r>
              <a:rPr lang="en-US" sz="2400" dirty="0">
                <a:solidFill>
                  <a:srgbClr val="FF0000"/>
                </a:solidFill>
                <a:latin typeface="Times New Roman" panose="02020603050405020304" pitchFamily="18" charset="0"/>
                <a:cs typeface="Times New Roman" panose="02020603050405020304" pitchFamily="18" charset="0"/>
              </a:rPr>
              <a:t>10 mg for 4 infusions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each 10 mg</a:t>
            </a:r>
            <a:r>
              <a:rPr lang="en-US" sz="2400" dirty="0">
                <a:latin typeface="Times New Roman" panose="02020603050405020304" pitchFamily="18" charset="0"/>
                <a:cs typeface="Times New Roman" panose="02020603050405020304" pitchFamily="18" charset="0"/>
              </a:rPr>
              <a:t> infusion dose to be given </a:t>
            </a:r>
            <a:r>
              <a:rPr lang="en-US" sz="2400" dirty="0">
                <a:solidFill>
                  <a:srgbClr val="FF0000"/>
                </a:solidFill>
                <a:latin typeface="Times New Roman" panose="02020603050405020304" pitchFamily="18" charset="0"/>
                <a:cs typeface="Times New Roman" panose="02020603050405020304" pitchFamily="18" charset="0"/>
              </a:rPr>
              <a:t>over 30 minutes</a:t>
            </a:r>
            <a:r>
              <a:rPr lang="en-US" sz="2400" dirty="0">
                <a:latin typeface="Times New Roman" panose="02020603050405020304" pitchFamily="18" charset="0"/>
                <a:cs typeface="Times New Roman" panose="02020603050405020304" pitchFamily="18" charset="0"/>
              </a:rPr>
              <a:t>, total dose of 100 mg over 3 hours; maximum 1.5 mg/kg in patients less than 65 kg.</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351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E6EB-1ECB-48B9-B58C-DF1836195D4C}"/>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Alteplase</a:t>
            </a:r>
            <a:br>
              <a:rPr lang="en-US" sz="4400" dirty="0">
                <a:solidFill>
                  <a:srgbClr val="000000">
                    <a:lumMod val="75000"/>
                    <a:lumOff val="25000"/>
                  </a:srgbClr>
                </a:solidFill>
                <a:latin typeface="AR BERKLEY" panose="02000000000000000000" pitchFamily="2" charset="0"/>
              </a:rPr>
            </a:br>
            <a:r>
              <a:rPr lang="en-US" sz="3200" dirty="0">
                <a:solidFill>
                  <a:srgbClr val="000000">
                    <a:lumMod val="75000"/>
                    <a:lumOff val="25000"/>
                  </a:srgbClr>
                </a:solidFill>
                <a:latin typeface="AR BERKLEY" panose="02000000000000000000" pitchFamily="2" charset="0"/>
              </a:rPr>
              <a:t>(rt-PA; Tissue-type plasminogen activator)</a:t>
            </a:r>
            <a:endParaRPr lang="ar-SA" dirty="0"/>
          </a:p>
        </p:txBody>
      </p:sp>
      <p:sp>
        <p:nvSpPr>
          <p:cNvPr id="3" name="Content Placeholder 2">
            <a:extLst>
              <a:ext uri="{FF2B5EF4-FFF2-40B4-BE49-F238E27FC236}">
                <a16:creationId xmlns:a16="http://schemas.microsoft.com/office/drawing/2014/main" id="{FE12EF08-9D9D-4CBF-9DD1-A86CE577ACEC}"/>
              </a:ext>
            </a:extLst>
          </p:cNvPr>
          <p:cNvSpPr>
            <a:spLocks noGrp="1"/>
          </p:cNvSpPr>
          <p:nvPr>
            <p:ph idx="1"/>
          </p:nvPr>
        </p:nvSpPr>
        <p:spPr>
          <a:xfrm>
            <a:off x="822959" y="1981200"/>
            <a:ext cx="7543801" cy="4343400"/>
          </a:xfrm>
        </p:spPr>
        <p:txBody>
          <a:bodyPr>
            <a:normAutofit fontScale="92500" lnSpcReduction="10000"/>
          </a:bodyPr>
          <a:lstStyle/>
          <a:p>
            <a:pPr algn="just" rtl="0">
              <a:spcBef>
                <a:spcPts val="0"/>
              </a:spcBef>
              <a:spcAft>
                <a:spcPts val="0"/>
              </a:spcAft>
            </a:pPr>
            <a:r>
              <a:rPr lang="en-US" sz="2400" dirty="0">
                <a:latin typeface="Times New Roman" panose="02020603050405020304" pitchFamily="18" charset="0"/>
                <a:cs typeface="Times New Roman" panose="02020603050405020304" pitchFamily="18" charset="0"/>
              </a:rPr>
              <a:t>The National Institute for Health and Care Excellence (NICE) technology appraisals (September 2012):</a:t>
            </a:r>
          </a:p>
          <a:p>
            <a:pPr algn="just" rtl="0">
              <a:spcBef>
                <a:spcPts val="0"/>
              </a:spcBef>
              <a:spcAft>
                <a:spcPts val="0"/>
              </a:spcAft>
            </a:pPr>
            <a:r>
              <a:rPr lang="en-US" sz="2400" dirty="0">
                <a:latin typeface="Times New Roman" panose="02020603050405020304" pitchFamily="18" charset="0"/>
                <a:cs typeface="Times New Roman" panose="02020603050405020304" pitchFamily="18" charset="0"/>
              </a:rPr>
              <a:t> Alteplase is recommended for the treatment of acute ischaemic stroke in adults in accordance with its licensed indication if:</a:t>
            </a:r>
          </a:p>
          <a:p>
            <a:pPr algn="just" rtl="0">
              <a:spcBef>
                <a:spcPts val="0"/>
              </a:spcBef>
              <a:spcAft>
                <a:spcPts val="0"/>
              </a:spcAf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treatment is started as early as possible </a:t>
            </a:r>
            <a:r>
              <a:rPr lang="en-US" sz="2400" dirty="0">
                <a:solidFill>
                  <a:srgbClr val="FF0000"/>
                </a:solidFill>
                <a:latin typeface="Times New Roman" panose="02020603050405020304" pitchFamily="18" charset="0"/>
                <a:cs typeface="Times New Roman" panose="02020603050405020304" pitchFamily="18" charset="0"/>
              </a:rPr>
              <a:t>within 4.5 hours </a:t>
            </a:r>
            <a:r>
              <a:rPr lang="en-US" sz="2400" dirty="0">
                <a:latin typeface="Times New Roman" panose="02020603050405020304" pitchFamily="18" charset="0"/>
                <a:cs typeface="Times New Roman" panose="02020603050405020304" pitchFamily="18" charset="0"/>
              </a:rPr>
              <a:t>of onset of stroke symptoms, and</a:t>
            </a:r>
          </a:p>
          <a:p>
            <a:pPr algn="just" rtl="0">
              <a:spcBef>
                <a:spcPts val="0"/>
              </a:spcBef>
              <a:spcAft>
                <a:spcPts val="0"/>
              </a:spcAf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intracranial haemorrhage has been excluded </a:t>
            </a:r>
            <a:r>
              <a:rPr lang="en-US" sz="2400" dirty="0">
                <a:latin typeface="Times New Roman" panose="02020603050405020304" pitchFamily="18" charset="0"/>
                <a:cs typeface="Times New Roman" panose="02020603050405020304" pitchFamily="18" charset="0"/>
              </a:rPr>
              <a:t>by appropriate imaging techniques.</a:t>
            </a:r>
          </a:p>
          <a:p>
            <a:pPr algn="just" rtl="0">
              <a:spcBef>
                <a:spcPts val="0"/>
              </a:spcBef>
              <a:spcAft>
                <a:spcPts val="0"/>
              </a:spcAft>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marL="0" indent="0" algn="just" rtl="0">
              <a:spcBef>
                <a:spcPts val="0"/>
              </a:spcBef>
              <a:spcAft>
                <a:spcPts val="0"/>
              </a:spcAft>
              <a:buNone/>
            </a:pPr>
            <a:r>
              <a:rPr lang="en-US" sz="2400" dirty="0">
                <a:latin typeface="Times New Roman" panose="02020603050405020304" pitchFamily="18" charset="0"/>
                <a:cs typeface="Times New Roman" panose="02020603050405020304" pitchFamily="18" charset="0"/>
              </a:rPr>
              <a:t>Acute ischaemic stroke (under specialist neurology physician only): by intravenous infusion; adult 18–79 years: </a:t>
            </a:r>
          </a:p>
          <a:p>
            <a:pPr marL="0" indent="0" algn="just" rtl="0">
              <a:spcBef>
                <a:spcPts val="0"/>
              </a:spcBef>
              <a:spcAft>
                <a:spcPts val="0"/>
              </a:spcAft>
              <a:buNone/>
            </a:pPr>
            <a:r>
              <a:rPr lang="en-US" sz="2400" dirty="0">
                <a:solidFill>
                  <a:srgbClr val="FF0000"/>
                </a:solidFill>
                <a:latin typeface="Times New Roman" panose="02020603050405020304" pitchFamily="18" charset="0"/>
                <a:cs typeface="Times New Roman" panose="02020603050405020304" pitchFamily="18" charset="0"/>
              </a:rPr>
              <a:t>Initially 900 micrograms/kg </a:t>
            </a:r>
            <a:r>
              <a:rPr lang="en-US" sz="2400" dirty="0">
                <a:latin typeface="Times New Roman" panose="02020603050405020304" pitchFamily="18" charset="0"/>
                <a:cs typeface="Times New Roman" panose="02020603050405020304" pitchFamily="18" charset="0"/>
              </a:rPr>
              <a:t>(max. per dose </a:t>
            </a:r>
            <a:r>
              <a:rPr lang="en-US" sz="2400" dirty="0">
                <a:solidFill>
                  <a:srgbClr val="FF0000"/>
                </a:solidFill>
                <a:latin typeface="Times New Roman" panose="02020603050405020304" pitchFamily="18" charset="0"/>
                <a:cs typeface="Times New Roman" panose="02020603050405020304" pitchFamily="18" charset="0"/>
              </a:rPr>
              <a:t>90 mg</a:t>
            </a:r>
            <a:r>
              <a:rPr lang="en-US" sz="2400" dirty="0">
                <a:latin typeface="Times New Roman" panose="02020603050405020304" pitchFamily="18" charset="0"/>
                <a:cs typeface="Times New Roman" panose="02020603050405020304" pitchFamily="18" charset="0"/>
              </a:rPr>
              <a:t>), treatment must begin within 4.5 hours of symptom onset, to be given </a:t>
            </a:r>
            <a:r>
              <a:rPr lang="en-US" sz="2400" dirty="0">
                <a:solidFill>
                  <a:srgbClr val="FF0000"/>
                </a:solidFill>
                <a:latin typeface="Times New Roman" panose="02020603050405020304" pitchFamily="18" charset="0"/>
                <a:cs typeface="Times New Roman" panose="02020603050405020304" pitchFamily="18" charset="0"/>
              </a:rPr>
              <a:t>over 60 minutes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the initial 10% of dose </a:t>
            </a:r>
            <a:r>
              <a:rPr lang="en-US" sz="2400" dirty="0">
                <a:latin typeface="Times New Roman" panose="02020603050405020304" pitchFamily="18" charset="0"/>
                <a:cs typeface="Times New Roman" panose="02020603050405020304" pitchFamily="18" charset="0"/>
              </a:rPr>
              <a:t>is to be administered by intravenous injection and the remainder by intravenous infusion.</a:t>
            </a:r>
          </a:p>
          <a:p>
            <a:pPr algn="just" rtl="0">
              <a:spcBef>
                <a:spcPts val="0"/>
              </a:spcBef>
              <a:spcAft>
                <a:spcPts val="0"/>
              </a:spcAft>
              <a:buFont typeface="Wingdings" panose="05000000000000000000" pitchFamily="2" charset="2"/>
              <a:buChar char="v"/>
            </a:pP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2694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A162-E90A-4B66-988C-C2DEA4245EEF}"/>
              </a:ext>
            </a:extLst>
          </p:cNvPr>
          <p:cNvSpPr>
            <a:spLocks noGrp="1"/>
          </p:cNvSpPr>
          <p:nvPr>
            <p:ph type="title"/>
          </p:nvPr>
        </p:nvSpPr>
        <p:spPr/>
        <p:txBody>
          <a:bodyPr/>
          <a:lstStyle/>
          <a:p>
            <a:endParaRPr lang="ar-SA"/>
          </a:p>
        </p:txBody>
      </p:sp>
      <p:pic>
        <p:nvPicPr>
          <p:cNvPr id="6" name="Picture Placeholder 5">
            <a:extLst>
              <a:ext uri="{FF2B5EF4-FFF2-40B4-BE49-F238E27FC236}">
                <a16:creationId xmlns:a16="http://schemas.microsoft.com/office/drawing/2014/main" id="{F7AE917E-37B3-4F52-ACC8-113C3288260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6274" b="26274"/>
          <a:stretch>
            <a:fillRect/>
          </a:stretch>
        </p:blipFill>
        <p:spPr>
          <a:prstGeom prst="rect">
            <a:avLst/>
          </a:prstGeom>
          <a:ln>
            <a:noFill/>
          </a:ln>
          <a:effectLst>
            <a:softEdge rad="112500"/>
          </a:effectLst>
        </p:spPr>
      </p:pic>
      <p:sp>
        <p:nvSpPr>
          <p:cNvPr id="4" name="Text Placeholder 3">
            <a:extLst>
              <a:ext uri="{FF2B5EF4-FFF2-40B4-BE49-F238E27FC236}">
                <a16:creationId xmlns:a16="http://schemas.microsoft.com/office/drawing/2014/main" id="{88DF2C03-CEB1-4870-A0B7-2D3EDBBB8D49}"/>
              </a:ext>
            </a:extLst>
          </p:cNvPr>
          <p:cNvSpPr>
            <a:spLocks noGrp="1"/>
          </p:cNvSpPr>
          <p:nvPr>
            <p:ph type="body" sz="half" idx="2"/>
          </p:nvPr>
        </p:nvSpPr>
        <p:spPr/>
        <p:txBody>
          <a:bodyPr/>
          <a:lstStyle/>
          <a:p>
            <a:endParaRPr lang="ar-SA" dirty="0"/>
          </a:p>
        </p:txBody>
      </p:sp>
    </p:spTree>
    <p:extLst>
      <p:ext uri="{BB962C8B-B14F-4D97-AF65-F5344CB8AC3E}">
        <p14:creationId xmlns:p14="http://schemas.microsoft.com/office/powerpoint/2010/main" val="2398510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05D-E6E4-40AA-AD43-6710779E3364}"/>
              </a:ext>
            </a:extLst>
          </p:cNvPr>
          <p:cNvSpPr>
            <a:spLocks noGrp="1"/>
          </p:cNvSpPr>
          <p:nvPr>
            <p:ph type="title"/>
          </p:nvPr>
        </p:nvSpPr>
        <p:spPr/>
        <p:txBody>
          <a:bodyPr/>
          <a:lstStyle/>
          <a:p>
            <a:endParaRPr lang="ar-SA"/>
          </a:p>
        </p:txBody>
      </p:sp>
      <p:pic>
        <p:nvPicPr>
          <p:cNvPr id="5" name="Content Placeholder 4">
            <a:extLst>
              <a:ext uri="{FF2B5EF4-FFF2-40B4-BE49-F238E27FC236}">
                <a16:creationId xmlns:a16="http://schemas.microsoft.com/office/drawing/2014/main" id="{7543268F-E0B0-48D1-89E5-6CABFD3C71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286605"/>
            <a:ext cx="7543800" cy="6037996"/>
          </a:xfrm>
        </p:spPr>
      </p:pic>
    </p:spTree>
    <p:extLst>
      <p:ext uri="{BB962C8B-B14F-4D97-AF65-F5344CB8AC3E}">
        <p14:creationId xmlns:p14="http://schemas.microsoft.com/office/powerpoint/2010/main" val="60968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4E6D-2B2A-4296-AEEB-313DF4BC4E54}"/>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Digoxin</a:t>
            </a:r>
            <a:endParaRPr lang="ar-SA" dirty="0"/>
          </a:p>
        </p:txBody>
      </p:sp>
      <p:sp>
        <p:nvSpPr>
          <p:cNvPr id="3" name="Content Placeholder 2">
            <a:extLst>
              <a:ext uri="{FF2B5EF4-FFF2-40B4-BE49-F238E27FC236}">
                <a16:creationId xmlns:a16="http://schemas.microsoft.com/office/drawing/2014/main" id="{2819A0B6-DA14-429F-A561-A0EFD17FB9C3}"/>
              </a:ext>
            </a:extLst>
          </p:cNvPr>
          <p:cNvSpPr>
            <a:spLocks noGrp="1"/>
          </p:cNvSpPr>
          <p:nvPr>
            <p:ph idx="1"/>
          </p:nvPr>
        </p:nvSpPr>
        <p:spPr>
          <a:xfrm>
            <a:off x="822959" y="1845734"/>
            <a:ext cx="7543801" cy="4555066"/>
          </a:xfrm>
        </p:spPr>
        <p:txBody>
          <a:bodyPr>
            <a:normAutofit fontScale="92500" lnSpcReduction="20000"/>
          </a:bodyPr>
          <a:lstStyle/>
          <a:p>
            <a:pPr algn="just" rtl="0"/>
            <a:r>
              <a:rPr lang="en-US" sz="2400" dirty="0">
                <a:solidFill>
                  <a:srgbClr val="FF0000"/>
                </a:solidFill>
                <a:latin typeface="Times New Roman" panose="02020603050405020304" pitchFamily="18" charset="0"/>
                <a:cs typeface="Times New Roman" panose="02020603050405020304" pitchFamily="18" charset="0"/>
              </a:rPr>
              <a:t>Rapid digitalisation</a:t>
            </a:r>
            <a:r>
              <a:rPr lang="en-US" sz="2400" dirty="0">
                <a:latin typeface="Times New Roman" panose="02020603050405020304" pitchFamily="18" charset="0"/>
                <a:cs typeface="Times New Roman" panose="02020603050405020304" pitchFamily="18" charset="0"/>
              </a:rPr>
              <a:t>, for atrial fibrillation or flutter by mouth Adult: </a:t>
            </a:r>
            <a:r>
              <a:rPr lang="en-US" sz="2400" dirty="0">
                <a:solidFill>
                  <a:srgbClr val="FF0000"/>
                </a:solidFill>
                <a:latin typeface="Times New Roman" panose="02020603050405020304" pitchFamily="18" charset="0"/>
                <a:cs typeface="Times New Roman" panose="02020603050405020304" pitchFamily="18" charset="0"/>
              </a:rPr>
              <a:t>0.75–1.5 mg in divided doses</a:t>
            </a:r>
            <a:r>
              <a:rPr lang="en-US" sz="2400" dirty="0">
                <a:latin typeface="Times New Roman" panose="02020603050405020304" pitchFamily="18" charset="0"/>
                <a:cs typeface="Times New Roman" panose="02020603050405020304" pitchFamily="18" charset="0"/>
              </a:rPr>
              <a:t>, dose to be given over 24 hours, reduce dose in the elderly.</a:t>
            </a:r>
          </a:p>
          <a:p>
            <a:pPr algn="just" rtl="0"/>
            <a:endParaRPr lang="en-US" sz="2400" dirty="0">
              <a:latin typeface="Times New Roman" panose="02020603050405020304" pitchFamily="18" charset="0"/>
              <a:cs typeface="Times New Roman" panose="02020603050405020304" pitchFamily="18" charset="0"/>
            </a:endParaRPr>
          </a:p>
          <a:p>
            <a:pPr lvl="0" algn="just" rtl="0">
              <a:buClr>
                <a:srgbClr val="E48312"/>
              </a:buClr>
            </a:pPr>
            <a:r>
              <a:rPr lang="en-US" sz="2400" dirty="0">
                <a:solidFill>
                  <a:srgbClr val="FF0000"/>
                </a:solidFill>
                <a:latin typeface="Times New Roman" panose="02020603050405020304" pitchFamily="18" charset="0"/>
                <a:cs typeface="Times New Roman" panose="02020603050405020304" pitchFamily="18" charset="0"/>
              </a:rPr>
              <a:t>Maintenance</a:t>
            </a:r>
            <a:r>
              <a:rPr lang="en-US" sz="2400" dirty="0">
                <a:latin typeface="Times New Roman" panose="02020603050405020304" pitchFamily="18" charset="0"/>
                <a:cs typeface="Times New Roman" panose="02020603050405020304" pitchFamily="18" charset="0"/>
              </a:rPr>
              <a:t>, for atrial fibrillation or flutter </a:t>
            </a:r>
            <a:r>
              <a:rPr lang="en-US" sz="2500" dirty="0">
                <a:solidFill>
                  <a:srgbClr val="000000">
                    <a:lumMod val="75000"/>
                    <a:lumOff val="25000"/>
                  </a:srgbClr>
                </a:solidFill>
                <a:latin typeface="Times New Roman" panose="02020603050405020304" pitchFamily="18" charset="0"/>
                <a:cs typeface="Times New Roman" panose="02020603050405020304" pitchFamily="18" charset="0"/>
              </a:rPr>
              <a:t>by mouth </a:t>
            </a:r>
            <a:r>
              <a:rPr lang="en-US" sz="2400" dirty="0">
                <a:latin typeface="Times New Roman" panose="02020603050405020304" pitchFamily="18" charset="0"/>
                <a:cs typeface="Times New Roman" panose="02020603050405020304" pitchFamily="18" charset="0"/>
              </a:rPr>
              <a:t>Adult: Maintenance </a:t>
            </a:r>
            <a:r>
              <a:rPr lang="en-US" sz="2400" dirty="0">
                <a:solidFill>
                  <a:srgbClr val="FF0000"/>
                </a:solidFill>
                <a:latin typeface="Times New Roman" panose="02020603050405020304" pitchFamily="18" charset="0"/>
                <a:cs typeface="Times New Roman" panose="02020603050405020304" pitchFamily="18" charset="0"/>
              </a:rPr>
              <a:t>125–250 micrograms daily</a:t>
            </a:r>
            <a:r>
              <a:rPr lang="en-US" sz="2400" dirty="0">
                <a:latin typeface="Times New Roman" panose="02020603050405020304" pitchFamily="18" charset="0"/>
                <a:cs typeface="Times New Roman" panose="02020603050405020304" pitchFamily="18" charset="0"/>
              </a:rPr>
              <a:t>, dose according to renal function and initial loading dose, reduce dose in the elderly.</a:t>
            </a:r>
          </a:p>
          <a:p>
            <a:pPr lvl="0" algn="just" rtl="0">
              <a:buClr>
                <a:srgbClr val="E48312"/>
              </a:buClr>
            </a:pPr>
            <a:endParaRPr lang="en-US" sz="2400" dirty="0">
              <a:latin typeface="Times New Roman" panose="02020603050405020304" pitchFamily="18" charset="0"/>
              <a:cs typeface="Times New Roman" panose="02020603050405020304" pitchFamily="18" charset="0"/>
            </a:endParaRPr>
          </a:p>
          <a:p>
            <a:pPr lvl="0" algn="just" rtl="0">
              <a:buClr>
                <a:srgbClr val="E48312"/>
              </a:buClr>
            </a:pPr>
            <a:r>
              <a:rPr lang="en-US" sz="2400" dirty="0">
                <a:solidFill>
                  <a:srgbClr val="FF0000"/>
                </a:solidFill>
                <a:latin typeface="Times New Roman" panose="02020603050405020304" pitchFamily="18" charset="0"/>
                <a:cs typeface="Times New Roman" panose="02020603050405020304" pitchFamily="18" charset="0"/>
              </a:rPr>
              <a:t>Heart failure </a:t>
            </a:r>
            <a:r>
              <a:rPr lang="en-US" sz="2400" dirty="0">
                <a:latin typeface="Times New Roman" panose="02020603050405020304" pitchFamily="18" charset="0"/>
                <a:cs typeface="Times New Roman" panose="02020603050405020304" pitchFamily="18" charset="0"/>
              </a:rPr>
              <a:t>(for patients in sinus rhythm) </a:t>
            </a:r>
            <a:r>
              <a:rPr lang="en-US" sz="2400" dirty="0">
                <a:solidFill>
                  <a:srgbClr val="000000">
                    <a:lumMod val="75000"/>
                    <a:lumOff val="25000"/>
                  </a:srgbClr>
                </a:solidFill>
                <a:latin typeface="Times New Roman" panose="02020603050405020304" pitchFamily="18" charset="0"/>
                <a:cs typeface="Times New Roman" panose="02020603050405020304" pitchFamily="18" charset="0"/>
              </a:rPr>
              <a:t>by mouth </a:t>
            </a:r>
            <a:r>
              <a:rPr lang="en-US" sz="2400" dirty="0">
                <a:latin typeface="Times New Roman" panose="02020603050405020304" pitchFamily="18" charset="0"/>
                <a:cs typeface="Times New Roman" panose="02020603050405020304" pitchFamily="18" charset="0"/>
              </a:rPr>
              <a:t>Adult: </a:t>
            </a:r>
            <a:r>
              <a:rPr lang="en-US" sz="2400" dirty="0">
                <a:solidFill>
                  <a:srgbClr val="FF0000"/>
                </a:solidFill>
                <a:latin typeface="Times New Roman" panose="02020603050405020304" pitchFamily="18" charset="0"/>
                <a:cs typeface="Times New Roman" panose="02020603050405020304" pitchFamily="18" charset="0"/>
              </a:rPr>
              <a:t>62.5–125 micrograms once daily</a:t>
            </a:r>
            <a:r>
              <a:rPr lang="en-US" sz="2400" dirty="0">
                <a:latin typeface="Times New Roman" panose="02020603050405020304" pitchFamily="18" charset="0"/>
                <a:cs typeface="Times New Roman" panose="02020603050405020304" pitchFamily="18" charset="0"/>
              </a:rPr>
              <a:t>, reduce dose in the elderly.</a:t>
            </a:r>
          </a:p>
          <a:p>
            <a:pPr lvl="0" algn="just" rtl="0">
              <a:buClr>
                <a:srgbClr val="E48312"/>
              </a:buClr>
            </a:pPr>
            <a:endParaRPr lang="en-US" sz="2400" dirty="0">
              <a:latin typeface="Times New Roman" panose="02020603050405020304" pitchFamily="18" charset="0"/>
              <a:cs typeface="Times New Roman" panose="02020603050405020304" pitchFamily="18" charset="0"/>
            </a:endParaRPr>
          </a:p>
          <a:p>
            <a:pPr lvl="0" algn="just" rtl="0">
              <a:buClr>
                <a:srgbClr val="E48312"/>
              </a:buClr>
            </a:pPr>
            <a:r>
              <a:rPr lang="en-US" sz="2400" dirty="0">
                <a:latin typeface="Times New Roman" panose="02020603050405020304" pitchFamily="18" charset="0"/>
                <a:cs typeface="Times New Roman" panose="02020603050405020304" pitchFamily="18" charset="0"/>
              </a:rPr>
              <a:t>When switching </a:t>
            </a:r>
            <a:r>
              <a:rPr lang="en-US" sz="2400" dirty="0">
                <a:solidFill>
                  <a:srgbClr val="FF0000"/>
                </a:solidFill>
                <a:latin typeface="Times New Roman" panose="02020603050405020304" pitchFamily="18" charset="0"/>
                <a:cs typeface="Times New Roman" panose="02020603050405020304" pitchFamily="18" charset="0"/>
              </a:rPr>
              <a:t>from intravenous to oral route </a:t>
            </a:r>
            <a:r>
              <a:rPr lang="en-US" sz="2400" dirty="0">
                <a:latin typeface="Times New Roman" panose="02020603050405020304" pitchFamily="18" charset="0"/>
                <a:cs typeface="Times New Roman" panose="02020603050405020304" pitchFamily="18" charset="0"/>
              </a:rPr>
              <a:t>may need to </a:t>
            </a:r>
            <a:r>
              <a:rPr lang="en-US" sz="2400" dirty="0">
                <a:solidFill>
                  <a:srgbClr val="FF0000"/>
                </a:solidFill>
                <a:latin typeface="Times New Roman" panose="02020603050405020304" pitchFamily="18" charset="0"/>
                <a:cs typeface="Times New Roman" panose="02020603050405020304" pitchFamily="18" charset="0"/>
              </a:rPr>
              <a:t>increase dose by 20–33%</a:t>
            </a:r>
            <a:r>
              <a:rPr lang="en-US" sz="2400" dirty="0">
                <a:latin typeface="Times New Roman" panose="02020603050405020304" pitchFamily="18" charset="0"/>
                <a:cs typeface="Times New Roman" panose="02020603050405020304" pitchFamily="18" charset="0"/>
              </a:rPr>
              <a:t> to maintain the same plasma-digoxin concentration.</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83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AE16-F6C5-485A-B8EA-266C2B54F238}"/>
              </a:ext>
            </a:extLst>
          </p:cNvPr>
          <p:cNvSpPr>
            <a:spLocks noGrp="1"/>
          </p:cNvSpPr>
          <p:nvPr>
            <p:ph type="title"/>
          </p:nvPr>
        </p:nvSpPr>
        <p:spPr/>
        <p:txBody>
          <a:bodyPr/>
          <a:lstStyle/>
          <a:p>
            <a:pPr rtl="0"/>
            <a:r>
              <a:rPr lang="en-US" dirty="0">
                <a:latin typeface="AR BERKLEY" panose="02000000000000000000" pitchFamily="2" charset="0"/>
              </a:rPr>
              <a:t>Amiodarone</a:t>
            </a:r>
            <a:endParaRPr lang="ar-SA" dirty="0">
              <a:latin typeface="AR BERKLEY" panose="02000000000000000000" pitchFamily="2" charset="0"/>
            </a:endParaRPr>
          </a:p>
        </p:txBody>
      </p:sp>
      <p:sp>
        <p:nvSpPr>
          <p:cNvPr id="3" name="Content Placeholder 2">
            <a:extLst>
              <a:ext uri="{FF2B5EF4-FFF2-40B4-BE49-F238E27FC236}">
                <a16:creationId xmlns:a16="http://schemas.microsoft.com/office/drawing/2014/main" id="{4C10467C-5498-46AB-941F-45ED04B7DC19}"/>
              </a:ext>
            </a:extLst>
          </p:cNvPr>
          <p:cNvSpPr>
            <a:spLocks noGrp="1"/>
          </p:cNvSpPr>
          <p:nvPr>
            <p:ph idx="1"/>
          </p:nvPr>
        </p:nvSpPr>
        <p:spPr>
          <a:xfrm>
            <a:off x="822959" y="1845734"/>
            <a:ext cx="7543801" cy="4631266"/>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Amiodarone hydrochloride is used in the treatment of arrhythmias, particularly when other drugs are ineffective or contra-indicated. It can be used for paroxysmal </a:t>
            </a:r>
            <a:r>
              <a:rPr lang="en-US" sz="2400" dirty="0">
                <a:solidFill>
                  <a:srgbClr val="FF0000"/>
                </a:solidFill>
                <a:latin typeface="Times New Roman" panose="02020603050405020304" pitchFamily="18" charset="0"/>
                <a:cs typeface="Times New Roman" panose="02020603050405020304" pitchFamily="18" charset="0"/>
              </a:rPr>
              <a:t>supraventricular</a:t>
            </a:r>
            <a:r>
              <a:rPr lang="en-US" sz="2400" dirty="0">
                <a:latin typeface="Times New Roman" panose="02020603050405020304" pitchFamily="18" charset="0"/>
                <a:cs typeface="Times New Roman" panose="02020603050405020304" pitchFamily="18" charset="0"/>
              </a:rPr>
              <a:t>, nodal and </a:t>
            </a:r>
            <a:r>
              <a:rPr lang="en-US" sz="2400" dirty="0">
                <a:solidFill>
                  <a:srgbClr val="FF0000"/>
                </a:solidFill>
                <a:latin typeface="Times New Roman" panose="02020603050405020304" pitchFamily="18" charset="0"/>
                <a:cs typeface="Times New Roman" panose="02020603050405020304" pitchFamily="18" charset="0"/>
              </a:rPr>
              <a:t>ventricular tachycardias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atrial fibrillation and flutter</a:t>
            </a:r>
            <a:r>
              <a:rPr lang="en-US" sz="2400" dirty="0">
                <a:latin typeface="Times New Roman" panose="02020603050405020304" pitchFamily="18" charset="0"/>
                <a:cs typeface="Times New Roman" panose="02020603050405020304" pitchFamily="18" charset="0"/>
              </a:rPr>
              <a:t>, and ventricular fibrillation. has the advantage of causing little or </a:t>
            </a:r>
            <a:r>
              <a:rPr lang="en-US" sz="2400" dirty="0">
                <a:solidFill>
                  <a:srgbClr val="FF0000"/>
                </a:solidFill>
                <a:latin typeface="Times New Roman" panose="02020603050405020304" pitchFamily="18" charset="0"/>
                <a:cs typeface="Times New Roman" panose="02020603050405020304" pitchFamily="18" charset="0"/>
              </a:rPr>
              <a:t>no myocardial depression</a:t>
            </a:r>
            <a:r>
              <a:rPr lang="en-US" sz="2400" dirty="0">
                <a:latin typeface="Times New Roman" panose="02020603050405020304" pitchFamily="18" charset="0"/>
                <a:cs typeface="Times New Roman" panose="02020603050405020304" pitchFamily="18" charset="0"/>
              </a:rPr>
              <a: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Unlike oral amiodarone hydrochloride, intravenous amiodarone hydrochloride acts relatively </a:t>
            </a:r>
            <a:r>
              <a:rPr lang="en-US" sz="2400" dirty="0">
                <a:solidFill>
                  <a:srgbClr val="FF0000"/>
                </a:solidFill>
                <a:latin typeface="Times New Roman" panose="02020603050405020304" pitchFamily="18" charset="0"/>
                <a:cs typeface="Times New Roman" panose="02020603050405020304" pitchFamily="18" charset="0"/>
              </a:rPr>
              <a:t>rapidly</a:t>
            </a:r>
            <a:r>
              <a:rPr lang="en-US" sz="2400" dirty="0">
                <a:latin typeface="Times New Roman" panose="02020603050405020304" pitchFamily="18" charset="0"/>
                <a:cs typeface="Times New Roman" panose="02020603050405020304" pitchFamily="18" charset="0"/>
              </a:rPr>
              <a:t>. Intravenous injection of amiodarone hydrochloride can be  used in </a:t>
            </a:r>
            <a:r>
              <a:rPr lang="en-US" sz="2400" dirty="0">
                <a:solidFill>
                  <a:srgbClr val="FF0000"/>
                </a:solidFill>
                <a:latin typeface="Times New Roman" panose="02020603050405020304" pitchFamily="18" charset="0"/>
                <a:cs typeface="Times New Roman" panose="02020603050405020304" pitchFamily="18" charset="0"/>
              </a:rPr>
              <a:t>cardiopulmonary resuscitation</a:t>
            </a:r>
            <a:r>
              <a:rPr lang="en-US" sz="2400" dirty="0">
                <a:latin typeface="Times New Roman" panose="02020603050405020304" pitchFamily="18" charset="0"/>
                <a:cs typeface="Times New Roman" panose="02020603050405020304" pitchFamily="18" charset="0"/>
              </a:rPr>
              <a:t> for ventricular fibrillation or pulseless tachycardia unresponsive to other interventions.</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Amiodarone hydrochloride has a </a:t>
            </a:r>
            <a:r>
              <a:rPr lang="en-US" sz="2400" dirty="0">
                <a:solidFill>
                  <a:srgbClr val="FF0000"/>
                </a:solidFill>
                <a:latin typeface="Times New Roman" panose="02020603050405020304" pitchFamily="18" charset="0"/>
                <a:cs typeface="Times New Roman" panose="02020603050405020304" pitchFamily="18" charset="0"/>
              </a:rPr>
              <a:t>very long half-life </a:t>
            </a:r>
            <a:r>
              <a:rPr lang="en-US" sz="2400" dirty="0">
                <a:latin typeface="Times New Roman" panose="02020603050405020304" pitchFamily="18" charset="0"/>
                <a:cs typeface="Times New Roman" panose="02020603050405020304" pitchFamily="18" charset="0"/>
              </a:rPr>
              <a:t>(extending to several weeks) and only needs to be given </a:t>
            </a:r>
            <a:r>
              <a:rPr lang="en-US" sz="2400" dirty="0">
                <a:solidFill>
                  <a:srgbClr val="FF0000"/>
                </a:solidFill>
                <a:latin typeface="Times New Roman" panose="02020603050405020304" pitchFamily="18" charset="0"/>
                <a:cs typeface="Times New Roman" panose="02020603050405020304" pitchFamily="18" charset="0"/>
              </a:rPr>
              <a:t>once daily </a:t>
            </a:r>
            <a:r>
              <a:rPr lang="en-US" sz="2400" dirty="0">
                <a:latin typeface="Times New Roman" panose="02020603050405020304" pitchFamily="18" charset="0"/>
                <a:cs typeface="Times New Roman" panose="02020603050405020304" pitchFamily="18" charset="0"/>
              </a:rPr>
              <a:t>(but high doses can cause nausea unless divided).</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07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36FA-7108-42EA-BEAE-9C39348D6E2C}"/>
              </a:ext>
            </a:extLst>
          </p:cNvPr>
          <p:cNvSpPr>
            <a:spLocks noGrp="1"/>
          </p:cNvSpPr>
          <p:nvPr>
            <p:ph type="title"/>
          </p:nvPr>
        </p:nvSpPr>
        <p:spPr/>
        <p:txBody>
          <a:bodyPr/>
          <a:lstStyle/>
          <a:p>
            <a:r>
              <a:rPr lang="en-US" dirty="0">
                <a:solidFill>
                  <a:srgbClr val="000000">
                    <a:lumMod val="75000"/>
                    <a:lumOff val="25000"/>
                  </a:srgbClr>
                </a:solidFill>
                <a:latin typeface="AR BERKLEY" panose="02000000000000000000" pitchFamily="2" charset="0"/>
              </a:rPr>
              <a:t>Amiodarone</a:t>
            </a:r>
            <a:endParaRPr lang="ar-SA" dirty="0"/>
          </a:p>
        </p:txBody>
      </p:sp>
      <p:sp>
        <p:nvSpPr>
          <p:cNvPr id="3" name="Content Placeholder 2">
            <a:extLst>
              <a:ext uri="{FF2B5EF4-FFF2-40B4-BE49-F238E27FC236}">
                <a16:creationId xmlns:a16="http://schemas.microsoft.com/office/drawing/2014/main" id="{14E0900D-50FC-451D-9134-BBCC352C9DB0}"/>
              </a:ext>
            </a:extLst>
          </p:cNvPr>
          <p:cNvSpPr>
            <a:spLocks noGrp="1"/>
          </p:cNvSpPr>
          <p:nvPr>
            <p:ph idx="1"/>
          </p:nvPr>
        </p:nvSpPr>
        <p:spPr>
          <a:xfrm>
            <a:off x="822959" y="1845734"/>
            <a:ext cx="7543801" cy="4478866"/>
          </a:xfrm>
        </p:spPr>
        <p:txBody>
          <a:bodyPr>
            <a:normAutofit fontScale="92500" lnSpcReduction="10000"/>
          </a:bodyPr>
          <a:lstStyle/>
          <a:p>
            <a:pPr algn="just" rtl="0"/>
            <a:r>
              <a:rPr lang="en-US" sz="2400" dirty="0">
                <a:solidFill>
                  <a:srgbClr val="000000">
                    <a:lumMod val="75000"/>
                    <a:lumOff val="25000"/>
                  </a:srgbClr>
                </a:solidFill>
                <a:latin typeface="Times New Roman" panose="02020603050405020304" pitchFamily="18" charset="0"/>
                <a:cs typeface="Times New Roman" panose="02020603050405020304" pitchFamily="18" charset="0"/>
              </a:rPr>
              <a:t>Corneal microdeposits: </a:t>
            </a:r>
            <a:r>
              <a:rPr lang="en-US" sz="2400" dirty="0">
                <a:latin typeface="Times New Roman" panose="02020603050405020304" pitchFamily="18" charset="0"/>
                <a:cs typeface="Times New Roman" panose="02020603050405020304" pitchFamily="18" charset="0"/>
              </a:rPr>
              <a:t>Most patients taking amiodarone develop </a:t>
            </a:r>
            <a:r>
              <a:rPr lang="en-US" sz="2400" dirty="0">
                <a:solidFill>
                  <a:srgbClr val="FF0000"/>
                </a:solidFill>
                <a:latin typeface="Times New Roman" panose="02020603050405020304" pitchFamily="18" charset="0"/>
                <a:cs typeface="Times New Roman" panose="02020603050405020304" pitchFamily="18" charset="0"/>
              </a:rPr>
              <a:t>corneal microdeposits </a:t>
            </a:r>
            <a:r>
              <a:rPr lang="en-US" sz="2400" dirty="0">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reversible</a:t>
            </a:r>
            <a:r>
              <a:rPr lang="en-US" sz="2400" dirty="0">
                <a:latin typeface="Times New Roman" panose="02020603050405020304" pitchFamily="18" charset="0"/>
                <a:cs typeface="Times New Roman" panose="02020603050405020304" pitchFamily="18" charset="0"/>
              </a:rPr>
              <a:t> on withdrawal of treatment); these </a:t>
            </a:r>
            <a:r>
              <a:rPr lang="en-US" sz="2400" dirty="0">
                <a:solidFill>
                  <a:srgbClr val="FF0000"/>
                </a:solidFill>
                <a:latin typeface="Times New Roman" panose="02020603050405020304" pitchFamily="18" charset="0"/>
                <a:cs typeface="Times New Roman" panose="02020603050405020304" pitchFamily="18" charset="0"/>
              </a:rPr>
              <a:t>rarely </a:t>
            </a:r>
            <a:r>
              <a:rPr lang="en-US" sz="2400" dirty="0">
                <a:latin typeface="Times New Roman" panose="02020603050405020304" pitchFamily="18" charset="0"/>
                <a:cs typeface="Times New Roman" panose="02020603050405020304" pitchFamily="18" charset="0"/>
              </a:rPr>
              <a:t>interfere with vision, but drivers may be dazzled by headlights at night. However, if vision is impaired or if </a:t>
            </a:r>
            <a:r>
              <a:rPr lang="en-US" sz="2400" dirty="0">
                <a:solidFill>
                  <a:srgbClr val="FF0000"/>
                </a:solidFill>
                <a:latin typeface="Times New Roman" panose="02020603050405020304" pitchFamily="18" charset="0"/>
                <a:cs typeface="Times New Roman" panose="02020603050405020304" pitchFamily="18" charset="0"/>
              </a:rPr>
              <a:t>optic neuritis </a:t>
            </a:r>
            <a:r>
              <a:rPr lang="en-US" sz="2400" dirty="0">
                <a:latin typeface="Times New Roman" panose="02020603050405020304" pitchFamily="18" charset="0"/>
                <a:cs typeface="Times New Roman" panose="02020603050405020304" pitchFamily="18" charset="0"/>
              </a:rPr>
              <a:t>or </a:t>
            </a:r>
            <a:r>
              <a:rPr lang="en-US" sz="2400" dirty="0">
                <a:solidFill>
                  <a:srgbClr val="FF0000"/>
                </a:solidFill>
                <a:latin typeface="Times New Roman" panose="02020603050405020304" pitchFamily="18" charset="0"/>
                <a:cs typeface="Times New Roman" panose="02020603050405020304" pitchFamily="18" charset="0"/>
              </a:rPr>
              <a:t>optic neuropathy </a:t>
            </a:r>
            <a:r>
              <a:rPr lang="en-US" sz="2400" dirty="0">
                <a:latin typeface="Times New Roman" panose="02020603050405020304" pitchFamily="18" charset="0"/>
                <a:cs typeface="Times New Roman" panose="02020603050405020304" pitchFamily="18" charset="0"/>
              </a:rPr>
              <a:t>occur, amiodarone must be </a:t>
            </a:r>
            <a:r>
              <a:rPr lang="en-US" sz="2400" dirty="0">
                <a:solidFill>
                  <a:srgbClr val="FF0000"/>
                </a:solidFill>
                <a:latin typeface="Times New Roman" panose="02020603050405020304" pitchFamily="18" charset="0"/>
                <a:cs typeface="Times New Roman" panose="02020603050405020304" pitchFamily="18" charset="0"/>
              </a:rPr>
              <a:t>stopped</a:t>
            </a:r>
            <a:r>
              <a:rPr lang="en-US" sz="2400" dirty="0">
                <a:latin typeface="Times New Roman" panose="02020603050405020304" pitchFamily="18" charset="0"/>
                <a:cs typeface="Times New Roman" panose="02020603050405020304" pitchFamily="18" charset="0"/>
              </a:rPr>
              <a:t> to prevent blindness and expert advice sought.</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Pulmonary toxicity: </a:t>
            </a:r>
            <a:r>
              <a:rPr lang="en-US" sz="2400" dirty="0">
                <a:solidFill>
                  <a:srgbClr val="FF0000"/>
                </a:solidFill>
                <a:latin typeface="Times New Roman" panose="02020603050405020304" pitchFamily="18" charset="0"/>
                <a:cs typeface="Times New Roman" panose="02020603050405020304" pitchFamily="18" charset="0"/>
              </a:rPr>
              <a:t>Pneumonitis</a:t>
            </a:r>
            <a:r>
              <a:rPr lang="en-US" sz="2400" dirty="0">
                <a:latin typeface="Times New Roman" panose="02020603050405020304" pitchFamily="18" charset="0"/>
                <a:cs typeface="Times New Roman" panose="02020603050405020304" pitchFamily="18" charset="0"/>
              </a:rPr>
              <a:t> should always be suspected if new or progressive </a:t>
            </a:r>
            <a:r>
              <a:rPr lang="en-US" sz="2400" dirty="0">
                <a:solidFill>
                  <a:srgbClr val="FF0000"/>
                </a:solidFill>
                <a:latin typeface="Times New Roman" panose="02020603050405020304" pitchFamily="18" charset="0"/>
                <a:cs typeface="Times New Roman" panose="02020603050405020304" pitchFamily="18" charset="0"/>
              </a:rPr>
              <a:t>shortness of breath </a:t>
            </a:r>
            <a:r>
              <a:rPr lang="en-US" sz="2400" dirty="0">
                <a:latin typeface="Times New Roman" panose="02020603050405020304" pitchFamily="18" charset="0"/>
                <a:cs typeface="Times New Roman" panose="02020603050405020304" pitchFamily="18" charset="0"/>
              </a:rPr>
              <a:t>or </a:t>
            </a:r>
            <a:r>
              <a:rPr lang="en-US" sz="2400" dirty="0">
                <a:solidFill>
                  <a:srgbClr val="FF0000"/>
                </a:solidFill>
                <a:latin typeface="Times New Roman" panose="02020603050405020304" pitchFamily="18" charset="0"/>
                <a:cs typeface="Times New Roman" panose="02020603050405020304" pitchFamily="18" charset="0"/>
              </a:rPr>
              <a:t>cough</a:t>
            </a:r>
            <a:r>
              <a:rPr lang="en-US" sz="2400" dirty="0">
                <a:latin typeface="Times New Roman" panose="02020603050405020304" pitchFamily="18" charset="0"/>
                <a:cs typeface="Times New Roman" panose="02020603050405020304" pitchFamily="18" charset="0"/>
              </a:rPr>
              <a:t> develops in a patient taking amiodarone.</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Peripheral neuropathy: Fresh neurological symptoms should raise the possibility of </a:t>
            </a:r>
            <a:r>
              <a:rPr lang="en-US" sz="2400" dirty="0">
                <a:solidFill>
                  <a:srgbClr val="FF0000"/>
                </a:solidFill>
                <a:latin typeface="Times New Roman" panose="02020603050405020304" pitchFamily="18" charset="0"/>
                <a:cs typeface="Times New Roman" panose="02020603050405020304" pitchFamily="18" charset="0"/>
              </a:rPr>
              <a:t>peripheral neuropathy</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70689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1139</TotalTime>
  <Words>5808</Words>
  <Application>Microsoft Office PowerPoint</Application>
  <PresentationFormat>On-screen Show (4:3)</PresentationFormat>
  <Paragraphs>327</Paragraphs>
  <Slides>57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 BERKLEY</vt:lpstr>
      <vt:lpstr>Arial</vt:lpstr>
      <vt:lpstr>Berlin Sans FB Demi</vt:lpstr>
      <vt:lpstr>Calibri</vt:lpstr>
      <vt:lpstr>Calibri Light</vt:lpstr>
      <vt:lpstr>Eras Demi ITC</vt:lpstr>
      <vt:lpstr>Times New Roman</vt:lpstr>
      <vt:lpstr>Verdana</vt:lpstr>
      <vt:lpstr>Wingdings</vt:lpstr>
      <vt:lpstr>Retrospect</vt:lpstr>
      <vt:lpstr>Cardiovascular Drugs Part lll</vt:lpstr>
      <vt:lpstr>Digoxin</vt:lpstr>
      <vt:lpstr>PowerPoint Presentation</vt:lpstr>
      <vt:lpstr>Digoxin</vt:lpstr>
      <vt:lpstr>Digoxin</vt:lpstr>
      <vt:lpstr>PowerPoint Presentation</vt:lpstr>
      <vt:lpstr>Digoxin</vt:lpstr>
      <vt:lpstr>Amiodarone</vt:lpstr>
      <vt:lpstr>Amiodarone</vt:lpstr>
      <vt:lpstr>Amiodarone</vt:lpstr>
      <vt:lpstr>Amiodarone</vt:lpstr>
      <vt:lpstr>Amiodarone-induced pigmentation</vt:lpstr>
      <vt:lpstr>Amiodarone</vt:lpstr>
      <vt:lpstr>Amiodarone</vt:lpstr>
      <vt:lpstr>lidocaine</vt:lpstr>
      <vt:lpstr>lidocaine</vt:lpstr>
      <vt:lpstr>lidocaine</vt:lpstr>
      <vt:lpstr>Inotropic sympathomimetics</vt:lpstr>
      <vt:lpstr>Dopamine</vt:lpstr>
      <vt:lpstr>Dopamine</vt:lpstr>
      <vt:lpstr>Dobutamine</vt:lpstr>
      <vt:lpstr>Dobutamine</vt:lpstr>
      <vt:lpstr>Nitrates</vt:lpstr>
      <vt:lpstr>Nitrates</vt:lpstr>
      <vt:lpstr>Glyceryl trinitrate</vt:lpstr>
      <vt:lpstr>Nitroglycerin patch allergy</vt:lpstr>
      <vt:lpstr>Glyceryl trinitrate</vt:lpstr>
      <vt:lpstr>Glyceryl trinitrate</vt:lpstr>
      <vt:lpstr>Isosorbide dinitrate</vt:lpstr>
      <vt:lpstr>Isosorbide mononitrate</vt:lpstr>
      <vt:lpstr>Antiplatelet drugs</vt:lpstr>
      <vt:lpstr>Aspirin</vt:lpstr>
      <vt:lpstr>Aspirin</vt:lpstr>
      <vt:lpstr>Aspirin</vt:lpstr>
      <vt:lpstr>Aspirin</vt:lpstr>
      <vt:lpstr>Clopidogrel</vt:lpstr>
      <vt:lpstr>Clopidogrel</vt:lpstr>
      <vt:lpstr>Clopidogrel</vt:lpstr>
      <vt:lpstr>Clopidogrel</vt:lpstr>
      <vt:lpstr>Parenteral anticoagulants</vt:lpstr>
      <vt:lpstr>Parenteral anticoagulants</vt:lpstr>
      <vt:lpstr>Heparins</vt:lpstr>
      <vt:lpstr>Heparins</vt:lpstr>
      <vt:lpstr>Heparins</vt:lpstr>
      <vt:lpstr>Heparin (unfractionated)</vt:lpstr>
      <vt:lpstr>Heparin (unfractionated)</vt:lpstr>
      <vt:lpstr>Enoxaparin</vt:lpstr>
      <vt:lpstr>Enoxaparin</vt:lpstr>
      <vt:lpstr>Enoxaparin</vt:lpstr>
      <vt:lpstr>Fibrinolytic drugs</vt:lpstr>
      <vt:lpstr>Fibrinolytic drugs</vt:lpstr>
      <vt:lpstr>Fibrinolytic drugs</vt:lpstr>
      <vt:lpstr>Fibrinolytic drugs</vt:lpstr>
      <vt:lpstr>Alteplase (rt-PA; Tissue-type plasminogen activator)</vt:lpstr>
      <vt:lpstr>Alteplase (rt-PA; Tissue-type plasminogen activator)</vt:lpstr>
      <vt:lpstr>Alteplase (rt-PA; Tissue-type plasminogen activator)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Drugs Part lll</dc:title>
  <dc:creator>hp 15</dc:creator>
  <cp:lastModifiedBy>DR.Ahmed Saker 2o1O</cp:lastModifiedBy>
  <cp:revision>81</cp:revision>
  <dcterms:created xsi:type="dcterms:W3CDTF">2006-08-16T00:00:00Z</dcterms:created>
  <dcterms:modified xsi:type="dcterms:W3CDTF">2018-02-24T20:47:47Z</dcterms:modified>
</cp:coreProperties>
</file>