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85" r:id="rId13"/>
    <p:sldId id="286" r:id="rId14"/>
    <p:sldId id="287" r:id="rId15"/>
    <p:sldId id="288" r:id="rId16"/>
    <p:sldId id="289" r:id="rId17"/>
    <p:sldId id="290" r:id="rId18"/>
    <p:sldId id="291" r:id="rId19"/>
    <p:sldId id="292" r:id="rId20"/>
    <p:sldId id="303" r:id="rId21"/>
    <p:sldId id="293" r:id="rId22"/>
    <p:sldId id="294" r:id="rId23"/>
    <p:sldId id="295" r:id="rId24"/>
    <p:sldId id="268" r:id="rId25"/>
    <p:sldId id="302" r:id="rId26"/>
    <p:sldId id="269" r:id="rId27"/>
    <p:sldId id="270" r:id="rId28"/>
    <p:sldId id="271" r:id="rId29"/>
    <p:sldId id="272" r:id="rId30"/>
    <p:sldId id="273" r:id="rId31"/>
    <p:sldId id="274" r:id="rId32"/>
    <p:sldId id="275" r:id="rId33"/>
    <p:sldId id="276" r:id="rId34"/>
    <p:sldId id="278" r:id="rId35"/>
    <p:sldId id="277" r:id="rId36"/>
    <p:sldId id="279" r:id="rId37"/>
    <p:sldId id="280" r:id="rId38"/>
    <p:sldId id="307" r:id="rId39"/>
    <p:sldId id="308" r:id="rId40"/>
    <p:sldId id="281" r:id="rId41"/>
    <p:sldId id="304" r:id="rId42"/>
    <p:sldId id="310" r:id="rId43"/>
    <p:sldId id="309" r:id="rId44"/>
    <p:sldId id="282" r:id="rId45"/>
    <p:sldId id="283" r:id="rId46"/>
    <p:sldId id="284" r:id="rId47"/>
    <p:sldId id="296"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1D8BD707-D9CF-40AE-B4C6-C98DA3205C09}" type="datetimeFigureOut">
              <a:rPr lang="en-US" smtClean="0"/>
              <a:pPr/>
              <a:t>5/15/2018</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381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2181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638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62865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1464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D8BD707-D9CF-40AE-B4C6-C98DA3205C09}" type="datetimeFigureOut">
              <a:rPr lang="en-US" smtClean="0"/>
              <a:pPr/>
              <a:t>5/15/2018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9225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D8BD707-D9CF-40AE-B4C6-C98DA3205C09}" type="datetimeFigureOut">
              <a:rPr lang="en-US" smtClean="0"/>
              <a:pPr/>
              <a:t>5/15/2018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720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1D8BD707-D9CF-40AE-B4C6-C98DA3205C09}" type="datetimeFigureOut">
              <a:rPr lang="en-US" smtClean="0"/>
              <a:pPr/>
              <a:t>5/15/2018</a:t>
            </a:fld>
            <a:endParaRPr lang="en-US"/>
          </a:p>
        </p:txBody>
      </p:sp>
      <p:sp>
        <p:nvSpPr>
          <p:cNvPr id="5" name="Footer Placeholder 4"/>
          <p:cNvSpPr>
            <a:spLocks noGrp="1"/>
          </p:cNvSpPr>
          <p:nvPr>
            <p:ph type="ftr" sz="quarter" idx="11"/>
          </p:nvPr>
        </p:nvSpPr>
        <p:spPr>
          <a:xfrm>
            <a:off x="516133" y="6387910"/>
            <a:ext cx="3859795" cy="228660"/>
          </a:xfrm>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22963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5/15/2018</a:t>
            </a:fld>
            <a:endParaRPr lang="en-US"/>
          </a:p>
        </p:txBody>
      </p:sp>
      <p:sp>
        <p:nvSpPr>
          <p:cNvPr id="5" name="Footer Placeholder 4"/>
          <p:cNvSpPr>
            <a:spLocks noGrp="1"/>
          </p:cNvSpPr>
          <p:nvPr>
            <p:ph type="ftr" sz="quarter" idx="11"/>
          </p:nvPr>
        </p:nvSpPr>
        <p:spPr>
          <a:xfrm>
            <a:off x="538546" y="6365498"/>
            <a:ext cx="3859795" cy="228660"/>
          </a:xfrm>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9680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54671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706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1706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8711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610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1D8BD707-D9CF-40AE-B4C6-C98DA3205C09}" type="datetimeFigureOut">
              <a:rPr lang="en-US" smtClean="0"/>
              <a:pPr/>
              <a:t>5/15/2018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9135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8187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8497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1D8BD707-D9CF-40AE-B4C6-C98DA3205C09}" type="datetimeFigureOut">
              <a:rPr lang="en-US" smtClean="0"/>
              <a:pPr/>
              <a:t>5/15/2018</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9589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1" eaLnBrk="1" latinLnBrk="0" hangingPunct="1">
        <a:spcBef>
          <a:spcPct val="0"/>
        </a:spcBef>
        <a:buNone/>
        <a:defRPr sz="3200" b="0" i="0" kern="1200">
          <a:solidFill>
            <a:schemeClr val="bg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AC21-C343-4279-899C-F2F0B3088E5E}"/>
              </a:ext>
            </a:extLst>
          </p:cNvPr>
          <p:cNvSpPr>
            <a:spLocks noGrp="1"/>
          </p:cNvSpPr>
          <p:nvPr>
            <p:ph type="ctrTitle"/>
          </p:nvPr>
        </p:nvSpPr>
        <p:spPr>
          <a:xfrm>
            <a:off x="866440" y="1676401"/>
            <a:ext cx="7134560" cy="2286000"/>
          </a:xfrm>
        </p:spPr>
        <p:txBody>
          <a:bodyPr/>
          <a:lstStyle/>
          <a:p>
            <a:pPr algn="ctr"/>
            <a:r>
              <a:rPr lang="en-US" dirty="0"/>
              <a:t>Eczema, Dandruff and Hair Loss</a:t>
            </a:r>
            <a:endParaRPr lang="ar-SA" dirty="0"/>
          </a:p>
        </p:txBody>
      </p:sp>
      <p:sp>
        <p:nvSpPr>
          <p:cNvPr id="3" name="Subtitle 2">
            <a:extLst>
              <a:ext uri="{FF2B5EF4-FFF2-40B4-BE49-F238E27FC236}">
                <a16:creationId xmlns:a16="http://schemas.microsoft.com/office/drawing/2014/main" id="{24A36049-1A21-4CE6-AA81-C206DE62046A}"/>
              </a:ext>
            </a:extLst>
          </p:cNvPr>
          <p:cNvSpPr>
            <a:spLocks noGrp="1"/>
          </p:cNvSpPr>
          <p:nvPr>
            <p:ph type="subTitle" idx="1"/>
          </p:nvPr>
        </p:nvSpPr>
        <p:spPr>
          <a:xfrm>
            <a:off x="866440" y="4777380"/>
            <a:ext cx="7134560" cy="861420"/>
          </a:xfrm>
        </p:spPr>
        <p:txBody>
          <a:bodyPr>
            <a:normAutofit/>
          </a:bodyPr>
          <a:lstStyle/>
          <a:p>
            <a:pPr algn="ctr"/>
            <a:r>
              <a:rPr lang="en-US" sz="2800" dirty="0">
                <a:solidFill>
                  <a:schemeClr val="bg1"/>
                </a:solidFill>
              </a:rPr>
              <a:t>Assist. Lect. Haider </a:t>
            </a:r>
            <a:r>
              <a:rPr lang="en-US" sz="2800" dirty="0" err="1">
                <a:solidFill>
                  <a:schemeClr val="bg1"/>
                </a:solidFill>
              </a:rPr>
              <a:t>raheem</a:t>
            </a:r>
            <a:endParaRPr lang="ar-SA" sz="2800" dirty="0">
              <a:solidFill>
                <a:schemeClr val="bg1"/>
              </a:solidFill>
            </a:endParaRPr>
          </a:p>
        </p:txBody>
      </p:sp>
    </p:spTree>
    <p:extLst>
      <p:ext uri="{BB962C8B-B14F-4D97-AF65-F5344CB8AC3E}">
        <p14:creationId xmlns:p14="http://schemas.microsoft.com/office/powerpoint/2010/main" val="3775556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F12A4-5B30-4BB6-B91A-287A28EA627A}"/>
              </a:ext>
            </a:extLst>
          </p:cNvPr>
          <p:cNvSpPr>
            <a:spLocks noGrp="1"/>
          </p:cNvSpPr>
          <p:nvPr>
            <p:ph type="title"/>
          </p:nvPr>
        </p:nvSpPr>
        <p:spPr>
          <a:xfrm>
            <a:off x="533400" y="927098"/>
            <a:ext cx="7162800" cy="709865"/>
          </a:xfrm>
        </p:spPr>
        <p:txBody>
          <a:bodyPr/>
          <a:lstStyle/>
          <a:p>
            <a:r>
              <a:rPr lang="en-US" dirty="0"/>
              <a:t>CAUTIONS &amp; CONTRA-INDICATIONS</a:t>
            </a:r>
            <a:endParaRPr lang="ar-SA" dirty="0"/>
          </a:p>
        </p:txBody>
      </p:sp>
      <p:sp>
        <p:nvSpPr>
          <p:cNvPr id="3" name="Content Placeholder 2">
            <a:extLst>
              <a:ext uri="{FF2B5EF4-FFF2-40B4-BE49-F238E27FC236}">
                <a16:creationId xmlns:a16="http://schemas.microsoft.com/office/drawing/2014/main" id="{036A1ED4-4BF2-447B-B764-85C133C0E74F}"/>
              </a:ext>
            </a:extLst>
          </p:cNvPr>
          <p:cNvSpPr>
            <a:spLocks noGrp="1"/>
          </p:cNvSpPr>
          <p:nvPr>
            <p:ph idx="1"/>
          </p:nvPr>
        </p:nvSpPr>
        <p:spPr>
          <a:xfrm>
            <a:off x="533400" y="2489200"/>
            <a:ext cx="8001000" cy="4216400"/>
          </a:xfrm>
        </p:spPr>
        <p:txBody>
          <a:bodyPr>
            <a:normAutofit lnSpcReduction="10000"/>
          </a:bodyPr>
          <a:lstStyle/>
          <a:p>
            <a:pPr algn="just" rtl="0"/>
            <a:r>
              <a:rPr lang="en-US" sz="2400" dirty="0">
                <a:solidFill>
                  <a:srgbClr val="FF0000"/>
                </a:solidFill>
                <a:latin typeface="Times New Roman" panose="02020603050405020304" pitchFamily="18" charset="0"/>
                <a:cs typeface="Times New Roman" panose="02020603050405020304" pitchFamily="18" charset="0"/>
              </a:rPr>
              <a:t>CAUTIONS</a:t>
            </a:r>
            <a:r>
              <a:rPr lang="en-US" sz="2400" dirty="0">
                <a:latin typeface="Times New Roman" panose="02020603050405020304" pitchFamily="18" charset="0"/>
                <a:cs typeface="Times New Roman" panose="02020603050405020304" pitchFamily="18" charset="0"/>
              </a:rPr>
              <a:t>: Avoid prolonged use (particularly on the face) . cautions applicable to systemic corticosteroids may also apply if absorption occurs following topical and local use . dermatoses of infancy, including nappy rash (extreme caution required—treatment should be limited to 5–7 days) . infection . keep away from eyes.</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FF0000"/>
                </a:solidFill>
                <a:latin typeface="Times New Roman" panose="02020603050405020304" pitchFamily="18" charset="0"/>
                <a:cs typeface="Times New Roman" panose="02020603050405020304" pitchFamily="18" charset="0"/>
              </a:rPr>
              <a:t>CONTRA-INDICATIONS</a:t>
            </a:r>
            <a:r>
              <a:rPr lang="en-US" sz="2400" dirty="0">
                <a:latin typeface="Times New Roman" panose="02020603050405020304" pitchFamily="18" charset="0"/>
                <a:cs typeface="Times New Roman" panose="02020603050405020304" pitchFamily="18" charset="0"/>
              </a:rPr>
              <a:t>: Acne . perioral dermatitis . Potent corticosteroids in widespread plaque psoriasis . rosacea (in adults) . untreated bacterial, fungal or viral skin lesions.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035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8D3-B75F-43B8-BD77-DE2A8D76EBF1}"/>
              </a:ext>
            </a:extLst>
          </p:cNvPr>
          <p:cNvSpPr>
            <a:spLocks noGrp="1"/>
          </p:cNvSpPr>
          <p:nvPr>
            <p:ph type="title"/>
          </p:nvPr>
        </p:nvSpPr>
        <p:spPr>
          <a:xfrm>
            <a:off x="609600" y="927098"/>
            <a:ext cx="7010400" cy="709865"/>
          </a:xfrm>
        </p:spPr>
        <p:txBody>
          <a:bodyPr/>
          <a:lstStyle/>
          <a:p>
            <a:r>
              <a:rPr lang="en-US" dirty="0"/>
              <a:t>Cautionary and Advisory Labels</a:t>
            </a:r>
            <a:endParaRPr lang="ar-SA" dirty="0"/>
          </a:p>
        </p:txBody>
      </p:sp>
      <p:sp>
        <p:nvSpPr>
          <p:cNvPr id="3" name="Content Placeholder 2">
            <a:extLst>
              <a:ext uri="{FF2B5EF4-FFF2-40B4-BE49-F238E27FC236}">
                <a16:creationId xmlns:a16="http://schemas.microsoft.com/office/drawing/2014/main" id="{EA9FB3C7-6DFC-46BF-93A3-8B1B59EC12DE}"/>
              </a:ext>
            </a:extLst>
          </p:cNvPr>
          <p:cNvSpPr>
            <a:spLocks noGrp="1"/>
          </p:cNvSpPr>
          <p:nvPr>
            <p:ph idx="1"/>
          </p:nvPr>
        </p:nvSpPr>
        <p:spPr>
          <a:xfrm>
            <a:off x="609600" y="2362200"/>
            <a:ext cx="8001000" cy="4343400"/>
          </a:xfrm>
        </p:spPr>
        <p:txBody>
          <a:bodyPr>
            <a:normAutofit lnSpcReduction="10000"/>
          </a:bodyPr>
          <a:lstStyle/>
          <a:p>
            <a:pPr algn="just" rtl="0"/>
            <a:r>
              <a:rPr lang="en-US" sz="2400" dirty="0">
                <a:latin typeface="Times New Roman" panose="02020603050405020304" pitchFamily="18" charset="0"/>
                <a:cs typeface="Times New Roman" panose="02020603050405020304" pitchFamily="18" charset="0"/>
              </a:rPr>
              <a:t>Cautionary and advisory labels 28: Spread thinly on the affected skin only.</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Cautionary and advisory labels 15: Caution: flammable. Keep your body away from fire or flames after you have put on the medicine.</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Excipients and sensitisation: Excipients in topical products rarely cause problems. If a patch test indicates allergy to an excipient, products containing the substance should be avoided.</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6281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941F8-90E6-4138-94F8-050227BB96B3}"/>
              </a:ext>
            </a:extLst>
          </p:cNvPr>
          <p:cNvSpPr>
            <a:spLocks noGrp="1"/>
          </p:cNvSpPr>
          <p:nvPr>
            <p:ph type="title"/>
          </p:nvPr>
        </p:nvSpPr>
        <p:spPr/>
        <p:txBody>
          <a:bodyPr/>
          <a:lstStyle/>
          <a:p>
            <a:r>
              <a:rPr lang="en-US" dirty="0"/>
              <a:t>Dry Skin</a:t>
            </a:r>
            <a:endParaRPr lang="ar-SA" dirty="0"/>
          </a:p>
        </p:txBody>
      </p:sp>
      <p:sp>
        <p:nvSpPr>
          <p:cNvPr id="3" name="Content Placeholder 2">
            <a:extLst>
              <a:ext uri="{FF2B5EF4-FFF2-40B4-BE49-F238E27FC236}">
                <a16:creationId xmlns:a16="http://schemas.microsoft.com/office/drawing/2014/main" id="{A1AEFC21-80F6-4B4D-96CA-5107E7D1AF31}"/>
              </a:ext>
            </a:extLst>
          </p:cNvPr>
          <p:cNvSpPr>
            <a:spLocks noGrp="1"/>
          </p:cNvSpPr>
          <p:nvPr>
            <p:ph idx="1"/>
          </p:nvPr>
        </p:nvSpPr>
        <p:spPr>
          <a:xfrm>
            <a:off x="609600" y="2286000"/>
            <a:ext cx="8077200" cy="4572000"/>
          </a:xfrm>
        </p:spPr>
        <p:txBody>
          <a:bodyPr>
            <a:normAutofit fontScale="92500" lnSpcReduction="10000"/>
          </a:bodyPr>
          <a:lstStyle/>
          <a:p>
            <a:pPr algn="just" rtl="0"/>
            <a:r>
              <a:rPr lang="en-US" sz="2400" dirty="0">
                <a:latin typeface="Times New Roman" panose="02020603050405020304" pitchFamily="18" charset="0"/>
                <a:cs typeface="Times New Roman" panose="02020603050405020304" pitchFamily="18" charset="0"/>
              </a:rPr>
              <a:t>Dry skin is a </a:t>
            </a:r>
            <a:r>
              <a:rPr lang="en-US" sz="2400" dirty="0">
                <a:solidFill>
                  <a:srgbClr val="FF0000"/>
                </a:solidFill>
                <a:latin typeface="Times New Roman" panose="02020603050405020304" pitchFamily="18" charset="0"/>
                <a:cs typeface="Times New Roman" panose="02020603050405020304" pitchFamily="18" charset="0"/>
              </a:rPr>
              <a:t>common condition </a:t>
            </a:r>
            <a:r>
              <a:rPr lang="en-US" sz="2400" dirty="0">
                <a:latin typeface="Times New Roman" panose="02020603050405020304" pitchFamily="18" charset="0"/>
                <a:cs typeface="Times New Roman" panose="02020603050405020304" pitchFamily="18" charset="0"/>
              </a:rPr>
              <a:t>that nearly everybody experiences at some time.</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Dry skin results from inadequate moisture content in the stratum corneum. It is associated with a range of skin conditions, including contact dermatitis, atopic eczema and psoriasis, and with various systemic disorders.</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Dry skin becomes more common with </a:t>
            </a:r>
            <a:r>
              <a:rPr lang="en-US" sz="2400" dirty="0">
                <a:solidFill>
                  <a:srgbClr val="FF0000"/>
                </a:solidFill>
                <a:latin typeface="Times New Roman" panose="02020603050405020304" pitchFamily="18" charset="0"/>
                <a:cs typeface="Times New Roman" panose="02020603050405020304" pitchFamily="18" charset="0"/>
              </a:rPr>
              <a:t>increasing age </a:t>
            </a:r>
            <a:r>
              <a:rPr lang="en-US" sz="2400" dirty="0">
                <a:latin typeface="Times New Roman" panose="02020603050405020304" pitchFamily="18" charset="0"/>
                <a:cs typeface="Times New Roman" panose="02020603050405020304" pitchFamily="18" charset="0"/>
              </a:rPr>
              <a:t>because of thinning of the epidermis and its reduced ability to retain moisture. In healthy people, </a:t>
            </a:r>
            <a:r>
              <a:rPr lang="en-US" sz="2400" dirty="0">
                <a:solidFill>
                  <a:srgbClr val="FF0000"/>
                </a:solidFill>
                <a:latin typeface="Times New Roman" panose="02020603050405020304" pitchFamily="18" charset="0"/>
                <a:cs typeface="Times New Roman" panose="02020603050405020304" pitchFamily="18" charset="0"/>
              </a:rPr>
              <a:t>dehydration of the skin </a:t>
            </a:r>
            <a:r>
              <a:rPr lang="en-US" sz="2400" dirty="0">
                <a:latin typeface="Times New Roman" panose="02020603050405020304" pitchFamily="18" charset="0"/>
                <a:cs typeface="Times New Roman" panose="02020603050405020304" pitchFamily="18" charset="0"/>
              </a:rPr>
              <a:t>may be caused by cold weather, overexposure to the sun and occupational exposure to dehydrating agents.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04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7CF0-FB82-487C-A7BA-79D8807A86C6}"/>
              </a:ext>
            </a:extLst>
          </p:cNvPr>
          <p:cNvSpPr>
            <a:spLocks noGrp="1"/>
          </p:cNvSpPr>
          <p:nvPr>
            <p:ph type="title"/>
          </p:nvPr>
        </p:nvSpPr>
        <p:spPr/>
        <p:txBody>
          <a:bodyPr/>
          <a:lstStyle/>
          <a:p>
            <a:r>
              <a:rPr lang="en-US" dirty="0"/>
              <a:t>Emollients</a:t>
            </a:r>
            <a:endParaRPr lang="ar-SA" dirty="0"/>
          </a:p>
        </p:txBody>
      </p:sp>
      <p:sp>
        <p:nvSpPr>
          <p:cNvPr id="3" name="Content Placeholder 2">
            <a:extLst>
              <a:ext uri="{FF2B5EF4-FFF2-40B4-BE49-F238E27FC236}">
                <a16:creationId xmlns:a16="http://schemas.microsoft.com/office/drawing/2014/main" id="{624023E9-9BE5-4A2B-B619-02593215A13A}"/>
              </a:ext>
            </a:extLst>
          </p:cNvPr>
          <p:cNvSpPr>
            <a:spLocks noGrp="1"/>
          </p:cNvSpPr>
          <p:nvPr>
            <p:ph idx="1"/>
          </p:nvPr>
        </p:nvSpPr>
        <p:spPr>
          <a:xfrm>
            <a:off x="609600" y="2489200"/>
            <a:ext cx="8001000" cy="4216400"/>
          </a:xfrm>
        </p:spPr>
        <p:txBody>
          <a:bodyPr>
            <a:normAutofit lnSpcReduction="10000"/>
          </a:bodyPr>
          <a:lstStyle/>
          <a:p>
            <a:pPr algn="just" rtl="0"/>
            <a:r>
              <a:rPr lang="en-US" sz="2400" dirty="0">
                <a:latin typeface="Times New Roman" panose="02020603050405020304" pitchFamily="18" charset="0"/>
                <a:cs typeface="Times New Roman" panose="02020603050405020304" pitchFamily="18" charset="0"/>
              </a:rPr>
              <a:t>The principle of treatment for dry skin is rehydration of the stratum corneum to its normal level of 10–20%. Moisturising and emollient preparations are formulated to achieve this by </a:t>
            </a:r>
            <a:r>
              <a:rPr lang="en-US" sz="2400" dirty="0">
                <a:solidFill>
                  <a:srgbClr val="FF0000"/>
                </a:solidFill>
                <a:latin typeface="Times New Roman" panose="02020603050405020304" pitchFamily="18" charset="0"/>
                <a:cs typeface="Times New Roman" panose="02020603050405020304" pitchFamily="18" charset="0"/>
              </a:rPr>
              <a:t>replacing water lost from the epidermis </a:t>
            </a:r>
            <a:r>
              <a:rPr lang="en-US" sz="2400" dirty="0">
                <a:latin typeface="Times New Roman" panose="02020603050405020304" pitchFamily="18" charset="0"/>
                <a:cs typeface="Times New Roman" panose="02020603050405020304" pitchFamily="18" charset="0"/>
              </a:rPr>
              <a:t>(although this is possible only to a limited extent) and by </a:t>
            </a:r>
            <a:r>
              <a:rPr lang="en-US" sz="2400" dirty="0">
                <a:solidFill>
                  <a:srgbClr val="FF0000"/>
                </a:solidFill>
                <a:latin typeface="Times New Roman" panose="02020603050405020304" pitchFamily="18" charset="0"/>
                <a:cs typeface="Times New Roman" panose="02020603050405020304" pitchFamily="18" charset="0"/>
              </a:rPr>
              <a:t>preventing further evaporation</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Water evaporation, especially from emollients with a higher water content, produces a </a:t>
            </a:r>
            <a:r>
              <a:rPr lang="en-US" sz="2400" dirty="0">
                <a:solidFill>
                  <a:srgbClr val="FF0000"/>
                </a:solidFill>
                <a:latin typeface="Times New Roman" panose="02020603050405020304" pitchFamily="18" charset="0"/>
                <a:cs typeface="Times New Roman" panose="02020603050405020304" pitchFamily="18" charset="0"/>
              </a:rPr>
              <a:t>cooling effect on the skin</a:t>
            </a:r>
            <a:r>
              <a:rPr lang="en-US" sz="2400" dirty="0">
                <a:latin typeface="Times New Roman" panose="02020603050405020304" pitchFamily="18" charset="0"/>
                <a:cs typeface="Times New Roman" panose="02020603050405020304" pitchFamily="18" charset="0"/>
              </a:rPr>
              <a:t>, which alleviates the pruritus that accompanies dry skin conditions such as eczema.</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380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C349-9891-48E4-AB2E-7172C78E7B11}"/>
              </a:ext>
            </a:extLst>
          </p:cNvPr>
          <p:cNvSpPr>
            <a:spLocks noGrp="1"/>
          </p:cNvSpPr>
          <p:nvPr>
            <p:ph type="title"/>
          </p:nvPr>
        </p:nvSpPr>
        <p:spPr/>
        <p:txBody>
          <a:bodyPr/>
          <a:lstStyle/>
          <a:p>
            <a:r>
              <a:rPr lang="en-US" dirty="0"/>
              <a:t>Emollients</a:t>
            </a:r>
            <a:endParaRPr lang="ar-SA" dirty="0"/>
          </a:p>
        </p:txBody>
      </p:sp>
      <p:sp>
        <p:nvSpPr>
          <p:cNvPr id="3" name="Content Placeholder 2">
            <a:extLst>
              <a:ext uri="{FF2B5EF4-FFF2-40B4-BE49-F238E27FC236}">
                <a16:creationId xmlns:a16="http://schemas.microsoft.com/office/drawing/2014/main" id="{F9BBE72D-AF37-4F91-A686-BE34FA619420}"/>
              </a:ext>
            </a:extLst>
          </p:cNvPr>
          <p:cNvSpPr>
            <a:spLocks noGrp="1"/>
          </p:cNvSpPr>
          <p:nvPr>
            <p:ph idx="1"/>
          </p:nvPr>
        </p:nvSpPr>
        <p:spPr>
          <a:xfrm>
            <a:off x="609600" y="2133600"/>
            <a:ext cx="8001000" cy="4724400"/>
          </a:xfrm>
        </p:spPr>
        <p:txBody>
          <a:bodyPr>
            <a:normAutofit fontScale="92500" lnSpcReduction="20000"/>
          </a:bodyPr>
          <a:lstStyle/>
          <a:p>
            <a:pPr algn="just" rtl="0"/>
            <a:r>
              <a:rPr lang="en-US" sz="2400" dirty="0">
                <a:latin typeface="Times New Roman" panose="02020603050405020304" pitchFamily="18" charset="0"/>
                <a:cs typeface="Times New Roman" panose="02020603050405020304" pitchFamily="18" charset="0"/>
              </a:rPr>
              <a:t>A wide range of emollients are available in a variety of presentations, including creams, ointments, lotions, bath oils, water-dispersible bath additives, an aerosol spray and a shower gel. There are also some inexpensive formulary emollient preparations, including </a:t>
            </a:r>
            <a:r>
              <a:rPr lang="en-US" sz="2400" dirty="0">
                <a:solidFill>
                  <a:srgbClr val="FF0000"/>
                </a:solidFill>
                <a:latin typeface="Times New Roman" panose="02020603050405020304" pitchFamily="18" charset="0"/>
                <a:cs typeface="Times New Roman" panose="02020603050405020304" pitchFamily="18" charset="0"/>
              </a:rPr>
              <a:t>Emulsifying Ointment BP </a:t>
            </a:r>
            <a:r>
              <a:rPr lang="en-US" sz="2400" dirty="0">
                <a:latin typeface="Times New Roman" panose="02020603050405020304" pitchFamily="18" charset="0"/>
                <a:cs typeface="Times New Roman" panose="02020603050405020304" pitchFamily="18" charset="0"/>
              </a:rPr>
              <a:t>and </a:t>
            </a:r>
            <a:r>
              <a:rPr lang="en-US" sz="2400" dirty="0">
                <a:solidFill>
                  <a:srgbClr val="FF0000"/>
                </a:solidFill>
                <a:latin typeface="Times New Roman" panose="02020603050405020304" pitchFamily="18" charset="0"/>
                <a:cs typeface="Times New Roman" panose="02020603050405020304" pitchFamily="18" charset="0"/>
              </a:rPr>
              <a:t>Aqueous Cream BP</a:t>
            </a:r>
            <a:r>
              <a:rPr lang="en-US" sz="2400" dirty="0">
                <a:latin typeface="Times New Roman" panose="02020603050405020304" pitchFamily="18" charset="0"/>
                <a:cs typeface="Times New Roman" panose="02020603050405020304" pitchFamily="18" charset="0"/>
              </a:rPr>
              <a:t>, which consists of 30% emulsifying ointment with water.</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With such a wide choice of products and little objective evidence of relative effectiveness, </a:t>
            </a:r>
            <a:r>
              <a:rPr lang="en-US" sz="2400" dirty="0">
                <a:solidFill>
                  <a:srgbClr val="FF0000"/>
                </a:solidFill>
                <a:latin typeface="Times New Roman" panose="02020603050405020304" pitchFamily="18" charset="0"/>
                <a:cs typeface="Times New Roman" panose="02020603050405020304" pitchFamily="18" charset="0"/>
              </a:rPr>
              <a:t>choice is often a matter of personal preference and cost</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Emollient preparations are generally </a:t>
            </a:r>
            <a:r>
              <a:rPr lang="en-US" sz="2400" dirty="0">
                <a:solidFill>
                  <a:srgbClr val="FF0000"/>
                </a:solidFill>
                <a:latin typeface="Times New Roman" panose="02020603050405020304" pitchFamily="18" charset="0"/>
                <a:cs typeface="Times New Roman" panose="02020603050405020304" pitchFamily="18" charset="0"/>
              </a:rPr>
              <a:t>very safe </a:t>
            </a:r>
            <a:r>
              <a:rPr lang="en-US" sz="2400" dirty="0">
                <a:latin typeface="Times New Roman" panose="02020603050405020304" pitchFamily="18" charset="0"/>
                <a:cs typeface="Times New Roman" panose="02020603050405020304" pitchFamily="18" charset="0"/>
              </a:rPr>
              <a:t>to use, the only contraindication being sensitivity to constituents.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417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453E-0705-4B87-B9FB-F4A829BF75F8}"/>
              </a:ext>
            </a:extLst>
          </p:cNvPr>
          <p:cNvSpPr>
            <a:spLocks noGrp="1"/>
          </p:cNvSpPr>
          <p:nvPr>
            <p:ph type="title"/>
          </p:nvPr>
        </p:nvSpPr>
        <p:spPr/>
        <p:txBody>
          <a:bodyPr/>
          <a:lstStyle/>
          <a:p>
            <a:r>
              <a:rPr lang="en-US" dirty="0"/>
              <a:t>Paraffins</a:t>
            </a:r>
            <a:endParaRPr lang="ar-SA" dirty="0"/>
          </a:p>
        </p:txBody>
      </p:sp>
      <p:sp>
        <p:nvSpPr>
          <p:cNvPr id="3" name="Content Placeholder 2">
            <a:extLst>
              <a:ext uri="{FF2B5EF4-FFF2-40B4-BE49-F238E27FC236}">
                <a16:creationId xmlns:a16="http://schemas.microsoft.com/office/drawing/2014/main" id="{BB20ABE3-2D02-49CD-81E0-0886F32317AB}"/>
              </a:ext>
            </a:extLst>
          </p:cNvPr>
          <p:cNvSpPr>
            <a:spLocks noGrp="1"/>
          </p:cNvSpPr>
          <p:nvPr>
            <p:ph idx="1"/>
          </p:nvPr>
        </p:nvSpPr>
        <p:spPr>
          <a:xfrm>
            <a:off x="533400" y="2362200"/>
            <a:ext cx="8001000" cy="4343400"/>
          </a:xfrm>
        </p:spPr>
        <p:txBody>
          <a:bodyPr>
            <a:normAutofit fontScale="92500" lnSpcReduction="10000"/>
          </a:bodyPr>
          <a:lstStyle/>
          <a:p>
            <a:pPr algn="just" rtl="0"/>
            <a:r>
              <a:rPr lang="en-US" sz="2400" dirty="0">
                <a:latin typeface="Times New Roman" panose="02020603050405020304" pitchFamily="18" charset="0"/>
                <a:cs typeface="Times New Roman" panose="02020603050405020304" pitchFamily="18" charset="0"/>
              </a:rPr>
              <a:t>Hard, soft and liquid paraffins are mixtures of hydrocarbons </a:t>
            </a:r>
            <a:r>
              <a:rPr lang="en-US" sz="2400" dirty="0">
                <a:solidFill>
                  <a:srgbClr val="FF0000"/>
                </a:solidFill>
                <a:latin typeface="Times New Roman" panose="02020603050405020304" pitchFamily="18" charset="0"/>
                <a:cs typeface="Times New Roman" panose="02020603050405020304" pitchFamily="18" charset="0"/>
              </a:rPr>
              <a:t>obtained from petroleum</a:t>
            </a:r>
            <a:r>
              <a:rPr lang="en-US" sz="2400" dirty="0">
                <a:latin typeface="Times New Roman" panose="02020603050405020304" pitchFamily="18" charset="0"/>
                <a:cs typeface="Times New Roman" panose="02020603050405020304" pitchFamily="18" charset="0"/>
              </a:rPr>
              <a:t>; liquid paraffin is also known as mineral oil. Soft and liquid paraffins can be used on their own as </a:t>
            </a:r>
            <a:r>
              <a:rPr lang="en-US" sz="2400" dirty="0">
                <a:solidFill>
                  <a:srgbClr val="FF0000"/>
                </a:solidFill>
                <a:latin typeface="Times New Roman" panose="02020603050405020304" pitchFamily="18" charset="0"/>
                <a:cs typeface="Times New Roman" panose="02020603050405020304" pitchFamily="18" charset="0"/>
              </a:rPr>
              <a:t>emollients </a:t>
            </a:r>
            <a:r>
              <a:rPr lang="en-US" sz="2400" dirty="0">
                <a:latin typeface="Times New Roman" panose="02020603050405020304" pitchFamily="18" charset="0"/>
                <a:cs typeface="Times New Roman" panose="02020603050405020304" pitchFamily="18" charset="0"/>
              </a:rPr>
              <a:t>and are effective </a:t>
            </a:r>
            <a:r>
              <a:rPr lang="en-US" sz="2400" dirty="0">
                <a:solidFill>
                  <a:srgbClr val="FF0000"/>
                </a:solidFill>
                <a:latin typeface="Times New Roman" panose="02020603050405020304" pitchFamily="18" charset="0"/>
                <a:cs typeface="Times New Roman" panose="02020603050405020304" pitchFamily="18" charset="0"/>
              </a:rPr>
              <a:t>occlusive agents</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Mixtures of hard, soft and liquid paraffins are used as </a:t>
            </a:r>
            <a:r>
              <a:rPr lang="en-US" sz="2400" dirty="0">
                <a:solidFill>
                  <a:srgbClr val="FF0000"/>
                </a:solidFill>
                <a:latin typeface="Times New Roman" panose="02020603050405020304" pitchFamily="18" charset="0"/>
                <a:cs typeface="Times New Roman" panose="02020603050405020304" pitchFamily="18" charset="0"/>
              </a:rPr>
              <a:t>bases</a:t>
            </a:r>
            <a:r>
              <a:rPr lang="en-US" sz="2400" dirty="0">
                <a:latin typeface="Times New Roman" panose="02020603050405020304" pitchFamily="18" charset="0"/>
                <a:cs typeface="Times New Roman" panose="02020603050405020304" pitchFamily="18" charset="0"/>
              </a:rPr>
              <a:t> in many emollient and other dermatological creams.</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MHRA/CHM update (April 2016): </a:t>
            </a:r>
            <a:r>
              <a:rPr lang="en-US" sz="2400" dirty="0">
                <a:solidFill>
                  <a:srgbClr val="FF0000"/>
                </a:solidFill>
                <a:latin typeface="Times New Roman" panose="02020603050405020304" pitchFamily="18" charset="0"/>
                <a:cs typeface="Times New Roman" panose="02020603050405020304" pitchFamily="18" charset="0"/>
              </a:rPr>
              <a:t>Fire risk </a:t>
            </a:r>
            <a:r>
              <a:rPr lang="en-US" sz="2400" dirty="0">
                <a:latin typeface="Times New Roman" panose="02020603050405020304" pitchFamily="18" charset="0"/>
                <a:cs typeface="Times New Roman" panose="02020603050405020304" pitchFamily="18" charset="0"/>
              </a:rPr>
              <a:t>with paraffin-based skin emollients on dressings and clothing, there is a danger that smoking or using a naked flame could cause dressings or clothing to catch fire.</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971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AE68-0022-4090-8EA9-769AD2AFDED3}"/>
              </a:ext>
            </a:extLst>
          </p:cNvPr>
          <p:cNvSpPr>
            <a:spLocks noGrp="1"/>
          </p:cNvSpPr>
          <p:nvPr>
            <p:ph type="title"/>
          </p:nvPr>
        </p:nvSpPr>
        <p:spPr>
          <a:xfrm>
            <a:off x="533400" y="927098"/>
            <a:ext cx="8077200" cy="709865"/>
          </a:xfrm>
        </p:spPr>
        <p:txBody>
          <a:bodyPr/>
          <a:lstStyle/>
          <a:p>
            <a:r>
              <a:rPr lang="en-US" dirty="0"/>
              <a:t>Glycerol, propylene glycol and sodium pidolate</a:t>
            </a:r>
            <a:endParaRPr lang="ar-SA" dirty="0"/>
          </a:p>
        </p:txBody>
      </p:sp>
      <p:sp>
        <p:nvSpPr>
          <p:cNvPr id="3" name="Content Placeholder 2">
            <a:extLst>
              <a:ext uri="{FF2B5EF4-FFF2-40B4-BE49-F238E27FC236}">
                <a16:creationId xmlns:a16="http://schemas.microsoft.com/office/drawing/2014/main" id="{39F7B450-6EE9-4DB9-8A35-9AE83BDB427A}"/>
              </a:ext>
            </a:extLst>
          </p:cNvPr>
          <p:cNvSpPr>
            <a:spLocks noGrp="1"/>
          </p:cNvSpPr>
          <p:nvPr>
            <p:ph idx="1"/>
          </p:nvPr>
        </p:nvSpPr>
        <p:spPr>
          <a:xfrm>
            <a:off x="533400" y="2489200"/>
            <a:ext cx="8077200" cy="4140200"/>
          </a:xfrm>
        </p:spPr>
        <p:txBody>
          <a:bodyPr>
            <a:normAutofit/>
          </a:bodyPr>
          <a:lstStyle/>
          <a:p>
            <a:pPr algn="just" rtl="0"/>
            <a:r>
              <a:rPr lang="en-US" sz="2400" dirty="0">
                <a:solidFill>
                  <a:srgbClr val="FF0000"/>
                </a:solidFill>
                <a:latin typeface="Times New Roman" panose="02020603050405020304" pitchFamily="18" charset="0"/>
                <a:cs typeface="Times New Roman" panose="02020603050405020304" pitchFamily="18" charset="0"/>
              </a:rPr>
              <a:t>Glycerol</a:t>
            </a:r>
            <a:r>
              <a:rPr lang="en-US" sz="2400" dirty="0">
                <a:latin typeface="Times New Roman" panose="02020603050405020304" pitchFamily="18" charset="0"/>
                <a:cs typeface="Times New Roman" panose="02020603050405020304" pitchFamily="18" charset="0"/>
              </a:rPr>
              <a:t> is a trihydric alcohol; it is </a:t>
            </a:r>
            <a:r>
              <a:rPr lang="en-US" sz="2400" dirty="0">
                <a:solidFill>
                  <a:srgbClr val="0070C0"/>
                </a:solidFill>
                <a:latin typeface="Times New Roman" panose="02020603050405020304" pitchFamily="18" charset="0"/>
                <a:cs typeface="Times New Roman" panose="02020603050405020304" pitchFamily="18" charset="0"/>
              </a:rPr>
              <a:t>hygroscopic</a:t>
            </a:r>
            <a:r>
              <a:rPr lang="en-US" sz="2400" dirty="0">
                <a:latin typeface="Times New Roman" panose="02020603050405020304" pitchFamily="18" charset="0"/>
                <a:cs typeface="Times New Roman" panose="02020603050405020304" pitchFamily="18" charset="0"/>
              </a:rPr>
              <a:t> and is included in emollient and hydrating products to promote the retention of water in the skin. It also improves the feel and consistency of formulations, making them more pleasant to use. </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FF0000"/>
                </a:solidFill>
                <a:latin typeface="Times New Roman" panose="02020603050405020304" pitchFamily="18" charset="0"/>
                <a:cs typeface="Times New Roman" panose="02020603050405020304" pitchFamily="18" charset="0"/>
              </a:rPr>
              <a:t>Propylene glycol</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sodium pidolate </a:t>
            </a:r>
            <a:r>
              <a:rPr lang="en-US" sz="2400" dirty="0">
                <a:latin typeface="Times New Roman" panose="02020603050405020304" pitchFamily="18" charset="0"/>
                <a:cs typeface="Times New Roman" panose="02020603050405020304" pitchFamily="18" charset="0"/>
              </a:rPr>
              <a:t>have </a:t>
            </a:r>
            <a:r>
              <a:rPr lang="en-US" sz="2400" dirty="0">
                <a:solidFill>
                  <a:srgbClr val="0070C0"/>
                </a:solidFill>
                <a:latin typeface="Times New Roman" panose="02020603050405020304" pitchFamily="18" charset="0"/>
                <a:cs typeface="Times New Roman" panose="02020603050405020304" pitchFamily="18" charset="0"/>
              </a:rPr>
              <a:t>hygroscopic</a:t>
            </a:r>
            <a:r>
              <a:rPr lang="en-US" sz="2400" dirty="0">
                <a:latin typeface="Times New Roman" panose="02020603050405020304" pitchFamily="18" charset="0"/>
                <a:cs typeface="Times New Roman" panose="02020603050405020304" pitchFamily="18" charset="0"/>
              </a:rPr>
              <a:t> properties similar to glycerol; they are used in emollients to increase hydration of the skin.</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704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A8B0-1453-4783-B7E1-9CCD047ACCD2}"/>
              </a:ext>
            </a:extLst>
          </p:cNvPr>
          <p:cNvSpPr>
            <a:spLocks noGrp="1"/>
          </p:cNvSpPr>
          <p:nvPr>
            <p:ph type="title"/>
          </p:nvPr>
        </p:nvSpPr>
        <p:spPr/>
        <p:txBody>
          <a:bodyPr/>
          <a:lstStyle/>
          <a:p>
            <a:r>
              <a:rPr lang="en-US" dirty="0"/>
              <a:t>Urea and Lactic acid</a:t>
            </a:r>
            <a:endParaRPr lang="ar-SA" dirty="0"/>
          </a:p>
        </p:txBody>
      </p:sp>
      <p:sp>
        <p:nvSpPr>
          <p:cNvPr id="3" name="Content Placeholder 2">
            <a:extLst>
              <a:ext uri="{FF2B5EF4-FFF2-40B4-BE49-F238E27FC236}">
                <a16:creationId xmlns:a16="http://schemas.microsoft.com/office/drawing/2014/main" id="{4609A926-0BB2-4F1E-8CA9-80CFF34B82A5}"/>
              </a:ext>
            </a:extLst>
          </p:cNvPr>
          <p:cNvSpPr>
            <a:spLocks noGrp="1"/>
          </p:cNvSpPr>
          <p:nvPr>
            <p:ph idx="1"/>
          </p:nvPr>
        </p:nvSpPr>
        <p:spPr>
          <a:xfrm>
            <a:off x="533400" y="2667000"/>
            <a:ext cx="8077200" cy="4038600"/>
          </a:xfrm>
        </p:spPr>
        <p:txBody>
          <a:bodyPr>
            <a:normAutofit/>
          </a:bodyPr>
          <a:lstStyle/>
          <a:p>
            <a:pPr algn="just" rtl="0"/>
            <a:r>
              <a:rPr lang="en-US" sz="2400" dirty="0">
                <a:latin typeface="Times New Roman" panose="02020603050405020304" pitchFamily="18" charset="0"/>
                <a:cs typeface="Times New Roman" panose="02020603050405020304" pitchFamily="18" charset="0"/>
              </a:rPr>
              <a:t>At a concentration of 10%, </a:t>
            </a:r>
            <a:r>
              <a:rPr lang="en-US" sz="2400" dirty="0">
                <a:solidFill>
                  <a:srgbClr val="FF0000"/>
                </a:solidFill>
                <a:latin typeface="Times New Roman" panose="02020603050405020304" pitchFamily="18" charset="0"/>
                <a:cs typeface="Times New Roman" panose="02020603050405020304" pitchFamily="18" charset="0"/>
              </a:rPr>
              <a:t>urea </a:t>
            </a:r>
            <a:r>
              <a:rPr lang="en-US" sz="2400" dirty="0">
                <a:latin typeface="Times New Roman" panose="02020603050405020304" pitchFamily="18" charset="0"/>
                <a:cs typeface="Times New Roman" panose="02020603050405020304" pitchFamily="18" charset="0"/>
              </a:rPr>
              <a:t>increases hydration of the skin. (At higher concentrations, it is claimed to have keratolytic and antipruritic properties.) Urea can cause burning or stinging, and may irritate inflamed skin, but this is usually minimised by formulating products to a </a:t>
            </a:r>
            <a:r>
              <a:rPr lang="en-US" sz="2400" dirty="0">
                <a:solidFill>
                  <a:srgbClr val="FF0000"/>
                </a:solidFill>
                <a:latin typeface="Times New Roman" panose="02020603050405020304" pitchFamily="18" charset="0"/>
                <a:cs typeface="Times New Roman" panose="02020603050405020304" pitchFamily="18" charset="0"/>
              </a:rPr>
              <a:t>pH of 6</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FF0000"/>
                </a:solidFill>
                <a:latin typeface="Times New Roman" panose="02020603050405020304" pitchFamily="18" charset="0"/>
                <a:cs typeface="Times New Roman" panose="02020603050405020304" pitchFamily="18" charset="0"/>
              </a:rPr>
              <a:t>Lactic acid </a:t>
            </a:r>
            <a:r>
              <a:rPr lang="en-US" sz="2400" dirty="0">
                <a:latin typeface="Times New Roman" panose="02020603050405020304" pitchFamily="18" charset="0"/>
                <a:cs typeface="Times New Roman" panose="02020603050405020304" pitchFamily="18" charset="0"/>
              </a:rPr>
              <a:t>and other alpha-hydroxy acids increase hydration of the skin and control keratinisation.</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331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6C22-2E41-46C8-8EAB-B24043BF28EA}"/>
              </a:ext>
            </a:extLst>
          </p:cNvPr>
          <p:cNvSpPr>
            <a:spLocks noGrp="1"/>
          </p:cNvSpPr>
          <p:nvPr>
            <p:ph type="title"/>
          </p:nvPr>
        </p:nvSpPr>
        <p:spPr/>
        <p:txBody>
          <a:bodyPr/>
          <a:lstStyle/>
          <a:p>
            <a:r>
              <a:rPr lang="en-US" dirty="0"/>
              <a:t>Natural products</a:t>
            </a:r>
            <a:endParaRPr lang="ar-SA" dirty="0"/>
          </a:p>
        </p:txBody>
      </p:sp>
      <p:sp>
        <p:nvSpPr>
          <p:cNvPr id="3" name="Content Placeholder 2">
            <a:extLst>
              <a:ext uri="{FF2B5EF4-FFF2-40B4-BE49-F238E27FC236}">
                <a16:creationId xmlns:a16="http://schemas.microsoft.com/office/drawing/2014/main" id="{47F3ED78-8B34-4FC5-A3C7-A1C0A88A5977}"/>
              </a:ext>
            </a:extLst>
          </p:cNvPr>
          <p:cNvSpPr>
            <a:spLocks noGrp="1"/>
          </p:cNvSpPr>
          <p:nvPr>
            <p:ph idx="1"/>
          </p:nvPr>
        </p:nvSpPr>
        <p:spPr>
          <a:xfrm>
            <a:off x="533400" y="2286000"/>
            <a:ext cx="8001000" cy="4572000"/>
          </a:xfrm>
        </p:spPr>
        <p:txBody>
          <a:bodyPr>
            <a:normAutofit lnSpcReduction="10000"/>
          </a:bodyPr>
          <a:lstStyle/>
          <a:p>
            <a:pPr algn="just" rtl="0"/>
            <a:r>
              <a:rPr lang="en-US" sz="2400" dirty="0">
                <a:solidFill>
                  <a:srgbClr val="FF0000"/>
                </a:solidFill>
                <a:latin typeface="Times New Roman" panose="02020603050405020304" pitchFamily="18" charset="0"/>
                <a:cs typeface="Times New Roman" panose="02020603050405020304" pitchFamily="18" charset="0"/>
              </a:rPr>
              <a:t>Lanolin</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(anhydrous wool fat) </a:t>
            </a:r>
            <a:r>
              <a:rPr lang="en-US" sz="2400" dirty="0">
                <a:latin typeface="Times New Roman" panose="02020603050405020304" pitchFamily="18" charset="0"/>
                <a:cs typeface="Times New Roman" panose="02020603050405020304" pitchFamily="18" charset="0"/>
              </a:rPr>
              <a:t>is derived from the sebum of sheep and is thought to be similar to human sebum. It is an excellent emollient, being highly water absorbent (up to about 30%) and therefore a useful water-in-oil emulsifier. It is also occlusive.</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FF0000"/>
                </a:solidFill>
                <a:latin typeface="Times New Roman" panose="02020603050405020304" pitchFamily="18" charset="0"/>
                <a:cs typeface="Times New Roman" panose="02020603050405020304" pitchFamily="18" charset="0"/>
              </a:rPr>
              <a:t>Isopropyl myristate </a:t>
            </a:r>
            <a:r>
              <a:rPr lang="en-US" sz="2400" dirty="0">
                <a:latin typeface="Times New Roman" panose="02020603050405020304" pitchFamily="18" charset="0"/>
                <a:cs typeface="Times New Roman" panose="02020603050405020304" pitchFamily="18" charset="0"/>
              </a:rPr>
              <a:t>is a fatty acid ester derived from </a:t>
            </a:r>
            <a:r>
              <a:rPr lang="en-US" sz="2400" dirty="0">
                <a:solidFill>
                  <a:srgbClr val="FF0000"/>
                </a:solidFill>
                <a:latin typeface="Times New Roman" panose="02020603050405020304" pitchFamily="18" charset="0"/>
                <a:cs typeface="Times New Roman" panose="02020603050405020304" pitchFamily="18" charset="0"/>
              </a:rPr>
              <a:t>coconut oil</a:t>
            </a:r>
            <a:r>
              <a:rPr lang="en-US" sz="2400" dirty="0">
                <a:latin typeface="Times New Roman" panose="02020603050405020304" pitchFamily="18" charset="0"/>
                <a:cs typeface="Times New Roman" panose="02020603050405020304" pitchFamily="18" charset="0"/>
              </a:rPr>
              <a:t>. It is included as an ingredient in several emollients, being stable in formulations and fairly readily absorbed into the skin and having a good ‘skin feel’. </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FF0000"/>
                </a:solidFill>
                <a:latin typeface="Times New Roman" panose="02020603050405020304" pitchFamily="18" charset="0"/>
                <a:cs typeface="Times New Roman" panose="02020603050405020304" pitchFamily="18" charset="0"/>
              </a:rPr>
              <a:t>Soya</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almond oils </a:t>
            </a:r>
            <a:r>
              <a:rPr lang="en-US" sz="2400" dirty="0">
                <a:latin typeface="Times New Roman" panose="02020603050405020304" pitchFamily="18" charset="0"/>
                <a:cs typeface="Times New Roman" panose="02020603050405020304" pitchFamily="18" charset="0"/>
              </a:rPr>
              <a:t>are also used in emollient products.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36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6A6C-7593-4EA6-A42E-DF1AF8C1B8D5}"/>
              </a:ext>
            </a:extLst>
          </p:cNvPr>
          <p:cNvSpPr>
            <a:spLocks noGrp="1"/>
          </p:cNvSpPr>
          <p:nvPr>
            <p:ph type="title"/>
          </p:nvPr>
        </p:nvSpPr>
        <p:spPr/>
        <p:txBody>
          <a:bodyPr/>
          <a:lstStyle/>
          <a:p>
            <a:r>
              <a:rPr lang="en-US" dirty="0"/>
              <a:t>Pruritus</a:t>
            </a:r>
            <a:endParaRPr lang="ar-SA" dirty="0"/>
          </a:p>
        </p:txBody>
      </p:sp>
      <p:sp>
        <p:nvSpPr>
          <p:cNvPr id="3" name="Content Placeholder 2">
            <a:extLst>
              <a:ext uri="{FF2B5EF4-FFF2-40B4-BE49-F238E27FC236}">
                <a16:creationId xmlns:a16="http://schemas.microsoft.com/office/drawing/2014/main" id="{1AA41F85-F159-4929-A12E-C7459BCB0C48}"/>
              </a:ext>
            </a:extLst>
          </p:cNvPr>
          <p:cNvSpPr>
            <a:spLocks noGrp="1"/>
          </p:cNvSpPr>
          <p:nvPr>
            <p:ph idx="1"/>
          </p:nvPr>
        </p:nvSpPr>
        <p:spPr>
          <a:xfrm>
            <a:off x="533400" y="2209800"/>
            <a:ext cx="8077200" cy="4648200"/>
          </a:xfrm>
        </p:spPr>
        <p:txBody>
          <a:bodyPr>
            <a:normAutofit fontScale="92500" lnSpcReduction="20000"/>
          </a:bodyPr>
          <a:lstStyle/>
          <a:p>
            <a:pPr algn="just" rtl="0"/>
            <a:r>
              <a:rPr lang="en-US" sz="2400" dirty="0">
                <a:latin typeface="Times New Roman" panose="02020603050405020304" pitchFamily="18" charset="0"/>
                <a:cs typeface="Times New Roman" panose="02020603050405020304" pitchFamily="18" charset="0"/>
              </a:rPr>
              <a:t>Preparations containing </a:t>
            </a:r>
            <a:r>
              <a:rPr lang="en-US" sz="2400" dirty="0">
                <a:solidFill>
                  <a:srgbClr val="FF0000"/>
                </a:solidFill>
                <a:latin typeface="Times New Roman" panose="02020603050405020304" pitchFamily="18" charset="0"/>
                <a:cs typeface="Times New Roman" panose="02020603050405020304" pitchFamily="18" charset="0"/>
              </a:rPr>
              <a:t>crotamiton</a:t>
            </a:r>
            <a:r>
              <a:rPr lang="en-US" sz="2400" dirty="0">
                <a:latin typeface="Times New Roman" panose="02020603050405020304" pitchFamily="18" charset="0"/>
                <a:cs typeface="Times New Roman" panose="02020603050405020304" pitchFamily="18" charset="0"/>
              </a:rPr>
              <a:t> are sometimes used for pruritus but are of </a:t>
            </a:r>
            <a:r>
              <a:rPr lang="en-US" sz="2400" dirty="0">
                <a:solidFill>
                  <a:srgbClr val="0070C0"/>
                </a:solidFill>
                <a:latin typeface="Times New Roman" panose="02020603050405020304" pitchFamily="18" charset="0"/>
                <a:cs typeface="Times New Roman" panose="02020603050405020304" pitchFamily="18" charset="0"/>
              </a:rPr>
              <a:t>uncertain value</a:t>
            </a:r>
            <a:r>
              <a:rPr lang="en-US" sz="2400" dirty="0">
                <a:latin typeface="Times New Roman" panose="02020603050405020304" pitchFamily="18" charset="0"/>
                <a:cs typeface="Times New Roman" panose="02020603050405020304" pitchFamily="18" charset="0"/>
              </a:rPr>
              <a:t>. Preparations containing </a:t>
            </a:r>
            <a:r>
              <a:rPr lang="en-US" sz="2400" dirty="0">
                <a:solidFill>
                  <a:srgbClr val="FF0000"/>
                </a:solidFill>
                <a:latin typeface="Times New Roman" panose="02020603050405020304" pitchFamily="18" charset="0"/>
                <a:cs typeface="Times New Roman" panose="02020603050405020304" pitchFamily="18" charset="0"/>
              </a:rPr>
              <a:t>calamine</a:t>
            </a:r>
            <a:r>
              <a:rPr lang="en-US" sz="2400" dirty="0">
                <a:latin typeface="Times New Roman" panose="02020603050405020304" pitchFamily="18" charset="0"/>
                <a:cs typeface="Times New Roman" panose="02020603050405020304" pitchFamily="18" charset="0"/>
              </a:rPr>
              <a:t> are often </a:t>
            </a:r>
            <a:r>
              <a:rPr lang="en-US" sz="2400" dirty="0">
                <a:solidFill>
                  <a:srgbClr val="0070C0"/>
                </a:solidFill>
                <a:latin typeface="Times New Roman" panose="02020603050405020304" pitchFamily="18" charset="0"/>
                <a:cs typeface="Times New Roman" panose="02020603050405020304" pitchFamily="18" charset="0"/>
              </a:rPr>
              <a:t>ineffective</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FF0000"/>
                </a:solidFill>
                <a:latin typeface="Times New Roman" panose="02020603050405020304" pitchFamily="18" charset="0"/>
                <a:cs typeface="Times New Roman" panose="02020603050405020304" pitchFamily="18" charset="0"/>
              </a:rPr>
              <a:t>Topical antihistamines </a:t>
            </a:r>
            <a:r>
              <a:rPr lang="en-US" sz="2400" dirty="0">
                <a:latin typeface="Times New Roman" panose="02020603050405020304" pitchFamily="18" charset="0"/>
                <a:cs typeface="Times New Roman" panose="02020603050405020304" pitchFamily="18" charset="0"/>
              </a:rPr>
              <a:t>and </a:t>
            </a:r>
            <a:r>
              <a:rPr lang="en-US" sz="2400" dirty="0">
                <a:solidFill>
                  <a:srgbClr val="FF0000"/>
                </a:solidFill>
                <a:latin typeface="Times New Roman" panose="02020603050405020304" pitchFamily="18" charset="0"/>
                <a:cs typeface="Times New Roman" panose="02020603050405020304" pitchFamily="18" charset="0"/>
              </a:rPr>
              <a:t>local anaesthetics </a:t>
            </a:r>
            <a:r>
              <a:rPr lang="en-US" sz="2400" dirty="0">
                <a:latin typeface="Times New Roman" panose="02020603050405020304" pitchFamily="18" charset="0"/>
                <a:cs typeface="Times New Roman" panose="02020603050405020304" pitchFamily="18" charset="0"/>
              </a:rPr>
              <a:t>are only marginally effective and occasionally cause hypersensitivity.</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For insect stings and insect bites, a short course of a </a:t>
            </a:r>
            <a:r>
              <a:rPr lang="en-US" sz="2400" dirty="0">
                <a:solidFill>
                  <a:srgbClr val="FF0000"/>
                </a:solidFill>
                <a:latin typeface="Times New Roman" panose="02020603050405020304" pitchFamily="18" charset="0"/>
                <a:cs typeface="Times New Roman" panose="02020603050405020304" pitchFamily="18" charset="0"/>
              </a:rPr>
              <a:t>topical corticosteroid</a:t>
            </a:r>
            <a:r>
              <a:rPr lang="en-US" sz="2400" dirty="0">
                <a:latin typeface="Times New Roman" panose="02020603050405020304" pitchFamily="18" charset="0"/>
                <a:cs typeface="Times New Roman" panose="02020603050405020304" pitchFamily="18" charset="0"/>
              </a:rPr>
              <a:t> is appropriate. Short-term treatment with a </a:t>
            </a:r>
            <a:r>
              <a:rPr lang="en-US" sz="2400" dirty="0">
                <a:solidFill>
                  <a:srgbClr val="FF0000"/>
                </a:solidFill>
                <a:latin typeface="Times New Roman" panose="02020603050405020304" pitchFamily="18" charset="0"/>
                <a:cs typeface="Times New Roman" panose="02020603050405020304" pitchFamily="18" charset="0"/>
              </a:rPr>
              <a:t>sedating antihistamine</a:t>
            </a:r>
            <a:r>
              <a:rPr lang="en-US" sz="2400" dirty="0">
                <a:latin typeface="Times New Roman" panose="02020603050405020304" pitchFamily="18" charset="0"/>
                <a:cs typeface="Times New Roman" panose="02020603050405020304" pitchFamily="18" charset="0"/>
              </a:rPr>
              <a:t> may help in insect stings and in intractable pruritus where sedation is desirable.</a:t>
            </a:r>
          </a:p>
          <a:p>
            <a:pPr marL="0" indent="0" algn="just" rtl="0">
              <a:buNone/>
            </a:pPr>
            <a:r>
              <a:rPr lang="en-US" sz="2400" dirty="0">
                <a:latin typeface="Times New Roman" panose="02020603050405020304" pitchFamily="18" charset="0"/>
                <a:cs typeface="Times New Roman" panose="02020603050405020304" pitchFamily="18" charset="0"/>
              </a:rPr>
              <a:t> </a:t>
            </a:r>
          </a:p>
          <a:p>
            <a:pPr algn="just" rtl="0"/>
            <a:r>
              <a:rPr lang="en-US" sz="2400" dirty="0">
                <a:solidFill>
                  <a:srgbClr val="FF0000"/>
                </a:solidFill>
                <a:latin typeface="Times New Roman" panose="02020603050405020304" pitchFamily="18" charset="0"/>
                <a:cs typeface="Times New Roman" panose="02020603050405020304" pitchFamily="18" charset="0"/>
              </a:rPr>
              <a:t>Calamine </a:t>
            </a:r>
            <a:r>
              <a:rPr lang="en-US" sz="2400" dirty="0">
                <a:latin typeface="Times New Roman" panose="02020603050405020304" pitchFamily="18" charset="0"/>
                <a:cs typeface="Times New Roman" panose="02020603050405020304" pitchFamily="18" charset="0"/>
              </a:rPr>
              <a:t>preparations are of </a:t>
            </a:r>
            <a:r>
              <a:rPr lang="en-US" sz="2400" dirty="0">
                <a:solidFill>
                  <a:srgbClr val="0070C0"/>
                </a:solidFill>
                <a:latin typeface="Times New Roman" panose="02020603050405020304" pitchFamily="18" charset="0"/>
                <a:cs typeface="Times New Roman" panose="02020603050405020304" pitchFamily="18" charset="0"/>
              </a:rPr>
              <a:t>little value </a:t>
            </a:r>
            <a:r>
              <a:rPr lang="en-US" sz="2400" dirty="0">
                <a:latin typeface="Times New Roman" panose="02020603050405020304" pitchFamily="18" charset="0"/>
                <a:cs typeface="Times New Roman" panose="02020603050405020304" pitchFamily="18" charset="0"/>
              </a:rPr>
              <a:t>for the treatment of insect stings or bites.</a:t>
            </a:r>
          </a:p>
          <a:p>
            <a:pPr algn="just" rtl="0"/>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01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5EF7-5237-4EE0-AF9E-C16568A6C497}"/>
              </a:ext>
            </a:extLst>
          </p:cNvPr>
          <p:cNvSpPr>
            <a:spLocks noGrp="1"/>
          </p:cNvSpPr>
          <p:nvPr>
            <p:ph type="title"/>
          </p:nvPr>
        </p:nvSpPr>
        <p:spPr/>
        <p:txBody>
          <a:bodyPr/>
          <a:lstStyle/>
          <a:p>
            <a:r>
              <a:rPr lang="en-US" dirty="0"/>
              <a:t>Eczema</a:t>
            </a:r>
            <a:endParaRPr lang="ar-SA" dirty="0"/>
          </a:p>
        </p:txBody>
      </p:sp>
      <p:sp>
        <p:nvSpPr>
          <p:cNvPr id="3" name="Content Placeholder 2">
            <a:extLst>
              <a:ext uri="{FF2B5EF4-FFF2-40B4-BE49-F238E27FC236}">
                <a16:creationId xmlns:a16="http://schemas.microsoft.com/office/drawing/2014/main" id="{A082233B-9FD6-4E94-A539-8030AF6915DB}"/>
              </a:ext>
            </a:extLst>
          </p:cNvPr>
          <p:cNvSpPr>
            <a:spLocks noGrp="1"/>
          </p:cNvSpPr>
          <p:nvPr>
            <p:ph idx="1"/>
          </p:nvPr>
        </p:nvSpPr>
        <p:spPr>
          <a:xfrm>
            <a:off x="533400" y="2489200"/>
            <a:ext cx="8077200" cy="4140200"/>
          </a:xfrm>
        </p:spPr>
        <p:txBody>
          <a:bodyPr/>
          <a:lstStyle/>
          <a:p>
            <a:pPr algn="just" rtl="0"/>
            <a:r>
              <a:rPr lang="en-US" sz="2400" dirty="0">
                <a:latin typeface="Times New Roman" panose="02020603050405020304" pitchFamily="18" charset="0"/>
                <a:cs typeface="Times New Roman" panose="02020603050405020304" pitchFamily="18" charset="0"/>
              </a:rPr>
              <a:t>The principal problems in atopic eczema are skin dryness and itch over widespread areas. The mainstays of treatment are </a:t>
            </a:r>
            <a:r>
              <a:rPr lang="en-US" sz="2400" dirty="0">
                <a:solidFill>
                  <a:srgbClr val="FF0000"/>
                </a:solidFill>
                <a:latin typeface="Times New Roman" panose="02020603050405020304" pitchFamily="18" charset="0"/>
                <a:cs typeface="Times New Roman" panose="02020603050405020304" pitchFamily="18" charset="0"/>
              </a:rPr>
              <a:t>hydrating agents </a:t>
            </a:r>
            <a:r>
              <a:rPr lang="en-US" sz="2400" dirty="0">
                <a:latin typeface="Times New Roman" panose="02020603050405020304" pitchFamily="18" charset="0"/>
                <a:cs typeface="Times New Roman" panose="02020603050405020304" pitchFamily="18" charset="0"/>
              </a:rPr>
              <a:t>and </a:t>
            </a:r>
            <a:r>
              <a:rPr lang="en-US" sz="2400" dirty="0">
                <a:solidFill>
                  <a:srgbClr val="FF0000"/>
                </a:solidFill>
                <a:latin typeface="Times New Roman" panose="02020603050405020304" pitchFamily="18" charset="0"/>
                <a:cs typeface="Times New Roman" panose="02020603050405020304" pitchFamily="18" charset="0"/>
              </a:rPr>
              <a:t>soothing emollients</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Topical corticosteroids</a:t>
            </a:r>
            <a:r>
              <a:rPr lang="en-US" sz="2400" dirty="0">
                <a:latin typeface="Times New Roman" panose="02020603050405020304" pitchFamily="18" charset="0"/>
                <a:cs typeface="Times New Roman" panose="02020603050405020304" pitchFamily="18" charset="0"/>
              </a:rPr>
              <a:t> are used to treat severe flare-ups, and systemic </a:t>
            </a:r>
            <a:r>
              <a:rPr lang="en-US" sz="2400" dirty="0">
                <a:solidFill>
                  <a:srgbClr val="FF0000"/>
                </a:solidFill>
                <a:latin typeface="Times New Roman" panose="02020603050405020304" pitchFamily="18" charset="0"/>
                <a:cs typeface="Times New Roman" panose="02020603050405020304" pitchFamily="18" charset="0"/>
              </a:rPr>
              <a:t>sedative antihistamines </a:t>
            </a:r>
            <a:r>
              <a:rPr lang="en-US" sz="2400" dirty="0">
                <a:latin typeface="Times New Roman" panose="02020603050405020304" pitchFamily="18" charset="0"/>
                <a:cs typeface="Times New Roman" panose="02020603050405020304" pitchFamily="18" charset="0"/>
              </a:rPr>
              <a:t>may be given to alleviate itching, particularly at night.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FF0000"/>
                </a:solidFill>
                <a:latin typeface="Times New Roman" panose="02020603050405020304" pitchFamily="18" charset="0"/>
                <a:cs typeface="Times New Roman" panose="02020603050405020304" pitchFamily="18" charset="0"/>
              </a:rPr>
              <a:t>Hydrocortisone</a:t>
            </a:r>
            <a:r>
              <a:rPr lang="en-US" sz="2400" dirty="0">
                <a:latin typeface="Times New Roman" panose="02020603050405020304" pitchFamily="18" charset="0"/>
                <a:cs typeface="Times New Roman" panose="02020603050405020304" pitchFamily="18" charset="0"/>
              </a:rPr>
              <a:t> has only mild potency, a short duration of activity, weak side-effects and a better safety profile compared with other topical corticosteroids.</a:t>
            </a:r>
          </a:p>
          <a:p>
            <a:pPr algn="l" rtl="0"/>
            <a:endParaRPr lang="ar-SA" dirty="0"/>
          </a:p>
        </p:txBody>
      </p:sp>
    </p:spTree>
    <p:extLst>
      <p:ext uri="{BB962C8B-B14F-4D97-AF65-F5344CB8AC3E}">
        <p14:creationId xmlns:p14="http://schemas.microsoft.com/office/powerpoint/2010/main" val="4060273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A371-B73C-42DD-AEB6-8431441BF7F5}"/>
              </a:ext>
            </a:extLst>
          </p:cNvPr>
          <p:cNvSpPr>
            <a:spLocks noGrp="1"/>
          </p:cNvSpPr>
          <p:nvPr>
            <p:ph type="title"/>
          </p:nvPr>
        </p:nvSpPr>
        <p:spPr/>
        <p:txBody>
          <a:bodyPr/>
          <a:lstStyle/>
          <a:p>
            <a:r>
              <a:rPr lang="en-US" dirty="0"/>
              <a:t>Lichen simplex chronicus</a:t>
            </a:r>
            <a:endParaRPr lang="ar-SA" dirty="0"/>
          </a:p>
        </p:txBody>
      </p:sp>
      <p:pic>
        <p:nvPicPr>
          <p:cNvPr id="4" name="Content Placeholder 3">
            <a:extLst>
              <a:ext uri="{FF2B5EF4-FFF2-40B4-BE49-F238E27FC236}">
                <a16:creationId xmlns:a16="http://schemas.microsoft.com/office/drawing/2014/main" id="{CD3E2FA6-0CDF-40FE-BB5C-5C482E27436D}"/>
              </a:ext>
            </a:extLst>
          </p:cNvPr>
          <p:cNvPicPr>
            <a:picLocks noGrp="1" noChangeAspect="1"/>
          </p:cNvPicPr>
          <p:nvPr>
            <p:ph idx="1"/>
          </p:nvPr>
        </p:nvPicPr>
        <p:blipFill>
          <a:blip r:embed="rId2"/>
          <a:stretch>
            <a:fillRect/>
          </a:stretch>
        </p:blipFill>
        <p:spPr>
          <a:xfrm>
            <a:off x="3048000" y="2209800"/>
            <a:ext cx="2667000" cy="4648200"/>
          </a:xfrm>
          <a:prstGeom prst="rect">
            <a:avLst/>
          </a:prstGeom>
        </p:spPr>
      </p:pic>
    </p:spTree>
    <p:extLst>
      <p:ext uri="{BB962C8B-B14F-4D97-AF65-F5344CB8AC3E}">
        <p14:creationId xmlns:p14="http://schemas.microsoft.com/office/powerpoint/2010/main" val="369040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5B77-6D84-4FD6-B594-A7147A00511C}"/>
              </a:ext>
            </a:extLst>
          </p:cNvPr>
          <p:cNvSpPr>
            <a:spLocks noGrp="1"/>
          </p:cNvSpPr>
          <p:nvPr>
            <p:ph type="title"/>
          </p:nvPr>
        </p:nvSpPr>
        <p:spPr/>
        <p:txBody>
          <a:bodyPr/>
          <a:lstStyle/>
          <a:p>
            <a:r>
              <a:rPr lang="en-US" dirty="0"/>
              <a:t>Crotamiton</a:t>
            </a:r>
            <a:endParaRPr lang="ar-SA" dirty="0"/>
          </a:p>
        </p:txBody>
      </p:sp>
      <p:sp>
        <p:nvSpPr>
          <p:cNvPr id="3" name="Content Placeholder 2">
            <a:extLst>
              <a:ext uri="{FF2B5EF4-FFF2-40B4-BE49-F238E27FC236}">
                <a16:creationId xmlns:a16="http://schemas.microsoft.com/office/drawing/2014/main" id="{7C5702F9-3B6A-4ED5-B3EE-E3EBF4A2FBBA}"/>
              </a:ext>
            </a:extLst>
          </p:cNvPr>
          <p:cNvSpPr>
            <a:spLocks noGrp="1"/>
          </p:cNvSpPr>
          <p:nvPr>
            <p:ph idx="1"/>
          </p:nvPr>
        </p:nvSpPr>
        <p:spPr>
          <a:xfrm>
            <a:off x="609600" y="2209800"/>
            <a:ext cx="8001000" cy="4648200"/>
          </a:xfrm>
        </p:spPr>
        <p:txBody>
          <a:bodyPr>
            <a:normAutofit fontScale="92500" lnSpcReduction="20000"/>
          </a:bodyPr>
          <a:lstStyle/>
          <a:p>
            <a:pPr algn="just" rtl="0"/>
            <a:r>
              <a:rPr lang="en-US" sz="2400" dirty="0">
                <a:latin typeface="Times New Roman" panose="02020603050405020304" pitchFamily="18" charset="0"/>
                <a:cs typeface="Times New Roman" panose="02020603050405020304" pitchFamily="18" charset="0"/>
              </a:rPr>
              <a:t>Crotamiton is not an antihistamine, but it has antipruritic properties and can be used for </a:t>
            </a:r>
            <a:r>
              <a:rPr lang="en-US" sz="2400" dirty="0">
                <a:solidFill>
                  <a:srgbClr val="FF0000"/>
                </a:solidFill>
                <a:latin typeface="Times New Roman" panose="02020603050405020304" pitchFamily="18" charset="0"/>
                <a:cs typeface="Times New Roman" panose="02020603050405020304" pitchFamily="18" charset="0"/>
              </a:rPr>
              <a:t>Pruritus (including pruritus after scabies). </a:t>
            </a:r>
            <a:r>
              <a:rPr lang="en-US" sz="2400" dirty="0">
                <a:latin typeface="Times New Roman" panose="02020603050405020304" pitchFamily="18" charset="0"/>
                <a:cs typeface="Times New Roman" panose="02020603050405020304" pitchFamily="18" charset="0"/>
              </a:rPr>
              <a:t>It is claimed to have a prolonged action of 6–10 hours following application. (Crotamiton is also licensed for the treatment of </a:t>
            </a:r>
            <a:r>
              <a:rPr lang="en-US" sz="2400" dirty="0">
                <a:solidFill>
                  <a:srgbClr val="FF0000"/>
                </a:solidFill>
                <a:latin typeface="Times New Roman" panose="02020603050405020304" pitchFamily="18" charset="0"/>
                <a:cs typeface="Times New Roman" panose="02020603050405020304" pitchFamily="18" charset="0"/>
              </a:rPr>
              <a:t>allergic skin reactions</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DOSE: Adult: Apply </a:t>
            </a:r>
            <a:r>
              <a:rPr lang="en-US" sz="2400" dirty="0">
                <a:solidFill>
                  <a:srgbClr val="FF0000"/>
                </a:solidFill>
                <a:latin typeface="Times New Roman" panose="02020603050405020304" pitchFamily="18" charset="0"/>
                <a:cs typeface="Times New Roman" panose="02020603050405020304" pitchFamily="18" charset="0"/>
              </a:rPr>
              <a:t>2–3 times a day</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CAUTIONS: Avoid use in buccal mucosa . avoid use near eyes . avoid use on broken skin . avoid use on very inflamed skin . use on doctor’s advice for children under 3 years.</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CONTRA-INDICATIONS: Acute exudative dermatoses.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70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E892-1EC9-449C-B518-27A2A6DD730B}"/>
              </a:ext>
            </a:extLst>
          </p:cNvPr>
          <p:cNvSpPr>
            <a:spLocks noGrp="1"/>
          </p:cNvSpPr>
          <p:nvPr>
            <p:ph type="title"/>
          </p:nvPr>
        </p:nvSpPr>
        <p:spPr/>
        <p:txBody>
          <a:bodyPr/>
          <a:lstStyle/>
          <a:p>
            <a:r>
              <a:rPr lang="en-US" dirty="0"/>
              <a:t>Calamine with zinc oxide</a:t>
            </a:r>
            <a:endParaRPr lang="ar-SA" dirty="0"/>
          </a:p>
        </p:txBody>
      </p:sp>
      <p:sp>
        <p:nvSpPr>
          <p:cNvPr id="3" name="Content Placeholder 2">
            <a:extLst>
              <a:ext uri="{FF2B5EF4-FFF2-40B4-BE49-F238E27FC236}">
                <a16:creationId xmlns:a16="http://schemas.microsoft.com/office/drawing/2014/main" id="{429F07E3-2B78-4AFC-B544-C06897D73977}"/>
              </a:ext>
            </a:extLst>
          </p:cNvPr>
          <p:cNvSpPr>
            <a:spLocks noGrp="1"/>
          </p:cNvSpPr>
          <p:nvPr>
            <p:ph idx="1"/>
          </p:nvPr>
        </p:nvSpPr>
        <p:spPr>
          <a:xfrm>
            <a:off x="609600" y="2286000"/>
            <a:ext cx="8001000" cy="4419600"/>
          </a:xfrm>
        </p:spPr>
        <p:txBody>
          <a:bodyPr>
            <a:normAutofit lnSpcReduction="10000"/>
          </a:bodyPr>
          <a:lstStyle/>
          <a:p>
            <a:pPr algn="just" rtl="0"/>
            <a:r>
              <a:rPr lang="en-US" sz="2400" dirty="0">
                <a:solidFill>
                  <a:srgbClr val="FF0000"/>
                </a:solidFill>
                <a:latin typeface="Times New Roman" panose="02020603050405020304" pitchFamily="18" charset="0"/>
                <a:cs typeface="Times New Roman" panose="02020603050405020304" pitchFamily="18" charset="0"/>
              </a:rPr>
              <a:t>Calamine</a:t>
            </a:r>
            <a:r>
              <a:rPr lang="en-US" sz="2400" dirty="0">
                <a:latin typeface="Times New Roman" panose="02020603050405020304" pitchFamily="18" charset="0"/>
                <a:cs typeface="Times New Roman" panose="02020603050405020304" pitchFamily="18" charset="0"/>
              </a:rPr>
              <a:t> is naturally occurring basic zinc carbonate with ferric oxide, which imparts the characteristic </a:t>
            </a:r>
            <a:r>
              <a:rPr lang="en-US" sz="2400" dirty="0">
                <a:solidFill>
                  <a:srgbClr val="FF0000"/>
                </a:solidFill>
                <a:latin typeface="Times New Roman" panose="02020603050405020304" pitchFamily="18" charset="0"/>
                <a:cs typeface="Times New Roman" panose="02020603050405020304" pitchFamily="18" charset="0"/>
              </a:rPr>
              <a:t>pink colour</a:t>
            </a:r>
            <a:r>
              <a:rPr lang="en-US" sz="2400" dirty="0">
                <a:latin typeface="Times New Roman" panose="02020603050405020304" pitchFamily="18" charset="0"/>
                <a:cs typeface="Times New Roman" panose="02020603050405020304" pitchFamily="18" charset="0"/>
              </a:rPr>
              <a:t>. It is </a:t>
            </a:r>
            <a:r>
              <a:rPr lang="en-US" sz="2400" dirty="0">
                <a:solidFill>
                  <a:srgbClr val="FF0000"/>
                </a:solidFill>
                <a:latin typeface="Times New Roman" panose="02020603050405020304" pitchFamily="18" charset="0"/>
                <a:cs typeface="Times New Roman" panose="02020603050405020304" pitchFamily="18" charset="0"/>
              </a:rPr>
              <a:t>mildly astringent</a:t>
            </a:r>
            <a:r>
              <a:rPr lang="en-US" sz="2400" dirty="0">
                <a:latin typeface="Times New Roman" panose="02020603050405020304" pitchFamily="18" charset="0"/>
                <a:cs typeface="Times New Roman" panose="02020603050405020304" pitchFamily="18" charset="0"/>
              </a:rPr>
              <a:t>, and its </a:t>
            </a:r>
            <a:r>
              <a:rPr lang="en-US" sz="2400" dirty="0">
                <a:solidFill>
                  <a:srgbClr val="FF0000"/>
                </a:solidFill>
                <a:latin typeface="Times New Roman" panose="02020603050405020304" pitchFamily="18" charset="0"/>
                <a:cs typeface="Times New Roman" panose="02020603050405020304" pitchFamily="18" charset="0"/>
              </a:rPr>
              <a:t>soothing antipruritic action </a:t>
            </a:r>
            <a:r>
              <a:rPr lang="en-US" sz="2400" dirty="0">
                <a:latin typeface="Times New Roman" panose="02020603050405020304" pitchFamily="18" charset="0"/>
                <a:cs typeface="Times New Roman" panose="02020603050405020304" pitchFamily="18" charset="0"/>
              </a:rPr>
              <a:t>is due to the large surface area and porous nature of its particles, which promote the evaporation of water from the preparations in which it is formulated, with a consequent cooling effect.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Calamine is a popular preparation for treating urticaria and pruritus from many causes, including insect bites. It is cheap and there are few restrictions on its use. </a:t>
            </a:r>
            <a:r>
              <a:rPr lang="en-US" sz="2400" dirty="0">
                <a:solidFill>
                  <a:srgbClr val="FF0000"/>
                </a:solidFill>
                <a:latin typeface="Times New Roman" panose="02020603050405020304" pitchFamily="18" charset="0"/>
                <a:cs typeface="Times New Roman" panose="02020603050405020304" pitchFamily="18" charset="0"/>
              </a:rPr>
              <a:t>Zinc oxide </a:t>
            </a:r>
            <a:r>
              <a:rPr lang="en-US" sz="2400" dirty="0">
                <a:latin typeface="Times New Roman" panose="02020603050405020304" pitchFamily="18" charset="0"/>
                <a:cs typeface="Times New Roman" panose="02020603050405020304" pitchFamily="18" charset="0"/>
              </a:rPr>
              <a:t>has similar properties to calamine.</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75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F52-ABB6-4D41-B6CE-EBC9C3C4590E}"/>
              </a:ext>
            </a:extLst>
          </p:cNvPr>
          <p:cNvSpPr>
            <a:spLocks noGrp="1"/>
          </p:cNvSpPr>
          <p:nvPr>
            <p:ph type="title"/>
          </p:nvPr>
        </p:nvSpPr>
        <p:spPr/>
        <p:txBody>
          <a:bodyPr/>
          <a:lstStyle/>
          <a:p>
            <a:r>
              <a:rPr lang="en-US" dirty="0"/>
              <a:t>Calamine with zinc oxide</a:t>
            </a:r>
            <a:endParaRPr lang="ar-SA" dirty="0"/>
          </a:p>
        </p:txBody>
      </p:sp>
      <p:sp>
        <p:nvSpPr>
          <p:cNvPr id="3" name="Content Placeholder 2">
            <a:extLst>
              <a:ext uri="{FF2B5EF4-FFF2-40B4-BE49-F238E27FC236}">
                <a16:creationId xmlns:a16="http://schemas.microsoft.com/office/drawing/2014/main" id="{E847DD3F-3B92-44EC-995B-DEB271A98736}"/>
              </a:ext>
            </a:extLst>
          </p:cNvPr>
          <p:cNvSpPr>
            <a:spLocks noGrp="1"/>
          </p:cNvSpPr>
          <p:nvPr>
            <p:ph idx="1"/>
          </p:nvPr>
        </p:nvSpPr>
        <p:spPr>
          <a:xfrm>
            <a:off x="533400" y="2286000"/>
            <a:ext cx="8077200" cy="4419600"/>
          </a:xfrm>
        </p:spPr>
        <p:txBody>
          <a:bodyPr>
            <a:normAutofit fontScale="92500"/>
          </a:bodyPr>
          <a:lstStyle/>
          <a:p>
            <a:pPr algn="just" rtl="0"/>
            <a:r>
              <a:rPr lang="en-US" sz="2400" dirty="0">
                <a:latin typeface="Times New Roman" panose="02020603050405020304" pitchFamily="18" charset="0"/>
                <a:cs typeface="Times New Roman" panose="02020603050405020304" pitchFamily="18" charset="0"/>
              </a:rPr>
              <a:t>Phenol liquefied 5 mg per 1 ml, Sodium citrate 5 mg per 1 ml, Bentonite 30 mg per 1 ml, Glycerol 50 mg per 1 ml, Zinc oxide 50 mg per 1 ml, Calamine 150 mg per 1 ml Calamine lotion | 200 ml.</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Calamine Lotion BP also contains 0.5% </a:t>
            </a:r>
            <a:r>
              <a:rPr lang="en-US" sz="2400" dirty="0">
                <a:solidFill>
                  <a:srgbClr val="FF0000"/>
                </a:solidFill>
                <a:latin typeface="Times New Roman" panose="02020603050405020304" pitchFamily="18" charset="0"/>
                <a:cs typeface="Times New Roman" panose="02020603050405020304" pitchFamily="18" charset="0"/>
              </a:rPr>
              <a:t>phenol as a preservative</a:t>
            </a:r>
            <a:r>
              <a:rPr lang="en-US" sz="2400" dirty="0">
                <a:latin typeface="Times New Roman" panose="02020603050405020304" pitchFamily="18" charset="0"/>
                <a:cs typeface="Times New Roman" panose="02020603050405020304" pitchFamily="18" charset="0"/>
              </a:rPr>
              <a:t>, which has an incidental </a:t>
            </a:r>
            <a:r>
              <a:rPr lang="en-US" sz="2400" dirty="0">
                <a:solidFill>
                  <a:srgbClr val="FF0000"/>
                </a:solidFill>
                <a:latin typeface="Times New Roman" panose="02020603050405020304" pitchFamily="18" charset="0"/>
                <a:cs typeface="Times New Roman" panose="02020603050405020304" pitchFamily="18" charset="0"/>
              </a:rPr>
              <a:t>local anaesthetic action </a:t>
            </a:r>
            <a:r>
              <a:rPr lang="en-US" sz="2400" dirty="0">
                <a:latin typeface="Times New Roman" panose="02020603050405020304" pitchFamily="18" charset="0"/>
                <a:cs typeface="Times New Roman" panose="02020603050405020304" pitchFamily="18" charset="0"/>
              </a:rPr>
              <a:t>and contributes to its effectiveness.</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CONTRA-INDICATIONS: Avoid application of preparations containing zinc oxide </a:t>
            </a:r>
            <a:r>
              <a:rPr lang="en-US" sz="2400" dirty="0">
                <a:solidFill>
                  <a:srgbClr val="FF0000"/>
                </a:solidFill>
                <a:latin typeface="Times New Roman" panose="02020603050405020304" pitchFamily="18" charset="0"/>
                <a:cs typeface="Times New Roman" panose="02020603050405020304" pitchFamily="18" charset="0"/>
              </a:rPr>
              <a:t>prior to x-ray </a:t>
            </a:r>
            <a:r>
              <a:rPr lang="en-US" sz="2400" dirty="0">
                <a:latin typeface="Times New Roman" panose="02020603050405020304" pitchFamily="18" charset="0"/>
                <a:cs typeface="Times New Roman" panose="02020603050405020304" pitchFamily="18" charset="0"/>
              </a:rPr>
              <a:t>(zinc oxide may affect outcome of x-ray).</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588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4196E-54F7-45C8-9F07-50D9B5226BD8}"/>
              </a:ext>
            </a:extLst>
          </p:cNvPr>
          <p:cNvSpPr>
            <a:spLocks noGrp="1"/>
          </p:cNvSpPr>
          <p:nvPr>
            <p:ph type="title"/>
          </p:nvPr>
        </p:nvSpPr>
        <p:spPr/>
        <p:txBody>
          <a:bodyPr/>
          <a:lstStyle/>
          <a:p>
            <a:r>
              <a:rPr lang="en-US" dirty="0"/>
              <a:t>Dandruff</a:t>
            </a:r>
            <a:endParaRPr lang="ar-SA" dirty="0"/>
          </a:p>
        </p:txBody>
      </p:sp>
      <p:sp>
        <p:nvSpPr>
          <p:cNvPr id="3" name="Content Placeholder 2">
            <a:extLst>
              <a:ext uri="{FF2B5EF4-FFF2-40B4-BE49-F238E27FC236}">
                <a16:creationId xmlns:a16="http://schemas.microsoft.com/office/drawing/2014/main" id="{F2B2A579-EFA0-4196-B5EF-90058020F12F}"/>
              </a:ext>
            </a:extLst>
          </p:cNvPr>
          <p:cNvSpPr>
            <a:spLocks noGrp="1"/>
          </p:cNvSpPr>
          <p:nvPr>
            <p:ph idx="1"/>
          </p:nvPr>
        </p:nvSpPr>
        <p:spPr>
          <a:xfrm>
            <a:off x="457200" y="2489200"/>
            <a:ext cx="8153400" cy="3987800"/>
          </a:xfrm>
        </p:spPr>
        <p:txBody>
          <a:bodyPr>
            <a:normAutofit fontScale="92500" lnSpcReduction="10000"/>
          </a:bodyPr>
          <a:lstStyle/>
          <a:p>
            <a:pPr algn="just" rtl="0"/>
            <a:r>
              <a:rPr lang="en-US" sz="2400" dirty="0">
                <a:latin typeface="Times New Roman" panose="02020603050405020304" pitchFamily="18" charset="0"/>
                <a:cs typeface="Times New Roman" panose="02020603050405020304" pitchFamily="18" charset="0"/>
              </a:rPr>
              <a:t>Dandruff (pityriasis capitis) is a chronic, non-inflammatory scalp condition characterised by excessive shedding of the cornified cells of the scalp in the form of </a:t>
            </a:r>
            <a:r>
              <a:rPr lang="en-US" sz="2400" dirty="0">
                <a:solidFill>
                  <a:srgbClr val="FF0000"/>
                </a:solidFill>
                <a:latin typeface="Times New Roman" panose="02020603050405020304" pitchFamily="18" charset="0"/>
                <a:cs typeface="Times New Roman" panose="02020603050405020304" pitchFamily="18" charset="0"/>
              </a:rPr>
              <a:t>scales</a:t>
            </a:r>
            <a:r>
              <a:rPr lang="en-US" sz="2400" dirty="0">
                <a:latin typeface="Times New Roman" panose="02020603050405020304" pitchFamily="18" charset="0"/>
                <a:cs typeface="Times New Roman" panose="02020603050405020304" pitchFamily="18" charset="0"/>
              </a:rPr>
              <a:t>, which is sometimes accompanied by </a:t>
            </a:r>
            <a:r>
              <a:rPr lang="en-US" sz="2400" dirty="0">
                <a:solidFill>
                  <a:srgbClr val="FF0000"/>
                </a:solidFill>
                <a:latin typeface="Times New Roman" panose="02020603050405020304" pitchFamily="18" charset="0"/>
                <a:cs typeface="Times New Roman" panose="02020603050405020304" pitchFamily="18" charset="0"/>
              </a:rPr>
              <a:t>itching</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redness </a:t>
            </a:r>
            <a:r>
              <a:rPr lang="en-US" sz="2400" dirty="0">
                <a:latin typeface="Times New Roman" panose="02020603050405020304" pitchFamily="18" charset="0"/>
                <a:cs typeface="Times New Roman" panose="02020603050405020304" pitchFamily="18" charset="0"/>
              </a:rPr>
              <a:t>of the scalp. Estimates of prevalence vary, but it has been claimed that </a:t>
            </a:r>
            <a:r>
              <a:rPr lang="en-US" sz="2400" dirty="0">
                <a:solidFill>
                  <a:srgbClr val="FF0000"/>
                </a:solidFill>
                <a:latin typeface="Times New Roman" panose="02020603050405020304" pitchFamily="18" charset="0"/>
                <a:cs typeface="Times New Roman" panose="02020603050405020304" pitchFamily="18" charset="0"/>
              </a:rPr>
              <a:t>75%</a:t>
            </a:r>
            <a:r>
              <a:rPr lang="en-US" sz="2400" dirty="0">
                <a:latin typeface="Times New Roman" panose="02020603050405020304" pitchFamily="18" charset="0"/>
                <a:cs typeface="Times New Roman" panose="02020603050405020304" pitchFamily="18" charset="0"/>
              </a:rPr>
              <a:t> of the population is affected by dandruff at some time in their lives. It appears to affect both sexes equally.</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Topical treatments for dandruff and mild forms of seborrhoeic dermatitis are the same and are available without prescription. </a:t>
            </a:r>
            <a:r>
              <a:rPr lang="en-US" sz="2400" dirty="0">
                <a:solidFill>
                  <a:srgbClr val="FF0000"/>
                </a:solidFill>
                <a:latin typeface="Times New Roman" panose="02020603050405020304" pitchFamily="18" charset="0"/>
                <a:cs typeface="Times New Roman" panose="02020603050405020304" pitchFamily="18" charset="0"/>
              </a:rPr>
              <a:t>Regular use (at least twice weekly) </a:t>
            </a:r>
            <a:r>
              <a:rPr lang="en-US" sz="2400" dirty="0">
                <a:latin typeface="Times New Roman" panose="02020603050405020304" pitchFamily="18" charset="0"/>
                <a:cs typeface="Times New Roman" panose="02020603050405020304" pitchFamily="18" charset="0"/>
              </a:rPr>
              <a:t>of an ordinary mild detergent shampoo will effectively control dandruff by removing scales.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2254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26302-5CCC-413C-A255-FFB9BF175735}"/>
              </a:ext>
            </a:extLst>
          </p:cNvPr>
          <p:cNvSpPr>
            <a:spLocks noGrp="1"/>
          </p:cNvSpPr>
          <p:nvPr>
            <p:ph type="title"/>
          </p:nvPr>
        </p:nvSpPr>
        <p:spPr/>
        <p:txBody>
          <a:bodyPr/>
          <a:lstStyle/>
          <a:p>
            <a:r>
              <a:rPr lang="en-US" dirty="0"/>
              <a:t>Seborrhoeic dermatitis</a:t>
            </a:r>
            <a:endParaRPr lang="ar-SA" dirty="0"/>
          </a:p>
        </p:txBody>
      </p:sp>
      <p:pic>
        <p:nvPicPr>
          <p:cNvPr id="5" name="Content Placeholder 4">
            <a:extLst>
              <a:ext uri="{FF2B5EF4-FFF2-40B4-BE49-F238E27FC236}">
                <a16:creationId xmlns:a16="http://schemas.microsoft.com/office/drawing/2014/main" id="{472196DA-F106-4C27-BA0C-1D1EC9658F5C}"/>
              </a:ext>
            </a:extLst>
          </p:cNvPr>
          <p:cNvPicPr>
            <a:picLocks noGrp="1" noChangeAspect="1"/>
          </p:cNvPicPr>
          <p:nvPr>
            <p:ph sz="half" idx="1"/>
          </p:nvPr>
        </p:nvPicPr>
        <p:blipFill>
          <a:blip r:embed="rId2"/>
          <a:stretch>
            <a:fillRect/>
          </a:stretch>
        </p:blipFill>
        <p:spPr>
          <a:xfrm>
            <a:off x="866440" y="2489200"/>
            <a:ext cx="3663658" cy="3987800"/>
          </a:xfrm>
          <a:prstGeom prst="rect">
            <a:avLst/>
          </a:prstGeom>
        </p:spPr>
      </p:pic>
      <p:pic>
        <p:nvPicPr>
          <p:cNvPr id="6" name="Content Placeholder 5">
            <a:extLst>
              <a:ext uri="{FF2B5EF4-FFF2-40B4-BE49-F238E27FC236}">
                <a16:creationId xmlns:a16="http://schemas.microsoft.com/office/drawing/2014/main" id="{747EA0DF-546B-4C26-987A-3AA3271BE2C0}"/>
              </a:ext>
            </a:extLst>
          </p:cNvPr>
          <p:cNvPicPr>
            <a:picLocks noGrp="1" noChangeAspect="1"/>
          </p:cNvPicPr>
          <p:nvPr>
            <p:ph sz="half" idx="2"/>
          </p:nvPr>
        </p:nvPicPr>
        <p:blipFill>
          <a:blip r:embed="rId3"/>
          <a:stretch>
            <a:fillRect/>
          </a:stretch>
        </p:blipFill>
        <p:spPr>
          <a:xfrm>
            <a:off x="4530098" y="2489200"/>
            <a:ext cx="3705560" cy="3987800"/>
          </a:xfrm>
          <a:prstGeom prst="rect">
            <a:avLst/>
          </a:prstGeom>
        </p:spPr>
      </p:pic>
    </p:spTree>
    <p:extLst>
      <p:ext uri="{BB962C8B-B14F-4D97-AF65-F5344CB8AC3E}">
        <p14:creationId xmlns:p14="http://schemas.microsoft.com/office/powerpoint/2010/main" val="2657699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9CBCB-FE44-4E60-90B1-35B79BE1D596}"/>
              </a:ext>
            </a:extLst>
          </p:cNvPr>
          <p:cNvSpPr>
            <a:spLocks noGrp="1"/>
          </p:cNvSpPr>
          <p:nvPr>
            <p:ph type="title"/>
          </p:nvPr>
        </p:nvSpPr>
        <p:spPr>
          <a:xfrm>
            <a:off x="533400" y="927098"/>
            <a:ext cx="7467600" cy="709865"/>
          </a:xfrm>
        </p:spPr>
        <p:txBody>
          <a:bodyPr/>
          <a:lstStyle/>
          <a:p>
            <a:r>
              <a:rPr lang="en-US" dirty="0"/>
              <a:t>Pyrithione zinc and selenium sulphide</a:t>
            </a:r>
            <a:endParaRPr lang="ar-SA" dirty="0"/>
          </a:p>
        </p:txBody>
      </p:sp>
      <p:sp>
        <p:nvSpPr>
          <p:cNvPr id="3" name="Content Placeholder 2">
            <a:extLst>
              <a:ext uri="{FF2B5EF4-FFF2-40B4-BE49-F238E27FC236}">
                <a16:creationId xmlns:a16="http://schemas.microsoft.com/office/drawing/2014/main" id="{866CC663-6073-4067-B9C0-25494EB3A26B}"/>
              </a:ext>
            </a:extLst>
          </p:cNvPr>
          <p:cNvSpPr>
            <a:spLocks noGrp="1"/>
          </p:cNvSpPr>
          <p:nvPr>
            <p:ph idx="1"/>
          </p:nvPr>
        </p:nvSpPr>
        <p:spPr>
          <a:xfrm>
            <a:off x="533400" y="2489200"/>
            <a:ext cx="8077200" cy="4140200"/>
          </a:xfrm>
        </p:spPr>
        <p:txBody>
          <a:bodyPr>
            <a:normAutofit/>
          </a:bodyPr>
          <a:lstStyle/>
          <a:p>
            <a:pPr algn="just" rtl="0"/>
            <a:r>
              <a:rPr lang="en-US" sz="2400" dirty="0">
                <a:latin typeface="Times New Roman" panose="02020603050405020304" pitchFamily="18" charset="0"/>
                <a:cs typeface="Times New Roman" panose="02020603050405020304" pitchFamily="18" charset="0"/>
              </a:rPr>
              <a:t>Both of these compounds are </a:t>
            </a:r>
            <a:r>
              <a:rPr lang="en-US" sz="2400" dirty="0">
                <a:solidFill>
                  <a:srgbClr val="FF0000"/>
                </a:solidFill>
                <a:latin typeface="Times New Roman" panose="02020603050405020304" pitchFamily="18" charset="0"/>
                <a:cs typeface="Times New Roman" panose="02020603050405020304" pitchFamily="18" charset="0"/>
              </a:rPr>
              <a:t>cytostatic agents</a:t>
            </a:r>
            <a:r>
              <a:rPr lang="en-US" sz="2400" dirty="0">
                <a:latin typeface="Times New Roman" panose="02020603050405020304" pitchFamily="18" charset="0"/>
                <a:cs typeface="Times New Roman" panose="02020603050405020304" pitchFamily="18" charset="0"/>
              </a:rPr>
              <a:t>, which act by reducing the rate of epidermal cell turnover. </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The action of pyrithione zinc is thought to involve a non-specific toxicity for epidermal cells, whereas selenium sulphide is believed to have a direct antimitotic effect. It has also been suggested that selenium sulphide has an inhibitory action against P. </a:t>
            </a:r>
            <a:r>
              <a:rPr lang="en-US" sz="2400" i="1" dirty="0" err="1">
                <a:latin typeface="Times New Roman" panose="02020603050405020304" pitchFamily="18" charset="0"/>
                <a:cs typeface="Times New Roman" panose="02020603050405020304" pitchFamily="18" charset="0"/>
              </a:rPr>
              <a:t>ovale</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5548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71C7-F2F6-4D71-A030-430C685366D8}"/>
              </a:ext>
            </a:extLst>
          </p:cNvPr>
          <p:cNvSpPr>
            <a:spLocks noGrp="1"/>
          </p:cNvSpPr>
          <p:nvPr>
            <p:ph type="title"/>
          </p:nvPr>
        </p:nvSpPr>
        <p:spPr>
          <a:xfrm>
            <a:off x="533400" y="927098"/>
            <a:ext cx="7543800" cy="709865"/>
          </a:xfrm>
        </p:spPr>
        <p:txBody>
          <a:bodyPr/>
          <a:lstStyle/>
          <a:p>
            <a:r>
              <a:rPr lang="en-US" dirty="0"/>
              <a:t>Pyrithione zinc and selenium sulphide</a:t>
            </a:r>
            <a:endParaRPr lang="ar-SA" dirty="0"/>
          </a:p>
        </p:txBody>
      </p:sp>
      <p:sp>
        <p:nvSpPr>
          <p:cNvPr id="3" name="Content Placeholder 2">
            <a:extLst>
              <a:ext uri="{FF2B5EF4-FFF2-40B4-BE49-F238E27FC236}">
                <a16:creationId xmlns:a16="http://schemas.microsoft.com/office/drawing/2014/main" id="{B4951FE7-552B-4AE9-BBE7-89CDA3258A78}"/>
              </a:ext>
            </a:extLst>
          </p:cNvPr>
          <p:cNvSpPr>
            <a:spLocks noGrp="1"/>
          </p:cNvSpPr>
          <p:nvPr>
            <p:ph idx="1"/>
          </p:nvPr>
        </p:nvSpPr>
        <p:spPr>
          <a:xfrm>
            <a:off x="533400" y="2489200"/>
            <a:ext cx="8001000" cy="4140200"/>
          </a:xfrm>
        </p:spPr>
        <p:txBody>
          <a:bodyPr>
            <a:normAutofit lnSpcReduction="10000"/>
          </a:bodyPr>
          <a:lstStyle/>
          <a:p>
            <a:pPr algn="just" rtl="0"/>
            <a:r>
              <a:rPr lang="en-US" sz="2400" dirty="0">
                <a:latin typeface="Times New Roman" panose="02020603050405020304" pitchFamily="18" charset="0"/>
                <a:cs typeface="Times New Roman" panose="02020603050405020304" pitchFamily="18" charset="0"/>
              </a:rPr>
              <a:t>The effectiveness of </a:t>
            </a:r>
            <a:r>
              <a:rPr lang="en-US" sz="2400" dirty="0">
                <a:solidFill>
                  <a:srgbClr val="0070C0"/>
                </a:solidFill>
                <a:latin typeface="Times New Roman" panose="02020603050405020304" pitchFamily="18" charset="0"/>
                <a:cs typeface="Times New Roman" panose="02020603050405020304" pitchFamily="18" charset="0"/>
              </a:rPr>
              <a:t>pyrithione zinc </a:t>
            </a:r>
            <a:r>
              <a:rPr lang="en-US" sz="2400" dirty="0">
                <a:latin typeface="Times New Roman" panose="02020603050405020304" pitchFamily="18" charset="0"/>
                <a:cs typeface="Times New Roman" panose="02020603050405020304" pitchFamily="18" charset="0"/>
              </a:rPr>
              <a:t>depends on the extent of binding to the hair and epidermis, which is a function of time, temperature, concentration and frequency of application. Early formulations required contact times of 5–10 minutes, but for current products </a:t>
            </a:r>
            <a:r>
              <a:rPr lang="en-US" sz="2400" dirty="0">
                <a:solidFill>
                  <a:srgbClr val="FF0000"/>
                </a:solidFill>
                <a:latin typeface="Times New Roman" panose="02020603050405020304" pitchFamily="18" charset="0"/>
                <a:cs typeface="Times New Roman" panose="02020603050405020304" pitchFamily="18" charset="0"/>
              </a:rPr>
              <a:t>2–3 minutes two or three times weekly</a:t>
            </a:r>
            <a:r>
              <a:rPr lang="en-US" sz="2400" dirty="0">
                <a:latin typeface="Times New Roman" panose="02020603050405020304" pitchFamily="18" charset="0"/>
                <a:cs typeface="Times New Roman" panose="02020603050405020304" pitchFamily="18" charset="0"/>
              </a:rPr>
              <a:t> is sufficient.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0070C0"/>
                </a:solidFill>
                <a:latin typeface="Times New Roman" panose="02020603050405020304" pitchFamily="18" charset="0"/>
                <a:cs typeface="Times New Roman" panose="02020603050405020304" pitchFamily="18" charset="0"/>
              </a:rPr>
              <a:t>Selenium sulphide </a:t>
            </a:r>
            <a:r>
              <a:rPr lang="en-US" sz="2400" dirty="0">
                <a:latin typeface="Times New Roman" panose="02020603050405020304" pitchFamily="18" charset="0"/>
                <a:cs typeface="Times New Roman" panose="02020603050405020304" pitchFamily="18" charset="0"/>
              </a:rPr>
              <a:t>is used </a:t>
            </a:r>
            <a:r>
              <a:rPr lang="en-US" sz="2400" dirty="0">
                <a:solidFill>
                  <a:srgbClr val="FF0000"/>
                </a:solidFill>
                <a:latin typeface="Times New Roman" panose="02020603050405020304" pitchFamily="18" charset="0"/>
                <a:cs typeface="Times New Roman" panose="02020603050405020304" pitchFamily="18" charset="0"/>
              </a:rPr>
              <a:t>twice weekly for 2 weeks, then apply once weekly for 2 weeks, then apply as required </a:t>
            </a:r>
            <a:r>
              <a:rPr lang="en-US" sz="2400" dirty="0">
                <a:latin typeface="Times New Roman" panose="02020603050405020304" pitchFamily="18" charset="0"/>
                <a:cs typeface="Times New Roman" panose="02020603050405020304" pitchFamily="18" charset="0"/>
              </a:rPr>
              <a:t>to control the condition. Each of the two applications per treatment should be left on the hair </a:t>
            </a:r>
            <a:r>
              <a:rPr lang="en-US" sz="2400" dirty="0">
                <a:solidFill>
                  <a:srgbClr val="FF0000"/>
                </a:solidFill>
                <a:latin typeface="Times New Roman" panose="02020603050405020304" pitchFamily="18" charset="0"/>
                <a:cs typeface="Times New Roman" panose="02020603050405020304" pitchFamily="18" charset="0"/>
              </a:rPr>
              <a:t>for 3 minutes</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346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32AB-758A-47F7-B032-BDF5E60F4623}"/>
              </a:ext>
            </a:extLst>
          </p:cNvPr>
          <p:cNvSpPr>
            <a:spLocks noGrp="1"/>
          </p:cNvSpPr>
          <p:nvPr>
            <p:ph type="title"/>
          </p:nvPr>
        </p:nvSpPr>
        <p:spPr>
          <a:xfrm>
            <a:off x="533400" y="927098"/>
            <a:ext cx="7543800" cy="709865"/>
          </a:xfrm>
        </p:spPr>
        <p:txBody>
          <a:bodyPr/>
          <a:lstStyle/>
          <a:p>
            <a:r>
              <a:rPr lang="en-US" dirty="0"/>
              <a:t>Pyrithione zinc and selenium sulphide</a:t>
            </a:r>
            <a:endParaRPr lang="ar-SA" dirty="0"/>
          </a:p>
        </p:txBody>
      </p:sp>
      <p:sp>
        <p:nvSpPr>
          <p:cNvPr id="3" name="Content Placeholder 2">
            <a:extLst>
              <a:ext uri="{FF2B5EF4-FFF2-40B4-BE49-F238E27FC236}">
                <a16:creationId xmlns:a16="http://schemas.microsoft.com/office/drawing/2014/main" id="{E337B426-7632-49C6-BCA2-12876E42BF3F}"/>
              </a:ext>
            </a:extLst>
          </p:cNvPr>
          <p:cNvSpPr>
            <a:spLocks noGrp="1"/>
          </p:cNvSpPr>
          <p:nvPr>
            <p:ph idx="1"/>
          </p:nvPr>
        </p:nvSpPr>
        <p:spPr>
          <a:xfrm>
            <a:off x="533400" y="2489200"/>
            <a:ext cx="8077200" cy="4140200"/>
          </a:xfrm>
        </p:spPr>
        <p:txBody>
          <a:bodyPr>
            <a:normAutofit/>
          </a:bodyPr>
          <a:lstStyle/>
          <a:p>
            <a:pPr algn="just" rtl="0"/>
            <a:r>
              <a:rPr lang="en-US" sz="2400" dirty="0">
                <a:latin typeface="Times New Roman" panose="02020603050405020304" pitchFamily="18" charset="0"/>
                <a:cs typeface="Times New Roman" panose="02020603050405020304" pitchFamily="18" charset="0"/>
              </a:rPr>
              <a:t>Pyrithione zinc binds strongly to both the hair and epidermis but does not penetrate into the dermis; </a:t>
            </a:r>
            <a:r>
              <a:rPr lang="en-US" sz="2400" dirty="0">
                <a:solidFill>
                  <a:srgbClr val="FF0000"/>
                </a:solidFill>
                <a:latin typeface="Times New Roman" panose="02020603050405020304" pitchFamily="18" charset="0"/>
                <a:cs typeface="Times New Roman" panose="02020603050405020304" pitchFamily="18" charset="0"/>
              </a:rPr>
              <a:t>long-term use has not been associated with toxicity</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Selenium sulphide also appears </a:t>
            </a:r>
            <a:r>
              <a:rPr lang="en-US" sz="2400" dirty="0">
                <a:solidFill>
                  <a:srgbClr val="FF0000"/>
                </a:solidFill>
                <a:latin typeface="Times New Roman" panose="02020603050405020304" pitchFamily="18" charset="0"/>
                <a:cs typeface="Times New Roman" panose="02020603050405020304" pitchFamily="18" charset="0"/>
              </a:rPr>
              <a:t>safe for long-term </a:t>
            </a:r>
            <a:r>
              <a:rPr lang="en-US" sz="2400" dirty="0">
                <a:latin typeface="Times New Roman" panose="02020603050405020304" pitchFamily="18" charset="0"/>
                <a:cs typeface="Times New Roman" panose="02020603050405020304" pitchFamily="18" charset="0"/>
              </a:rPr>
              <a:t>external use, although it is highly toxic if ingested. Regular use of selenium sulphide shampoo tends to leave a residual </a:t>
            </a:r>
            <a:r>
              <a:rPr lang="en-US" sz="2400" dirty="0">
                <a:solidFill>
                  <a:srgbClr val="0070C0"/>
                </a:solidFill>
                <a:latin typeface="Times New Roman" panose="02020603050405020304" pitchFamily="18" charset="0"/>
                <a:cs typeface="Times New Roman" panose="02020603050405020304" pitchFamily="18" charset="0"/>
              </a:rPr>
              <a:t>odour</a:t>
            </a:r>
            <a:r>
              <a:rPr lang="en-US" sz="2400" dirty="0">
                <a:latin typeface="Times New Roman" panose="02020603050405020304" pitchFamily="18" charset="0"/>
                <a:cs typeface="Times New Roman" panose="02020603050405020304" pitchFamily="18" charset="0"/>
              </a:rPr>
              <a:t> of hydrogen sulphide and makes </a:t>
            </a:r>
            <a:r>
              <a:rPr lang="en-US" sz="2400" dirty="0">
                <a:solidFill>
                  <a:srgbClr val="0070C0"/>
                </a:solidFill>
                <a:latin typeface="Times New Roman" panose="02020603050405020304" pitchFamily="18" charset="0"/>
                <a:cs typeface="Times New Roman" panose="02020603050405020304" pitchFamily="18" charset="0"/>
              </a:rPr>
              <a:t>the scalp oily</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Hair should not be dyed or permed for at least 2 days before or after using </a:t>
            </a:r>
            <a:r>
              <a:rPr lang="en-US" sz="2400" dirty="0">
                <a:latin typeface="Times New Roman" panose="02020603050405020304" pitchFamily="18" charset="0"/>
                <a:cs typeface="Times New Roman" panose="02020603050405020304" pitchFamily="18" charset="0"/>
              </a:rPr>
              <a:t>the shampoo.</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399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78C2-83D4-49D7-817F-0EF76C043077}"/>
              </a:ext>
            </a:extLst>
          </p:cNvPr>
          <p:cNvSpPr>
            <a:spLocks noGrp="1"/>
          </p:cNvSpPr>
          <p:nvPr>
            <p:ph type="title"/>
          </p:nvPr>
        </p:nvSpPr>
        <p:spPr>
          <a:xfrm>
            <a:off x="533400" y="927098"/>
            <a:ext cx="7467600" cy="709865"/>
          </a:xfrm>
        </p:spPr>
        <p:txBody>
          <a:bodyPr/>
          <a:lstStyle/>
          <a:p>
            <a:r>
              <a:rPr lang="en-US" dirty="0"/>
              <a:t>Pyrithione zinc and selenium sulphide</a:t>
            </a:r>
            <a:endParaRPr lang="ar-SA" dirty="0"/>
          </a:p>
        </p:txBody>
      </p:sp>
      <p:sp>
        <p:nvSpPr>
          <p:cNvPr id="3" name="Content Placeholder 2">
            <a:extLst>
              <a:ext uri="{FF2B5EF4-FFF2-40B4-BE49-F238E27FC236}">
                <a16:creationId xmlns:a16="http://schemas.microsoft.com/office/drawing/2014/main" id="{B8A80D23-5E08-4F5E-9549-975BB1080A40}"/>
              </a:ext>
            </a:extLst>
          </p:cNvPr>
          <p:cNvSpPr>
            <a:spLocks noGrp="1"/>
          </p:cNvSpPr>
          <p:nvPr>
            <p:ph idx="1"/>
          </p:nvPr>
        </p:nvSpPr>
        <p:spPr>
          <a:xfrm>
            <a:off x="533400" y="2489200"/>
            <a:ext cx="8077200" cy="4140200"/>
          </a:xfrm>
        </p:spPr>
        <p:txBody>
          <a:bodyPr>
            <a:normAutofit lnSpcReduction="10000"/>
          </a:bodyPr>
          <a:lstStyle/>
          <a:p>
            <a:pPr algn="just" rtl="0"/>
            <a:r>
              <a:rPr lang="en-US" sz="2400" dirty="0">
                <a:latin typeface="Times New Roman" panose="02020603050405020304" pitchFamily="18" charset="0"/>
                <a:cs typeface="Times New Roman" panose="02020603050405020304" pitchFamily="18" charset="0"/>
              </a:rPr>
              <a:t>Selenium sulphide preparations are not recommended for children under </a:t>
            </a:r>
            <a:r>
              <a:rPr lang="en-US" sz="2400" dirty="0">
                <a:solidFill>
                  <a:srgbClr val="FF0000"/>
                </a:solidFill>
                <a:latin typeface="Times New Roman" panose="02020603050405020304" pitchFamily="18" charset="0"/>
                <a:cs typeface="Times New Roman" panose="02020603050405020304" pitchFamily="18" charset="0"/>
              </a:rPr>
              <a:t>5 years </a:t>
            </a:r>
            <a:r>
              <a:rPr lang="en-US" sz="2400" dirty="0">
                <a:latin typeface="Times New Roman" panose="02020603050405020304" pitchFamily="18" charset="0"/>
                <a:cs typeface="Times New Roman" panose="02020603050405020304" pitchFamily="18" charset="0"/>
              </a:rPr>
              <a:t>of age.</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Polytar AF shampoo (contains </a:t>
            </a:r>
            <a:r>
              <a:rPr lang="en-US" sz="2400" dirty="0">
                <a:solidFill>
                  <a:srgbClr val="FF0000"/>
                </a:solidFill>
                <a:latin typeface="Times New Roman" panose="02020603050405020304" pitchFamily="18" charset="0"/>
                <a:cs typeface="Times New Roman" panose="02020603050405020304" pitchFamily="18" charset="0"/>
              </a:rPr>
              <a:t>1% pyrithione zinc with coal tar extracts and cade oil</a:t>
            </a:r>
            <a:r>
              <a:rPr lang="en-US" sz="2400" dirty="0">
                <a:latin typeface="Times New Roman" panose="02020603050405020304" pitchFamily="18" charset="0"/>
                <a:cs typeface="Times New Roman" panose="02020603050405020304" pitchFamily="18" charset="0"/>
              </a:rPr>
              <a:t>; it is the only licensed medicine to contain pyrithione zinc).</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Pyrithione zinc is included in several ‘medicated’ shampoos that are not licensed as medicines, including </a:t>
            </a:r>
            <a:r>
              <a:rPr lang="en-US" sz="2400" dirty="0">
                <a:solidFill>
                  <a:srgbClr val="FF0000"/>
                </a:solidFill>
                <a:latin typeface="Times New Roman" panose="02020603050405020304" pitchFamily="18" charset="0"/>
                <a:cs typeface="Times New Roman" panose="02020603050405020304" pitchFamily="18" charset="0"/>
              </a:rPr>
              <a:t>Head and Shoulders</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001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B887-B391-4A7F-8733-6D7FF47603C9}"/>
              </a:ext>
            </a:extLst>
          </p:cNvPr>
          <p:cNvSpPr>
            <a:spLocks noGrp="1"/>
          </p:cNvSpPr>
          <p:nvPr>
            <p:ph type="title"/>
          </p:nvPr>
        </p:nvSpPr>
        <p:spPr/>
        <p:txBody>
          <a:bodyPr/>
          <a:lstStyle/>
          <a:p>
            <a:r>
              <a:rPr lang="en-US" dirty="0"/>
              <a:t>Hydrocortisone</a:t>
            </a:r>
            <a:endParaRPr lang="ar-SA" dirty="0"/>
          </a:p>
        </p:txBody>
      </p:sp>
      <p:sp>
        <p:nvSpPr>
          <p:cNvPr id="3" name="Content Placeholder 2">
            <a:extLst>
              <a:ext uri="{FF2B5EF4-FFF2-40B4-BE49-F238E27FC236}">
                <a16:creationId xmlns:a16="http://schemas.microsoft.com/office/drawing/2014/main" id="{7980287B-A757-45F2-85A0-CEE93750D5E2}"/>
              </a:ext>
            </a:extLst>
          </p:cNvPr>
          <p:cNvSpPr>
            <a:spLocks noGrp="1"/>
          </p:cNvSpPr>
          <p:nvPr>
            <p:ph idx="1"/>
          </p:nvPr>
        </p:nvSpPr>
        <p:spPr>
          <a:xfrm>
            <a:off x="533400" y="2362200"/>
            <a:ext cx="8153400" cy="4495800"/>
          </a:xfrm>
        </p:spPr>
        <p:txBody>
          <a:bodyPr>
            <a:normAutofit lnSpcReduction="10000"/>
          </a:bodyPr>
          <a:lstStyle/>
          <a:p>
            <a:pPr algn="just" rtl="0"/>
            <a:r>
              <a:rPr lang="en-US" sz="2400" dirty="0">
                <a:latin typeface="Times New Roman" panose="02020603050405020304" pitchFamily="18" charset="0"/>
                <a:cs typeface="Times New Roman" panose="02020603050405020304" pitchFamily="18" charset="0"/>
              </a:rPr>
              <a:t>Skin creams and ointments containing hydrocortisone can be sold to the public for the treatment of </a:t>
            </a:r>
            <a:r>
              <a:rPr lang="en-US" sz="2400" dirty="0">
                <a:solidFill>
                  <a:srgbClr val="FF0000"/>
                </a:solidFill>
                <a:latin typeface="Times New Roman" panose="02020603050405020304" pitchFamily="18" charset="0"/>
                <a:cs typeface="Times New Roman" panose="02020603050405020304" pitchFamily="18" charset="0"/>
              </a:rPr>
              <a:t>allergic contact dermatitis</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irritant dermatitis</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insect bite reactions </a:t>
            </a:r>
            <a:r>
              <a:rPr lang="en-US" sz="2400" dirty="0">
                <a:latin typeface="Times New Roman" panose="02020603050405020304" pitchFamily="18" charset="0"/>
                <a:cs typeface="Times New Roman" panose="02020603050405020304" pitchFamily="18" charset="0"/>
              </a:rPr>
              <a:t>and </a:t>
            </a:r>
            <a:r>
              <a:rPr lang="en-US" sz="2400" dirty="0">
                <a:solidFill>
                  <a:srgbClr val="FF0000"/>
                </a:solidFill>
                <a:latin typeface="Times New Roman" panose="02020603050405020304" pitchFamily="18" charset="0"/>
                <a:cs typeface="Times New Roman" panose="02020603050405020304" pitchFamily="18" charset="0"/>
              </a:rPr>
              <a:t>mild to moderate eczema </a:t>
            </a:r>
            <a:r>
              <a:rPr lang="en-US" sz="2400" dirty="0">
                <a:latin typeface="Times New Roman" panose="02020603050405020304" pitchFamily="18" charset="0"/>
                <a:cs typeface="Times New Roman" panose="02020603050405020304" pitchFamily="18" charset="0"/>
              </a:rPr>
              <a:t>in patients over 10 years, to be applied sparingly over the affected area 1–2 times daily for max. 1 week.</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Unlike more potent corticosteroids, hydrocortisone does not affect protein synthesis in human skin and is therefore </a:t>
            </a:r>
            <a:r>
              <a:rPr lang="en-US" sz="2400" dirty="0">
                <a:solidFill>
                  <a:srgbClr val="FF0000"/>
                </a:solidFill>
                <a:latin typeface="Times New Roman" panose="02020603050405020304" pitchFamily="18" charset="0"/>
                <a:cs typeface="Times New Roman" panose="02020603050405020304" pitchFamily="18" charset="0"/>
              </a:rPr>
              <a:t>unlikely to cause antiproliferative side-effects </a:t>
            </a:r>
            <a:r>
              <a:rPr lang="en-US" sz="2400" dirty="0">
                <a:latin typeface="Times New Roman" panose="02020603050405020304" pitchFamily="18" charset="0"/>
                <a:cs typeface="Times New Roman" panose="02020603050405020304" pitchFamily="18" charset="0"/>
              </a:rPr>
              <a:t>such as thinning of the skin and telangiectasis (dilatation of superficial blood capillaries).</a:t>
            </a:r>
          </a:p>
          <a:p>
            <a:pPr marL="0" indent="0" algn="just" rtl="0">
              <a:buNone/>
            </a:pP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260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A50F-7691-4F50-BF4A-EB7C45A418F9}"/>
              </a:ext>
            </a:extLst>
          </p:cNvPr>
          <p:cNvSpPr>
            <a:spLocks noGrp="1"/>
          </p:cNvSpPr>
          <p:nvPr>
            <p:ph type="title"/>
          </p:nvPr>
        </p:nvSpPr>
        <p:spPr/>
        <p:txBody>
          <a:bodyPr/>
          <a:lstStyle/>
          <a:p>
            <a:r>
              <a:rPr lang="en-US" dirty="0"/>
              <a:t>Ketoconazole</a:t>
            </a:r>
            <a:endParaRPr lang="ar-SA" dirty="0"/>
          </a:p>
        </p:txBody>
      </p:sp>
      <p:sp>
        <p:nvSpPr>
          <p:cNvPr id="3" name="Content Placeholder 2">
            <a:extLst>
              <a:ext uri="{FF2B5EF4-FFF2-40B4-BE49-F238E27FC236}">
                <a16:creationId xmlns:a16="http://schemas.microsoft.com/office/drawing/2014/main" id="{AB86F55E-C544-4C52-97B3-B09B61A1D8D3}"/>
              </a:ext>
            </a:extLst>
          </p:cNvPr>
          <p:cNvSpPr>
            <a:spLocks noGrp="1"/>
          </p:cNvSpPr>
          <p:nvPr>
            <p:ph idx="1"/>
          </p:nvPr>
        </p:nvSpPr>
        <p:spPr>
          <a:xfrm>
            <a:off x="609600" y="2362200"/>
            <a:ext cx="8001000" cy="4343400"/>
          </a:xfrm>
        </p:spPr>
        <p:txBody>
          <a:bodyPr>
            <a:noAutofit/>
          </a:bodyPr>
          <a:lstStyle/>
          <a:p>
            <a:pPr algn="just" rtl="0"/>
            <a:r>
              <a:rPr lang="en-US" sz="2400" dirty="0">
                <a:latin typeface="Times New Roman" panose="02020603050405020304" pitchFamily="18" charset="0"/>
                <a:cs typeface="Times New Roman" panose="02020603050405020304" pitchFamily="18" charset="0"/>
              </a:rPr>
              <a:t>Ketoconazole is available as a </a:t>
            </a:r>
            <a:r>
              <a:rPr lang="en-US" sz="2400" dirty="0">
                <a:solidFill>
                  <a:srgbClr val="FF0000"/>
                </a:solidFill>
                <a:latin typeface="Times New Roman" panose="02020603050405020304" pitchFamily="18" charset="0"/>
                <a:cs typeface="Times New Roman" panose="02020603050405020304" pitchFamily="18" charset="0"/>
              </a:rPr>
              <a:t>2% shampoo</a:t>
            </a:r>
            <a:r>
              <a:rPr lang="en-US" sz="2400" dirty="0">
                <a:latin typeface="Times New Roman" panose="02020603050405020304" pitchFamily="18" charset="0"/>
                <a:cs typeface="Times New Roman" panose="02020603050405020304" pitchFamily="18" charset="0"/>
              </a:rPr>
              <a:t>. It is an azole antifungal that inhibits replication of yeast cells by interfering with the synthesis of ergosterol – a vital component of the cell membrane. </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Studies have shown ketoconazole to be effective in clearing dandruff and scalp seborrhoea; it is </a:t>
            </a:r>
            <a:r>
              <a:rPr lang="en-US" sz="2400" dirty="0">
                <a:solidFill>
                  <a:srgbClr val="FF0000"/>
                </a:solidFill>
                <a:latin typeface="Times New Roman" panose="02020603050405020304" pitchFamily="18" charset="0"/>
                <a:cs typeface="Times New Roman" panose="02020603050405020304" pitchFamily="18" charset="0"/>
              </a:rPr>
              <a:t>more effective than pyrithione zinc and about as effective as selenium sulphide</a:t>
            </a:r>
            <a:r>
              <a:rPr lang="en-US" sz="2400" dirty="0">
                <a:latin typeface="Times New Roman" panose="02020603050405020304" pitchFamily="18" charset="0"/>
                <a:cs typeface="Times New Roman" panose="02020603050405020304" pitchFamily="18" charset="0"/>
              </a:rPr>
              <a:t>, although ketoconazole appears to be better tolerated. Ketoconazole shampoo is </a:t>
            </a:r>
            <a:r>
              <a:rPr lang="en-US" sz="2400" dirty="0">
                <a:solidFill>
                  <a:srgbClr val="FF0000"/>
                </a:solidFill>
                <a:latin typeface="Times New Roman" panose="02020603050405020304" pitchFamily="18" charset="0"/>
                <a:cs typeface="Times New Roman" panose="02020603050405020304" pitchFamily="18" charset="0"/>
              </a:rPr>
              <a:t>more expensive </a:t>
            </a:r>
            <a:r>
              <a:rPr lang="en-US" sz="2400" dirty="0">
                <a:latin typeface="Times New Roman" panose="02020603050405020304" pitchFamily="18" charset="0"/>
                <a:cs typeface="Times New Roman" panose="02020603050405020304" pitchFamily="18" charset="0"/>
              </a:rPr>
              <a:t>than selenium sulphide and ‘medicated’ pyrithione zinc preparations.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93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0A62-FE31-4775-8390-A399D9B5F850}"/>
              </a:ext>
            </a:extLst>
          </p:cNvPr>
          <p:cNvSpPr>
            <a:spLocks noGrp="1"/>
          </p:cNvSpPr>
          <p:nvPr>
            <p:ph type="title"/>
          </p:nvPr>
        </p:nvSpPr>
        <p:spPr/>
        <p:txBody>
          <a:bodyPr/>
          <a:lstStyle/>
          <a:p>
            <a:r>
              <a:rPr lang="en-US" dirty="0"/>
              <a:t>Ketoconazole</a:t>
            </a:r>
            <a:endParaRPr lang="ar-SA" dirty="0"/>
          </a:p>
        </p:txBody>
      </p:sp>
      <p:sp>
        <p:nvSpPr>
          <p:cNvPr id="3" name="Content Placeholder 2">
            <a:extLst>
              <a:ext uri="{FF2B5EF4-FFF2-40B4-BE49-F238E27FC236}">
                <a16:creationId xmlns:a16="http://schemas.microsoft.com/office/drawing/2014/main" id="{A2A6C677-55ED-41E6-A211-F244FD4FEE3E}"/>
              </a:ext>
            </a:extLst>
          </p:cNvPr>
          <p:cNvSpPr>
            <a:spLocks noGrp="1"/>
          </p:cNvSpPr>
          <p:nvPr>
            <p:ph idx="1"/>
          </p:nvPr>
        </p:nvSpPr>
        <p:spPr>
          <a:xfrm>
            <a:off x="533400" y="2489200"/>
            <a:ext cx="8077200" cy="4064000"/>
          </a:xfrm>
        </p:spPr>
        <p:txBody>
          <a:bodyPr>
            <a:normAutofit/>
          </a:bodyPr>
          <a:lstStyle/>
          <a:p>
            <a:pPr algn="just" rtl="0"/>
            <a:r>
              <a:rPr lang="en-US" sz="2400" dirty="0">
                <a:latin typeface="Times New Roman" panose="02020603050405020304" pitchFamily="18" charset="0"/>
                <a:cs typeface="Times New Roman" panose="02020603050405020304" pitchFamily="18" charset="0"/>
              </a:rPr>
              <a:t>To clear dandruff and seborrhoeic dermatitis, the shampoo is used </a:t>
            </a:r>
            <a:r>
              <a:rPr lang="en-US" sz="2400" dirty="0">
                <a:solidFill>
                  <a:srgbClr val="FF0000"/>
                </a:solidFill>
                <a:latin typeface="Times New Roman" panose="02020603050405020304" pitchFamily="18" charset="0"/>
                <a:cs typeface="Times New Roman" panose="02020603050405020304" pitchFamily="18" charset="0"/>
              </a:rPr>
              <a:t>twice a week for 2–4 weeks</a:t>
            </a:r>
            <a:r>
              <a:rPr lang="en-US" sz="2400" dirty="0">
                <a:latin typeface="Times New Roman" panose="02020603050405020304" pitchFamily="18" charset="0"/>
                <a:cs typeface="Times New Roman" panose="02020603050405020304" pitchFamily="18" charset="0"/>
              </a:rPr>
              <a:t>; it should be left on the hair for </a:t>
            </a:r>
            <a:r>
              <a:rPr lang="en-US" sz="2400" dirty="0">
                <a:solidFill>
                  <a:srgbClr val="FF0000"/>
                </a:solidFill>
                <a:latin typeface="Times New Roman" panose="02020603050405020304" pitchFamily="18" charset="0"/>
                <a:cs typeface="Times New Roman" panose="02020603050405020304" pitchFamily="18" charset="0"/>
              </a:rPr>
              <a:t>3–5 minutes </a:t>
            </a:r>
            <a:r>
              <a:rPr lang="en-US" sz="2400" dirty="0">
                <a:latin typeface="Times New Roman" panose="02020603050405020304" pitchFamily="18" charset="0"/>
                <a:cs typeface="Times New Roman" panose="02020603050405020304" pitchFamily="18" charset="0"/>
              </a:rPr>
              <a:t>on each application. The condition can then be controlled with </a:t>
            </a:r>
            <a:r>
              <a:rPr lang="en-US" sz="2400" dirty="0">
                <a:solidFill>
                  <a:srgbClr val="FF0000"/>
                </a:solidFill>
                <a:latin typeface="Times New Roman" panose="02020603050405020304" pitchFamily="18" charset="0"/>
                <a:cs typeface="Times New Roman" panose="02020603050405020304" pitchFamily="18" charset="0"/>
              </a:rPr>
              <a:t>weekly or fortnightly </a:t>
            </a:r>
            <a:r>
              <a:rPr lang="en-US" sz="2400" dirty="0">
                <a:latin typeface="Times New Roman" panose="02020603050405020304" pitchFamily="18" charset="0"/>
                <a:cs typeface="Times New Roman" panose="02020603050405020304" pitchFamily="18" charset="0"/>
              </a:rPr>
              <a:t>use.</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Ketoconazole shampoo appears to be </a:t>
            </a:r>
            <a:r>
              <a:rPr lang="en-US" sz="2400" dirty="0">
                <a:solidFill>
                  <a:srgbClr val="FF0000"/>
                </a:solidFill>
                <a:latin typeface="Times New Roman" panose="02020603050405020304" pitchFamily="18" charset="0"/>
                <a:cs typeface="Times New Roman" panose="02020603050405020304" pitchFamily="18" charset="0"/>
              </a:rPr>
              <a:t>extremely safe </a:t>
            </a:r>
            <a:r>
              <a:rPr lang="en-US" sz="2400" dirty="0">
                <a:latin typeface="Times New Roman" panose="02020603050405020304" pitchFamily="18" charset="0"/>
                <a:cs typeface="Times New Roman" panose="02020603050405020304" pitchFamily="18" charset="0"/>
              </a:rPr>
              <a:t>to use. The shampoo does not cause the adverse effects and interactions associated with systemic use. Skin irritation has been reported only very rarely. </a:t>
            </a:r>
            <a:r>
              <a:rPr lang="en-US" sz="2400" dirty="0">
                <a:solidFill>
                  <a:srgbClr val="FF0000"/>
                </a:solidFill>
                <a:latin typeface="Times New Roman" panose="02020603050405020304" pitchFamily="18" charset="0"/>
                <a:cs typeface="Times New Roman" panose="02020603050405020304" pitchFamily="18" charset="0"/>
              </a:rPr>
              <a:t>It is not contraindicated in pregnancy</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450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56E1-331A-457E-9034-51772F1CD377}"/>
              </a:ext>
            </a:extLst>
          </p:cNvPr>
          <p:cNvSpPr>
            <a:spLocks noGrp="1"/>
          </p:cNvSpPr>
          <p:nvPr>
            <p:ph type="title"/>
          </p:nvPr>
        </p:nvSpPr>
        <p:spPr/>
        <p:txBody>
          <a:bodyPr/>
          <a:lstStyle/>
          <a:p>
            <a:r>
              <a:rPr lang="en-US" dirty="0"/>
              <a:t>Product recommendations</a:t>
            </a:r>
            <a:endParaRPr lang="ar-SA" dirty="0"/>
          </a:p>
        </p:txBody>
      </p:sp>
      <p:sp>
        <p:nvSpPr>
          <p:cNvPr id="3" name="Content Placeholder 2">
            <a:extLst>
              <a:ext uri="{FF2B5EF4-FFF2-40B4-BE49-F238E27FC236}">
                <a16:creationId xmlns:a16="http://schemas.microsoft.com/office/drawing/2014/main" id="{3C16913A-673B-4E0D-8961-504419F49492}"/>
              </a:ext>
            </a:extLst>
          </p:cNvPr>
          <p:cNvSpPr>
            <a:spLocks noGrp="1"/>
          </p:cNvSpPr>
          <p:nvPr>
            <p:ph idx="1"/>
          </p:nvPr>
        </p:nvSpPr>
        <p:spPr>
          <a:xfrm>
            <a:off x="533400" y="2489200"/>
            <a:ext cx="8077200" cy="4064000"/>
          </a:xfrm>
        </p:spPr>
        <p:txBody>
          <a:bodyPr>
            <a:noAutofit/>
          </a:bodyPr>
          <a:lstStyle/>
          <a:p>
            <a:pPr algn="just" rtl="0"/>
            <a:r>
              <a:rPr lang="en-US" sz="2400" dirty="0">
                <a:latin typeface="Times New Roman" panose="02020603050405020304" pitchFamily="18" charset="0"/>
                <a:cs typeface="Times New Roman" panose="02020603050405020304" pitchFamily="18" charset="0"/>
              </a:rPr>
              <a:t>Regular (twice weekly) use of an ordinary shampoo should be tried initially. If this is not effective, the treatments of choice appear to be:</a:t>
            </a:r>
          </a:p>
          <a:p>
            <a:pPr algn="just" rtl="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ketoconazole (on grounds of </a:t>
            </a:r>
            <a:r>
              <a:rPr lang="en-US" sz="2400" dirty="0">
                <a:solidFill>
                  <a:srgbClr val="FF0000"/>
                </a:solidFill>
                <a:latin typeface="Times New Roman" panose="02020603050405020304" pitchFamily="18" charset="0"/>
                <a:cs typeface="Times New Roman" panose="02020603050405020304" pitchFamily="18" charset="0"/>
              </a:rPr>
              <a:t>efficacy but not cost</a:t>
            </a:r>
            <a:r>
              <a:rPr lang="en-US" sz="2400" dirty="0">
                <a:latin typeface="Times New Roman" panose="02020603050405020304" pitchFamily="18" charset="0"/>
                <a:cs typeface="Times New Roman" panose="02020603050405020304" pitchFamily="18" charset="0"/>
              </a:rPr>
              <a:t>)</a:t>
            </a:r>
          </a:p>
          <a:p>
            <a:pPr algn="just" rtl="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selenium sulphide (on grounds of </a:t>
            </a:r>
            <a:r>
              <a:rPr lang="en-US" sz="2400" dirty="0">
                <a:solidFill>
                  <a:srgbClr val="FF0000"/>
                </a:solidFill>
                <a:latin typeface="Times New Roman" panose="02020603050405020304" pitchFamily="18" charset="0"/>
                <a:cs typeface="Times New Roman" panose="02020603050405020304" pitchFamily="18" charset="0"/>
              </a:rPr>
              <a:t>efficacy and cost but not cosmetic acceptability</a:t>
            </a:r>
            <a:r>
              <a:rPr lang="en-US" sz="2400" dirty="0">
                <a:latin typeface="Times New Roman" panose="02020603050405020304" pitchFamily="18" charset="0"/>
                <a:cs typeface="Times New Roman" panose="02020603050405020304" pitchFamily="18" charset="0"/>
              </a:rPr>
              <a:t>)</a:t>
            </a:r>
          </a:p>
          <a:p>
            <a:pPr algn="just" rtl="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 ‘medicated’ pyrithione zinc shampoo (on grounds of </a:t>
            </a:r>
            <a:r>
              <a:rPr lang="en-US" sz="2400" dirty="0">
                <a:solidFill>
                  <a:srgbClr val="FF0000"/>
                </a:solidFill>
                <a:latin typeface="Times New Roman" panose="02020603050405020304" pitchFamily="18" charset="0"/>
                <a:cs typeface="Times New Roman" panose="02020603050405020304" pitchFamily="18" charset="0"/>
              </a:rPr>
              <a:t>cost and cosmetic acceptability</a:t>
            </a:r>
            <a:r>
              <a:rPr lang="en-US" sz="2400" dirty="0">
                <a:latin typeface="Times New Roman" panose="02020603050405020304" pitchFamily="18" charset="0"/>
                <a:cs typeface="Times New Roman" panose="02020603050405020304" pitchFamily="18" charset="0"/>
              </a:rPr>
              <a:t>).</a:t>
            </a:r>
          </a:p>
          <a:p>
            <a:pPr algn="just" rtl="0"/>
            <a:r>
              <a:rPr lang="en-US" sz="2400" dirty="0">
                <a:latin typeface="Times New Roman" panose="02020603050405020304" pitchFamily="18" charset="0"/>
                <a:cs typeface="Times New Roman" panose="02020603050405020304" pitchFamily="18" charset="0"/>
              </a:rPr>
              <a:t>However, clinicians and patients also seem </a:t>
            </a:r>
            <a:r>
              <a:rPr lang="en-US" sz="2400" dirty="0">
                <a:solidFill>
                  <a:srgbClr val="FF0000"/>
                </a:solidFill>
                <a:latin typeface="Times New Roman" panose="02020603050405020304" pitchFamily="18" charset="0"/>
                <a:cs typeface="Times New Roman" panose="02020603050405020304" pitchFamily="18" charset="0"/>
              </a:rPr>
              <a:t>satisfied with coal tar-based preparations</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5591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1E46-37E0-4FE1-8366-5978C8DE0BD6}"/>
              </a:ext>
            </a:extLst>
          </p:cNvPr>
          <p:cNvSpPr>
            <a:spLocks noGrp="1"/>
          </p:cNvSpPr>
          <p:nvPr>
            <p:ph type="title"/>
          </p:nvPr>
        </p:nvSpPr>
        <p:spPr>
          <a:xfrm>
            <a:off x="762000" y="927098"/>
            <a:ext cx="6934200" cy="709865"/>
          </a:xfrm>
        </p:spPr>
        <p:txBody>
          <a:bodyPr/>
          <a:lstStyle/>
          <a:p>
            <a:r>
              <a:rPr lang="en-US" dirty="0"/>
              <a:t>Coal tar and other tar products</a:t>
            </a:r>
            <a:endParaRPr lang="ar-SA" dirty="0"/>
          </a:p>
        </p:txBody>
      </p:sp>
      <p:sp>
        <p:nvSpPr>
          <p:cNvPr id="3" name="Content Placeholder 2">
            <a:extLst>
              <a:ext uri="{FF2B5EF4-FFF2-40B4-BE49-F238E27FC236}">
                <a16:creationId xmlns:a16="http://schemas.microsoft.com/office/drawing/2014/main" id="{6DF41AB6-7076-4E32-BB9D-5831C17F5C96}"/>
              </a:ext>
            </a:extLst>
          </p:cNvPr>
          <p:cNvSpPr>
            <a:spLocks noGrp="1"/>
          </p:cNvSpPr>
          <p:nvPr>
            <p:ph idx="1"/>
          </p:nvPr>
        </p:nvSpPr>
        <p:spPr>
          <a:xfrm>
            <a:off x="533400" y="2489200"/>
            <a:ext cx="8077200" cy="4140200"/>
          </a:xfrm>
        </p:spPr>
        <p:txBody>
          <a:bodyPr>
            <a:normAutofit fontScale="92500"/>
          </a:bodyPr>
          <a:lstStyle/>
          <a:p>
            <a:pPr algn="just" rtl="0"/>
            <a:r>
              <a:rPr lang="en-US" sz="2400" dirty="0">
                <a:latin typeface="Times New Roman" panose="02020603050405020304" pitchFamily="18" charset="0"/>
                <a:cs typeface="Times New Roman" panose="02020603050405020304" pitchFamily="18" charset="0"/>
              </a:rPr>
              <a:t>A wide range of products are licensed for </a:t>
            </a:r>
            <a:r>
              <a:rPr lang="en-US" sz="2400" dirty="0">
                <a:solidFill>
                  <a:srgbClr val="FF0000"/>
                </a:solidFill>
                <a:latin typeface="Times New Roman" panose="02020603050405020304" pitchFamily="18" charset="0"/>
                <a:cs typeface="Times New Roman" panose="02020603050405020304" pitchFamily="18" charset="0"/>
              </a:rPr>
              <a:t>dandruff, seborrhoeic dermatitis and psoriasis of the scalp </a:t>
            </a:r>
            <a:r>
              <a:rPr lang="en-US" sz="2400" dirty="0">
                <a:latin typeface="Times New Roman" panose="02020603050405020304" pitchFamily="18" charset="0"/>
                <a:cs typeface="Times New Roman" panose="02020603050405020304" pitchFamily="18" charset="0"/>
              </a:rPr>
              <a:t>and are available without prescription. Most of these products contain combinations of ingredients, of which coal tar is the most popular.</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The mode of action of coal tar is unclear; it does not appear to reduce cell proliferation but appears to </a:t>
            </a:r>
            <a:r>
              <a:rPr lang="en-US" sz="2400" dirty="0">
                <a:solidFill>
                  <a:srgbClr val="FF0000"/>
                </a:solidFill>
                <a:latin typeface="Times New Roman" panose="02020603050405020304" pitchFamily="18" charset="0"/>
                <a:cs typeface="Times New Roman" panose="02020603050405020304" pitchFamily="18" charset="0"/>
              </a:rPr>
              <a:t>prevent the formation of squames or flakes of dandruff</a:t>
            </a:r>
            <a:r>
              <a:rPr lang="en-US" sz="2400" dirty="0">
                <a:latin typeface="Times New Roman" panose="02020603050405020304" pitchFamily="18" charset="0"/>
                <a:cs typeface="Times New Roman" panose="02020603050405020304" pitchFamily="18" charset="0"/>
              </a:rPr>
              <a:t> by interfering with the formation of intracellular cement. It also appears to </a:t>
            </a:r>
            <a:r>
              <a:rPr lang="en-US" sz="2400" dirty="0">
                <a:solidFill>
                  <a:srgbClr val="FF0000"/>
                </a:solidFill>
                <a:latin typeface="Times New Roman" panose="02020603050405020304" pitchFamily="18" charset="0"/>
                <a:cs typeface="Times New Roman" panose="02020603050405020304" pitchFamily="18" charset="0"/>
              </a:rPr>
              <a:t>impede the formation of sebum</a:t>
            </a:r>
            <a:r>
              <a:rPr lang="en-US" sz="2400" dirty="0">
                <a:latin typeface="Times New Roman" panose="02020603050405020304" pitchFamily="18" charset="0"/>
                <a:cs typeface="Times New Roman" panose="02020603050405020304" pitchFamily="18" charset="0"/>
              </a:rPr>
              <a:t> and to have </a:t>
            </a:r>
            <a:r>
              <a:rPr lang="en-US" sz="2400" dirty="0">
                <a:solidFill>
                  <a:srgbClr val="FF0000"/>
                </a:solidFill>
                <a:latin typeface="Times New Roman" panose="02020603050405020304" pitchFamily="18" charset="0"/>
                <a:cs typeface="Times New Roman" panose="02020603050405020304" pitchFamily="18" charset="0"/>
              </a:rPr>
              <a:t>antipruritic properties</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4313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8FAE-2C67-42A5-A646-377E4D16384B}"/>
              </a:ext>
            </a:extLst>
          </p:cNvPr>
          <p:cNvSpPr>
            <a:spLocks noGrp="1"/>
          </p:cNvSpPr>
          <p:nvPr>
            <p:ph type="title"/>
          </p:nvPr>
        </p:nvSpPr>
        <p:spPr>
          <a:xfrm>
            <a:off x="865970" y="927098"/>
            <a:ext cx="6754030" cy="709865"/>
          </a:xfrm>
        </p:spPr>
        <p:txBody>
          <a:bodyPr/>
          <a:lstStyle/>
          <a:p>
            <a:r>
              <a:rPr lang="en-US" dirty="0"/>
              <a:t>Coal tar and other tar products</a:t>
            </a:r>
            <a:endParaRPr lang="ar-SA" dirty="0"/>
          </a:p>
        </p:txBody>
      </p:sp>
      <p:sp>
        <p:nvSpPr>
          <p:cNvPr id="3" name="Content Placeholder 2">
            <a:extLst>
              <a:ext uri="{FF2B5EF4-FFF2-40B4-BE49-F238E27FC236}">
                <a16:creationId xmlns:a16="http://schemas.microsoft.com/office/drawing/2014/main" id="{2AD66613-6FAD-4748-A546-E613D82BB7A0}"/>
              </a:ext>
            </a:extLst>
          </p:cNvPr>
          <p:cNvSpPr>
            <a:spLocks noGrp="1"/>
          </p:cNvSpPr>
          <p:nvPr>
            <p:ph idx="1"/>
          </p:nvPr>
        </p:nvSpPr>
        <p:spPr>
          <a:xfrm>
            <a:off x="533400" y="2209800"/>
            <a:ext cx="8001000" cy="4343400"/>
          </a:xfrm>
        </p:spPr>
        <p:txBody>
          <a:bodyPr>
            <a:noAutofit/>
          </a:bodyPr>
          <a:lstStyle/>
          <a:p>
            <a:pPr algn="just" rtl="0"/>
            <a:r>
              <a:rPr lang="en-US" sz="2400" dirty="0">
                <a:latin typeface="Times New Roman" panose="02020603050405020304" pitchFamily="18" charset="0"/>
                <a:cs typeface="Times New Roman" panose="02020603050405020304" pitchFamily="18" charset="0"/>
              </a:rPr>
              <a:t>ALPHOSYL 2 IN 1® SHAMPOO</a:t>
            </a:r>
          </a:p>
          <a:p>
            <a:pPr algn="just" rtl="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Psoriasis | Seborrhoeic dermatitis | Scaling | Itching</a:t>
            </a:r>
          </a:p>
          <a:p>
            <a:pPr algn="just" rtl="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Adult: Apply every 2–3 days</a:t>
            </a:r>
          </a:p>
          <a:p>
            <a:pPr algn="just" rtl="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Dandruff</a:t>
            </a:r>
          </a:p>
          <a:p>
            <a:pPr algn="just" rtl="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Adult: Apply 1–2 times a week as required</a:t>
            </a:r>
          </a:p>
          <a:p>
            <a:pPr algn="just" rtl="0"/>
            <a:r>
              <a:rPr lang="en-US" sz="2400" dirty="0">
                <a:latin typeface="Times New Roman" panose="02020603050405020304" pitchFamily="18" charset="0"/>
                <a:cs typeface="Times New Roman" panose="02020603050405020304" pitchFamily="18" charset="0"/>
              </a:rPr>
              <a:t>EXOREX® LOTION</a:t>
            </a:r>
          </a:p>
          <a:p>
            <a:pPr algn="just" rtl="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Psoriasis</a:t>
            </a:r>
          </a:p>
          <a:p>
            <a:pPr algn="just" rtl="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Adult: Apply 2–3 times a day, to be applied to skin or scalp; in elderly, lotion can be diluted with a few drops of water before applying.</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254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095F-19BD-4F93-986C-5F4711BA7795}"/>
              </a:ext>
            </a:extLst>
          </p:cNvPr>
          <p:cNvSpPr>
            <a:spLocks noGrp="1"/>
          </p:cNvSpPr>
          <p:nvPr>
            <p:ph type="title"/>
          </p:nvPr>
        </p:nvSpPr>
        <p:spPr>
          <a:xfrm>
            <a:off x="865970" y="927098"/>
            <a:ext cx="6754030" cy="709865"/>
          </a:xfrm>
        </p:spPr>
        <p:txBody>
          <a:bodyPr/>
          <a:lstStyle/>
          <a:p>
            <a:r>
              <a:rPr lang="en-US" dirty="0"/>
              <a:t>Coal tar and other tar products</a:t>
            </a:r>
            <a:endParaRPr lang="ar-SA" dirty="0"/>
          </a:p>
        </p:txBody>
      </p:sp>
      <p:sp>
        <p:nvSpPr>
          <p:cNvPr id="3" name="Content Placeholder 2">
            <a:extLst>
              <a:ext uri="{FF2B5EF4-FFF2-40B4-BE49-F238E27FC236}">
                <a16:creationId xmlns:a16="http://schemas.microsoft.com/office/drawing/2014/main" id="{CC487F2D-EDEE-4BD9-8112-A38A97795031}"/>
              </a:ext>
            </a:extLst>
          </p:cNvPr>
          <p:cNvSpPr>
            <a:spLocks noGrp="1"/>
          </p:cNvSpPr>
          <p:nvPr>
            <p:ph idx="1"/>
          </p:nvPr>
        </p:nvSpPr>
        <p:spPr>
          <a:xfrm>
            <a:off x="533400" y="2489200"/>
            <a:ext cx="8001000" cy="4140200"/>
          </a:xfrm>
        </p:spPr>
        <p:txBody>
          <a:bodyPr>
            <a:normAutofit fontScale="92500" lnSpcReduction="20000"/>
          </a:bodyPr>
          <a:lstStyle/>
          <a:p>
            <a:pPr algn="just" rtl="0"/>
            <a:r>
              <a:rPr lang="en-US" sz="2400" dirty="0">
                <a:latin typeface="Times New Roman" panose="02020603050405020304" pitchFamily="18" charset="0"/>
                <a:cs typeface="Times New Roman" panose="02020603050405020304" pitchFamily="18" charset="0"/>
              </a:rPr>
              <a:t>SIDE-EFFECTS: Acne-like eruptions . photosensitivity . Skin irritation.</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CAUTIONS: Application to face . application to skin flexures</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CONTRA-INDICATIONS: Avoid broken or inflamed skin . avoid eye area . avoid genital area . avoid mucosal areas . avoid rectal area . infection . sore, acute, or pustular psoriasis</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PATIENT AND CARER ADVICE: May stain skin, hair and fabric.</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892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0DE3-F127-486F-B72B-762F8C5B06FD}"/>
              </a:ext>
            </a:extLst>
          </p:cNvPr>
          <p:cNvSpPr>
            <a:spLocks noGrp="1"/>
          </p:cNvSpPr>
          <p:nvPr>
            <p:ph type="title"/>
          </p:nvPr>
        </p:nvSpPr>
        <p:spPr/>
        <p:txBody>
          <a:bodyPr/>
          <a:lstStyle/>
          <a:p>
            <a:r>
              <a:rPr lang="en-US" dirty="0"/>
              <a:t>Keratolytic agents</a:t>
            </a:r>
            <a:endParaRPr lang="ar-SA" dirty="0"/>
          </a:p>
        </p:txBody>
      </p:sp>
      <p:sp>
        <p:nvSpPr>
          <p:cNvPr id="3" name="Content Placeholder 2">
            <a:extLst>
              <a:ext uri="{FF2B5EF4-FFF2-40B4-BE49-F238E27FC236}">
                <a16:creationId xmlns:a16="http://schemas.microsoft.com/office/drawing/2014/main" id="{3C044D9F-9891-4AC4-B01B-996BD9C4881E}"/>
              </a:ext>
            </a:extLst>
          </p:cNvPr>
          <p:cNvSpPr>
            <a:spLocks noGrp="1"/>
          </p:cNvSpPr>
          <p:nvPr>
            <p:ph idx="1"/>
          </p:nvPr>
        </p:nvSpPr>
        <p:spPr>
          <a:xfrm>
            <a:off x="533400" y="2286000"/>
            <a:ext cx="8077200" cy="4572000"/>
          </a:xfrm>
        </p:spPr>
        <p:txBody>
          <a:bodyPr>
            <a:normAutofit lnSpcReduction="10000"/>
          </a:bodyPr>
          <a:lstStyle/>
          <a:p>
            <a:pPr algn="just" rtl="0"/>
            <a:r>
              <a:rPr lang="en-US" sz="2400" dirty="0">
                <a:solidFill>
                  <a:srgbClr val="FF0000"/>
                </a:solidFill>
                <a:latin typeface="Times New Roman" panose="02020603050405020304" pitchFamily="18" charset="0"/>
                <a:cs typeface="Times New Roman" panose="02020603050405020304" pitchFamily="18" charset="0"/>
              </a:rPr>
              <a:t>Salicylic acid </a:t>
            </a:r>
            <a:r>
              <a:rPr lang="en-US" sz="2400" dirty="0">
                <a:latin typeface="Times New Roman" panose="02020603050405020304" pitchFamily="18" charset="0"/>
                <a:cs typeface="Times New Roman" panose="02020603050405020304" pitchFamily="18" charset="0"/>
              </a:rPr>
              <a:t>at adequate concentration would be expected to help break up dandruff squames and loosen them from the scalp.</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A minimum concentration of 1% is reported to be necessary to show a keratolytic effect on the scalp, but a prolonged contact time is needed and </a:t>
            </a:r>
            <a:r>
              <a:rPr lang="en-US" sz="2400" dirty="0">
                <a:solidFill>
                  <a:srgbClr val="FF0000"/>
                </a:solidFill>
                <a:latin typeface="Times New Roman" panose="02020603050405020304" pitchFamily="18" charset="0"/>
                <a:cs typeface="Times New Roman" panose="02020603050405020304" pitchFamily="18" charset="0"/>
              </a:rPr>
              <a:t>the effect takes up to 10 days to develop</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A trial found that a shampoo containing </a:t>
            </a:r>
            <a:r>
              <a:rPr lang="en-US" sz="2400" dirty="0">
                <a:solidFill>
                  <a:srgbClr val="FF0000"/>
                </a:solidFill>
                <a:latin typeface="Times New Roman" panose="02020603050405020304" pitchFamily="18" charset="0"/>
                <a:cs typeface="Times New Roman" panose="02020603050405020304" pitchFamily="18" charset="0"/>
              </a:rPr>
              <a:t>3% salicylic acid </a:t>
            </a:r>
            <a:r>
              <a:rPr lang="en-US" sz="2400" dirty="0">
                <a:latin typeface="Times New Roman" panose="02020603050405020304" pitchFamily="18" charset="0"/>
                <a:cs typeface="Times New Roman" panose="02020603050405020304" pitchFamily="18" charset="0"/>
              </a:rPr>
              <a:t>was as effective in controlling dandruff as Nizoral (</a:t>
            </a:r>
            <a:r>
              <a:rPr lang="en-US" sz="2400" dirty="0">
                <a:solidFill>
                  <a:srgbClr val="FF0000"/>
                </a:solidFill>
                <a:latin typeface="Times New Roman" panose="02020603050405020304" pitchFamily="18" charset="0"/>
                <a:cs typeface="Times New Roman" panose="02020603050405020304" pitchFamily="18" charset="0"/>
              </a:rPr>
              <a:t>2% ketoconazole</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976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CEBD-23F5-4108-A6CE-9C51946717B8}"/>
              </a:ext>
            </a:extLst>
          </p:cNvPr>
          <p:cNvSpPr>
            <a:spLocks noGrp="1"/>
          </p:cNvSpPr>
          <p:nvPr>
            <p:ph type="title"/>
          </p:nvPr>
        </p:nvSpPr>
        <p:spPr>
          <a:xfrm>
            <a:off x="762000" y="927098"/>
            <a:ext cx="7086600" cy="709865"/>
          </a:xfrm>
        </p:spPr>
        <p:txBody>
          <a:bodyPr/>
          <a:lstStyle/>
          <a:p>
            <a:r>
              <a:rPr lang="en-US" dirty="0"/>
              <a:t>Keratolytic agents &amp; Antimicrobial detergents</a:t>
            </a:r>
            <a:endParaRPr lang="ar-SA" dirty="0"/>
          </a:p>
        </p:txBody>
      </p:sp>
      <p:sp>
        <p:nvSpPr>
          <p:cNvPr id="3" name="Content Placeholder 2">
            <a:extLst>
              <a:ext uri="{FF2B5EF4-FFF2-40B4-BE49-F238E27FC236}">
                <a16:creationId xmlns:a16="http://schemas.microsoft.com/office/drawing/2014/main" id="{480D86B6-285D-41B6-9467-4CBCF4F6816C}"/>
              </a:ext>
            </a:extLst>
          </p:cNvPr>
          <p:cNvSpPr>
            <a:spLocks noGrp="1"/>
          </p:cNvSpPr>
          <p:nvPr>
            <p:ph idx="1"/>
          </p:nvPr>
        </p:nvSpPr>
        <p:spPr>
          <a:xfrm>
            <a:off x="609600" y="2489200"/>
            <a:ext cx="8001000" cy="4140200"/>
          </a:xfrm>
        </p:spPr>
        <p:txBody>
          <a:bodyPr>
            <a:normAutofit/>
          </a:bodyPr>
          <a:lstStyle/>
          <a:p>
            <a:pPr algn="just" rtl="0"/>
            <a:r>
              <a:rPr lang="en-US" sz="2400" dirty="0">
                <a:latin typeface="Times New Roman" panose="02020603050405020304" pitchFamily="18" charset="0"/>
                <a:cs typeface="Times New Roman" panose="02020603050405020304" pitchFamily="18" charset="0"/>
              </a:rPr>
              <a:t>Some shampoos contain other keratolytic agents, including </a:t>
            </a:r>
            <a:r>
              <a:rPr lang="en-US" sz="2400" dirty="0">
                <a:solidFill>
                  <a:srgbClr val="FF0000"/>
                </a:solidFill>
                <a:latin typeface="Times New Roman" panose="02020603050405020304" pitchFamily="18" charset="0"/>
                <a:cs typeface="Times New Roman" panose="02020603050405020304" pitchFamily="18" charset="0"/>
              </a:rPr>
              <a:t>sulphur</a:t>
            </a:r>
            <a:r>
              <a:rPr lang="en-US" sz="2400" dirty="0">
                <a:latin typeface="Times New Roman" panose="02020603050405020304" pitchFamily="18" charset="0"/>
                <a:cs typeface="Times New Roman" panose="02020603050405020304" pitchFamily="18" charset="0"/>
              </a:rPr>
              <a:t>, which is believed to increase sloughing of cells via an inflammatory process, and </a:t>
            </a:r>
            <a:r>
              <a:rPr lang="en-US" sz="2400" dirty="0">
                <a:solidFill>
                  <a:srgbClr val="FF0000"/>
                </a:solidFill>
                <a:latin typeface="Times New Roman" panose="02020603050405020304" pitchFamily="18" charset="0"/>
                <a:cs typeface="Times New Roman" panose="02020603050405020304" pitchFamily="18" charset="0"/>
              </a:rPr>
              <a:t>allantoin</a:t>
            </a:r>
            <a:r>
              <a:rPr lang="en-US" sz="2400" dirty="0">
                <a:latin typeface="Times New Roman" panose="02020603050405020304" pitchFamily="18" charset="0"/>
                <a:cs typeface="Times New Roman" panose="02020603050405020304" pitchFamily="18" charset="0"/>
              </a:rPr>
              <a:t>, which is claimed to have chemical debriding properties.</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Ceanel Concentrate (Ferndale) contains </a:t>
            </a:r>
            <a:r>
              <a:rPr lang="en-US" sz="2400" dirty="0">
                <a:solidFill>
                  <a:srgbClr val="FF0000"/>
                </a:solidFill>
                <a:latin typeface="Times New Roman" panose="02020603050405020304" pitchFamily="18" charset="0"/>
                <a:cs typeface="Times New Roman" panose="02020603050405020304" pitchFamily="18" charset="0"/>
              </a:rPr>
              <a:t>cetrimide</a:t>
            </a:r>
            <a:r>
              <a:rPr lang="en-US" sz="2400" dirty="0">
                <a:latin typeface="Times New Roman" panose="02020603050405020304" pitchFamily="18" charset="0"/>
                <a:cs typeface="Times New Roman" panose="02020603050405020304" pitchFamily="18" charset="0"/>
              </a:rPr>
              <a:t>, a quaternary ammonium antiseptic and cationic surfactant, together with an antifungal agent, </a:t>
            </a:r>
            <a:r>
              <a:rPr lang="en-US" sz="2400" dirty="0">
                <a:solidFill>
                  <a:srgbClr val="FF0000"/>
                </a:solidFill>
                <a:latin typeface="Times New Roman" panose="02020603050405020304" pitchFamily="18" charset="0"/>
                <a:cs typeface="Times New Roman" panose="02020603050405020304" pitchFamily="18" charset="0"/>
              </a:rPr>
              <a:t>undecanoic acid</a:t>
            </a:r>
            <a:r>
              <a:rPr lang="en-US" sz="2400" dirty="0">
                <a:latin typeface="Times New Roman" panose="02020603050405020304" pitchFamily="18" charset="0"/>
                <a:cs typeface="Times New Roman" panose="02020603050405020304" pitchFamily="18" charset="0"/>
              </a:rPr>
              <a:t>, at very low concentration. It may be no more effective against dandruff than regular use of an ordinary shampoo.</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281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97BE-C35D-4147-9612-1C152766E503}"/>
              </a:ext>
            </a:extLst>
          </p:cNvPr>
          <p:cNvSpPr>
            <a:spLocks noGrp="1"/>
          </p:cNvSpPr>
          <p:nvPr>
            <p:ph type="title"/>
          </p:nvPr>
        </p:nvSpPr>
        <p:spPr>
          <a:xfrm>
            <a:off x="533400" y="927098"/>
            <a:ext cx="7391400" cy="709865"/>
          </a:xfrm>
        </p:spPr>
        <p:txBody>
          <a:bodyPr/>
          <a:lstStyle/>
          <a:p>
            <a:r>
              <a:rPr lang="en-US" dirty="0"/>
              <a:t>Phases of the growth cycle of a hair</a:t>
            </a:r>
            <a:endParaRPr lang="ar-SA" dirty="0"/>
          </a:p>
        </p:txBody>
      </p:sp>
      <p:pic>
        <p:nvPicPr>
          <p:cNvPr id="4" name="Content Placeholder 3">
            <a:extLst>
              <a:ext uri="{FF2B5EF4-FFF2-40B4-BE49-F238E27FC236}">
                <a16:creationId xmlns:a16="http://schemas.microsoft.com/office/drawing/2014/main" id="{456D026E-E99B-4481-9BBE-B1EE12CE8660}"/>
              </a:ext>
            </a:extLst>
          </p:cNvPr>
          <p:cNvPicPr>
            <a:picLocks noGrp="1" noChangeAspect="1"/>
          </p:cNvPicPr>
          <p:nvPr>
            <p:ph idx="1"/>
          </p:nvPr>
        </p:nvPicPr>
        <p:blipFill>
          <a:blip r:embed="rId2"/>
          <a:stretch>
            <a:fillRect/>
          </a:stretch>
        </p:blipFill>
        <p:spPr>
          <a:xfrm>
            <a:off x="533400" y="2133601"/>
            <a:ext cx="8077200" cy="4190999"/>
          </a:xfrm>
          <a:prstGeom prst="rect">
            <a:avLst/>
          </a:prstGeom>
        </p:spPr>
      </p:pic>
    </p:spTree>
    <p:extLst>
      <p:ext uri="{BB962C8B-B14F-4D97-AF65-F5344CB8AC3E}">
        <p14:creationId xmlns:p14="http://schemas.microsoft.com/office/powerpoint/2010/main" val="1059644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960A-859D-48AE-A111-B99AF0EA1553}"/>
              </a:ext>
            </a:extLst>
          </p:cNvPr>
          <p:cNvSpPr>
            <a:spLocks noGrp="1"/>
          </p:cNvSpPr>
          <p:nvPr>
            <p:ph type="title"/>
          </p:nvPr>
        </p:nvSpPr>
        <p:spPr/>
        <p:txBody>
          <a:bodyPr/>
          <a:lstStyle/>
          <a:p>
            <a:r>
              <a:rPr lang="en-US" dirty="0"/>
              <a:t>Anagen and telogen hair</a:t>
            </a:r>
            <a:endParaRPr lang="ar-SA" dirty="0"/>
          </a:p>
        </p:txBody>
      </p:sp>
      <p:pic>
        <p:nvPicPr>
          <p:cNvPr id="4" name="Content Placeholder 3">
            <a:extLst>
              <a:ext uri="{FF2B5EF4-FFF2-40B4-BE49-F238E27FC236}">
                <a16:creationId xmlns:a16="http://schemas.microsoft.com/office/drawing/2014/main" id="{EEDC95B1-E63D-44F4-9F21-4833E4A46BBE}"/>
              </a:ext>
            </a:extLst>
          </p:cNvPr>
          <p:cNvPicPr>
            <a:picLocks noGrp="1" noChangeAspect="1"/>
          </p:cNvPicPr>
          <p:nvPr>
            <p:ph idx="1"/>
          </p:nvPr>
        </p:nvPicPr>
        <p:blipFill>
          <a:blip r:embed="rId2"/>
          <a:stretch>
            <a:fillRect/>
          </a:stretch>
        </p:blipFill>
        <p:spPr>
          <a:xfrm>
            <a:off x="3200400" y="2133600"/>
            <a:ext cx="2667000" cy="4724400"/>
          </a:xfrm>
          <a:prstGeom prst="rect">
            <a:avLst/>
          </a:prstGeom>
        </p:spPr>
      </p:pic>
    </p:spTree>
    <p:extLst>
      <p:ext uri="{BB962C8B-B14F-4D97-AF65-F5344CB8AC3E}">
        <p14:creationId xmlns:p14="http://schemas.microsoft.com/office/powerpoint/2010/main" val="1475773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081C-FCFB-4A0D-8CC2-59A9B1208968}"/>
              </a:ext>
            </a:extLst>
          </p:cNvPr>
          <p:cNvSpPr>
            <a:spLocks noGrp="1"/>
          </p:cNvSpPr>
          <p:nvPr>
            <p:ph type="title"/>
          </p:nvPr>
        </p:nvSpPr>
        <p:spPr/>
        <p:txBody>
          <a:bodyPr/>
          <a:lstStyle/>
          <a:p>
            <a:r>
              <a:rPr lang="en-US" dirty="0"/>
              <a:t>How to use?</a:t>
            </a:r>
            <a:endParaRPr lang="ar-SA" dirty="0"/>
          </a:p>
        </p:txBody>
      </p:sp>
      <p:sp>
        <p:nvSpPr>
          <p:cNvPr id="3" name="Content Placeholder 2">
            <a:extLst>
              <a:ext uri="{FF2B5EF4-FFF2-40B4-BE49-F238E27FC236}">
                <a16:creationId xmlns:a16="http://schemas.microsoft.com/office/drawing/2014/main" id="{03C60D59-00AA-42B7-A9CE-2838BFCB241C}"/>
              </a:ext>
            </a:extLst>
          </p:cNvPr>
          <p:cNvSpPr>
            <a:spLocks noGrp="1"/>
          </p:cNvSpPr>
          <p:nvPr>
            <p:ph idx="1"/>
          </p:nvPr>
        </p:nvSpPr>
        <p:spPr>
          <a:xfrm>
            <a:off x="533400" y="2489200"/>
            <a:ext cx="8077200" cy="4216400"/>
          </a:xfrm>
        </p:spPr>
        <p:txBody>
          <a:bodyPr>
            <a:normAutofit/>
          </a:bodyPr>
          <a:lstStyle/>
          <a:p>
            <a:pPr algn="just" rtl="0"/>
            <a:r>
              <a:rPr lang="en-US" sz="2400" dirty="0">
                <a:latin typeface="Times New Roman" panose="02020603050405020304" pitchFamily="18" charset="0"/>
                <a:cs typeface="Times New Roman" panose="02020603050405020304" pitchFamily="18" charset="0"/>
              </a:rPr>
              <a:t>The length of cream or ointment expelled from a tube can be measured in terms of a fingertip unit (</a:t>
            </a:r>
            <a:r>
              <a:rPr lang="en-US" sz="2400" dirty="0">
                <a:solidFill>
                  <a:srgbClr val="FF0000"/>
                </a:solidFill>
                <a:latin typeface="Times New Roman" panose="02020603050405020304" pitchFamily="18" charset="0"/>
                <a:cs typeface="Times New Roman" panose="02020603050405020304" pitchFamily="18" charset="0"/>
              </a:rPr>
              <a:t>the distance from the tip of the adult index finger to the first crease</a:t>
            </a:r>
            <a:r>
              <a:rPr lang="en-US" sz="2400" dirty="0">
                <a:latin typeface="Times New Roman" panose="02020603050405020304" pitchFamily="18" charset="0"/>
                <a:cs typeface="Times New Roman" panose="02020603050405020304" pitchFamily="18" charset="0"/>
              </a:rPr>
              <a:t>). One fingertip unit (</a:t>
            </a:r>
            <a:r>
              <a:rPr lang="en-US" sz="2400" dirty="0">
                <a:solidFill>
                  <a:srgbClr val="FF0000"/>
                </a:solidFill>
                <a:latin typeface="Times New Roman" panose="02020603050405020304" pitchFamily="18" charset="0"/>
                <a:cs typeface="Times New Roman" panose="02020603050405020304" pitchFamily="18" charset="0"/>
              </a:rPr>
              <a:t>approximately 500mg from a tube with a standard 5mm diameter nozzle</a:t>
            </a:r>
            <a:r>
              <a:rPr lang="en-US" sz="2400" dirty="0">
                <a:latin typeface="Times New Roman" panose="02020603050405020304" pitchFamily="18" charset="0"/>
                <a:cs typeface="Times New Roman" panose="02020603050405020304" pitchFamily="18" charset="0"/>
              </a:rPr>
              <a:t>) is sufficient to cover an area that is twice that of the flat adult handprint (</a:t>
            </a:r>
            <a:r>
              <a:rPr lang="en-US" sz="2400" dirty="0">
                <a:solidFill>
                  <a:srgbClr val="FF0000"/>
                </a:solidFill>
                <a:latin typeface="Times New Roman" panose="02020603050405020304" pitchFamily="18" charset="0"/>
                <a:cs typeface="Times New Roman" panose="02020603050405020304" pitchFamily="18" charset="0"/>
              </a:rPr>
              <a:t>palm and fingers</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Mixing topical preparations on the skin should be avoided where possible; </a:t>
            </a:r>
            <a:r>
              <a:rPr lang="en-US" sz="2400" dirty="0">
                <a:solidFill>
                  <a:srgbClr val="FF0000"/>
                </a:solidFill>
                <a:latin typeface="Times New Roman" panose="02020603050405020304" pitchFamily="18" charset="0"/>
                <a:cs typeface="Times New Roman" panose="02020603050405020304" pitchFamily="18" charset="0"/>
              </a:rPr>
              <a:t>several minutes </a:t>
            </a:r>
            <a:r>
              <a:rPr lang="en-US" sz="2400" dirty="0">
                <a:latin typeface="Times New Roman" panose="02020603050405020304" pitchFamily="18" charset="0"/>
                <a:cs typeface="Times New Roman" panose="02020603050405020304" pitchFamily="18" charset="0"/>
              </a:rPr>
              <a:t>should elapse between application of different preparations.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223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FCAB-0EBC-4EAA-A18C-360DDC504F16}"/>
              </a:ext>
            </a:extLst>
          </p:cNvPr>
          <p:cNvSpPr>
            <a:spLocks noGrp="1"/>
          </p:cNvSpPr>
          <p:nvPr>
            <p:ph type="title"/>
          </p:nvPr>
        </p:nvSpPr>
        <p:spPr/>
        <p:txBody>
          <a:bodyPr/>
          <a:lstStyle/>
          <a:p>
            <a:r>
              <a:rPr lang="en-US" dirty="0"/>
              <a:t>Hair Loss</a:t>
            </a:r>
            <a:endParaRPr lang="ar-SA" dirty="0"/>
          </a:p>
        </p:txBody>
      </p:sp>
      <p:sp>
        <p:nvSpPr>
          <p:cNvPr id="3" name="Content Placeholder 2">
            <a:extLst>
              <a:ext uri="{FF2B5EF4-FFF2-40B4-BE49-F238E27FC236}">
                <a16:creationId xmlns:a16="http://schemas.microsoft.com/office/drawing/2014/main" id="{91EA44ED-AC88-4978-B6C4-899E6609A577}"/>
              </a:ext>
            </a:extLst>
          </p:cNvPr>
          <p:cNvSpPr>
            <a:spLocks noGrp="1"/>
          </p:cNvSpPr>
          <p:nvPr>
            <p:ph idx="1"/>
          </p:nvPr>
        </p:nvSpPr>
        <p:spPr>
          <a:xfrm>
            <a:off x="609600" y="2209800"/>
            <a:ext cx="8001000" cy="4648200"/>
          </a:xfrm>
        </p:spPr>
        <p:txBody>
          <a:bodyPr>
            <a:normAutofit fontScale="92500" lnSpcReduction="10000"/>
          </a:bodyPr>
          <a:lstStyle/>
          <a:p>
            <a:pPr algn="just" rtl="0"/>
            <a:r>
              <a:rPr lang="en-US" sz="2400" dirty="0">
                <a:latin typeface="Times New Roman" panose="02020603050405020304" pitchFamily="18" charset="0"/>
                <a:cs typeface="Times New Roman" panose="02020603050405020304" pitchFamily="18" charset="0"/>
              </a:rPr>
              <a:t>The mechanism of action is unknown, but regular application of minoxidil 2% solution causes some hair regrowth </a:t>
            </a:r>
            <a:r>
              <a:rPr lang="en-US" sz="2400" dirty="0">
                <a:solidFill>
                  <a:srgbClr val="FF0000"/>
                </a:solidFill>
                <a:latin typeface="Times New Roman" panose="02020603050405020304" pitchFamily="18" charset="0"/>
                <a:cs typeface="Times New Roman" panose="02020603050405020304" pitchFamily="18" charset="0"/>
              </a:rPr>
              <a:t>within 12 months</a:t>
            </a:r>
            <a:r>
              <a:rPr lang="en-US" sz="2400" dirty="0">
                <a:latin typeface="Times New Roman" panose="02020603050405020304" pitchFamily="18" charset="0"/>
                <a:cs typeface="Times New Roman" panose="02020603050405020304" pitchFamily="18" charset="0"/>
              </a:rPr>
              <a:t>. </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Clinical trials have reported some hair regrowth in 20–90% of subjects, although a practicing dermatologist reported that in his experience, about </a:t>
            </a:r>
            <a:r>
              <a:rPr lang="en-US" sz="2400" dirty="0">
                <a:solidFill>
                  <a:srgbClr val="FF0000"/>
                </a:solidFill>
                <a:latin typeface="Times New Roman" panose="02020603050405020304" pitchFamily="18" charset="0"/>
                <a:cs typeface="Times New Roman" panose="02020603050405020304" pitchFamily="18" charset="0"/>
              </a:rPr>
              <a:t>15%</a:t>
            </a:r>
            <a:r>
              <a:rPr lang="en-US" sz="2400" dirty="0">
                <a:latin typeface="Times New Roman" panose="02020603050405020304" pitchFamily="18" charset="0"/>
                <a:cs typeface="Times New Roman" panose="02020603050405020304" pitchFamily="18" charset="0"/>
              </a:rPr>
              <a:t> of patients experienced medium regrowth, while </a:t>
            </a:r>
            <a:r>
              <a:rPr lang="en-US" sz="2400" dirty="0">
                <a:solidFill>
                  <a:srgbClr val="FF0000"/>
                </a:solidFill>
                <a:latin typeface="Times New Roman" panose="02020603050405020304" pitchFamily="18" charset="0"/>
                <a:cs typeface="Times New Roman" panose="02020603050405020304" pitchFamily="18" charset="0"/>
              </a:rPr>
              <a:t>50%</a:t>
            </a:r>
            <a:r>
              <a:rPr lang="en-US" sz="2400" dirty="0">
                <a:latin typeface="Times New Roman" panose="02020603050405020304" pitchFamily="18" charset="0"/>
                <a:cs typeface="Times New Roman" panose="02020603050405020304" pitchFamily="18" charset="0"/>
              </a:rPr>
              <a:t> experienced delayed hair loss and </a:t>
            </a:r>
            <a:r>
              <a:rPr lang="en-US" sz="2400" dirty="0">
                <a:solidFill>
                  <a:srgbClr val="FF0000"/>
                </a:solidFill>
                <a:latin typeface="Times New Roman" panose="02020603050405020304" pitchFamily="18" charset="0"/>
                <a:cs typeface="Times New Roman" panose="02020603050405020304" pitchFamily="18" charset="0"/>
              </a:rPr>
              <a:t>35%</a:t>
            </a:r>
            <a:r>
              <a:rPr lang="en-US" sz="2400" dirty="0">
                <a:latin typeface="Times New Roman" panose="02020603050405020304" pitchFamily="18" charset="0"/>
                <a:cs typeface="Times New Roman" panose="02020603050405020304" pitchFamily="18" charset="0"/>
              </a:rPr>
              <a:t> continued to lose hair. </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The manufacturer claims that the </a:t>
            </a:r>
            <a:r>
              <a:rPr lang="en-US" sz="2400" dirty="0">
                <a:solidFill>
                  <a:srgbClr val="FF0000"/>
                </a:solidFill>
                <a:latin typeface="Times New Roman" panose="02020603050405020304" pitchFamily="18" charset="0"/>
                <a:cs typeface="Times New Roman" panose="02020603050405020304" pitchFamily="18" charset="0"/>
              </a:rPr>
              <a:t>5% solution </a:t>
            </a:r>
            <a:r>
              <a:rPr lang="en-US" sz="2400" dirty="0">
                <a:latin typeface="Times New Roman" panose="02020603050405020304" pitchFamily="18" charset="0"/>
                <a:cs typeface="Times New Roman" panose="02020603050405020304" pitchFamily="18" charset="0"/>
              </a:rPr>
              <a:t>can produce over 40% more hair growth over a 12-month period than the 2% solution,</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549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400C-BD95-435B-AE27-619F35015D23}"/>
              </a:ext>
            </a:extLst>
          </p:cNvPr>
          <p:cNvSpPr>
            <a:spLocks noGrp="1"/>
          </p:cNvSpPr>
          <p:nvPr>
            <p:ph type="title"/>
          </p:nvPr>
        </p:nvSpPr>
        <p:spPr>
          <a:xfrm>
            <a:off x="533400" y="685801"/>
            <a:ext cx="8077199" cy="1066800"/>
          </a:xfrm>
        </p:spPr>
        <p:txBody>
          <a:bodyPr/>
          <a:lstStyle/>
          <a:p>
            <a:r>
              <a:rPr lang="en-US" dirty="0"/>
              <a:t>A typical patch of alopecia areata</a:t>
            </a:r>
            <a:endParaRPr lang="ar-SA" dirty="0"/>
          </a:p>
        </p:txBody>
      </p:sp>
      <p:pic>
        <p:nvPicPr>
          <p:cNvPr id="5" name="Content Placeholder 4">
            <a:extLst>
              <a:ext uri="{FF2B5EF4-FFF2-40B4-BE49-F238E27FC236}">
                <a16:creationId xmlns:a16="http://schemas.microsoft.com/office/drawing/2014/main" id="{74FC8634-EA3A-461F-8F32-B3A8335BB0AA}"/>
              </a:ext>
            </a:extLst>
          </p:cNvPr>
          <p:cNvPicPr>
            <a:picLocks noGrp="1" noChangeAspect="1"/>
          </p:cNvPicPr>
          <p:nvPr>
            <p:ph sz="half" idx="1"/>
          </p:nvPr>
        </p:nvPicPr>
        <p:blipFill>
          <a:blip r:embed="rId2"/>
          <a:stretch>
            <a:fillRect/>
          </a:stretch>
        </p:blipFill>
        <p:spPr>
          <a:xfrm>
            <a:off x="533400" y="2489204"/>
            <a:ext cx="4107181" cy="3835396"/>
          </a:xfrm>
          <a:prstGeom prst="rect">
            <a:avLst/>
          </a:prstGeom>
        </p:spPr>
      </p:pic>
      <p:pic>
        <p:nvPicPr>
          <p:cNvPr id="6" name="Content Placeholder 5">
            <a:extLst>
              <a:ext uri="{FF2B5EF4-FFF2-40B4-BE49-F238E27FC236}">
                <a16:creationId xmlns:a16="http://schemas.microsoft.com/office/drawing/2014/main" id="{DB7310CB-43B6-46CD-B581-7EB82473E4E3}"/>
              </a:ext>
            </a:extLst>
          </p:cNvPr>
          <p:cNvPicPr>
            <a:picLocks noGrp="1" noChangeAspect="1"/>
          </p:cNvPicPr>
          <p:nvPr>
            <p:ph sz="half" idx="2"/>
          </p:nvPr>
        </p:nvPicPr>
        <p:blipFill>
          <a:blip r:embed="rId3"/>
          <a:stretch>
            <a:fillRect/>
          </a:stretch>
        </p:blipFill>
        <p:spPr>
          <a:xfrm>
            <a:off x="4640262" y="2489204"/>
            <a:ext cx="3970337" cy="3835395"/>
          </a:xfrm>
          <a:prstGeom prst="rect">
            <a:avLst/>
          </a:prstGeom>
        </p:spPr>
      </p:pic>
    </p:spTree>
    <p:extLst>
      <p:ext uri="{BB962C8B-B14F-4D97-AF65-F5344CB8AC3E}">
        <p14:creationId xmlns:p14="http://schemas.microsoft.com/office/powerpoint/2010/main" val="871922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D63E-5BE6-4889-AFAC-04FFED5871A0}"/>
              </a:ext>
            </a:extLst>
          </p:cNvPr>
          <p:cNvSpPr>
            <a:spLocks noGrp="1"/>
          </p:cNvSpPr>
          <p:nvPr>
            <p:ph type="title"/>
          </p:nvPr>
        </p:nvSpPr>
        <p:spPr/>
        <p:txBody>
          <a:bodyPr/>
          <a:lstStyle/>
          <a:p>
            <a:r>
              <a:rPr lang="en-US" dirty="0"/>
              <a:t>Triangular alopecia</a:t>
            </a:r>
            <a:endParaRPr lang="ar-SA" dirty="0"/>
          </a:p>
        </p:txBody>
      </p:sp>
      <p:pic>
        <p:nvPicPr>
          <p:cNvPr id="4" name="Content Placeholder 3">
            <a:extLst>
              <a:ext uri="{FF2B5EF4-FFF2-40B4-BE49-F238E27FC236}">
                <a16:creationId xmlns:a16="http://schemas.microsoft.com/office/drawing/2014/main" id="{4A110B34-B856-4C16-BC16-60FDA2857723}"/>
              </a:ext>
            </a:extLst>
          </p:cNvPr>
          <p:cNvPicPr>
            <a:picLocks noGrp="1" noChangeAspect="1"/>
          </p:cNvPicPr>
          <p:nvPr>
            <p:ph idx="1"/>
          </p:nvPr>
        </p:nvPicPr>
        <p:blipFill>
          <a:blip r:embed="rId2"/>
          <a:stretch>
            <a:fillRect/>
          </a:stretch>
        </p:blipFill>
        <p:spPr>
          <a:xfrm>
            <a:off x="1365060" y="2362200"/>
            <a:ext cx="6343671" cy="4191000"/>
          </a:xfrm>
          <a:prstGeom prst="rect">
            <a:avLst/>
          </a:prstGeom>
        </p:spPr>
      </p:pic>
    </p:spTree>
    <p:extLst>
      <p:ext uri="{BB962C8B-B14F-4D97-AF65-F5344CB8AC3E}">
        <p14:creationId xmlns:p14="http://schemas.microsoft.com/office/powerpoint/2010/main" val="3933312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41AE-A7F6-46A3-A603-5E59A0FA77C3}"/>
              </a:ext>
            </a:extLst>
          </p:cNvPr>
          <p:cNvSpPr>
            <a:spLocks noGrp="1"/>
          </p:cNvSpPr>
          <p:nvPr>
            <p:ph type="title"/>
          </p:nvPr>
        </p:nvSpPr>
        <p:spPr/>
        <p:txBody>
          <a:bodyPr/>
          <a:lstStyle/>
          <a:p>
            <a:r>
              <a:rPr lang="en-US" dirty="0"/>
              <a:t>Telogen effluvium</a:t>
            </a:r>
            <a:endParaRPr lang="ar-SA" dirty="0"/>
          </a:p>
        </p:txBody>
      </p:sp>
      <p:pic>
        <p:nvPicPr>
          <p:cNvPr id="4" name="Content Placeholder 3">
            <a:extLst>
              <a:ext uri="{FF2B5EF4-FFF2-40B4-BE49-F238E27FC236}">
                <a16:creationId xmlns:a16="http://schemas.microsoft.com/office/drawing/2014/main" id="{741AB486-E633-4BFA-AF56-8059ECE99AA0}"/>
              </a:ext>
            </a:extLst>
          </p:cNvPr>
          <p:cNvPicPr>
            <a:picLocks noGrp="1" noChangeAspect="1"/>
          </p:cNvPicPr>
          <p:nvPr>
            <p:ph idx="1"/>
          </p:nvPr>
        </p:nvPicPr>
        <p:blipFill>
          <a:blip r:embed="rId2"/>
          <a:stretch>
            <a:fillRect/>
          </a:stretch>
        </p:blipFill>
        <p:spPr>
          <a:xfrm>
            <a:off x="2590412" y="2286000"/>
            <a:ext cx="3886588" cy="4572000"/>
          </a:xfrm>
          <a:prstGeom prst="rect">
            <a:avLst/>
          </a:prstGeom>
        </p:spPr>
      </p:pic>
    </p:spTree>
    <p:extLst>
      <p:ext uri="{BB962C8B-B14F-4D97-AF65-F5344CB8AC3E}">
        <p14:creationId xmlns:p14="http://schemas.microsoft.com/office/powerpoint/2010/main" val="632795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E025-BEA6-4D7A-9B87-DE638B97FE92}"/>
              </a:ext>
            </a:extLst>
          </p:cNvPr>
          <p:cNvSpPr>
            <a:spLocks noGrp="1"/>
          </p:cNvSpPr>
          <p:nvPr>
            <p:ph type="title"/>
          </p:nvPr>
        </p:nvSpPr>
        <p:spPr/>
        <p:txBody>
          <a:bodyPr/>
          <a:lstStyle/>
          <a:p>
            <a:r>
              <a:rPr lang="en-US" dirty="0"/>
              <a:t>Minoxidil</a:t>
            </a:r>
            <a:endParaRPr lang="ar-SA" dirty="0"/>
          </a:p>
        </p:txBody>
      </p:sp>
      <p:sp>
        <p:nvSpPr>
          <p:cNvPr id="3" name="Content Placeholder 2">
            <a:extLst>
              <a:ext uri="{FF2B5EF4-FFF2-40B4-BE49-F238E27FC236}">
                <a16:creationId xmlns:a16="http://schemas.microsoft.com/office/drawing/2014/main" id="{EFBC9FE9-6314-49CC-A901-BCBA17BB7FB3}"/>
              </a:ext>
            </a:extLst>
          </p:cNvPr>
          <p:cNvSpPr>
            <a:spLocks noGrp="1"/>
          </p:cNvSpPr>
          <p:nvPr>
            <p:ph idx="1"/>
          </p:nvPr>
        </p:nvSpPr>
        <p:spPr>
          <a:xfrm>
            <a:off x="609600" y="2286000"/>
            <a:ext cx="8001000" cy="4419600"/>
          </a:xfrm>
        </p:spPr>
        <p:txBody>
          <a:bodyPr>
            <a:normAutofit fontScale="92500" lnSpcReduction="10000"/>
          </a:bodyPr>
          <a:lstStyle/>
          <a:p>
            <a:pPr algn="just" rtl="0"/>
            <a:r>
              <a:rPr lang="en-US" sz="2400" dirty="0">
                <a:latin typeface="Times New Roman" panose="02020603050405020304" pitchFamily="18" charset="0"/>
                <a:cs typeface="Times New Roman" panose="02020603050405020304" pitchFamily="18" charset="0"/>
              </a:rPr>
              <a:t>For both strengths, 1 mL solution is applied to the affected area </a:t>
            </a:r>
            <a:r>
              <a:rPr lang="en-US" sz="2400" dirty="0">
                <a:solidFill>
                  <a:srgbClr val="FF0000"/>
                </a:solidFill>
                <a:latin typeface="Times New Roman" panose="02020603050405020304" pitchFamily="18" charset="0"/>
                <a:cs typeface="Times New Roman" panose="02020603050405020304" pitchFamily="18" charset="0"/>
              </a:rPr>
              <a:t>twice daily at 12-hourly intervals</a:t>
            </a:r>
            <a:r>
              <a:rPr lang="en-US" sz="2400" dirty="0">
                <a:latin typeface="Times New Roman" panose="02020603050405020304" pitchFamily="18" charset="0"/>
                <a:cs typeface="Times New Roman" panose="02020603050405020304" pitchFamily="18" charset="0"/>
              </a:rPr>
              <a:t>. The hair should not be washed for at least </a:t>
            </a:r>
            <a:r>
              <a:rPr lang="en-US" sz="2400" dirty="0">
                <a:solidFill>
                  <a:srgbClr val="FF0000"/>
                </a:solidFill>
                <a:latin typeface="Times New Roman" panose="02020603050405020304" pitchFamily="18" charset="0"/>
                <a:cs typeface="Times New Roman" panose="02020603050405020304" pitchFamily="18" charset="0"/>
              </a:rPr>
              <a:t>1 hour </a:t>
            </a:r>
            <a:r>
              <a:rPr lang="en-US" sz="2400" dirty="0">
                <a:latin typeface="Times New Roman" panose="02020603050405020304" pitchFamily="18" charset="0"/>
                <a:cs typeface="Times New Roman" panose="02020603050405020304" pitchFamily="18" charset="0"/>
              </a:rPr>
              <a:t>after an application.</a:t>
            </a:r>
          </a:p>
          <a:p>
            <a:pPr marL="0" indent="0" algn="just" rtl="0">
              <a:buNone/>
            </a:pPr>
            <a:r>
              <a:rPr lang="en-US" sz="2400" dirty="0">
                <a:latin typeface="Times New Roman" panose="02020603050405020304" pitchFamily="18" charset="0"/>
                <a:cs typeface="Times New Roman" panose="02020603050405020304" pitchFamily="18" charset="0"/>
              </a:rPr>
              <a:t> </a:t>
            </a:r>
          </a:p>
          <a:p>
            <a:pPr algn="just" rtl="0"/>
            <a:r>
              <a:rPr lang="en-US" sz="2400" dirty="0">
                <a:latin typeface="Times New Roman" panose="02020603050405020304" pitchFamily="18" charset="0"/>
                <a:cs typeface="Times New Roman" panose="02020603050405020304" pitchFamily="18" charset="0"/>
              </a:rPr>
              <a:t>The manufacturer claims that the solution is most likely to be effective in patients who have been losing their hair for </a:t>
            </a:r>
            <a:r>
              <a:rPr lang="en-US" sz="2400" dirty="0">
                <a:solidFill>
                  <a:srgbClr val="FF0000"/>
                </a:solidFill>
                <a:latin typeface="Times New Roman" panose="02020603050405020304" pitchFamily="18" charset="0"/>
                <a:cs typeface="Times New Roman" panose="02020603050405020304" pitchFamily="18" charset="0"/>
              </a:rPr>
              <a:t>fewer than 10 years</a:t>
            </a:r>
            <a:r>
              <a:rPr lang="en-US" sz="2400" dirty="0">
                <a:latin typeface="Times New Roman" panose="02020603050405020304" pitchFamily="18" charset="0"/>
                <a:cs typeface="Times New Roman" panose="02020603050405020304" pitchFamily="18" charset="0"/>
              </a:rPr>
              <a:t> and where the balding area is </a:t>
            </a:r>
            <a:r>
              <a:rPr lang="en-US" sz="2400" dirty="0">
                <a:solidFill>
                  <a:srgbClr val="FF0000"/>
                </a:solidFill>
                <a:latin typeface="Times New Roman" panose="02020603050405020304" pitchFamily="18" charset="0"/>
                <a:cs typeface="Times New Roman" panose="02020603050405020304" pitchFamily="18" charset="0"/>
              </a:rPr>
              <a:t>less than 10 cm diameter</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Reduction of hair loss is not visible for at least </a:t>
            </a:r>
            <a:r>
              <a:rPr lang="en-US" sz="2400" dirty="0">
                <a:solidFill>
                  <a:srgbClr val="FF0000"/>
                </a:solidFill>
                <a:latin typeface="Times New Roman" panose="02020603050405020304" pitchFamily="18" charset="0"/>
                <a:cs typeface="Times New Roman" panose="02020603050405020304" pitchFamily="18" charset="0"/>
              </a:rPr>
              <a:t>4–6 weeks</a:t>
            </a:r>
            <a:r>
              <a:rPr lang="en-US" sz="2400" dirty="0">
                <a:latin typeface="Times New Roman" panose="02020603050405020304" pitchFamily="18" charset="0"/>
                <a:cs typeface="Times New Roman" panose="02020603050405020304" pitchFamily="18" charset="0"/>
              </a:rPr>
              <a:t>, and regrowth cannot be expected for at least </a:t>
            </a:r>
            <a:r>
              <a:rPr lang="en-US" sz="2400" dirty="0">
                <a:solidFill>
                  <a:srgbClr val="FF0000"/>
                </a:solidFill>
                <a:latin typeface="Times New Roman" panose="02020603050405020304" pitchFamily="18" charset="0"/>
                <a:cs typeface="Times New Roman" panose="02020603050405020304" pitchFamily="18" charset="0"/>
              </a:rPr>
              <a:t>4 months </a:t>
            </a:r>
            <a:r>
              <a:rPr lang="en-US" sz="2400" dirty="0">
                <a:latin typeface="Times New Roman" panose="02020603050405020304" pitchFamily="18" charset="0"/>
                <a:cs typeface="Times New Roman" panose="02020603050405020304" pitchFamily="18" charset="0"/>
              </a:rPr>
              <a:t>with the 2% solution, but these periods may be reduced by as much as half with the 5% solution.</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6139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4B73-8574-46A9-ADBC-C5D620AB4FDC}"/>
              </a:ext>
            </a:extLst>
          </p:cNvPr>
          <p:cNvSpPr>
            <a:spLocks noGrp="1"/>
          </p:cNvSpPr>
          <p:nvPr>
            <p:ph type="title"/>
          </p:nvPr>
        </p:nvSpPr>
        <p:spPr/>
        <p:txBody>
          <a:bodyPr/>
          <a:lstStyle/>
          <a:p>
            <a:r>
              <a:rPr lang="en-US" dirty="0"/>
              <a:t>Minoxidil</a:t>
            </a:r>
            <a:endParaRPr lang="ar-SA" dirty="0"/>
          </a:p>
        </p:txBody>
      </p:sp>
      <p:sp>
        <p:nvSpPr>
          <p:cNvPr id="3" name="Content Placeholder 2">
            <a:extLst>
              <a:ext uri="{FF2B5EF4-FFF2-40B4-BE49-F238E27FC236}">
                <a16:creationId xmlns:a16="http://schemas.microsoft.com/office/drawing/2014/main" id="{736D670A-F052-4B5B-BFB2-023D8C71D018}"/>
              </a:ext>
            </a:extLst>
          </p:cNvPr>
          <p:cNvSpPr>
            <a:spLocks noGrp="1"/>
          </p:cNvSpPr>
          <p:nvPr>
            <p:ph idx="1"/>
          </p:nvPr>
        </p:nvSpPr>
        <p:spPr>
          <a:xfrm>
            <a:off x="533400" y="2209800"/>
            <a:ext cx="8077200" cy="4648200"/>
          </a:xfrm>
        </p:spPr>
        <p:txBody>
          <a:bodyPr>
            <a:normAutofit fontScale="92500" lnSpcReduction="20000"/>
          </a:bodyPr>
          <a:lstStyle/>
          <a:p>
            <a:pPr algn="just" rtl="0"/>
            <a:r>
              <a:rPr lang="en-US" sz="2400" dirty="0">
                <a:latin typeface="Times New Roman" panose="02020603050405020304" pitchFamily="18" charset="0"/>
                <a:cs typeface="Times New Roman" panose="02020603050405020304" pitchFamily="18" charset="0"/>
              </a:rPr>
              <a:t>SIDE-EFFECTS</a:t>
            </a:r>
          </a:p>
          <a:p>
            <a:pPr algn="just" rtl="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Common or very common: Headache . local irritation</a:t>
            </a:r>
          </a:p>
          <a:p>
            <a:pPr algn="just" rtl="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Uncommon: Changes in hair colour or texture (discontinue if increased hair loss persists for more than 2 weeks) . Hypotension</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CAUTIONS: When used topically systemic effects unlikely; only about 1–2% absorbed (greater absorption may occur with use on inflamed skin).</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CONTRA-INDICATIONS: Phaeochromocytoma</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PREGNANCY: Avoid—possible toxicity including reduced placental perfusion. Neonatal hirsutism reported.</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867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2714-2934-4363-960C-73FBC3BD3091}"/>
              </a:ext>
            </a:extLst>
          </p:cNvPr>
          <p:cNvSpPr>
            <a:spLocks noGrp="1"/>
          </p:cNvSpPr>
          <p:nvPr>
            <p:ph type="title"/>
          </p:nvPr>
        </p:nvSpPr>
        <p:spPr/>
        <p:txBody>
          <a:bodyPr/>
          <a:lstStyle/>
          <a:p>
            <a:r>
              <a:rPr lang="en-US" dirty="0"/>
              <a:t>Minoxidil &amp; Finasteride</a:t>
            </a:r>
            <a:r>
              <a:rPr lang="ar-SA" dirty="0"/>
              <a:t>  </a:t>
            </a:r>
          </a:p>
        </p:txBody>
      </p:sp>
      <p:sp>
        <p:nvSpPr>
          <p:cNvPr id="3" name="Content Placeholder 2">
            <a:extLst>
              <a:ext uri="{FF2B5EF4-FFF2-40B4-BE49-F238E27FC236}">
                <a16:creationId xmlns:a16="http://schemas.microsoft.com/office/drawing/2014/main" id="{B10547A2-2449-47D7-A26A-62225DB2709C}"/>
              </a:ext>
            </a:extLst>
          </p:cNvPr>
          <p:cNvSpPr>
            <a:spLocks noGrp="1"/>
          </p:cNvSpPr>
          <p:nvPr>
            <p:ph idx="1"/>
          </p:nvPr>
        </p:nvSpPr>
        <p:spPr>
          <a:xfrm>
            <a:off x="533400" y="2209800"/>
            <a:ext cx="8077200" cy="4648200"/>
          </a:xfrm>
        </p:spPr>
        <p:txBody>
          <a:bodyPr>
            <a:normAutofit lnSpcReduction="10000"/>
          </a:bodyPr>
          <a:lstStyle/>
          <a:p>
            <a:pPr algn="just" rtl="0"/>
            <a:r>
              <a:rPr lang="en-US" sz="2400" dirty="0">
                <a:latin typeface="Times New Roman" panose="02020603050405020304" pitchFamily="18" charset="0"/>
                <a:cs typeface="Times New Roman" panose="02020603050405020304" pitchFamily="18" charset="0"/>
              </a:rPr>
              <a:t>Regrowth will be maintained only while the product is being used, and any regrown hair may be lost </a:t>
            </a:r>
            <a:r>
              <a:rPr lang="en-US" sz="2400" dirty="0">
                <a:solidFill>
                  <a:srgbClr val="FF0000"/>
                </a:solidFill>
                <a:latin typeface="Times New Roman" panose="02020603050405020304" pitchFamily="18" charset="0"/>
                <a:cs typeface="Times New Roman" panose="02020603050405020304" pitchFamily="18" charset="0"/>
              </a:rPr>
              <a:t>within 3–4 months </a:t>
            </a:r>
            <a:r>
              <a:rPr lang="en-US" sz="2400" dirty="0">
                <a:latin typeface="Times New Roman" panose="02020603050405020304" pitchFamily="18" charset="0"/>
                <a:cs typeface="Times New Roman" panose="02020603050405020304" pitchFamily="18" charset="0"/>
              </a:rPr>
              <a:t>of stopping treatment. </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The manufacturer recommends that treatment should be discontinued if there is no hair regrowth after </a:t>
            </a:r>
            <a:r>
              <a:rPr lang="en-US" sz="2400" dirty="0">
                <a:solidFill>
                  <a:srgbClr val="FF0000"/>
                </a:solidFill>
                <a:latin typeface="Times New Roman" panose="02020603050405020304" pitchFamily="18" charset="0"/>
                <a:cs typeface="Times New Roman" panose="02020603050405020304" pitchFamily="18" charset="0"/>
              </a:rPr>
              <a:t>1 year for solution</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16 weeks for foam</a:t>
            </a:r>
            <a:r>
              <a:rPr lang="en-US" sz="2400" dirty="0">
                <a:latin typeface="Times New Roman" panose="02020603050405020304" pitchFamily="18" charset="0"/>
                <a:cs typeface="Times New Roman" panose="02020603050405020304" pitchFamily="18" charset="0"/>
              </a:rPr>
              <a:t>.</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solidFill>
                  <a:srgbClr val="FF0000"/>
                </a:solidFill>
                <a:latin typeface="Times New Roman" panose="02020603050405020304" pitchFamily="18" charset="0"/>
                <a:cs typeface="Times New Roman" panose="02020603050405020304" pitchFamily="18" charset="0"/>
              </a:rPr>
              <a:t>Finasteride</a:t>
            </a:r>
            <a:r>
              <a:rPr lang="en-US" sz="2400" dirty="0">
                <a:latin typeface="Times New Roman" panose="02020603050405020304" pitchFamily="18" charset="0"/>
                <a:cs typeface="Times New Roman" panose="02020603050405020304" pitchFamily="18" charset="0"/>
              </a:rPr>
              <a:t> is licensed for the treatment of androgenetic alopecia in men. Continuous </a:t>
            </a:r>
            <a:r>
              <a:rPr lang="en-US" sz="2400" dirty="0">
                <a:solidFill>
                  <a:srgbClr val="FF0000"/>
                </a:solidFill>
                <a:latin typeface="Times New Roman" panose="02020603050405020304" pitchFamily="18" charset="0"/>
                <a:cs typeface="Times New Roman" panose="02020603050405020304" pitchFamily="18" charset="0"/>
              </a:rPr>
              <a:t>use for 3–6 months </a:t>
            </a:r>
            <a:r>
              <a:rPr lang="en-US" sz="2400" dirty="0">
                <a:latin typeface="Times New Roman" panose="02020603050405020304" pitchFamily="18" charset="0"/>
                <a:cs typeface="Times New Roman" panose="02020603050405020304" pitchFamily="18" charset="0"/>
              </a:rPr>
              <a:t>is required before benefit is seen, and </a:t>
            </a:r>
            <a:r>
              <a:rPr lang="en-US" sz="2400" dirty="0">
                <a:solidFill>
                  <a:srgbClr val="FF0000"/>
                </a:solidFill>
                <a:latin typeface="Times New Roman" panose="02020603050405020304" pitchFamily="18" charset="0"/>
                <a:cs typeface="Times New Roman" panose="02020603050405020304" pitchFamily="18" charset="0"/>
              </a:rPr>
              <a:t>effects are reversed 6–12 months </a:t>
            </a:r>
            <a:r>
              <a:rPr lang="en-US" sz="2400" dirty="0">
                <a:latin typeface="Times New Roman" panose="02020603050405020304" pitchFamily="18" charset="0"/>
                <a:cs typeface="Times New Roman" panose="02020603050405020304" pitchFamily="18" charset="0"/>
              </a:rPr>
              <a:t>after treatment is discontinued.</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365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0094-0A8C-4F04-9816-AFD61190E71A}"/>
              </a:ext>
            </a:extLst>
          </p:cNvPr>
          <p:cNvSpPr>
            <a:spLocks noGrp="1"/>
          </p:cNvSpPr>
          <p:nvPr>
            <p:ph type="title"/>
          </p:nvPr>
        </p:nvSpPr>
        <p:spPr/>
        <p:txBody>
          <a:bodyPr/>
          <a:lstStyle/>
          <a:p>
            <a:endParaRPr lang="ar-SA"/>
          </a:p>
        </p:txBody>
      </p:sp>
      <p:pic>
        <p:nvPicPr>
          <p:cNvPr id="9" name="Content Placeholder 8">
            <a:extLst>
              <a:ext uri="{FF2B5EF4-FFF2-40B4-BE49-F238E27FC236}">
                <a16:creationId xmlns:a16="http://schemas.microsoft.com/office/drawing/2014/main" id="{D8B8E148-D25D-4F0C-BE81-656EC2FC4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4419600" cy="6858000"/>
          </a:xfrm>
        </p:spPr>
      </p:pic>
      <p:pic>
        <p:nvPicPr>
          <p:cNvPr id="10" name="Picture 9">
            <a:extLst>
              <a:ext uri="{FF2B5EF4-FFF2-40B4-BE49-F238E27FC236}">
                <a16:creationId xmlns:a16="http://schemas.microsoft.com/office/drawing/2014/main" id="{69ED364D-3382-4159-80C0-296618124639}"/>
              </a:ext>
            </a:extLst>
          </p:cNvPr>
          <p:cNvPicPr>
            <a:picLocks noChangeAspect="1"/>
          </p:cNvPicPr>
          <p:nvPr/>
        </p:nvPicPr>
        <p:blipFill>
          <a:blip r:embed="rId3"/>
          <a:stretch>
            <a:fillRect/>
          </a:stretch>
        </p:blipFill>
        <p:spPr>
          <a:xfrm>
            <a:off x="4419600" y="0"/>
            <a:ext cx="4724401" cy="6858000"/>
          </a:xfrm>
          <a:prstGeom prst="rect">
            <a:avLst/>
          </a:prstGeom>
        </p:spPr>
      </p:pic>
      <p:sp>
        <p:nvSpPr>
          <p:cNvPr id="11" name="TextBox 10">
            <a:extLst>
              <a:ext uri="{FF2B5EF4-FFF2-40B4-BE49-F238E27FC236}">
                <a16:creationId xmlns:a16="http://schemas.microsoft.com/office/drawing/2014/main" id="{4D2A9270-5C71-455A-A292-64767D12AA6C}"/>
              </a:ext>
            </a:extLst>
          </p:cNvPr>
          <p:cNvSpPr txBox="1"/>
          <p:nvPr/>
        </p:nvSpPr>
        <p:spPr>
          <a:xfrm>
            <a:off x="1371600" y="533400"/>
            <a:ext cx="6781800" cy="1446550"/>
          </a:xfrm>
          <a:prstGeom prst="rect">
            <a:avLst/>
          </a:prstGeom>
          <a:noFill/>
        </p:spPr>
        <p:txBody>
          <a:bodyPr wrap="square" rtlCol="1">
            <a:spAutoFit/>
          </a:bodyPr>
          <a:lstStyle/>
          <a:p>
            <a:pPr lvl="0"/>
            <a:r>
              <a:rPr lang="en-US" sz="8800" dirty="0">
                <a:solidFill>
                  <a:schemeClr val="tx1">
                    <a:lumMod val="95000"/>
                    <a:lumOff val="5000"/>
                  </a:schemeClr>
                </a:solidFill>
                <a:latin typeface="AR DELANEY" panose="02000000000000000000" pitchFamily="2" charset="0"/>
              </a:rPr>
              <a:t>Thank you</a:t>
            </a:r>
            <a:endParaRPr lang="ar-SA" sz="8800" dirty="0">
              <a:solidFill>
                <a:schemeClr val="tx1">
                  <a:lumMod val="95000"/>
                  <a:lumOff val="5000"/>
                </a:schemeClr>
              </a:solidFill>
              <a:latin typeface="AR DELANEY" panose="02000000000000000000" pitchFamily="2" charset="0"/>
            </a:endParaRPr>
          </a:p>
        </p:txBody>
      </p:sp>
    </p:spTree>
    <p:extLst>
      <p:ext uri="{BB962C8B-B14F-4D97-AF65-F5344CB8AC3E}">
        <p14:creationId xmlns:p14="http://schemas.microsoft.com/office/powerpoint/2010/main" val="999863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7BA8-CE33-487A-9F9D-871BD8EA6129}"/>
              </a:ext>
            </a:extLst>
          </p:cNvPr>
          <p:cNvSpPr>
            <a:spLocks noGrp="1"/>
          </p:cNvSpPr>
          <p:nvPr>
            <p:ph type="title"/>
          </p:nvPr>
        </p:nvSpPr>
        <p:spPr>
          <a:xfrm flipV="1">
            <a:off x="866440" y="457200"/>
            <a:ext cx="2712590" cy="76200"/>
          </a:xfrm>
        </p:spPr>
        <p:txBody>
          <a:bodyPr/>
          <a:lstStyle/>
          <a:p>
            <a:endParaRPr lang="ar-SA" dirty="0"/>
          </a:p>
        </p:txBody>
      </p:sp>
      <p:pic>
        <p:nvPicPr>
          <p:cNvPr id="5" name="Content Placeholder 4">
            <a:extLst>
              <a:ext uri="{FF2B5EF4-FFF2-40B4-BE49-F238E27FC236}">
                <a16:creationId xmlns:a16="http://schemas.microsoft.com/office/drawing/2014/main" id="{E10C9C9C-7E44-4353-BF56-2C8ED9C0A969}"/>
              </a:ext>
            </a:extLst>
          </p:cNvPr>
          <p:cNvPicPr>
            <a:picLocks noGrp="1" noChangeAspect="1"/>
          </p:cNvPicPr>
          <p:nvPr>
            <p:ph idx="1"/>
          </p:nvPr>
        </p:nvPicPr>
        <p:blipFill>
          <a:blip r:embed="rId2"/>
          <a:stretch>
            <a:fillRect/>
          </a:stretch>
        </p:blipFill>
        <p:spPr>
          <a:xfrm>
            <a:off x="4114801" y="533400"/>
            <a:ext cx="4343400" cy="5791200"/>
          </a:xfrm>
          <a:prstGeom prst="rect">
            <a:avLst/>
          </a:prstGeom>
        </p:spPr>
      </p:pic>
      <p:sp>
        <p:nvSpPr>
          <p:cNvPr id="4" name="Text Placeholder 3">
            <a:extLst>
              <a:ext uri="{FF2B5EF4-FFF2-40B4-BE49-F238E27FC236}">
                <a16:creationId xmlns:a16="http://schemas.microsoft.com/office/drawing/2014/main" id="{EFB61439-C121-402C-9C39-5DFB0EE6E003}"/>
              </a:ext>
            </a:extLst>
          </p:cNvPr>
          <p:cNvSpPr>
            <a:spLocks noGrp="1"/>
          </p:cNvSpPr>
          <p:nvPr>
            <p:ph type="body" sz="half" idx="2"/>
          </p:nvPr>
        </p:nvSpPr>
        <p:spPr>
          <a:xfrm>
            <a:off x="533400" y="838200"/>
            <a:ext cx="3352799" cy="5562600"/>
          </a:xfrm>
        </p:spPr>
        <p:txBody>
          <a:bodyPr>
            <a:noAutofit/>
          </a:bodyPr>
          <a:lstStyle/>
          <a:p>
            <a:pPr algn="just" rtl="0"/>
            <a:r>
              <a:rPr lang="en-US" sz="2400" dirty="0">
                <a:solidFill>
                  <a:schemeClr val="bg1"/>
                </a:solidFill>
                <a:latin typeface="Times New Roman" panose="02020603050405020304" pitchFamily="18" charset="0"/>
                <a:cs typeface="Times New Roman" panose="02020603050405020304" pitchFamily="18" charset="0"/>
              </a:rPr>
              <a:t>Absorption through the skin can rarely cause adrenal suppression and even Cushing’s syndrome, depending on the area of the body being treated and the duration of treatment.</a:t>
            </a:r>
          </a:p>
          <a:p>
            <a:pPr algn="just" rtl="0"/>
            <a:r>
              <a:rPr lang="en-US" sz="2400" dirty="0">
                <a:solidFill>
                  <a:schemeClr val="bg1"/>
                </a:solidFill>
                <a:latin typeface="Times New Roman" panose="02020603050405020304" pitchFamily="18" charset="0"/>
                <a:cs typeface="Times New Roman" panose="02020603050405020304" pitchFamily="18" charset="0"/>
              </a:rPr>
              <a:t>Absorption is greatest where the skin is thin or raw, and from intertriginous areas; it is increased by occlusion.</a:t>
            </a:r>
            <a:endParaRPr lang="ar-SA"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931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D491-6033-4960-A965-DD02A4DCC9FD}"/>
              </a:ext>
            </a:extLst>
          </p:cNvPr>
          <p:cNvSpPr>
            <a:spLocks noGrp="1"/>
          </p:cNvSpPr>
          <p:nvPr>
            <p:ph type="title"/>
          </p:nvPr>
        </p:nvSpPr>
        <p:spPr/>
        <p:txBody>
          <a:bodyPr/>
          <a:lstStyle/>
          <a:p>
            <a:r>
              <a:rPr lang="en-US" dirty="0"/>
              <a:t>Clobetasone</a:t>
            </a:r>
            <a:endParaRPr lang="ar-SA" dirty="0"/>
          </a:p>
        </p:txBody>
      </p:sp>
      <p:sp>
        <p:nvSpPr>
          <p:cNvPr id="3" name="Content Placeholder 2">
            <a:extLst>
              <a:ext uri="{FF2B5EF4-FFF2-40B4-BE49-F238E27FC236}">
                <a16:creationId xmlns:a16="http://schemas.microsoft.com/office/drawing/2014/main" id="{5C153A2A-6D87-4DBB-98DF-01B456B90C3A}"/>
              </a:ext>
            </a:extLst>
          </p:cNvPr>
          <p:cNvSpPr>
            <a:spLocks noGrp="1"/>
          </p:cNvSpPr>
          <p:nvPr>
            <p:ph idx="1"/>
          </p:nvPr>
        </p:nvSpPr>
        <p:spPr>
          <a:xfrm>
            <a:off x="533400" y="2489200"/>
            <a:ext cx="8077200" cy="4216400"/>
          </a:xfrm>
        </p:spPr>
        <p:txBody>
          <a:bodyPr>
            <a:normAutofit/>
          </a:bodyPr>
          <a:lstStyle/>
          <a:p>
            <a:pPr algn="just" rtl="0"/>
            <a:r>
              <a:rPr lang="en-US" sz="2400" dirty="0">
                <a:latin typeface="Times New Roman" panose="02020603050405020304" pitchFamily="18" charset="0"/>
                <a:cs typeface="Times New Roman" panose="02020603050405020304" pitchFamily="18" charset="0"/>
              </a:rPr>
              <a:t>Licensing restrictions of </a:t>
            </a:r>
            <a:r>
              <a:rPr lang="en-US" sz="2400" dirty="0">
                <a:solidFill>
                  <a:srgbClr val="FF0000"/>
                </a:solidFill>
                <a:latin typeface="Times New Roman" panose="02020603050405020304" pitchFamily="18" charset="0"/>
                <a:cs typeface="Times New Roman" panose="02020603050405020304" pitchFamily="18" charset="0"/>
              </a:rPr>
              <a:t>over-the-counter</a:t>
            </a:r>
            <a:r>
              <a:rPr lang="en-US" sz="2400" dirty="0">
                <a:latin typeface="Times New Roman" panose="02020603050405020304" pitchFamily="18" charset="0"/>
                <a:cs typeface="Times New Roman" panose="02020603050405020304" pitchFamily="18" charset="0"/>
              </a:rPr>
              <a:t> hydrocortisone cream limit application to small areas only and prevent use on the face, during pregnancy and lactation, and in children under 10 years of age.</a:t>
            </a:r>
          </a:p>
          <a:p>
            <a:pPr marL="0" indent="0" algn="just" rtl="0">
              <a:buNone/>
            </a:pPr>
            <a:r>
              <a:rPr lang="en-US" sz="2400" dirty="0">
                <a:latin typeface="Times New Roman" panose="02020603050405020304" pitchFamily="18" charset="0"/>
                <a:cs typeface="Times New Roman" panose="02020603050405020304" pitchFamily="18" charset="0"/>
              </a:rPr>
              <a:t> </a:t>
            </a:r>
          </a:p>
          <a:p>
            <a:pPr algn="just" rtl="0"/>
            <a:r>
              <a:rPr lang="en-US" sz="2400" dirty="0">
                <a:solidFill>
                  <a:srgbClr val="FF0000"/>
                </a:solidFill>
                <a:latin typeface="Times New Roman" panose="02020603050405020304" pitchFamily="18" charset="0"/>
                <a:cs typeface="Times New Roman" panose="02020603050405020304" pitchFamily="18" charset="0"/>
              </a:rPr>
              <a:t>Clobetasone butyrate 0.05% </a:t>
            </a:r>
            <a:r>
              <a:rPr lang="en-US" sz="2400" dirty="0">
                <a:latin typeface="Times New Roman" panose="02020603050405020304" pitchFamily="18" charset="0"/>
                <a:cs typeface="Times New Roman" panose="02020603050405020304" pitchFamily="18" charset="0"/>
              </a:rPr>
              <a:t>cream was reclassified as a Pharmacy medicine in 2001. Clobetasone butyrate is a moderately potent corticosteroid and is more effective than hydrocortisone </a:t>
            </a:r>
            <a:r>
              <a:rPr lang="en-US" sz="2400" dirty="0">
                <a:solidFill>
                  <a:srgbClr val="FF0000"/>
                </a:solidFill>
                <a:latin typeface="Times New Roman" panose="02020603050405020304" pitchFamily="18" charset="0"/>
                <a:cs typeface="Times New Roman" panose="02020603050405020304" pitchFamily="18" charset="0"/>
              </a:rPr>
              <a:t>for flare-ups of eczema</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638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8BE7-454D-4A06-861A-6AD37AAA313B}"/>
              </a:ext>
            </a:extLst>
          </p:cNvPr>
          <p:cNvSpPr>
            <a:spLocks noGrp="1"/>
          </p:cNvSpPr>
          <p:nvPr>
            <p:ph type="title"/>
          </p:nvPr>
        </p:nvSpPr>
        <p:spPr/>
        <p:txBody>
          <a:bodyPr/>
          <a:lstStyle/>
          <a:p>
            <a:r>
              <a:rPr lang="en-US" dirty="0"/>
              <a:t>Topical corticosteroids</a:t>
            </a:r>
            <a:endParaRPr lang="ar-SA" dirty="0"/>
          </a:p>
        </p:txBody>
      </p:sp>
      <p:sp>
        <p:nvSpPr>
          <p:cNvPr id="3" name="Content Placeholder 2">
            <a:extLst>
              <a:ext uri="{FF2B5EF4-FFF2-40B4-BE49-F238E27FC236}">
                <a16:creationId xmlns:a16="http://schemas.microsoft.com/office/drawing/2014/main" id="{249DC1FA-2D7A-4032-8202-82D0A967763E}"/>
              </a:ext>
            </a:extLst>
          </p:cNvPr>
          <p:cNvSpPr>
            <a:spLocks noGrp="1"/>
          </p:cNvSpPr>
          <p:nvPr>
            <p:ph idx="1"/>
          </p:nvPr>
        </p:nvSpPr>
        <p:spPr>
          <a:xfrm>
            <a:off x="533400" y="2489200"/>
            <a:ext cx="8153400" cy="4368800"/>
          </a:xfrm>
        </p:spPr>
        <p:txBody>
          <a:bodyPr>
            <a:normAutofit lnSpcReduction="10000"/>
          </a:bodyPr>
          <a:lstStyle/>
          <a:p>
            <a:pPr algn="just" rtl="0"/>
            <a:r>
              <a:rPr lang="en-US" sz="2400" dirty="0">
                <a:latin typeface="Times New Roman" panose="02020603050405020304" pitchFamily="18" charset="0"/>
                <a:cs typeface="Times New Roman" panose="02020603050405020304" pitchFamily="18" charset="0"/>
              </a:rPr>
              <a:t>Corticosteroids suppress the inflammatory reaction during use; they are </a:t>
            </a:r>
            <a:r>
              <a:rPr lang="en-US" sz="2400" dirty="0">
                <a:solidFill>
                  <a:srgbClr val="FF0000"/>
                </a:solidFill>
                <a:latin typeface="Times New Roman" panose="02020603050405020304" pitchFamily="18" charset="0"/>
                <a:cs typeface="Times New Roman" panose="02020603050405020304" pitchFamily="18" charset="0"/>
              </a:rPr>
              <a:t>not curative </a:t>
            </a:r>
            <a:r>
              <a:rPr lang="en-US" sz="2400" dirty="0">
                <a:latin typeface="Times New Roman" panose="02020603050405020304" pitchFamily="18" charset="0"/>
                <a:cs typeface="Times New Roman" panose="02020603050405020304" pitchFamily="18" charset="0"/>
              </a:rPr>
              <a:t>and on discontinuation a </a:t>
            </a:r>
            <a:r>
              <a:rPr lang="en-US" sz="2400" dirty="0">
                <a:solidFill>
                  <a:srgbClr val="FF0000"/>
                </a:solidFill>
                <a:latin typeface="Times New Roman" panose="02020603050405020304" pitchFamily="18" charset="0"/>
                <a:cs typeface="Times New Roman" panose="02020603050405020304" pitchFamily="18" charset="0"/>
              </a:rPr>
              <a:t>rebound exacerbation of the condition may occur</a:t>
            </a:r>
            <a:r>
              <a:rPr lang="en-US" sz="2400" dirty="0">
                <a:latin typeface="Times New Roman" panose="02020603050405020304" pitchFamily="18" charset="0"/>
                <a:cs typeface="Times New Roman" panose="02020603050405020304" pitchFamily="18" charset="0"/>
              </a:rPr>
              <a:t>. They are generally used to </a:t>
            </a:r>
            <a:r>
              <a:rPr lang="en-US" sz="2400" dirty="0">
                <a:solidFill>
                  <a:srgbClr val="FF0000"/>
                </a:solidFill>
                <a:latin typeface="Times New Roman" panose="02020603050405020304" pitchFamily="18" charset="0"/>
                <a:cs typeface="Times New Roman" panose="02020603050405020304" pitchFamily="18" charset="0"/>
              </a:rPr>
              <a:t>relieve symptoms </a:t>
            </a:r>
            <a:r>
              <a:rPr lang="en-US" sz="2400" dirty="0">
                <a:latin typeface="Times New Roman" panose="02020603050405020304" pitchFamily="18" charset="0"/>
                <a:cs typeface="Times New Roman" panose="02020603050405020304" pitchFamily="18" charset="0"/>
              </a:rPr>
              <a:t>and suppress signs of the disorder when other measures such as emollients are ineffective.</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Water-miscible corticosteroid </a:t>
            </a:r>
            <a:r>
              <a:rPr lang="en-US" sz="2400" dirty="0">
                <a:solidFill>
                  <a:srgbClr val="0070C0"/>
                </a:solidFill>
                <a:latin typeface="Times New Roman" panose="02020603050405020304" pitchFamily="18" charset="0"/>
                <a:cs typeface="Times New Roman" panose="02020603050405020304" pitchFamily="18" charset="0"/>
              </a:rPr>
              <a:t>creams</a:t>
            </a:r>
            <a:r>
              <a:rPr lang="en-US" sz="2400" dirty="0">
                <a:solidFill>
                  <a:srgbClr val="FF0000"/>
                </a:solidFill>
                <a:latin typeface="Times New Roman" panose="02020603050405020304" pitchFamily="18" charset="0"/>
                <a:cs typeface="Times New Roman" panose="02020603050405020304" pitchFamily="18" charset="0"/>
              </a:rPr>
              <a:t> are suitable for moist or weeping lesions</a:t>
            </a:r>
            <a:r>
              <a:rPr lang="en-US" sz="2400" dirty="0">
                <a:latin typeface="Times New Roman" panose="02020603050405020304" pitchFamily="18" charset="0"/>
                <a:cs typeface="Times New Roman" panose="02020603050405020304" pitchFamily="18" charset="0"/>
              </a:rPr>
              <a:t> whereas </a:t>
            </a:r>
            <a:r>
              <a:rPr lang="en-US" sz="2400" dirty="0">
                <a:solidFill>
                  <a:srgbClr val="0070C0"/>
                </a:solidFill>
                <a:latin typeface="Times New Roman" panose="02020603050405020304" pitchFamily="18" charset="0"/>
                <a:cs typeface="Times New Roman" panose="02020603050405020304" pitchFamily="18" charset="0"/>
              </a:rPr>
              <a:t>ointments </a:t>
            </a:r>
            <a:r>
              <a:rPr lang="en-US" sz="2400" dirty="0">
                <a:solidFill>
                  <a:srgbClr val="FF0000"/>
                </a:solidFill>
                <a:latin typeface="Times New Roman" panose="02020603050405020304" pitchFamily="18" charset="0"/>
                <a:cs typeface="Times New Roman" panose="02020603050405020304" pitchFamily="18" charset="0"/>
              </a:rPr>
              <a:t>are generally chosen for dry, lichenified or scaly lesions </a:t>
            </a:r>
            <a:r>
              <a:rPr lang="en-US" sz="2400" dirty="0">
                <a:latin typeface="Times New Roman" panose="02020603050405020304" pitchFamily="18" charset="0"/>
                <a:cs typeface="Times New Roman" panose="02020603050405020304" pitchFamily="18" charset="0"/>
              </a:rPr>
              <a:t>or where a more occlusive effect is required. </a:t>
            </a:r>
            <a:r>
              <a:rPr lang="en-US" sz="2400" dirty="0">
                <a:solidFill>
                  <a:srgbClr val="0070C0"/>
                </a:solidFill>
                <a:latin typeface="Times New Roman" panose="02020603050405020304" pitchFamily="18" charset="0"/>
                <a:cs typeface="Times New Roman" panose="02020603050405020304" pitchFamily="18" charset="0"/>
              </a:rPr>
              <a:t>Lotions</a:t>
            </a:r>
            <a:r>
              <a:rPr lang="en-US" sz="2400" dirty="0">
                <a:latin typeface="Times New Roman" panose="02020603050405020304" pitchFamily="18" charset="0"/>
                <a:cs typeface="Times New Roman" panose="02020603050405020304" pitchFamily="18" charset="0"/>
              </a:rPr>
              <a:t> may be useful when minimal application to a </a:t>
            </a:r>
            <a:r>
              <a:rPr lang="en-US" sz="2400" dirty="0">
                <a:solidFill>
                  <a:srgbClr val="FF0000"/>
                </a:solidFill>
                <a:latin typeface="Times New Roman" panose="02020603050405020304" pitchFamily="18" charset="0"/>
                <a:cs typeface="Times New Roman" panose="02020603050405020304" pitchFamily="18" charset="0"/>
              </a:rPr>
              <a:t>large or hair-bearing area </a:t>
            </a:r>
            <a:r>
              <a:rPr lang="en-US" sz="2400" dirty="0">
                <a:latin typeface="Times New Roman" panose="02020603050405020304" pitchFamily="18" charset="0"/>
                <a:cs typeface="Times New Roman" panose="02020603050405020304" pitchFamily="18" charset="0"/>
              </a:rPr>
              <a:t>is required or for the treatment of exudative lesions.</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006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DFAF-3B13-4C92-8725-072DD7F743AF}"/>
              </a:ext>
            </a:extLst>
          </p:cNvPr>
          <p:cNvSpPr>
            <a:spLocks noGrp="1"/>
          </p:cNvSpPr>
          <p:nvPr>
            <p:ph type="title"/>
          </p:nvPr>
        </p:nvSpPr>
        <p:spPr/>
        <p:txBody>
          <a:bodyPr/>
          <a:lstStyle/>
          <a:p>
            <a:r>
              <a:rPr lang="en-US" dirty="0"/>
              <a:t>Topical corticosteroids</a:t>
            </a:r>
            <a:endParaRPr lang="ar-SA" dirty="0"/>
          </a:p>
        </p:txBody>
      </p:sp>
      <p:sp>
        <p:nvSpPr>
          <p:cNvPr id="3" name="Content Placeholder 2">
            <a:extLst>
              <a:ext uri="{FF2B5EF4-FFF2-40B4-BE49-F238E27FC236}">
                <a16:creationId xmlns:a16="http://schemas.microsoft.com/office/drawing/2014/main" id="{ED9366BC-09BC-4A2B-A393-3EFB3070D491}"/>
              </a:ext>
            </a:extLst>
          </p:cNvPr>
          <p:cNvSpPr>
            <a:spLocks noGrp="1"/>
          </p:cNvSpPr>
          <p:nvPr>
            <p:ph idx="1"/>
          </p:nvPr>
        </p:nvSpPr>
        <p:spPr>
          <a:xfrm>
            <a:off x="533400" y="2489200"/>
            <a:ext cx="8077200" cy="4216400"/>
          </a:xfrm>
        </p:spPr>
        <p:txBody>
          <a:bodyPr>
            <a:normAutofit/>
          </a:bodyPr>
          <a:lstStyle/>
          <a:p>
            <a:pPr algn="just" rtl="0"/>
            <a:r>
              <a:rPr lang="en-US" sz="2400" dirty="0">
                <a:latin typeface="Times New Roman" panose="02020603050405020304" pitchFamily="18" charset="0"/>
                <a:cs typeface="Times New Roman" panose="02020603050405020304" pitchFamily="18" charset="0"/>
              </a:rPr>
              <a:t>In the BNF publications topical corticosteroids for the skin are categorised as ‘</a:t>
            </a:r>
            <a:r>
              <a:rPr lang="en-US" sz="2400" dirty="0">
                <a:solidFill>
                  <a:srgbClr val="FF0000"/>
                </a:solidFill>
                <a:latin typeface="Times New Roman" panose="02020603050405020304" pitchFamily="18" charset="0"/>
                <a:cs typeface="Times New Roman" panose="02020603050405020304" pitchFamily="18" charset="0"/>
              </a:rPr>
              <a:t>mild</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moderately potent</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potent</a:t>
            </a:r>
            <a:r>
              <a:rPr lang="en-US" sz="2400" dirty="0">
                <a:latin typeface="Times New Roman" panose="02020603050405020304" pitchFamily="18" charset="0"/>
                <a:cs typeface="Times New Roman" panose="02020603050405020304" pitchFamily="18" charset="0"/>
              </a:rPr>
              <a:t>’ or ‘</a:t>
            </a:r>
            <a:r>
              <a:rPr lang="en-US" sz="2400" dirty="0">
                <a:solidFill>
                  <a:srgbClr val="FF0000"/>
                </a:solidFill>
                <a:latin typeface="Times New Roman" panose="02020603050405020304" pitchFamily="18" charset="0"/>
                <a:cs typeface="Times New Roman" panose="02020603050405020304" pitchFamily="18" charset="0"/>
              </a:rPr>
              <a:t>very potent</a:t>
            </a:r>
            <a:r>
              <a:rPr lang="en-US" sz="2400" dirty="0">
                <a:latin typeface="Times New Roman" panose="02020603050405020304" pitchFamily="18" charset="0"/>
                <a:cs typeface="Times New Roman" panose="02020603050405020304" pitchFamily="18" charset="0"/>
              </a:rPr>
              <a:t>’; the least potent preparation which is effective should be chosen.</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The advantages of including other substances (such as antibacterials or antifungals) with corticosteroids in topical preparations are uncertain, but such combinations may have a place where inflammatory skin conditions are associated with bacterial or fungal infection, such as </a:t>
            </a:r>
            <a:r>
              <a:rPr lang="en-US" sz="2400" dirty="0">
                <a:solidFill>
                  <a:srgbClr val="FF0000"/>
                </a:solidFill>
                <a:latin typeface="Times New Roman" panose="02020603050405020304" pitchFamily="18" charset="0"/>
                <a:cs typeface="Times New Roman" panose="02020603050405020304" pitchFamily="18" charset="0"/>
              </a:rPr>
              <a:t>infected eczema</a:t>
            </a:r>
            <a:r>
              <a:rPr lang="en-US" sz="2400" dirty="0">
                <a:latin typeface="Times New Roman" panose="02020603050405020304" pitchFamily="18" charset="0"/>
                <a:cs typeface="Times New Roman" panose="02020603050405020304" pitchFamily="18" charset="0"/>
              </a:rPr>
              <a:t>.</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351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C648-5F1C-4FE7-9E45-D040ECE048BE}"/>
              </a:ext>
            </a:extLst>
          </p:cNvPr>
          <p:cNvSpPr>
            <a:spLocks noGrp="1"/>
          </p:cNvSpPr>
          <p:nvPr>
            <p:ph type="title"/>
          </p:nvPr>
        </p:nvSpPr>
        <p:spPr/>
        <p:txBody>
          <a:bodyPr/>
          <a:lstStyle/>
          <a:p>
            <a:r>
              <a:rPr lang="en-US" dirty="0"/>
              <a:t>SIDE-EFFECTS</a:t>
            </a:r>
            <a:endParaRPr lang="ar-SA" dirty="0"/>
          </a:p>
        </p:txBody>
      </p:sp>
      <p:sp>
        <p:nvSpPr>
          <p:cNvPr id="3" name="Content Placeholder 2">
            <a:extLst>
              <a:ext uri="{FF2B5EF4-FFF2-40B4-BE49-F238E27FC236}">
                <a16:creationId xmlns:a16="http://schemas.microsoft.com/office/drawing/2014/main" id="{2C83E506-44F3-4B83-A06C-5FED91DE35B0}"/>
              </a:ext>
            </a:extLst>
          </p:cNvPr>
          <p:cNvSpPr>
            <a:spLocks noGrp="1"/>
          </p:cNvSpPr>
          <p:nvPr>
            <p:ph idx="1"/>
          </p:nvPr>
        </p:nvSpPr>
        <p:spPr>
          <a:xfrm>
            <a:off x="533400" y="2489200"/>
            <a:ext cx="8077200" cy="4140200"/>
          </a:xfrm>
        </p:spPr>
        <p:txBody>
          <a:bodyPr>
            <a:normAutofit lnSpcReduction="10000"/>
          </a:bodyPr>
          <a:lstStyle/>
          <a:p>
            <a:pPr algn="just" rtl="0"/>
            <a:r>
              <a:rPr lang="en-US" sz="2400" dirty="0">
                <a:latin typeface="Times New Roman" panose="02020603050405020304" pitchFamily="18" charset="0"/>
                <a:cs typeface="Times New Roman" panose="02020603050405020304" pitchFamily="18" charset="0"/>
              </a:rPr>
              <a:t>Acne . contact dermatitis . hypertrichosis . irreversible striae atrophicae . Irreversible telangiectasia . mild depigmentation (may be reversible) . perioral dermatitis . spread and worsening of untreated infection . thinning of the skin (may be restored over a period after stopping treatment but the original structure may never return) . worsening of rosacea.</a:t>
            </a:r>
          </a:p>
          <a:p>
            <a:pPr marL="0" indent="0" algn="just" rtl="0">
              <a:buNone/>
            </a:pPr>
            <a:endParaRPr lang="en-US" sz="2400" dirty="0">
              <a:latin typeface="Times New Roman" panose="02020603050405020304" pitchFamily="18" charset="0"/>
              <a:cs typeface="Times New Roman" panose="02020603050405020304" pitchFamily="18" charset="0"/>
            </a:endParaRPr>
          </a:p>
          <a:p>
            <a:pPr algn="just" rtl="0"/>
            <a:r>
              <a:rPr lang="en-US" sz="2400" dirty="0">
                <a:latin typeface="Times New Roman" panose="02020603050405020304" pitchFamily="18" charset="0"/>
                <a:cs typeface="Times New Roman" panose="02020603050405020304" pitchFamily="18" charset="0"/>
              </a:rPr>
              <a:t>In order to minimise the side-effects of a topical corticosteroid, it is important to apply it </a:t>
            </a:r>
            <a:r>
              <a:rPr lang="en-US" sz="2400" b="1" dirty="0">
                <a:solidFill>
                  <a:srgbClr val="FF0000"/>
                </a:solidFill>
                <a:latin typeface="Times New Roman" panose="02020603050405020304" pitchFamily="18" charset="0"/>
                <a:cs typeface="Times New Roman" panose="02020603050405020304" pitchFamily="18" charset="0"/>
              </a:rPr>
              <a:t>thinly</a:t>
            </a:r>
            <a:r>
              <a:rPr lang="en-US" sz="2400" dirty="0">
                <a:latin typeface="Times New Roman" panose="02020603050405020304" pitchFamily="18" charset="0"/>
                <a:cs typeface="Times New Roman" panose="02020603050405020304" pitchFamily="18" charset="0"/>
              </a:rPr>
              <a:t> to affected areas </a:t>
            </a:r>
            <a:r>
              <a:rPr lang="en-US" sz="2400" b="1" dirty="0">
                <a:solidFill>
                  <a:srgbClr val="FF0000"/>
                </a:solidFill>
                <a:latin typeface="Times New Roman" panose="02020603050405020304" pitchFamily="18" charset="0"/>
                <a:cs typeface="Times New Roman" panose="02020603050405020304" pitchFamily="18" charset="0"/>
              </a:rPr>
              <a:t>only</a:t>
            </a:r>
            <a:r>
              <a:rPr lang="en-US" sz="2400" dirty="0">
                <a:latin typeface="Times New Roman" panose="02020603050405020304" pitchFamily="18" charset="0"/>
                <a:cs typeface="Times New Roman" panose="02020603050405020304" pitchFamily="18" charset="0"/>
              </a:rPr>
              <a:t>, no more frequently than </a:t>
            </a:r>
            <a:r>
              <a:rPr lang="en-US" sz="2400" b="1" dirty="0">
                <a:solidFill>
                  <a:srgbClr val="FF0000"/>
                </a:solidFill>
                <a:latin typeface="Times New Roman" panose="02020603050405020304" pitchFamily="18" charset="0"/>
                <a:cs typeface="Times New Roman" panose="02020603050405020304" pitchFamily="18" charset="0"/>
              </a:rPr>
              <a:t>twice daily</a:t>
            </a:r>
            <a:r>
              <a:rPr lang="en-US" sz="2400" dirty="0">
                <a:latin typeface="Times New Roman" panose="02020603050405020304" pitchFamily="18" charset="0"/>
                <a:cs typeface="Times New Roman" panose="02020603050405020304" pitchFamily="18" charset="0"/>
              </a:rPr>
              <a:t>, and to use the least potent formulation which is fully effective.</a:t>
            </a:r>
            <a:endParaRPr lang="ar-S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4205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463</TotalTime>
  <Words>3440</Words>
  <Application>Microsoft Office PowerPoint</Application>
  <PresentationFormat>On-screen Show (4:3)</PresentationFormat>
  <Paragraphs>207</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 DELANEY</vt:lpstr>
      <vt:lpstr>Arial</vt:lpstr>
      <vt:lpstr>Century Gothic</vt:lpstr>
      <vt:lpstr>Times New Roman</vt:lpstr>
      <vt:lpstr>Wingdings</vt:lpstr>
      <vt:lpstr>Wingdings 3</vt:lpstr>
      <vt:lpstr>Ion Boardroom</vt:lpstr>
      <vt:lpstr>Eczema, Dandruff and Hair Loss</vt:lpstr>
      <vt:lpstr>Eczema</vt:lpstr>
      <vt:lpstr>Hydrocortisone</vt:lpstr>
      <vt:lpstr>How to use?</vt:lpstr>
      <vt:lpstr>PowerPoint Presentation</vt:lpstr>
      <vt:lpstr>Clobetasone</vt:lpstr>
      <vt:lpstr>Topical corticosteroids</vt:lpstr>
      <vt:lpstr>Topical corticosteroids</vt:lpstr>
      <vt:lpstr>SIDE-EFFECTS</vt:lpstr>
      <vt:lpstr>CAUTIONS &amp; CONTRA-INDICATIONS</vt:lpstr>
      <vt:lpstr>Cautionary and Advisory Labels</vt:lpstr>
      <vt:lpstr>Dry Skin</vt:lpstr>
      <vt:lpstr>Emollients</vt:lpstr>
      <vt:lpstr>Emollients</vt:lpstr>
      <vt:lpstr>Paraffins</vt:lpstr>
      <vt:lpstr>Glycerol, propylene glycol and sodium pidolate</vt:lpstr>
      <vt:lpstr>Urea and Lactic acid</vt:lpstr>
      <vt:lpstr>Natural products</vt:lpstr>
      <vt:lpstr>Pruritus</vt:lpstr>
      <vt:lpstr>Lichen simplex chronicus</vt:lpstr>
      <vt:lpstr>Crotamiton</vt:lpstr>
      <vt:lpstr>Calamine with zinc oxide</vt:lpstr>
      <vt:lpstr>Calamine with zinc oxide</vt:lpstr>
      <vt:lpstr>Dandruff</vt:lpstr>
      <vt:lpstr>Seborrhoeic dermatitis</vt:lpstr>
      <vt:lpstr>Pyrithione zinc and selenium sulphide</vt:lpstr>
      <vt:lpstr>Pyrithione zinc and selenium sulphide</vt:lpstr>
      <vt:lpstr>Pyrithione zinc and selenium sulphide</vt:lpstr>
      <vt:lpstr>Pyrithione zinc and selenium sulphide</vt:lpstr>
      <vt:lpstr>Ketoconazole</vt:lpstr>
      <vt:lpstr>Ketoconazole</vt:lpstr>
      <vt:lpstr>Product recommendations</vt:lpstr>
      <vt:lpstr>Coal tar and other tar products</vt:lpstr>
      <vt:lpstr>Coal tar and other tar products</vt:lpstr>
      <vt:lpstr>Coal tar and other tar products</vt:lpstr>
      <vt:lpstr>Keratolytic agents</vt:lpstr>
      <vt:lpstr>Keratolytic agents &amp; Antimicrobial detergents</vt:lpstr>
      <vt:lpstr>Phases of the growth cycle of a hair</vt:lpstr>
      <vt:lpstr>Anagen and telogen hair</vt:lpstr>
      <vt:lpstr>Hair Loss</vt:lpstr>
      <vt:lpstr>A typical patch of alopecia areata</vt:lpstr>
      <vt:lpstr>Triangular alopecia</vt:lpstr>
      <vt:lpstr>Telogen effluvium</vt:lpstr>
      <vt:lpstr>Minoxidil</vt:lpstr>
      <vt:lpstr>Minoxidil</vt:lpstr>
      <vt:lpstr>Minoxidil &amp; Finasteride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 15</dc:creator>
  <cp:lastModifiedBy>DR.Ahmed Saker 2o1O</cp:lastModifiedBy>
  <cp:revision>50</cp:revision>
  <dcterms:created xsi:type="dcterms:W3CDTF">2006-08-16T00:00:00Z</dcterms:created>
  <dcterms:modified xsi:type="dcterms:W3CDTF">2018-05-15T20:19:09Z</dcterms:modified>
</cp:coreProperties>
</file>