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5" r:id="rId1"/>
  </p:sldMasterIdLst>
  <p:sldIdLst>
    <p:sldId id="256" r:id="rId2"/>
    <p:sldId id="280" r:id="rId3"/>
    <p:sldId id="282" r:id="rId4"/>
    <p:sldId id="259" r:id="rId5"/>
    <p:sldId id="261" r:id="rId6"/>
    <p:sldId id="263" r:id="rId7"/>
    <p:sldId id="281" r:id="rId8"/>
    <p:sldId id="265" r:id="rId9"/>
    <p:sldId id="267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87" r:id="rId18"/>
    <p:sldId id="277" r:id="rId19"/>
    <p:sldId id="285" r:id="rId20"/>
    <p:sldId id="286" r:id="rId21"/>
    <p:sldId id="283" r:id="rId22"/>
    <p:sldId id="284" r:id="rId23"/>
    <p:sldId id="279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2063115" y="630937"/>
            <a:ext cx="5230368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92" y="1098388"/>
            <a:ext cx="7738814" cy="4394988"/>
          </a:xfrm>
        </p:spPr>
        <p:txBody>
          <a:bodyPr anchor="ctr">
            <a:noAutofit/>
          </a:bodyPr>
          <a:lstStyle>
            <a:lvl1pPr algn="ctr">
              <a:defRPr sz="7500" spc="6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1284" y="5979197"/>
            <a:ext cx="6034030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 b="1" i="0" cap="all" spc="300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8892" y="6375679"/>
            <a:ext cx="174729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5249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0414" y="6375679"/>
            <a:ext cx="1747292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48715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703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911" y="382386"/>
            <a:ext cx="1771930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4" y="382386"/>
            <a:ext cx="5809517" cy="560040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831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016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2110979" cy="6858000"/>
          </a:xfrm>
          <a:custGeom>
            <a:avLst/>
            <a:gdLst/>
            <a:ahLst/>
            <a:cxnLst/>
            <a:rect l="0" t="0" r="r" b="b"/>
            <a:pathLst>
              <a:path w="1773" h="4320">
                <a:moveTo>
                  <a:pt x="0" y="0"/>
                </a:moveTo>
                <a:lnTo>
                  <a:pt x="891" y="0"/>
                </a:lnTo>
                <a:lnTo>
                  <a:pt x="906" y="56"/>
                </a:lnTo>
                <a:lnTo>
                  <a:pt x="921" y="111"/>
                </a:lnTo>
                <a:lnTo>
                  <a:pt x="938" y="165"/>
                </a:lnTo>
                <a:lnTo>
                  <a:pt x="957" y="217"/>
                </a:lnTo>
                <a:lnTo>
                  <a:pt x="980" y="266"/>
                </a:lnTo>
                <a:lnTo>
                  <a:pt x="1007" y="312"/>
                </a:lnTo>
                <a:lnTo>
                  <a:pt x="1036" y="351"/>
                </a:lnTo>
                <a:lnTo>
                  <a:pt x="1069" y="387"/>
                </a:lnTo>
                <a:lnTo>
                  <a:pt x="1105" y="422"/>
                </a:lnTo>
                <a:lnTo>
                  <a:pt x="1145" y="456"/>
                </a:lnTo>
                <a:lnTo>
                  <a:pt x="1185" y="487"/>
                </a:lnTo>
                <a:lnTo>
                  <a:pt x="1227" y="520"/>
                </a:lnTo>
                <a:lnTo>
                  <a:pt x="1270" y="551"/>
                </a:lnTo>
                <a:lnTo>
                  <a:pt x="1311" y="584"/>
                </a:lnTo>
                <a:lnTo>
                  <a:pt x="1352" y="617"/>
                </a:lnTo>
                <a:lnTo>
                  <a:pt x="1390" y="651"/>
                </a:lnTo>
                <a:lnTo>
                  <a:pt x="1425" y="687"/>
                </a:lnTo>
                <a:lnTo>
                  <a:pt x="1456" y="725"/>
                </a:lnTo>
                <a:lnTo>
                  <a:pt x="1484" y="765"/>
                </a:lnTo>
                <a:lnTo>
                  <a:pt x="1505" y="808"/>
                </a:lnTo>
                <a:lnTo>
                  <a:pt x="1521" y="856"/>
                </a:lnTo>
                <a:lnTo>
                  <a:pt x="1530" y="907"/>
                </a:lnTo>
                <a:lnTo>
                  <a:pt x="1534" y="960"/>
                </a:lnTo>
                <a:lnTo>
                  <a:pt x="1534" y="1013"/>
                </a:lnTo>
                <a:lnTo>
                  <a:pt x="1530" y="1068"/>
                </a:lnTo>
                <a:lnTo>
                  <a:pt x="1523" y="1125"/>
                </a:lnTo>
                <a:lnTo>
                  <a:pt x="1515" y="1181"/>
                </a:lnTo>
                <a:lnTo>
                  <a:pt x="1508" y="1237"/>
                </a:lnTo>
                <a:lnTo>
                  <a:pt x="1501" y="1293"/>
                </a:lnTo>
                <a:lnTo>
                  <a:pt x="1496" y="1350"/>
                </a:lnTo>
                <a:lnTo>
                  <a:pt x="1494" y="1405"/>
                </a:lnTo>
                <a:lnTo>
                  <a:pt x="1497" y="1458"/>
                </a:lnTo>
                <a:lnTo>
                  <a:pt x="1504" y="1511"/>
                </a:lnTo>
                <a:lnTo>
                  <a:pt x="1517" y="1560"/>
                </a:lnTo>
                <a:lnTo>
                  <a:pt x="1535" y="1610"/>
                </a:lnTo>
                <a:lnTo>
                  <a:pt x="1557" y="1659"/>
                </a:lnTo>
                <a:lnTo>
                  <a:pt x="1583" y="1708"/>
                </a:lnTo>
                <a:lnTo>
                  <a:pt x="1611" y="1757"/>
                </a:lnTo>
                <a:lnTo>
                  <a:pt x="1640" y="1807"/>
                </a:lnTo>
                <a:lnTo>
                  <a:pt x="1669" y="1855"/>
                </a:lnTo>
                <a:lnTo>
                  <a:pt x="1696" y="1905"/>
                </a:lnTo>
                <a:lnTo>
                  <a:pt x="1721" y="1954"/>
                </a:lnTo>
                <a:lnTo>
                  <a:pt x="1742" y="2006"/>
                </a:lnTo>
                <a:lnTo>
                  <a:pt x="1759" y="2057"/>
                </a:lnTo>
                <a:lnTo>
                  <a:pt x="1769" y="2108"/>
                </a:lnTo>
                <a:lnTo>
                  <a:pt x="1773" y="2160"/>
                </a:lnTo>
                <a:lnTo>
                  <a:pt x="1769" y="2212"/>
                </a:lnTo>
                <a:lnTo>
                  <a:pt x="1759" y="2263"/>
                </a:lnTo>
                <a:lnTo>
                  <a:pt x="1742" y="2314"/>
                </a:lnTo>
                <a:lnTo>
                  <a:pt x="1721" y="2366"/>
                </a:lnTo>
                <a:lnTo>
                  <a:pt x="1696" y="2415"/>
                </a:lnTo>
                <a:lnTo>
                  <a:pt x="1669" y="2465"/>
                </a:lnTo>
                <a:lnTo>
                  <a:pt x="1640" y="2513"/>
                </a:lnTo>
                <a:lnTo>
                  <a:pt x="1611" y="2563"/>
                </a:lnTo>
                <a:lnTo>
                  <a:pt x="1583" y="2612"/>
                </a:lnTo>
                <a:lnTo>
                  <a:pt x="1557" y="2661"/>
                </a:lnTo>
                <a:lnTo>
                  <a:pt x="1535" y="2710"/>
                </a:lnTo>
                <a:lnTo>
                  <a:pt x="1517" y="2760"/>
                </a:lnTo>
                <a:lnTo>
                  <a:pt x="1504" y="2809"/>
                </a:lnTo>
                <a:lnTo>
                  <a:pt x="1497" y="2862"/>
                </a:lnTo>
                <a:lnTo>
                  <a:pt x="1494" y="2915"/>
                </a:lnTo>
                <a:lnTo>
                  <a:pt x="1496" y="2970"/>
                </a:lnTo>
                <a:lnTo>
                  <a:pt x="1501" y="3027"/>
                </a:lnTo>
                <a:lnTo>
                  <a:pt x="1508" y="3083"/>
                </a:lnTo>
                <a:lnTo>
                  <a:pt x="1515" y="3139"/>
                </a:lnTo>
                <a:lnTo>
                  <a:pt x="1523" y="3195"/>
                </a:lnTo>
                <a:lnTo>
                  <a:pt x="1530" y="3252"/>
                </a:lnTo>
                <a:lnTo>
                  <a:pt x="1534" y="3307"/>
                </a:lnTo>
                <a:lnTo>
                  <a:pt x="1534" y="3360"/>
                </a:lnTo>
                <a:lnTo>
                  <a:pt x="1530" y="3413"/>
                </a:lnTo>
                <a:lnTo>
                  <a:pt x="1521" y="3464"/>
                </a:lnTo>
                <a:lnTo>
                  <a:pt x="1505" y="3512"/>
                </a:lnTo>
                <a:lnTo>
                  <a:pt x="1484" y="3555"/>
                </a:lnTo>
                <a:lnTo>
                  <a:pt x="1456" y="3595"/>
                </a:lnTo>
                <a:lnTo>
                  <a:pt x="1425" y="3633"/>
                </a:lnTo>
                <a:lnTo>
                  <a:pt x="1390" y="3669"/>
                </a:lnTo>
                <a:lnTo>
                  <a:pt x="1352" y="3703"/>
                </a:lnTo>
                <a:lnTo>
                  <a:pt x="1311" y="3736"/>
                </a:lnTo>
                <a:lnTo>
                  <a:pt x="1270" y="3769"/>
                </a:lnTo>
                <a:lnTo>
                  <a:pt x="1227" y="3800"/>
                </a:lnTo>
                <a:lnTo>
                  <a:pt x="1185" y="3833"/>
                </a:lnTo>
                <a:lnTo>
                  <a:pt x="1145" y="3864"/>
                </a:lnTo>
                <a:lnTo>
                  <a:pt x="1105" y="3898"/>
                </a:lnTo>
                <a:lnTo>
                  <a:pt x="1069" y="3933"/>
                </a:lnTo>
                <a:lnTo>
                  <a:pt x="1036" y="3969"/>
                </a:lnTo>
                <a:lnTo>
                  <a:pt x="1007" y="4008"/>
                </a:lnTo>
                <a:lnTo>
                  <a:pt x="980" y="4054"/>
                </a:lnTo>
                <a:lnTo>
                  <a:pt x="957" y="4103"/>
                </a:lnTo>
                <a:lnTo>
                  <a:pt x="938" y="4155"/>
                </a:lnTo>
                <a:lnTo>
                  <a:pt x="921" y="4209"/>
                </a:lnTo>
                <a:lnTo>
                  <a:pt x="906" y="4264"/>
                </a:lnTo>
                <a:lnTo>
                  <a:pt x="891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2197" y="1073889"/>
            <a:ext cx="6140303" cy="4064627"/>
          </a:xfrm>
        </p:spPr>
        <p:txBody>
          <a:bodyPr anchor="b">
            <a:normAutofit/>
          </a:bodyPr>
          <a:lstStyle>
            <a:lvl1pPr>
              <a:defRPr sz="6300" spc="6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2198" y="5159782"/>
            <a:ext cx="5263116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500" b="1" i="0" cap="all" spc="300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27410" y="6375679"/>
            <a:ext cx="1120460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298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56825" y="6375679"/>
            <a:ext cx="1115675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reeform 11"/>
          <p:cNvSpPr/>
          <p:nvPr/>
        </p:nvSpPr>
        <p:spPr bwMode="auto">
          <a:xfrm>
            <a:off x="655786" y="0"/>
            <a:ext cx="1234679" cy="6858000"/>
          </a:xfrm>
          <a:custGeom>
            <a:avLst/>
            <a:gdLst/>
            <a:ahLst/>
            <a:cxnLst/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110979" cy="6858000"/>
            <a:chOff x="0" y="0"/>
            <a:chExt cx="2110979" cy="6858000"/>
          </a:xfrm>
        </p:grpSpPr>
        <p:sp>
          <p:nvSpPr>
            <p:cNvPr id="9" name="Freeform 8" title="left scallop shape"/>
            <p:cNvSpPr/>
            <p:nvPr/>
          </p:nvSpPr>
          <p:spPr bwMode="auto">
            <a:xfrm>
              <a:off x="0" y="0"/>
              <a:ext cx="2110979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0" name="Freeform 11" title="left scallop inline"/>
            <p:cNvSpPr/>
            <p:nvPr/>
          </p:nvSpPr>
          <p:spPr bwMode="auto">
            <a:xfrm>
              <a:off x="655786" y="0"/>
              <a:ext cx="1234679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0191047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2286000"/>
            <a:ext cx="3593592" cy="3619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5846" y="2286000"/>
            <a:ext cx="3593592" cy="3619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60704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5" y="381001"/>
            <a:ext cx="7629525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1832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1832" y="2909102"/>
            <a:ext cx="3611880" cy="299639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75398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75398" y="2909102"/>
            <a:ext cx="3611880" cy="299639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10991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177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044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4" y="457200"/>
            <a:ext cx="2319086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cap="all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788" y="920377"/>
            <a:ext cx="4618814" cy="498512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4" y="1741336"/>
            <a:ext cx="2319086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3789" y="6375679"/>
            <a:ext cx="925016" cy="348462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8261" y="6375679"/>
            <a:ext cx="924342" cy="345796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1362407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2598" y="1"/>
            <a:ext cx="5516689" cy="685799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3" y="457200"/>
            <a:ext cx="2319088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3" y="1741336"/>
            <a:ext cx="2319088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4463" y="6375679"/>
            <a:ext cx="924342" cy="348462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56153" y="6375679"/>
            <a:ext cx="947460" cy="345796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01436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38758" y="382385"/>
            <a:ext cx="763374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758" y="2286002"/>
            <a:ext cx="763374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8758" y="6375679"/>
            <a:ext cx="174729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75679"/>
            <a:ext cx="30861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75679"/>
            <a:ext cx="211454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right edge border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Freeform 5"/>
          <p:cNvSpPr/>
          <p:nvPr/>
        </p:nvSpPr>
        <p:spPr bwMode="auto">
          <a:xfrm>
            <a:off x="1" y="0"/>
            <a:ext cx="679090" cy="6858000"/>
          </a:xfrm>
          <a:custGeom>
            <a:avLst/>
            <a:gdLst/>
            <a:ahLst/>
            <a:cxnLst/>
            <a:rect l="0" t="0" r="r" b="b"/>
            <a:pathLst>
              <a:path w="211" h="2160">
                <a:moveTo>
                  <a:pt x="155" y="1728"/>
                </a:moveTo>
                <a:cubicBezTo>
                  <a:pt x="155" y="1620"/>
                  <a:pt x="211" y="1620"/>
                  <a:pt x="211" y="1512"/>
                </a:cubicBezTo>
                <a:cubicBezTo>
                  <a:pt x="211" y="1404"/>
                  <a:pt x="155" y="1404"/>
                  <a:pt x="155" y="1296"/>
                </a:cubicBezTo>
                <a:cubicBezTo>
                  <a:pt x="155" y="1188"/>
                  <a:pt x="211" y="1188"/>
                  <a:pt x="211" y="1080"/>
                </a:cubicBezTo>
                <a:cubicBezTo>
                  <a:pt x="211" y="972"/>
                  <a:pt x="155" y="972"/>
                  <a:pt x="155" y="864"/>
                </a:cubicBezTo>
                <a:cubicBezTo>
                  <a:pt x="155" y="756"/>
                  <a:pt x="211" y="756"/>
                  <a:pt x="211" y="648"/>
                </a:cubicBezTo>
                <a:cubicBezTo>
                  <a:pt x="211" y="540"/>
                  <a:pt x="155" y="540"/>
                  <a:pt x="155" y="432"/>
                </a:cubicBezTo>
                <a:cubicBezTo>
                  <a:pt x="155" y="324"/>
                  <a:pt x="211" y="324"/>
                  <a:pt x="211" y="216"/>
                </a:cubicBezTo>
                <a:cubicBezTo>
                  <a:pt x="211" y="108"/>
                  <a:pt x="155" y="108"/>
                  <a:pt x="15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155" y="2160"/>
                  <a:pt x="155" y="2160"/>
                  <a:pt x="155" y="2160"/>
                </a:cubicBezTo>
                <a:cubicBezTo>
                  <a:pt x="155" y="2052"/>
                  <a:pt x="211" y="2052"/>
                  <a:pt x="211" y="1944"/>
                </a:cubicBezTo>
                <a:cubicBezTo>
                  <a:pt x="211" y="1836"/>
                  <a:pt x="155" y="1836"/>
                  <a:pt x="155" y="172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31050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l" defTabSz="685800" rtl="1" eaLnBrk="1" latinLnBrk="0" hangingPunct="1">
        <a:lnSpc>
          <a:spcPct val="90000"/>
        </a:lnSpc>
        <a:spcBef>
          <a:spcPct val="0"/>
        </a:spcBef>
        <a:buNone/>
        <a:defRPr sz="5100" kern="1200" cap="all" spc="1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685800" rtl="1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r" defTabSz="685800" rtl="1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r" defTabSz="685800" rtl="1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r" defTabSz="685800" rtl="1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r" defTabSz="685800" rtl="1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r" defTabSz="685800" rtl="1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r" defTabSz="685800" rtl="1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r" defTabSz="685800" rtl="1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r" defTabSz="685800" rtl="1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0" pos="594">
          <p15:clr>
            <a:srgbClr val="F26B43"/>
          </p15:clr>
        </p15:guide>
        <p15:guide id="3" pos="5400">
          <p15:clr>
            <a:srgbClr val="F26B43"/>
          </p15:clr>
        </p15:guide>
        <p15:guide id="4" orient="horz" pos="4008">
          <p15:clr>
            <a:srgbClr val="F26B43"/>
          </p15:clr>
        </p15:guide>
        <p15:guide id="5" orient="horz" pos="1440">
          <p15:clr>
            <a:srgbClr val="F26B43"/>
          </p15:clr>
        </p15:guide>
        <p15:guide id="6" orient="horz" pos="3720">
          <p15:clr>
            <a:srgbClr val="F26B43"/>
          </p15:clr>
        </p15:guide>
        <p15:guide id="7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C5E96-9686-465D-B653-91A55C95DF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11500" dirty="0"/>
              <a:t>Cough</a:t>
            </a:r>
            <a:endParaRPr lang="ar-S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F76B5F-84F7-4379-AF02-E6DBA0523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0" y="5943599"/>
            <a:ext cx="7239000" cy="777877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Stencil" panose="040409050D0802020404" pitchFamily="82" charset="0"/>
              </a:rPr>
              <a:t>Assist. Lect. Haider Raheem </a:t>
            </a:r>
            <a:endParaRPr lang="ar-SA" sz="2800" dirty="0">
              <a:latin typeface="Stencil" panose="040409050D08020204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7740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8E0DE00-DD8F-40DC-9ECC-FBFB79722C9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6" r="27376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DD71D36-8744-4912-9A3E-253ED27A8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Exidil</a:t>
            </a:r>
            <a:br>
              <a:rPr lang="en-US" dirty="0"/>
            </a:br>
            <a:r>
              <a:rPr lang="en-US" dirty="0"/>
              <a:t>each 5ml</a:t>
            </a:r>
            <a:endParaRPr lang="ar-S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8E24FC-7B3E-400A-A982-8A3B267BBF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53412" y="1741336"/>
            <a:ext cx="2890587" cy="5116664"/>
          </a:xfrm>
        </p:spPr>
        <p:txBody>
          <a:bodyPr/>
          <a:lstStyle/>
          <a:p>
            <a:pPr lvl="0" algn="l">
              <a:buClr>
                <a:srgbClr val="2A1A00"/>
              </a:buClr>
            </a:pPr>
            <a:r>
              <a:rPr lang="en-US" sz="2000" dirty="0">
                <a:solidFill>
                  <a:srgbClr val="F3F3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Decongestant (Bronchodilator)</a:t>
            </a:r>
          </a:p>
          <a:p>
            <a:pPr lvl="0" algn="l">
              <a:buClr>
                <a:srgbClr val="2A1A00"/>
              </a:buClr>
            </a:pPr>
            <a:r>
              <a:rPr lang="en-US" sz="2000" dirty="0">
                <a:solidFill>
                  <a:srgbClr val="F3F3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Theophylline        50 mg</a:t>
            </a:r>
          </a:p>
          <a:p>
            <a:pPr lvl="0" algn="l">
              <a:buClr>
                <a:srgbClr val="2A1A00"/>
              </a:buClr>
            </a:pPr>
            <a:r>
              <a:rPr lang="en-US" sz="2000" dirty="0">
                <a:solidFill>
                  <a:srgbClr val="F3F3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Expectorant</a:t>
            </a:r>
          </a:p>
          <a:p>
            <a:pPr lvl="0" algn="l">
              <a:buClr>
                <a:srgbClr val="2A1A00"/>
              </a:buClr>
            </a:pPr>
            <a:r>
              <a:rPr lang="en-US" sz="2000" dirty="0">
                <a:solidFill>
                  <a:srgbClr val="F3F3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Glyceryl </a:t>
            </a:r>
            <a:r>
              <a:rPr lang="en-US" sz="2000" dirty="0" err="1">
                <a:solidFill>
                  <a:srgbClr val="F3F3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guaiacolate</a:t>
            </a:r>
            <a:r>
              <a:rPr lang="en-US" sz="2000" dirty="0">
                <a:solidFill>
                  <a:srgbClr val="F3F3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30 mg</a:t>
            </a:r>
          </a:p>
          <a:p>
            <a:pPr algn="l" rtl="0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876334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7F463C2-0008-42A6-9FCD-1D008115BEB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6" r="15036"/>
          <a:stretch>
            <a:fillRect/>
          </a:stretch>
        </p:blipFill>
        <p:spPr>
          <a:xfrm rot="5400000">
            <a:off x="-457200" y="669925"/>
            <a:ext cx="6858000" cy="551656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44794A7-AA60-4DEF-BC69-EE49B6D96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prospan</a:t>
            </a:r>
            <a:endParaRPr lang="ar-S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418DF1-D8E8-480F-BA4F-3487DCC2D1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53412" y="1741335"/>
            <a:ext cx="2890587" cy="4964265"/>
          </a:xfrm>
        </p:spPr>
        <p:txBody>
          <a:bodyPr>
            <a:normAutofit fontScale="92500" lnSpcReduction="10000"/>
          </a:bodyPr>
          <a:lstStyle/>
          <a:p>
            <a:pPr algn="just" rtl="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German herbal drug based on original standardized dry extract of ivy leaves. </a:t>
            </a:r>
          </a:p>
          <a:p>
            <a:pPr algn="just" rtl="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Since it is the herbal expectorant drug with pronounced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broncholytic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effect,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Prospan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® is recommended for relieving any type of cough, even smoker’s cough.</a:t>
            </a:r>
            <a:endParaRPr lang="ar-S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759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BDBE65E-7605-467A-9DAF-652A70C3B60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6" r="15036"/>
          <a:stretch>
            <a:fillRect/>
          </a:stretch>
        </p:blipFill>
        <p:spPr>
          <a:xfrm rot="5400000">
            <a:off x="-457200" y="669925"/>
            <a:ext cx="6858000" cy="551656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AD0D9B6-1960-4B1E-818D-FA6079349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Prospan</a:t>
            </a:r>
            <a:br>
              <a:rPr lang="en-US" dirty="0"/>
            </a:br>
            <a:r>
              <a:rPr lang="en-US" dirty="0"/>
              <a:t>each 5ml</a:t>
            </a:r>
            <a:endParaRPr lang="ar-S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D7389E-C597-4781-A352-1DC80A2FCB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53412" y="1741335"/>
            <a:ext cx="2890587" cy="5115871"/>
          </a:xfrm>
        </p:spPr>
        <p:txBody>
          <a:bodyPr/>
          <a:lstStyle/>
          <a:p>
            <a:pPr lvl="0" algn="l">
              <a:buClr>
                <a:srgbClr val="2A1A00"/>
              </a:buClr>
            </a:pPr>
            <a:r>
              <a:rPr lang="en-US" sz="2000" dirty="0">
                <a:solidFill>
                  <a:srgbClr val="F3F3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Ivy leaves dry extract     35 mg</a:t>
            </a:r>
          </a:p>
          <a:p>
            <a:pPr lvl="0" algn="l">
              <a:buClr>
                <a:srgbClr val="2A1A00"/>
              </a:buClr>
            </a:pPr>
            <a:r>
              <a:rPr lang="en-US" sz="2000" dirty="0">
                <a:solidFill>
                  <a:srgbClr val="F3F3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Sorbitol (Sugar </a:t>
            </a:r>
            <a:r>
              <a:rPr lang="en-US" sz="2000" dirty="0" err="1">
                <a:solidFill>
                  <a:srgbClr val="F3F3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Subtitute</a:t>
            </a:r>
            <a:r>
              <a:rPr lang="en-US" sz="2000" dirty="0">
                <a:solidFill>
                  <a:srgbClr val="F3F3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1926 mg</a:t>
            </a:r>
          </a:p>
          <a:p>
            <a:pPr algn="l" rtl="0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6752868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C7161E0-FF39-446F-BA97-682E332F834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6" r="15036"/>
          <a:stretch>
            <a:fillRect/>
          </a:stretch>
        </p:blipFill>
        <p:spPr>
          <a:xfrm rot="5400000">
            <a:off x="-457200" y="669925"/>
            <a:ext cx="6858000" cy="551656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ACDFAA5-6060-4BE4-AB62-F87A6C59C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guaflex</a:t>
            </a:r>
            <a:endParaRPr lang="ar-S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E55FF6-DB02-4F4D-8ECE-B8733A9E86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53412" y="1741335"/>
            <a:ext cx="2890588" cy="5115871"/>
          </a:xfrm>
        </p:spPr>
        <p:txBody>
          <a:bodyPr/>
          <a:lstStyle/>
          <a:p>
            <a:pPr algn="just" rtl="0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Guaflex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syrup is a dietary supplement to improve bronchial functions.</a:t>
            </a:r>
          </a:p>
          <a:p>
            <a:pPr algn="l" rtl="0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995504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904FD0F-5318-4DBF-BD6D-590AD7AF33D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6" r="15036"/>
          <a:stretch>
            <a:fillRect/>
          </a:stretch>
        </p:blipFill>
        <p:spPr>
          <a:xfrm rot="5400000">
            <a:off x="-457200" y="669925"/>
            <a:ext cx="6858000" cy="551656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EE47761-AB00-44E8-BA9D-48F99B61A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Guaflex</a:t>
            </a:r>
            <a:br>
              <a:rPr lang="en-US" dirty="0"/>
            </a:br>
            <a:r>
              <a:rPr lang="en-US" dirty="0"/>
              <a:t>each 5ml</a:t>
            </a:r>
            <a:endParaRPr lang="ar-S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9A55A5-143F-4F0A-8AFA-6E8E3A2EC2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53412" y="1741335"/>
            <a:ext cx="2890587" cy="5115871"/>
          </a:xfrm>
        </p:spPr>
        <p:txBody>
          <a:bodyPr>
            <a:normAutofit/>
          </a:bodyPr>
          <a:lstStyle/>
          <a:p>
            <a:pPr algn="l" rtl="0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Guava Leaves Extract (1:1) 0.25 ml </a:t>
            </a:r>
          </a:p>
          <a:p>
            <a:pPr algn="l" rtl="0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Tilia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Flowers Extract (1:1) 0.25 ml </a:t>
            </a:r>
          </a:p>
          <a:p>
            <a:pPr algn="l" rtl="0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Fennel oil 0.005 ml </a:t>
            </a:r>
          </a:p>
          <a:p>
            <a:pPr algn="l" rtl="0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Syrup to 5 ml.</a:t>
            </a:r>
            <a:endParaRPr lang="ar-S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046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D862975-EA25-42CC-9D9F-38E46666C38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6" r="15036"/>
          <a:stretch>
            <a:fillRect/>
          </a:stretch>
        </p:blipFill>
        <p:spPr>
          <a:xfrm rot="5400000">
            <a:off x="-457200" y="669925"/>
            <a:ext cx="6858000" cy="551656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00CD3F4-A26F-41EE-A945-C60EE2260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zecuf</a:t>
            </a:r>
            <a:endParaRPr lang="ar-S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6AEE7E-E3FA-408F-B1F8-1511E7E2E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53412" y="1741335"/>
            <a:ext cx="2890587" cy="5115871"/>
          </a:xfrm>
        </p:spPr>
        <p:txBody>
          <a:bodyPr>
            <a:normAutofit/>
          </a:bodyPr>
          <a:lstStyle/>
          <a:p>
            <a:pPr algn="just" rtl="0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Zecuf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Herbal Cough Remedy Syrup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used for cough, digestion, abdominal pain, fever, Stomach upset, whooping cough and other conditions.</a:t>
            </a:r>
            <a:endParaRPr lang="ar-SA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0271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A8FC572-FDF0-45E8-AC33-CAC7F01B85D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6" r="15036"/>
          <a:stretch>
            <a:fillRect/>
          </a:stretch>
        </p:blipFill>
        <p:spPr>
          <a:xfrm rot="5400000">
            <a:off x="-457200" y="669925"/>
            <a:ext cx="6858000" cy="551656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C3CEDFD-A8CB-4FE1-A609-D79A51BAF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3413" y="-1"/>
            <a:ext cx="2319088" cy="838200"/>
          </a:xfrm>
        </p:spPr>
        <p:txBody>
          <a:bodyPr>
            <a:normAutofit/>
          </a:bodyPr>
          <a:lstStyle/>
          <a:p>
            <a:r>
              <a:rPr lang="en-US" dirty="0" err="1"/>
              <a:t>Zecuf</a:t>
            </a:r>
            <a:br>
              <a:rPr lang="en-US" dirty="0"/>
            </a:br>
            <a:r>
              <a:rPr lang="en-US" dirty="0"/>
              <a:t>each 5ml</a:t>
            </a:r>
            <a:endParaRPr lang="ar-S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C6CE5E-42DF-40B3-8FB6-3C2E5B0FC9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53412" y="838199"/>
            <a:ext cx="2890587" cy="6019007"/>
          </a:xfrm>
        </p:spPr>
        <p:txBody>
          <a:bodyPr>
            <a:normAutofit/>
          </a:bodyPr>
          <a:lstStyle/>
          <a:p>
            <a:pPr lvl="0" algn="l" rtl="0">
              <a:lnSpc>
                <a:spcPct val="100000"/>
              </a:lnSpc>
              <a:spcBef>
                <a:spcPts val="0"/>
              </a:spcBef>
              <a:buClr>
                <a:srgbClr val="2A1A00"/>
              </a:buClr>
            </a:pPr>
            <a:r>
              <a:rPr lang="en-US" sz="1800" dirty="0">
                <a:solidFill>
                  <a:srgbClr val="F3F3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Ocimum Sanctum Leaf Dry Extract 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mg</a:t>
            </a:r>
          </a:p>
          <a:p>
            <a:pPr lvl="0" algn="l" rtl="0">
              <a:lnSpc>
                <a:spcPct val="100000"/>
              </a:lnSpc>
              <a:spcBef>
                <a:spcPts val="0"/>
              </a:spcBef>
              <a:buClr>
                <a:srgbClr val="2A1A00"/>
              </a:buClr>
            </a:pPr>
            <a:r>
              <a:rPr lang="en-US" sz="1800" dirty="0">
                <a:solidFill>
                  <a:srgbClr val="F3F3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Glycyrrhiza </a:t>
            </a:r>
            <a:r>
              <a:rPr lang="en-US" sz="1800" dirty="0" err="1">
                <a:solidFill>
                  <a:srgbClr val="F3F3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Glabra</a:t>
            </a:r>
            <a:r>
              <a:rPr lang="en-US" sz="1800" dirty="0">
                <a:solidFill>
                  <a:srgbClr val="F3F3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Root &amp; Rhizome Dry Extract 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mg</a:t>
            </a:r>
          </a:p>
          <a:p>
            <a:pPr algn="l" rtl="0">
              <a:lnSpc>
                <a:spcPct val="100000"/>
              </a:lnSpc>
              <a:spcBef>
                <a:spcPts val="0"/>
              </a:spcBef>
            </a:pP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Adhatoda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Vasica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Leaf Dry Extract 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mg</a:t>
            </a:r>
          </a:p>
          <a:p>
            <a:pPr lvl="0" algn="l" rtl="0">
              <a:lnSpc>
                <a:spcPct val="100000"/>
              </a:lnSpc>
              <a:spcBef>
                <a:spcPts val="0"/>
              </a:spcBef>
              <a:buClr>
                <a:srgbClr val="2A1A00"/>
              </a:buClr>
            </a:pPr>
            <a:r>
              <a:rPr lang="en-US" sz="1800" dirty="0">
                <a:solidFill>
                  <a:srgbClr val="F3F3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Curcuma Longa Rhizome Dry Extract 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mg</a:t>
            </a:r>
          </a:p>
          <a:p>
            <a:pPr algn="l" rtl="0"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Aloe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Barbadensis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Root Dry Extract 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mg</a:t>
            </a:r>
          </a:p>
          <a:p>
            <a:pPr lvl="0" algn="l" rtl="0">
              <a:lnSpc>
                <a:spcPct val="100000"/>
              </a:lnSpc>
              <a:spcBef>
                <a:spcPts val="0"/>
              </a:spcBef>
              <a:buClr>
                <a:srgbClr val="2A1A00"/>
              </a:buClr>
            </a:pPr>
            <a:r>
              <a:rPr lang="en-US" sz="1800" dirty="0">
                <a:solidFill>
                  <a:srgbClr val="F3F3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Solanum </a:t>
            </a:r>
            <a:r>
              <a:rPr lang="en-US" sz="1800" dirty="0" err="1">
                <a:solidFill>
                  <a:srgbClr val="F3F3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Indicum</a:t>
            </a:r>
            <a:r>
              <a:rPr lang="en-US" sz="1800" dirty="0">
                <a:solidFill>
                  <a:srgbClr val="F3F3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Root Dry Extract 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mg</a:t>
            </a:r>
          </a:p>
          <a:p>
            <a:pPr algn="l" rtl="0">
              <a:lnSpc>
                <a:spcPct val="100000"/>
              </a:lnSpc>
              <a:spcBef>
                <a:spcPts val="0"/>
              </a:spcBef>
            </a:pP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Inula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Racemosa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Root Dry Extract 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mg</a:t>
            </a:r>
          </a:p>
          <a:p>
            <a:pPr lvl="0" algn="l" rtl="0">
              <a:lnSpc>
                <a:spcPct val="100000"/>
              </a:lnSpc>
              <a:spcBef>
                <a:spcPts val="0"/>
              </a:spcBef>
              <a:buClr>
                <a:srgbClr val="2A1A00"/>
              </a:buClr>
            </a:pPr>
            <a:r>
              <a:rPr lang="en-US" sz="1800" dirty="0">
                <a:solidFill>
                  <a:srgbClr val="F3F3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Terminalia </a:t>
            </a:r>
            <a:r>
              <a:rPr lang="en-US" sz="1800" dirty="0" err="1">
                <a:solidFill>
                  <a:srgbClr val="F3F3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Belerica</a:t>
            </a:r>
            <a:r>
              <a:rPr lang="en-US" sz="1800" dirty="0">
                <a:solidFill>
                  <a:srgbClr val="F3F3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Root Dry Extract 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mg</a:t>
            </a:r>
          </a:p>
          <a:p>
            <a:pPr lvl="0" algn="l" rtl="0">
              <a:lnSpc>
                <a:spcPct val="100000"/>
              </a:lnSpc>
              <a:spcBef>
                <a:spcPts val="0"/>
              </a:spcBef>
              <a:buClr>
                <a:srgbClr val="2A1A00"/>
              </a:buClr>
            </a:pPr>
            <a:r>
              <a:rPr lang="en-US" sz="1800" dirty="0">
                <a:solidFill>
                  <a:srgbClr val="F3F3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Zingiber </a:t>
            </a:r>
            <a:r>
              <a:rPr lang="en-US" sz="1800" dirty="0" err="1">
                <a:solidFill>
                  <a:srgbClr val="F3F3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Officinale</a:t>
            </a:r>
            <a:r>
              <a:rPr lang="en-US" sz="1800" dirty="0">
                <a:solidFill>
                  <a:srgbClr val="F3F3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Rhizome Dry Extract 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mg</a:t>
            </a:r>
          </a:p>
          <a:p>
            <a:pPr lvl="0" algn="l" rtl="0">
              <a:lnSpc>
                <a:spcPct val="100000"/>
              </a:lnSpc>
              <a:spcBef>
                <a:spcPts val="0"/>
              </a:spcBef>
              <a:buClr>
                <a:srgbClr val="2A1A00"/>
              </a:buClr>
            </a:pPr>
            <a:r>
              <a:rPr lang="en-US" sz="1800" dirty="0">
                <a:solidFill>
                  <a:srgbClr val="F3F3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Piper </a:t>
            </a:r>
            <a:r>
              <a:rPr lang="en-US" sz="1800" dirty="0" err="1">
                <a:solidFill>
                  <a:srgbClr val="F3F3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Cubeba</a:t>
            </a:r>
            <a:r>
              <a:rPr lang="en-US" sz="1800" dirty="0">
                <a:solidFill>
                  <a:srgbClr val="F3F3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Root Dry Extract 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mg</a:t>
            </a:r>
          </a:p>
          <a:p>
            <a:pPr algn="l" rtl="0"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Menthol Crystals 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mg</a:t>
            </a:r>
          </a:p>
        </p:txBody>
      </p:sp>
    </p:spTree>
    <p:extLst>
      <p:ext uri="{BB962C8B-B14F-4D97-AF65-F5344CB8AC3E}">
        <p14:creationId xmlns:p14="http://schemas.microsoft.com/office/powerpoint/2010/main" val="1543054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A7C76-E234-4638-95AD-C760D43C7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758" y="0"/>
            <a:ext cx="7633742" cy="45719"/>
          </a:xfrm>
        </p:spPr>
        <p:txBody>
          <a:bodyPr>
            <a:normAutofit fontScale="90000"/>
          </a:bodyPr>
          <a:lstStyle/>
          <a:p>
            <a:endParaRPr lang="ar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1DC540-6299-4B73-A4FA-8B9BEFD50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58" y="762000"/>
            <a:ext cx="7976642" cy="5791200"/>
          </a:xfrm>
        </p:spPr>
        <p:txBody>
          <a:bodyPr>
            <a:normAutofit/>
          </a:bodyPr>
          <a:lstStyle/>
          <a:p>
            <a:pPr algn="just" rtl="0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Mucolytics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prescribed to facilitate expectoration by reducing sputum viscosity. In some patients with chronic obstructive pulmonary disease and a chronic productive cough,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mucolytics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can reduce exacerbations; mucolytic therapy should be stopped if there is no benefit after a 4-week trial. </a:t>
            </a:r>
          </a:p>
          <a:p>
            <a:pPr marL="0" indent="0" algn="just" rtl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rtl="0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Steam inhalation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postural drainage is effective in bronchiectasis and in some cases of chronic bronchitis.</a:t>
            </a:r>
          </a:p>
          <a:p>
            <a:pPr marL="0" indent="0" algn="just" rtl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rtl="0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Nebulised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hypertonic sodium chloride solution (3%)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used for mild to moderate acute viral bronchiolitis in infants.</a:t>
            </a:r>
            <a:endParaRPr lang="ar-S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1942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2A6DB0E-67BE-49A5-93E3-9CCEDE1CA9E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6" r="15036"/>
          <a:stretch>
            <a:fillRect/>
          </a:stretch>
        </p:blipFill>
        <p:spPr>
          <a:xfrm rot="5400000">
            <a:off x="-457200" y="669925"/>
            <a:ext cx="6858000" cy="551656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68A8FE9-DAD0-46B3-936A-6D928014E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Bisolvon</a:t>
            </a:r>
            <a:br>
              <a:rPr lang="en-US" dirty="0"/>
            </a:br>
            <a:r>
              <a:rPr lang="en-US" dirty="0"/>
              <a:t>each 5ml</a:t>
            </a:r>
            <a:endParaRPr lang="ar-S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96E389-CDB7-4430-84A4-7BF4905256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53412" y="1741335"/>
            <a:ext cx="2890587" cy="5115871"/>
          </a:xfrm>
        </p:spPr>
        <p:txBody>
          <a:bodyPr>
            <a:normAutofit/>
          </a:bodyPr>
          <a:lstStyle/>
          <a:p>
            <a:pPr algn="l" rtl="0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Mucolytic</a:t>
            </a:r>
          </a:p>
          <a:p>
            <a:pPr algn="l" rtl="0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Bromhexine     4 mg</a:t>
            </a:r>
            <a:endParaRPr lang="ar-SA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9644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CF9E1A3-3752-40B7-814E-A5EA4706F94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0" r="9780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489A024-944F-4CCD-A15B-F087D3A70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Bromhexine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bisolvon</a:t>
            </a:r>
            <a:r>
              <a:rPr lang="en-US" dirty="0"/>
              <a:t>)</a:t>
            </a:r>
            <a:endParaRPr lang="ar-S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3E353F-1CF6-440A-91FF-D6191A7BDF1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23484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DEB75-FBF9-4BDA-982F-96A2CAA73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758" y="0"/>
            <a:ext cx="7633742" cy="45719"/>
          </a:xfrm>
        </p:spPr>
        <p:txBody>
          <a:bodyPr>
            <a:normAutofit fontScale="90000"/>
          </a:bodyPr>
          <a:lstStyle/>
          <a:p>
            <a:endParaRPr lang="ar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74A31-186E-4D4D-88F1-CF8490747D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609600"/>
            <a:ext cx="8229600" cy="6019800"/>
          </a:xfrm>
        </p:spPr>
        <p:txBody>
          <a:bodyPr>
            <a:normAutofit/>
          </a:bodyPr>
          <a:lstStyle/>
          <a:p>
            <a:pPr algn="just" rtl="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Cough associated with an upper respiratory tract infection is generally treated with medicines that are available without prescription, but there is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disagreement about their effectiveness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 rtl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rtl="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can be little doubt of the faith of the general public in non-prescription cough treatments, with a total of more than 80 proprietary brands and variants on the market and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sales in excess of £100 million in the UK in 2008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 rtl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rtl="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has been proposed that cough syrups may have a pharmacological action, as a sweet taste may modulate cough at the level of the nucleus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tractus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solitarius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brain, possibly by influencing the production of endogenous opioids.</a:t>
            </a:r>
            <a:endParaRPr lang="ar-S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1595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5F6B839-6F6E-4868-BE5E-EAD3BA46891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0" r="9780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372BC4C-77AD-46CF-892D-133817C57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8B323"/>
                </a:solidFill>
              </a:rPr>
              <a:t>Bromhexine</a:t>
            </a:r>
            <a:br>
              <a:rPr lang="en-US" dirty="0">
                <a:solidFill>
                  <a:srgbClr val="F8B323"/>
                </a:solidFill>
              </a:rPr>
            </a:br>
            <a:r>
              <a:rPr lang="en-US" dirty="0">
                <a:solidFill>
                  <a:srgbClr val="F8B323"/>
                </a:solidFill>
              </a:rPr>
              <a:t>(</a:t>
            </a:r>
            <a:r>
              <a:rPr lang="en-US" dirty="0" err="1">
                <a:solidFill>
                  <a:srgbClr val="F8B323"/>
                </a:solidFill>
              </a:rPr>
              <a:t>bisolvon</a:t>
            </a:r>
            <a:r>
              <a:rPr lang="en-US" dirty="0">
                <a:solidFill>
                  <a:srgbClr val="F8B323"/>
                </a:solidFill>
              </a:rPr>
              <a:t>)</a:t>
            </a:r>
            <a:endParaRPr lang="ar-S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7CD592-F7B0-4735-AE6C-E012F64CC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649177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16E86AF-4DF8-426D-A3C9-EBAFEC678C5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7" b="4547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7527784-F104-4E04-9A73-11933DA47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3412" y="457200"/>
            <a:ext cx="2890587" cy="1196670"/>
          </a:xfrm>
        </p:spPr>
        <p:txBody>
          <a:bodyPr/>
          <a:lstStyle/>
          <a:p>
            <a:r>
              <a:rPr lang="en-US" dirty="0"/>
              <a:t>Carbocisteine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mucodyne</a:t>
            </a:r>
            <a:r>
              <a:rPr lang="en-US" dirty="0"/>
              <a:t>)</a:t>
            </a:r>
            <a:endParaRPr lang="ar-S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4BBE67-3660-4542-95D7-1F35F2D2399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4649149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B50329E-4F8B-4131-AC56-09281532A23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7" r="16517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8BDC13B-64B3-4751-960F-69ECBB48E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3412" y="457200"/>
            <a:ext cx="2890587" cy="1196670"/>
          </a:xfrm>
        </p:spPr>
        <p:txBody>
          <a:bodyPr/>
          <a:lstStyle/>
          <a:p>
            <a:r>
              <a:rPr lang="en-US" dirty="0">
                <a:solidFill>
                  <a:srgbClr val="F8B323"/>
                </a:solidFill>
              </a:rPr>
              <a:t>Carbocisteine</a:t>
            </a:r>
            <a:br>
              <a:rPr lang="en-US" dirty="0">
                <a:solidFill>
                  <a:srgbClr val="F8B323"/>
                </a:solidFill>
              </a:rPr>
            </a:br>
            <a:r>
              <a:rPr lang="en-US" dirty="0">
                <a:solidFill>
                  <a:srgbClr val="F8B323"/>
                </a:solidFill>
              </a:rPr>
              <a:t>(</a:t>
            </a:r>
            <a:r>
              <a:rPr lang="en-US" dirty="0" err="1">
                <a:solidFill>
                  <a:srgbClr val="F8B323"/>
                </a:solidFill>
              </a:rPr>
              <a:t>mucodyne</a:t>
            </a:r>
            <a:r>
              <a:rPr lang="en-US" dirty="0">
                <a:solidFill>
                  <a:srgbClr val="F8B323"/>
                </a:solidFill>
              </a:rPr>
              <a:t>)</a:t>
            </a:r>
            <a:endParaRPr lang="ar-S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115AF4-C707-4E1E-8D4D-2E6FEEB87BB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323312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E704BA-E222-4746-9CCC-E841DAD7DE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-1172"/>
            <a:ext cx="46482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EB52DA-41E5-453F-A9F9-DA48583E8E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958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59E0AE-138C-4DCC-BA8F-EB87FE1A3AF6}"/>
              </a:ext>
            </a:extLst>
          </p:cNvPr>
          <p:cNvSpPr txBox="1"/>
          <p:nvPr/>
        </p:nvSpPr>
        <p:spPr>
          <a:xfrm>
            <a:off x="1066800" y="4953000"/>
            <a:ext cx="7086600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9600" dirty="0">
                <a:solidFill>
                  <a:srgbClr val="FFFF00"/>
                </a:solidFill>
              </a:rPr>
              <a:t>Thank You</a:t>
            </a:r>
            <a:endParaRPr lang="ar-SA" sz="9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846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414E7-5E02-4E18-908B-55E4F2C9C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758" y="0"/>
            <a:ext cx="7633742" cy="45719"/>
          </a:xfrm>
        </p:spPr>
        <p:txBody>
          <a:bodyPr>
            <a:normAutofit fontScale="90000"/>
          </a:bodyPr>
          <a:lstStyle/>
          <a:p>
            <a:endParaRPr lang="ar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E6AD45-E1B7-4761-8202-ACBFDC2EA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85800"/>
            <a:ext cx="8077200" cy="5867400"/>
          </a:xfrm>
        </p:spPr>
        <p:txBody>
          <a:bodyPr>
            <a:normAutofit/>
          </a:bodyPr>
          <a:lstStyle/>
          <a:p>
            <a:pPr algn="just" rtl="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Product choice depends on the type of cough. The active ingredients of cough remedies fall into four main categories:</a:t>
            </a:r>
          </a:p>
          <a:p>
            <a:pPr marL="0" indent="0" algn="just" rtl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1.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suppressants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dry, irritating coughs</a:t>
            </a:r>
          </a:p>
          <a:p>
            <a:pPr marL="0" indent="0" algn="just" rtl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2.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expectorants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chesty, productive coughs</a:t>
            </a:r>
          </a:p>
          <a:p>
            <a:pPr marL="0" indent="0" algn="just" rtl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3.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decongestants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chesty, non-productive coughs</a:t>
            </a:r>
          </a:p>
          <a:p>
            <a:pPr marL="0" indent="0" algn="just" rtl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4.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demulcents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soothe any kind of cough.</a:t>
            </a:r>
          </a:p>
          <a:p>
            <a:pPr marL="0" indent="0" algn="just" rtl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rtl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Irrational formulations that combine an expectorant with an antihistamine with mutually antagonistic effects on clearance of mucus, or an antitussive to suppress coughing with an expectorant to promote it,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 all been withdrawn in recent years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ar-S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232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A4F9552-6011-4D22-B72C-3D7B0478E7D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6" r="27376"/>
          <a:stretch>
            <a:fillRect/>
          </a:stretch>
        </p:blipFill>
        <p:spPr>
          <a:xfrm>
            <a:off x="212598" y="1"/>
            <a:ext cx="5516689" cy="68579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A8E5E30-987F-49D9-9995-8780B59F7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Samilin</a:t>
            </a:r>
            <a:br>
              <a:rPr lang="en-US" dirty="0"/>
            </a:br>
            <a:r>
              <a:rPr lang="en-US" dirty="0"/>
              <a:t>each 5ml</a:t>
            </a:r>
            <a:endParaRPr lang="ar-S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C55689-00A1-4C78-AAAD-250BB371D2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53412" y="1741336"/>
            <a:ext cx="2738187" cy="4964264"/>
          </a:xfrm>
        </p:spPr>
        <p:txBody>
          <a:bodyPr>
            <a:normAutofit/>
          </a:bodyPr>
          <a:lstStyle/>
          <a:p>
            <a:pPr lvl="0" algn="l">
              <a:buClr>
                <a:srgbClr val="2A1A00"/>
              </a:buClr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Cough Suppressant </a:t>
            </a:r>
            <a:r>
              <a:rPr lang="en-US" sz="2000" dirty="0">
                <a:solidFill>
                  <a:srgbClr val="F3F3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(Antitussive)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Diphenhydramine     13.5 mg</a:t>
            </a:r>
          </a:p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Expectorant</a:t>
            </a:r>
          </a:p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Ammonium Chloride   131.5 mg</a:t>
            </a:r>
          </a:p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Demulcent</a:t>
            </a:r>
          </a:p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Sodium Citrate     55 mg</a:t>
            </a:r>
          </a:p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Aroma &amp;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Flavour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Menthol    1 mg</a:t>
            </a:r>
            <a:endParaRPr lang="ar-S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319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4EC05A5-A79A-4DC6-A734-E3953700090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6" r="15036"/>
          <a:stretch>
            <a:fillRect/>
          </a:stretch>
        </p:blipFill>
        <p:spPr>
          <a:xfrm rot="5400000">
            <a:off x="-457200" y="669925"/>
            <a:ext cx="6858000" cy="551656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715EAE2-CAAB-44CB-80AF-71107143B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Calmex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Each 5ml</a:t>
            </a:r>
            <a:endParaRPr lang="ar-S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89612E-169F-4BCA-B6E7-15085AF272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53412" y="1741335"/>
            <a:ext cx="2890587" cy="5115871"/>
          </a:xfrm>
        </p:spPr>
        <p:txBody>
          <a:bodyPr/>
          <a:lstStyle/>
          <a:p>
            <a:pPr lvl="0" algn="l">
              <a:buClr>
                <a:srgbClr val="2A1A00"/>
              </a:buClr>
            </a:pPr>
            <a:r>
              <a:rPr lang="en-US" sz="2000" dirty="0">
                <a:solidFill>
                  <a:srgbClr val="F3F3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Cough Suppressant (Antitussive) </a:t>
            </a:r>
          </a:p>
          <a:p>
            <a:pPr lvl="0" algn="l">
              <a:buClr>
                <a:srgbClr val="2A1A00"/>
              </a:buClr>
            </a:pPr>
            <a:r>
              <a:rPr lang="en-US" sz="2000" dirty="0">
                <a:solidFill>
                  <a:srgbClr val="F3F3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Diphenhydramine       13.5 mg</a:t>
            </a:r>
          </a:p>
          <a:p>
            <a:pPr lvl="0" algn="l">
              <a:buClr>
                <a:srgbClr val="2A1A00"/>
              </a:buClr>
            </a:pPr>
            <a:r>
              <a:rPr lang="en-US" sz="2000" dirty="0">
                <a:solidFill>
                  <a:srgbClr val="F3F3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Expectorant</a:t>
            </a:r>
          </a:p>
          <a:p>
            <a:pPr lvl="0" algn="l">
              <a:buClr>
                <a:srgbClr val="2A1A00"/>
              </a:buClr>
            </a:pPr>
            <a:r>
              <a:rPr lang="en-US" sz="2000" dirty="0">
                <a:solidFill>
                  <a:srgbClr val="F3F3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Ammonium Chloride   131.5 mg</a:t>
            </a:r>
          </a:p>
          <a:p>
            <a:pPr lvl="0" algn="l">
              <a:buClr>
                <a:srgbClr val="2A1A00"/>
              </a:buClr>
            </a:pPr>
            <a:r>
              <a:rPr lang="en-US" sz="2000" dirty="0">
                <a:solidFill>
                  <a:srgbClr val="F3F3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Demulcent</a:t>
            </a:r>
          </a:p>
          <a:p>
            <a:pPr lvl="0" algn="l">
              <a:buClr>
                <a:srgbClr val="2A1A00"/>
              </a:buClr>
            </a:pPr>
            <a:r>
              <a:rPr lang="en-US" sz="2000" dirty="0">
                <a:solidFill>
                  <a:srgbClr val="F3F3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Sodium Citrate     55 mg</a:t>
            </a:r>
          </a:p>
          <a:p>
            <a:pPr lvl="0" algn="l">
              <a:buClr>
                <a:srgbClr val="2A1A00"/>
              </a:buClr>
            </a:pPr>
            <a:r>
              <a:rPr lang="en-US" sz="2000" dirty="0">
                <a:solidFill>
                  <a:srgbClr val="F3F3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Aroma &amp; </a:t>
            </a:r>
            <a:r>
              <a:rPr lang="en-US" sz="2000" dirty="0" err="1">
                <a:solidFill>
                  <a:srgbClr val="F3F3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Flavour</a:t>
            </a:r>
            <a:endParaRPr lang="en-US" sz="2000" dirty="0">
              <a:solidFill>
                <a:srgbClr val="F3F3F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>
              <a:buClr>
                <a:srgbClr val="2A1A00"/>
              </a:buClr>
            </a:pPr>
            <a:r>
              <a:rPr lang="en-US" sz="2000" dirty="0">
                <a:solidFill>
                  <a:srgbClr val="F3F3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Menthol    1 mg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1257300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C3E776D-69A0-4320-A2FD-3D32172C483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6" r="15036"/>
          <a:stretch>
            <a:fillRect/>
          </a:stretch>
        </p:blipFill>
        <p:spPr>
          <a:xfrm rot="5400000">
            <a:off x="-457200" y="669925"/>
            <a:ext cx="6858000" cy="551656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D5D11CC-859F-4560-8D96-3BF279BE3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Isilin</a:t>
            </a:r>
            <a:br>
              <a:rPr lang="en-US" dirty="0"/>
            </a:br>
            <a:r>
              <a:rPr lang="en-US" dirty="0"/>
              <a:t>each 5ml</a:t>
            </a:r>
            <a:endParaRPr lang="ar-S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97EA23-A189-4B9D-84EF-0B474F0496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53412" y="1741335"/>
            <a:ext cx="2890587" cy="5115871"/>
          </a:xfrm>
        </p:spPr>
        <p:txBody>
          <a:bodyPr/>
          <a:lstStyle/>
          <a:p>
            <a:pPr lvl="0" algn="l">
              <a:buClr>
                <a:srgbClr val="2A1A00"/>
              </a:buClr>
            </a:pPr>
            <a:r>
              <a:rPr lang="en-US" sz="2000" dirty="0">
                <a:solidFill>
                  <a:srgbClr val="F3F3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Cough Suppressant (Antitussive) </a:t>
            </a:r>
          </a:p>
          <a:p>
            <a:pPr lvl="0" algn="l">
              <a:buClr>
                <a:srgbClr val="2A1A00"/>
              </a:buClr>
            </a:pPr>
            <a:r>
              <a:rPr lang="en-US" sz="2000" dirty="0">
                <a:solidFill>
                  <a:srgbClr val="F3F3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Diphenhydramine       13.5 mg</a:t>
            </a:r>
          </a:p>
          <a:p>
            <a:pPr lvl="0" algn="l">
              <a:buClr>
                <a:srgbClr val="2A1A00"/>
              </a:buClr>
            </a:pPr>
            <a:r>
              <a:rPr lang="en-US" sz="2000" dirty="0">
                <a:solidFill>
                  <a:srgbClr val="F3F3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Expectorant</a:t>
            </a:r>
          </a:p>
          <a:p>
            <a:pPr lvl="0" algn="l">
              <a:buClr>
                <a:srgbClr val="2A1A00"/>
              </a:buClr>
            </a:pPr>
            <a:r>
              <a:rPr lang="en-US" sz="2000" dirty="0">
                <a:solidFill>
                  <a:srgbClr val="F3F3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Ammonium Chloride   131.5 mg</a:t>
            </a:r>
          </a:p>
        </p:txBody>
      </p:sp>
    </p:spTree>
    <p:extLst>
      <p:ext uri="{BB962C8B-B14F-4D97-AF65-F5344CB8AC3E}">
        <p14:creationId xmlns:p14="http://schemas.microsoft.com/office/powerpoint/2010/main" val="1947806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D8261-A6BD-4FEE-A92C-42C7D38DF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758" y="0"/>
            <a:ext cx="7633742" cy="45719"/>
          </a:xfrm>
        </p:spPr>
        <p:txBody>
          <a:bodyPr>
            <a:normAutofit fontScale="90000"/>
          </a:bodyPr>
          <a:lstStyle/>
          <a:p>
            <a:endParaRPr lang="ar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BAA84-A4F4-4640-A323-C4D6387429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58" y="762000"/>
            <a:ext cx="7976642" cy="5867400"/>
          </a:xfrm>
        </p:spPr>
        <p:txBody>
          <a:bodyPr>
            <a:normAutofit/>
          </a:bodyPr>
          <a:lstStyle/>
          <a:p>
            <a:pPr algn="just" rtl="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March 2008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Paediatric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Medicines Expert Advisory Group and the Commission on Human Medicines (CHM) advised that cough preparations containing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diphenhydramine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brompheniramine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chlorphenamine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triprolidine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dextromethorphan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pholcodine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guaifenesin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ipecacuanha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phenylephrine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pseudoephedrine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should not be used in children under 2 years of age. Following a further review in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March 2009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this advice was extended to include children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 the age of 6 years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 rtl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rtl="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Manufacturers have amended their product labelling accordingly and some children’s cough preparations have been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withdrawn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ar-S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6840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41C8D0A-68BE-4BDD-9658-D312E6B6A24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6" r="27376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7E1F6C7-2EA0-4FA8-84A8-24F3A5E60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Tussilet</a:t>
            </a:r>
            <a:br>
              <a:rPr lang="en-US" dirty="0"/>
            </a:br>
            <a:r>
              <a:rPr lang="en-US" dirty="0"/>
              <a:t>each 5ml</a:t>
            </a:r>
            <a:endParaRPr lang="ar-S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628C80-87B5-4E80-9393-41CC297000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53412" y="1741336"/>
            <a:ext cx="2890587" cy="5116664"/>
          </a:xfrm>
        </p:spPr>
        <p:txBody>
          <a:bodyPr>
            <a:normAutofit/>
          </a:bodyPr>
          <a:lstStyle/>
          <a:p>
            <a:pPr lvl="0" algn="l">
              <a:buClr>
                <a:srgbClr val="2A1A00"/>
              </a:buClr>
            </a:pPr>
            <a:r>
              <a:rPr lang="en-US" sz="2000" dirty="0">
                <a:solidFill>
                  <a:srgbClr val="F3F3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Expectorant</a:t>
            </a:r>
          </a:p>
          <a:p>
            <a:pPr lvl="0" algn="l">
              <a:buClr>
                <a:srgbClr val="2A1A00"/>
              </a:buClr>
            </a:pPr>
            <a:r>
              <a:rPr lang="en-US" sz="2000" dirty="0">
                <a:solidFill>
                  <a:srgbClr val="F3F3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Glyceryl </a:t>
            </a:r>
            <a:r>
              <a:rPr lang="en-US" sz="2000" dirty="0" err="1">
                <a:solidFill>
                  <a:srgbClr val="F3F3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guaiacolate</a:t>
            </a:r>
            <a:r>
              <a:rPr lang="en-US" sz="2000" dirty="0">
                <a:solidFill>
                  <a:srgbClr val="F3F3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50 mg</a:t>
            </a:r>
          </a:p>
          <a:p>
            <a:pPr lvl="0" algn="l">
              <a:buClr>
                <a:srgbClr val="2A1A00"/>
              </a:buClr>
            </a:pPr>
            <a:r>
              <a:rPr lang="en-US" sz="2000" dirty="0">
                <a:solidFill>
                  <a:srgbClr val="F3F3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Cough Suppressant (Antitussive) </a:t>
            </a:r>
          </a:p>
          <a:p>
            <a:pPr lvl="0" algn="l">
              <a:buClr>
                <a:srgbClr val="2A1A00"/>
              </a:buClr>
            </a:pPr>
            <a:r>
              <a:rPr lang="en-US" sz="2000" dirty="0">
                <a:solidFill>
                  <a:srgbClr val="F3F3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Chlorpheniramine  (chlorphenamine)  1 mg</a:t>
            </a:r>
          </a:p>
          <a:p>
            <a:pPr lvl="0" algn="l">
              <a:buClr>
                <a:srgbClr val="2A1A00"/>
              </a:buClr>
            </a:pPr>
            <a:r>
              <a:rPr lang="en-US" sz="2000" dirty="0">
                <a:solidFill>
                  <a:srgbClr val="F3F3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Decongestant (Sympathomimetic)</a:t>
            </a:r>
          </a:p>
          <a:p>
            <a:pPr lvl="0" algn="l">
              <a:buClr>
                <a:srgbClr val="2A1A00"/>
              </a:buClr>
            </a:pPr>
            <a:r>
              <a:rPr lang="en-US" sz="2000" dirty="0">
                <a:solidFill>
                  <a:srgbClr val="F3F3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Phenylephrine      2.5 mg</a:t>
            </a:r>
          </a:p>
        </p:txBody>
      </p:sp>
    </p:spTree>
    <p:extLst>
      <p:ext uri="{BB962C8B-B14F-4D97-AF65-F5344CB8AC3E}">
        <p14:creationId xmlns:p14="http://schemas.microsoft.com/office/powerpoint/2010/main" val="5112974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21BC865-15ED-4F3D-8E97-EB01CF3078E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6" r="15036"/>
          <a:stretch>
            <a:fillRect/>
          </a:stretch>
        </p:blipFill>
        <p:spPr>
          <a:xfrm rot="5400000">
            <a:off x="-457200" y="669925"/>
            <a:ext cx="6858000" cy="551656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3C3F09F-5C6F-4FC6-AE26-3B77C5922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Soolan</a:t>
            </a:r>
            <a:br>
              <a:rPr lang="en-US" dirty="0"/>
            </a:br>
            <a:r>
              <a:rPr lang="en-US" dirty="0"/>
              <a:t>each 5ml</a:t>
            </a:r>
            <a:endParaRPr lang="ar-S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A0A888-8AC3-4E1F-BAF8-0D7C1FFDCA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53412" y="1741335"/>
            <a:ext cx="2890587" cy="5115871"/>
          </a:xfrm>
        </p:spPr>
        <p:txBody>
          <a:bodyPr/>
          <a:lstStyle/>
          <a:p>
            <a:pPr lvl="0" algn="l">
              <a:buClr>
                <a:srgbClr val="2A1A00"/>
              </a:buClr>
            </a:pPr>
            <a:r>
              <a:rPr lang="en-US" sz="2000" dirty="0">
                <a:solidFill>
                  <a:srgbClr val="F3F3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Expectorant</a:t>
            </a:r>
          </a:p>
          <a:p>
            <a:pPr lvl="0" algn="l">
              <a:buClr>
                <a:srgbClr val="2A1A00"/>
              </a:buClr>
            </a:pPr>
            <a:r>
              <a:rPr lang="en-US" sz="2000" dirty="0">
                <a:solidFill>
                  <a:srgbClr val="F3F3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Glyceryl </a:t>
            </a:r>
            <a:r>
              <a:rPr lang="en-US" sz="2000" dirty="0" err="1">
                <a:solidFill>
                  <a:srgbClr val="F3F3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guaiacolate</a:t>
            </a:r>
            <a:r>
              <a:rPr lang="en-US" sz="2000" dirty="0">
                <a:solidFill>
                  <a:srgbClr val="F3F3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50 mg</a:t>
            </a:r>
          </a:p>
          <a:p>
            <a:pPr lvl="0" algn="l">
              <a:buClr>
                <a:srgbClr val="2A1A00"/>
              </a:buClr>
            </a:pPr>
            <a:r>
              <a:rPr lang="en-US" sz="2000" dirty="0">
                <a:solidFill>
                  <a:srgbClr val="F3F3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Cough Suppressant (Antitussive) </a:t>
            </a:r>
          </a:p>
          <a:p>
            <a:pPr lvl="0" algn="l">
              <a:buClr>
                <a:srgbClr val="2A1A00"/>
              </a:buClr>
            </a:pPr>
            <a:r>
              <a:rPr lang="en-US" sz="2000" dirty="0">
                <a:solidFill>
                  <a:srgbClr val="F3F3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Chlorpheniramine    1 mg</a:t>
            </a:r>
          </a:p>
          <a:p>
            <a:pPr lvl="0" algn="l">
              <a:buClr>
                <a:srgbClr val="2A1A00"/>
              </a:buClr>
            </a:pPr>
            <a:r>
              <a:rPr lang="en-US" sz="2000" dirty="0">
                <a:solidFill>
                  <a:srgbClr val="F3F3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Decongestant (Sympathomimetic)</a:t>
            </a:r>
          </a:p>
          <a:p>
            <a:pPr lvl="0" algn="l">
              <a:buClr>
                <a:srgbClr val="2A1A00"/>
              </a:buClr>
            </a:pPr>
            <a:r>
              <a:rPr lang="en-US" sz="2000" dirty="0">
                <a:solidFill>
                  <a:srgbClr val="F3F3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Phenylephrine      2.5 mg</a:t>
            </a:r>
          </a:p>
          <a:p>
            <a:pPr algn="l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604018684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TM10001106[[fn=Badge]]</Template>
  <TotalTime>213</TotalTime>
  <Words>723</Words>
  <Application>Microsoft Office PowerPoint</Application>
  <PresentationFormat>On-screen Show (4:3)</PresentationFormat>
  <Paragraphs>99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Gill Sans MT</vt:lpstr>
      <vt:lpstr>Impact</vt:lpstr>
      <vt:lpstr>Majalla UI</vt:lpstr>
      <vt:lpstr>Stencil</vt:lpstr>
      <vt:lpstr>Times New Roman</vt:lpstr>
      <vt:lpstr>Badge</vt:lpstr>
      <vt:lpstr>Cough</vt:lpstr>
      <vt:lpstr>PowerPoint Presentation</vt:lpstr>
      <vt:lpstr>PowerPoint Presentation</vt:lpstr>
      <vt:lpstr>Samilin each 5ml</vt:lpstr>
      <vt:lpstr>Calmex  Each 5ml</vt:lpstr>
      <vt:lpstr>Isilin each 5ml</vt:lpstr>
      <vt:lpstr>PowerPoint Presentation</vt:lpstr>
      <vt:lpstr>Tussilet each 5ml</vt:lpstr>
      <vt:lpstr>Soolan each 5ml</vt:lpstr>
      <vt:lpstr>Exidil each 5ml</vt:lpstr>
      <vt:lpstr>prospan</vt:lpstr>
      <vt:lpstr>Prospan each 5ml</vt:lpstr>
      <vt:lpstr>guaflex</vt:lpstr>
      <vt:lpstr>Guaflex each 5ml</vt:lpstr>
      <vt:lpstr>zecuf</vt:lpstr>
      <vt:lpstr>Zecuf each 5ml</vt:lpstr>
      <vt:lpstr>PowerPoint Presentation</vt:lpstr>
      <vt:lpstr>Bisolvon each 5ml</vt:lpstr>
      <vt:lpstr>Bromhexine (bisolvon)</vt:lpstr>
      <vt:lpstr>Bromhexine (bisolvon)</vt:lpstr>
      <vt:lpstr>Carbocisteine (mucodyne)</vt:lpstr>
      <vt:lpstr>Carbocisteine (mucodyne)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Cough</dc:title>
  <dc:creator/>
  <cp:lastModifiedBy>DR.Ahmed Saker 2o1O</cp:lastModifiedBy>
  <cp:revision>24</cp:revision>
  <dcterms:created xsi:type="dcterms:W3CDTF">2006-08-16T00:00:00Z</dcterms:created>
  <dcterms:modified xsi:type="dcterms:W3CDTF">2018-05-15T20:05:14Z</dcterms:modified>
</cp:coreProperties>
</file>