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3" r:id="rId1"/>
  </p:sldMasterIdLst>
  <p:notesMasterIdLst>
    <p:notesMasterId r:id="rId44"/>
  </p:notesMasterIdLst>
  <p:handoutMasterIdLst>
    <p:handoutMasterId r:id="rId45"/>
  </p:handoutMasterIdLst>
  <p:sldIdLst>
    <p:sldId id="261" r:id="rId2"/>
    <p:sldId id="415" r:id="rId3"/>
    <p:sldId id="421" r:id="rId4"/>
    <p:sldId id="381" r:id="rId5"/>
    <p:sldId id="341" r:id="rId6"/>
    <p:sldId id="354" r:id="rId7"/>
    <p:sldId id="411" r:id="rId8"/>
    <p:sldId id="440" r:id="rId9"/>
    <p:sldId id="340" r:id="rId10"/>
    <p:sldId id="412" r:id="rId11"/>
    <p:sldId id="355" r:id="rId12"/>
    <p:sldId id="343" r:id="rId13"/>
    <p:sldId id="371" r:id="rId14"/>
    <p:sldId id="428" r:id="rId15"/>
    <p:sldId id="402" r:id="rId16"/>
    <p:sldId id="403" r:id="rId17"/>
    <p:sldId id="405" r:id="rId18"/>
    <p:sldId id="404" r:id="rId19"/>
    <p:sldId id="344" r:id="rId20"/>
    <p:sldId id="417" r:id="rId21"/>
    <p:sldId id="418" r:id="rId22"/>
    <p:sldId id="345" r:id="rId23"/>
    <p:sldId id="406" r:id="rId24"/>
    <p:sldId id="441" r:id="rId25"/>
    <p:sldId id="407" r:id="rId26"/>
    <p:sldId id="433" r:id="rId27"/>
    <p:sldId id="425" r:id="rId28"/>
    <p:sldId id="429" r:id="rId29"/>
    <p:sldId id="347" r:id="rId30"/>
    <p:sldId id="409" r:id="rId31"/>
    <p:sldId id="423" r:id="rId32"/>
    <p:sldId id="436" r:id="rId33"/>
    <p:sldId id="424" r:id="rId34"/>
    <p:sldId id="410" r:id="rId35"/>
    <p:sldId id="437" r:id="rId36"/>
    <p:sldId id="356" r:id="rId37"/>
    <p:sldId id="357" r:id="rId38"/>
    <p:sldId id="426" r:id="rId39"/>
    <p:sldId id="438" r:id="rId40"/>
    <p:sldId id="414" r:id="rId41"/>
    <p:sldId id="439" r:id="rId42"/>
    <p:sldId id="358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8" autoAdjust="0"/>
    <p:restoredTop sz="94671" autoAdjust="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70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28C9C4-06C0-47CB-B5E3-EAC9ADF58CE3}" type="datetimeFigureOut">
              <a:rPr lang="en-US" smtClean="0"/>
              <a:t>10/26/2016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F72327-5AD1-401D-BD94-E5D173FB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71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1ABE26-BEAC-4B69-9EBF-2558BBBA8B7B}" type="datetimeFigureOut">
              <a:rPr lang="en-GB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9E4EDA-B85D-4499-A8B2-B74DA6381E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90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9E4EDA-B85D-4499-A8B2-B74DA6381EED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8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440A9-9CFF-42BA-8B52-46514A1736DF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4C47F-BA61-4500-9054-124CE1A549B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8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62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771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95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222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315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C026-F8B3-48DE-8A30-D0B5B6907FC7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BE4AE-5115-4A3C-B51C-AC3BE3AC39C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117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6B6BF-C441-47F6-B2F6-082B50FB7D5E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4C29E-959C-4D86-B2A7-2B2400F9698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CEA4B-E5E6-4392-AD8E-4417E3BD6B11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4B121-D63A-42B8-9DE6-BCD414D5129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4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C14567-347A-4A49-858A-C4FE00AB51E1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DF3D5-2967-4536-A1F1-AA8CF95A225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35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6AAC2F-CE35-4A0A-A4BC-32EB53091A7D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ED84B-C287-4669-A5C3-C33F876AFA3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80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1AC5F-D16C-47A0-945D-0FCA94C4D853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C8C15-FDEB-4D67-AF70-D11584F8E5B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3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64F8A-B864-4584-81B0-E686DE5C9C11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CE8F1-EE26-4D5C-9956-073E482F96F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49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1B46A-0631-4417-A0B9-AEE0A08B68CB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5DD11-9659-49EB-A0CF-76C25FD626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65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D5D35F-A700-40CF-BE98-CDE764A08382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1317-7227-4AB2-9E87-9F0594657CF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14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FCD56-CA00-46F6-BEE8-AF4D54BC6C59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802E1-1BA7-465E-A987-EEEEE421510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78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3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4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  <p:sldLayoutId id="2147484415" r:id="rId12"/>
    <p:sldLayoutId id="2147484416" r:id="rId13"/>
    <p:sldLayoutId id="2147484417" r:id="rId14"/>
    <p:sldLayoutId id="2147484418" r:id="rId15"/>
    <p:sldLayoutId id="21474844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/>
          </p:nvPr>
        </p:nvSpPr>
        <p:spPr>
          <a:xfrm>
            <a:off x="250825" y="333375"/>
            <a:ext cx="8497888" cy="1470025"/>
          </a:xfrm>
        </p:spPr>
        <p:txBody>
          <a:bodyPr/>
          <a:lstStyle/>
          <a:p>
            <a:pPr eaLnBrk="1" hangingPunct="1"/>
            <a:r>
              <a:rPr lang="en-GB" altLang="en-US" dirty="0" err="1" smtClean="0">
                <a:latin typeface="Arial" pitchFamily="34" charset="0"/>
                <a:cs typeface="Arial" pitchFamily="34" charset="0"/>
              </a:rPr>
              <a:t>Diarrhea</a:t>
            </a:r>
            <a:r>
              <a:rPr lang="en-GB" altLang="en-US" dirty="0" smtClean="0">
                <a:latin typeface="Arial" pitchFamily="34" charset="0"/>
                <a:cs typeface="Arial" pitchFamily="34" charset="0"/>
              </a:rPr>
              <a:t> and constipation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idx="1"/>
          </p:nvPr>
        </p:nvSpPr>
        <p:spPr>
          <a:xfrm>
            <a:off x="900113" y="4508500"/>
            <a:ext cx="7272337" cy="2232868"/>
          </a:xfrm>
        </p:spPr>
        <p:txBody>
          <a:bodyPr/>
          <a:lstStyle/>
          <a:p>
            <a:pPr eaLnBrk="1" hangingPunct="1"/>
            <a:endParaRPr lang="en-GB" alt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alt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lecturer Ola </a:t>
            </a:r>
            <a:r>
              <a:rPr lang="en-GB" alt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alt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assr</a:t>
            </a:r>
          </a:p>
          <a:p>
            <a:pPr eaLnBrk="1" hangingPunct="1"/>
            <a:r>
              <a:rPr lang="en-GB" alt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MSc Clinical  Pharmacy</a:t>
            </a:r>
          </a:p>
          <a:p>
            <a:pPr eaLnBrk="1" hangingPunct="1"/>
            <a:r>
              <a:rPr lang="en-GB" alt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Nov 2015 </a:t>
            </a:r>
          </a:p>
        </p:txBody>
      </p:sp>
      <p:pic>
        <p:nvPicPr>
          <p:cNvPr id="28676" name="Picture 4" descr="Tre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338" y="1916113"/>
            <a:ext cx="9144001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34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352928" cy="5976664"/>
          </a:xfrm>
        </p:spPr>
        <p:txBody>
          <a:bodyPr>
            <a:normAutofit/>
          </a:bodyPr>
          <a:lstStyle/>
          <a:p>
            <a:r>
              <a:rPr lang="en-US" sz="2400" dirty="0"/>
              <a:t>Peptic ulceration commonly involves the stomach, </a:t>
            </a:r>
            <a:r>
              <a:rPr lang="en-US" sz="2400" dirty="0" smtClean="0"/>
              <a:t>duodenum, and </a:t>
            </a:r>
            <a:r>
              <a:rPr lang="en-US" sz="2400" dirty="0"/>
              <a:t>lower </a:t>
            </a:r>
            <a:r>
              <a:rPr lang="en-US" sz="2400" dirty="0" err="1"/>
              <a:t>oesophagus</a:t>
            </a:r>
            <a:r>
              <a:rPr lang="en-US" sz="2400" dirty="0"/>
              <a:t>; after gastric surgery </a:t>
            </a:r>
            <a:r>
              <a:rPr lang="en-US" sz="2400" dirty="0" smtClean="0"/>
              <a:t>it involves </a:t>
            </a:r>
            <a:r>
              <a:rPr lang="en-US" sz="2400" dirty="0"/>
              <a:t>the gastro-</a:t>
            </a:r>
            <a:r>
              <a:rPr lang="en-US" sz="2400" dirty="0" err="1"/>
              <a:t>enterostomy</a:t>
            </a:r>
            <a:r>
              <a:rPr lang="en-US" sz="2400" dirty="0"/>
              <a:t> stoma.</a:t>
            </a:r>
          </a:p>
          <a:p>
            <a:r>
              <a:rPr lang="en-US" sz="2400" dirty="0"/>
              <a:t>Healing can be promoted by general measures, </a:t>
            </a:r>
            <a:r>
              <a:rPr lang="en-US" sz="2400" dirty="0" smtClean="0"/>
              <a:t>stopping smoking </a:t>
            </a:r>
            <a:r>
              <a:rPr lang="en-US" sz="2400" dirty="0"/>
              <a:t>and taking antacids and by </a:t>
            </a:r>
            <a:r>
              <a:rPr lang="en-US" sz="2400" dirty="0" err="1"/>
              <a:t>antisecretory</a:t>
            </a:r>
            <a:r>
              <a:rPr lang="en-US" sz="2400" dirty="0"/>
              <a:t> </a:t>
            </a:r>
            <a:r>
              <a:rPr lang="en-US" sz="2400" dirty="0" smtClean="0"/>
              <a:t>drug treatment</a:t>
            </a:r>
            <a:r>
              <a:rPr lang="en-US" sz="2400" dirty="0"/>
              <a:t>, but relapse is common when </a:t>
            </a:r>
            <a:r>
              <a:rPr lang="en-US" sz="2400" dirty="0" smtClean="0"/>
              <a:t>treatment ceases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Nearly </a:t>
            </a:r>
            <a:r>
              <a:rPr lang="en-US" sz="2400" dirty="0"/>
              <a:t>all duodenal ulcers and most </a:t>
            </a:r>
            <a:r>
              <a:rPr lang="en-US" sz="2400" dirty="0" smtClean="0"/>
              <a:t>gastric ulcers </a:t>
            </a:r>
            <a:r>
              <a:rPr lang="en-US" sz="2400" dirty="0"/>
              <a:t>not associated with NSAIDs are caused by </a:t>
            </a:r>
            <a:r>
              <a:rPr lang="en-US" sz="2400" dirty="0" smtClean="0"/>
              <a:t>Helicobacter pylori</a:t>
            </a:r>
            <a:r>
              <a:rPr lang="en-US" sz="2400" dirty="0"/>
              <a:t>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96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04664"/>
            <a:ext cx="8210874" cy="6192688"/>
          </a:xfrm>
        </p:spPr>
        <p:txBody>
          <a:bodyPr>
            <a:noAutofit/>
          </a:bodyPr>
          <a:lstStyle/>
          <a:p>
            <a:r>
              <a:rPr lang="en-US" sz="2400" b="1" dirty="0"/>
              <a:t>H2-receptor antagonists</a:t>
            </a:r>
          </a:p>
          <a:p>
            <a:r>
              <a:rPr lang="en-US" sz="2400" dirty="0" smtClean="0"/>
              <a:t>heal </a:t>
            </a:r>
            <a:r>
              <a:rPr lang="en-US" sz="2400" dirty="0"/>
              <a:t>gastric </a:t>
            </a:r>
            <a:r>
              <a:rPr lang="en-US" sz="2400" dirty="0" smtClean="0"/>
              <a:t>and duodenal </a:t>
            </a:r>
            <a:r>
              <a:rPr lang="en-US" sz="2400" dirty="0"/>
              <a:t>ulcers by reducing gastric acid output as </a:t>
            </a:r>
            <a:r>
              <a:rPr lang="en-US" sz="2400" dirty="0" smtClean="0"/>
              <a:t>a result </a:t>
            </a:r>
            <a:r>
              <a:rPr lang="en-US" sz="2400" dirty="0"/>
              <a:t>of histamine H2-receptor </a:t>
            </a:r>
            <a:r>
              <a:rPr lang="en-US" sz="2400" dirty="0" smtClean="0"/>
              <a:t>blockade</a:t>
            </a:r>
          </a:p>
          <a:p>
            <a:r>
              <a:rPr lang="en-US" sz="2400" dirty="0" smtClean="0"/>
              <a:t>used </a:t>
            </a:r>
            <a:r>
              <a:rPr lang="en-US" sz="2400" dirty="0"/>
              <a:t>to relieve symptoms of gastro-</a:t>
            </a:r>
            <a:r>
              <a:rPr lang="en-US" sz="2400" dirty="0" err="1"/>
              <a:t>oesophageal</a:t>
            </a:r>
            <a:r>
              <a:rPr lang="en-US" sz="2400" dirty="0"/>
              <a:t> </a:t>
            </a:r>
            <a:r>
              <a:rPr lang="en-US" sz="2400" dirty="0" smtClean="0"/>
              <a:t>reflux disease. </a:t>
            </a:r>
          </a:p>
          <a:p>
            <a:r>
              <a:rPr lang="en-US" sz="2400" dirty="0" smtClean="0"/>
              <a:t>H2-receptor </a:t>
            </a:r>
            <a:r>
              <a:rPr lang="en-US" sz="2400" dirty="0"/>
              <a:t>antagonists should </a:t>
            </a:r>
            <a:r>
              <a:rPr lang="en-US" sz="2400" dirty="0" smtClean="0"/>
              <a:t>not normally </a:t>
            </a:r>
            <a:r>
              <a:rPr lang="en-US" sz="2400" dirty="0"/>
              <a:t>be used for </a:t>
            </a:r>
            <a:r>
              <a:rPr lang="en-US" sz="2400" dirty="0" err="1"/>
              <a:t>Zollinger</a:t>
            </a:r>
            <a:r>
              <a:rPr lang="en-US" sz="2400" dirty="0"/>
              <a:t>-Ellison syndrome </a:t>
            </a:r>
            <a:r>
              <a:rPr lang="en-US" sz="2400" dirty="0" smtClean="0"/>
              <a:t>because proton </a:t>
            </a:r>
            <a:r>
              <a:rPr lang="en-US" sz="2400" dirty="0"/>
              <a:t>pump </a:t>
            </a:r>
            <a:r>
              <a:rPr lang="en-US" sz="2400" dirty="0" smtClean="0"/>
              <a:t>inhibitors </a:t>
            </a:r>
            <a:r>
              <a:rPr lang="en-US" sz="2400" dirty="0"/>
              <a:t>are more effective.</a:t>
            </a:r>
          </a:p>
          <a:p>
            <a:r>
              <a:rPr lang="en-US" sz="2400" dirty="0"/>
              <a:t>Maintenance treatment with low doses for the </a:t>
            </a:r>
            <a:r>
              <a:rPr lang="en-US" sz="2400" dirty="0" smtClean="0"/>
              <a:t>prevention of peptic ulcer disease has largely been replaced in Helicobacter </a:t>
            </a:r>
            <a:r>
              <a:rPr lang="en-US" sz="2400" dirty="0"/>
              <a:t>pylori positive patients by eradication </a:t>
            </a:r>
            <a:r>
              <a:rPr lang="en-US" sz="2400" dirty="0" smtClean="0"/>
              <a:t>regimens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994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1926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used </a:t>
            </a:r>
            <a:r>
              <a:rPr lang="en-US" sz="2400" dirty="0"/>
              <a:t>for the treatment </a:t>
            </a:r>
            <a:r>
              <a:rPr lang="en-US" sz="2400" dirty="0" smtClean="0"/>
              <a:t>of functional </a:t>
            </a:r>
            <a:r>
              <a:rPr lang="en-US" sz="2400" dirty="0"/>
              <a:t>dyspepsia. </a:t>
            </a:r>
          </a:p>
          <a:p>
            <a:r>
              <a:rPr lang="en-US" sz="2400" dirty="0"/>
              <a:t>may be used for the treatment of </a:t>
            </a:r>
            <a:r>
              <a:rPr lang="en-US" sz="2400" dirty="0" smtClean="0"/>
              <a:t>uninvestigated dyspepsia </a:t>
            </a:r>
            <a:r>
              <a:rPr lang="en-US" sz="2400" dirty="0"/>
              <a:t>in patients without alarm features.</a:t>
            </a:r>
          </a:p>
          <a:p>
            <a:r>
              <a:rPr lang="en-US" sz="2400" dirty="0" smtClean="0"/>
              <a:t>can </a:t>
            </a:r>
            <a:r>
              <a:rPr lang="en-US" sz="2400" dirty="0"/>
              <a:t>promote healing </a:t>
            </a:r>
            <a:r>
              <a:rPr lang="en-US" sz="2400" dirty="0" smtClean="0"/>
              <a:t>of NSAID-associated </a:t>
            </a:r>
            <a:r>
              <a:rPr lang="en-US" sz="2400" dirty="0"/>
              <a:t>ulcers (particularly duodenal).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/>
              <a:t>Treatment </a:t>
            </a:r>
            <a:r>
              <a:rPr lang="en-US" sz="2400" dirty="0" smtClean="0"/>
              <a:t>has </a:t>
            </a:r>
            <a:r>
              <a:rPr lang="en-US" sz="2400" dirty="0"/>
              <a:t>not </a:t>
            </a:r>
            <a:r>
              <a:rPr lang="en-US" sz="2400" dirty="0" smtClean="0"/>
              <a:t>been shown </a:t>
            </a:r>
            <a:r>
              <a:rPr lang="en-US" sz="2400" dirty="0"/>
              <a:t>to be beneficial in </a:t>
            </a:r>
            <a:r>
              <a:rPr lang="en-US" sz="2400" dirty="0" err="1"/>
              <a:t>haematemesis</a:t>
            </a:r>
            <a:r>
              <a:rPr lang="en-US" sz="2400" dirty="0"/>
              <a:t> and </a:t>
            </a:r>
            <a:r>
              <a:rPr lang="en-US" sz="2400" dirty="0" err="1" smtClean="0"/>
              <a:t>melaena</a:t>
            </a:r>
            <a:r>
              <a:rPr lang="en-US" sz="2400" dirty="0" smtClean="0"/>
              <a:t>, but </a:t>
            </a:r>
            <a:r>
              <a:rPr lang="en-US" sz="2400" dirty="0"/>
              <a:t>prophylactic use reduces the frequency of </a:t>
            </a:r>
            <a:r>
              <a:rPr lang="en-US" sz="2400" dirty="0" smtClean="0"/>
              <a:t>bleeding from </a:t>
            </a:r>
            <a:r>
              <a:rPr lang="en-US" sz="2400" dirty="0"/>
              <a:t>gastroduodenal erosions in hepatic coma, and </a:t>
            </a:r>
            <a:r>
              <a:rPr lang="en-US" sz="2400" dirty="0" smtClean="0"/>
              <a:t>possibly in </a:t>
            </a:r>
            <a:r>
              <a:rPr lang="en-US" sz="2400" dirty="0"/>
              <a:t>other conditions requiring intensive care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H2- receptor </a:t>
            </a:r>
            <a:r>
              <a:rPr lang="en-US" sz="2400" dirty="0"/>
              <a:t>antagonists also reduce the risk of acid </a:t>
            </a:r>
            <a:r>
              <a:rPr lang="en-US" sz="2400" dirty="0" smtClean="0"/>
              <a:t>aspiration in </a:t>
            </a:r>
            <a:r>
              <a:rPr lang="en-US" sz="2400" dirty="0"/>
              <a:t>obstetric patients at delivery (</a:t>
            </a:r>
            <a:r>
              <a:rPr lang="en-US" sz="2400" dirty="0" smtClean="0"/>
              <a:t>Mendelson’s syndrome</a:t>
            </a:r>
            <a:r>
              <a:rPr lang="en-US" sz="2400" dirty="0"/>
              <a:t>).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94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579296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Cautions </a:t>
            </a:r>
            <a:endParaRPr lang="en-US" sz="2400" b="1" dirty="0" smtClean="0"/>
          </a:p>
          <a:p>
            <a:r>
              <a:rPr lang="en-US" sz="2400" dirty="0" smtClean="0"/>
              <a:t>H2-receptor </a:t>
            </a:r>
            <a:r>
              <a:rPr lang="en-US" sz="2400" dirty="0"/>
              <a:t>antagonists might mask </a:t>
            </a:r>
            <a:r>
              <a:rPr lang="en-US" sz="2400" dirty="0" smtClean="0"/>
              <a:t>symptoms of </a:t>
            </a:r>
            <a:r>
              <a:rPr lang="en-US" sz="2400" dirty="0"/>
              <a:t>gastric cancer; particular care is required </a:t>
            </a:r>
            <a:r>
              <a:rPr lang="en-US" sz="2400" dirty="0" smtClean="0"/>
              <a:t>in patients </a:t>
            </a:r>
            <a:r>
              <a:rPr lang="en-US" sz="2400" dirty="0"/>
              <a:t>presenting with ‘alarm features</a:t>
            </a:r>
            <a:r>
              <a:rPr lang="en-US" sz="2400" dirty="0" smtClean="0"/>
              <a:t>’, in such </a:t>
            </a:r>
            <a:r>
              <a:rPr lang="en-US" sz="2400" dirty="0"/>
              <a:t>cases gastric malignancy should be ruled </a:t>
            </a:r>
            <a:r>
              <a:rPr lang="en-US" sz="2400" dirty="0" smtClean="0"/>
              <a:t>out before </a:t>
            </a:r>
            <a:r>
              <a:rPr lang="en-US" sz="2400" dirty="0"/>
              <a:t>treatment.</a:t>
            </a:r>
          </a:p>
          <a:p>
            <a:r>
              <a:rPr lang="en-US" sz="2400" b="1" dirty="0"/>
              <a:t>Side-effects </a:t>
            </a:r>
            <a:endParaRPr lang="en-US" sz="2400" b="1" dirty="0" smtClean="0"/>
          </a:p>
          <a:p>
            <a:r>
              <a:rPr lang="en-US" sz="2400" dirty="0" smtClean="0"/>
              <a:t> </a:t>
            </a:r>
            <a:r>
              <a:rPr lang="en-US" sz="2400" dirty="0" err="1"/>
              <a:t>diarrhoea</a:t>
            </a:r>
            <a:r>
              <a:rPr lang="en-US" sz="2400" dirty="0"/>
              <a:t>, headache, and dizziness. </a:t>
            </a:r>
            <a:endParaRPr lang="en-US" sz="2400" dirty="0" smtClean="0"/>
          </a:p>
          <a:p>
            <a:r>
              <a:rPr lang="en-US" sz="2400" dirty="0" smtClean="0"/>
              <a:t>Rash (including </a:t>
            </a:r>
            <a:r>
              <a:rPr lang="en-US" sz="2400" dirty="0"/>
              <a:t>erythema </a:t>
            </a:r>
            <a:r>
              <a:rPr lang="en-US" sz="2400" dirty="0" err="1"/>
              <a:t>multiforme</a:t>
            </a:r>
            <a:r>
              <a:rPr lang="en-US" sz="2400" dirty="0"/>
              <a:t> and toxic </a:t>
            </a:r>
            <a:r>
              <a:rPr lang="en-US" sz="2400" dirty="0" smtClean="0"/>
              <a:t>epidermal necrolysis</a:t>
            </a:r>
            <a:r>
              <a:rPr lang="en-US" sz="2400" dirty="0"/>
              <a:t>) occurs less frequently. Other </a:t>
            </a:r>
            <a:r>
              <a:rPr lang="en-US" sz="2400" dirty="0" smtClean="0"/>
              <a:t>side-effects reported </a:t>
            </a:r>
            <a:r>
              <a:rPr lang="en-US" sz="2400" dirty="0"/>
              <a:t>rarely or very rarely include hepatitis, </a:t>
            </a:r>
            <a:r>
              <a:rPr lang="en-US" sz="2400" dirty="0" err="1" smtClean="0"/>
              <a:t>cholestatic</a:t>
            </a:r>
            <a:r>
              <a:rPr lang="en-US" sz="2400" dirty="0"/>
              <a:t> </a:t>
            </a:r>
            <a:r>
              <a:rPr lang="en-US" sz="2400" dirty="0" smtClean="0"/>
              <a:t>jaundice</a:t>
            </a:r>
            <a:r>
              <a:rPr lang="en-US" sz="2400" dirty="0"/>
              <a:t>, bradycardia, </a:t>
            </a:r>
            <a:r>
              <a:rPr lang="en-US" sz="2400" dirty="0" smtClean="0"/>
              <a:t>antagonists</a:t>
            </a:r>
            <a:r>
              <a:rPr lang="en-US" sz="2400" dirty="0"/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7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04664"/>
            <a:ext cx="7994849" cy="5636699"/>
          </a:xfrm>
        </p:spPr>
        <p:txBody>
          <a:bodyPr>
            <a:normAutofit/>
          </a:bodyPr>
          <a:lstStyle/>
          <a:p>
            <a:r>
              <a:rPr lang="en-US" sz="2400" dirty="0"/>
              <a:t>psychiatric reactions (including confusion, depression, and hallucinations) particularly in the elderly or the very </a:t>
            </a:r>
            <a:r>
              <a:rPr lang="en-US" sz="2400" dirty="0" smtClean="0"/>
              <a:t>ill</a:t>
            </a:r>
            <a:r>
              <a:rPr lang="en-US" sz="2400" dirty="0"/>
              <a:t>.</a:t>
            </a:r>
            <a:endParaRPr lang="en-US" sz="2400" dirty="0" smtClean="0"/>
          </a:p>
          <a:p>
            <a:r>
              <a:rPr lang="en-US" sz="2400" dirty="0" smtClean="0"/>
              <a:t>blood disorders (including </a:t>
            </a:r>
            <a:r>
              <a:rPr lang="en-US" sz="2400" dirty="0"/>
              <a:t>leucopenia, thrombocytopenia, and pancytopenia</a:t>
            </a:r>
            <a:r>
              <a:rPr lang="en-US" sz="2400" dirty="0" smtClean="0"/>
              <a:t>), arthralgia</a:t>
            </a:r>
            <a:r>
              <a:rPr lang="en-US" sz="2400" dirty="0"/>
              <a:t>, and myalgia. </a:t>
            </a:r>
            <a:endParaRPr lang="en-US" sz="2400" dirty="0" smtClean="0"/>
          </a:p>
          <a:p>
            <a:r>
              <a:rPr lang="en-US" sz="2400" dirty="0" err="1" smtClean="0"/>
              <a:t>Gynaecomastia</a:t>
            </a:r>
            <a:r>
              <a:rPr lang="en-US" sz="2400" dirty="0" smtClean="0"/>
              <a:t> and impotence </a:t>
            </a:r>
            <a:r>
              <a:rPr lang="en-US" sz="2400" dirty="0"/>
              <a:t>occur occasionally with cimetidine </a:t>
            </a:r>
            <a:r>
              <a:rPr lang="en-US" sz="2400" dirty="0" smtClean="0"/>
              <a:t>and there </a:t>
            </a:r>
            <a:r>
              <a:rPr lang="en-US" sz="2400" dirty="0"/>
              <a:t>are isolated reports with the other </a:t>
            </a:r>
            <a:r>
              <a:rPr lang="en-US" sz="2400" dirty="0" smtClean="0"/>
              <a:t>H2-receptor.</a:t>
            </a:r>
            <a:endParaRPr lang="en-US" sz="2400" dirty="0"/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2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Interactions </a:t>
            </a:r>
            <a:endParaRPr lang="en-US" sz="2400" b="1" dirty="0" smtClean="0"/>
          </a:p>
          <a:p>
            <a:r>
              <a:rPr lang="en-US" sz="2400" dirty="0" smtClean="0"/>
              <a:t>Cimetidine </a:t>
            </a:r>
            <a:r>
              <a:rPr lang="en-US" sz="2400" dirty="0"/>
              <a:t>retards oxidative </a:t>
            </a:r>
            <a:r>
              <a:rPr lang="en-US" sz="2400" dirty="0" smtClean="0"/>
              <a:t>hepatic drug </a:t>
            </a:r>
            <a:r>
              <a:rPr lang="en-US" sz="2400" dirty="0"/>
              <a:t>metabolism by binding to microsomal </a:t>
            </a:r>
            <a:r>
              <a:rPr lang="en-US" sz="2400" dirty="0" smtClean="0"/>
              <a:t>cytochrome P450</a:t>
            </a:r>
            <a:r>
              <a:rPr lang="en-US" sz="2400" dirty="0"/>
              <a:t>. It should be avoided in patients </a:t>
            </a:r>
            <a:r>
              <a:rPr lang="en-US" sz="2400" dirty="0" err="1"/>
              <a:t>stabilised</a:t>
            </a:r>
            <a:r>
              <a:rPr lang="en-US" sz="2400" dirty="0"/>
              <a:t> </a:t>
            </a:r>
            <a:r>
              <a:rPr lang="en-US" sz="2400" dirty="0" smtClean="0"/>
              <a:t>on warfarin</a:t>
            </a:r>
            <a:r>
              <a:rPr lang="en-US" sz="2400" dirty="0"/>
              <a:t>, phenytoin, and theophylline (or aminophylline</a:t>
            </a:r>
            <a:r>
              <a:rPr lang="en-US" sz="2400" dirty="0" smtClean="0"/>
              <a:t>), but </a:t>
            </a:r>
            <a:r>
              <a:rPr lang="en-US" sz="2400" dirty="0"/>
              <a:t>other </a:t>
            </a:r>
            <a:r>
              <a:rPr lang="en-US" sz="2400" dirty="0" smtClean="0"/>
              <a:t>interactions </a:t>
            </a:r>
            <a:r>
              <a:rPr lang="en-US" sz="2400" dirty="0"/>
              <a:t>may </a:t>
            </a:r>
            <a:r>
              <a:rPr lang="en-US" sz="2400" dirty="0" smtClean="0"/>
              <a:t>be of </a:t>
            </a:r>
            <a:r>
              <a:rPr lang="en-US" sz="2400" dirty="0"/>
              <a:t>less clinical relevance. </a:t>
            </a:r>
            <a:endParaRPr lang="en-US" sz="2400" dirty="0" smtClean="0"/>
          </a:p>
          <a:p>
            <a:r>
              <a:rPr lang="en-US" sz="2400" dirty="0" smtClean="0"/>
              <a:t>Famotidine</a:t>
            </a:r>
            <a:r>
              <a:rPr lang="en-US" sz="2400" dirty="0"/>
              <a:t>, </a:t>
            </a:r>
            <a:r>
              <a:rPr lang="en-US" sz="2400" dirty="0" err="1"/>
              <a:t>nizatidine</a:t>
            </a:r>
            <a:r>
              <a:rPr lang="en-US" sz="2400" dirty="0"/>
              <a:t>, </a:t>
            </a:r>
            <a:r>
              <a:rPr lang="en-US" sz="2400" dirty="0" smtClean="0"/>
              <a:t>and ranitidine </a:t>
            </a:r>
            <a:r>
              <a:rPr lang="en-US" sz="2400" dirty="0"/>
              <a:t>do not share the drug metabolism </a:t>
            </a:r>
            <a:r>
              <a:rPr lang="en-US" sz="2400" dirty="0" smtClean="0"/>
              <a:t>inhibitory properties </a:t>
            </a:r>
            <a:r>
              <a:rPr lang="en-US" sz="2400" dirty="0"/>
              <a:t>of cimetidine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CIMETIDINE </a:t>
            </a:r>
            <a:r>
              <a:rPr lang="en-US" sz="2400" dirty="0" smtClean="0"/>
              <a:t>Indications </a:t>
            </a:r>
            <a:r>
              <a:rPr lang="en-US" sz="2400" dirty="0"/>
              <a:t>benign gastric and duodenal </a:t>
            </a:r>
            <a:r>
              <a:rPr lang="en-US" sz="2400" dirty="0" smtClean="0"/>
              <a:t>ulceration, </a:t>
            </a:r>
            <a:r>
              <a:rPr lang="en-US" sz="2400" dirty="0" err="1" smtClean="0"/>
              <a:t>stomal</a:t>
            </a:r>
            <a:r>
              <a:rPr lang="en-US" sz="2400" dirty="0" smtClean="0"/>
              <a:t> </a:t>
            </a:r>
            <a:r>
              <a:rPr lang="en-US" sz="2400" dirty="0"/>
              <a:t>ulcer, reflux </a:t>
            </a:r>
            <a:r>
              <a:rPr lang="en-US" sz="2400" dirty="0" err="1"/>
              <a:t>oesophagitis</a:t>
            </a:r>
            <a:r>
              <a:rPr lang="en-US" sz="2400" dirty="0"/>
              <a:t>, other </a:t>
            </a:r>
            <a:r>
              <a:rPr lang="en-US" sz="2400" dirty="0" smtClean="0"/>
              <a:t>conditions where </a:t>
            </a:r>
            <a:r>
              <a:rPr lang="en-US" sz="2400" dirty="0"/>
              <a:t>gastric acid reduction is </a:t>
            </a:r>
            <a:r>
              <a:rPr lang="en-US" sz="2400" dirty="0" smtClean="0"/>
              <a:t>beneficial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6923112" cy="5865515"/>
          </a:xfrm>
        </p:spPr>
        <p:txBody>
          <a:bodyPr>
            <a:no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95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08912" cy="5865515"/>
          </a:xfrm>
        </p:spPr>
        <p:txBody>
          <a:bodyPr>
            <a:no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/>
              <a:t>Prostaglandin analogues</a:t>
            </a:r>
          </a:p>
          <a:p>
            <a:r>
              <a:rPr lang="en-US" sz="2400" dirty="0"/>
              <a:t>Misoprostol, a synthetic prostaglandin analogue </a:t>
            </a:r>
            <a:r>
              <a:rPr lang="en-US" sz="2400" dirty="0" smtClean="0"/>
              <a:t>has </a:t>
            </a:r>
            <a:r>
              <a:rPr lang="en-US" sz="2400" dirty="0" err="1" smtClean="0"/>
              <a:t>antisecretory</a:t>
            </a:r>
            <a:r>
              <a:rPr lang="en-US" sz="2400" dirty="0" smtClean="0"/>
              <a:t> </a:t>
            </a:r>
            <a:r>
              <a:rPr lang="en-US" sz="2400" dirty="0"/>
              <a:t>and protective properties, promoting </a:t>
            </a:r>
            <a:r>
              <a:rPr lang="en-US" sz="2400" dirty="0" smtClean="0"/>
              <a:t>healing of </a:t>
            </a:r>
            <a:r>
              <a:rPr lang="en-US" sz="2400" dirty="0"/>
              <a:t>gastric and duodenal ulcers. It can prevent </a:t>
            </a:r>
            <a:r>
              <a:rPr lang="en-US" sz="2400" dirty="0" smtClean="0"/>
              <a:t>NSAID associated</a:t>
            </a:r>
            <a:r>
              <a:rPr lang="en-US" sz="2400" dirty="0"/>
              <a:t> </a:t>
            </a:r>
            <a:r>
              <a:rPr lang="en-US" sz="2400" dirty="0" smtClean="0"/>
              <a:t>ulcers</a:t>
            </a:r>
            <a:r>
              <a:rPr lang="en-US" sz="2400" dirty="0"/>
              <a:t>, its use being most appropriate for </a:t>
            </a:r>
            <a:r>
              <a:rPr lang="en-US" sz="2400" dirty="0" smtClean="0"/>
              <a:t>the frail </a:t>
            </a:r>
            <a:r>
              <a:rPr lang="en-US" sz="2400" dirty="0"/>
              <a:t>or very elderly from whom NSAIDs cannot </a:t>
            </a:r>
            <a:r>
              <a:rPr lang="en-US" sz="2400" dirty="0" smtClean="0"/>
              <a:t>be withdrawn</a:t>
            </a:r>
            <a:r>
              <a:rPr lang="en-US" sz="2400" dirty="0"/>
              <a:t>.</a:t>
            </a:r>
          </a:p>
          <a:p>
            <a:r>
              <a:rPr lang="en-US" sz="2400" dirty="0"/>
              <a:t>For comment on the use of misoprostol to </a:t>
            </a:r>
            <a:r>
              <a:rPr lang="en-US" sz="2400" dirty="0" smtClean="0"/>
              <a:t>induce abortion </a:t>
            </a:r>
            <a:r>
              <a:rPr lang="en-US" sz="2400" dirty="0"/>
              <a:t>or </a:t>
            </a:r>
            <a:r>
              <a:rPr lang="en-US" sz="2400" dirty="0" err="1"/>
              <a:t>labour</a:t>
            </a:r>
            <a:r>
              <a:rPr lang="en-US" sz="2400" dirty="0"/>
              <a:t> [unlicensed indications</a:t>
            </a:r>
            <a:r>
              <a:rPr lang="en-US" sz="2400" dirty="0" smtClean="0"/>
              <a:t>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011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Proton pump inhibitors</a:t>
            </a:r>
          </a:p>
          <a:p>
            <a:r>
              <a:rPr lang="en-US" sz="2400" dirty="0"/>
              <a:t>Proton pump inhibitors inhibit gastric acid secretion </a:t>
            </a:r>
            <a:r>
              <a:rPr lang="en-US" sz="2400" dirty="0" smtClean="0"/>
              <a:t>by blocking </a:t>
            </a:r>
            <a:r>
              <a:rPr lang="en-US" sz="2400" dirty="0"/>
              <a:t>the hydrogen-potassium adenosine </a:t>
            </a:r>
            <a:r>
              <a:rPr lang="en-US" sz="2400" dirty="0" err="1" smtClean="0"/>
              <a:t>triphosphatase</a:t>
            </a:r>
            <a:r>
              <a:rPr lang="en-US" sz="2400" dirty="0"/>
              <a:t> </a:t>
            </a:r>
            <a:r>
              <a:rPr lang="en-US" sz="2400" dirty="0" smtClean="0"/>
              <a:t>enzyme </a:t>
            </a:r>
            <a:r>
              <a:rPr lang="en-US" sz="2400" dirty="0"/>
              <a:t>system (the ‘proton pump’) of </a:t>
            </a:r>
            <a:r>
              <a:rPr lang="en-US" sz="2400" dirty="0" smtClean="0"/>
              <a:t>the gastric </a:t>
            </a:r>
            <a:r>
              <a:rPr lang="en-US" sz="2400" dirty="0"/>
              <a:t>parietal cell. </a:t>
            </a:r>
            <a:endParaRPr lang="en-US" sz="2400" dirty="0" smtClean="0"/>
          </a:p>
          <a:p>
            <a:r>
              <a:rPr lang="en-US" sz="2400" dirty="0" smtClean="0"/>
              <a:t>Proton </a:t>
            </a:r>
            <a:r>
              <a:rPr lang="en-US" sz="2400" dirty="0"/>
              <a:t>pump inhibitors are </a:t>
            </a:r>
            <a:r>
              <a:rPr lang="en-US" sz="2400" dirty="0" smtClean="0"/>
              <a:t>effective short-term </a:t>
            </a:r>
            <a:r>
              <a:rPr lang="en-US" sz="2400" dirty="0"/>
              <a:t>treatments for gastric and duodenal ulcers;</a:t>
            </a:r>
          </a:p>
          <a:p>
            <a:r>
              <a:rPr lang="en-US" sz="2400" dirty="0"/>
              <a:t>they are also used in combination with </a:t>
            </a:r>
            <a:r>
              <a:rPr lang="en-US" sz="2400" dirty="0" err="1" smtClean="0"/>
              <a:t>antibacterials</a:t>
            </a:r>
            <a:r>
              <a:rPr lang="en-US" sz="2400" dirty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the eradication of Helicobacter </a:t>
            </a:r>
            <a:r>
              <a:rPr lang="en-US" sz="2400" dirty="0" smtClean="0"/>
              <a:t>pylori. </a:t>
            </a:r>
          </a:p>
          <a:p>
            <a:r>
              <a:rPr lang="en-US" sz="2400" dirty="0" smtClean="0"/>
              <a:t>Following </a:t>
            </a:r>
            <a:r>
              <a:rPr lang="en-US" sz="2400" dirty="0"/>
              <a:t>endoscopic treatment </a:t>
            </a:r>
            <a:r>
              <a:rPr lang="en-US" sz="2400" dirty="0" smtClean="0"/>
              <a:t>of severe </a:t>
            </a:r>
            <a:r>
              <a:rPr lang="en-US" sz="2400" dirty="0"/>
              <a:t>peptic ulcer bleeding, an intravenous, </a:t>
            </a:r>
            <a:r>
              <a:rPr lang="en-US" sz="2400" dirty="0" smtClean="0"/>
              <a:t>high-dose proton </a:t>
            </a:r>
            <a:r>
              <a:rPr lang="en-US" sz="2400" dirty="0"/>
              <a:t>pump inhibitor reduces the risk of </a:t>
            </a:r>
            <a:r>
              <a:rPr lang="en-US" sz="2400" dirty="0" err="1"/>
              <a:t>rebleeding</a:t>
            </a:r>
            <a:r>
              <a:rPr lang="en-US" sz="2400" dirty="0"/>
              <a:t> </a:t>
            </a:r>
            <a:r>
              <a:rPr lang="en-US" sz="2400" dirty="0" smtClean="0"/>
              <a:t>and the </a:t>
            </a:r>
            <a:r>
              <a:rPr lang="en-US" sz="2400" dirty="0"/>
              <a:t>need for surgery. Proton pump inhibitors can be</a:t>
            </a:r>
          </a:p>
          <a:p>
            <a:r>
              <a:rPr lang="en-US" sz="2400" dirty="0"/>
              <a:t>used for the treatment of dyspepsia and </a:t>
            </a:r>
            <a:r>
              <a:rPr lang="en-US" sz="2400" dirty="0" smtClean="0"/>
              <a:t>gastro-</a:t>
            </a:r>
            <a:r>
              <a:rPr lang="en-US" sz="2400" dirty="0" err="1" smtClean="0"/>
              <a:t>oesophageal</a:t>
            </a:r>
            <a:r>
              <a:rPr lang="en-US" sz="2400" dirty="0"/>
              <a:t> </a:t>
            </a:r>
            <a:r>
              <a:rPr lang="en-US" sz="2400" dirty="0" smtClean="0"/>
              <a:t>reflux disease.</a:t>
            </a:r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 smtClean="0">
              <a:solidFill>
                <a:srgbClr val="00B0F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245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5852723"/>
          </a:xfrm>
        </p:spPr>
        <p:txBody>
          <a:bodyPr>
            <a:noAutofit/>
          </a:bodyPr>
          <a:lstStyle/>
          <a:p>
            <a:r>
              <a:rPr lang="en-US" sz="2400" dirty="0"/>
              <a:t>Proton pump inhibitors are also used for the </a:t>
            </a:r>
            <a:r>
              <a:rPr lang="en-US" sz="2400" dirty="0" smtClean="0"/>
              <a:t>prevention and </a:t>
            </a:r>
            <a:r>
              <a:rPr lang="en-US" sz="2400" dirty="0"/>
              <a:t>treatment of NSAID-associated </a:t>
            </a:r>
            <a:r>
              <a:rPr lang="en-US" sz="2400" dirty="0" smtClean="0"/>
              <a:t>ulcers.</a:t>
            </a:r>
          </a:p>
          <a:p>
            <a:r>
              <a:rPr lang="en-US" sz="2400" dirty="0" smtClean="0"/>
              <a:t> In patients </a:t>
            </a:r>
            <a:r>
              <a:rPr lang="en-US" sz="2400" dirty="0"/>
              <a:t>who need to continue NSAID treatment after </a:t>
            </a:r>
            <a:r>
              <a:rPr lang="en-US" sz="2400" dirty="0" smtClean="0"/>
              <a:t>an ulcer </a:t>
            </a:r>
            <a:r>
              <a:rPr lang="en-US" sz="2400" dirty="0"/>
              <a:t>has healed, the dose of proton pump </a:t>
            </a:r>
            <a:r>
              <a:rPr lang="en-US" sz="2400" dirty="0" smtClean="0"/>
              <a:t>inhibitor should </a:t>
            </a:r>
            <a:r>
              <a:rPr lang="en-US" sz="2400" dirty="0"/>
              <a:t>normally not be reduced because </a:t>
            </a:r>
            <a:r>
              <a:rPr lang="en-US" sz="2400" dirty="0" smtClean="0"/>
              <a:t>asymptomatic ulcer </a:t>
            </a:r>
            <a:r>
              <a:rPr lang="en-US" sz="2400" dirty="0"/>
              <a:t>deterioration may occur.</a:t>
            </a:r>
          </a:p>
          <a:p>
            <a:r>
              <a:rPr lang="en-US" sz="2400" dirty="0"/>
              <a:t>A proton pump inhibitor can be used to reduce </a:t>
            </a:r>
            <a:r>
              <a:rPr lang="en-US" sz="2400" dirty="0" smtClean="0"/>
              <a:t>the degradation </a:t>
            </a:r>
            <a:r>
              <a:rPr lang="en-US" sz="2400" dirty="0"/>
              <a:t>of pancreatic enzyme </a:t>
            </a:r>
            <a:r>
              <a:rPr lang="en-US" sz="2400" dirty="0" smtClean="0"/>
              <a:t>supplements </a:t>
            </a:r>
            <a:r>
              <a:rPr lang="en-US" sz="2400" dirty="0"/>
              <a:t>in patients with cystic fibrosis. </a:t>
            </a:r>
          </a:p>
          <a:p>
            <a:r>
              <a:rPr lang="en-US" sz="2400" dirty="0"/>
              <a:t>used to control excessive secretion of gastric acid </a:t>
            </a:r>
            <a:r>
              <a:rPr lang="en-US" sz="2400" dirty="0" smtClean="0"/>
              <a:t>in </a:t>
            </a:r>
            <a:r>
              <a:rPr lang="en-US" sz="2400" dirty="0" err="1" smtClean="0"/>
              <a:t>Zollinger</a:t>
            </a:r>
            <a:r>
              <a:rPr lang="en-US" sz="2400" dirty="0" smtClean="0"/>
              <a:t>–Ellison </a:t>
            </a:r>
            <a:r>
              <a:rPr lang="en-US" sz="2400" dirty="0"/>
              <a:t>syndrome; high doses are often required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20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6525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Antispasmodics </a:t>
            </a:r>
            <a:r>
              <a:rPr lang="en-US" sz="2400" b="1" dirty="0" smtClean="0"/>
              <a:t>and other </a:t>
            </a:r>
            <a:r>
              <a:rPr lang="en-US" sz="2400" b="1" dirty="0"/>
              <a:t>drugs altering </a:t>
            </a:r>
            <a:r>
              <a:rPr lang="en-US" sz="2400" b="1" dirty="0" smtClean="0"/>
              <a:t>gut motility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 smtClean="0"/>
              <a:t>The </a:t>
            </a:r>
            <a:r>
              <a:rPr lang="en-US" sz="2400" dirty="0"/>
              <a:t>smooth muscle relaxant </a:t>
            </a:r>
            <a:r>
              <a:rPr lang="en-US" sz="2400" dirty="0" smtClean="0"/>
              <a:t>properties of </a:t>
            </a:r>
            <a:r>
              <a:rPr lang="en-US" sz="2400" dirty="0"/>
              <a:t>antimuscarinic and other antispasmodic drugs </a:t>
            </a:r>
            <a:r>
              <a:rPr lang="en-US" sz="2400" dirty="0" smtClean="0"/>
              <a:t>may be </a:t>
            </a:r>
            <a:r>
              <a:rPr lang="en-US" sz="2400" dirty="0"/>
              <a:t>useful in irritable bowel syndrome and in </a:t>
            </a:r>
            <a:r>
              <a:rPr lang="en-US" sz="2400" dirty="0" smtClean="0"/>
              <a:t>diverticular disease</a:t>
            </a:r>
            <a:r>
              <a:rPr lang="en-US" sz="2400" dirty="0"/>
              <a:t>.</a:t>
            </a:r>
          </a:p>
          <a:p>
            <a:r>
              <a:rPr lang="en-US" sz="2400" dirty="0"/>
              <a:t>The dopamine-receptor antagonists </a:t>
            </a:r>
            <a:r>
              <a:rPr lang="en-US" sz="2400" dirty="0" smtClean="0"/>
              <a:t>metoclopramide and </a:t>
            </a:r>
            <a:r>
              <a:rPr lang="en-US" sz="2400" dirty="0" err="1"/>
              <a:t>domperidone</a:t>
            </a:r>
            <a:r>
              <a:rPr lang="en-US" sz="2400" dirty="0"/>
              <a:t> </a:t>
            </a:r>
            <a:r>
              <a:rPr lang="en-US" sz="2400" dirty="0" smtClean="0"/>
              <a:t>stimulate </a:t>
            </a:r>
            <a:r>
              <a:rPr lang="en-US" sz="2400" dirty="0"/>
              <a:t>transit in </a:t>
            </a:r>
            <a:r>
              <a:rPr lang="en-US" sz="2400" dirty="0" smtClean="0"/>
              <a:t>the gut</a:t>
            </a:r>
            <a:r>
              <a:rPr lang="en-US" sz="2400" dirty="0"/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3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32" y="260648"/>
            <a:ext cx="8712968" cy="58527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Cautions </a:t>
            </a:r>
            <a:endParaRPr lang="en-US" sz="2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Proton </a:t>
            </a:r>
            <a:r>
              <a:rPr lang="en-US" sz="2400" dirty="0"/>
              <a:t>pump inhibitors may mask </a:t>
            </a:r>
            <a:r>
              <a:rPr lang="en-US" sz="2400" dirty="0" smtClean="0"/>
              <a:t>the symptoms </a:t>
            </a:r>
            <a:r>
              <a:rPr lang="en-US" sz="2400" dirty="0"/>
              <a:t>of gastric cancer; particular care is </a:t>
            </a:r>
            <a:r>
              <a:rPr lang="en-US" sz="2400" dirty="0" smtClean="0"/>
              <a:t>required in </a:t>
            </a:r>
            <a:r>
              <a:rPr lang="en-US" sz="2400" dirty="0"/>
              <a:t>those presenting with ‘alarm features</a:t>
            </a:r>
            <a:r>
              <a:rPr lang="en-US" sz="2400" dirty="0" smtClean="0"/>
              <a:t>’, In such </a:t>
            </a:r>
            <a:r>
              <a:rPr lang="en-US" sz="2400" dirty="0"/>
              <a:t>cases gastric malignancy should be ruled </a:t>
            </a:r>
            <a:r>
              <a:rPr lang="en-US" sz="2400" dirty="0" smtClean="0"/>
              <a:t>out before </a:t>
            </a:r>
            <a:r>
              <a:rPr lang="en-US" sz="2400" dirty="0"/>
              <a:t>treatment.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Patients </a:t>
            </a:r>
            <a:r>
              <a:rPr lang="en-US" sz="2400" dirty="0"/>
              <a:t>at risk of osteoporosis </a:t>
            </a:r>
            <a:r>
              <a:rPr lang="en-US" sz="2400" dirty="0" smtClean="0"/>
              <a:t>should maintain </a:t>
            </a:r>
            <a:r>
              <a:rPr lang="en-US" sz="2400" dirty="0"/>
              <a:t>an adequate intake of calcium and vitamin </a:t>
            </a:r>
            <a:r>
              <a:rPr lang="en-US" sz="2400" dirty="0" smtClean="0"/>
              <a:t>D, and</a:t>
            </a:r>
            <a:r>
              <a:rPr lang="en-US" sz="2400" dirty="0"/>
              <a:t>, if necessary, receive other preventative </a:t>
            </a:r>
            <a:r>
              <a:rPr lang="en-US" sz="2400" dirty="0" smtClean="0"/>
              <a:t>therapy.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Measurement </a:t>
            </a:r>
            <a:r>
              <a:rPr lang="en-US" sz="2400" dirty="0"/>
              <a:t>of </a:t>
            </a:r>
            <a:r>
              <a:rPr lang="en-US" sz="2400" dirty="0" smtClean="0"/>
              <a:t>serum-magnesium concentrations </a:t>
            </a:r>
            <a:r>
              <a:rPr lang="en-US" sz="2400" dirty="0"/>
              <a:t>should be considered before and </a:t>
            </a:r>
            <a:r>
              <a:rPr lang="en-US" sz="2400" dirty="0" smtClean="0"/>
              <a:t>during prolonged </a:t>
            </a:r>
            <a:r>
              <a:rPr lang="en-US" sz="2400" dirty="0"/>
              <a:t>treatment with a proton pump </a:t>
            </a:r>
            <a:r>
              <a:rPr lang="en-US" sz="2400" dirty="0" smtClean="0"/>
              <a:t>inhibitor, especially </a:t>
            </a:r>
            <a:r>
              <a:rPr lang="en-US" sz="2400" dirty="0"/>
              <a:t>when used with other drugs that cause </a:t>
            </a:r>
            <a:r>
              <a:rPr lang="en-US" sz="2400" dirty="0" smtClean="0"/>
              <a:t>hypomagnesaemia or </a:t>
            </a:r>
            <a:r>
              <a:rPr lang="en-US" sz="2400" dirty="0"/>
              <a:t>with digoxin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/>
              <a:t>A proton pump </a:t>
            </a:r>
            <a:r>
              <a:rPr lang="en-US" sz="2400" dirty="0" smtClean="0"/>
              <a:t>inhibitor should be prescribed for appropriate indications at the lowest </a:t>
            </a:r>
            <a:r>
              <a:rPr lang="en-US" sz="2400" dirty="0"/>
              <a:t>effective dose for the shortest period; the </a:t>
            </a:r>
            <a:r>
              <a:rPr lang="en-US" sz="2400" dirty="0" smtClean="0"/>
              <a:t>need for </a:t>
            </a:r>
            <a:r>
              <a:rPr lang="en-US" sz="2400" dirty="0"/>
              <a:t>long-term treatment should be reviewed periodically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56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32656"/>
            <a:ext cx="6347714" cy="5708707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Stimulant laxatives are not contraindicated in pregnancy, but should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avoided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trimester. They are generally not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gastric irritation; there are therefore no oral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 presentations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tablets are enteric-coated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PICOSULFATE</a:t>
            </a:r>
          </a:p>
          <a:p>
            <a:r>
              <a:rPr lang="en-US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Indications constipation; bowel evacuation before abdominal radiological and endoscopic procedures on the colon, and surgery 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 picosulfate: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young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0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7056784" cy="6153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Faecal</a:t>
            </a:r>
            <a:r>
              <a:rPr lang="en-US" sz="2400" b="1" dirty="0">
                <a:solidFill>
                  <a:srgbClr val="FF0000"/>
                </a:solidFill>
              </a:rPr>
              <a:t> softeners</a:t>
            </a:r>
          </a:p>
          <a:p>
            <a:r>
              <a:rPr lang="en-US" sz="2400" dirty="0"/>
              <a:t>Liquid paraffin, the traditional lubricant, has </a:t>
            </a:r>
            <a:r>
              <a:rPr lang="en-US" sz="2400" dirty="0" smtClean="0"/>
              <a:t>disadvantages. Bulk </a:t>
            </a:r>
            <a:r>
              <a:rPr lang="en-US" sz="2400" dirty="0"/>
              <a:t>laxatives </a:t>
            </a:r>
            <a:r>
              <a:rPr lang="en-US" sz="2400" dirty="0" smtClean="0"/>
              <a:t>and nonionic surfactant </a:t>
            </a:r>
            <a:r>
              <a:rPr lang="en-US" sz="2400" dirty="0"/>
              <a:t>‘wetting’ agents e.g. docusate </a:t>
            </a:r>
            <a:r>
              <a:rPr lang="en-US" sz="2400" dirty="0" smtClean="0"/>
              <a:t>sodium also </a:t>
            </a:r>
            <a:r>
              <a:rPr lang="en-US" sz="2400" dirty="0"/>
              <a:t>have softening properties.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00B0F0"/>
                </a:solidFill>
              </a:rPr>
              <a:t>Such drugs </a:t>
            </a:r>
            <a:r>
              <a:rPr lang="en-US" sz="2400" dirty="0">
                <a:solidFill>
                  <a:srgbClr val="00B0F0"/>
                </a:solidFill>
              </a:rPr>
              <a:t>are useful for oral administration in the </a:t>
            </a:r>
            <a:r>
              <a:rPr lang="en-US" sz="2400" dirty="0" smtClean="0">
                <a:solidFill>
                  <a:srgbClr val="00B0F0"/>
                </a:solidFill>
              </a:rPr>
              <a:t>management of </a:t>
            </a:r>
            <a:r>
              <a:rPr lang="en-US" sz="2400" dirty="0">
                <a:solidFill>
                  <a:srgbClr val="00B0F0"/>
                </a:solidFill>
              </a:rPr>
              <a:t>haemorrhoids and anal fissure; glycerol </a:t>
            </a:r>
            <a:r>
              <a:rPr lang="en-US" sz="2400" dirty="0" smtClean="0">
                <a:solidFill>
                  <a:srgbClr val="00B0F0"/>
                </a:solidFill>
              </a:rPr>
              <a:t>is </a:t>
            </a:r>
            <a:r>
              <a:rPr lang="en-US" sz="2400" dirty="0">
                <a:solidFill>
                  <a:srgbClr val="00B0F0"/>
                </a:solidFill>
              </a:rPr>
              <a:t>useful for rectal use</a:t>
            </a:r>
            <a:r>
              <a:rPr lang="en-US" sz="2400" dirty="0" smtClean="0">
                <a:solidFill>
                  <a:srgbClr val="00B0F0"/>
                </a:solidFill>
              </a:rPr>
              <a:t>.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6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663508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effects: anal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seepage of paraffin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consequent anal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irritation after prolonged use,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granulomatous reactions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caused by absorption of small quantities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liquid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paraffin (especially from the emulsion),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lipoid pneumonia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interference with the absorption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fat-soluble vitamins.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Counselling Should not be taken immediately before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 to bed.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coating the surface with an oily film that facilitates its passage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intestine.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has limited usefulness as an occasional laxative where straining must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avoided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4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404664"/>
            <a:ext cx="6347714" cy="5636699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Docusate sodium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lowers the surface tension of the intestinal contents, allowing fluid and fat to penetrate, soften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 for easier elimination. Evacuation is achieved without straining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thought to be a stimulant similar to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anthraquinones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laxative effect usually occurs within 1–3 days.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Used alone docusate is a weak laxative, but it is considered useful for patients who must avoid straining, for example, following an operation or myocardial infarction.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5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476672"/>
            <a:ext cx="6984776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Osmotic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laxatives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Osmotic laxatives increase the amount of water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large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bowel, either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fluid from the body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bowel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retaining the fluid they were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administered with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Lactulose is a semi-synthetic disaccharide which is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absorbed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gastro-intestinal tract.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therefore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in the treatment of hepatic encephalopathy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produces an osmotic diarrhoea of low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pH, and discourages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proliferation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ammonia-producing organisms. </a:t>
            </a:r>
          </a:p>
        </p:txBody>
      </p:sp>
    </p:spTree>
    <p:extLst>
      <p:ext uri="{BB962C8B-B14F-4D97-AF65-F5344CB8AC3E}">
        <p14:creationId xmlns:p14="http://schemas.microsoft.com/office/powerpoint/2010/main" val="372257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60648"/>
            <a:ext cx="7274769" cy="578071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 hours of regular dosing may be required to produce an effect, which may be seen as a disadvantage by patients seeking rapid results.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Lactulose has a sweet taste, palatable for children, to whom it can be safely given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many adults find the large dose volumes required (up to 30 ml) sickly and a deterrent to compliance.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Lactulose is a disaccharide of galactose and fructose must be  used with caution in diabetes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23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476672"/>
            <a:ext cx="7344816" cy="578071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Macrogols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inert polymers of ethylene glycol which sequester fluid in the bowel;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giving fluid with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macrogols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reduce the dehydrating effect sometimes seen with osmotic laxatives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movicol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Macrogols 3350   13 gm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 chloride   0.35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Sodium bicarbonate 0.1785 gm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Potassium chloride   0.0466 gm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2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620688"/>
            <a:ext cx="6842721" cy="5420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administration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sachet should be dissolved in 125ml water. For use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impaction 8 sachets may be dissolved in 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Electrolytes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combined with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macrogol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3350 are exchanged across the intestinal barrier (mucosa) with serum electrolytes and excreted 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water without net gain or loss of sodium, potassium and water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appear to act more effectively and rapidly than lactulose, and have been suggested as the laxative of first choice for children</a:t>
            </a:r>
          </a:p>
        </p:txBody>
      </p:sp>
    </p:spTree>
    <p:extLst>
      <p:ext uri="{BB962C8B-B14F-4D97-AF65-F5344CB8AC3E}">
        <p14:creationId xmlns:p14="http://schemas.microsoft.com/office/powerpoint/2010/main" val="277793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6995120" cy="5865515"/>
          </a:xfrm>
        </p:spPr>
        <p:txBody>
          <a:bodyPr>
            <a:normAutofit/>
          </a:bodyPr>
          <a:lstStyle/>
          <a:p>
            <a:pPr marL="342900" lvl="1" indent="-342900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LACTULOSE</a:t>
            </a:r>
          </a:p>
          <a:p>
            <a:r>
              <a:rPr lang="en-US" sz="2400" dirty="0" smtClean="0"/>
              <a:t>Side-effects </a:t>
            </a:r>
            <a:r>
              <a:rPr lang="en-US" sz="2400" dirty="0"/>
              <a:t>nausea (can be reduced by </a:t>
            </a:r>
            <a:r>
              <a:rPr lang="en-US" sz="2400" dirty="0" smtClean="0"/>
              <a:t>administration with </a:t>
            </a:r>
            <a:r>
              <a:rPr lang="en-US" sz="2400" dirty="0"/>
              <a:t>water, fruit juice or with meals), </a:t>
            </a:r>
            <a:r>
              <a:rPr lang="en-US" sz="2400" dirty="0" smtClean="0"/>
              <a:t>vomiting, flatulence</a:t>
            </a:r>
            <a:r>
              <a:rPr lang="en-US" sz="2400" dirty="0"/>
              <a:t>, cramps, and abdominal </a:t>
            </a:r>
            <a:r>
              <a:rPr lang="en-US" sz="2400" dirty="0" smtClean="0"/>
              <a:t>discomfort.</a:t>
            </a:r>
          </a:p>
        </p:txBody>
      </p:sp>
    </p:spTree>
    <p:extLst>
      <p:ext uri="{BB962C8B-B14F-4D97-AF65-F5344CB8AC3E}">
        <p14:creationId xmlns:p14="http://schemas.microsoft.com/office/powerpoint/2010/main" val="122355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08912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Antimuscarinics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 smtClean="0"/>
              <a:t>Antimuscarinics</a:t>
            </a:r>
            <a:r>
              <a:rPr lang="en-US" sz="2400" dirty="0"/>
              <a:t> </a:t>
            </a:r>
            <a:r>
              <a:rPr lang="en-US" sz="2400" dirty="0" smtClean="0"/>
              <a:t>reduce </a:t>
            </a:r>
            <a:r>
              <a:rPr lang="en-US" sz="2400" dirty="0"/>
              <a:t>intestinal motility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used </a:t>
            </a:r>
            <a:r>
              <a:rPr lang="en-US" sz="2400" dirty="0"/>
              <a:t>for the </a:t>
            </a:r>
            <a:r>
              <a:rPr lang="en-US" sz="2400" dirty="0" smtClean="0"/>
              <a:t>management of </a:t>
            </a:r>
            <a:r>
              <a:rPr lang="en-US" sz="2400" dirty="0"/>
              <a:t>irritable bowel syndrome and diverticular disease.</a:t>
            </a:r>
          </a:p>
          <a:p>
            <a:r>
              <a:rPr lang="en-US" sz="2400" dirty="0"/>
              <a:t>However, their value has not been established </a:t>
            </a:r>
            <a:r>
              <a:rPr lang="en-US" sz="2400" dirty="0" smtClean="0"/>
              <a:t>and response </a:t>
            </a:r>
            <a:r>
              <a:rPr lang="en-US" sz="2400" dirty="0"/>
              <a:t>varies. </a:t>
            </a:r>
            <a:endParaRPr lang="en-US" sz="2400" dirty="0" smtClean="0"/>
          </a:p>
          <a:p>
            <a:r>
              <a:rPr lang="en-US" sz="2400" dirty="0" smtClean="0"/>
              <a:t>Other </a:t>
            </a:r>
            <a:r>
              <a:rPr lang="en-US" sz="2400" dirty="0"/>
              <a:t>indications for </a:t>
            </a:r>
            <a:r>
              <a:rPr lang="en-US" sz="2400" dirty="0" smtClean="0"/>
              <a:t>antimuscarinic</a:t>
            </a:r>
            <a:r>
              <a:rPr lang="en-US" sz="2400" dirty="0"/>
              <a:t> </a:t>
            </a:r>
            <a:r>
              <a:rPr lang="en-US" sz="2400" dirty="0" smtClean="0"/>
              <a:t>drugs include</a:t>
            </a:r>
          </a:p>
          <a:p>
            <a:pPr lvl="1"/>
            <a:r>
              <a:rPr lang="en-US" sz="2200" dirty="0" smtClean="0"/>
              <a:t> arrhythmias, </a:t>
            </a:r>
            <a:r>
              <a:rPr lang="en-US" sz="2200" dirty="0"/>
              <a:t>asthma </a:t>
            </a:r>
            <a:r>
              <a:rPr lang="en-US" sz="2200" dirty="0" smtClean="0"/>
              <a:t>and airways </a:t>
            </a:r>
            <a:r>
              <a:rPr lang="en-US" sz="2200" dirty="0"/>
              <a:t>disease </a:t>
            </a:r>
            <a:r>
              <a:rPr lang="en-US" sz="2200" dirty="0" smtClean="0"/>
              <a:t>, </a:t>
            </a:r>
            <a:r>
              <a:rPr lang="en-US" sz="2200" dirty="0"/>
              <a:t>motion </a:t>
            </a:r>
            <a:r>
              <a:rPr lang="en-US" sz="2200" dirty="0" smtClean="0"/>
              <a:t>sickness,</a:t>
            </a:r>
          </a:p>
          <a:p>
            <a:pPr lvl="1"/>
            <a:r>
              <a:rPr lang="en-US" sz="2200" dirty="0" smtClean="0"/>
              <a:t> parkinsonism, </a:t>
            </a:r>
            <a:r>
              <a:rPr lang="en-US" sz="2200" dirty="0"/>
              <a:t>urinary </a:t>
            </a:r>
            <a:r>
              <a:rPr lang="en-US" sz="2200" dirty="0" smtClean="0"/>
              <a:t>incontinence, </a:t>
            </a:r>
            <a:r>
              <a:rPr lang="en-US" sz="2200" dirty="0"/>
              <a:t>mydriasis and </a:t>
            </a:r>
            <a:r>
              <a:rPr lang="en-US" sz="2200" dirty="0" err="1" smtClean="0"/>
              <a:t>cycloplegia</a:t>
            </a:r>
            <a:r>
              <a:rPr lang="en-US" sz="2200" dirty="0" smtClean="0"/>
              <a:t>,</a:t>
            </a:r>
          </a:p>
          <a:p>
            <a:pPr lvl="1"/>
            <a:r>
              <a:rPr lang="en-US" sz="2200" dirty="0" smtClean="0"/>
              <a:t> premedication </a:t>
            </a:r>
            <a:r>
              <a:rPr lang="en-US" sz="2200" dirty="0"/>
              <a:t>and as an antidote </a:t>
            </a:r>
            <a:r>
              <a:rPr lang="en-US" sz="2200" dirty="0" smtClean="0"/>
              <a:t>to organophosphorus poisoning.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161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33353"/>
            <a:ext cx="6347714" cy="57807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diarrhea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priority in acute diarrhoea, as in gastro-enteritis,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or reversal of fluid and electrolyte depletion.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particularly important in infants and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frail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elderly patients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depletion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fluid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electrolytes requires immediate admission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hospital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urgent replacement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97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6347714" cy="592473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faeces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contain 60–85% water, and the body loses between 70 and 200 ml of water per day through defecation.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diarrhoea, water loss of up to four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per loose stool occurs, and sodium and potassium alkaline salts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excreted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along with it, leading to a fall in plasma pH (acidosis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serious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metabolic consequences, particularly in the very young and the elderly.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and electrolyte losses are increased if vomiting also occurs.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65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32656"/>
            <a:ext cx="6347714" cy="5708707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rehydration salts are not intended to relieve symptoms but are designed to replace water and electrolytes lost through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vomiting.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contain sodium and potassium to replace these essential ions and citrate and/or bicarbonate to correct acidosis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Glucose is also an important ingredient as it acts as a carrier for the transport of sodium ions, and hence water, across the mucosa of the small intestine, as well as providing the energy necessary for that process.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 can be recommended for patients of any age, even when referral to a doctor is considered necessary.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60648"/>
            <a:ext cx="6347714" cy="578071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 contraindications unless the patient is vomiting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unable to keep the solution down, in which case intravenous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 and electrolyte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replacement may be necessary.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Fluid overload from excessive administration of ORT is highly unlikely,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possible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is continued in babies and young children for more than 48 hours.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5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332656"/>
            <a:ext cx="6347714" cy="5708707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Adsorbents and </a:t>
            </a:r>
            <a:r>
              <a:rPr lang="en-US" sz="2400" b="1" dirty="0" err="1" smtClean="0">
                <a:solidFill>
                  <a:srgbClr val="FF0000"/>
                </a:solidFill>
              </a:rPr>
              <a:t>bulkforming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drugs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Adsorbents such as kaolin are not recommended </a:t>
            </a:r>
            <a:r>
              <a:rPr lang="en-US" sz="2400" dirty="0" smtClean="0"/>
              <a:t>for acute </a:t>
            </a:r>
            <a:r>
              <a:rPr lang="en-US" sz="2400" dirty="0" err="1"/>
              <a:t>diarrhoeas</a:t>
            </a:r>
            <a:r>
              <a:rPr lang="en-US" sz="2400" dirty="0"/>
              <a:t>. Bulk-forming drugs, such as </a:t>
            </a:r>
            <a:r>
              <a:rPr lang="en-US" sz="2400" dirty="0" err="1" smtClean="0"/>
              <a:t>ispaghula</a:t>
            </a:r>
            <a:r>
              <a:rPr lang="en-US" sz="2400" dirty="0" smtClean="0"/>
              <a:t>, methylcellulose</a:t>
            </a:r>
            <a:r>
              <a:rPr lang="en-US" sz="2400" dirty="0"/>
              <a:t>, and </a:t>
            </a:r>
            <a:r>
              <a:rPr lang="en-US" sz="2400" dirty="0" err="1" smtClean="0"/>
              <a:t>sterculia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en-US" sz="2400" dirty="0" smtClean="0"/>
              <a:t>useful in </a:t>
            </a:r>
            <a:r>
              <a:rPr lang="en-US" sz="2400" dirty="0"/>
              <a:t>controlling diarrhoea associated with </a:t>
            </a:r>
            <a:r>
              <a:rPr lang="en-US" sz="2400" dirty="0" smtClean="0"/>
              <a:t>diverticular disease.</a:t>
            </a:r>
          </a:p>
          <a:p>
            <a:pPr marL="0" indent="0">
              <a:buNone/>
            </a:pPr>
            <a:r>
              <a:rPr lang="en-US" sz="2400" b="1" dirty="0"/>
              <a:t>Antimotility </a:t>
            </a:r>
            <a:r>
              <a:rPr lang="en-US" sz="2400" b="1" dirty="0" smtClean="0"/>
              <a:t>drugs</a:t>
            </a:r>
          </a:p>
          <a:p>
            <a:r>
              <a:rPr lang="en-US" sz="2400" dirty="0"/>
              <a:t>Antimotility drugs prolong the duration of </a:t>
            </a:r>
            <a:r>
              <a:rPr lang="en-US" sz="2400" dirty="0" smtClean="0"/>
              <a:t>intestinal transit </a:t>
            </a:r>
            <a:r>
              <a:rPr lang="en-US" sz="2400" dirty="0"/>
              <a:t>by binding to opioid receptors in the </a:t>
            </a:r>
            <a:r>
              <a:rPr lang="en-US" sz="2400" dirty="0" smtClean="0"/>
              <a:t>gastrointestinal tract.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Loperamide does not cross the </a:t>
            </a:r>
            <a:r>
              <a:rPr lang="en-US" sz="2400" dirty="0" err="1" smtClean="0"/>
              <a:t>bloodbrain</a:t>
            </a:r>
            <a:r>
              <a:rPr lang="en-US" sz="2400" dirty="0"/>
              <a:t> </a:t>
            </a:r>
            <a:r>
              <a:rPr lang="en-US" sz="2400" dirty="0" smtClean="0"/>
              <a:t>barrier </a:t>
            </a:r>
            <a:r>
              <a:rPr lang="en-US" sz="2400" dirty="0"/>
              <a:t>readily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52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8640"/>
            <a:ext cx="6347714" cy="5852723"/>
          </a:xfrm>
        </p:spPr>
        <p:txBody>
          <a:bodyPr>
            <a:no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Antimotility drugs have a role in the management of uncomplicated acute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adults but not in young children.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in severe cases, fluid and electrolyte replacement are of primary importance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Antimotility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drugs relieve symptoms of acute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They are used in the management of uncomplicated acute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adults; fluid and electrolyte replacement may be necessary in case of dehydration.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However,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antimotility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drugs are not recommended for acute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young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6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108" y="476672"/>
            <a:ext cx="7004212" cy="5390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LOPERAMIDE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HYDROCHLORIDE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symptomatic treatment of acute diarrhoea;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impairment risk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accumulation—manufacturer advises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 manufacturers advise avoid—no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available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7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6696744" cy="5577483"/>
          </a:xfrm>
        </p:spPr>
        <p:txBody>
          <a:bodyPr>
            <a:noAutofit/>
          </a:bodyPr>
          <a:lstStyle/>
          <a:p>
            <a:r>
              <a:rPr lang="en-US" sz="2400" dirty="0"/>
              <a:t>Breast-feeding amount probably too small to </a:t>
            </a:r>
            <a:r>
              <a:rPr lang="en-US" sz="2400" dirty="0" smtClean="0"/>
              <a:t>be harmful</a:t>
            </a:r>
            <a:endParaRPr lang="en-US" sz="2400" dirty="0"/>
          </a:p>
          <a:p>
            <a:r>
              <a:rPr lang="en-US" sz="2400" dirty="0"/>
              <a:t>Side-effects nausea, flatulence, headache, </a:t>
            </a:r>
            <a:r>
              <a:rPr lang="en-US" sz="2400" dirty="0" smtClean="0"/>
              <a:t>dizziness; less </a:t>
            </a:r>
            <a:r>
              <a:rPr lang="en-US" sz="2400" dirty="0"/>
              <a:t>commonly dyspepsia, vomiting, abdominal </a:t>
            </a:r>
            <a:r>
              <a:rPr lang="en-US" sz="2400" dirty="0" smtClean="0"/>
              <a:t>pain, dry </a:t>
            </a:r>
            <a:r>
              <a:rPr lang="en-US" sz="2400" dirty="0"/>
              <a:t>mouth, drowsiness, rash (rarely </a:t>
            </a:r>
            <a:r>
              <a:rPr lang="en-US" sz="2400" dirty="0" smtClean="0"/>
              <a:t>Stevens-Johnson syndrome</a:t>
            </a:r>
            <a:r>
              <a:rPr lang="en-US" sz="2400" dirty="0"/>
              <a:t>, toxic epidermal necrolysis); rarely </a:t>
            </a:r>
            <a:r>
              <a:rPr lang="en-US" sz="2400" dirty="0" smtClean="0"/>
              <a:t>paralytic ileus</a:t>
            </a:r>
            <a:r>
              <a:rPr lang="en-US" sz="2400" dirty="0"/>
              <a:t>, fatigue, hypertonia, urinary </a:t>
            </a:r>
            <a:r>
              <a:rPr lang="en-US" sz="2400" dirty="0" smtClean="0"/>
              <a:t>retention.</a:t>
            </a:r>
          </a:p>
          <a:p>
            <a:r>
              <a:rPr lang="en-US" sz="2400" dirty="0"/>
              <a:t>Acute diarrhoea, 4mg initially followed by 2 mg </a:t>
            </a:r>
            <a:r>
              <a:rPr lang="en-US" sz="2400" dirty="0" smtClean="0"/>
              <a:t>after each </a:t>
            </a:r>
            <a:r>
              <a:rPr lang="en-US" sz="2400" dirty="0"/>
              <a:t>loose stool for up to 5 days; usual dose </a:t>
            </a:r>
            <a:r>
              <a:rPr lang="en-US" sz="2400" dirty="0" smtClean="0"/>
              <a:t>6–8mg daily</a:t>
            </a:r>
            <a:r>
              <a:rPr lang="en-US" sz="2400" dirty="0"/>
              <a:t>; max. 16mg </a:t>
            </a:r>
            <a:r>
              <a:rPr lang="en-US" sz="2400" dirty="0" smtClean="0"/>
              <a:t>daily;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602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6347714" cy="57807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loperamide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capsule should not be used in children under 12 years of age.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Loperamide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not be used as the primary therapy: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acute dysentery, which is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characterised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blood in stools and high fever,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acute ulcerative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colitis.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pseudomembranous colitis associated with the use of broad-spectrum antibiotics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476672"/>
            <a:ext cx="6347714" cy="5564691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Loperamide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not be used when inhibition of peristalsis is to be avoided due to the possible risk of significant sequelae including ileus, megacolon and toxic megacolon. Loperamide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must be discontinued promptly when constipation, abdominal distension or ileus develop.</a:t>
            </a:r>
          </a:p>
        </p:txBody>
      </p:sp>
    </p:spTree>
    <p:extLst>
      <p:ext uri="{BB962C8B-B14F-4D97-AF65-F5344CB8AC3E}">
        <p14:creationId xmlns:p14="http://schemas.microsoft.com/office/powerpoint/2010/main" val="12388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476672"/>
            <a:ext cx="6347714" cy="5564691"/>
          </a:xfrm>
        </p:spPr>
        <p:txBody>
          <a:bodyPr>
            <a:noAutofit/>
          </a:bodyPr>
          <a:lstStyle/>
          <a:p>
            <a:r>
              <a:rPr lang="en-US" sz="2400" dirty="0"/>
              <a:t>Antimuscarinics that are used for </a:t>
            </a:r>
            <a:r>
              <a:rPr lang="en-US" sz="2400" dirty="0" smtClean="0"/>
              <a:t>gastro-intestinal smooth </a:t>
            </a:r>
            <a:r>
              <a:rPr lang="en-US" sz="2400" dirty="0"/>
              <a:t>muscle spasm </a:t>
            </a:r>
            <a:r>
              <a:rPr lang="en-US" sz="2400" dirty="0" smtClean="0"/>
              <a:t>include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/>
              <a:t>the tertiary amines </a:t>
            </a:r>
            <a:r>
              <a:rPr lang="en-US" sz="2200" dirty="0" smtClean="0"/>
              <a:t>atropine sulfate </a:t>
            </a:r>
            <a:r>
              <a:rPr lang="en-US" sz="2200" dirty="0"/>
              <a:t>and </a:t>
            </a:r>
            <a:r>
              <a:rPr lang="en-US" sz="2200" dirty="0" err="1"/>
              <a:t>dicycloverine</a:t>
            </a:r>
            <a:r>
              <a:rPr lang="en-US" sz="2200" dirty="0"/>
              <a:t> hydrochloride </a:t>
            </a:r>
            <a:r>
              <a:rPr lang="en-US" sz="2200" dirty="0" smtClean="0"/>
              <a:t>and</a:t>
            </a:r>
          </a:p>
          <a:p>
            <a:pPr lvl="1"/>
            <a:r>
              <a:rPr lang="en-US" sz="2200" dirty="0" smtClean="0"/>
              <a:t> the quaternary </a:t>
            </a:r>
            <a:r>
              <a:rPr lang="en-US" sz="2200" dirty="0"/>
              <a:t>ammonium compounds </a:t>
            </a:r>
            <a:r>
              <a:rPr lang="en-US" sz="2200" dirty="0" err="1" smtClean="0"/>
              <a:t>propantheline</a:t>
            </a:r>
            <a:r>
              <a:rPr lang="en-US" sz="2200" dirty="0"/>
              <a:t> </a:t>
            </a:r>
            <a:r>
              <a:rPr lang="en-US" sz="2200" dirty="0" smtClean="0"/>
              <a:t>bromide </a:t>
            </a:r>
            <a:r>
              <a:rPr lang="en-US" sz="2200" dirty="0"/>
              <a:t>and hyoscine </a:t>
            </a:r>
            <a:r>
              <a:rPr lang="en-US" sz="2200" dirty="0" err="1"/>
              <a:t>butylbromide</a:t>
            </a:r>
            <a:r>
              <a:rPr lang="en-US" sz="2200" dirty="0"/>
              <a:t>. </a:t>
            </a:r>
            <a:endParaRPr lang="en-US" sz="2200" dirty="0" smtClean="0"/>
          </a:p>
          <a:p>
            <a:r>
              <a:rPr lang="en-US" sz="2400" dirty="0" smtClean="0"/>
              <a:t>The quaternary ammonium </a:t>
            </a:r>
            <a:r>
              <a:rPr lang="en-US" sz="2400" dirty="0"/>
              <a:t>compounds are less lipid soluble than atropine</a:t>
            </a:r>
          </a:p>
          <a:p>
            <a:r>
              <a:rPr lang="en-US" sz="2400" dirty="0"/>
              <a:t>and are less likely to cross the blood–brain barrier;</a:t>
            </a:r>
          </a:p>
          <a:p>
            <a:r>
              <a:rPr lang="en-US" sz="2400" dirty="0"/>
              <a:t>they are also less well absorbed from the </a:t>
            </a:r>
            <a:r>
              <a:rPr lang="en-US" sz="2400" dirty="0" smtClean="0"/>
              <a:t>gastro-intestinal tract</a:t>
            </a:r>
            <a:r>
              <a:rPr lang="en-US" sz="2400" dirty="0"/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3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60648"/>
            <a:ext cx="6347714" cy="57807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CO-PHENOTROPE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mixture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diphenoxylate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hydrochloride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atropine sulfate   why?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Indications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adjunct to rehydration in acute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diarrhoea, control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consistency after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colostomy or ileostomy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92696"/>
            <a:ext cx="6347714" cy="3880773"/>
          </a:xfrm>
        </p:spPr>
        <p:txBody>
          <a:bodyPr>
            <a:normAutofit/>
          </a:bodyPr>
          <a:lstStyle/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interactions: 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antimuscarinics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opioid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analgesics)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Breast-feeding may be present in milk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 initially 4 tablets, followed by 2 tablets every 6 hours until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controlled;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12–16 years 2 tablets 3 times daily</a:t>
            </a:r>
          </a:p>
        </p:txBody>
      </p:sp>
    </p:spTree>
    <p:extLst>
      <p:ext uri="{BB962C8B-B14F-4D97-AF65-F5344CB8AC3E}">
        <p14:creationId xmlns:p14="http://schemas.microsoft.com/office/powerpoint/2010/main" val="3058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7859216" cy="6009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Agents That Cause Softening of Feces in 1–3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Bulk-forming agents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Emollients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Docusate sodium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Lactulose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15–30 mL orally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Agents That Result in Soft or Semifluid Stool in 6–12 Hours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Biscodyl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Senna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Agents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Cause Watery Evacuation in 1–6 Hours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Magnesium citrate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Sodium phosphates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Bisacodyl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(suppository)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Polyethylene glycol-electrolyte 4 L preparation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7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347713" cy="587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45" y="1124744"/>
            <a:ext cx="8376435" cy="4916619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Dicycloverine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hydrochloride has a much less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marked antimuscarinic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than atropine and may also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some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action on smooth muscle. Hyoscine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butylbromide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advocated as a gastro-intestinal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antispasmodic </a:t>
            </a:r>
            <a:r>
              <a:rPr lang="en-US" sz="2400" dirty="0" err="1" smtClean="0"/>
              <a:t>antispasmodic</a:t>
            </a:r>
            <a:r>
              <a:rPr lang="en-US" sz="2400" dirty="0" smtClean="0"/>
              <a:t>, but </a:t>
            </a:r>
            <a:r>
              <a:rPr lang="en-US" sz="2400" dirty="0"/>
              <a:t>it is poorly absorbed; the injection is useful </a:t>
            </a:r>
            <a:r>
              <a:rPr lang="en-US" sz="2400" dirty="0" smtClean="0"/>
              <a:t>in endoscopy </a:t>
            </a:r>
            <a:r>
              <a:rPr lang="en-US" sz="2400" dirty="0"/>
              <a:t>and radiology. Atropine and the </a:t>
            </a:r>
            <a:r>
              <a:rPr lang="en-US" sz="2400" dirty="0" smtClean="0"/>
              <a:t>belladonna alkaloids </a:t>
            </a:r>
            <a:r>
              <a:rPr lang="en-US" sz="2400" dirty="0"/>
              <a:t>are outmoded treatments, any clinical </a:t>
            </a:r>
            <a:r>
              <a:rPr lang="en-US" sz="2400" dirty="0" smtClean="0"/>
              <a:t>virtues being </a:t>
            </a:r>
            <a:r>
              <a:rPr lang="en-US" sz="2400" dirty="0"/>
              <a:t>outweighed by </a:t>
            </a:r>
            <a:r>
              <a:rPr lang="en-US" sz="2400" dirty="0" err="1"/>
              <a:t>atropinic</a:t>
            </a:r>
            <a:r>
              <a:rPr lang="en-US" sz="2400" dirty="0"/>
              <a:t> side-effects</a:t>
            </a:r>
            <a:r>
              <a:rPr lang="en-US" sz="2400" dirty="0" smtClean="0"/>
              <a:t>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7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12061"/>
            <a:ext cx="8352928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Cautions</a:t>
            </a:r>
          </a:p>
          <a:p>
            <a:r>
              <a:rPr lang="en-US" sz="2400" b="1" dirty="0" smtClean="0"/>
              <a:t> </a:t>
            </a:r>
            <a:r>
              <a:rPr lang="en-US" sz="2400" dirty="0"/>
              <a:t>Antimuscarinics should be used with </a:t>
            </a:r>
            <a:r>
              <a:rPr lang="en-US" sz="2400" dirty="0" smtClean="0"/>
              <a:t>caution in:</a:t>
            </a:r>
          </a:p>
          <a:p>
            <a:pPr lvl="1"/>
            <a:r>
              <a:rPr lang="en-US" sz="2200" dirty="0" smtClean="0"/>
              <a:t>Down’s </a:t>
            </a:r>
            <a:r>
              <a:rPr lang="en-US" sz="2200" dirty="0"/>
              <a:t>syndrome, </a:t>
            </a:r>
            <a:endParaRPr lang="en-US" sz="2200" dirty="0" smtClean="0"/>
          </a:p>
          <a:p>
            <a:pPr lvl="1"/>
            <a:r>
              <a:rPr lang="en-US" sz="2200" dirty="0" smtClean="0"/>
              <a:t>in </a:t>
            </a:r>
            <a:r>
              <a:rPr lang="en-US" sz="2200" dirty="0"/>
              <a:t>children and in the </a:t>
            </a:r>
            <a:r>
              <a:rPr lang="en-US" sz="2200" dirty="0" smtClean="0"/>
              <a:t>elderly; </a:t>
            </a:r>
          </a:p>
          <a:p>
            <a:pPr lvl="1"/>
            <a:r>
              <a:rPr lang="en-US" sz="2200" dirty="0" smtClean="0"/>
              <a:t>they </a:t>
            </a:r>
            <a:r>
              <a:rPr lang="en-US" sz="2200" dirty="0"/>
              <a:t>should also be used with caution in </a:t>
            </a:r>
            <a:r>
              <a:rPr lang="en-US" sz="2200" dirty="0" smtClean="0"/>
              <a:t>gastro-</a:t>
            </a:r>
            <a:r>
              <a:rPr lang="en-US" sz="2200" dirty="0" err="1" smtClean="0"/>
              <a:t>oesophageal</a:t>
            </a:r>
            <a:r>
              <a:rPr lang="en-US" sz="2200" dirty="0"/>
              <a:t> </a:t>
            </a:r>
            <a:r>
              <a:rPr lang="it-IT" sz="2200" dirty="0" smtClean="0"/>
              <a:t>reflux </a:t>
            </a:r>
            <a:r>
              <a:rPr lang="it-IT" sz="2200" dirty="0"/>
              <a:t>disease, diarrhoea, ulcerative </a:t>
            </a:r>
            <a:r>
              <a:rPr lang="it-IT" sz="2200" dirty="0" smtClean="0"/>
              <a:t>colitis,</a:t>
            </a:r>
          </a:p>
          <a:p>
            <a:pPr lvl="1"/>
            <a:r>
              <a:rPr lang="it-IT" sz="2200" dirty="0" smtClean="0"/>
              <a:t> </a:t>
            </a:r>
            <a:r>
              <a:rPr lang="fr-FR" sz="2200" dirty="0" err="1" smtClean="0"/>
              <a:t>autonomic</a:t>
            </a:r>
            <a:r>
              <a:rPr lang="fr-FR" sz="2200" dirty="0" smtClean="0"/>
              <a:t> </a:t>
            </a:r>
            <a:r>
              <a:rPr lang="fr-FR" sz="2200" dirty="0" err="1"/>
              <a:t>neuropathy</a:t>
            </a:r>
            <a:r>
              <a:rPr lang="fr-FR" sz="2200" dirty="0"/>
              <a:t>, acute </a:t>
            </a:r>
            <a:r>
              <a:rPr lang="fr-FR" sz="2200" dirty="0" err="1"/>
              <a:t>myocardial</a:t>
            </a:r>
            <a:r>
              <a:rPr lang="fr-FR" sz="2200" dirty="0"/>
              <a:t> </a:t>
            </a:r>
            <a:r>
              <a:rPr lang="fr-FR" sz="2200" dirty="0" err="1"/>
              <a:t>infarction</a:t>
            </a:r>
            <a:r>
              <a:rPr lang="fr-FR" sz="2200" dirty="0"/>
              <a:t>,</a:t>
            </a:r>
          </a:p>
          <a:p>
            <a:pPr lvl="1"/>
            <a:r>
              <a:rPr lang="en-US" sz="2200" dirty="0"/>
              <a:t>hypertension, </a:t>
            </a:r>
            <a:endParaRPr lang="en-US" sz="2200" dirty="0" smtClean="0"/>
          </a:p>
          <a:p>
            <a:pPr lvl="1"/>
            <a:r>
              <a:rPr lang="en-US" sz="2200" dirty="0" smtClean="0"/>
              <a:t>conditions </a:t>
            </a:r>
            <a:r>
              <a:rPr lang="en-US" sz="2200" dirty="0" err="1"/>
              <a:t>characterised</a:t>
            </a:r>
            <a:r>
              <a:rPr lang="en-US" sz="2200" dirty="0"/>
              <a:t> by </a:t>
            </a:r>
            <a:r>
              <a:rPr lang="en-US" sz="2200" dirty="0" smtClean="0"/>
              <a:t>tachycardia (including </a:t>
            </a:r>
            <a:r>
              <a:rPr lang="en-US" sz="2200" dirty="0"/>
              <a:t>hyperthyroidism, cardiac insufficiency, </a:t>
            </a:r>
            <a:r>
              <a:rPr lang="en-US" sz="2200" dirty="0" smtClean="0"/>
              <a:t>cardiac surgery),</a:t>
            </a:r>
          </a:p>
          <a:p>
            <a:pPr lvl="1"/>
            <a:r>
              <a:rPr lang="en-US" sz="2200" dirty="0" smtClean="0"/>
              <a:t> </a:t>
            </a:r>
            <a:r>
              <a:rPr lang="en-US" sz="2200" dirty="0"/>
              <a:t>pyrexia, and in individuals susceptible </a:t>
            </a:r>
            <a:r>
              <a:rPr lang="en-US" sz="2200" dirty="0" smtClean="0"/>
              <a:t>to </a:t>
            </a:r>
            <a:r>
              <a:rPr lang="fr-FR" sz="2200" dirty="0" smtClean="0"/>
              <a:t>angle-</a:t>
            </a:r>
            <a:r>
              <a:rPr lang="fr-FR" sz="2200" dirty="0" err="1" smtClean="0"/>
              <a:t>closure</a:t>
            </a:r>
            <a:r>
              <a:rPr lang="fr-FR" sz="2200" dirty="0" smtClean="0"/>
              <a:t> </a:t>
            </a:r>
            <a:r>
              <a:rPr lang="fr-FR" sz="2200" dirty="0" err="1"/>
              <a:t>glaucoma</a:t>
            </a:r>
            <a:r>
              <a:rPr lang="fr-FR" sz="2200" dirty="0"/>
              <a:t>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63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32656"/>
            <a:ext cx="8138866" cy="57087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Contra-indications </a:t>
            </a:r>
            <a:endParaRPr lang="en-US" sz="2400" b="1" dirty="0" smtClean="0"/>
          </a:p>
          <a:p>
            <a:r>
              <a:rPr lang="en-US" sz="2400" dirty="0" smtClean="0"/>
              <a:t>Antimuscarinics </a:t>
            </a:r>
            <a:r>
              <a:rPr lang="en-US" sz="2400" dirty="0"/>
              <a:t>are </a:t>
            </a:r>
            <a:r>
              <a:rPr lang="en-US" sz="2400" dirty="0" smtClean="0"/>
              <a:t>contraindicated in </a:t>
            </a:r>
            <a:r>
              <a:rPr lang="en-US" sz="2400" dirty="0"/>
              <a:t>myasthenia gravis (but may be used </a:t>
            </a:r>
            <a:r>
              <a:rPr lang="en-US" sz="2400" dirty="0" smtClean="0"/>
              <a:t>to decrease </a:t>
            </a:r>
            <a:r>
              <a:rPr lang="en-US" sz="2400" dirty="0"/>
              <a:t>muscarinic side-effects of </a:t>
            </a:r>
            <a:r>
              <a:rPr lang="en-US" sz="2400" dirty="0" smtClean="0"/>
              <a:t>anticholinesterases</a:t>
            </a:r>
            <a:endParaRPr lang="en-US" sz="2400" dirty="0"/>
          </a:p>
          <a:p>
            <a:r>
              <a:rPr lang="en-US" sz="2400" dirty="0" smtClean="0"/>
              <a:t>paralytic </a:t>
            </a:r>
            <a:r>
              <a:rPr lang="en-US" sz="2400" dirty="0"/>
              <a:t>ileus, pyloric </a:t>
            </a:r>
            <a:r>
              <a:rPr lang="en-US" sz="2400" dirty="0" smtClean="0"/>
              <a:t>stenosis, toxic </a:t>
            </a:r>
            <a:r>
              <a:rPr lang="en-US" sz="2400" dirty="0"/>
              <a:t>megacolon, and prostatic enlargement.</a:t>
            </a:r>
          </a:p>
          <a:p>
            <a:r>
              <a:rPr lang="en-US" sz="2400" b="1" dirty="0" smtClean="0"/>
              <a:t>Side-effects</a:t>
            </a:r>
          </a:p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dirty="0" smtClean="0"/>
              <a:t>Side-effects of </a:t>
            </a:r>
            <a:r>
              <a:rPr lang="en-US" sz="2400" dirty="0" err="1"/>
              <a:t>antimuscarinics</a:t>
            </a:r>
            <a:r>
              <a:rPr lang="en-US" sz="2400" dirty="0"/>
              <a:t> </a:t>
            </a:r>
            <a:r>
              <a:rPr lang="en-US" sz="2400" dirty="0" smtClean="0"/>
              <a:t>include constipation</a:t>
            </a:r>
            <a:r>
              <a:rPr lang="en-US" sz="2400" dirty="0"/>
              <a:t>, transient bradycardia (followed by </a:t>
            </a:r>
            <a:r>
              <a:rPr lang="en-US" sz="2400" dirty="0" smtClean="0"/>
              <a:t>tachycardia, palpitation </a:t>
            </a:r>
            <a:r>
              <a:rPr lang="en-US" sz="2400" dirty="0"/>
              <a:t>and arrhythmias), reduced </a:t>
            </a:r>
            <a:r>
              <a:rPr lang="en-US" sz="2400" dirty="0" smtClean="0"/>
              <a:t>bronchial secretions</a:t>
            </a:r>
            <a:r>
              <a:rPr lang="en-US" sz="2400" dirty="0"/>
              <a:t>, urinary urgency and retention, dilatation </a:t>
            </a:r>
            <a:r>
              <a:rPr lang="en-US" sz="2400" dirty="0" smtClean="0"/>
              <a:t>of the </a:t>
            </a:r>
            <a:r>
              <a:rPr lang="en-US" sz="2400" dirty="0"/>
              <a:t>pupils with loss of accommodation, </a:t>
            </a:r>
            <a:r>
              <a:rPr lang="en-US" sz="2400" dirty="0" smtClean="0"/>
              <a:t>photophobia, dry </a:t>
            </a:r>
            <a:r>
              <a:rPr lang="en-US" sz="2400" dirty="0"/>
              <a:t>mouth, flushing and dryness of the skin. </a:t>
            </a:r>
            <a:endParaRPr lang="en-US" sz="2400" dirty="0" smtClean="0"/>
          </a:p>
          <a:p>
            <a:r>
              <a:rPr lang="en-US" sz="2400" dirty="0" smtClean="0"/>
              <a:t>Side-effects</a:t>
            </a:r>
            <a:r>
              <a:rPr lang="en-US" sz="2400" dirty="0"/>
              <a:t> </a:t>
            </a:r>
            <a:r>
              <a:rPr lang="en-US" sz="2400" dirty="0" smtClean="0"/>
              <a:t>that </a:t>
            </a:r>
            <a:r>
              <a:rPr lang="en-US" sz="2400" dirty="0"/>
              <a:t>occur occasionally include confusion (</a:t>
            </a:r>
            <a:r>
              <a:rPr lang="en-US" sz="2400" dirty="0" smtClean="0"/>
              <a:t>particularly in </a:t>
            </a:r>
            <a:r>
              <a:rPr lang="en-US" sz="2400" dirty="0"/>
              <a:t>the elderly), nausea, vomiting, and giddiness; </a:t>
            </a:r>
            <a:r>
              <a:rPr lang="en-US" sz="2400" dirty="0" smtClean="0"/>
              <a:t>very rarely</a:t>
            </a:r>
            <a:r>
              <a:rPr lang="en-US" sz="2400" dirty="0"/>
              <a:t>, angle-closure glaucoma may occur.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04664"/>
            <a:ext cx="8210873" cy="5636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ATROPINE SULFATE</a:t>
            </a:r>
          </a:p>
          <a:p>
            <a:r>
              <a:rPr lang="en-US" sz="2400" dirty="0"/>
              <a:t>Indications symptomatic relief of </a:t>
            </a:r>
            <a:r>
              <a:rPr lang="en-US" sz="2400" dirty="0" smtClean="0"/>
              <a:t>gastro-intestinal disorders </a:t>
            </a:r>
            <a:r>
              <a:rPr lang="en-US" sz="2400" dirty="0" err="1"/>
              <a:t>characterised</a:t>
            </a:r>
            <a:r>
              <a:rPr lang="en-US" sz="2400" dirty="0"/>
              <a:t> by smooth muscle </a:t>
            </a:r>
            <a:r>
              <a:rPr lang="en-US" sz="2400" dirty="0" smtClean="0"/>
              <a:t>spasm; mydriasis </a:t>
            </a:r>
            <a:r>
              <a:rPr lang="en-US" sz="2400" dirty="0"/>
              <a:t>and </a:t>
            </a:r>
            <a:r>
              <a:rPr lang="en-US" sz="2400" dirty="0" err="1" smtClean="0"/>
              <a:t>cycloplegia</a:t>
            </a:r>
            <a:r>
              <a:rPr lang="en-US" sz="2400" dirty="0" smtClean="0"/>
              <a:t>; premedication</a:t>
            </a:r>
          </a:p>
          <a:p>
            <a:r>
              <a:rPr lang="en-US" sz="2400" b="1" dirty="0"/>
              <a:t>DICYCLOVERINE </a:t>
            </a:r>
            <a:r>
              <a:rPr lang="en-US" sz="2400" b="1" dirty="0" smtClean="0"/>
              <a:t>HYDROCHLORIDE </a:t>
            </a:r>
            <a:r>
              <a:rPr lang="en-US" sz="2400" dirty="0" smtClean="0"/>
              <a:t>(</a:t>
            </a:r>
            <a:r>
              <a:rPr lang="en-US" sz="2400" dirty="0" err="1" smtClean="0"/>
              <a:t>Dicyclomine</a:t>
            </a:r>
            <a:r>
              <a:rPr lang="en-US" sz="2400" dirty="0" smtClean="0"/>
              <a:t> hydrochloride) Indications </a:t>
            </a:r>
            <a:r>
              <a:rPr lang="en-US" sz="2400" dirty="0"/>
              <a:t>symptomatic relief of </a:t>
            </a:r>
            <a:r>
              <a:rPr lang="en-US" sz="2400" dirty="0" smtClean="0"/>
              <a:t>gastro-intestinal disorders </a:t>
            </a:r>
            <a:r>
              <a:rPr lang="en-US" sz="2400" dirty="0" err="1"/>
              <a:t>characterised</a:t>
            </a:r>
            <a:r>
              <a:rPr lang="en-US" sz="2400" dirty="0"/>
              <a:t> by smooth muscle </a:t>
            </a:r>
            <a:r>
              <a:rPr lang="en-US" sz="2400" dirty="0" smtClean="0"/>
              <a:t>spasm</a:t>
            </a:r>
          </a:p>
          <a:p>
            <a:r>
              <a:rPr lang="en-US" sz="2400" b="1" dirty="0"/>
              <a:t>HYOSCINE </a:t>
            </a:r>
            <a:r>
              <a:rPr lang="en-US" sz="2400" b="1" dirty="0" smtClean="0"/>
              <a:t>BUTYLBROMIDE </a:t>
            </a:r>
            <a:r>
              <a:rPr lang="en-US" sz="2400" dirty="0" smtClean="0"/>
              <a:t>Indications </a:t>
            </a:r>
            <a:r>
              <a:rPr lang="en-US" sz="2400" dirty="0"/>
              <a:t>symptomatic relief of gastro-intestinal </a:t>
            </a:r>
            <a:r>
              <a:rPr lang="en-US" sz="2400" dirty="0" smtClean="0"/>
              <a:t>or </a:t>
            </a:r>
            <a:r>
              <a:rPr lang="en-US" sz="2400" dirty="0" err="1" smtClean="0"/>
              <a:t>genito</a:t>
            </a:r>
            <a:r>
              <a:rPr lang="en-US" sz="2400" dirty="0" smtClean="0"/>
              <a:t>-urinary </a:t>
            </a:r>
            <a:r>
              <a:rPr lang="en-US" sz="2400" dirty="0"/>
              <a:t>disorders </a:t>
            </a:r>
            <a:r>
              <a:rPr lang="en-US" sz="2400" dirty="0" err="1"/>
              <a:t>characterised</a:t>
            </a:r>
            <a:r>
              <a:rPr lang="en-US" sz="2400" dirty="0"/>
              <a:t> by </a:t>
            </a:r>
            <a:r>
              <a:rPr lang="en-US" sz="2400" dirty="0" smtClean="0"/>
              <a:t>smooth muscle </a:t>
            </a:r>
            <a:r>
              <a:rPr lang="en-US" sz="2400" dirty="0"/>
              <a:t>spasm; bowel colic and excessive </a:t>
            </a:r>
            <a:r>
              <a:rPr lang="en-US" sz="2400" dirty="0" smtClean="0"/>
              <a:t>respiratory secretions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94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352"/>
            <a:ext cx="8147248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/>
              <a:t>Motility </a:t>
            </a:r>
            <a:r>
              <a:rPr lang="en-US" sz="2400" b="1" dirty="0" smtClean="0"/>
              <a:t>stimulants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dirty="0"/>
              <a:t>Metoclopramide and </a:t>
            </a:r>
            <a:r>
              <a:rPr lang="en-US" sz="2400" dirty="0" err="1" smtClean="0"/>
              <a:t>domperidone</a:t>
            </a:r>
            <a:r>
              <a:rPr lang="en-US" sz="2400" dirty="0" smtClean="0"/>
              <a:t> are dopamine </a:t>
            </a:r>
            <a:r>
              <a:rPr lang="en-US" sz="2400" dirty="0"/>
              <a:t>receptor antagonists which stimulate </a:t>
            </a:r>
            <a:r>
              <a:rPr lang="en-US" sz="2400" dirty="0" smtClean="0"/>
              <a:t>gastric emptying </a:t>
            </a:r>
            <a:r>
              <a:rPr lang="en-US" sz="2400" dirty="0"/>
              <a:t>and small intestinal transit, and enhance </a:t>
            </a:r>
            <a:r>
              <a:rPr lang="en-US" sz="2400" dirty="0" smtClean="0"/>
              <a:t>the strength </a:t>
            </a:r>
            <a:r>
              <a:rPr lang="en-US" sz="2400" dirty="0"/>
              <a:t>of </a:t>
            </a:r>
            <a:r>
              <a:rPr lang="en-US" sz="2400" dirty="0" err="1"/>
              <a:t>oesophageal</a:t>
            </a:r>
            <a:r>
              <a:rPr lang="en-US" sz="2400" dirty="0"/>
              <a:t> sphincter contraction. </a:t>
            </a:r>
            <a:endParaRPr lang="en-US" sz="2400" dirty="0" smtClean="0"/>
          </a:p>
          <a:p>
            <a:r>
              <a:rPr lang="en-US" sz="2400" dirty="0" smtClean="0"/>
              <a:t>They are used </a:t>
            </a:r>
            <a:r>
              <a:rPr lang="en-US" sz="2400" dirty="0"/>
              <a:t>in some patients with functional dyspepsia that </a:t>
            </a:r>
            <a:r>
              <a:rPr lang="en-US" sz="2400" dirty="0" smtClean="0"/>
              <a:t>has not </a:t>
            </a:r>
            <a:r>
              <a:rPr lang="en-US" sz="2400" dirty="0"/>
              <a:t>responded to a proton pump inhibitor or a </a:t>
            </a:r>
            <a:r>
              <a:rPr lang="en-US" sz="2400" dirty="0" smtClean="0"/>
              <a:t>H2- receptor </a:t>
            </a:r>
            <a:r>
              <a:rPr lang="en-US" sz="2400" dirty="0"/>
              <a:t>antagonist. Metoclopramide is also used </a:t>
            </a:r>
            <a:r>
              <a:rPr lang="en-US" sz="2400" dirty="0" smtClean="0"/>
              <a:t>to speed </a:t>
            </a:r>
            <a:r>
              <a:rPr lang="en-US" sz="2400" dirty="0"/>
              <a:t>the transit of barium during intestinal </a:t>
            </a:r>
            <a:r>
              <a:rPr lang="en-US" sz="2400" dirty="0" smtClean="0"/>
              <a:t>follow through follow through</a:t>
            </a:r>
            <a:r>
              <a:rPr lang="en-US" sz="2400" dirty="0"/>
              <a:t> </a:t>
            </a:r>
            <a:r>
              <a:rPr lang="en-US" sz="2400" dirty="0" smtClean="0"/>
              <a:t>examination</a:t>
            </a:r>
            <a:r>
              <a:rPr lang="en-US" sz="2400" dirty="0"/>
              <a:t>, and as accessory treatment </a:t>
            </a:r>
            <a:r>
              <a:rPr lang="en-US" sz="2400" dirty="0" smtClean="0"/>
              <a:t>for gastro-</a:t>
            </a:r>
            <a:r>
              <a:rPr lang="en-US" sz="2400" dirty="0" err="1" smtClean="0"/>
              <a:t>oesophageal</a:t>
            </a:r>
            <a:r>
              <a:rPr lang="en-US" sz="2400" dirty="0" smtClean="0"/>
              <a:t> </a:t>
            </a:r>
            <a:r>
              <a:rPr lang="en-US" sz="2400" dirty="0"/>
              <a:t>reflux disease. For the management </a:t>
            </a:r>
            <a:r>
              <a:rPr lang="en-US" sz="2400" dirty="0" smtClean="0"/>
              <a:t>of gastroparesis </a:t>
            </a:r>
            <a:r>
              <a:rPr lang="en-US" sz="2400" dirty="0"/>
              <a:t>in patients with </a:t>
            </a:r>
            <a:r>
              <a:rPr lang="en-US" sz="2400" dirty="0" smtClean="0"/>
              <a:t>diabetes.</a:t>
            </a:r>
            <a:endParaRPr lang="en-US" sz="2400" dirty="0"/>
          </a:p>
          <a:p>
            <a:r>
              <a:rPr lang="en-US" sz="2400" dirty="0"/>
              <a:t>Metoclopramide and </a:t>
            </a:r>
            <a:r>
              <a:rPr lang="en-US" sz="2400" dirty="0" err="1"/>
              <a:t>domperidone</a:t>
            </a:r>
            <a:r>
              <a:rPr lang="en-US" sz="2400" dirty="0"/>
              <a:t> are useful in </a:t>
            </a:r>
            <a:r>
              <a:rPr lang="en-US" sz="2400" dirty="0" smtClean="0"/>
              <a:t>nonspecific and </a:t>
            </a:r>
            <a:r>
              <a:rPr lang="en-US" sz="2400" dirty="0"/>
              <a:t>in cytotoxic-induced nausea and vomiting.</a:t>
            </a:r>
          </a:p>
          <a:p>
            <a:r>
              <a:rPr lang="en-US" sz="2400" dirty="0"/>
              <a:t>Metoclopramide and occasionally </a:t>
            </a:r>
            <a:r>
              <a:rPr lang="en-US" sz="2400" dirty="0" err="1"/>
              <a:t>domperidone</a:t>
            </a:r>
            <a:r>
              <a:rPr lang="en-US" sz="2400" dirty="0"/>
              <a:t> </a:t>
            </a:r>
            <a:r>
              <a:rPr lang="en-US" sz="2400" dirty="0" smtClean="0"/>
              <a:t>can cause </a:t>
            </a:r>
            <a:r>
              <a:rPr lang="en-US" sz="2400" dirty="0"/>
              <a:t>acute dystonic reactions, particularly in </a:t>
            </a:r>
            <a:r>
              <a:rPr lang="en-US" sz="2400" dirty="0" smtClean="0"/>
              <a:t>young women </a:t>
            </a:r>
            <a:r>
              <a:rPr lang="en-US" sz="2400" dirty="0"/>
              <a:t>and children—for further details of this </a:t>
            </a:r>
            <a:r>
              <a:rPr lang="en-US" sz="2400" dirty="0" smtClean="0"/>
              <a:t>and other side-effects.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3702</TotalTime>
  <Words>2823</Words>
  <Application>Microsoft Office PowerPoint</Application>
  <PresentationFormat>On-screen Show (4:3)</PresentationFormat>
  <Paragraphs>209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MS PGothic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Diarrhea and constipation</vt:lpstr>
      <vt:lpstr>PowerPoint Presentation</vt:lpstr>
      <vt:lpstr>PowerPoint Presentation</vt:lpstr>
      <vt:lpstr>PowerPoint Presentation</vt:lpstr>
      <vt:lpstr>Treatment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Challenging Benzodiazepine and  Z-hypnotic Prescribing</dc:title>
  <dc:creator>Chris</dc:creator>
  <cp:lastModifiedBy>online cell</cp:lastModifiedBy>
  <cp:revision>308</cp:revision>
  <cp:lastPrinted>2016-10-22T23:30:19Z</cp:lastPrinted>
  <dcterms:created xsi:type="dcterms:W3CDTF">2013-09-25T20:10:50Z</dcterms:created>
  <dcterms:modified xsi:type="dcterms:W3CDTF">2016-10-26T09:02:28Z</dcterms:modified>
</cp:coreProperties>
</file>