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11/29/2017</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i="1" dirty="0"/>
              <a:t>Partition coefficient</a:t>
            </a:r>
            <a:r>
              <a:rPr lang="ar-IQ" b="1" i="1" dirty="0"/>
              <a:t/>
            </a:r>
            <a:br>
              <a:rPr lang="ar-IQ" b="1" i="1" dirty="0"/>
            </a:br>
            <a:r>
              <a:rPr lang="en-US" b="1" i="1" dirty="0"/>
              <a:t>p.c.</a:t>
            </a:r>
            <a:r>
              <a:rPr lang="en-US" dirty="0"/>
              <a:t/>
            </a:r>
            <a:br>
              <a:rPr lang="en-US" dirty="0"/>
            </a:br>
            <a:endParaRPr lang="ar-IQ" dirty="0"/>
          </a:p>
        </p:txBody>
      </p:sp>
      <p:sp>
        <p:nvSpPr>
          <p:cNvPr id="3" name="Subtitle 2"/>
          <p:cNvSpPr>
            <a:spLocks noGrp="1"/>
          </p:cNvSpPr>
          <p:nvPr>
            <p:ph type="subTitle" idx="1"/>
          </p:nvPr>
        </p:nvSpPr>
        <p:spPr/>
        <p:txBody>
          <a:bodyPr/>
          <a:lstStyle/>
          <a:p>
            <a:r>
              <a:rPr lang="en-US" dirty="0" smtClean="0"/>
              <a:t>Lab 5</a:t>
            </a:r>
            <a:endParaRPr lang="ar-IQ" dirty="0"/>
          </a:p>
        </p:txBody>
      </p:sp>
    </p:spTree>
    <p:extLst>
      <p:ext uri="{BB962C8B-B14F-4D97-AF65-F5344CB8AC3E}">
        <p14:creationId xmlns:p14="http://schemas.microsoft.com/office/powerpoint/2010/main" val="29073133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a:t>Calculation:</a:t>
            </a:r>
            <a:r>
              <a:rPr lang="en-US" dirty="0"/>
              <a:t/>
            </a:r>
            <a:br>
              <a:rPr lang="en-US" dirty="0"/>
            </a:br>
            <a:endParaRPr lang="ar-IQ" dirty="0"/>
          </a:p>
        </p:txBody>
      </p:sp>
      <p:sp>
        <p:nvSpPr>
          <p:cNvPr id="3" name="Content Placeholder 2"/>
          <p:cNvSpPr>
            <a:spLocks noGrp="1"/>
          </p:cNvSpPr>
          <p:nvPr>
            <p:ph idx="1"/>
          </p:nvPr>
        </p:nvSpPr>
        <p:spPr>
          <a:xfrm>
            <a:off x="457200" y="1143000"/>
            <a:ext cx="8382000" cy="5334000"/>
          </a:xfrm>
        </p:spPr>
        <p:txBody>
          <a:bodyPr>
            <a:normAutofit fontScale="62500" lnSpcReduction="20000"/>
          </a:bodyPr>
          <a:lstStyle/>
          <a:p>
            <a:pPr algn="l" rtl="0"/>
            <a:r>
              <a:rPr lang="en-US" dirty="0" smtClean="0"/>
              <a:t>Iodine </a:t>
            </a:r>
            <a:r>
              <a:rPr lang="en-US" dirty="0"/>
              <a:t>distributed between the aqueous phase and </a:t>
            </a:r>
            <a:r>
              <a:rPr lang="en-US" dirty="0" err="1"/>
              <a:t>chloroformic</a:t>
            </a:r>
            <a:r>
              <a:rPr lang="en-US" dirty="0"/>
              <a:t> phase.</a:t>
            </a:r>
          </a:p>
          <a:p>
            <a:pPr algn="l" rtl="0"/>
            <a:r>
              <a:rPr lang="en-US" b="1" dirty="0"/>
              <a:t>Aqueous phase:-</a:t>
            </a:r>
            <a:r>
              <a:rPr lang="en-US" dirty="0"/>
              <a:t>the no. of ml of sodium </a:t>
            </a:r>
            <a:r>
              <a:rPr lang="en-US" dirty="0" err="1"/>
              <a:t>thiosulphate</a:t>
            </a:r>
            <a:r>
              <a:rPr lang="en-US" dirty="0"/>
              <a:t> (0.02N) consumed in the titration is equivalent to the amount of Iodine present.</a:t>
            </a:r>
          </a:p>
          <a:p>
            <a:pPr algn="l" rtl="0"/>
            <a:r>
              <a:rPr lang="en-US" dirty="0"/>
              <a:t> </a:t>
            </a:r>
          </a:p>
          <a:p>
            <a:pPr algn="l" rtl="0"/>
            <a:r>
              <a:rPr lang="en-US" dirty="0"/>
              <a:t>(Na</a:t>
            </a:r>
            <a:r>
              <a:rPr lang="en-US" baseline="-25000" dirty="0"/>
              <a:t>2</a:t>
            </a:r>
            <a:r>
              <a:rPr lang="en-US" dirty="0"/>
              <a:t>S</a:t>
            </a:r>
            <a:r>
              <a:rPr lang="en-US" baseline="-25000" dirty="0"/>
              <a:t>2</a:t>
            </a:r>
            <a:r>
              <a:rPr lang="en-US" dirty="0"/>
              <a:t>O</a:t>
            </a:r>
            <a:r>
              <a:rPr lang="en-US" baseline="-25000" dirty="0"/>
              <a:t>3</a:t>
            </a:r>
            <a:r>
              <a:rPr lang="en-US" dirty="0"/>
              <a:t>) V1 X C1 = V2 X C2 (iodine)</a:t>
            </a:r>
          </a:p>
          <a:p>
            <a:pPr algn="l" rtl="0"/>
            <a:r>
              <a:rPr lang="en-US" dirty="0"/>
              <a:t> </a:t>
            </a:r>
          </a:p>
          <a:p>
            <a:pPr algn="l" rtl="0"/>
            <a:r>
              <a:rPr lang="en-US" dirty="0"/>
              <a:t>E.P X 0.02 N =10 X N2</a:t>
            </a:r>
          </a:p>
          <a:p>
            <a:pPr algn="l" rtl="0"/>
            <a:r>
              <a:rPr lang="en-US" dirty="0"/>
              <a:t> </a:t>
            </a:r>
          </a:p>
          <a:p>
            <a:pPr algn="l" rtl="0"/>
            <a:r>
              <a:rPr lang="en-US" dirty="0"/>
              <a:t>N2 =conc. Of iodine in water</a:t>
            </a:r>
          </a:p>
          <a:p>
            <a:pPr algn="l" rtl="0"/>
            <a:r>
              <a:rPr lang="en-US" b="1" dirty="0"/>
              <a:t> </a:t>
            </a:r>
            <a:endParaRPr lang="en-US" dirty="0"/>
          </a:p>
          <a:p>
            <a:pPr algn="l" rtl="0"/>
            <a:r>
              <a:rPr lang="en-US" b="1" dirty="0" err="1"/>
              <a:t>Chloroformic</a:t>
            </a:r>
            <a:r>
              <a:rPr lang="en-US" b="1" dirty="0"/>
              <a:t> phase:-</a:t>
            </a:r>
            <a:r>
              <a:rPr lang="en-US" dirty="0"/>
              <a:t>the no. of ml of sodium </a:t>
            </a:r>
            <a:r>
              <a:rPr lang="en-US" dirty="0" err="1"/>
              <a:t>thiosulphate</a:t>
            </a:r>
            <a:endParaRPr lang="en-US" dirty="0"/>
          </a:p>
          <a:p>
            <a:pPr algn="l" rtl="0"/>
            <a:r>
              <a:rPr lang="en-US" dirty="0"/>
              <a:t> (0. 1N) consumed in the titration is equivalent to the amount of Iodine present.</a:t>
            </a:r>
          </a:p>
          <a:p>
            <a:pPr algn="l" rtl="0"/>
            <a:r>
              <a:rPr lang="en-US" dirty="0"/>
              <a:t> </a:t>
            </a:r>
          </a:p>
          <a:p>
            <a:pPr algn="l" rtl="0"/>
            <a:r>
              <a:rPr lang="en-US" dirty="0"/>
              <a:t>(Na</a:t>
            </a:r>
            <a:r>
              <a:rPr lang="en-US" baseline="-25000" dirty="0"/>
              <a:t>2</a:t>
            </a:r>
            <a:r>
              <a:rPr lang="en-US" dirty="0"/>
              <a:t>S</a:t>
            </a:r>
            <a:r>
              <a:rPr lang="en-US" baseline="-25000" dirty="0"/>
              <a:t>2</a:t>
            </a:r>
            <a:r>
              <a:rPr lang="en-US" dirty="0"/>
              <a:t>O</a:t>
            </a:r>
            <a:r>
              <a:rPr lang="en-US" baseline="-25000" dirty="0"/>
              <a:t>3</a:t>
            </a:r>
            <a:r>
              <a:rPr lang="en-US" dirty="0"/>
              <a:t>) V1 X C1 = V2 X C2 (iodine)</a:t>
            </a:r>
          </a:p>
          <a:p>
            <a:pPr algn="l" rtl="0"/>
            <a:r>
              <a:rPr lang="en-US" dirty="0"/>
              <a:t> </a:t>
            </a:r>
          </a:p>
          <a:p>
            <a:pPr algn="l" rtl="0"/>
            <a:r>
              <a:rPr lang="en-US" dirty="0"/>
              <a:t>E.P</a:t>
            </a:r>
            <a:r>
              <a:rPr lang="en-US" baseline="-25000" dirty="0"/>
              <a:t>2</a:t>
            </a:r>
            <a:r>
              <a:rPr lang="en-US" dirty="0"/>
              <a:t> X 0.1N = 5 X N</a:t>
            </a:r>
            <a:r>
              <a:rPr lang="en-US" baseline="-25000" dirty="0"/>
              <a:t>2</a:t>
            </a:r>
            <a:endParaRPr lang="en-US" dirty="0"/>
          </a:p>
          <a:p>
            <a:pPr algn="l" rtl="0"/>
            <a:r>
              <a:rPr lang="en-US" dirty="0"/>
              <a:t> </a:t>
            </a:r>
          </a:p>
          <a:p>
            <a:pPr algn="l" rtl="0"/>
            <a:r>
              <a:rPr lang="en-US" dirty="0"/>
              <a:t>N2 =conc. Of iodine in chloroform</a:t>
            </a:r>
          </a:p>
          <a:p>
            <a:pPr algn="l" rtl="0"/>
            <a:r>
              <a:rPr lang="en-US" dirty="0"/>
              <a:t> </a:t>
            </a:r>
          </a:p>
          <a:p>
            <a:pPr algn="l" rtl="0"/>
            <a:r>
              <a:rPr lang="en-US" sz="2500" b="1" dirty="0">
                <a:solidFill>
                  <a:srgbClr val="00B050"/>
                </a:solidFill>
              </a:rPr>
              <a:t>                                       Conc. Of iodine in CHCl</a:t>
            </a:r>
            <a:r>
              <a:rPr lang="en-US" sz="2500" b="1" baseline="-25000" dirty="0">
                <a:solidFill>
                  <a:srgbClr val="00B050"/>
                </a:solidFill>
              </a:rPr>
              <a:t>3</a:t>
            </a:r>
            <a:endParaRPr lang="en-US" sz="2500" b="1" dirty="0">
              <a:solidFill>
                <a:srgbClr val="00B050"/>
              </a:solidFill>
            </a:endParaRPr>
          </a:p>
          <a:p>
            <a:pPr algn="l" rtl="0"/>
            <a:r>
              <a:rPr lang="en-US" sz="2500" b="1" dirty="0">
                <a:solidFill>
                  <a:srgbClr val="00B050"/>
                </a:solidFill>
              </a:rPr>
              <a:t>Partition coefficient = ---------------------------------------</a:t>
            </a:r>
          </a:p>
          <a:p>
            <a:pPr algn="l" rtl="0"/>
            <a:r>
              <a:rPr lang="en-US" sz="2500" b="1" dirty="0">
                <a:solidFill>
                  <a:srgbClr val="00B050"/>
                </a:solidFill>
              </a:rPr>
              <a:t>                                        Conc. Of iodine in water</a:t>
            </a:r>
          </a:p>
          <a:p>
            <a:pPr algn="l" rtl="0"/>
            <a:r>
              <a:rPr lang="en-US" sz="2500" b="1" dirty="0">
                <a:solidFill>
                  <a:srgbClr val="00B050"/>
                </a:solidFill>
              </a:rPr>
              <a:t> </a:t>
            </a:r>
          </a:p>
          <a:p>
            <a:pPr algn="l" rtl="0"/>
            <a:endParaRPr lang="ar-IQ" dirty="0"/>
          </a:p>
        </p:txBody>
      </p:sp>
    </p:spTree>
    <p:extLst>
      <p:ext uri="{BB962C8B-B14F-4D97-AF65-F5344CB8AC3E}">
        <p14:creationId xmlns:p14="http://schemas.microsoft.com/office/powerpoint/2010/main" val="1622865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731520"/>
            <a:ext cx="7696200" cy="5669280"/>
          </a:xfrm>
        </p:spPr>
        <p:txBody>
          <a:bodyPr>
            <a:noAutofit/>
          </a:bodyPr>
          <a:lstStyle/>
          <a:p>
            <a:pPr algn="l" rtl="0"/>
            <a:r>
              <a:rPr lang="en-US" sz="2000" b="1" dirty="0">
                <a:solidFill>
                  <a:schemeClr val="accent5">
                    <a:lumMod val="75000"/>
                  </a:schemeClr>
                </a:solidFill>
              </a:rPr>
              <a:t>if an excess liquid or solid is added to a mixture of two immiscible, or partially miscible liquids it will distribute itself bet. The two phases so that each become saturated.</a:t>
            </a:r>
          </a:p>
          <a:p>
            <a:pPr algn="l" rtl="0"/>
            <a:r>
              <a:rPr lang="en-US" sz="2000" dirty="0"/>
              <a:t>If the sub. Is added in amount insufficient to saturate the </a:t>
            </a:r>
            <a:r>
              <a:rPr lang="en-US" sz="2000" dirty="0" err="1"/>
              <a:t>solu</a:t>
            </a:r>
            <a:r>
              <a:rPr lang="en-US" sz="2000" dirty="0"/>
              <a:t>. It  still become distributed bet. The two layers in a definite conc. ratio .</a:t>
            </a:r>
          </a:p>
          <a:p>
            <a:pPr algn="l" rtl="0"/>
            <a:r>
              <a:rPr lang="en-US" sz="2000" dirty="0"/>
              <a:t>So equilibrium expression</a:t>
            </a:r>
          </a:p>
          <a:p>
            <a:pPr algn="l" rtl="0"/>
            <a:r>
              <a:rPr lang="en-US" sz="2000" dirty="0"/>
              <a:t>                  </a:t>
            </a:r>
            <a:r>
              <a:rPr lang="en-US" sz="2800" b="1" u="sng" dirty="0">
                <a:solidFill>
                  <a:srgbClr val="00B050"/>
                </a:solidFill>
              </a:rPr>
              <a:t> K  =C₁ / C₂</a:t>
            </a:r>
          </a:p>
          <a:p>
            <a:pPr algn="l" rtl="0"/>
            <a:r>
              <a:rPr lang="en-US" sz="2000" dirty="0"/>
              <a:t>Where </a:t>
            </a:r>
            <a:r>
              <a:rPr lang="en-US" sz="2000" b="1" dirty="0"/>
              <a:t>C₁ &amp; C₂ </a:t>
            </a:r>
            <a:r>
              <a:rPr lang="en-US" sz="2000" dirty="0"/>
              <a:t>is </a:t>
            </a:r>
            <a:r>
              <a:rPr lang="en-US" sz="2000" b="1" dirty="0"/>
              <a:t>equilibrium conc. </a:t>
            </a:r>
            <a:r>
              <a:rPr lang="en-US" sz="2000" dirty="0"/>
              <a:t>Of the sub. In   solvent 1&amp; solvent2, respectively.</a:t>
            </a:r>
            <a:r>
              <a:rPr lang="en-US" sz="2000" b="1" dirty="0"/>
              <a:t> </a:t>
            </a:r>
            <a:endParaRPr lang="en-US" sz="2000" dirty="0"/>
          </a:p>
          <a:p>
            <a:pPr algn="l" rtl="0"/>
            <a:r>
              <a:rPr lang="en-US" sz="2000" b="1" dirty="0"/>
              <a:t>While K </a:t>
            </a:r>
            <a:r>
              <a:rPr lang="en-US" sz="2000" dirty="0"/>
              <a:t>is equilibrium constant also known </a:t>
            </a:r>
            <a:r>
              <a:rPr lang="en-US" sz="2000" dirty="0">
                <a:solidFill>
                  <a:srgbClr val="7030A0"/>
                </a:solidFill>
              </a:rPr>
              <a:t>as     </a:t>
            </a:r>
            <a:r>
              <a:rPr lang="en-US" sz="2000" b="1" dirty="0">
                <a:solidFill>
                  <a:srgbClr val="7030A0"/>
                </a:solidFill>
              </a:rPr>
              <a:t>distribution ratio, distribution coefficient or  partition coefficient </a:t>
            </a:r>
            <a:r>
              <a:rPr lang="en-US" sz="2000" dirty="0"/>
              <a:t>at constant temp.</a:t>
            </a:r>
            <a:endParaRPr lang="ar-IQ" sz="2000" dirty="0"/>
          </a:p>
        </p:txBody>
      </p:sp>
    </p:spTree>
    <p:extLst>
      <p:ext uri="{BB962C8B-B14F-4D97-AF65-F5344CB8AC3E}">
        <p14:creationId xmlns:p14="http://schemas.microsoft.com/office/powerpoint/2010/main" val="1968549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31520"/>
            <a:ext cx="7848600" cy="5288280"/>
          </a:xfrm>
        </p:spPr>
        <p:txBody>
          <a:bodyPr/>
          <a:lstStyle/>
          <a:p>
            <a:pPr algn="l" rtl="0"/>
            <a:r>
              <a:rPr lang="en-US" sz="3600" b="1" dirty="0" smtClean="0"/>
              <a:t>example</a:t>
            </a:r>
            <a:r>
              <a:rPr lang="en-US" sz="3600" b="1" dirty="0"/>
              <a:t>/</a:t>
            </a:r>
            <a:r>
              <a:rPr lang="en-US" sz="3600" dirty="0"/>
              <a:t> </a:t>
            </a:r>
            <a:endParaRPr lang="en-US" sz="3600" dirty="0" smtClean="0"/>
          </a:p>
          <a:p>
            <a:pPr algn="l" rtl="0"/>
            <a:r>
              <a:rPr lang="en-US" dirty="0" smtClean="0"/>
              <a:t>when </a:t>
            </a:r>
            <a:r>
              <a:rPr lang="en-US" dirty="0"/>
              <a:t>boric acid distributed between water &amp; amyl </a:t>
            </a:r>
            <a:r>
              <a:rPr lang="en-US" dirty="0" err="1"/>
              <a:t>alch</a:t>
            </a:r>
            <a:r>
              <a:rPr lang="en-US" dirty="0"/>
              <a:t>. At 25 c⁰, the conc. In water is (0.0510 mole /L) &amp; in amyl </a:t>
            </a:r>
            <a:r>
              <a:rPr lang="en-US" dirty="0" err="1"/>
              <a:t>alch</a:t>
            </a:r>
            <a:r>
              <a:rPr lang="en-US" dirty="0"/>
              <a:t>. Is (0.0155 mole/L) what is the distribution coefficient?</a:t>
            </a:r>
          </a:p>
          <a:p>
            <a:pPr algn="l" rtl="0"/>
            <a:r>
              <a:rPr lang="en-US" dirty="0"/>
              <a:t>K  =   C H₂O /c </a:t>
            </a:r>
            <a:r>
              <a:rPr lang="en-US" dirty="0" err="1"/>
              <a:t>alch</a:t>
            </a:r>
            <a:r>
              <a:rPr lang="en-US" dirty="0"/>
              <a:t>.    =   0.0510/0.0155  =3.29</a:t>
            </a:r>
          </a:p>
          <a:p>
            <a:pPr algn="l" rtl="0"/>
            <a:r>
              <a:rPr lang="en-US" b="1" dirty="0"/>
              <a:t>Or </a:t>
            </a:r>
            <a:endParaRPr lang="en-US" dirty="0"/>
          </a:p>
          <a:p>
            <a:pPr algn="l" rtl="0"/>
            <a:r>
              <a:rPr lang="en-US" dirty="0"/>
              <a:t>K   = c </a:t>
            </a:r>
            <a:r>
              <a:rPr lang="en-US" dirty="0" err="1"/>
              <a:t>alch</a:t>
            </a:r>
            <a:r>
              <a:rPr lang="en-US" dirty="0"/>
              <a:t>. / C H₂O  =  0.0155/ 0.0510 =0.304</a:t>
            </a:r>
          </a:p>
          <a:p>
            <a:pPr algn="l" rtl="0"/>
            <a:endParaRPr lang="ar-IQ" dirty="0"/>
          </a:p>
        </p:txBody>
      </p:sp>
    </p:spTree>
    <p:extLst>
      <p:ext uri="{BB962C8B-B14F-4D97-AF65-F5344CB8AC3E}">
        <p14:creationId xmlns:p14="http://schemas.microsoft.com/office/powerpoint/2010/main" val="1591007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a:t>Importance of P.C. to the pharmacist:-</a:t>
            </a:r>
            <a:r>
              <a:rPr lang="en-US" dirty="0"/>
              <a:t/>
            </a:r>
            <a:br>
              <a:rPr lang="en-US" dirty="0"/>
            </a:br>
            <a:endParaRPr lang="ar-IQ" dirty="0"/>
          </a:p>
        </p:txBody>
      </p:sp>
      <p:sp>
        <p:nvSpPr>
          <p:cNvPr id="3" name="Content Placeholder 2"/>
          <p:cNvSpPr>
            <a:spLocks noGrp="1"/>
          </p:cNvSpPr>
          <p:nvPr>
            <p:ph idx="1"/>
          </p:nvPr>
        </p:nvSpPr>
        <p:spPr/>
        <p:txBody>
          <a:bodyPr/>
          <a:lstStyle/>
          <a:p>
            <a:pPr algn="l" rtl="0"/>
            <a:r>
              <a:rPr lang="en-US" dirty="0" smtClean="0"/>
              <a:t>1)the </a:t>
            </a:r>
            <a:r>
              <a:rPr lang="en-US" dirty="0"/>
              <a:t>preservation of oil / water system.</a:t>
            </a:r>
          </a:p>
          <a:p>
            <a:pPr algn="l" rtl="0"/>
            <a:r>
              <a:rPr lang="en-US" dirty="0"/>
              <a:t>2)absorption&amp; distribution of drug through the body.</a:t>
            </a:r>
          </a:p>
          <a:p>
            <a:pPr algn="l" rtl="0"/>
            <a:r>
              <a:rPr lang="en-US" dirty="0"/>
              <a:t>3)In the extraction process to remove a particular solute From </a:t>
            </a:r>
            <a:r>
              <a:rPr lang="en-US" b="1" dirty="0"/>
              <a:t>homogeneous</a:t>
            </a:r>
            <a:r>
              <a:rPr lang="en-US" dirty="0"/>
              <a:t> system.</a:t>
            </a:r>
          </a:p>
          <a:p>
            <a:pPr algn="l" rtl="0"/>
            <a:r>
              <a:rPr lang="en-US" dirty="0"/>
              <a:t>4)In dosage form formulation.</a:t>
            </a:r>
          </a:p>
          <a:p>
            <a:pPr algn="l" rtl="0"/>
            <a:r>
              <a:rPr lang="en-US" dirty="0"/>
              <a:t> </a:t>
            </a:r>
          </a:p>
          <a:p>
            <a:pPr algn="l" rtl="0"/>
            <a:endParaRPr lang="ar-IQ" dirty="0"/>
          </a:p>
        </p:txBody>
      </p:sp>
    </p:spTree>
    <p:extLst>
      <p:ext uri="{BB962C8B-B14F-4D97-AF65-F5344CB8AC3E}">
        <p14:creationId xmlns:p14="http://schemas.microsoft.com/office/powerpoint/2010/main" val="39833075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preservation</a:t>
            </a:r>
            <a:endParaRPr lang="ar-IQ" dirty="0"/>
          </a:p>
        </p:txBody>
      </p:sp>
      <p:sp>
        <p:nvSpPr>
          <p:cNvPr id="3" name="Content Placeholder 2"/>
          <p:cNvSpPr>
            <a:spLocks noGrp="1"/>
          </p:cNvSpPr>
          <p:nvPr>
            <p:ph idx="1"/>
          </p:nvPr>
        </p:nvSpPr>
        <p:spPr/>
        <p:txBody>
          <a:bodyPr>
            <a:normAutofit lnSpcReduction="10000"/>
          </a:bodyPr>
          <a:lstStyle/>
          <a:p>
            <a:pPr marL="0" indent="0" algn="l" rtl="0">
              <a:buNone/>
            </a:pPr>
            <a:endParaRPr lang="en-US" dirty="0"/>
          </a:p>
          <a:p>
            <a:pPr algn="l" rtl="0"/>
            <a:r>
              <a:rPr lang="en-US" b="1" i="1" dirty="0"/>
              <a:t> -</a:t>
            </a:r>
            <a:r>
              <a:rPr lang="en-US" dirty="0"/>
              <a:t>it will </a:t>
            </a:r>
            <a:r>
              <a:rPr lang="en-US" dirty="0" smtClean="0"/>
              <a:t>be </a:t>
            </a:r>
            <a:r>
              <a:rPr lang="en-US" dirty="0"/>
              <a:t>explained by </a:t>
            </a:r>
            <a:r>
              <a:rPr lang="en-US" b="1" dirty="0">
                <a:solidFill>
                  <a:srgbClr val="00B050"/>
                </a:solidFill>
              </a:rPr>
              <a:t>knowing the effect of ionic dissociation &amp; molecular association on P.C</a:t>
            </a:r>
            <a:r>
              <a:rPr lang="en-US" dirty="0"/>
              <a:t>.</a:t>
            </a:r>
          </a:p>
          <a:p>
            <a:pPr algn="l" rtl="0"/>
            <a:r>
              <a:rPr lang="en-US" dirty="0"/>
              <a:t>as the solute can exist partly or wholly as </a:t>
            </a:r>
            <a:r>
              <a:rPr lang="en-US" b="1" dirty="0"/>
              <a:t>associated molecule </a:t>
            </a:r>
            <a:r>
              <a:rPr lang="en-US" dirty="0"/>
              <a:t>in one phase or it may </a:t>
            </a:r>
            <a:r>
              <a:rPr lang="en-US" b="1" dirty="0"/>
              <a:t>dissociate into ions </a:t>
            </a:r>
            <a:r>
              <a:rPr lang="en-US" dirty="0"/>
              <a:t>in either of the liquid phases.</a:t>
            </a:r>
          </a:p>
          <a:p>
            <a:pPr algn="l" rtl="0"/>
            <a:r>
              <a:rPr lang="en-US" dirty="0">
                <a:solidFill>
                  <a:srgbClr val="C00000"/>
                </a:solidFill>
              </a:rPr>
              <a:t>     </a:t>
            </a:r>
            <a:r>
              <a:rPr lang="en-US" b="1" dirty="0">
                <a:solidFill>
                  <a:srgbClr val="C00000"/>
                </a:solidFill>
              </a:rPr>
              <a:t>the distribution low applies only to the conc. Of  the species common to both phases , namely, monomers or simple molecule of the solute</a:t>
            </a:r>
            <a:r>
              <a:rPr lang="en-US" b="1" dirty="0"/>
              <a:t>. </a:t>
            </a:r>
            <a:endParaRPr lang="en-US" dirty="0"/>
          </a:p>
          <a:p>
            <a:pPr algn="l" rtl="0"/>
            <a:r>
              <a:rPr lang="ar-IQ" dirty="0"/>
              <a:t>  </a:t>
            </a:r>
            <a:r>
              <a:rPr lang="en-US" dirty="0"/>
              <a:t>e.g. when benzoic acid used as preservative it is distributed between oil phase &amp; water phase &amp; the distribution law applies only when it is neither </a:t>
            </a:r>
            <a:r>
              <a:rPr lang="en-US" b="1" dirty="0"/>
              <a:t>associated in oil phase </a:t>
            </a:r>
            <a:r>
              <a:rPr lang="en-US" dirty="0"/>
              <a:t>nor </a:t>
            </a:r>
            <a:r>
              <a:rPr lang="en-US" b="1" dirty="0"/>
              <a:t>dissociated in aqueous phase </a:t>
            </a:r>
            <a:r>
              <a:rPr lang="en-US" dirty="0"/>
              <a:t>.</a:t>
            </a:r>
          </a:p>
          <a:p>
            <a:pPr algn="l" rtl="0"/>
            <a:endParaRPr lang="ar-IQ" dirty="0"/>
          </a:p>
        </p:txBody>
      </p:sp>
    </p:spTree>
    <p:extLst>
      <p:ext uri="{BB962C8B-B14F-4D97-AF65-F5344CB8AC3E}">
        <p14:creationId xmlns:p14="http://schemas.microsoft.com/office/powerpoint/2010/main" val="3913936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extraction</a:t>
            </a:r>
            <a:r>
              <a:rPr lang="en-US" b="1" i="1" dirty="0"/>
              <a:t>:-</a:t>
            </a:r>
            <a:r>
              <a:rPr lang="en-US" dirty="0"/>
              <a:t/>
            </a:r>
            <a:br>
              <a:rPr lang="en-US" dirty="0"/>
            </a:br>
            <a:endParaRPr lang="ar-IQ" dirty="0"/>
          </a:p>
        </p:txBody>
      </p:sp>
      <p:sp>
        <p:nvSpPr>
          <p:cNvPr id="3" name="Content Placeholder 2"/>
          <p:cNvSpPr>
            <a:spLocks noGrp="1"/>
          </p:cNvSpPr>
          <p:nvPr>
            <p:ph idx="1"/>
          </p:nvPr>
        </p:nvSpPr>
        <p:spPr/>
        <p:txBody>
          <a:bodyPr>
            <a:normAutofit/>
          </a:bodyPr>
          <a:lstStyle/>
          <a:p>
            <a:pPr algn="l" rtl="0"/>
            <a:r>
              <a:rPr lang="en-US" dirty="0" smtClean="0"/>
              <a:t>To </a:t>
            </a:r>
            <a:r>
              <a:rPr lang="en-US" dirty="0"/>
              <a:t>remove a particular solute from homogeneous solution by adding another solvent that is immiscible with the first one .</a:t>
            </a:r>
          </a:p>
          <a:p>
            <a:pPr algn="l" rtl="0"/>
            <a:r>
              <a:rPr lang="en-US" dirty="0"/>
              <a:t>             </a:t>
            </a:r>
            <a:endParaRPr lang="ar-IQ" dirty="0"/>
          </a:p>
        </p:txBody>
      </p:sp>
    </p:spTree>
    <p:extLst>
      <p:ext uri="{BB962C8B-B14F-4D97-AF65-F5344CB8AC3E}">
        <p14:creationId xmlns:p14="http://schemas.microsoft.com/office/powerpoint/2010/main" val="2225713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rtl="0"/>
            <a:r>
              <a:rPr lang="en-US" b="1" dirty="0">
                <a:solidFill>
                  <a:srgbClr val="C00000"/>
                </a:solidFill>
              </a:rPr>
              <a:t>3) </a:t>
            </a:r>
            <a:r>
              <a:rPr lang="en-US" b="1" i="1" dirty="0">
                <a:solidFill>
                  <a:srgbClr val="C00000"/>
                </a:solidFill>
              </a:rPr>
              <a:t>Absorption &amp; distribution of </a:t>
            </a:r>
            <a:r>
              <a:rPr lang="en-US" b="1" i="1" dirty="0" smtClean="0">
                <a:solidFill>
                  <a:srgbClr val="C00000"/>
                </a:solidFill>
              </a:rPr>
              <a:t>drug </a:t>
            </a:r>
            <a:r>
              <a:rPr lang="en-US" b="1" i="1" dirty="0">
                <a:solidFill>
                  <a:srgbClr val="C00000"/>
                </a:solidFill>
              </a:rPr>
              <a:t>through the body :-  </a:t>
            </a:r>
            <a:endParaRPr lang="en-US" dirty="0">
              <a:solidFill>
                <a:srgbClr val="C00000"/>
              </a:solidFill>
            </a:endParaRPr>
          </a:p>
          <a:p>
            <a:pPr algn="l" rtl="0"/>
            <a:r>
              <a:rPr lang="en-US" dirty="0"/>
              <a:t>The passage of d. through the lipid membrane &amp; interaction with the receptor site sometimes correlates with the P.C.</a:t>
            </a:r>
          </a:p>
          <a:p>
            <a:pPr algn="l" rtl="0"/>
            <a:r>
              <a:rPr lang="en-US" b="1" i="1" dirty="0">
                <a:solidFill>
                  <a:srgbClr val="C00000"/>
                </a:solidFill>
              </a:rPr>
              <a:t>4)Dosage form design :-</a:t>
            </a:r>
            <a:endParaRPr lang="en-US" dirty="0">
              <a:solidFill>
                <a:srgbClr val="C00000"/>
              </a:solidFill>
            </a:endParaRPr>
          </a:p>
          <a:p>
            <a:pPr algn="l" rtl="0"/>
            <a:r>
              <a:rPr lang="en-US" dirty="0"/>
              <a:t>In oily type supp. Base which melt at body temp. , the release of the drug depends on P.C.</a:t>
            </a:r>
          </a:p>
          <a:p>
            <a:pPr algn="l" rtl="0"/>
            <a:r>
              <a:rPr lang="en-US" dirty="0"/>
              <a:t> </a:t>
            </a:r>
          </a:p>
          <a:p>
            <a:pPr algn="l" rtl="0"/>
            <a:endParaRPr lang="ar-IQ" dirty="0"/>
          </a:p>
        </p:txBody>
      </p:sp>
    </p:spTree>
    <p:extLst>
      <p:ext uri="{BB962C8B-B14F-4D97-AF65-F5344CB8AC3E}">
        <p14:creationId xmlns:p14="http://schemas.microsoft.com/office/powerpoint/2010/main" val="3284035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a:t>Experimental work :</a:t>
            </a:r>
            <a:r>
              <a:rPr lang="en-US" b="1" i="1" dirty="0"/>
              <a:t>- </a:t>
            </a:r>
            <a:r>
              <a:rPr lang="en-US" dirty="0"/>
              <a:t/>
            </a:r>
            <a:br>
              <a:rPr lang="en-US" dirty="0"/>
            </a:br>
            <a:endParaRPr lang="ar-IQ" dirty="0"/>
          </a:p>
        </p:txBody>
      </p:sp>
      <p:sp>
        <p:nvSpPr>
          <p:cNvPr id="3" name="Content Placeholder 2"/>
          <p:cNvSpPr>
            <a:spLocks noGrp="1"/>
          </p:cNvSpPr>
          <p:nvPr>
            <p:ph idx="1"/>
          </p:nvPr>
        </p:nvSpPr>
        <p:spPr/>
        <p:txBody>
          <a:bodyPr/>
          <a:lstStyle/>
          <a:p>
            <a:pPr algn="l" rtl="0"/>
            <a:r>
              <a:rPr lang="en-US" dirty="0" smtClean="0"/>
              <a:t>Determination </a:t>
            </a:r>
            <a:r>
              <a:rPr lang="en-US" dirty="0"/>
              <a:t>the partition coefficient of iodine between water and chloroform.</a:t>
            </a:r>
          </a:p>
          <a:p>
            <a:r>
              <a:rPr lang="en-US" dirty="0"/>
              <a:t> </a:t>
            </a:r>
          </a:p>
          <a:p>
            <a:endParaRPr lang="ar-IQ" dirty="0"/>
          </a:p>
        </p:txBody>
      </p:sp>
    </p:spTree>
    <p:extLst>
      <p:ext uri="{BB962C8B-B14F-4D97-AF65-F5344CB8AC3E}">
        <p14:creationId xmlns:p14="http://schemas.microsoft.com/office/powerpoint/2010/main" val="36771484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305800" cy="5715000"/>
          </a:xfrm>
        </p:spPr>
        <p:txBody>
          <a:bodyPr>
            <a:normAutofit fontScale="85000" lnSpcReduction="20000"/>
          </a:bodyPr>
          <a:lstStyle/>
          <a:p>
            <a:pPr algn="l" rtl="0"/>
            <a:r>
              <a:rPr lang="en-US" b="1" i="1" u="sng" dirty="0"/>
              <a:t>Procedure:-</a:t>
            </a:r>
            <a:endParaRPr lang="en-US" dirty="0"/>
          </a:p>
          <a:p>
            <a:pPr lvl="0" algn="l" rtl="0"/>
            <a:r>
              <a:rPr lang="en-US" dirty="0"/>
              <a:t>in dry Stoppered conical flask (iodine flask) put 20 ml of 1% iodine in chloroform (use burette).</a:t>
            </a:r>
          </a:p>
          <a:p>
            <a:pPr lvl="0" algn="l" rtl="0"/>
            <a:r>
              <a:rPr lang="en-US" dirty="0"/>
              <a:t>Add 50 ml D.W. to it</a:t>
            </a:r>
            <a:r>
              <a:rPr lang="en-US" dirty="0" smtClean="0"/>
              <a:t>.</a:t>
            </a:r>
          </a:p>
          <a:p>
            <a:pPr lvl="0" algn="l" rtl="0"/>
            <a:endParaRPr lang="en-US" dirty="0"/>
          </a:p>
          <a:p>
            <a:pPr lvl="0" algn="l" rtl="0"/>
            <a:r>
              <a:rPr lang="en-US" dirty="0">
                <a:solidFill>
                  <a:srgbClr val="C00000"/>
                </a:solidFill>
              </a:rPr>
              <a:t>The flask is the thoroughly shaken from time to time half hour after  equilibrium is established ,allow to stand for complete phase separation, this need another half an hour</a:t>
            </a:r>
            <a:r>
              <a:rPr lang="en-US" dirty="0"/>
              <a:t>.</a:t>
            </a:r>
          </a:p>
          <a:p>
            <a:pPr lvl="0" algn="l" rtl="0"/>
            <a:r>
              <a:rPr lang="en-US" dirty="0"/>
              <a:t>10 ml of the sample are taken from the upper aqueous layer, care is taken to avoid touching the chloroforming layer. Then titrate against 0.02 N sodium </a:t>
            </a:r>
            <a:r>
              <a:rPr lang="en-US" dirty="0" err="1"/>
              <a:t>thiosulphate</a:t>
            </a:r>
            <a:r>
              <a:rPr lang="en-US" dirty="0"/>
              <a:t> .the end point is the disappearance of light brownish color.</a:t>
            </a:r>
          </a:p>
          <a:p>
            <a:pPr algn="l" rtl="0"/>
            <a:r>
              <a:rPr lang="en-US" dirty="0"/>
              <a:t> </a:t>
            </a:r>
          </a:p>
          <a:p>
            <a:pPr lvl="0" algn="l" rtl="0"/>
            <a:r>
              <a:rPr lang="en-US" b="1" dirty="0">
                <a:solidFill>
                  <a:srgbClr val="00B050"/>
                </a:solidFill>
              </a:rPr>
              <a:t>5 ml are taken from the organic layer (lower layer) .the inside wall of the pipette must be kept dry as it passes through aqueous phase by placing the finger tightly over the upper end of the pipette. Then titrate against 0.1 N sodium </a:t>
            </a:r>
            <a:r>
              <a:rPr lang="en-US" b="1" dirty="0" err="1">
                <a:solidFill>
                  <a:srgbClr val="00B050"/>
                </a:solidFill>
              </a:rPr>
              <a:t>thiosulphate</a:t>
            </a:r>
            <a:r>
              <a:rPr lang="en-US" b="1" dirty="0">
                <a:solidFill>
                  <a:srgbClr val="00B050"/>
                </a:solidFill>
              </a:rPr>
              <a:t>.</a:t>
            </a:r>
            <a:r>
              <a:rPr lang="en-US" dirty="0"/>
              <a:t> Before titration, add 5 ml of 10% pot. Iodide to </a:t>
            </a:r>
            <a:r>
              <a:rPr lang="en-US" dirty="0" err="1"/>
              <a:t>facillate</a:t>
            </a:r>
            <a:r>
              <a:rPr lang="en-US" dirty="0"/>
              <a:t> extraction of I2 from the organic   layer and it's titration with aqueous sodium </a:t>
            </a:r>
            <a:r>
              <a:rPr lang="en-US" dirty="0" err="1"/>
              <a:t>thiosulphate</a:t>
            </a:r>
            <a:r>
              <a:rPr lang="en-US" dirty="0"/>
              <a:t>. The end point is the disappearance of the brownish color</a:t>
            </a:r>
            <a:r>
              <a:rPr lang="en-US" dirty="0" smtClean="0"/>
              <a:t>.</a:t>
            </a:r>
            <a:endParaRPr lang="en-US" dirty="0"/>
          </a:p>
        </p:txBody>
      </p:sp>
    </p:spTree>
    <p:extLst>
      <p:ext uri="{BB962C8B-B14F-4D97-AF65-F5344CB8AC3E}">
        <p14:creationId xmlns:p14="http://schemas.microsoft.com/office/powerpoint/2010/main" val="21417270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68</TotalTime>
  <Words>593</Words>
  <Application>Microsoft Office PowerPoint</Application>
  <PresentationFormat>On-screen Show (4:3)</PresentationFormat>
  <Paragraphs>67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Clarity</vt:lpstr>
      <vt:lpstr>Partition coefficient p.c. </vt:lpstr>
      <vt:lpstr>PowerPoint Presentation</vt:lpstr>
      <vt:lpstr>PowerPoint Presentation</vt:lpstr>
      <vt:lpstr>Importance of P.C. to the pharmacist:- </vt:lpstr>
      <vt:lpstr>preservation</vt:lpstr>
      <vt:lpstr>extraction:- </vt:lpstr>
      <vt:lpstr>PowerPoint Presentation</vt:lpstr>
      <vt:lpstr>Experimental work :-  </vt:lpstr>
      <vt:lpstr>PowerPoint Presentation</vt:lpstr>
      <vt:lpstr>Calculation: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Partition coefficient p.c.</dc:title>
  <dc:creator>Angel</dc:creator>
  <cp:lastModifiedBy>nora</cp:lastModifiedBy>
  <cp:revision>3</cp:revision>
  <dcterms:created xsi:type="dcterms:W3CDTF">2006-08-16T00:00:00Z</dcterms:created>
  <dcterms:modified xsi:type="dcterms:W3CDTF">2017-11-29T09:43:39Z</dcterms:modified>
</cp:coreProperties>
</file>