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9" r:id="rId4"/>
    <p:sldId id="261" r:id="rId5"/>
    <p:sldId id="264" r:id="rId6"/>
    <p:sldId id="263" r:id="rId7"/>
    <p:sldId id="268" r:id="rId8"/>
    <p:sldId id="269" r:id="rId9"/>
    <p:sldId id="270" r:id="rId10"/>
    <p:sldId id="271" r:id="rId11"/>
    <p:sldId id="276" r:id="rId12"/>
    <p:sldId id="277" r:id="rId13"/>
    <p:sldId id="284" r:id="rId14"/>
    <p:sldId id="287" r:id="rId15"/>
    <p:sldId id="291" r:id="rId16"/>
    <p:sldId id="293" r:id="rId17"/>
    <p:sldId id="297" r:id="rId18"/>
    <p:sldId id="298" r:id="rId19"/>
    <p:sldId id="304" r:id="rId20"/>
    <p:sldId id="306" r:id="rId21"/>
    <p:sldId id="330" r:id="rId22"/>
    <p:sldId id="308" r:id="rId23"/>
    <p:sldId id="310" r:id="rId24"/>
    <p:sldId id="313" r:id="rId25"/>
    <p:sldId id="314" r:id="rId26"/>
    <p:sldId id="317" r:id="rId27"/>
    <p:sldId id="319" r:id="rId28"/>
    <p:sldId id="322" r:id="rId29"/>
    <p:sldId id="325" r:id="rId3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3038" autoAdjust="0"/>
    <p:restoredTop sz="94660"/>
  </p:normalViewPr>
  <p:slideViewPr>
    <p:cSldViewPr>
      <p:cViewPr>
        <p:scale>
          <a:sx n="70" d="100"/>
          <a:sy n="70" d="100"/>
        </p:scale>
        <p:origin x="-132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2368F55-24F0-4FC3-A0E5-BAB318BF4AAA}" type="datetimeFigureOut">
              <a:rPr lang="ar-IQ" smtClean="0"/>
              <a:pPr/>
              <a:t>17/08/1439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F9722C5-F125-4DCD-8CF8-AF57D979EBEE}"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368F55-24F0-4FC3-A0E5-BAB318BF4AAA}" type="datetimeFigureOut">
              <a:rPr lang="ar-IQ" smtClean="0"/>
              <a:pPr/>
              <a:t>17/08/1439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F9722C5-F125-4DCD-8CF8-AF57D979EBEE}"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2368F55-24F0-4FC3-A0E5-BAB318BF4AAA}" type="datetimeFigureOut">
              <a:rPr lang="ar-IQ" smtClean="0"/>
              <a:pPr/>
              <a:t>17/08/1439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F9722C5-F125-4DCD-8CF8-AF57D979EBEE}" type="slidenum">
              <a:rPr lang="ar-IQ" smtClean="0"/>
              <a:pPr/>
              <a:t>‹#›</a:t>
            </a:fld>
            <a:endParaRPr lang="ar-IQ"/>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368F55-24F0-4FC3-A0E5-BAB318BF4AAA}" type="datetimeFigureOut">
              <a:rPr lang="ar-IQ" smtClean="0"/>
              <a:pPr/>
              <a:t>17/08/1439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F9722C5-F125-4DCD-8CF8-AF57D979EBEE}" type="slidenum">
              <a:rPr lang="ar-IQ" smtClean="0"/>
              <a:pPr/>
              <a:t>‹#›</a:t>
            </a:fld>
            <a:endParaRPr lang="ar-IQ"/>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368F55-24F0-4FC3-A0E5-BAB318BF4AAA}" type="datetimeFigureOut">
              <a:rPr lang="ar-IQ" smtClean="0"/>
              <a:pPr/>
              <a:t>17/08/1439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F9722C5-F125-4DCD-8CF8-AF57D979EBEE}"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82368F55-24F0-4FC3-A0E5-BAB318BF4AAA}" type="datetimeFigureOut">
              <a:rPr lang="ar-IQ" smtClean="0"/>
              <a:pPr/>
              <a:t>17/08/1439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F9722C5-F125-4DCD-8CF8-AF57D979EBEE}" type="slidenum">
              <a:rPr lang="ar-IQ" smtClean="0"/>
              <a:pPr/>
              <a:t>‹#›</a:t>
            </a:fld>
            <a:endParaRPr lang="ar-IQ"/>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2368F55-24F0-4FC3-A0E5-BAB318BF4AAA}" type="datetimeFigureOut">
              <a:rPr lang="ar-IQ" smtClean="0"/>
              <a:pPr/>
              <a:t>17/08/1439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FF9722C5-F125-4DCD-8CF8-AF57D979EBEE}"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368F55-24F0-4FC3-A0E5-BAB318BF4AAA}" type="datetimeFigureOut">
              <a:rPr lang="ar-IQ" smtClean="0"/>
              <a:pPr/>
              <a:t>17/08/1439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FF9722C5-F125-4DCD-8CF8-AF57D979EBEE}"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2368F55-24F0-4FC3-A0E5-BAB318BF4AAA}" type="datetimeFigureOut">
              <a:rPr lang="ar-IQ" smtClean="0"/>
              <a:pPr/>
              <a:t>17/08/1439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FF9722C5-F125-4DCD-8CF8-AF57D979EBEE}"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2368F55-24F0-4FC3-A0E5-BAB318BF4AAA}" type="datetimeFigureOut">
              <a:rPr lang="ar-IQ" smtClean="0"/>
              <a:pPr/>
              <a:t>17/08/1439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F9722C5-F125-4DCD-8CF8-AF57D979EBEE}" type="slidenum">
              <a:rPr lang="ar-IQ" smtClean="0"/>
              <a:pPr/>
              <a:t>‹#›</a:t>
            </a:fld>
            <a:endParaRPr lang="ar-IQ"/>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368F55-24F0-4FC3-A0E5-BAB318BF4AAA}" type="datetimeFigureOut">
              <a:rPr lang="ar-IQ" smtClean="0"/>
              <a:pPr/>
              <a:t>17/08/1439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F9722C5-F125-4DCD-8CF8-AF57D979EBEE}" type="slidenum">
              <a:rPr lang="ar-IQ" smtClean="0"/>
              <a:pPr/>
              <a:t>‹#›</a:t>
            </a:fld>
            <a:endParaRPr lang="ar-IQ"/>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82368F55-24F0-4FC3-A0E5-BAB318BF4AAA}" type="datetimeFigureOut">
              <a:rPr lang="ar-IQ" smtClean="0"/>
              <a:pPr/>
              <a:t>17/08/1439</a:t>
            </a:fld>
            <a:endParaRPr lang="ar-IQ"/>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ar-IQ"/>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FF9722C5-F125-4DCD-8CF8-AF57D979EBEE}" type="slidenum">
              <a:rPr lang="ar-IQ" smtClean="0"/>
              <a:pPr/>
              <a:t>‹#›</a:t>
            </a:fld>
            <a:endParaRPr lang="ar-IQ"/>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1052736"/>
            <a:ext cx="8352928" cy="965665"/>
          </a:xfrm>
        </p:spPr>
        <p:txBody>
          <a:bodyPr>
            <a:normAutofit/>
          </a:bodyPr>
          <a:lstStyle/>
          <a:p>
            <a:pPr algn="l"/>
            <a:r>
              <a:rPr lang="en-GB" dirty="0" smtClean="0"/>
              <a:t>Dosage Form Design</a:t>
            </a:r>
            <a:endParaRPr lang="ar-IQ" dirty="0"/>
          </a:p>
        </p:txBody>
      </p:sp>
      <p:sp>
        <p:nvSpPr>
          <p:cNvPr id="3" name="Subtitle 2"/>
          <p:cNvSpPr>
            <a:spLocks noGrp="1"/>
          </p:cNvSpPr>
          <p:nvPr>
            <p:ph type="subTitle" idx="1"/>
          </p:nvPr>
        </p:nvSpPr>
        <p:spPr>
          <a:xfrm>
            <a:off x="251520" y="3933056"/>
            <a:ext cx="8496944" cy="2304256"/>
          </a:xfrm>
        </p:spPr>
        <p:txBody>
          <a:bodyPr>
            <a:noAutofit/>
          </a:bodyPr>
          <a:lstStyle/>
          <a:p>
            <a:pPr algn="l" rtl="0"/>
            <a:r>
              <a:rPr lang="en-GB" sz="2400" b="1" dirty="0" smtClean="0">
                <a:solidFill>
                  <a:schemeClr val="tx1"/>
                </a:solidFill>
              </a:rPr>
              <a:t>PHARMACEUTICAL </a:t>
            </a:r>
            <a:r>
              <a:rPr lang="en-GB" sz="2400" b="1" dirty="0" smtClean="0">
                <a:solidFill>
                  <a:schemeClr val="tx1"/>
                </a:solidFill>
              </a:rPr>
              <a:t>INGREDIENTS AND EXCIPIENTS DEFINITIONS </a:t>
            </a:r>
            <a:r>
              <a:rPr lang="en-GB" sz="2400" b="1" dirty="0" smtClean="0">
                <a:solidFill>
                  <a:schemeClr val="tx1"/>
                </a:solidFill>
              </a:rPr>
              <a:t>AND </a:t>
            </a:r>
            <a:r>
              <a:rPr lang="en-GB" sz="2400" b="1" dirty="0" smtClean="0">
                <a:solidFill>
                  <a:schemeClr val="tx1"/>
                </a:solidFill>
              </a:rPr>
              <a:t>TYPES</a:t>
            </a:r>
          </a:p>
          <a:p>
            <a:pPr algn="l" rtl="0"/>
            <a:endParaRPr lang="en-GB" sz="2400" b="1" dirty="0" smtClean="0">
              <a:solidFill>
                <a:schemeClr val="tx1"/>
              </a:solidFill>
            </a:endParaRPr>
          </a:p>
          <a:p>
            <a:pPr algn="l" rtl="0"/>
            <a:endParaRPr lang="en-GB" sz="2400" b="1" dirty="0" smtClean="0">
              <a:solidFill>
                <a:schemeClr val="tx1"/>
              </a:solidFill>
            </a:endParaRPr>
          </a:p>
          <a:p>
            <a:pPr rtl="0"/>
            <a:r>
              <a:rPr lang="en-GB" sz="2400" b="1" dirty="0" err="1" smtClean="0">
                <a:solidFill>
                  <a:schemeClr val="tx1"/>
                </a:solidFill>
              </a:rPr>
              <a:t>Lec</a:t>
            </a:r>
            <a:r>
              <a:rPr lang="en-GB" sz="2400" b="1" dirty="0" smtClean="0">
                <a:solidFill>
                  <a:schemeClr val="tx1"/>
                </a:solidFill>
              </a:rPr>
              <a:t> Dr </a:t>
            </a:r>
            <a:r>
              <a:rPr lang="en-GB" sz="2400" b="1" dirty="0" err="1" smtClean="0">
                <a:solidFill>
                  <a:schemeClr val="tx1"/>
                </a:solidFill>
              </a:rPr>
              <a:t>Athmar</a:t>
            </a:r>
            <a:r>
              <a:rPr lang="en-GB" sz="2400" b="1" dirty="0" smtClean="0">
                <a:solidFill>
                  <a:schemeClr val="tx1"/>
                </a:solidFill>
              </a:rPr>
              <a:t> </a:t>
            </a:r>
            <a:r>
              <a:rPr lang="en-GB" sz="2400" b="1" dirty="0" err="1" smtClean="0">
                <a:solidFill>
                  <a:schemeClr val="tx1"/>
                </a:solidFill>
              </a:rPr>
              <a:t>Dhahir</a:t>
            </a:r>
            <a:r>
              <a:rPr lang="en-GB" sz="2400" b="1" dirty="0" smtClean="0">
                <a:solidFill>
                  <a:schemeClr val="tx1"/>
                </a:solidFill>
              </a:rPr>
              <a:t> </a:t>
            </a:r>
            <a:r>
              <a:rPr lang="en-GB" sz="2400" b="1" dirty="0" err="1" smtClean="0">
                <a:solidFill>
                  <a:schemeClr val="tx1"/>
                </a:solidFill>
              </a:rPr>
              <a:t>habeeb</a:t>
            </a:r>
            <a:endParaRPr lang="en-GB" sz="2400" b="1" dirty="0" smtClean="0">
              <a:solidFill>
                <a:schemeClr val="tx1"/>
              </a:solidFill>
            </a:endParaRPr>
          </a:p>
          <a:p>
            <a:pPr rtl="0"/>
            <a:r>
              <a:rPr lang="en-GB" sz="2400" b="1" dirty="0" smtClean="0">
                <a:solidFill>
                  <a:schemeClr val="tx1"/>
                </a:solidFill>
              </a:rPr>
              <a:t>PhD in industrial pharmacy and pharmaceutical formulations </a:t>
            </a:r>
            <a:endParaRPr lang="ar-IQ" sz="24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7"/>
            <a:ext cx="8229600" cy="3456383"/>
          </a:xfrm>
        </p:spPr>
        <p:txBody>
          <a:bodyPr>
            <a:normAutofit/>
          </a:bodyPr>
          <a:lstStyle/>
          <a:p>
            <a:pPr algn="just" rtl="0">
              <a:buNone/>
            </a:pPr>
            <a:r>
              <a:rPr lang="en-US" b="1" dirty="0" smtClean="0"/>
              <a:t>Flavors can consist of oil- or water-soluble liquids and dry powders; most are diluted in carriers.</a:t>
            </a:r>
          </a:p>
          <a:p>
            <a:pPr algn="just" rtl="0"/>
            <a:r>
              <a:rPr lang="en-US" dirty="0" smtClean="0"/>
              <a:t>Oil-soluble carriers</a:t>
            </a:r>
          </a:p>
          <a:p>
            <a:pPr algn="just" rtl="0"/>
            <a:r>
              <a:rPr lang="en-US" dirty="0" smtClean="0"/>
              <a:t>water-soluble carriers </a:t>
            </a:r>
          </a:p>
          <a:p>
            <a:pPr algn="just" rtl="0"/>
            <a:r>
              <a:rPr lang="en-US" dirty="0" smtClean="0"/>
              <a:t>Dry carriers </a:t>
            </a:r>
          </a:p>
          <a:p>
            <a:pPr marL="0" indent="0" algn="just" rtl="0">
              <a:buNone/>
            </a:pPr>
            <a:r>
              <a:rPr lang="en-US" dirty="0" smtClean="0"/>
              <a:t>Flavors can degrade (check for stability)</a:t>
            </a:r>
          </a:p>
          <a:p>
            <a:pPr algn="just" rtl="0">
              <a:buNone/>
            </a:pPr>
            <a:r>
              <a:rPr lang="en-US" dirty="0" smtClean="0"/>
              <a:t> </a:t>
            </a:r>
            <a:r>
              <a:rPr lang="en-US" b="1" dirty="0" smtClean="0"/>
              <a:t>The different types of flavors include natural, artificial, and spice:</a:t>
            </a:r>
            <a:endParaRPr lang="ar-IQ" b="1" dirty="0"/>
          </a:p>
        </p:txBody>
      </p:sp>
      <p:sp>
        <p:nvSpPr>
          <p:cNvPr id="4" name="Content Placeholder 1"/>
          <p:cNvSpPr txBox="1">
            <a:spLocks/>
          </p:cNvSpPr>
          <p:nvPr/>
        </p:nvSpPr>
        <p:spPr>
          <a:xfrm>
            <a:off x="251520" y="4293096"/>
            <a:ext cx="8640960" cy="2232248"/>
          </a:xfrm>
          <a:prstGeom prst="rect">
            <a:avLst/>
          </a:prstGeom>
        </p:spPr>
        <p:txBody>
          <a:bodyPr vert="horz" lIns="91440" tIns="45720" rIns="91440" bIns="45720" rtlCol="0">
            <a:normAutofit fontScale="92500" lnSpcReduction="20000"/>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algn="just"/>
            <a:r>
              <a:rPr lang="en-US" sz="2800" dirty="0" smtClean="0"/>
              <a:t>A general guide to using flavors </a:t>
            </a:r>
          </a:p>
          <a:p>
            <a:pPr algn="just"/>
            <a:r>
              <a:rPr lang="en-GB" dirty="0" smtClean="0"/>
              <a:t>Water-soluble </a:t>
            </a:r>
            <a:r>
              <a:rPr lang="en-GB" dirty="0" err="1" smtClean="0"/>
              <a:t>flavors</a:t>
            </a:r>
            <a:r>
              <a:rPr lang="en-GB" dirty="0" smtClean="0"/>
              <a:t> Generally start at 0.2% for artificial and 1%–2% for natural </a:t>
            </a:r>
            <a:r>
              <a:rPr lang="en-GB" dirty="0" err="1" smtClean="0"/>
              <a:t>flavors</a:t>
            </a:r>
            <a:r>
              <a:rPr lang="en-GB" dirty="0" smtClean="0"/>
              <a:t>.</a:t>
            </a:r>
          </a:p>
          <a:p>
            <a:pPr algn="just"/>
            <a:r>
              <a:rPr lang="en-GB" dirty="0" smtClean="0"/>
              <a:t>Oil-soluble </a:t>
            </a:r>
            <a:r>
              <a:rPr lang="en-GB" dirty="0" err="1" smtClean="0"/>
              <a:t>flavors</a:t>
            </a:r>
            <a:r>
              <a:rPr lang="en-GB" dirty="0" smtClean="0"/>
              <a:t> Generally start at 0.1% in finished product for artificial </a:t>
            </a:r>
            <a:r>
              <a:rPr lang="en-GB" dirty="0" err="1" smtClean="0"/>
              <a:t>flavors</a:t>
            </a:r>
            <a:r>
              <a:rPr lang="en-GB" dirty="0" smtClean="0"/>
              <a:t> and 0.2% for natural </a:t>
            </a:r>
            <a:r>
              <a:rPr lang="en-GB" dirty="0" err="1" smtClean="0"/>
              <a:t>flavors</a:t>
            </a:r>
            <a:r>
              <a:rPr lang="en-GB" dirty="0" smtClean="0"/>
              <a:t>.</a:t>
            </a:r>
          </a:p>
          <a:p>
            <a:pPr algn="just"/>
            <a:r>
              <a:rPr lang="en-GB" dirty="0" smtClean="0"/>
              <a:t>Powdered </a:t>
            </a:r>
            <a:r>
              <a:rPr lang="en-GB" dirty="0" err="1" smtClean="0"/>
              <a:t>flavors</a:t>
            </a:r>
            <a:r>
              <a:rPr lang="en-GB" dirty="0" smtClean="0"/>
              <a:t> Generally start at 0.1% in finished product for artificial </a:t>
            </a:r>
            <a:r>
              <a:rPr lang="en-GB" dirty="0" err="1" smtClean="0"/>
              <a:t>flavors</a:t>
            </a:r>
            <a:r>
              <a:rPr lang="en-GB" dirty="0" smtClean="0"/>
              <a:t> and 0.75% for natural </a:t>
            </a:r>
            <a:r>
              <a:rPr lang="en-GB" dirty="0" err="1" smtClean="0"/>
              <a:t>flavors</a:t>
            </a:r>
            <a:r>
              <a:rPr lang="en-GB" dirty="0" smtClean="0"/>
              <a:t>.</a:t>
            </a:r>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628800"/>
            <a:ext cx="8712967" cy="4497363"/>
          </a:xfrm>
        </p:spPr>
        <p:txBody>
          <a:bodyPr>
            <a:normAutofit/>
          </a:bodyPr>
          <a:lstStyle/>
          <a:p>
            <a:pPr algn="l" rtl="0"/>
            <a:r>
              <a:rPr lang="en-US" dirty="0" smtClean="0"/>
              <a:t>In addition to sucrose, a number of artificial sweetening agents have been used in foods and pharmaceuticals over the years. </a:t>
            </a:r>
          </a:p>
          <a:p>
            <a:pPr algn="l" rtl="0"/>
            <a:r>
              <a:rPr lang="en-US" dirty="0" smtClean="0"/>
              <a:t>Some of these, including aspartame, saccharin, and cyclamate, have faced challenges over their safety by the FDA and restrictions to their use and sale;</a:t>
            </a:r>
          </a:p>
          <a:p>
            <a:pPr algn="l" rtl="0"/>
            <a:r>
              <a:rPr lang="en-US" dirty="0" smtClean="0"/>
              <a:t>1969</a:t>
            </a:r>
          </a:p>
          <a:p>
            <a:r>
              <a:rPr lang="en-US" dirty="0" smtClean="0"/>
              <a:t>Critical </a:t>
            </a:r>
            <a:r>
              <a:rPr lang="en-US" dirty="0"/>
              <a:t>to the evaluation of food additives are issues </a:t>
            </a:r>
            <a:r>
              <a:rPr lang="en-US" dirty="0" smtClean="0"/>
              <a:t>of metabolism </a:t>
            </a:r>
            <a:r>
              <a:rPr lang="en-US" dirty="0"/>
              <a:t>and toxicity.</a:t>
            </a:r>
          </a:p>
          <a:p>
            <a:pPr algn="l" rtl="0"/>
            <a:endParaRPr lang="ar-IQ" dirty="0"/>
          </a:p>
        </p:txBody>
      </p:sp>
      <p:sp>
        <p:nvSpPr>
          <p:cNvPr id="3" name="Title 2"/>
          <p:cNvSpPr>
            <a:spLocks noGrp="1"/>
          </p:cNvSpPr>
          <p:nvPr>
            <p:ph type="title"/>
          </p:nvPr>
        </p:nvSpPr>
        <p:spPr/>
        <p:txBody>
          <a:bodyPr/>
          <a:lstStyle/>
          <a:p>
            <a:pPr algn="ctr" rtl="0"/>
            <a:r>
              <a:rPr lang="en-GB" b="0" u="sng" dirty="0" smtClean="0">
                <a:effectLst/>
              </a:rPr>
              <a:t>Sweetening Pharmaceuticals</a:t>
            </a:r>
            <a:endParaRPr lang="ar-IQ" b="0" u="sng" dirty="0">
              <a:effectLs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6712"/>
            <a:ext cx="8229600" cy="5170579"/>
          </a:xfrm>
        </p:spPr>
        <p:txBody>
          <a:bodyPr>
            <a:normAutofit/>
          </a:bodyPr>
          <a:lstStyle/>
          <a:p>
            <a:pPr algn="just" rtl="0"/>
            <a:r>
              <a:rPr lang="en-US" dirty="0" smtClean="0"/>
              <a:t>saccharin is excreted by the kidneys virtually unchanged.</a:t>
            </a:r>
          </a:p>
          <a:p>
            <a:pPr algn="just" rtl="0"/>
            <a:r>
              <a:rPr lang="en-US" dirty="0" smtClean="0"/>
              <a:t> Cyclamate is metabolized</a:t>
            </a:r>
          </a:p>
          <a:p>
            <a:pPr algn="just" rtl="0"/>
            <a:r>
              <a:rPr lang="en-US" b="1" dirty="0" smtClean="0"/>
              <a:t> </a:t>
            </a:r>
            <a:r>
              <a:rPr lang="en-US" dirty="0" smtClean="0"/>
              <a:t>Aspartame</a:t>
            </a:r>
            <a:r>
              <a:rPr lang="en-US" b="1" dirty="0" smtClean="0"/>
              <a:t> </a:t>
            </a:r>
            <a:r>
              <a:rPr lang="en-US" dirty="0" smtClean="0"/>
              <a:t>breaks down in the body into three basic components: the amino acids phenylalanine and aspartic acid, and </a:t>
            </a:r>
            <a:r>
              <a:rPr lang="en-GB" dirty="0" smtClean="0"/>
              <a:t>methanol.</a:t>
            </a:r>
          </a:p>
          <a:p>
            <a:pPr algn="just"/>
            <a:r>
              <a:rPr lang="en-US" dirty="0"/>
              <a:t>the use of aspartame by persons with phenyl </a:t>
            </a:r>
            <a:r>
              <a:rPr lang="en-US" dirty="0" err="1"/>
              <a:t>ketonuria</a:t>
            </a:r>
            <a:r>
              <a:rPr lang="en-US" dirty="0"/>
              <a:t> (PKU) is </a:t>
            </a:r>
            <a:r>
              <a:rPr lang="en-US" dirty="0" smtClean="0"/>
              <a:t>discouraged</a:t>
            </a:r>
          </a:p>
          <a:p>
            <a:pPr algn="just"/>
            <a:r>
              <a:rPr lang="pt-BR" dirty="0"/>
              <a:t>Acesulfame potassium, a nonnutritive </a:t>
            </a:r>
            <a:r>
              <a:rPr lang="pt-BR" dirty="0" smtClean="0"/>
              <a:t>sweetener </a:t>
            </a:r>
            <a:r>
              <a:rPr lang="en-US" dirty="0" smtClean="0"/>
              <a:t>discovered </a:t>
            </a:r>
            <a:r>
              <a:rPr lang="en-US" dirty="0"/>
              <a:t>in 1967, was approved in 1992 by the FDA.</a:t>
            </a:r>
            <a:endParaRPr lang="en-GB" dirty="0" smtClean="0"/>
          </a:p>
          <a:p>
            <a:pPr algn="just"/>
            <a:r>
              <a:rPr lang="en-US" dirty="0"/>
              <a:t>Table 4.4 compares three of the most</a:t>
            </a:r>
            <a:r>
              <a:rPr lang="ar-IQ" dirty="0"/>
              <a:t> </a:t>
            </a:r>
            <a:r>
              <a:rPr lang="en-US" dirty="0"/>
              <a:t>commonly </a:t>
            </a:r>
            <a:r>
              <a:rPr lang="en-US" dirty="0" smtClean="0"/>
              <a:t>use sweeteners </a:t>
            </a:r>
            <a:r>
              <a:rPr lang="en-US" dirty="0"/>
              <a:t>in the food and drug industry: sucrose, saccharin and aspartame </a:t>
            </a:r>
          </a:p>
          <a:p>
            <a:pPr algn="just" rtl="0"/>
            <a:endParaRPr lang="ar-IQ"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692696"/>
            <a:ext cx="8352928" cy="5904656"/>
          </a:xfrm>
        </p:spPr>
        <p:txBody>
          <a:bodyPr>
            <a:normAutofit/>
          </a:bodyPr>
          <a:lstStyle/>
          <a:p>
            <a:pPr algn="l" rtl="0"/>
            <a:r>
              <a:rPr lang="en-US" dirty="0" smtClean="0"/>
              <a:t>A relatively new sweetening agent in U.S. commerce is </a:t>
            </a:r>
            <a:r>
              <a:rPr lang="en-US" dirty="0" err="1" smtClean="0"/>
              <a:t>Stevia</a:t>
            </a:r>
            <a:r>
              <a:rPr lang="en-US" dirty="0" smtClean="0"/>
              <a:t> powder, the extract from the</a:t>
            </a:r>
            <a:r>
              <a:rPr lang="ar-IQ" dirty="0" smtClean="0"/>
              <a:t> </a:t>
            </a:r>
            <a:r>
              <a:rPr lang="en-US" dirty="0" smtClean="0"/>
              <a:t>leaves of the plant </a:t>
            </a:r>
            <a:r>
              <a:rPr lang="en-US" i="1" dirty="0" err="1" smtClean="0"/>
              <a:t>Stevia</a:t>
            </a:r>
            <a:r>
              <a:rPr lang="en-US" i="1" dirty="0" smtClean="0"/>
              <a:t> </a:t>
            </a:r>
            <a:r>
              <a:rPr lang="en-US" i="1" dirty="0" err="1" smtClean="0"/>
              <a:t>rebaudiana</a:t>
            </a:r>
            <a:r>
              <a:rPr lang="en-US" i="1" dirty="0" smtClean="0"/>
              <a:t> </a:t>
            </a:r>
            <a:r>
              <a:rPr lang="en-US" i="1" dirty="0" err="1" smtClean="0"/>
              <a:t>bertoni</a:t>
            </a:r>
            <a:r>
              <a:rPr lang="en-US" i="1" dirty="0" smtClean="0"/>
              <a:t>.</a:t>
            </a:r>
          </a:p>
          <a:p>
            <a:pPr algn="l" rtl="0"/>
            <a:r>
              <a:rPr lang="en-US" i="1" dirty="0" smtClean="0"/>
              <a:t> </a:t>
            </a:r>
            <a:r>
              <a:rPr lang="en-US" dirty="0" smtClean="0"/>
              <a:t>It is natural, nontoxic, safe, and about 30 times as sweet as cane sugar, or sucrose. It can be used in both hot and cold preparations.</a:t>
            </a:r>
          </a:p>
        </p:txBody>
      </p:sp>
      <p:pic>
        <p:nvPicPr>
          <p:cNvPr id="1026" name="Picture 2" descr="C:\Users\hp pavilion\Pictures\للمحاضرات\untitled.png"/>
          <p:cNvPicPr>
            <a:picLocks noChangeAspect="1" noChangeArrowheads="1"/>
          </p:cNvPicPr>
          <p:nvPr/>
        </p:nvPicPr>
        <p:blipFill>
          <a:blip r:embed="rId2" cstate="print"/>
          <a:srcRect/>
          <a:stretch>
            <a:fillRect/>
          </a:stretch>
        </p:blipFill>
        <p:spPr bwMode="auto">
          <a:xfrm>
            <a:off x="6719188" y="4077072"/>
            <a:ext cx="2114653" cy="2543944"/>
          </a:xfrm>
          <a:prstGeom prst="rect">
            <a:avLst/>
          </a:prstGeom>
          <a:noFill/>
        </p:spPr>
      </p:pic>
      <p:pic>
        <p:nvPicPr>
          <p:cNvPr id="1027" name="Picture 3" descr="C:\Users\hp pavilion\Pictures\للمحاضرات\stevio.gif"/>
          <p:cNvPicPr>
            <a:picLocks noChangeAspect="1" noChangeArrowheads="1"/>
          </p:cNvPicPr>
          <p:nvPr/>
        </p:nvPicPr>
        <p:blipFill>
          <a:blip r:embed="rId3" cstate="print"/>
          <a:srcRect/>
          <a:stretch>
            <a:fillRect/>
          </a:stretch>
        </p:blipFill>
        <p:spPr bwMode="auto">
          <a:xfrm>
            <a:off x="3347863" y="4077072"/>
            <a:ext cx="3594545" cy="2160240"/>
          </a:xfrm>
          <a:prstGeom prst="rect">
            <a:avLst/>
          </a:prstGeom>
          <a:noFill/>
        </p:spPr>
      </p:pic>
      <p:pic>
        <p:nvPicPr>
          <p:cNvPr id="1029" name="Picture 5" descr="C:\Users\hp pavilion\Pictures\للمحاضرات\ing_plant.jpg"/>
          <p:cNvPicPr>
            <a:picLocks noChangeAspect="1" noChangeArrowheads="1"/>
          </p:cNvPicPr>
          <p:nvPr/>
        </p:nvPicPr>
        <p:blipFill>
          <a:blip r:embed="rId4" cstate="print"/>
          <a:srcRect/>
          <a:stretch>
            <a:fillRect/>
          </a:stretch>
        </p:blipFill>
        <p:spPr bwMode="auto">
          <a:xfrm>
            <a:off x="683568" y="4077072"/>
            <a:ext cx="2819236" cy="2127725"/>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7" y="1556792"/>
            <a:ext cx="8568953" cy="4569371"/>
          </a:xfrm>
        </p:spPr>
        <p:txBody>
          <a:bodyPr>
            <a:normAutofit/>
          </a:bodyPr>
          <a:lstStyle/>
          <a:p>
            <a:pPr algn="l" rtl="0"/>
            <a:r>
              <a:rPr lang="en-US" dirty="0" smtClean="0"/>
              <a:t>Coloring agents are used in pharmaceutical </a:t>
            </a:r>
            <a:r>
              <a:rPr lang="en-GB" dirty="0" smtClean="0"/>
              <a:t>preparations for esthetics.</a:t>
            </a:r>
          </a:p>
          <a:p>
            <a:r>
              <a:rPr lang="en-US" dirty="0" smtClean="0"/>
              <a:t>Although </a:t>
            </a:r>
            <a:r>
              <a:rPr lang="en-US" dirty="0"/>
              <a:t>most pharmaceutical colorants </a:t>
            </a:r>
            <a:r>
              <a:rPr lang="en-US" dirty="0" smtClean="0"/>
              <a:t>in use </a:t>
            </a:r>
            <a:r>
              <a:rPr lang="en-US" dirty="0"/>
              <a:t>today are synthetic, a few are obtained from natural mineral and plant sources.</a:t>
            </a:r>
          </a:p>
          <a:p>
            <a:r>
              <a:rPr lang="en-US" dirty="0"/>
              <a:t> For example, red ferric oxide is mixed in small proportions with zinc oxide powder to give calamine its characteristic pink </a:t>
            </a:r>
            <a:r>
              <a:rPr lang="en-US" dirty="0" smtClean="0"/>
              <a:t>color</a:t>
            </a:r>
          </a:p>
        </p:txBody>
      </p:sp>
      <p:sp>
        <p:nvSpPr>
          <p:cNvPr id="3" name="Title 2"/>
          <p:cNvSpPr>
            <a:spLocks noGrp="1"/>
          </p:cNvSpPr>
          <p:nvPr>
            <p:ph type="title"/>
          </p:nvPr>
        </p:nvSpPr>
        <p:spPr/>
        <p:txBody>
          <a:bodyPr/>
          <a:lstStyle/>
          <a:p>
            <a:pPr algn="ctr" rtl="0"/>
            <a:r>
              <a:rPr lang="en-GB" b="0" u="sng" dirty="0" smtClean="0"/>
              <a:t>Coloring Pharmaceuticals</a:t>
            </a:r>
            <a:endParaRPr lang="ar-IQ" b="0" u="sng"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9312" y="260648"/>
            <a:ext cx="8229600" cy="3096343"/>
          </a:xfrm>
        </p:spPr>
        <p:txBody>
          <a:bodyPr>
            <a:normAutofit/>
          </a:bodyPr>
          <a:lstStyle/>
          <a:p>
            <a:pPr algn="l" rtl="0">
              <a:buNone/>
            </a:pPr>
            <a:r>
              <a:rPr lang="en-GB" b="1" dirty="0" smtClean="0"/>
              <a:t>Certified color </a:t>
            </a:r>
            <a:r>
              <a:rPr lang="en-US" b="1" dirty="0" smtClean="0"/>
              <a:t>additives are classified according to their approved use</a:t>
            </a:r>
            <a:r>
              <a:rPr lang="en-US" dirty="0" smtClean="0"/>
              <a:t>: </a:t>
            </a:r>
          </a:p>
          <a:p>
            <a:pPr marL="624078" indent="-514350" algn="l" rtl="0">
              <a:buAutoNum type="alphaLcParenBoth"/>
            </a:pPr>
            <a:r>
              <a:rPr lang="en-US" dirty="0" smtClean="0"/>
              <a:t>FD&amp;C color additives</a:t>
            </a:r>
          </a:p>
          <a:p>
            <a:pPr marL="624078" indent="-514350" algn="l" rtl="0">
              <a:buAutoNum type="alphaLcParenBoth"/>
            </a:pPr>
            <a:r>
              <a:rPr lang="en-US" dirty="0" smtClean="0"/>
              <a:t>D&amp;C color additives</a:t>
            </a:r>
          </a:p>
          <a:p>
            <a:pPr marL="624078" indent="-514350" algn="l" rtl="0">
              <a:buAutoNum type="alphaLcParenBoth"/>
            </a:pPr>
            <a:r>
              <a:rPr lang="en-US" dirty="0" smtClean="0"/>
              <a:t>external D&amp;C color additives</a:t>
            </a:r>
            <a:endParaRPr lang="en-GB" dirty="0"/>
          </a:p>
          <a:p>
            <a:pPr marL="109728" indent="0">
              <a:buNone/>
            </a:pPr>
            <a:r>
              <a:rPr lang="en-US" dirty="0"/>
              <a:t>For color additives, the study protocols usually call for a 2-year </a:t>
            </a:r>
            <a:r>
              <a:rPr lang="en-US" dirty="0" smtClean="0"/>
              <a:t>study</a:t>
            </a:r>
            <a:endParaRPr lang="en-US" dirty="0"/>
          </a:p>
        </p:txBody>
      </p:sp>
      <p:sp>
        <p:nvSpPr>
          <p:cNvPr id="3" name="Content Placeholder 1"/>
          <p:cNvSpPr txBox="1">
            <a:spLocks/>
          </p:cNvSpPr>
          <p:nvPr/>
        </p:nvSpPr>
        <p:spPr>
          <a:xfrm>
            <a:off x="449312" y="3501008"/>
            <a:ext cx="8229600" cy="3240360"/>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r>
              <a:rPr lang="en-US" dirty="0" smtClean="0"/>
              <a:t>Five categories of evidence of carcinogenic activity are used in reporting observations:</a:t>
            </a:r>
          </a:p>
          <a:p>
            <a:pPr>
              <a:buFont typeface="Symbol" pitchFamily="18" charset="2"/>
              <a:buNone/>
            </a:pPr>
            <a:r>
              <a:rPr lang="en-US" dirty="0" smtClean="0"/>
              <a:t> (a) “clear evidence”  of carcinogenic activity</a:t>
            </a:r>
          </a:p>
          <a:p>
            <a:pPr>
              <a:buFont typeface="Symbol" pitchFamily="18" charset="2"/>
              <a:buNone/>
            </a:pPr>
            <a:r>
              <a:rPr lang="en-US" dirty="0" smtClean="0"/>
              <a:t> (b) “some </a:t>
            </a:r>
            <a:r>
              <a:rPr lang="en-GB" dirty="0" smtClean="0"/>
              <a:t>evidence” </a:t>
            </a:r>
          </a:p>
          <a:p>
            <a:pPr>
              <a:buFont typeface="Symbol" pitchFamily="18" charset="2"/>
              <a:buNone/>
            </a:pPr>
            <a:r>
              <a:rPr lang="en-GB" dirty="0" smtClean="0"/>
              <a:t> (c) “equivocal evidence,” </a:t>
            </a:r>
          </a:p>
          <a:p>
            <a:pPr>
              <a:buFont typeface="Symbol" pitchFamily="18" charset="2"/>
              <a:buNone/>
            </a:pPr>
            <a:r>
              <a:rPr lang="en-US" dirty="0" smtClean="0"/>
              <a:t>(d) “no evidence,” </a:t>
            </a:r>
          </a:p>
          <a:p>
            <a:pPr>
              <a:buFont typeface="Symbol" pitchFamily="18" charset="2"/>
              <a:buNone/>
            </a:pPr>
            <a:r>
              <a:rPr lang="en-US" dirty="0" smtClean="0"/>
              <a:t>(e) “inadequate study,”</a:t>
            </a:r>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229600" cy="5602627"/>
          </a:xfrm>
        </p:spPr>
        <p:txBody>
          <a:bodyPr>
            <a:normAutofit/>
          </a:bodyPr>
          <a:lstStyle/>
          <a:p>
            <a:pPr algn="l" rtl="0"/>
            <a:r>
              <a:rPr lang="en-US" dirty="0" smtClean="0"/>
              <a:t>The certification status of the colorants is continually Reviewed. These changes may be </a:t>
            </a:r>
          </a:p>
          <a:p>
            <a:pPr algn="l" rtl="0">
              <a:buNone/>
            </a:pPr>
            <a:r>
              <a:rPr lang="en-US" dirty="0" smtClean="0"/>
              <a:t>(a) the withdrawal of certification, </a:t>
            </a:r>
          </a:p>
          <a:p>
            <a:pPr algn="l" rtl="0">
              <a:buNone/>
            </a:pPr>
            <a:r>
              <a:rPr lang="en-US" dirty="0" smtClean="0"/>
              <a:t>(b) the transfer of a colorant from one certification category to another</a:t>
            </a:r>
          </a:p>
          <a:p>
            <a:pPr algn="l" rtl="0">
              <a:buNone/>
            </a:pPr>
            <a:r>
              <a:rPr lang="en-US" dirty="0" smtClean="0"/>
              <a:t> (c) the addition of new colors to the list. </a:t>
            </a:r>
          </a:p>
          <a:p>
            <a:r>
              <a:rPr lang="en-US" dirty="0" smtClean="0"/>
              <a:t>the </a:t>
            </a:r>
            <a:r>
              <a:rPr lang="en-US" dirty="0"/>
              <a:t>amount of colorant generally added to </a:t>
            </a:r>
            <a:r>
              <a:rPr lang="en-US" dirty="0" smtClean="0"/>
              <a:t>liquid preparations </a:t>
            </a:r>
            <a:r>
              <a:rPr lang="en-US" dirty="0"/>
              <a:t>ranges from 0.0005% to 0.001% depending upon the colorant and the depth of color desired. </a:t>
            </a:r>
          </a:p>
          <a:p>
            <a:r>
              <a:rPr lang="en-US" dirty="0" smtClean="0"/>
              <a:t>dyes generally are added to pharmaceutical preparations in the form of diluted solutions rather than as concentrated dry powders  </a:t>
            </a:r>
            <a:r>
              <a:rPr lang="en-US" sz="3600" b="1" dirty="0" smtClean="0">
                <a:solidFill>
                  <a:srgbClr val="FF0000"/>
                </a:solidFill>
              </a:rPr>
              <a:t>WHY</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92696"/>
            <a:ext cx="8229600" cy="5314595"/>
          </a:xfrm>
        </p:spPr>
        <p:txBody>
          <a:bodyPr>
            <a:normAutofit/>
          </a:bodyPr>
          <a:lstStyle/>
          <a:p>
            <a:pPr algn="just" rtl="0"/>
            <a:r>
              <a:rPr lang="en-US" dirty="0" smtClean="0"/>
              <a:t>In addition to liquid dyes in the coloring of pharmaceuticals, lake pigments may also be used.</a:t>
            </a:r>
          </a:p>
          <a:p>
            <a:pPr algn="just" rtl="0"/>
            <a:r>
              <a:rPr lang="en-US" dirty="0" smtClean="0"/>
              <a:t>colors by dispersion.</a:t>
            </a:r>
          </a:p>
          <a:p>
            <a:pPr algn="just" rtl="0"/>
            <a:r>
              <a:rPr lang="en-US" dirty="0" smtClean="0"/>
              <a:t> An FD&amp;C lake is a pigment consisting of a substratum of alumina hydrate on which the dye is adsorbed or precipitated. </a:t>
            </a:r>
          </a:p>
          <a:p>
            <a:pPr algn="just" rtl="0"/>
            <a:r>
              <a:rPr lang="en-GB" dirty="0" smtClean="0"/>
              <a:t>Having </a:t>
            </a:r>
            <a:r>
              <a:rPr lang="en-GB" dirty="0" err="1" smtClean="0"/>
              <a:t>aluminum</a:t>
            </a:r>
            <a:r>
              <a:rPr lang="en-GB" dirty="0" smtClean="0"/>
              <a:t> hydroxide as the </a:t>
            </a:r>
            <a:r>
              <a:rPr lang="en-US" dirty="0" smtClean="0"/>
              <a:t>substrate, the lakes are insoluble in nearly all solvents.</a:t>
            </a:r>
          </a:p>
          <a:p>
            <a:pPr algn="just" rtl="0"/>
            <a:r>
              <a:rPr lang="en-US" dirty="0" smtClean="0"/>
              <a:t> FD&amp;C lakes are subject to certification and must be made from certified dyes.</a:t>
            </a:r>
          </a:p>
          <a:p>
            <a:pPr algn="just" rtl="0"/>
            <a:r>
              <a:rPr lang="en-US" dirty="0" smtClean="0"/>
              <a:t>Lakes do not have a specified dye content; they range from 10% to 40% pure dye. By their nature, lakes are suitable for coloring products in which the moisture levels are low.</a:t>
            </a:r>
            <a:endParaRPr lang="ar-IQ"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5"/>
            <a:ext cx="8229600" cy="3240359"/>
          </a:xfrm>
        </p:spPr>
        <p:txBody>
          <a:bodyPr>
            <a:normAutofit fontScale="92500"/>
          </a:bodyPr>
          <a:lstStyle/>
          <a:p>
            <a:pPr algn="l" rtl="0"/>
            <a:r>
              <a:rPr lang="en-US" dirty="0" smtClean="0"/>
              <a:t>Lakes in pharmaceuticals are commonly used </a:t>
            </a:r>
            <a:r>
              <a:rPr lang="en-US" u="sng" dirty="0" smtClean="0"/>
              <a:t>in the form of fine dispersions or suspensions</a:t>
            </a:r>
            <a:r>
              <a:rPr lang="en-US" dirty="0" smtClean="0"/>
              <a:t>.</a:t>
            </a:r>
          </a:p>
          <a:p>
            <a:pPr algn="l" rtl="0">
              <a:buNone/>
            </a:pPr>
            <a:r>
              <a:rPr lang="en-US" dirty="0" smtClean="0"/>
              <a:t>The pigment particles may range in size from less than 1 </a:t>
            </a:r>
            <a:r>
              <a:rPr lang="en-US" dirty="0" err="1" smtClean="0"/>
              <a:t>μm</a:t>
            </a:r>
            <a:r>
              <a:rPr lang="en-US" dirty="0" smtClean="0"/>
              <a:t> up to 30 </a:t>
            </a:r>
            <a:r>
              <a:rPr lang="en-US" dirty="0" err="1" smtClean="0"/>
              <a:t>μm</a:t>
            </a:r>
            <a:r>
              <a:rPr lang="en-US" dirty="0" smtClean="0"/>
              <a:t>.</a:t>
            </a:r>
          </a:p>
          <a:p>
            <a:pPr algn="l" rtl="0"/>
            <a:r>
              <a:rPr lang="en-US" dirty="0" smtClean="0"/>
              <a:t> </a:t>
            </a:r>
            <a:r>
              <a:rPr lang="en-US" u="sng" dirty="0" smtClean="0"/>
              <a:t>The finer the particle, the less chance for color speckling in the finished product</a:t>
            </a:r>
            <a:endParaRPr lang="en-US" dirty="0" smtClean="0"/>
          </a:p>
          <a:p>
            <a:pPr algn="l" rtl="0"/>
            <a:r>
              <a:rPr lang="en-US" dirty="0" smtClean="0"/>
              <a:t>Capsules shell</a:t>
            </a:r>
          </a:p>
          <a:p>
            <a:r>
              <a:rPr lang="en-US" u="sng" dirty="0" smtClean="0"/>
              <a:t>Powdered </a:t>
            </a:r>
            <a:r>
              <a:rPr lang="en-US" u="sng" dirty="0"/>
              <a:t>drugs dispensed as such or compressed into tablets</a:t>
            </a:r>
            <a:endParaRPr lang="en-US" dirty="0" smtClean="0"/>
          </a:p>
        </p:txBody>
      </p:sp>
      <p:sp>
        <p:nvSpPr>
          <p:cNvPr id="3" name="Content Placeholder 1"/>
          <p:cNvSpPr txBox="1">
            <a:spLocks/>
          </p:cNvSpPr>
          <p:nvPr/>
        </p:nvSpPr>
        <p:spPr>
          <a:xfrm>
            <a:off x="453949" y="3789040"/>
            <a:ext cx="8229600" cy="2880320"/>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r>
              <a:rPr lang="en-US" dirty="0" smtClean="0"/>
              <a:t>Both dyes and lakes are used to color </a:t>
            </a:r>
            <a:r>
              <a:rPr lang="en-US" u="sng" dirty="0" smtClean="0"/>
              <a:t>sugar coated tablets, film-coated tablets, direct </a:t>
            </a:r>
            <a:r>
              <a:rPr lang="en-GB" u="sng" dirty="0" smtClean="0"/>
              <a:t>compression tablets, pharmaceutical suspensions, </a:t>
            </a:r>
            <a:r>
              <a:rPr lang="en-US" u="sng" dirty="0" smtClean="0"/>
              <a:t>and other dosage forms. </a:t>
            </a:r>
          </a:p>
          <a:p>
            <a:r>
              <a:rPr lang="en-US" dirty="0" smtClean="0"/>
              <a:t>Traditionally, sugar-coated tablets have been colored with </a:t>
            </a:r>
            <a:r>
              <a:rPr lang="en-US" u="sng" dirty="0" smtClean="0"/>
              <a:t>syrup solutions containing varying amounts of the water-soluble dyes</a:t>
            </a:r>
            <a:r>
              <a:rPr lang="en-US" dirty="0" smtClean="0"/>
              <a:t>, </a:t>
            </a:r>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55576" y="620688"/>
            <a:ext cx="7408333" cy="3450696"/>
          </a:xfrm>
        </p:spPr>
        <p:txBody>
          <a:bodyPr>
            <a:normAutofit/>
          </a:bodyPr>
          <a:lstStyle/>
          <a:p>
            <a:pPr algn="l" rtl="0">
              <a:buNone/>
            </a:pPr>
            <a:r>
              <a:rPr lang="en-US" dirty="0" smtClean="0"/>
              <a:t>Usually, a water-soluble</a:t>
            </a:r>
            <a:r>
              <a:rPr lang="en-GB" dirty="0" smtClean="0"/>
              <a:t> </a:t>
            </a:r>
            <a:r>
              <a:rPr lang="en-US" dirty="0" smtClean="0"/>
              <a:t>dye is also adequately soluble in commonly used pharmaceutical liquids like glycerin, alcohol, and glycol ethers. </a:t>
            </a:r>
          </a:p>
          <a:p>
            <a:pPr algn="l" rtl="0">
              <a:buNone/>
            </a:pPr>
            <a:r>
              <a:rPr lang="en-US" dirty="0" smtClean="0"/>
              <a:t>Oil-soluble dyes may also be soluble to some extent in these solvents and in liquid petrolatum (mineral oil), fatty acids, fixed oils, and waxes.</a:t>
            </a:r>
          </a:p>
          <a:p>
            <a:pPr algn="l" rtl="0">
              <a:buNone/>
            </a:pPr>
            <a:r>
              <a:rPr lang="en-US" dirty="0" smtClean="0"/>
              <a:t> </a:t>
            </a:r>
            <a:endParaRPr lang="ar-IQ" dirty="0"/>
          </a:p>
        </p:txBody>
      </p:sp>
      <p:sp>
        <p:nvSpPr>
          <p:cNvPr id="3" name="Content Placeholder 1"/>
          <p:cNvSpPr txBox="1">
            <a:spLocks/>
          </p:cNvSpPr>
          <p:nvPr/>
        </p:nvSpPr>
        <p:spPr>
          <a:xfrm>
            <a:off x="611560" y="4005064"/>
            <a:ext cx="7408333" cy="1689637"/>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a:buFont typeface="Symbol" pitchFamily="18" charset="2"/>
              <a:buNone/>
            </a:pPr>
            <a:r>
              <a:rPr lang="en-US" smtClean="0"/>
              <a:t>Another important consideration when selecting a dye for use in a liquid pharmaceutical is </a:t>
            </a:r>
            <a:r>
              <a:rPr lang="en-US" u="sng" smtClean="0"/>
              <a:t>the pH and pH stability of the preparation to be colored.</a:t>
            </a:r>
            <a:r>
              <a:rPr lang="en-US" smtClean="0"/>
              <a:t> </a:t>
            </a:r>
            <a:endParaRPr lang="ar-IQ"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88640"/>
            <a:ext cx="8229600" cy="3564396"/>
          </a:xfrm>
        </p:spPr>
        <p:txBody>
          <a:bodyPr>
            <a:normAutofit/>
          </a:bodyPr>
          <a:lstStyle/>
          <a:p>
            <a:pPr algn="l" rtl="0">
              <a:buNone/>
            </a:pPr>
            <a:r>
              <a:rPr lang="en-US" dirty="0" smtClean="0"/>
              <a:t>To </a:t>
            </a:r>
            <a:r>
              <a:rPr lang="en-US" dirty="0"/>
              <a:t>produce a drug substance in a </a:t>
            </a:r>
            <a:r>
              <a:rPr lang="en-US" dirty="0" smtClean="0"/>
              <a:t>final dosage </a:t>
            </a:r>
            <a:r>
              <a:rPr lang="en-GB" dirty="0" smtClean="0"/>
              <a:t>form </a:t>
            </a:r>
            <a:r>
              <a:rPr lang="en-GB" dirty="0"/>
              <a:t>requires pharmaceutical ingredients. </a:t>
            </a:r>
            <a:endParaRPr lang="en-GB" dirty="0" smtClean="0"/>
          </a:p>
          <a:p>
            <a:pPr algn="l" rtl="0">
              <a:buNone/>
            </a:pPr>
            <a:r>
              <a:rPr lang="en-GB" b="1" dirty="0" smtClean="0"/>
              <a:t>For </a:t>
            </a:r>
            <a:r>
              <a:rPr lang="en-US" b="1" dirty="0" smtClean="0"/>
              <a:t>example</a:t>
            </a:r>
            <a:r>
              <a:rPr lang="en-US" b="1" dirty="0"/>
              <a:t>, </a:t>
            </a:r>
            <a:r>
              <a:rPr lang="en-US" b="1" dirty="0" smtClean="0"/>
              <a:t>solutions</a:t>
            </a:r>
            <a:endParaRPr lang="en-US" dirty="0" smtClean="0"/>
          </a:p>
          <a:p>
            <a:pPr marL="624078" indent="-514350" algn="l" rtl="0">
              <a:buFont typeface="+mj-lt"/>
              <a:buAutoNum type="arabicPeriod"/>
            </a:pPr>
            <a:r>
              <a:rPr lang="en-US" dirty="0" smtClean="0"/>
              <a:t>Solvents </a:t>
            </a:r>
          </a:p>
          <a:p>
            <a:pPr marL="624078" indent="-514350" algn="l" rtl="0">
              <a:buFont typeface="+mj-lt"/>
              <a:buAutoNum type="arabicPeriod"/>
            </a:pPr>
            <a:r>
              <a:rPr lang="en-US" dirty="0" smtClean="0"/>
              <a:t>flavors </a:t>
            </a:r>
            <a:r>
              <a:rPr lang="en-US" dirty="0"/>
              <a:t>and sweeteners </a:t>
            </a:r>
            <a:endParaRPr lang="en-US" dirty="0" smtClean="0"/>
          </a:p>
          <a:p>
            <a:pPr marL="624078" indent="-514350" algn="l" rtl="0">
              <a:buFont typeface="+mj-lt"/>
              <a:buAutoNum type="arabicPeriod"/>
            </a:pPr>
            <a:r>
              <a:rPr lang="en-US" dirty="0" smtClean="0"/>
              <a:t>colorants </a:t>
            </a:r>
          </a:p>
          <a:p>
            <a:pPr marL="624078" indent="-514350" algn="l" rtl="0">
              <a:buFont typeface="+mj-lt"/>
              <a:buAutoNum type="arabicPeriod"/>
            </a:pPr>
            <a:r>
              <a:rPr lang="en-US" dirty="0" smtClean="0"/>
              <a:t>preservatives </a:t>
            </a:r>
          </a:p>
          <a:p>
            <a:pPr marL="624078" indent="-514350" algn="l" rtl="0">
              <a:buFont typeface="+mj-lt"/>
              <a:buAutoNum type="arabicPeriod"/>
            </a:pPr>
            <a:r>
              <a:rPr lang="en-US" dirty="0" smtClean="0"/>
              <a:t>stabilizers</a:t>
            </a:r>
            <a:endParaRPr lang="ar-IQ" dirty="0"/>
          </a:p>
        </p:txBody>
      </p:sp>
      <p:sp>
        <p:nvSpPr>
          <p:cNvPr id="4" name="Content Placeholder 2"/>
          <p:cNvSpPr txBox="1">
            <a:spLocks/>
          </p:cNvSpPr>
          <p:nvPr/>
        </p:nvSpPr>
        <p:spPr>
          <a:xfrm>
            <a:off x="395536" y="3861048"/>
            <a:ext cx="8147248" cy="2664296"/>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a:buFont typeface="Symbol" pitchFamily="18" charset="2"/>
              <a:buNone/>
            </a:pPr>
            <a:r>
              <a:rPr lang="en-US" b="1" dirty="0" smtClean="0"/>
              <a:t>Tablets</a:t>
            </a:r>
            <a:r>
              <a:rPr lang="en-US" dirty="0" smtClean="0"/>
              <a:t>,</a:t>
            </a:r>
          </a:p>
          <a:p>
            <a:pPr marL="624078" indent="-514350">
              <a:buFont typeface="+mj-lt"/>
              <a:buAutoNum type="arabicPeriod"/>
            </a:pPr>
            <a:r>
              <a:rPr lang="en-US" dirty="0" smtClean="0"/>
              <a:t>diluents or fillers</a:t>
            </a:r>
          </a:p>
          <a:p>
            <a:pPr marL="624078" indent="-514350">
              <a:buFont typeface="+mj-lt"/>
              <a:buAutoNum type="arabicPeriod"/>
            </a:pPr>
            <a:r>
              <a:rPr lang="en-US" dirty="0" smtClean="0"/>
              <a:t> binders</a:t>
            </a:r>
          </a:p>
          <a:p>
            <a:pPr marL="624078" indent="-514350">
              <a:buFont typeface="+mj-lt"/>
              <a:buAutoNum type="arabicPeriod"/>
            </a:pPr>
            <a:r>
              <a:rPr lang="en-US" dirty="0" smtClean="0"/>
              <a:t> </a:t>
            </a:r>
            <a:r>
              <a:rPr lang="en-US" dirty="0" err="1" smtClean="0"/>
              <a:t>antiadherents</a:t>
            </a:r>
            <a:r>
              <a:rPr lang="en-US" dirty="0" smtClean="0"/>
              <a:t> or lubricants</a:t>
            </a:r>
            <a:endParaRPr lang="en-GB" dirty="0" smtClean="0"/>
          </a:p>
          <a:p>
            <a:pPr marL="624078" indent="-514350">
              <a:buFont typeface="+mj-lt"/>
              <a:buAutoNum type="arabicPeriod"/>
            </a:pPr>
            <a:r>
              <a:rPr lang="en-GB" dirty="0" smtClean="0"/>
              <a:t>disintegrating agents</a:t>
            </a:r>
            <a:endParaRPr lang="en-US" dirty="0" smtClean="0"/>
          </a:p>
          <a:p>
            <a:pPr marL="624078" indent="-514350">
              <a:buFont typeface="+mj-lt"/>
              <a:buAutoNum type="arabicPeriod"/>
            </a:pPr>
            <a:r>
              <a:rPr lang="en-US" dirty="0" smtClean="0"/>
              <a:t> coatings.</a:t>
            </a:r>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52736"/>
            <a:ext cx="8229600" cy="4954555"/>
          </a:xfrm>
        </p:spPr>
        <p:txBody>
          <a:bodyPr>
            <a:normAutofit/>
          </a:bodyPr>
          <a:lstStyle/>
          <a:p>
            <a:pPr algn="l" rtl="0">
              <a:buNone/>
            </a:pPr>
            <a:r>
              <a:rPr lang="en-US" dirty="0" smtClean="0"/>
              <a:t>The dye also must be chemically stable </a:t>
            </a:r>
          </a:p>
          <a:p>
            <a:pPr algn="l" rtl="0">
              <a:buNone/>
            </a:pPr>
            <a:r>
              <a:rPr lang="en-US" dirty="0" smtClean="0"/>
              <a:t>must be protected from </a:t>
            </a:r>
            <a:r>
              <a:rPr lang="en-US" u="sng" dirty="0" smtClean="0"/>
              <a:t>oxidizing agents, reducing agents (especially </a:t>
            </a:r>
            <a:r>
              <a:rPr lang="en-GB" u="sng" dirty="0" smtClean="0"/>
              <a:t>metals, including iron, </a:t>
            </a:r>
            <a:r>
              <a:rPr lang="en-GB" u="sng" dirty="0" err="1" smtClean="0"/>
              <a:t>aluminum</a:t>
            </a:r>
            <a:r>
              <a:rPr lang="en-GB" u="sng" dirty="0" smtClean="0"/>
              <a:t>, zinc, </a:t>
            </a:r>
            <a:r>
              <a:rPr lang="en-US" u="sng" dirty="0" smtClean="0"/>
              <a:t>and tin), strong acids and alkalis, and excessive heating. </a:t>
            </a:r>
          </a:p>
          <a:p>
            <a:pPr algn="l" rtl="0">
              <a:buNone/>
            </a:pPr>
            <a:r>
              <a:rPr lang="en-US" dirty="0" smtClean="0"/>
              <a:t>Dyes must also be reasonably </a:t>
            </a:r>
            <a:r>
              <a:rPr lang="en-US" dirty="0" err="1" smtClean="0"/>
              <a:t>photostable</a:t>
            </a:r>
            <a:r>
              <a:rPr lang="en-US" dirty="0" smtClean="0"/>
              <a:t>; </a:t>
            </a:r>
            <a:endParaRPr lang="ar-IQ" dirty="0"/>
          </a:p>
        </p:txBody>
      </p:sp>
      <p:sp>
        <p:nvSpPr>
          <p:cNvPr id="3" name="Content Placeholder 1"/>
          <p:cNvSpPr txBox="1">
            <a:spLocks/>
          </p:cNvSpPr>
          <p:nvPr/>
        </p:nvSpPr>
        <p:spPr>
          <a:xfrm>
            <a:off x="457200" y="3356992"/>
            <a:ext cx="8229600" cy="1656184"/>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a:buFont typeface="Symbol" pitchFamily="18" charset="2"/>
              <a:buNone/>
            </a:pPr>
            <a:r>
              <a:rPr lang="en-US" smtClean="0"/>
              <a:t> For </a:t>
            </a:r>
            <a:r>
              <a:rPr lang="en-US" u="sng" smtClean="0"/>
              <a:t>solid dosage forms </a:t>
            </a:r>
            <a:r>
              <a:rPr lang="en-US" smtClean="0"/>
              <a:t>of </a:t>
            </a:r>
            <a:r>
              <a:rPr lang="en-GB" smtClean="0"/>
              <a:t>photolabile drugs, </a:t>
            </a:r>
            <a:r>
              <a:rPr lang="en-GB" u="sng" smtClean="0"/>
              <a:t>a colored or opaque capsule </a:t>
            </a:r>
            <a:r>
              <a:rPr lang="en-US" u="sng" smtClean="0"/>
              <a:t>shell may enhance the drug’s stability by shielding </a:t>
            </a:r>
            <a:r>
              <a:rPr lang="en-GB" u="sng" smtClean="0"/>
              <a:t>out light rays.</a:t>
            </a:r>
            <a:endParaRPr lang="ar-IQ" u="sng"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80728"/>
            <a:ext cx="8229600" cy="5026563"/>
          </a:xfrm>
        </p:spPr>
        <p:txBody>
          <a:bodyPr>
            <a:normAutofit/>
          </a:bodyPr>
          <a:lstStyle/>
          <a:p>
            <a:pPr algn="l" rtl="0"/>
            <a:r>
              <a:rPr lang="en-US" dirty="0" smtClean="0"/>
              <a:t> certain liquid and semisolid preparations must be preserved against </a:t>
            </a:r>
            <a:r>
              <a:rPr lang="en-GB" dirty="0" smtClean="0"/>
              <a:t>microbial contamination.</a:t>
            </a:r>
          </a:p>
        </p:txBody>
      </p:sp>
      <p:sp>
        <p:nvSpPr>
          <p:cNvPr id="3" name="Title 2"/>
          <p:cNvSpPr>
            <a:spLocks noGrp="1"/>
          </p:cNvSpPr>
          <p:nvPr>
            <p:ph type="title"/>
          </p:nvPr>
        </p:nvSpPr>
        <p:spPr>
          <a:xfrm>
            <a:off x="457200" y="274638"/>
            <a:ext cx="8229600" cy="778098"/>
          </a:xfrm>
        </p:spPr>
        <p:txBody>
          <a:bodyPr>
            <a:normAutofit/>
          </a:bodyPr>
          <a:lstStyle/>
          <a:p>
            <a:pPr algn="ctr"/>
            <a:r>
              <a:rPr lang="en-GB" sz="3200" dirty="0" smtClean="0">
                <a:effectLst/>
              </a:rPr>
              <a:t>PRESERVATIVES</a:t>
            </a:r>
            <a:endParaRPr lang="ar-IQ" sz="3200" dirty="0">
              <a:effectLst/>
            </a:endParaRPr>
          </a:p>
        </p:txBody>
      </p:sp>
      <p:sp>
        <p:nvSpPr>
          <p:cNvPr id="4" name="Content Placeholder 1"/>
          <p:cNvSpPr txBox="1">
            <a:spLocks/>
          </p:cNvSpPr>
          <p:nvPr/>
        </p:nvSpPr>
        <p:spPr>
          <a:xfrm>
            <a:off x="467544" y="2780928"/>
            <a:ext cx="8229600" cy="3096344"/>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a:buFont typeface="Symbol" pitchFamily="18" charset="2"/>
              <a:buNone/>
            </a:pPr>
            <a:r>
              <a:rPr lang="en-US" dirty="0" smtClean="0"/>
              <a:t>Although some types of pharmaceutical products, for example, </a:t>
            </a:r>
            <a:r>
              <a:rPr lang="en-US" u="sng" dirty="0" smtClean="0"/>
              <a:t>ophthalmic and injectable preparations, are sterilized by physical methods (autoclaving for 20 minutes at 15 </a:t>
            </a:r>
            <a:r>
              <a:rPr lang="en-US" u="sng" dirty="0" err="1" smtClean="0"/>
              <a:t>lb</a:t>
            </a:r>
            <a:r>
              <a:rPr lang="en-US" u="sng" dirty="0" smtClean="0"/>
              <a:t> pressure and 121°C, dry heat at 180°C for 1 hour, or bacterial filtration) </a:t>
            </a:r>
            <a:r>
              <a:rPr lang="en-US" dirty="0" smtClean="0"/>
              <a:t>during manufacture, many of them also require an antimicrobial preservative to maintain their aseptic condition throughout storage and use</a:t>
            </a:r>
            <a:endParaRPr lang="ar-IQ" dirty="0" smtClean="0"/>
          </a:p>
          <a:p>
            <a:endParaRPr lang="ar-IQ"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80728"/>
            <a:ext cx="8229600" cy="5026563"/>
          </a:xfrm>
        </p:spPr>
        <p:txBody>
          <a:bodyPr>
            <a:normAutofit/>
          </a:bodyPr>
          <a:lstStyle/>
          <a:p>
            <a:pPr algn="l" rtl="0"/>
            <a:r>
              <a:rPr lang="en-US" dirty="0" smtClean="0"/>
              <a:t>Other types of </a:t>
            </a:r>
            <a:r>
              <a:rPr lang="en-US" u="sng" dirty="0" smtClean="0"/>
              <a:t>preparations that are not sterilized during their preparation but are particularly susceptible to microbial growth because of the nature of their ingredients are protected by the addition of an antimicrobial preservative. </a:t>
            </a:r>
          </a:p>
          <a:p>
            <a:pPr marL="0" indent="0" algn="l" rtl="0">
              <a:buNone/>
            </a:pPr>
            <a:endParaRPr lang="ar-IQ" u="sng" dirty="0"/>
          </a:p>
        </p:txBody>
      </p:sp>
      <p:sp>
        <p:nvSpPr>
          <p:cNvPr id="3" name="Content Placeholder 1"/>
          <p:cNvSpPr txBox="1">
            <a:spLocks/>
          </p:cNvSpPr>
          <p:nvPr/>
        </p:nvSpPr>
        <p:spPr>
          <a:xfrm>
            <a:off x="451215" y="3501008"/>
            <a:ext cx="8229600" cy="2880320"/>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a:buFont typeface="Symbol" pitchFamily="18" charset="2"/>
              <a:buNone/>
            </a:pPr>
            <a:r>
              <a:rPr lang="en-GB" smtClean="0"/>
              <a:t>Certain hydroalcoholic and </a:t>
            </a:r>
            <a:r>
              <a:rPr lang="en-US" smtClean="0"/>
              <a:t>most alcoholic preparations may not require the addition of a chemical preservative </a:t>
            </a:r>
          </a:p>
          <a:p>
            <a:pPr>
              <a:buFont typeface="Symbol" pitchFamily="18" charset="2"/>
              <a:buNone/>
            </a:pPr>
            <a:r>
              <a:rPr lang="en-US" smtClean="0"/>
              <a:t>15% V/V alcohol will prevent microbial growth in acid media</a:t>
            </a:r>
          </a:p>
          <a:p>
            <a:pPr>
              <a:buFont typeface="Symbol" pitchFamily="18" charset="2"/>
              <a:buNone/>
            </a:pPr>
            <a:r>
              <a:rPr lang="en-US" smtClean="0"/>
              <a:t> 18% </a:t>
            </a:r>
            <a:r>
              <a:rPr lang="en-GB" smtClean="0"/>
              <a:t>V/V in alkaline media. </a:t>
            </a:r>
          </a:p>
          <a:p>
            <a:pPr>
              <a:buFont typeface="Symbol" pitchFamily="18" charset="2"/>
              <a:buNone/>
            </a:pPr>
            <a:r>
              <a:rPr lang="en-GB" smtClean="0"/>
              <a:t>Most alcohol-containing </a:t>
            </a:r>
            <a:r>
              <a:rPr lang="en-US" smtClean="0"/>
              <a:t>pharmaceuticals, are self-sterilizing and do not require additional preservation</a:t>
            </a:r>
            <a:endParaRPr lang="ar-IQ"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27584" y="1484784"/>
            <a:ext cx="7408333" cy="1761645"/>
          </a:xfrm>
        </p:spPr>
        <p:txBody>
          <a:bodyPr/>
          <a:lstStyle/>
          <a:p>
            <a:pPr algn="l" rtl="0">
              <a:buNone/>
            </a:pPr>
            <a:r>
              <a:rPr lang="en-US" dirty="0" smtClean="0"/>
              <a:t>When experience or shelf storage </a:t>
            </a:r>
            <a:r>
              <a:rPr lang="en-US" dirty="0" smtClean="0"/>
              <a:t>experiments indicate </a:t>
            </a:r>
            <a:r>
              <a:rPr lang="en-US" dirty="0" smtClean="0"/>
              <a:t>that a preservative is required in </a:t>
            </a:r>
            <a:r>
              <a:rPr lang="en-US" dirty="0" smtClean="0"/>
              <a:t>a pharmaceutical preparation, its selection is based on many considerations, including some of the </a:t>
            </a:r>
            <a:r>
              <a:rPr lang="en-GB" dirty="0" smtClean="0"/>
              <a:t>following:</a:t>
            </a:r>
            <a:endParaRPr lang="ar-IQ" dirty="0"/>
          </a:p>
        </p:txBody>
      </p:sp>
      <p:sp>
        <p:nvSpPr>
          <p:cNvPr id="3" name="Title 2"/>
          <p:cNvSpPr>
            <a:spLocks noGrp="1"/>
          </p:cNvSpPr>
          <p:nvPr>
            <p:ph type="title"/>
          </p:nvPr>
        </p:nvSpPr>
        <p:spPr/>
        <p:txBody>
          <a:bodyPr/>
          <a:lstStyle/>
          <a:p>
            <a:pPr algn="ctr"/>
            <a:r>
              <a:rPr lang="en-GB" dirty="0" smtClean="0"/>
              <a:t>Preservative Selection</a:t>
            </a:r>
            <a:endParaRPr lang="ar-IQ" dirty="0"/>
          </a:p>
        </p:txBody>
      </p:sp>
      <p:sp>
        <p:nvSpPr>
          <p:cNvPr id="4" name="Content Placeholder 1"/>
          <p:cNvSpPr txBox="1">
            <a:spLocks/>
          </p:cNvSpPr>
          <p:nvPr/>
        </p:nvSpPr>
        <p:spPr>
          <a:xfrm>
            <a:off x="611560" y="3429000"/>
            <a:ext cx="8229600" cy="3240360"/>
          </a:xfrm>
          <a:prstGeom prst="rect">
            <a:avLst/>
          </a:prstGeom>
        </p:spPr>
        <p:txBody>
          <a:bodyPr vert="horz" lIns="91440" tIns="45720" rIns="91440" bIns="45720" rtlCol="0">
            <a:normAutofit lnSpcReduction="10000"/>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r>
              <a:rPr lang="en-US" smtClean="0"/>
              <a:t>The preservative prevents the growth of the type of microorganisms considered the most likely contaminants of the preparation.</a:t>
            </a:r>
          </a:p>
          <a:p>
            <a:r>
              <a:rPr lang="en-US" smtClean="0"/>
              <a:t>The preservative is soluble enough in water to</a:t>
            </a:r>
            <a:r>
              <a:rPr lang="ar-IQ" smtClean="0"/>
              <a:t> </a:t>
            </a:r>
            <a:r>
              <a:rPr lang="en-US" smtClean="0"/>
              <a:t>achieve adequate concentrations in the aqueous phase of a system with two or more </a:t>
            </a:r>
            <a:r>
              <a:rPr lang="en-GB" smtClean="0"/>
              <a:t>phases.</a:t>
            </a:r>
          </a:p>
          <a:p>
            <a:r>
              <a:rPr lang="en-US" smtClean="0"/>
              <a:t>The proportion of preservative remaining undissociated at the pH of the preparation makes it capable of penetrating the microorganism </a:t>
            </a:r>
            <a:r>
              <a:rPr lang="en-GB" smtClean="0"/>
              <a:t>and destroying its integrity.</a:t>
            </a:r>
          </a:p>
          <a:p>
            <a:pPr>
              <a:buFont typeface="Symbol" pitchFamily="18" charset="2"/>
              <a:buNone/>
            </a:pPr>
            <a:endParaRPr lang="ar-IQ"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20688"/>
            <a:ext cx="8229600" cy="5386603"/>
          </a:xfrm>
        </p:spPr>
        <p:txBody>
          <a:bodyPr>
            <a:normAutofit/>
          </a:bodyPr>
          <a:lstStyle/>
          <a:p>
            <a:pPr algn="l" rtl="0"/>
            <a:r>
              <a:rPr lang="en-US" dirty="0" smtClean="0"/>
              <a:t> The required concentration of the preservative</a:t>
            </a:r>
            <a:r>
              <a:rPr lang="ar-IQ" dirty="0" smtClean="0"/>
              <a:t> </a:t>
            </a:r>
            <a:r>
              <a:rPr lang="en-US" dirty="0" smtClean="0"/>
              <a:t>does not affect the safety or comfort of the patient when the pharmaceutical preparation is administered by the usual or intended </a:t>
            </a:r>
            <a:r>
              <a:rPr lang="en-US" dirty="0" smtClean="0"/>
              <a:t>rout</a:t>
            </a:r>
          </a:p>
          <a:p>
            <a:pPr algn="l" rtl="0"/>
            <a:r>
              <a:rPr lang="en-US" dirty="0" smtClean="0"/>
              <a:t> </a:t>
            </a:r>
            <a:r>
              <a:rPr lang="en-US" dirty="0" smtClean="0"/>
              <a:t>The preservative has adequate </a:t>
            </a:r>
            <a:r>
              <a:rPr lang="en-US" dirty="0" smtClean="0"/>
              <a:t>stability</a:t>
            </a:r>
          </a:p>
          <a:p>
            <a:r>
              <a:rPr lang="en-GB" dirty="0"/>
              <a:t>The preservative is completely </a:t>
            </a:r>
            <a:r>
              <a:rPr lang="en-GB" dirty="0" smtClean="0"/>
              <a:t>compatible</a:t>
            </a:r>
            <a:endParaRPr lang="en-GB" dirty="0"/>
          </a:p>
          <a:p>
            <a:r>
              <a:rPr lang="en-GB" dirty="0"/>
              <a:t>The preservative does not adversely affect the preparation’s container or closure.  </a:t>
            </a:r>
            <a:endParaRPr lang="ar-IQ" dirty="0"/>
          </a:p>
          <a:p>
            <a:pPr algn="l" rtl="0"/>
            <a:endParaRPr lang="ar-IQ"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3568" y="1340768"/>
            <a:ext cx="7408333" cy="3450696"/>
          </a:xfrm>
        </p:spPr>
        <p:txBody>
          <a:bodyPr>
            <a:normAutofit/>
          </a:bodyPr>
          <a:lstStyle/>
          <a:p>
            <a:pPr algn="l" rtl="0">
              <a:buNone/>
            </a:pPr>
            <a:r>
              <a:rPr lang="en-US" dirty="0" smtClean="0"/>
              <a:t>Microorganisms include molds, yeasts, and bacteria, with bacteria generally favoring a slightly alkaline medium and the others an acid medium. </a:t>
            </a:r>
          </a:p>
        </p:txBody>
      </p:sp>
      <p:sp>
        <p:nvSpPr>
          <p:cNvPr id="3" name="Title 2"/>
          <p:cNvSpPr>
            <a:spLocks noGrp="1"/>
          </p:cNvSpPr>
          <p:nvPr>
            <p:ph type="title"/>
          </p:nvPr>
        </p:nvSpPr>
        <p:spPr/>
        <p:txBody>
          <a:bodyPr>
            <a:normAutofit fontScale="90000"/>
          </a:bodyPr>
          <a:lstStyle/>
          <a:p>
            <a:pPr algn="ctr"/>
            <a:r>
              <a:rPr lang="en-GB" dirty="0" smtClean="0"/>
              <a:t>General Preservative Considerations</a:t>
            </a:r>
            <a:endParaRPr lang="ar-IQ"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l" rtl="0">
              <a:buNone/>
            </a:pPr>
            <a:r>
              <a:rPr lang="en-US" dirty="0" smtClean="0"/>
              <a:t>Many of the recognized incompatible combinations that inactivate the preservative </a:t>
            </a:r>
            <a:r>
              <a:rPr lang="en-GB" dirty="0" smtClean="0"/>
              <a:t>contain macromolecules, including </a:t>
            </a:r>
            <a:r>
              <a:rPr lang="en-GB" u="sng" dirty="0" smtClean="0"/>
              <a:t>various </a:t>
            </a:r>
            <a:r>
              <a:rPr lang="en-US" u="sng" dirty="0" smtClean="0"/>
              <a:t>cellulose derivatives</a:t>
            </a:r>
            <a:r>
              <a:rPr lang="en-US" dirty="0" smtClean="0"/>
              <a:t>, </a:t>
            </a:r>
            <a:r>
              <a:rPr lang="en-US" u="sng" dirty="0" smtClean="0"/>
              <a:t>polyethylene glycols</a:t>
            </a:r>
            <a:r>
              <a:rPr lang="en-US" dirty="0" smtClean="0"/>
              <a:t>, and </a:t>
            </a:r>
            <a:r>
              <a:rPr lang="en-US" u="sng" dirty="0" smtClean="0"/>
              <a:t>natural gums</a:t>
            </a:r>
            <a:r>
              <a:rPr lang="en-US" dirty="0" smtClean="0"/>
              <a:t>. These include </a:t>
            </a:r>
            <a:r>
              <a:rPr lang="en-US" u="sng" dirty="0" smtClean="0"/>
              <a:t>tragacanth, </a:t>
            </a:r>
            <a:endParaRPr lang="ar-IQ" dirty="0"/>
          </a:p>
        </p:txBody>
      </p:sp>
      <p:sp>
        <p:nvSpPr>
          <p:cNvPr id="3" name="Title 2"/>
          <p:cNvSpPr>
            <a:spLocks noGrp="1"/>
          </p:cNvSpPr>
          <p:nvPr>
            <p:ph type="title"/>
          </p:nvPr>
        </p:nvSpPr>
        <p:spPr/>
        <p:txBody>
          <a:bodyPr/>
          <a:lstStyle/>
          <a:p>
            <a:pPr algn="ctr"/>
            <a:r>
              <a:rPr lang="en-GB" sz="3600" b="0" dirty="0" smtClean="0">
                <a:effectLst/>
              </a:rPr>
              <a:t>Incompatibility </a:t>
            </a:r>
            <a:endParaRPr lang="ar-IQ" b="0" dirty="0">
              <a:effectLs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836712"/>
            <a:ext cx="8229600" cy="5242587"/>
          </a:xfrm>
        </p:spPr>
        <p:txBody>
          <a:bodyPr>
            <a:normAutofit fontScale="92500"/>
          </a:bodyPr>
          <a:lstStyle/>
          <a:p>
            <a:pPr algn="l" rtl="0">
              <a:buNone/>
            </a:pPr>
            <a:r>
              <a:rPr lang="en-US" dirty="0" smtClean="0"/>
              <a:t>Preservatives interfere with microbial growth, multiplication, and metabolism through one or more of the following mechanisms:</a:t>
            </a:r>
          </a:p>
          <a:p>
            <a:pPr marL="624078" indent="-514350" algn="l" rtl="0">
              <a:buNone/>
            </a:pPr>
            <a:r>
              <a:rPr lang="en-GB" dirty="0" smtClean="0"/>
              <a:t>1.  Modification of cell membrane permeability </a:t>
            </a:r>
            <a:r>
              <a:rPr lang="en-US" dirty="0" smtClean="0"/>
              <a:t>and leakage of cell constituents (partial lysis).</a:t>
            </a:r>
          </a:p>
          <a:p>
            <a:pPr marL="624078" indent="-514350" algn="l" rtl="0">
              <a:buNone/>
            </a:pPr>
            <a:r>
              <a:rPr lang="en-GB" dirty="0" smtClean="0"/>
              <a:t>2.  </a:t>
            </a:r>
            <a:r>
              <a:rPr lang="en-GB" dirty="0" err="1" smtClean="0"/>
              <a:t>Lysis</a:t>
            </a:r>
            <a:r>
              <a:rPr lang="en-GB" dirty="0" smtClean="0"/>
              <a:t> and </a:t>
            </a:r>
            <a:r>
              <a:rPr lang="en-GB" dirty="0" err="1" smtClean="0"/>
              <a:t>cytoplasmic</a:t>
            </a:r>
            <a:r>
              <a:rPr lang="en-GB" dirty="0" smtClean="0"/>
              <a:t> leakage</a:t>
            </a:r>
          </a:p>
          <a:p>
            <a:pPr algn="l" rtl="0">
              <a:buNone/>
            </a:pPr>
            <a:r>
              <a:rPr lang="en-US" dirty="0" smtClean="0"/>
              <a:t>3.  Irreversible coagulation of </a:t>
            </a:r>
            <a:r>
              <a:rPr lang="en-US" dirty="0" err="1" smtClean="0"/>
              <a:t>cytoplasmic</a:t>
            </a:r>
            <a:r>
              <a:rPr lang="en-US" dirty="0" smtClean="0"/>
              <a:t> constituents </a:t>
            </a:r>
            <a:r>
              <a:rPr lang="en-GB" dirty="0" smtClean="0"/>
              <a:t>(e.g., protein precipitation)</a:t>
            </a:r>
          </a:p>
          <a:p>
            <a:pPr algn="l" rtl="0">
              <a:buNone/>
            </a:pPr>
            <a:r>
              <a:rPr lang="en-US" dirty="0" smtClean="0"/>
              <a:t>4.  Inhibition of cellular metabolism, such as by interfering with enzyme systems or inhibition </a:t>
            </a:r>
            <a:r>
              <a:rPr lang="en-GB" dirty="0" smtClean="0"/>
              <a:t>of cell wall synthesis</a:t>
            </a:r>
          </a:p>
          <a:p>
            <a:pPr algn="l" rtl="0">
              <a:buNone/>
            </a:pPr>
            <a:r>
              <a:rPr lang="en-GB" dirty="0" smtClean="0"/>
              <a:t>5.  Oxidation of cellular constituents</a:t>
            </a:r>
          </a:p>
          <a:p>
            <a:pPr algn="l" rtl="0">
              <a:buNone/>
            </a:pPr>
            <a:r>
              <a:rPr lang="en-GB" dirty="0" smtClean="0"/>
              <a:t>6.  Hydrolysis</a:t>
            </a:r>
            <a:endParaRPr lang="ar-IQ" dirty="0" smtClean="0"/>
          </a:p>
          <a:p>
            <a:pPr>
              <a:buNone/>
            </a:pPr>
            <a:r>
              <a:rPr lang="en-US" dirty="0"/>
              <a:t>A few of the commonly used </a:t>
            </a:r>
            <a:r>
              <a:rPr lang="en-US" dirty="0" smtClean="0"/>
              <a:t>pharmaceutical preservatives </a:t>
            </a:r>
            <a:r>
              <a:rPr lang="en-US" dirty="0"/>
              <a:t>and their probable modes of action are presented in Table 4.6.</a:t>
            </a:r>
            <a:endParaRPr lang="ar-IQ" dirty="0"/>
          </a:p>
          <a:p>
            <a:pPr algn="l" rtl="0">
              <a:buNone/>
            </a:pPr>
            <a:endParaRPr lang="en-US" dirty="0" smtClean="0"/>
          </a:p>
          <a:p>
            <a:pPr algn="l">
              <a:buNone/>
            </a:pPr>
            <a:endParaRPr lang="ar-IQ" dirty="0"/>
          </a:p>
        </p:txBody>
      </p:sp>
      <p:sp>
        <p:nvSpPr>
          <p:cNvPr id="3" name="Title 2"/>
          <p:cNvSpPr>
            <a:spLocks noGrp="1"/>
          </p:cNvSpPr>
          <p:nvPr>
            <p:ph type="title"/>
          </p:nvPr>
        </p:nvSpPr>
        <p:spPr>
          <a:xfrm>
            <a:off x="467544" y="332656"/>
            <a:ext cx="8229600" cy="652934"/>
          </a:xfrm>
        </p:spPr>
        <p:txBody>
          <a:bodyPr>
            <a:normAutofit/>
          </a:bodyPr>
          <a:lstStyle/>
          <a:p>
            <a:pPr algn="ctr"/>
            <a:r>
              <a:rPr lang="en-GB" sz="3200" dirty="0" smtClean="0"/>
              <a:t>Mode of Action</a:t>
            </a:r>
            <a:endParaRPr lang="ar-IQ" sz="32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124744"/>
            <a:ext cx="8229600" cy="4954555"/>
          </a:xfrm>
        </p:spPr>
        <p:txBody>
          <a:bodyPr>
            <a:normAutofit/>
          </a:bodyPr>
          <a:lstStyle/>
          <a:p>
            <a:pPr algn="l" rtl="0">
              <a:buNone/>
            </a:pPr>
            <a:endParaRPr lang="en-US" dirty="0" smtClean="0"/>
          </a:p>
          <a:p>
            <a:pPr algn="l" rtl="0"/>
            <a:r>
              <a:rPr lang="en-US" dirty="0" smtClean="0"/>
              <a:t> Certain </a:t>
            </a:r>
            <a:r>
              <a:rPr lang="en-GB" dirty="0" smtClean="0"/>
              <a:t>intravenous preparations given in large volumes </a:t>
            </a:r>
            <a:r>
              <a:rPr lang="en-US" dirty="0" smtClean="0"/>
              <a:t>as blood </a:t>
            </a:r>
            <a:r>
              <a:rPr lang="en-US" dirty="0" err="1" smtClean="0"/>
              <a:t>replenishers</a:t>
            </a:r>
            <a:r>
              <a:rPr lang="en-US" dirty="0" smtClean="0"/>
              <a:t> or as nutrients are not permitted to contain bacteriostatic additives, </a:t>
            </a:r>
            <a:endParaRPr lang="en-US" dirty="0" smtClean="0"/>
          </a:p>
          <a:p>
            <a:r>
              <a:rPr lang="en-US" dirty="0"/>
              <a:t>On the other hand, injectable preparations given in small volumes—can be preserved with a suitable preservative without the danger of the patient  receiving an excessive amount of the preservative.</a:t>
            </a:r>
            <a:endParaRPr lang="ar-IQ" dirty="0"/>
          </a:p>
          <a:p>
            <a:pPr algn="l" rtl="0"/>
            <a:endParaRPr lang="ar-IQ" dirty="0"/>
          </a:p>
        </p:txBody>
      </p:sp>
      <p:sp>
        <p:nvSpPr>
          <p:cNvPr id="3" name="Title 2"/>
          <p:cNvSpPr>
            <a:spLocks noGrp="1"/>
          </p:cNvSpPr>
          <p:nvPr>
            <p:ph type="title"/>
          </p:nvPr>
        </p:nvSpPr>
        <p:spPr>
          <a:xfrm>
            <a:off x="467544" y="332656"/>
            <a:ext cx="8229600" cy="796950"/>
          </a:xfrm>
        </p:spPr>
        <p:txBody>
          <a:bodyPr>
            <a:normAutofit/>
          </a:bodyPr>
          <a:lstStyle/>
          <a:p>
            <a:pPr algn="ctr"/>
            <a:r>
              <a:rPr lang="en-GB" sz="3200" dirty="0" smtClean="0"/>
              <a:t>Preservative Utilization</a:t>
            </a:r>
            <a:endParaRPr lang="ar-IQ" sz="32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6712"/>
            <a:ext cx="8229600" cy="5170579"/>
          </a:xfrm>
        </p:spPr>
        <p:txBody>
          <a:bodyPr>
            <a:normAutofit/>
          </a:bodyPr>
          <a:lstStyle/>
          <a:p>
            <a:pPr algn="l" rtl="0"/>
            <a:r>
              <a:rPr lang="ar-IQ" dirty="0" smtClean="0"/>
              <a:t> </a:t>
            </a:r>
            <a:r>
              <a:rPr lang="en-GB" dirty="0" smtClean="0"/>
              <a:t>The required proportion</a:t>
            </a:r>
            <a:r>
              <a:rPr lang="ar-IQ" dirty="0" smtClean="0"/>
              <a:t> </a:t>
            </a:r>
            <a:r>
              <a:rPr lang="en-US" dirty="0" smtClean="0"/>
              <a:t>varies with the pH, dissociation, and other factors already indicated as well with the presence of other formulative ingredients with </a:t>
            </a:r>
            <a:r>
              <a:rPr lang="en-GB" dirty="0" smtClean="0"/>
              <a:t>inherent preservative capabilities.</a:t>
            </a:r>
          </a:p>
          <a:p>
            <a:pPr algn="l" rtl="0"/>
            <a:r>
              <a:rPr lang="en-US" dirty="0" smtClean="0"/>
              <a:t> For each type of preparation to be preserved, the research pharmacist must consider the influence of the preservative on the comfort of the patient.</a:t>
            </a:r>
          </a:p>
          <a:p>
            <a:pPr algn="l" rtl="0"/>
            <a:r>
              <a:rPr lang="en-US" dirty="0" smtClean="0"/>
              <a:t> For instance, a preservative in an ophthalmic preparation must have an extremely low degree of irritant qualities, which is characteristic </a:t>
            </a:r>
            <a:r>
              <a:rPr lang="en-GB" dirty="0" smtClean="0"/>
              <a:t>of </a:t>
            </a:r>
            <a:r>
              <a:rPr lang="en-GB" dirty="0" err="1" smtClean="0"/>
              <a:t>chlorobutanol</a:t>
            </a:r>
            <a:r>
              <a:rPr lang="en-GB" dirty="0" smtClean="0"/>
              <a:t>, </a:t>
            </a:r>
            <a:r>
              <a:rPr lang="en-GB" dirty="0" err="1" smtClean="0"/>
              <a:t>benzalkonium</a:t>
            </a:r>
            <a:r>
              <a:rPr lang="en-GB" dirty="0" smtClean="0"/>
              <a:t> chloride, and </a:t>
            </a:r>
            <a:r>
              <a:rPr lang="en-US" dirty="0" err="1" smtClean="0"/>
              <a:t>phenylmercuric</a:t>
            </a:r>
            <a:r>
              <a:rPr lang="en-US" dirty="0" smtClean="0"/>
              <a:t> nitrate, frequently used in ophthalmic preparations. </a:t>
            </a:r>
          </a:p>
          <a:p>
            <a:pPr algn="l" rtl="0">
              <a:buNone/>
            </a:pPr>
            <a:endParaRPr lang="ar-IQ"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476672"/>
            <a:ext cx="8589640" cy="5688632"/>
          </a:xfrm>
        </p:spPr>
        <p:txBody>
          <a:bodyPr>
            <a:normAutofit/>
          </a:bodyPr>
          <a:lstStyle/>
          <a:p>
            <a:pPr algn="just" rtl="0">
              <a:buFont typeface="Wingdings" pitchFamily="2" charset="2"/>
              <a:buChar char="Ø"/>
            </a:pPr>
            <a:r>
              <a:rPr lang="en-GB" dirty="0" smtClean="0"/>
              <a:t> Ointments, </a:t>
            </a:r>
            <a:r>
              <a:rPr lang="en-US" dirty="0" smtClean="0"/>
              <a:t>creams, and suppositories acquire their characteristic </a:t>
            </a:r>
            <a:r>
              <a:rPr lang="en-GB" dirty="0" smtClean="0"/>
              <a:t>features from their pharmaceutical </a:t>
            </a:r>
            <a:r>
              <a:rPr lang="en-US" dirty="0" smtClean="0"/>
              <a:t>bases.</a:t>
            </a:r>
          </a:p>
          <a:p>
            <a:pPr marL="0" indent="0" algn="just" rtl="0">
              <a:buNone/>
            </a:pPr>
            <a:endParaRPr lang="en-US" dirty="0" smtClean="0"/>
          </a:p>
          <a:p>
            <a:pPr algn="just">
              <a:buNone/>
            </a:pPr>
            <a:r>
              <a:rPr lang="en-GB" b="1" dirty="0"/>
              <a:t>HANDBOOK OF </a:t>
            </a:r>
            <a:r>
              <a:rPr lang="en-GB" b="1" dirty="0" smtClean="0"/>
              <a:t>PHARMACEUTICAL EXCIPIENTS </a:t>
            </a:r>
            <a:r>
              <a:rPr lang="en-GB" b="1" dirty="0"/>
              <a:t>AND FOOD </a:t>
            </a:r>
            <a:r>
              <a:rPr lang="en-GB" b="1" dirty="0" smtClean="0"/>
              <a:t>AND CHEMICALS CODEX</a:t>
            </a:r>
          </a:p>
          <a:p>
            <a:pPr algn="just"/>
            <a:r>
              <a:rPr lang="en-US" dirty="0"/>
              <a:t>The </a:t>
            </a:r>
            <a:r>
              <a:rPr lang="en-US" i="1" dirty="0"/>
              <a:t>Handbook of Pharmaceutical Excipients </a:t>
            </a:r>
            <a:r>
              <a:rPr lang="en-US" dirty="0"/>
              <a:t>presents monographs on more than 250 excipients used in dosage form preparation. </a:t>
            </a:r>
          </a:p>
          <a:p>
            <a:pPr algn="just"/>
            <a:r>
              <a:rPr lang="en-US" dirty="0"/>
              <a:t>Additional excipients commonly used are listed in the Food Chemicals Codex (FCC), now owned and published by the USP. </a:t>
            </a:r>
            <a:endParaRPr lang="ar-IQ" dirty="0"/>
          </a:p>
          <a:p>
            <a:pPr algn="just">
              <a:buNone/>
            </a:pPr>
            <a:endParaRPr lang="en-GB"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908720"/>
            <a:ext cx="8229600" cy="4738531"/>
          </a:xfrm>
        </p:spPr>
        <p:txBody>
          <a:bodyPr>
            <a:noAutofit/>
          </a:bodyPr>
          <a:lstStyle/>
          <a:p>
            <a:pPr algn="l" rtl="0"/>
            <a:r>
              <a:rPr lang="en-US" sz="2400" dirty="0" smtClean="0"/>
              <a:t>Most </a:t>
            </a:r>
            <a:r>
              <a:rPr lang="en-US" sz="2400" dirty="0"/>
              <a:t>drug substances in use </a:t>
            </a:r>
            <a:r>
              <a:rPr lang="en-US" sz="2400" dirty="0" smtClean="0"/>
              <a:t>today are </a:t>
            </a:r>
            <a:r>
              <a:rPr lang="en-US" sz="2400" dirty="0"/>
              <a:t>unpalatable and unattractive in their </a:t>
            </a:r>
            <a:r>
              <a:rPr lang="en-US" sz="2400" dirty="0" smtClean="0"/>
              <a:t>natural state</a:t>
            </a:r>
          </a:p>
          <a:p>
            <a:r>
              <a:rPr lang="en-US" dirty="0" smtClean="0"/>
              <a:t>An </a:t>
            </a:r>
            <a:r>
              <a:rPr lang="en-US" b="1" dirty="0"/>
              <a:t>“electronic tongue” </a:t>
            </a:r>
            <a:r>
              <a:rPr lang="en-US" dirty="0"/>
              <a:t>is used to aid in providing a global </a:t>
            </a:r>
            <a:r>
              <a:rPr lang="en-US" b="1" dirty="0"/>
              <a:t>“taste fingerprint” </a:t>
            </a:r>
            <a:r>
              <a:rPr lang="en-US" dirty="0"/>
              <a:t>during formulation development.</a:t>
            </a:r>
          </a:p>
          <a:p>
            <a:pPr algn="l" rtl="0"/>
            <a:endParaRPr lang="en-US" sz="2400" dirty="0" smtClean="0"/>
          </a:p>
        </p:txBody>
      </p:sp>
      <p:sp>
        <p:nvSpPr>
          <p:cNvPr id="2" name="Title 1"/>
          <p:cNvSpPr>
            <a:spLocks noGrp="1"/>
          </p:cNvSpPr>
          <p:nvPr>
            <p:ph type="title"/>
          </p:nvPr>
        </p:nvSpPr>
        <p:spPr>
          <a:xfrm>
            <a:off x="467544" y="35565"/>
            <a:ext cx="8229600" cy="994122"/>
          </a:xfrm>
        </p:spPr>
        <p:txBody>
          <a:bodyPr>
            <a:normAutofit/>
          </a:bodyPr>
          <a:lstStyle/>
          <a:p>
            <a:pPr algn="ctr" rtl="0"/>
            <a:r>
              <a:rPr lang="en-GB" sz="3200" b="1" u="sng" dirty="0"/>
              <a:t>APPEARANCE AND PALATABILITY</a:t>
            </a:r>
            <a:endParaRPr lang="ar-IQ" sz="3200" u="sng" dirty="0"/>
          </a:p>
        </p:txBody>
      </p:sp>
      <p:pic>
        <p:nvPicPr>
          <p:cNvPr id="4" name="Content Placeholder 3" descr="PR001336.jpg"/>
          <p:cNvPicPr>
            <a:picLocks noChangeAspect="1"/>
          </p:cNvPicPr>
          <p:nvPr/>
        </p:nvPicPr>
        <p:blipFill>
          <a:blip r:embed="rId2" cstate="print"/>
          <a:stretch>
            <a:fillRect/>
          </a:stretch>
        </p:blipFill>
        <p:spPr>
          <a:xfrm>
            <a:off x="827584" y="3212976"/>
            <a:ext cx="7419109" cy="302433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ElectronicTongue_Fig2.jpg"/>
          <p:cNvPicPr>
            <a:picLocks noGrp="1" noChangeAspect="1"/>
          </p:cNvPicPr>
          <p:nvPr>
            <p:ph idx="1"/>
          </p:nvPr>
        </p:nvPicPr>
        <p:blipFill>
          <a:blip r:embed="rId2" cstate="print"/>
          <a:stretch>
            <a:fillRect/>
          </a:stretch>
        </p:blipFill>
        <p:spPr>
          <a:xfrm>
            <a:off x="1115616" y="1772816"/>
            <a:ext cx="6677106" cy="3672408"/>
          </a:xfrm>
        </p:spPr>
      </p:pic>
      <p:sp>
        <p:nvSpPr>
          <p:cNvPr id="2" name="Title 1"/>
          <p:cNvSpPr>
            <a:spLocks noGrp="1"/>
          </p:cNvSpPr>
          <p:nvPr>
            <p:ph type="title"/>
          </p:nvPr>
        </p:nvSpPr>
        <p:spPr/>
        <p:txBody>
          <a:bodyPr/>
          <a:lstStyle/>
          <a:p>
            <a:pPr rtl="0"/>
            <a:r>
              <a:rPr lang="en-GB" dirty="0" smtClean="0"/>
              <a:t>E</a:t>
            </a:r>
            <a:r>
              <a:rPr lang="en-US" dirty="0" smtClean="0"/>
              <a:t>electronic </a:t>
            </a:r>
            <a:r>
              <a:rPr lang="en-US" dirty="0"/>
              <a:t>T</a:t>
            </a:r>
            <a:r>
              <a:rPr lang="en-US" dirty="0" smtClean="0"/>
              <a:t>ongue</a:t>
            </a:r>
            <a:endParaRPr lang="ar-IQ"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556792"/>
            <a:ext cx="8640959" cy="5040560"/>
          </a:xfrm>
        </p:spPr>
        <p:txBody>
          <a:bodyPr>
            <a:normAutofit/>
          </a:bodyPr>
          <a:lstStyle/>
          <a:p>
            <a:pPr algn="just" rtl="0"/>
            <a:r>
              <a:rPr lang="en-US" dirty="0" smtClean="0"/>
              <a:t>The flavoring of pharmaceuticals applies primarily to liquids intended for oral administration</a:t>
            </a:r>
            <a:r>
              <a:rPr lang="en-US" dirty="0" smtClean="0"/>
              <a:t>.</a:t>
            </a:r>
            <a:endParaRPr lang="en-US" dirty="0" smtClean="0"/>
          </a:p>
          <a:p>
            <a:pPr algn="just" rtl="0"/>
            <a:r>
              <a:rPr lang="en-GB" dirty="0" smtClean="0"/>
              <a:t>Why mostly liquids</a:t>
            </a:r>
          </a:p>
          <a:p>
            <a:pPr algn="just"/>
            <a:r>
              <a:rPr lang="en-GB" dirty="0"/>
              <a:t>chewable </a:t>
            </a:r>
            <a:r>
              <a:rPr lang="en-GB" dirty="0" smtClean="0"/>
              <a:t>tablets</a:t>
            </a:r>
          </a:p>
          <a:p>
            <a:pPr marL="0" indent="0" algn="just">
              <a:buNone/>
            </a:pPr>
            <a:r>
              <a:rPr lang="en-GB" b="1" dirty="0" smtClean="0"/>
              <a:t>Selection </a:t>
            </a:r>
            <a:r>
              <a:rPr lang="en-GB" b="1" dirty="0"/>
              <a:t>of flavours and </a:t>
            </a:r>
            <a:r>
              <a:rPr lang="en-GB" b="1" dirty="0" smtClean="0"/>
              <a:t>colours</a:t>
            </a:r>
          </a:p>
          <a:p>
            <a:pPr marL="0" indent="0" algn="just">
              <a:buNone/>
            </a:pPr>
            <a:r>
              <a:rPr lang="en-US" dirty="0"/>
              <a:t>In flavor-formulating a pharmaceutical product, the pharmacist must give consideration to the color, odor, texture, and taste of the preparation. </a:t>
            </a:r>
          </a:p>
          <a:p>
            <a:pPr marL="0" indent="0" algn="just">
              <a:buNone/>
            </a:pPr>
            <a:endParaRPr lang="en-US" dirty="0"/>
          </a:p>
        </p:txBody>
      </p:sp>
      <p:sp>
        <p:nvSpPr>
          <p:cNvPr id="2" name="Title 1"/>
          <p:cNvSpPr>
            <a:spLocks noGrp="1"/>
          </p:cNvSpPr>
          <p:nvPr>
            <p:ph type="title"/>
          </p:nvPr>
        </p:nvSpPr>
        <p:spPr/>
        <p:txBody>
          <a:bodyPr>
            <a:normAutofit/>
          </a:bodyPr>
          <a:lstStyle/>
          <a:p>
            <a:pPr rtl="0"/>
            <a:r>
              <a:rPr lang="en-GB" sz="4000" b="1" u="sng" dirty="0"/>
              <a:t>Flavoring Pharmaceuticals</a:t>
            </a:r>
            <a:endParaRPr lang="ar-IQ" sz="4000"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908720"/>
            <a:ext cx="8229600" cy="5721499"/>
          </a:xfrm>
        </p:spPr>
        <p:txBody>
          <a:bodyPr>
            <a:normAutofit/>
          </a:bodyPr>
          <a:lstStyle/>
          <a:p>
            <a:pPr algn="just" rtl="0"/>
            <a:r>
              <a:rPr lang="en-US" dirty="0" smtClean="0"/>
              <a:t>There are no rules for accurately predicting the taste sensation of a drug based on its chemical </a:t>
            </a:r>
            <a:r>
              <a:rPr lang="en-GB" dirty="0" smtClean="0"/>
              <a:t>constitution, However </a:t>
            </a:r>
            <a:r>
              <a:rPr lang="en-US" dirty="0" smtClean="0"/>
              <a:t>………..</a:t>
            </a:r>
          </a:p>
          <a:p>
            <a:pPr algn="just" rtl="0"/>
            <a:r>
              <a:rPr lang="en-US" dirty="0" smtClean="0"/>
              <a:t>The salt taste is a function of both cation and anion.</a:t>
            </a:r>
          </a:p>
          <a:p>
            <a:pPr marL="514350" indent="-514350" algn="just">
              <a:buFont typeface="+mj-lt"/>
              <a:buAutoNum type="arabicPeriod"/>
            </a:pPr>
            <a:r>
              <a:rPr lang="en-US" dirty="0" smtClean="0"/>
              <a:t>Chlorides </a:t>
            </a:r>
            <a:r>
              <a:rPr lang="en-US" dirty="0"/>
              <a:t>of sodium, potassium, and ammonium and by sodium </a:t>
            </a:r>
            <a:r>
              <a:rPr lang="en-US" dirty="0" smtClean="0"/>
              <a:t>bromide, </a:t>
            </a:r>
            <a:r>
              <a:rPr lang="en-US" dirty="0" err="1" smtClean="0"/>
              <a:t>NaCl</a:t>
            </a:r>
            <a:r>
              <a:rPr lang="en-US" dirty="0" smtClean="0"/>
              <a:t>, </a:t>
            </a:r>
            <a:r>
              <a:rPr lang="en-US" dirty="0" err="1" smtClean="0"/>
              <a:t>KCl</a:t>
            </a:r>
            <a:r>
              <a:rPr lang="en-US" dirty="0" smtClean="0"/>
              <a:t>, NH4Cl, </a:t>
            </a:r>
            <a:r>
              <a:rPr lang="en-US" dirty="0" err="1" smtClean="0"/>
              <a:t>NaBr</a:t>
            </a:r>
            <a:r>
              <a:rPr lang="en-US" dirty="0" smtClean="0"/>
              <a:t> </a:t>
            </a:r>
          </a:p>
          <a:p>
            <a:pPr marL="514350" indent="-514350" algn="just">
              <a:buFont typeface="+mj-lt"/>
              <a:buAutoNum type="arabicPeriod"/>
            </a:pPr>
            <a:r>
              <a:rPr lang="en-US" dirty="0" smtClean="0"/>
              <a:t>bromides of potassium and ammonium </a:t>
            </a:r>
            <a:r>
              <a:rPr lang="en-US" dirty="0" err="1" smtClean="0"/>
              <a:t>KBr</a:t>
            </a:r>
            <a:r>
              <a:rPr lang="en-US" dirty="0" smtClean="0"/>
              <a:t>, NH4Br </a:t>
            </a:r>
          </a:p>
          <a:p>
            <a:pPr marL="514350" indent="-514350" algn="just">
              <a:buFont typeface="+mj-lt"/>
              <a:buAutoNum type="arabicPeriod"/>
            </a:pPr>
            <a:r>
              <a:rPr lang="en-US" dirty="0" smtClean="0"/>
              <a:t>potassium </a:t>
            </a:r>
            <a:r>
              <a:rPr lang="en-US" dirty="0"/>
              <a:t>iodide KI, </a:t>
            </a:r>
            <a:r>
              <a:rPr lang="en-US" dirty="0" smtClean="0"/>
              <a:t>magnesium </a:t>
            </a:r>
            <a:r>
              <a:rPr lang="en-US" dirty="0"/>
              <a:t>sulfate MgSO4 (Epsom salt) </a:t>
            </a:r>
            <a:r>
              <a:rPr lang="en-US" dirty="0" smtClean="0"/>
              <a:t>.</a:t>
            </a:r>
          </a:p>
          <a:p>
            <a:pPr algn="just" rtl="0">
              <a:buNone/>
            </a:pPr>
            <a:endParaRPr lang="ar-IQ"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noAutofit/>
          </a:bodyPr>
          <a:lstStyle/>
          <a:p>
            <a:pPr algn="l" rtl="0"/>
            <a:r>
              <a:rPr lang="en-US" sz="2000" dirty="0" smtClean="0">
                <a:latin typeface="+mj-lt"/>
              </a:rPr>
              <a:t>With organic compounds, an increase in the number of hydroxyl groups (—OH) seems to increase the sweetness of the compound.</a:t>
            </a:r>
          </a:p>
          <a:p>
            <a:pPr algn="l" rtl="0"/>
            <a:r>
              <a:rPr lang="en-US" sz="2000" dirty="0" smtClean="0">
                <a:latin typeface="+mj-lt"/>
              </a:rPr>
              <a:t>Sucrose is sweeter than glycerin. </a:t>
            </a:r>
          </a:p>
          <a:p>
            <a:pPr algn="l" rtl="0"/>
            <a:r>
              <a:rPr lang="en-US" sz="2000" dirty="0" smtClean="0">
                <a:latin typeface="+mj-lt"/>
              </a:rPr>
              <a:t>organic esters, alcohols, and aldehydes </a:t>
            </a:r>
          </a:p>
          <a:p>
            <a:pPr algn="l" rtl="0"/>
            <a:r>
              <a:rPr lang="en-US" sz="2000" dirty="0" smtClean="0">
                <a:latin typeface="+mj-lt"/>
              </a:rPr>
              <a:t>Many </a:t>
            </a:r>
            <a:r>
              <a:rPr lang="en-GB" sz="2000" dirty="0" smtClean="0">
                <a:latin typeface="+mj-lt"/>
              </a:rPr>
              <a:t>nitrogen-containing compounds, especially the </a:t>
            </a:r>
            <a:r>
              <a:rPr lang="en-US" sz="2000" dirty="0" smtClean="0">
                <a:latin typeface="+mj-lt"/>
              </a:rPr>
              <a:t>plant alkaloids (e.g., quinine) are extremely bitter, but certain other nitrogen-containing</a:t>
            </a:r>
            <a:r>
              <a:rPr lang="ar-IQ" sz="2000" dirty="0" smtClean="0">
                <a:latin typeface="+mj-lt"/>
              </a:rPr>
              <a:t>  </a:t>
            </a:r>
            <a:r>
              <a:rPr lang="en-US" sz="2000" dirty="0" smtClean="0">
                <a:latin typeface="+mj-lt"/>
              </a:rPr>
              <a:t>compounds (e.g., aspartame) are extremely sweet. </a:t>
            </a:r>
            <a:endParaRPr lang="ar-IQ" sz="2000" dirty="0" smtClean="0">
              <a:latin typeface="+mj-lt"/>
            </a:endParaRPr>
          </a:p>
          <a:p>
            <a:pPr algn="l" rtl="0">
              <a:buNone/>
            </a:pPr>
            <a:endParaRPr lang="en-US" sz="2000" dirty="0" smtClean="0">
              <a:latin typeface="+mj-lt"/>
            </a:endParaRPr>
          </a:p>
        </p:txBody>
      </p:sp>
      <p:sp>
        <p:nvSpPr>
          <p:cNvPr id="7" name="Content Placeholder 1"/>
          <p:cNvSpPr txBox="1">
            <a:spLocks/>
          </p:cNvSpPr>
          <p:nvPr/>
        </p:nvSpPr>
        <p:spPr>
          <a:xfrm>
            <a:off x="395536" y="3501009"/>
            <a:ext cx="8280919" cy="2625154"/>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a:buFont typeface="Symbol" pitchFamily="18" charset="2"/>
              <a:buNone/>
            </a:pPr>
            <a:r>
              <a:rPr lang="en-US" sz="2800" dirty="0" smtClean="0"/>
              <a:t>The medicinal chemist recognizes that</a:t>
            </a:r>
            <a:r>
              <a:rPr lang="ar-IQ" sz="2800" dirty="0" smtClean="0"/>
              <a:t> </a:t>
            </a:r>
            <a:r>
              <a:rPr lang="en-US" sz="2800" dirty="0" smtClean="0"/>
              <a:t>even the most simple structural change in an organic compound can alter its taste. </a:t>
            </a:r>
          </a:p>
          <a:p>
            <a:pPr marL="514350" indent="-514350">
              <a:buFont typeface="+mj-lt"/>
              <a:buAutoNum type="arabicPeriod"/>
            </a:pPr>
            <a:r>
              <a:rPr lang="en-US" sz="2800" dirty="0" smtClean="0"/>
              <a:t>D-Glucose and L-glucose</a:t>
            </a:r>
          </a:p>
          <a:p>
            <a:pPr marL="514350" indent="-514350">
              <a:buFont typeface="+mj-lt"/>
              <a:buAutoNum type="arabicPeriod"/>
            </a:pPr>
            <a:r>
              <a:rPr lang="en-US" sz="2800" dirty="0" smtClean="0"/>
              <a:t>saccharin and N-methyl- </a:t>
            </a:r>
            <a:r>
              <a:rPr lang="en-GB" sz="2800" dirty="0" smtClean="0"/>
              <a:t>saccharin</a:t>
            </a:r>
            <a:endParaRPr lang="ar-IQ" sz="2800" dirty="0" smtClean="0"/>
          </a:p>
          <a:p>
            <a:pPr>
              <a:buFont typeface="Symbol" pitchFamily="18" charset="2"/>
              <a:buNone/>
            </a:pPr>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976664"/>
          </a:xfrm>
        </p:spPr>
        <p:txBody>
          <a:bodyPr>
            <a:normAutofit/>
          </a:bodyPr>
          <a:lstStyle/>
          <a:p>
            <a:pPr algn="l" rtl="0">
              <a:buNone/>
            </a:pPr>
            <a:r>
              <a:rPr lang="en-US" b="1" dirty="0" smtClean="0"/>
              <a:t>The selection of an appropriate flavoring agent depends on several factors, primarily </a:t>
            </a:r>
          </a:p>
          <a:p>
            <a:pPr marL="514350" indent="-514350" algn="l" rtl="0">
              <a:lnSpc>
                <a:spcPct val="170000"/>
              </a:lnSpc>
              <a:buNone/>
            </a:pPr>
            <a:r>
              <a:rPr lang="en-US" dirty="0" smtClean="0"/>
              <a:t>1.     </a:t>
            </a:r>
            <a:r>
              <a:rPr lang="en-US" sz="2900" dirty="0" smtClean="0"/>
              <a:t>The taste of the drug substance itself. </a:t>
            </a:r>
            <a:endParaRPr lang="en-US" dirty="0" smtClean="0"/>
          </a:p>
          <a:p>
            <a:pPr algn="l" rtl="0">
              <a:lnSpc>
                <a:spcPct val="170000"/>
              </a:lnSpc>
            </a:pPr>
            <a:r>
              <a:rPr lang="en-US" dirty="0" smtClean="0"/>
              <a:t>cocoa </a:t>
            </a:r>
            <a:r>
              <a:rPr lang="en-US" dirty="0" smtClean="0"/>
              <a:t>flavored vehicles </a:t>
            </a:r>
          </a:p>
          <a:p>
            <a:pPr algn="l" rtl="0">
              <a:lnSpc>
                <a:spcPct val="170000"/>
              </a:lnSpc>
            </a:pPr>
            <a:r>
              <a:rPr lang="en-US" dirty="0" smtClean="0"/>
              <a:t>Fruit or citrus flavors </a:t>
            </a:r>
          </a:p>
          <a:p>
            <a:pPr algn="l" rtl="0">
              <a:lnSpc>
                <a:spcPct val="170000"/>
              </a:lnSpc>
            </a:pPr>
            <a:r>
              <a:rPr lang="en-US" dirty="0" smtClean="0"/>
              <a:t> cinnamon, orange, raspberry, and other flavors</a:t>
            </a:r>
          </a:p>
          <a:p>
            <a:pPr marL="514350" indent="-514350">
              <a:lnSpc>
                <a:spcPct val="170000"/>
              </a:lnSpc>
              <a:buAutoNum type="arabicPeriod" startAt="2"/>
            </a:pPr>
            <a:r>
              <a:rPr lang="en-US" dirty="0">
                <a:solidFill>
                  <a:schemeClr val="tx1"/>
                </a:solidFill>
              </a:rPr>
              <a:t>The age of the intended patient </a:t>
            </a:r>
          </a:p>
          <a:p>
            <a:pPr marL="514350" indent="-514350">
              <a:lnSpc>
                <a:spcPct val="170000"/>
              </a:lnSpc>
            </a:pPr>
            <a:r>
              <a:rPr lang="en-US" dirty="0">
                <a:solidFill>
                  <a:schemeClr val="tx1"/>
                </a:solidFill>
              </a:rPr>
              <a:t>Children </a:t>
            </a:r>
          </a:p>
          <a:p>
            <a:pPr marL="514350" indent="-514350">
              <a:lnSpc>
                <a:spcPct val="170000"/>
              </a:lnSpc>
            </a:pPr>
            <a:r>
              <a:rPr lang="en-US" dirty="0">
                <a:solidFill>
                  <a:schemeClr val="tx1"/>
                </a:solidFill>
              </a:rPr>
              <a:t>adults</a:t>
            </a:r>
            <a:endParaRPr lang="ar-IQ" sz="2000" dirty="0">
              <a:solidFill>
                <a:schemeClr val="tx1"/>
              </a:solidFill>
            </a:endParaRPr>
          </a:p>
          <a:p>
            <a:pPr algn="l" rtl="0">
              <a:lnSpc>
                <a:spcPct val="170000"/>
              </a:lnSpc>
            </a:pPr>
            <a:endParaRPr 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1177</TotalTime>
  <Words>1995</Words>
  <Application>Microsoft Office PowerPoint</Application>
  <PresentationFormat>On-screen Show (4:3)</PresentationFormat>
  <Paragraphs>156</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Waveform</vt:lpstr>
      <vt:lpstr>Dosage Form Design</vt:lpstr>
      <vt:lpstr>PowerPoint Presentation</vt:lpstr>
      <vt:lpstr>PowerPoint Presentation</vt:lpstr>
      <vt:lpstr>APPEARANCE AND PALATABILITY</vt:lpstr>
      <vt:lpstr>Eelectronic Tongue</vt:lpstr>
      <vt:lpstr>Flavoring Pharmaceuticals</vt:lpstr>
      <vt:lpstr>PowerPoint Presentation</vt:lpstr>
      <vt:lpstr>PowerPoint Presentation</vt:lpstr>
      <vt:lpstr>PowerPoint Presentation</vt:lpstr>
      <vt:lpstr>PowerPoint Presentation</vt:lpstr>
      <vt:lpstr>Sweetening Pharmaceuticals</vt:lpstr>
      <vt:lpstr>PowerPoint Presentation</vt:lpstr>
      <vt:lpstr>PowerPoint Presentation</vt:lpstr>
      <vt:lpstr>Coloring Pharmaceuticals</vt:lpstr>
      <vt:lpstr>PowerPoint Presentation</vt:lpstr>
      <vt:lpstr>PowerPoint Presentation</vt:lpstr>
      <vt:lpstr>PowerPoint Presentation</vt:lpstr>
      <vt:lpstr>PowerPoint Presentation</vt:lpstr>
      <vt:lpstr>PowerPoint Presentation</vt:lpstr>
      <vt:lpstr>PowerPoint Presentation</vt:lpstr>
      <vt:lpstr>PRESERVATIVES</vt:lpstr>
      <vt:lpstr>PowerPoint Presentation</vt:lpstr>
      <vt:lpstr>Preservative Selection</vt:lpstr>
      <vt:lpstr>PowerPoint Presentation</vt:lpstr>
      <vt:lpstr>General Preservative Considerations</vt:lpstr>
      <vt:lpstr>Incompatibility </vt:lpstr>
      <vt:lpstr>Mode of Action</vt:lpstr>
      <vt:lpstr>Preservative Utilization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 pavilion</dc:creator>
  <cp:lastModifiedBy>Habeeb</cp:lastModifiedBy>
  <cp:revision>165</cp:revision>
  <dcterms:created xsi:type="dcterms:W3CDTF">2013-04-18T14:14:14Z</dcterms:created>
  <dcterms:modified xsi:type="dcterms:W3CDTF">2018-05-02T09:22:51Z</dcterms:modified>
</cp:coreProperties>
</file>