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38"/>
  </p:notesMasterIdLst>
  <p:sldIdLst>
    <p:sldId id="326" r:id="rId2"/>
    <p:sldId id="258" r:id="rId3"/>
    <p:sldId id="260" r:id="rId4"/>
    <p:sldId id="261" r:id="rId5"/>
    <p:sldId id="263" r:id="rId6"/>
    <p:sldId id="266" r:id="rId7"/>
    <p:sldId id="274" r:id="rId8"/>
    <p:sldId id="267" r:id="rId9"/>
    <p:sldId id="268" r:id="rId10"/>
    <p:sldId id="270" r:id="rId11"/>
    <p:sldId id="302" r:id="rId12"/>
    <p:sldId id="305" r:id="rId13"/>
    <p:sldId id="303" r:id="rId14"/>
    <p:sldId id="271" r:id="rId15"/>
    <p:sldId id="273" r:id="rId16"/>
    <p:sldId id="276" r:id="rId17"/>
    <p:sldId id="279" r:id="rId18"/>
    <p:sldId id="280" r:id="rId19"/>
    <p:sldId id="281" r:id="rId20"/>
    <p:sldId id="283" r:id="rId21"/>
    <p:sldId id="284" r:id="rId22"/>
    <p:sldId id="285" r:id="rId23"/>
    <p:sldId id="288" r:id="rId24"/>
    <p:sldId id="307" r:id="rId25"/>
    <p:sldId id="308" r:id="rId26"/>
    <p:sldId id="309" r:id="rId27"/>
    <p:sldId id="310" r:id="rId28"/>
    <p:sldId id="311" r:id="rId29"/>
    <p:sldId id="312" r:id="rId30"/>
    <p:sldId id="314" r:id="rId31"/>
    <p:sldId id="315" r:id="rId32"/>
    <p:sldId id="316" r:id="rId33"/>
    <p:sldId id="317" r:id="rId34"/>
    <p:sldId id="318" r:id="rId35"/>
    <p:sldId id="319" r:id="rId36"/>
    <p:sldId id="320" r:id="rId3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A523413-4809-466D-A6B6-106E41990E02}" type="datetimeFigureOut">
              <a:rPr lang="ar-IQ" smtClean="0"/>
              <a:pPr/>
              <a:t>02/08/1439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0E69BE7-5E31-4A92-93FB-80BCFDFB7AD7}" type="slidenum">
              <a:rPr lang="ar-IQ" smtClean="0"/>
              <a:pPr/>
              <a:t>‹#›</a:t>
            </a:fld>
            <a:endParaRPr lang="ar-IQ"/>
          </a:p>
        </p:txBody>
      </p:sp>
    </p:spTree>
    <p:extLst>
      <p:ext uri="{BB962C8B-B14F-4D97-AF65-F5344CB8AC3E}">
        <p14:creationId xmlns:p14="http://schemas.microsoft.com/office/powerpoint/2010/main" val="363728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5FB0C-60A6-441B-B591-2100B65D4B89}" type="datetimeFigureOut">
              <a:rPr lang="ar-IQ" smtClean="0"/>
              <a:pPr/>
              <a:t>02/08/1439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265FB0C-60A6-441B-B591-2100B65D4B89}" type="datetimeFigureOut">
              <a:rPr lang="ar-IQ" smtClean="0"/>
              <a:pPr/>
              <a:t>02/08/1439</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01459D6-FE65-4C0E-A70F-9DE73C2A2CD7}" type="slidenum">
              <a:rPr lang="ar-IQ" smtClean="0"/>
              <a:pPr/>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2313602"/>
          </a:xfrm>
        </p:spPr>
        <p:txBody>
          <a:bodyPr>
            <a:normAutofit/>
          </a:bodyPr>
          <a:lstStyle/>
          <a:p>
            <a:pPr rtl="0"/>
            <a:r>
              <a:rPr lang="en-GB" b="1" dirty="0" err="1" smtClean="0"/>
              <a:t>Pharmaceultical</a:t>
            </a:r>
            <a:r>
              <a:rPr lang="en-GB" b="1" dirty="0" smtClean="0"/>
              <a:t> dosage form design and drug delivery systems</a:t>
            </a:r>
            <a:endParaRPr lang="ar-IQ" b="1" dirty="0"/>
          </a:p>
        </p:txBody>
      </p:sp>
      <p:sp>
        <p:nvSpPr>
          <p:cNvPr id="3" name="Subtitle 2"/>
          <p:cNvSpPr>
            <a:spLocks noGrp="1"/>
          </p:cNvSpPr>
          <p:nvPr>
            <p:ph type="subTitle" idx="1"/>
          </p:nvPr>
        </p:nvSpPr>
        <p:spPr>
          <a:xfrm>
            <a:off x="251520" y="4581128"/>
            <a:ext cx="8640960" cy="1473200"/>
          </a:xfrm>
        </p:spPr>
        <p:txBody>
          <a:bodyPr>
            <a:normAutofit/>
          </a:bodyPr>
          <a:lstStyle/>
          <a:p>
            <a:pPr rtl="0"/>
            <a:r>
              <a:rPr lang="en-GB" sz="2400" b="1" dirty="0" smtClean="0">
                <a:solidFill>
                  <a:schemeClr val="tx2"/>
                </a:solidFill>
              </a:rPr>
              <a:t>Lecturer Dr </a:t>
            </a:r>
            <a:r>
              <a:rPr lang="en-GB" sz="2400" b="1" dirty="0" err="1" smtClean="0">
                <a:solidFill>
                  <a:schemeClr val="tx2"/>
                </a:solidFill>
              </a:rPr>
              <a:t>Athmar</a:t>
            </a:r>
            <a:r>
              <a:rPr lang="en-GB" sz="2400" b="1" dirty="0" smtClean="0">
                <a:solidFill>
                  <a:schemeClr val="tx2"/>
                </a:solidFill>
              </a:rPr>
              <a:t> </a:t>
            </a:r>
            <a:r>
              <a:rPr lang="en-GB" sz="2400" b="1" dirty="0" err="1" smtClean="0">
                <a:solidFill>
                  <a:schemeClr val="tx2"/>
                </a:solidFill>
              </a:rPr>
              <a:t>Dhahir</a:t>
            </a:r>
            <a:r>
              <a:rPr lang="en-GB" sz="2400" b="1" dirty="0" smtClean="0">
                <a:solidFill>
                  <a:schemeClr val="tx2"/>
                </a:solidFill>
              </a:rPr>
              <a:t> </a:t>
            </a:r>
            <a:r>
              <a:rPr lang="en-GB" sz="2400" b="1" dirty="0" err="1" smtClean="0">
                <a:solidFill>
                  <a:schemeClr val="tx2"/>
                </a:solidFill>
              </a:rPr>
              <a:t>H</a:t>
            </a:r>
            <a:r>
              <a:rPr lang="en-GB" sz="2400" b="1" dirty="0" err="1" smtClean="0">
                <a:solidFill>
                  <a:schemeClr val="tx2"/>
                </a:solidFill>
              </a:rPr>
              <a:t>abeeb</a:t>
            </a:r>
            <a:endParaRPr lang="en-GB" sz="2400" b="1" dirty="0" smtClean="0">
              <a:solidFill>
                <a:schemeClr val="tx2"/>
              </a:solidFill>
            </a:endParaRPr>
          </a:p>
          <a:p>
            <a:pPr rtl="0"/>
            <a:r>
              <a:rPr lang="en-GB" sz="2400" b="1" dirty="0" smtClean="0">
                <a:solidFill>
                  <a:schemeClr val="tx2"/>
                </a:solidFill>
              </a:rPr>
              <a:t>PhD in industrial pharmacy and pharmaceutical formulations</a:t>
            </a:r>
            <a:endParaRPr lang="en-GB" sz="2400" b="1" dirty="0" smtClean="0">
              <a:solidFill>
                <a:schemeClr val="tx2"/>
              </a:solidFill>
            </a:endParaRPr>
          </a:p>
          <a:p>
            <a:pPr rtl="0"/>
            <a:endParaRPr lang="ar-IQ" sz="2400"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75467"/>
            <a:ext cx="8496943" cy="3450696"/>
          </a:xfrm>
        </p:spPr>
        <p:txBody>
          <a:bodyPr>
            <a:normAutofit/>
          </a:bodyPr>
          <a:lstStyle/>
          <a:p>
            <a:pPr algn="just" rtl="0"/>
            <a:r>
              <a:rPr lang="en-US" sz="3200" dirty="0" smtClean="0"/>
              <a:t>The Q10 method of shelf life estimation lets the pharmacist estimate shelf life for a product that has been stored or is going to be stored under a different set of conditions. </a:t>
            </a:r>
          </a:p>
        </p:txBody>
      </p:sp>
      <p:sp>
        <p:nvSpPr>
          <p:cNvPr id="2" name="Title 1"/>
          <p:cNvSpPr>
            <a:spLocks noGrp="1"/>
          </p:cNvSpPr>
          <p:nvPr>
            <p:ph type="title"/>
          </p:nvPr>
        </p:nvSpPr>
        <p:spPr/>
        <p:txBody>
          <a:bodyPr>
            <a:normAutofit fontScale="90000"/>
          </a:bodyPr>
          <a:lstStyle/>
          <a:p>
            <a:pPr rtl="0"/>
            <a:r>
              <a:rPr lang="en-US" dirty="0" smtClean="0"/>
              <a:t>Q10 Method of Shelf Life Estimation</a:t>
            </a: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lum contrast="30000"/>
          </a:blip>
          <a:srcRect b="58857"/>
          <a:stretch>
            <a:fillRect/>
          </a:stretch>
        </p:blipFill>
        <p:spPr bwMode="auto">
          <a:xfrm>
            <a:off x="179512" y="1624088"/>
            <a:ext cx="8731920" cy="4541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31776" y="0"/>
            <a:ext cx="9175776"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2132856"/>
            <a:ext cx="9195942" cy="44780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00808"/>
            <a:ext cx="8640959" cy="4425355"/>
          </a:xfrm>
        </p:spPr>
        <p:txBody>
          <a:bodyPr>
            <a:normAutofit/>
          </a:bodyPr>
          <a:lstStyle/>
          <a:p>
            <a:pPr algn="just" rtl="0"/>
            <a:r>
              <a:rPr lang="en-US" sz="2800" dirty="0" smtClean="0"/>
              <a:t>Many pharmaceutical ingredients may be used to prepare the desired dosage form of a drug substance. </a:t>
            </a:r>
          </a:p>
          <a:p>
            <a:pPr algn="just" rtl="0"/>
            <a:r>
              <a:rPr lang="en-US" sz="2800" dirty="0" smtClean="0"/>
              <a:t>substances may be used to increase the stability of the drug substance, particularly against hydrolysis and oxidation.</a:t>
            </a:r>
          </a:p>
          <a:p>
            <a:pPr algn="just" rtl="0"/>
            <a:r>
              <a:rPr lang="en-US" sz="2800" dirty="0" smtClean="0"/>
              <a:t> In each instance, the added pharmaceutical ingredient must be </a:t>
            </a:r>
            <a:r>
              <a:rPr lang="en-US" sz="2800" b="1" dirty="0" smtClean="0">
                <a:solidFill>
                  <a:srgbClr val="FF0000"/>
                </a:solidFill>
              </a:rPr>
              <a:t>compatible</a:t>
            </a:r>
            <a:r>
              <a:rPr lang="en-US" sz="2800" dirty="0" smtClean="0"/>
              <a:t> with and must not detract from the stability of the drug </a:t>
            </a:r>
            <a:r>
              <a:rPr lang="en-GB" sz="2800" dirty="0" smtClean="0"/>
              <a:t>substance.</a:t>
            </a:r>
            <a:endParaRPr lang="ar-IQ" sz="2800" dirty="0"/>
          </a:p>
        </p:txBody>
      </p:sp>
      <p:sp>
        <p:nvSpPr>
          <p:cNvPr id="2" name="Title 1"/>
          <p:cNvSpPr>
            <a:spLocks noGrp="1"/>
          </p:cNvSpPr>
          <p:nvPr>
            <p:ph type="title"/>
          </p:nvPr>
        </p:nvSpPr>
        <p:spPr/>
        <p:txBody>
          <a:bodyPr>
            <a:normAutofit fontScale="90000"/>
          </a:bodyPr>
          <a:lstStyle/>
          <a:p>
            <a:pPr rtl="0"/>
            <a:r>
              <a:rPr lang="en-US" dirty="0" smtClean="0"/>
              <a:t>Enhancing Stability of Drug Products</a:t>
            </a:r>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0"/>
            <a:ext cx="8676455" cy="4137323"/>
          </a:xfrm>
        </p:spPr>
        <p:txBody>
          <a:bodyPr>
            <a:normAutofit/>
          </a:bodyPr>
          <a:lstStyle/>
          <a:p>
            <a:pPr marL="0" indent="0" algn="just" rtl="0">
              <a:buNone/>
            </a:pPr>
            <a:r>
              <a:rPr lang="en-GB" sz="2800" dirty="0" smtClean="0"/>
              <a:t>Perhaps the most </a:t>
            </a:r>
            <a:r>
              <a:rPr lang="en-US" sz="2800" dirty="0" smtClean="0"/>
              <a:t>obvious is the </a:t>
            </a:r>
            <a:r>
              <a:rPr lang="en-US" sz="2800" b="1" dirty="0" smtClean="0">
                <a:solidFill>
                  <a:srgbClr val="FF0000"/>
                </a:solidFill>
              </a:rPr>
              <a:t>reduction or elimination </a:t>
            </a:r>
            <a:r>
              <a:rPr lang="en-US" sz="2800" dirty="0" smtClean="0"/>
              <a:t>of water from the pharmaceutical system. </a:t>
            </a:r>
          </a:p>
          <a:p>
            <a:pPr algn="just" rtl="0"/>
            <a:r>
              <a:rPr lang="en-US" sz="2800" dirty="0" smtClean="0"/>
              <a:t> </a:t>
            </a:r>
            <a:r>
              <a:rPr lang="en-US" sz="2800" dirty="0" smtClean="0">
                <a:solidFill>
                  <a:srgbClr val="FF0000"/>
                </a:solidFill>
              </a:rPr>
              <a:t>solid dosage forms </a:t>
            </a:r>
            <a:r>
              <a:rPr lang="en-US" sz="2800" dirty="0" smtClean="0"/>
              <a:t>containing water-labile drugs must be protected from humidity in the atmosphere.</a:t>
            </a:r>
          </a:p>
          <a:p>
            <a:pPr algn="just"/>
            <a:r>
              <a:rPr lang="en-US" sz="2800" dirty="0">
                <a:solidFill>
                  <a:srgbClr val="FF0000"/>
                </a:solidFill>
              </a:rPr>
              <a:t>In liquid </a:t>
            </a:r>
            <a:r>
              <a:rPr lang="en-US" sz="2800" dirty="0" smtClean="0">
                <a:solidFill>
                  <a:srgbClr val="FF0000"/>
                </a:solidFill>
              </a:rPr>
              <a:t>preparations </a:t>
            </a:r>
            <a:r>
              <a:rPr lang="en-US" sz="2800" dirty="0" smtClean="0"/>
              <a:t>water reduced or replaced</a:t>
            </a:r>
            <a:endParaRPr lang="en-US" sz="2800" dirty="0" smtClean="0"/>
          </a:p>
          <a:p>
            <a:pPr algn="just"/>
            <a:r>
              <a:rPr lang="en-GB" sz="2800" dirty="0" smtClean="0"/>
              <a:t> </a:t>
            </a:r>
            <a:r>
              <a:rPr lang="en-GB" sz="2800" dirty="0"/>
              <a:t>In </a:t>
            </a:r>
            <a:r>
              <a:rPr lang="en-GB" sz="2800" dirty="0">
                <a:solidFill>
                  <a:srgbClr val="FF0000"/>
                </a:solidFill>
              </a:rPr>
              <a:t>certain injectable products</a:t>
            </a:r>
            <a:r>
              <a:rPr lang="en-GB" sz="2800" dirty="0"/>
              <a:t>, </a:t>
            </a:r>
            <a:r>
              <a:rPr lang="en-GB" sz="2800" dirty="0" smtClean="0"/>
              <a:t>anhydrous </a:t>
            </a:r>
            <a:r>
              <a:rPr lang="en-US" sz="2800" dirty="0" smtClean="0"/>
              <a:t>vegetable </a:t>
            </a:r>
            <a:r>
              <a:rPr lang="en-US" sz="2800" dirty="0"/>
              <a:t>oils may be used as the </a:t>
            </a:r>
            <a:r>
              <a:rPr lang="en-US" sz="2800" dirty="0" smtClean="0"/>
              <a:t>drug’s solvent</a:t>
            </a:r>
          </a:p>
          <a:p>
            <a:pPr marL="0" indent="0" algn="just" rtl="0">
              <a:buNone/>
            </a:pPr>
            <a:endParaRPr lang="ar-IQ" sz="2800" dirty="0"/>
          </a:p>
        </p:txBody>
      </p:sp>
      <p:sp>
        <p:nvSpPr>
          <p:cNvPr id="2" name="Rectangle 1"/>
          <p:cNvSpPr/>
          <p:nvPr/>
        </p:nvSpPr>
        <p:spPr>
          <a:xfrm>
            <a:off x="107504" y="406405"/>
            <a:ext cx="8820472" cy="1384995"/>
          </a:xfrm>
          <a:prstGeom prst="rect">
            <a:avLst/>
          </a:prstGeom>
        </p:spPr>
        <p:txBody>
          <a:bodyPr wrap="square">
            <a:spAutoFit/>
          </a:bodyPr>
          <a:lstStyle/>
          <a:p>
            <a:pPr algn="ctr"/>
            <a:r>
              <a:rPr lang="en-US" sz="2800" dirty="0">
                <a:solidFill>
                  <a:schemeClr val="bg1"/>
                </a:solidFill>
              </a:rPr>
              <a:t>There are several approaches to the stabilization of pharmaceutical preparations containing drugs subject to hydrolysis.</a:t>
            </a:r>
            <a:endParaRPr lang="en-GB" sz="28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2"/>
            <a:ext cx="8640959" cy="6369571"/>
          </a:xfrm>
        </p:spPr>
        <p:txBody>
          <a:bodyPr>
            <a:normAutofit/>
          </a:bodyPr>
          <a:lstStyle/>
          <a:p>
            <a:pPr algn="just" rtl="0"/>
            <a:r>
              <a:rPr lang="en-US" sz="2800" dirty="0" smtClean="0"/>
              <a:t>in other </a:t>
            </a:r>
            <a:r>
              <a:rPr lang="en-US" sz="2800" dirty="0" smtClean="0">
                <a:solidFill>
                  <a:srgbClr val="FF0000"/>
                </a:solidFill>
              </a:rPr>
              <a:t>liquid drugs </a:t>
            </a:r>
            <a:r>
              <a:rPr lang="en-US" sz="2800" dirty="0" smtClean="0"/>
              <a:t>by </a:t>
            </a:r>
            <a:r>
              <a:rPr lang="en-US" sz="2800" dirty="0" smtClean="0">
                <a:solidFill>
                  <a:srgbClr val="FF0000"/>
                </a:solidFill>
              </a:rPr>
              <a:t>suspending</a:t>
            </a:r>
            <a:r>
              <a:rPr lang="en-US" sz="2800" dirty="0" smtClean="0"/>
              <a:t> them in a </a:t>
            </a:r>
            <a:r>
              <a:rPr lang="en-US" sz="2800" dirty="0" err="1" smtClean="0"/>
              <a:t>nonaqueous</a:t>
            </a:r>
            <a:r>
              <a:rPr lang="en-US" sz="2800" dirty="0" smtClean="0"/>
              <a:t> vehicle rather than dissolving them in an aqueous solvent. </a:t>
            </a:r>
          </a:p>
          <a:p>
            <a:pPr algn="just" rtl="0"/>
            <a:r>
              <a:rPr lang="en-US" sz="2800" dirty="0" smtClean="0">
                <a:solidFill>
                  <a:srgbClr val="FF0000"/>
                </a:solidFill>
              </a:rPr>
              <a:t>unstable antibiotic </a:t>
            </a:r>
            <a:endParaRPr lang="en-US" sz="2800" dirty="0" smtClean="0">
              <a:solidFill>
                <a:srgbClr val="FF0000"/>
              </a:solidFill>
            </a:endParaRPr>
          </a:p>
          <a:p>
            <a:pPr algn="just" rtl="0"/>
            <a:r>
              <a:rPr lang="en-US" sz="2800" dirty="0" smtClean="0">
                <a:solidFill>
                  <a:schemeClr val="accent2"/>
                </a:solidFill>
              </a:rPr>
              <a:t>What </a:t>
            </a:r>
            <a:r>
              <a:rPr lang="en-US" sz="2800" dirty="0">
                <a:solidFill>
                  <a:schemeClr val="accent2"/>
                </a:solidFill>
              </a:rPr>
              <a:t>are the main constituents of a dry powder </a:t>
            </a:r>
            <a:r>
              <a:rPr lang="en-US" sz="2800" dirty="0" smtClean="0">
                <a:solidFill>
                  <a:schemeClr val="accent2"/>
                </a:solidFill>
              </a:rPr>
              <a:t>for reconstitution</a:t>
            </a:r>
          </a:p>
          <a:p>
            <a:pPr algn="just"/>
            <a:r>
              <a:rPr lang="en-US" sz="2800" dirty="0"/>
              <a:t>Together with temperature, pH is a major determinant of the stability of a drug prone to hydrolytic decomposition.</a:t>
            </a:r>
          </a:p>
          <a:p>
            <a:pPr algn="just"/>
            <a:r>
              <a:rPr lang="en-US" sz="2800" dirty="0"/>
              <a:t>For most hydrolysable drugs, optimum stability is on the acid side, somewhere between pH 5 and 6. </a:t>
            </a:r>
          </a:p>
          <a:p>
            <a:pPr algn="just"/>
            <a:r>
              <a:rPr lang="en-US" sz="2800" dirty="0">
                <a:solidFill>
                  <a:srgbClr val="FF0000"/>
                </a:solidFill>
              </a:rPr>
              <a:t>use of buffering agents</a:t>
            </a:r>
          </a:p>
          <a:p>
            <a:pPr algn="just"/>
            <a:endParaRPr lang="en-US" sz="2800" dirty="0" smtClean="0">
              <a:solidFill>
                <a:schemeClr val="accent2"/>
              </a:solidFill>
            </a:endParaRPr>
          </a:p>
          <a:p>
            <a:pPr algn="l" rtl="0"/>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68760"/>
            <a:ext cx="8784976" cy="5040560"/>
          </a:xfrm>
        </p:spPr>
        <p:txBody>
          <a:bodyPr>
            <a:noAutofit/>
          </a:bodyPr>
          <a:lstStyle/>
          <a:p>
            <a:pPr algn="l" rtl="0"/>
            <a:r>
              <a:rPr lang="en-US" sz="2800" dirty="0" smtClean="0"/>
              <a:t>Pharmaceutically, oxidation of a susceptible drug substance is most likely to occur when</a:t>
            </a:r>
          </a:p>
          <a:p>
            <a:pPr marL="624078" indent="-514350" algn="l" rtl="0">
              <a:buFont typeface="+mj-lt"/>
              <a:buAutoNum type="arabicPeriod"/>
            </a:pPr>
            <a:r>
              <a:rPr lang="en-US" sz="2800" dirty="0" smtClean="0"/>
              <a:t>it is not kept dry in the presence of oxygen </a:t>
            </a:r>
          </a:p>
          <a:p>
            <a:pPr marL="624078" indent="-514350" algn="l" rtl="0">
              <a:buFont typeface="+mj-lt"/>
              <a:buAutoNum type="arabicPeriod"/>
            </a:pPr>
            <a:r>
              <a:rPr lang="en-US" sz="2800" dirty="0" smtClean="0"/>
              <a:t>it is exposed to light</a:t>
            </a:r>
          </a:p>
          <a:p>
            <a:pPr marL="624078" indent="-514350" algn="l" rtl="0">
              <a:buFont typeface="+mj-lt"/>
              <a:buAutoNum type="arabicPeriod"/>
            </a:pPr>
            <a:r>
              <a:rPr lang="en-US" sz="2800" dirty="0" smtClean="0"/>
              <a:t>combined with other</a:t>
            </a:r>
            <a:r>
              <a:rPr lang="ar-IQ" sz="2800" dirty="0" smtClean="0"/>
              <a:t> </a:t>
            </a:r>
            <a:r>
              <a:rPr lang="en-US" sz="2800" dirty="0" smtClean="0"/>
              <a:t>chemical</a:t>
            </a:r>
            <a:r>
              <a:rPr lang="ar-IQ" sz="2800" dirty="0" smtClean="0"/>
              <a:t> </a:t>
            </a:r>
            <a:r>
              <a:rPr lang="en-US" sz="2800" dirty="0" smtClean="0"/>
              <a:t>agents without proper regard to their influence on oxidation. </a:t>
            </a:r>
          </a:p>
          <a:p>
            <a:pPr algn="l" rtl="0"/>
            <a:r>
              <a:rPr lang="en-US" sz="2800" dirty="0" smtClean="0"/>
              <a:t>Oxidation of a chemical in pharmaceutical preparation is usually accompanied by </a:t>
            </a:r>
          </a:p>
          <a:p>
            <a:pPr marL="624078" indent="-514350" algn="l" rtl="0">
              <a:buFont typeface="+mj-lt"/>
              <a:buAutoNum type="arabicPeriod"/>
            </a:pPr>
            <a:r>
              <a:rPr lang="en-US" sz="2800" dirty="0" smtClean="0"/>
              <a:t>an alteration in the color of that preparation.</a:t>
            </a:r>
          </a:p>
          <a:p>
            <a:pPr marL="624078" indent="-514350" algn="l" rtl="0">
              <a:buFont typeface="+mj-lt"/>
              <a:buAutoNum type="arabicPeriod"/>
            </a:pPr>
            <a:r>
              <a:rPr lang="en-US" sz="2800" dirty="0" smtClean="0"/>
              <a:t>It may also result in precipitation </a:t>
            </a:r>
          </a:p>
          <a:p>
            <a:pPr marL="624078" indent="-514350" algn="l" rtl="0">
              <a:buFont typeface="+mj-lt"/>
              <a:buAutoNum type="arabicPeriod"/>
            </a:pPr>
            <a:r>
              <a:rPr lang="en-US" sz="2800" dirty="0" smtClean="0"/>
              <a:t>a </a:t>
            </a:r>
            <a:r>
              <a:rPr lang="en-GB" sz="2800" dirty="0" smtClean="0"/>
              <a:t>change in odor.</a:t>
            </a:r>
            <a:endParaRPr lang="ar-IQ" sz="2800" dirty="0"/>
          </a:p>
        </p:txBody>
      </p:sp>
      <p:sp>
        <p:nvSpPr>
          <p:cNvPr id="2" name="Title 1"/>
          <p:cNvSpPr>
            <a:spLocks noGrp="1"/>
          </p:cNvSpPr>
          <p:nvPr>
            <p:ph type="title"/>
          </p:nvPr>
        </p:nvSpPr>
        <p:spPr>
          <a:xfrm>
            <a:off x="467544" y="14001"/>
            <a:ext cx="8229600" cy="1252728"/>
          </a:xfrm>
        </p:spPr>
        <p:txBody>
          <a:bodyPr/>
          <a:lstStyle/>
          <a:p>
            <a:pPr algn="ctr"/>
            <a:r>
              <a:rPr lang="en-GB" dirty="0" smtClean="0"/>
              <a:t>oxidation</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08720"/>
            <a:ext cx="8712968" cy="6237312"/>
          </a:xfrm>
        </p:spPr>
        <p:txBody>
          <a:bodyPr>
            <a:normAutofit fontScale="92500" lnSpcReduction="10000"/>
          </a:bodyPr>
          <a:lstStyle/>
          <a:p>
            <a:pPr algn="just" rtl="0"/>
            <a:r>
              <a:rPr lang="en-US" sz="2800" dirty="0" smtClean="0"/>
              <a:t>The oxidative process is diverted and the stability of the drug is preserved by agents called </a:t>
            </a:r>
            <a:r>
              <a:rPr lang="en-US" sz="2800" b="1" dirty="0" smtClean="0">
                <a:solidFill>
                  <a:srgbClr val="FF0000"/>
                </a:solidFill>
              </a:rPr>
              <a:t>antioxidants</a:t>
            </a:r>
          </a:p>
          <a:p>
            <a:pPr algn="just" rtl="0"/>
            <a:r>
              <a:rPr lang="en-US" sz="2800" b="1" dirty="0" smtClean="0">
                <a:solidFill>
                  <a:srgbClr val="FF0000"/>
                </a:solidFill>
              </a:rPr>
              <a:t>How antioxidants work</a:t>
            </a:r>
            <a:endParaRPr lang="en-US" sz="2800" b="1" dirty="0">
              <a:solidFill>
                <a:srgbClr val="FF0000"/>
              </a:solidFill>
            </a:endParaRPr>
          </a:p>
          <a:p>
            <a:pPr algn="just"/>
            <a:r>
              <a:rPr lang="en-US" sz="2800" dirty="0"/>
              <a:t>Various antioxidants are employed in</a:t>
            </a:r>
            <a:r>
              <a:rPr lang="ar-IQ" sz="2800" dirty="0"/>
              <a:t> </a:t>
            </a:r>
            <a:r>
              <a:rPr lang="en-US" sz="2800" dirty="0" smtClean="0"/>
              <a:t>pharmacy.</a:t>
            </a:r>
          </a:p>
          <a:p>
            <a:pPr marL="0" indent="0" algn="just">
              <a:buNone/>
            </a:pPr>
            <a:r>
              <a:rPr lang="en-US" sz="2800" dirty="0" smtClean="0"/>
              <a:t>1- Among </a:t>
            </a:r>
            <a:r>
              <a:rPr lang="en-US" sz="2800" dirty="0"/>
              <a:t>those most frequently used in aqueous preparations are </a:t>
            </a:r>
            <a:endParaRPr lang="en-US" sz="2800" dirty="0" smtClean="0"/>
          </a:p>
          <a:p>
            <a:pPr marL="0" indent="0" algn="just">
              <a:buNone/>
            </a:pPr>
            <a:r>
              <a:rPr lang="en-US" sz="2800" dirty="0" smtClean="0"/>
              <a:t>sodium </a:t>
            </a:r>
            <a:r>
              <a:rPr lang="en-US" sz="2800" dirty="0" smtClean="0"/>
              <a:t>sulfite (Na</a:t>
            </a:r>
            <a:r>
              <a:rPr lang="en-US" sz="2800" baseline="-25000" dirty="0" smtClean="0"/>
              <a:t>2</a:t>
            </a:r>
            <a:r>
              <a:rPr lang="en-US" sz="2800" dirty="0" smtClean="0"/>
              <a:t>SO</a:t>
            </a:r>
            <a:r>
              <a:rPr lang="en-US" sz="2800" baseline="-25000" dirty="0" smtClean="0"/>
              <a:t>3</a:t>
            </a:r>
            <a:r>
              <a:rPr lang="en-GB" sz="2800" dirty="0" smtClean="0"/>
              <a:t>),</a:t>
            </a:r>
          </a:p>
          <a:p>
            <a:pPr marL="0" indent="0" algn="just">
              <a:buNone/>
            </a:pPr>
            <a:r>
              <a:rPr lang="en-GB" sz="2800" dirty="0" smtClean="0"/>
              <a:t>sodium </a:t>
            </a:r>
            <a:r>
              <a:rPr lang="en-GB" sz="2800" dirty="0" err="1"/>
              <a:t>bisulfite</a:t>
            </a:r>
            <a:r>
              <a:rPr lang="en-GB" sz="2800" dirty="0"/>
              <a:t> (</a:t>
            </a:r>
            <a:r>
              <a:rPr lang="en-GB" sz="2800" dirty="0" smtClean="0"/>
              <a:t>NaHSO</a:t>
            </a:r>
            <a:r>
              <a:rPr lang="en-GB" sz="2800" baseline="-25000" dirty="0" smtClean="0"/>
              <a:t>3</a:t>
            </a:r>
            <a:r>
              <a:rPr lang="en-GB" sz="2800" dirty="0" smtClean="0"/>
              <a:t>), </a:t>
            </a:r>
            <a:endParaRPr lang="en-GB" sz="2800" dirty="0" smtClean="0"/>
          </a:p>
          <a:p>
            <a:pPr marL="0" indent="0" algn="just">
              <a:buNone/>
            </a:pPr>
            <a:r>
              <a:rPr lang="en-GB" sz="2800" dirty="0" smtClean="0"/>
              <a:t>sodium </a:t>
            </a:r>
            <a:r>
              <a:rPr lang="en-GB" sz="2800" dirty="0" err="1" smtClean="0"/>
              <a:t>metabisulfite</a:t>
            </a:r>
            <a:r>
              <a:rPr lang="en-GB" sz="2800" dirty="0" smtClean="0"/>
              <a:t> </a:t>
            </a:r>
            <a:r>
              <a:rPr lang="en-US" sz="2800" dirty="0" smtClean="0"/>
              <a:t>(Na</a:t>
            </a:r>
            <a:r>
              <a:rPr lang="en-US" sz="2800" baseline="-25000" dirty="0" smtClean="0"/>
              <a:t>2</a:t>
            </a:r>
            <a:r>
              <a:rPr lang="en-US" sz="2800" dirty="0" smtClean="0"/>
              <a:t>S</a:t>
            </a:r>
            <a:r>
              <a:rPr lang="en-US" sz="2800" baseline="-25000" dirty="0" smtClean="0"/>
              <a:t>2</a:t>
            </a:r>
            <a:r>
              <a:rPr lang="en-US" sz="2800" dirty="0" smtClean="0"/>
              <a:t>O</a:t>
            </a:r>
            <a:r>
              <a:rPr lang="en-US" sz="2800" baseline="-25000" dirty="0" smtClean="0"/>
              <a:t>5</a:t>
            </a:r>
            <a:r>
              <a:rPr lang="en-US" sz="2800" dirty="0" smtClean="0"/>
              <a:t>), </a:t>
            </a:r>
            <a:endParaRPr lang="en-US" sz="2800" dirty="0" smtClean="0"/>
          </a:p>
          <a:p>
            <a:pPr marL="0" indent="0" algn="just">
              <a:buNone/>
            </a:pPr>
            <a:r>
              <a:rPr lang="en-US" sz="2800" dirty="0" err="1" smtClean="0"/>
              <a:t>hypophosphorous</a:t>
            </a:r>
            <a:r>
              <a:rPr lang="en-US" sz="2800" dirty="0" smtClean="0"/>
              <a:t>  </a:t>
            </a:r>
            <a:r>
              <a:rPr lang="en-US" sz="2800" dirty="0" smtClean="0"/>
              <a:t>acid </a:t>
            </a:r>
            <a:r>
              <a:rPr lang="en-US" sz="2800" dirty="0"/>
              <a:t>(H</a:t>
            </a:r>
            <a:r>
              <a:rPr lang="en-US" sz="2800" baseline="-25000" dirty="0"/>
              <a:t>3</a:t>
            </a:r>
            <a:r>
              <a:rPr lang="en-US" sz="2800" dirty="0"/>
              <a:t>PO</a:t>
            </a:r>
            <a:r>
              <a:rPr lang="en-US" sz="2800" baseline="-25000" dirty="0"/>
              <a:t>2</a:t>
            </a:r>
            <a:r>
              <a:rPr lang="en-US" sz="2800" dirty="0"/>
              <a:t>), and ascorbic acid. </a:t>
            </a:r>
          </a:p>
          <a:p>
            <a:pPr marL="0" indent="0" algn="just">
              <a:buNone/>
            </a:pPr>
            <a:r>
              <a:rPr lang="en-US" sz="2800" dirty="0" smtClean="0"/>
              <a:t>2- In </a:t>
            </a:r>
            <a:r>
              <a:rPr lang="en-US" sz="2800" dirty="0"/>
              <a:t>oleaginous (oily or unctuous) preparations, alpha-tocopherol, </a:t>
            </a:r>
            <a:r>
              <a:rPr lang="en-GB" sz="2800" dirty="0"/>
              <a:t>butyl </a:t>
            </a:r>
            <a:r>
              <a:rPr lang="en-GB" sz="2800" dirty="0" err="1"/>
              <a:t>hydroxy</a:t>
            </a:r>
            <a:r>
              <a:rPr lang="en-GB" sz="2800" dirty="0"/>
              <a:t> anisole, and </a:t>
            </a:r>
            <a:r>
              <a:rPr lang="en-GB" sz="2800" dirty="0" err="1"/>
              <a:t>ascorbyl</a:t>
            </a:r>
            <a:r>
              <a:rPr lang="en-GB" sz="2800" dirty="0"/>
              <a:t> palmitate find application.</a:t>
            </a:r>
          </a:p>
          <a:p>
            <a:pPr marL="0" indent="0" algn="just" rtl="0">
              <a:buNone/>
            </a:pPr>
            <a:r>
              <a:rPr lang="en-US" sz="28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8892480" cy="5688632"/>
          </a:xfrm>
        </p:spPr>
        <p:txBody>
          <a:bodyPr>
            <a:noAutofit/>
          </a:bodyPr>
          <a:lstStyle/>
          <a:p>
            <a:pPr marL="624078" indent="-514350" algn="just" rtl="0"/>
            <a:r>
              <a:rPr lang="en-GB" sz="2800" dirty="0" smtClean="0"/>
              <a:t>In June 1987, U.S. FDA labeling regulations went into effect requiring a warning about possible allergic-type reactions, including anaphylaxis, in the package insert for prescription drugs to whose final dosage form </a:t>
            </a:r>
            <a:r>
              <a:rPr lang="en-GB" sz="2800" dirty="0" err="1" smtClean="0"/>
              <a:t>sulfites</a:t>
            </a:r>
            <a:r>
              <a:rPr lang="en-GB" sz="2800" dirty="0" smtClean="0"/>
              <a:t> have been added.</a:t>
            </a:r>
          </a:p>
          <a:p>
            <a:pPr marL="624078" indent="-514350" algn="just" rtl="0"/>
            <a:r>
              <a:rPr lang="en-GB" sz="2800" dirty="0" smtClean="0"/>
              <a:t>Some but not all epinephrine injections contain </a:t>
            </a:r>
            <a:r>
              <a:rPr lang="en-GB" sz="2800" dirty="0" err="1" smtClean="0"/>
              <a:t>sulfites</a:t>
            </a:r>
            <a:r>
              <a:rPr lang="en-GB" sz="2800" dirty="0" smtClean="0"/>
              <a:t> </a:t>
            </a:r>
          </a:p>
          <a:p>
            <a:r>
              <a:rPr lang="en-US" sz="2800" dirty="0" smtClean="0"/>
              <a:t>In </a:t>
            </a:r>
            <a:r>
              <a:rPr lang="en-US" sz="2800" dirty="0"/>
              <a:t>certain instances, other pharmaceutical additives can inactivate a given antioxidant. </a:t>
            </a:r>
          </a:p>
          <a:p>
            <a:r>
              <a:rPr lang="en-US" sz="2800" dirty="0"/>
              <a:t>In other cases, certain antioxidants can react chemically with the drugs they were intended to stabilize without a noticeable change in the appearance of the preparation.</a:t>
            </a:r>
            <a:endParaRPr lang="ar-IQ" sz="2800" dirty="0"/>
          </a:p>
          <a:p>
            <a:pPr marL="624078" indent="-514350" algn="just" rtl="0"/>
            <a:endParaRPr lang="ar-IQ"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784975" cy="5301208"/>
          </a:xfrm>
        </p:spPr>
        <p:txBody>
          <a:bodyPr>
            <a:normAutofit/>
          </a:bodyPr>
          <a:lstStyle/>
          <a:p>
            <a:pPr algn="just" rtl="0"/>
            <a:r>
              <a:rPr lang="en-GB" b="1" dirty="0" smtClean="0"/>
              <a:t>In preformulation work, evaluation of the physical and chemical stability of the drug substance is very important.</a:t>
            </a:r>
          </a:p>
          <a:p>
            <a:pPr algn="just" rtl="0"/>
            <a:r>
              <a:rPr lang="en-GB" b="1" dirty="0" smtClean="0"/>
              <a:t>In these studies drug sample should be of known purity.</a:t>
            </a:r>
          </a:p>
          <a:p>
            <a:pPr marL="0" indent="0" algn="ctr" rtl="0">
              <a:buNone/>
            </a:pPr>
            <a:r>
              <a:rPr lang="en-GB" b="1" dirty="0" smtClean="0"/>
              <a:t> </a:t>
            </a:r>
            <a:r>
              <a:rPr lang="en-GB" sz="3200" b="1" dirty="0" smtClean="0">
                <a:solidFill>
                  <a:srgbClr val="FF0000"/>
                </a:solidFill>
              </a:rPr>
              <a:t>why?</a:t>
            </a:r>
          </a:p>
          <a:p>
            <a:r>
              <a:rPr lang="en-GB" b="1" dirty="0"/>
              <a:t>Stability studies in </a:t>
            </a:r>
            <a:r>
              <a:rPr lang="en-GB" b="1" dirty="0" err="1"/>
              <a:t>preformulation</a:t>
            </a:r>
            <a:r>
              <a:rPr lang="en-GB" b="1" dirty="0"/>
              <a:t> phase include</a:t>
            </a:r>
          </a:p>
          <a:p>
            <a:pPr marL="514350" indent="-514350">
              <a:buFont typeface="+mj-lt"/>
              <a:buAutoNum type="arabicPeriod"/>
            </a:pPr>
            <a:r>
              <a:rPr lang="en-GB" b="1" dirty="0"/>
              <a:t>Solid-state stability of the drug alone</a:t>
            </a:r>
          </a:p>
          <a:p>
            <a:pPr marL="514350" indent="-514350">
              <a:buFont typeface="+mj-lt"/>
              <a:buAutoNum type="arabicPeriod"/>
            </a:pPr>
            <a:r>
              <a:rPr lang="en-GB" b="1" dirty="0"/>
              <a:t>Solution phase </a:t>
            </a:r>
            <a:r>
              <a:rPr lang="en-GB" b="1" dirty="0" smtClean="0"/>
              <a:t>stability</a:t>
            </a:r>
          </a:p>
          <a:p>
            <a:pPr marL="514350" indent="-514350">
              <a:buFont typeface="+mj-lt"/>
              <a:buAutoNum type="arabicPeriod"/>
            </a:pPr>
            <a:r>
              <a:rPr lang="en-GB" b="1" dirty="0" smtClean="0"/>
              <a:t>Stability </a:t>
            </a:r>
            <a:r>
              <a:rPr lang="en-GB" b="1" dirty="0"/>
              <a:t>in presence of expected excipients.</a:t>
            </a:r>
          </a:p>
          <a:p>
            <a:pPr algn="just"/>
            <a:r>
              <a:rPr lang="en-GB" b="1" dirty="0"/>
              <a:t>Initial investigation begins with knowledge of the drug’s chemical structure. </a:t>
            </a:r>
            <a:endParaRPr lang="en-GB" b="1" dirty="0" smtClean="0"/>
          </a:p>
          <a:p>
            <a:pPr marL="0" indent="0" algn="ctr">
              <a:buNone/>
            </a:pPr>
            <a:r>
              <a:rPr lang="en-GB" sz="3000" b="1" dirty="0" smtClean="0">
                <a:solidFill>
                  <a:srgbClr val="FF0000"/>
                </a:solidFill>
              </a:rPr>
              <a:t>Why</a:t>
            </a:r>
            <a:r>
              <a:rPr lang="en-GB" sz="3000" b="1" dirty="0">
                <a:solidFill>
                  <a:srgbClr val="FF0000"/>
                </a:solidFill>
              </a:rPr>
              <a:t>?</a:t>
            </a:r>
          </a:p>
          <a:p>
            <a:pPr algn="just" rtl="0"/>
            <a:endParaRPr lang="ar-IQ" b="1" dirty="0"/>
          </a:p>
        </p:txBody>
      </p:sp>
      <p:sp>
        <p:nvSpPr>
          <p:cNvPr id="2" name="Title 1"/>
          <p:cNvSpPr>
            <a:spLocks noGrp="1"/>
          </p:cNvSpPr>
          <p:nvPr>
            <p:ph type="title"/>
          </p:nvPr>
        </p:nvSpPr>
        <p:spPr/>
        <p:txBody>
          <a:bodyPr>
            <a:normAutofit/>
          </a:bodyPr>
          <a:lstStyle/>
          <a:p>
            <a:pPr rtl="0"/>
            <a:r>
              <a:rPr lang="en-GB" dirty="0" smtClean="0"/>
              <a:t>Drug and drug product stability</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20688"/>
            <a:ext cx="8784976" cy="5386603"/>
          </a:xfrm>
        </p:spPr>
        <p:txBody>
          <a:bodyPr>
            <a:normAutofit/>
          </a:bodyPr>
          <a:lstStyle/>
          <a:p>
            <a:pPr algn="just" rtl="0"/>
            <a:r>
              <a:rPr lang="en-US" sz="2800" dirty="0" smtClean="0"/>
              <a:t>Because </a:t>
            </a:r>
            <a:r>
              <a:rPr lang="en-US" sz="2800" b="1" dirty="0" smtClean="0">
                <a:solidFill>
                  <a:srgbClr val="FF0000"/>
                </a:solidFill>
              </a:rPr>
              <a:t>oxygen</a:t>
            </a:r>
            <a:r>
              <a:rPr lang="en-US" sz="2800" dirty="0" smtClean="0"/>
              <a:t> may adversely affect their stability, certain pharmaceuticals require an </a:t>
            </a:r>
            <a:r>
              <a:rPr lang="en-GB" sz="2800" b="1" dirty="0" smtClean="0">
                <a:solidFill>
                  <a:srgbClr val="FF0000"/>
                </a:solidFill>
              </a:rPr>
              <a:t>oxygen-free atmosphere</a:t>
            </a:r>
            <a:r>
              <a:rPr lang="en-GB" sz="2800" dirty="0" smtClean="0"/>
              <a:t> during preparation </a:t>
            </a:r>
            <a:r>
              <a:rPr lang="en-US" sz="2800" dirty="0" smtClean="0"/>
              <a:t>and storage.</a:t>
            </a:r>
          </a:p>
          <a:p>
            <a:pPr algn="just" rtl="0"/>
            <a:r>
              <a:rPr lang="en-US" sz="2800" dirty="0" smtClean="0"/>
              <a:t>pharmaceutical liquids </a:t>
            </a:r>
          </a:p>
          <a:p>
            <a:pPr algn="just" rtl="0"/>
            <a:r>
              <a:rPr lang="en-US" sz="2800" dirty="0" smtClean="0"/>
              <a:t>To avoid these exposures, oxygen-sensitive drugs may be prepared in the dry state and packaged in sealed </a:t>
            </a:r>
            <a:r>
              <a:rPr lang="en-US" sz="2800" dirty="0" smtClean="0"/>
              <a:t>containers</a:t>
            </a:r>
          </a:p>
          <a:p>
            <a:pPr algn="just" rtl="0"/>
            <a:r>
              <a:rPr lang="en-US" sz="2800" dirty="0" smtClean="0"/>
              <a:t>vials </a:t>
            </a:r>
            <a:r>
              <a:rPr lang="en-US" sz="2800" dirty="0" smtClean="0"/>
              <a:t>and ampoules of easily </a:t>
            </a:r>
            <a:r>
              <a:rPr lang="en-US" sz="2800" dirty="0" err="1" smtClean="0"/>
              <a:t>oxidizable</a:t>
            </a:r>
            <a:r>
              <a:rPr lang="en-US" sz="2800" dirty="0" smtClean="0"/>
              <a:t> preparations</a:t>
            </a:r>
            <a:endParaRPr lang="ar-IQ"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2352"/>
            <a:ext cx="8686800" cy="6093296"/>
          </a:xfrm>
        </p:spPr>
        <p:txBody>
          <a:bodyPr>
            <a:normAutofit lnSpcReduction="10000"/>
          </a:bodyPr>
          <a:lstStyle/>
          <a:p>
            <a:pPr algn="just" rtl="0"/>
            <a:r>
              <a:rPr lang="en-US" sz="3100" b="1" dirty="0" smtClean="0"/>
              <a:t>Trace metals</a:t>
            </a:r>
            <a:endParaRPr lang="en-US" sz="3100" dirty="0" smtClean="0"/>
          </a:p>
          <a:p>
            <a:pPr algn="just" rtl="0"/>
            <a:r>
              <a:rPr lang="en-US" sz="3100" dirty="0" smtClean="0"/>
              <a:t>The rate of formation of color in epinephrine solutions, for instance, is greatly increased by the presence of ferric, ferrous, cupric, and chromic ions. </a:t>
            </a:r>
          </a:p>
          <a:p>
            <a:pPr algn="just" rtl="0"/>
            <a:r>
              <a:rPr lang="en-US" sz="3100" dirty="0" smtClean="0"/>
              <a:t>Great care must be taken to eliminate these trace metals from labile preparations by</a:t>
            </a:r>
          </a:p>
          <a:p>
            <a:pPr marL="624078" indent="-514350" algn="just" rtl="0">
              <a:buFont typeface="+mj-lt"/>
              <a:buAutoNum type="arabicPeriod"/>
            </a:pPr>
            <a:r>
              <a:rPr lang="en-US" sz="3100" dirty="0" smtClean="0"/>
              <a:t>thorough purification of the source of the contaminant</a:t>
            </a:r>
          </a:p>
          <a:p>
            <a:pPr marL="624078" indent="-514350" algn="just" rtl="0">
              <a:buFont typeface="+mj-lt"/>
              <a:buAutoNum type="arabicPeriod"/>
            </a:pPr>
            <a:r>
              <a:rPr lang="en-US" sz="3100" dirty="0" smtClean="0"/>
              <a:t>by chemically complexing or binding the metal through the use of specialized agents that make it chemically unavailable for participation in the oxidative process.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640959" cy="5217443"/>
          </a:xfrm>
        </p:spPr>
        <p:txBody>
          <a:bodyPr>
            <a:normAutofit/>
          </a:bodyPr>
          <a:lstStyle/>
          <a:p>
            <a:pPr algn="just" rtl="0"/>
            <a:r>
              <a:rPr lang="en-US" sz="2800" b="1" dirty="0" smtClean="0"/>
              <a:t>Light</a:t>
            </a:r>
            <a:r>
              <a:rPr lang="en-US" sz="2800" dirty="0" smtClean="0"/>
              <a:t> can also act as a catalyst to oxidation </a:t>
            </a:r>
            <a:r>
              <a:rPr lang="en-US" sz="2800" dirty="0" smtClean="0"/>
              <a:t>reactions</a:t>
            </a:r>
          </a:p>
          <a:p>
            <a:pPr algn="just" rtl="0"/>
            <a:r>
              <a:rPr lang="en-US" sz="2800" dirty="0" smtClean="0"/>
              <a:t> </a:t>
            </a:r>
            <a:r>
              <a:rPr lang="en-US" sz="2800" dirty="0" smtClean="0"/>
              <a:t>As a precaution against acceleration of oxidation, sensitive preparations are packaged in light-resistant or opaque containers.</a:t>
            </a:r>
          </a:p>
          <a:p>
            <a:pPr algn="just" rtl="0"/>
            <a:r>
              <a:rPr lang="en-GB" sz="2800" dirty="0" smtClean="0"/>
              <a:t>Temperature</a:t>
            </a:r>
          </a:p>
          <a:p>
            <a:pPr algn="just" rtl="0"/>
            <a:r>
              <a:rPr lang="en-GB" sz="2800" dirty="0" smtClean="0"/>
              <a:t>pH</a:t>
            </a:r>
          </a:p>
          <a:p>
            <a:pPr algn="just"/>
            <a:r>
              <a:rPr lang="en-US" sz="2800" dirty="0"/>
              <a:t>In some instances, the specific agent to employ as a stabilizer is mentioned in the monograph, and in others the term “suitable stabilizer” is used.  </a:t>
            </a:r>
            <a:endParaRPr lang="ar-IQ" sz="2800" dirty="0"/>
          </a:p>
          <a:p>
            <a:pPr algn="just" rtl="0"/>
            <a:endParaRPr lang="en-GB" sz="2800" dirty="0" smtClean="0"/>
          </a:p>
          <a:p>
            <a:pPr algn="just" rtl="0"/>
            <a:endParaRPr lang="ar-IQ"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0"/>
            <a:ext cx="8712967" cy="3600400"/>
          </a:xfrm>
        </p:spPr>
        <p:txBody>
          <a:bodyPr>
            <a:noAutofit/>
          </a:bodyPr>
          <a:lstStyle/>
          <a:p>
            <a:pPr algn="just" rtl="0">
              <a:buNone/>
            </a:pPr>
            <a:r>
              <a:rPr lang="en-GB" sz="2800" dirty="0" smtClean="0"/>
              <a:t> Destructive processes </a:t>
            </a:r>
          </a:p>
          <a:p>
            <a:pPr algn="just">
              <a:buNone/>
            </a:pPr>
            <a:r>
              <a:rPr lang="en-GB" sz="2800" b="1" dirty="0" smtClean="0"/>
              <a:t>Polymerization</a:t>
            </a:r>
            <a:r>
              <a:rPr lang="en-GB" sz="2800" dirty="0" smtClean="0"/>
              <a:t> </a:t>
            </a:r>
            <a:r>
              <a:rPr lang="en-GB" sz="2800" dirty="0"/>
              <a:t>is a reaction </a:t>
            </a:r>
            <a:r>
              <a:rPr lang="en-US" sz="2800" dirty="0"/>
              <a:t>between two or more </a:t>
            </a:r>
            <a:r>
              <a:rPr lang="en-US" sz="2800" dirty="0" smtClean="0"/>
              <a:t>identical molecules </a:t>
            </a:r>
            <a:r>
              <a:rPr lang="en-US" sz="2800" dirty="0"/>
              <a:t>that forms a new and generally larger molecule.</a:t>
            </a:r>
          </a:p>
          <a:p>
            <a:pPr algn="just"/>
            <a:r>
              <a:rPr lang="en-US" sz="2800" dirty="0" smtClean="0"/>
              <a:t>Formaldehyde</a:t>
            </a:r>
            <a:r>
              <a:rPr lang="en-US" sz="2800" dirty="0"/>
              <a:t> In solution it may polymerize </a:t>
            </a:r>
            <a:r>
              <a:rPr lang="pt-BR" sz="2800" dirty="0"/>
              <a:t>to paraformaldehyde (</a:t>
            </a:r>
            <a:r>
              <a:rPr lang="pt-BR" sz="2800" dirty="0" smtClean="0"/>
              <a:t>CH</a:t>
            </a:r>
            <a:r>
              <a:rPr lang="pt-BR" sz="2800" baseline="-25000" dirty="0" smtClean="0"/>
              <a:t>2</a:t>
            </a:r>
            <a:r>
              <a:rPr lang="pt-BR" sz="2800" dirty="0" smtClean="0"/>
              <a:t>O)</a:t>
            </a:r>
            <a:r>
              <a:rPr lang="pt-BR" sz="2800" baseline="-25000" dirty="0" smtClean="0"/>
              <a:t>n</a:t>
            </a:r>
          </a:p>
          <a:p>
            <a:pPr algn="just"/>
            <a:r>
              <a:rPr lang="en-GB" sz="2800" dirty="0"/>
              <a:t>The official formaldehyde solution contains approximately 37% formaldehyde and </a:t>
            </a:r>
            <a:r>
              <a:rPr lang="en-US" sz="2800" dirty="0"/>
              <a:t>according to the USP, should be stored at temperatures not below 15°C (59°F).</a:t>
            </a:r>
          </a:p>
          <a:p>
            <a:pPr algn="just"/>
            <a:endParaRPr lang="en-GB" sz="2800" dirty="0" smtClean="0"/>
          </a:p>
        </p:txBody>
      </p:sp>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Polymerization, chemical </a:t>
            </a:r>
            <a:r>
              <a:rPr lang="en-GB" dirty="0" err="1" smtClean="0"/>
              <a:t>decarboxylation</a:t>
            </a:r>
            <a:r>
              <a:rPr lang="en-GB" dirty="0" smtClean="0"/>
              <a:t>, and </a:t>
            </a:r>
            <a:r>
              <a:rPr lang="en-GB" dirty="0" err="1" smtClean="0"/>
              <a:t>deamination</a:t>
            </a:r>
            <a:r>
              <a:rPr lang="en-GB" dirty="0" smtClean="0"/>
              <a:t>  </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gn="l" rtl="0"/>
            <a:r>
              <a:rPr lang="en-GB" sz="2800" dirty="0" smtClean="0"/>
              <a:t>Other organic drug molecules may be degraded through processes in which one or more of their active chemical groups are removed.</a:t>
            </a:r>
          </a:p>
          <a:p>
            <a:pPr algn="l" rtl="0"/>
            <a:r>
              <a:rPr lang="en-GB" sz="2800" dirty="0" smtClean="0"/>
              <a:t>Decarboxylation, and deamination are examples of such processes</a:t>
            </a:r>
          </a:p>
          <a:p>
            <a:pPr algn="l" rtl="0"/>
            <a:r>
              <a:rPr lang="en-GB" sz="2800" dirty="0" smtClean="0"/>
              <a:t>For example, insulin, a protein.</a:t>
            </a:r>
          </a:p>
          <a:p>
            <a:pPr algn="l" rtl="0"/>
            <a:r>
              <a:rPr lang="en-GB" sz="2800" u="sng" dirty="0" smtClean="0"/>
              <a:t>most preparations of insulin are neutralized to reduce the rate of decomposition</a:t>
            </a:r>
            <a:r>
              <a:rPr lang="en-GB" sz="2800" dirty="0" smtClean="0"/>
              <a:t>. </a:t>
            </a:r>
          </a:p>
          <a:p>
            <a:pPr algn="l" rtl="0"/>
            <a:endParaRPr lang="ar-IQ"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4784"/>
            <a:ext cx="8712967" cy="4641379"/>
          </a:xfrm>
        </p:spPr>
        <p:txBody>
          <a:bodyPr>
            <a:noAutofit/>
          </a:bodyPr>
          <a:lstStyle/>
          <a:p>
            <a:pPr algn="just" rtl="0"/>
            <a:r>
              <a:rPr lang="en-US" sz="2800" dirty="0" smtClean="0"/>
              <a:t>Drug and drug product stability testing during every stage of development is critical to the quality of the product.</a:t>
            </a:r>
          </a:p>
          <a:p>
            <a:pPr marL="624078" indent="-514350" algn="just" rtl="0">
              <a:buFont typeface="+mj-lt"/>
              <a:buAutoNum type="arabicPeriod"/>
            </a:pPr>
            <a:r>
              <a:rPr lang="en-US" sz="2800" dirty="0" smtClean="0"/>
              <a:t> Drug stability is important during preclinical testing and in clinical (human) </a:t>
            </a:r>
            <a:r>
              <a:rPr lang="en-US" sz="2800" dirty="0" smtClean="0"/>
              <a:t>trials </a:t>
            </a:r>
            <a:r>
              <a:rPr lang="en-US" sz="3600" b="1" dirty="0" smtClean="0">
                <a:solidFill>
                  <a:srgbClr val="FF0000"/>
                </a:solidFill>
              </a:rPr>
              <a:t>why </a:t>
            </a:r>
          </a:p>
          <a:p>
            <a:pPr marL="624078" indent="-514350" algn="just">
              <a:buFont typeface="+mj-lt"/>
              <a:buAutoNum type="arabicPeriod"/>
            </a:pPr>
            <a:r>
              <a:rPr lang="en-US" sz="2800" dirty="0" smtClean="0"/>
              <a:t>For </a:t>
            </a:r>
            <a:r>
              <a:rPr lang="en-US" sz="2800" dirty="0" smtClean="0"/>
              <a:t>a marketed drug product, assurance of stability is </a:t>
            </a:r>
            <a:r>
              <a:rPr lang="en-US" sz="2800" dirty="0" smtClean="0"/>
              <a:t>vital </a:t>
            </a:r>
            <a:r>
              <a:rPr lang="en-US" sz="3600" b="1" dirty="0">
                <a:solidFill>
                  <a:srgbClr val="FF0000"/>
                </a:solidFill>
              </a:rPr>
              <a:t>why</a:t>
            </a:r>
            <a:endParaRPr lang="ar-IQ" sz="3600" dirty="0"/>
          </a:p>
        </p:txBody>
      </p:sp>
      <p:sp>
        <p:nvSpPr>
          <p:cNvPr id="3" name="Title 2"/>
          <p:cNvSpPr>
            <a:spLocks noGrp="1"/>
          </p:cNvSpPr>
          <p:nvPr>
            <p:ph type="title"/>
          </p:nvPr>
        </p:nvSpPr>
        <p:spPr/>
        <p:txBody>
          <a:bodyPr/>
          <a:lstStyle/>
          <a:p>
            <a:pPr rtl="0"/>
            <a:r>
              <a:rPr lang="en-US" dirty="0" smtClean="0"/>
              <a:t>Stability </a:t>
            </a:r>
            <a:r>
              <a:rPr lang="en-US" dirty="0" err="1" smtClean="0"/>
              <a:t>Teting</a:t>
            </a: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052736"/>
            <a:ext cx="8568951" cy="5073427"/>
          </a:xfrm>
        </p:spPr>
        <p:txBody>
          <a:bodyPr>
            <a:normAutofit/>
          </a:bodyPr>
          <a:lstStyle/>
          <a:p>
            <a:pPr algn="just" rtl="0"/>
            <a:r>
              <a:rPr lang="en-US" sz="2800" dirty="0" smtClean="0"/>
              <a:t>The FDA-required demonstration of drug stability is necessarily different for each stage of drug development, </a:t>
            </a:r>
            <a:endParaRPr lang="en-US" sz="2800" dirty="0" smtClean="0"/>
          </a:p>
          <a:p>
            <a:pPr algn="just" rtl="0"/>
            <a:r>
              <a:rPr lang="en-US" sz="2800" dirty="0" smtClean="0"/>
              <a:t>EX: for </a:t>
            </a:r>
            <a:r>
              <a:rPr lang="en-US" sz="2800" u="sng" dirty="0" smtClean="0"/>
              <a:t>a 2-week preclinical study, </a:t>
            </a:r>
            <a:endParaRPr lang="en-US" sz="2800" u="sng" dirty="0" smtClean="0"/>
          </a:p>
          <a:p>
            <a:pPr algn="just" rtl="0"/>
            <a:r>
              <a:rPr lang="en-US" sz="2800" u="sng" dirty="0" smtClean="0"/>
              <a:t>an </a:t>
            </a:r>
            <a:r>
              <a:rPr lang="en-US" sz="2800" u="sng" dirty="0" smtClean="0"/>
              <a:t>early Phase I study, </a:t>
            </a:r>
            <a:endParaRPr lang="en-US" sz="2800" u="sng" dirty="0" smtClean="0"/>
          </a:p>
          <a:p>
            <a:pPr algn="just" rtl="0"/>
            <a:r>
              <a:rPr lang="en-US" sz="2800" u="sng" dirty="0" smtClean="0"/>
              <a:t>a </a:t>
            </a:r>
            <a:r>
              <a:rPr lang="en-US" sz="2800" dirty="0" smtClean="0"/>
              <a:t>limited Phase II trial, </a:t>
            </a:r>
            <a:endParaRPr lang="en-US" sz="2800" dirty="0" smtClean="0"/>
          </a:p>
          <a:p>
            <a:pPr algn="just" rtl="0"/>
            <a:r>
              <a:rPr lang="en-US" sz="2800" dirty="0" smtClean="0"/>
              <a:t>a </a:t>
            </a:r>
            <a:r>
              <a:rPr lang="en-US" sz="2800" dirty="0" smtClean="0"/>
              <a:t>pivotal Phase III clinical study, </a:t>
            </a:r>
            <a:endParaRPr lang="en-US" sz="2800" dirty="0" smtClean="0"/>
          </a:p>
          <a:p>
            <a:pPr algn="just" rtl="0"/>
            <a:r>
              <a:rPr lang="en-US" sz="2800" dirty="0" smtClean="0"/>
              <a:t>for </a:t>
            </a:r>
            <a:r>
              <a:rPr lang="en-US" sz="2800" dirty="0" smtClean="0"/>
              <a:t>a new drug application.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Autofit/>
          </a:bodyPr>
          <a:lstStyle/>
          <a:p>
            <a:pPr algn="l" rtl="0"/>
            <a:r>
              <a:rPr lang="en-US" sz="2800" dirty="0" smtClean="0"/>
              <a:t>Before approval for marketing, a product’s stability must be assessed with regard to its </a:t>
            </a:r>
            <a:r>
              <a:rPr lang="en-US" sz="2800" u="sng" dirty="0" smtClean="0"/>
              <a:t>formulation</a:t>
            </a:r>
            <a:r>
              <a:rPr lang="en-US" sz="2800" dirty="0" smtClean="0"/>
              <a:t>; </a:t>
            </a:r>
          </a:p>
          <a:p>
            <a:pPr marL="624078" indent="-514350" algn="l" rtl="0">
              <a:buFont typeface="+mj-lt"/>
              <a:buAutoNum type="arabicPeriod"/>
            </a:pPr>
            <a:r>
              <a:rPr lang="en-US" sz="2800" dirty="0" smtClean="0"/>
              <a:t>the inﬂuence of its pharmaceutical ingredients;</a:t>
            </a:r>
          </a:p>
          <a:p>
            <a:pPr marL="624078" indent="-514350" algn="l" rtl="0">
              <a:buFont typeface="+mj-lt"/>
              <a:buAutoNum type="arabicPeriod"/>
            </a:pPr>
            <a:r>
              <a:rPr lang="en-US" sz="2800" dirty="0" smtClean="0"/>
              <a:t>the inﬂuence of the  container and closure;</a:t>
            </a:r>
          </a:p>
          <a:p>
            <a:pPr marL="624078" indent="-514350" algn="l" rtl="0">
              <a:buFont typeface="+mj-lt"/>
              <a:buAutoNum type="arabicPeriod"/>
            </a:pPr>
            <a:r>
              <a:rPr lang="en-US" sz="2800" dirty="0" smtClean="0"/>
              <a:t> the manufacturing and processing conditions (e.g., heat); </a:t>
            </a:r>
          </a:p>
          <a:p>
            <a:pPr marL="624078" indent="-514350" algn="l" rtl="0">
              <a:buFont typeface="+mj-lt"/>
              <a:buAutoNum type="arabicPeriod"/>
            </a:pPr>
            <a:r>
              <a:rPr lang="en-US" sz="2800" dirty="0" smtClean="0"/>
              <a:t>packaging components; </a:t>
            </a:r>
          </a:p>
          <a:p>
            <a:pPr marL="624078" indent="-514350" algn="l" rtl="0">
              <a:buFont typeface="+mj-lt"/>
              <a:buAutoNum type="arabicPeriod"/>
            </a:pPr>
            <a:r>
              <a:rPr lang="en-US" sz="2800" dirty="0" smtClean="0"/>
              <a:t>conditions of storage;</a:t>
            </a:r>
          </a:p>
          <a:p>
            <a:pPr marL="624078" indent="-514350" algn="l" rtl="0">
              <a:buFont typeface="+mj-lt"/>
              <a:buAutoNum type="arabicPeriod"/>
            </a:pPr>
            <a:r>
              <a:rPr lang="en-US" sz="2800" dirty="0" smtClean="0"/>
              <a:t> anticipated conditions of shipping, temperature, light, and humidity; and</a:t>
            </a:r>
          </a:p>
          <a:p>
            <a:pPr marL="624078" indent="-514350" algn="l" rtl="0">
              <a:buFont typeface="+mj-lt"/>
              <a:buAutoNum type="arabicPeriod"/>
            </a:pPr>
            <a:r>
              <a:rPr lang="en-US" sz="2800" dirty="0" smtClean="0"/>
              <a:t>anticipated duration and conditions of pharmacy shelf life and patient use. </a:t>
            </a:r>
            <a:endParaRPr lang="ar-IQ"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976664"/>
          </a:xfrm>
        </p:spPr>
        <p:txBody>
          <a:bodyPr>
            <a:normAutofit/>
          </a:bodyPr>
          <a:lstStyle/>
          <a:p>
            <a:pPr algn="just" rtl="0"/>
            <a:r>
              <a:rPr lang="en-US" sz="2800" dirty="0" smtClean="0"/>
              <a:t>Product containers, closures, and other packaging features must be considered in stability testing.</a:t>
            </a:r>
          </a:p>
          <a:p>
            <a:pPr algn="just" rtl="0"/>
            <a:r>
              <a:rPr lang="en-US" sz="2800" dirty="0" smtClean="0"/>
              <a:t>Sterile </a:t>
            </a:r>
            <a:r>
              <a:rPr lang="en-US" sz="2800" dirty="0" smtClean="0"/>
              <a:t>products must meet sterility test standards to ensure protection against microbial contamination. </a:t>
            </a:r>
            <a:r>
              <a:rPr lang="en-US" sz="2800" dirty="0" smtClean="0"/>
              <a:t>All preservatives </a:t>
            </a:r>
            <a:r>
              <a:rPr lang="en-US" sz="2800" dirty="0" smtClean="0"/>
              <a:t>must be tested for effectiveness in the ﬁnished product. </a:t>
            </a:r>
            <a:endParaRPr lang="en-US" sz="2800" dirty="0" smtClean="0"/>
          </a:p>
          <a:p>
            <a:pPr algn="just" rtl="0"/>
            <a:r>
              <a:rPr lang="en-US" sz="2800" b="1" dirty="0" smtClean="0">
                <a:solidFill>
                  <a:srgbClr val="FF0000"/>
                </a:solidFill>
              </a:rPr>
              <a:t>How to detect product instability</a:t>
            </a:r>
          </a:p>
          <a:p>
            <a:pPr algn="just" rtl="0"/>
            <a:r>
              <a:rPr lang="en-US" sz="2800" b="1" dirty="0" smtClean="0">
                <a:solidFill>
                  <a:schemeClr val="tx1"/>
                </a:solidFill>
              </a:rPr>
              <a:t>Physical appearance</a:t>
            </a:r>
          </a:p>
          <a:p>
            <a:pPr algn="just" rtl="0"/>
            <a:r>
              <a:rPr lang="en-US" sz="2800" b="1" dirty="0" smtClean="0">
                <a:solidFill>
                  <a:schemeClr val="tx1"/>
                </a:solidFill>
              </a:rPr>
              <a:t>Chemical changes</a:t>
            </a:r>
            <a:endParaRPr lang="ar-IQ"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904656"/>
          </a:xfrm>
        </p:spPr>
        <p:txBody>
          <a:bodyPr>
            <a:normAutofit/>
          </a:bodyPr>
          <a:lstStyle/>
          <a:p>
            <a:pPr algn="just" rtl="0"/>
            <a:r>
              <a:rPr lang="en-US" sz="2800" dirty="0" smtClean="0"/>
              <a:t>Obviously</a:t>
            </a:r>
            <a:r>
              <a:rPr lang="en-US" sz="2800" dirty="0" smtClean="0"/>
              <a:t>, the rate at which a drug product degrades is of prime importance. </a:t>
            </a:r>
            <a:endParaRPr lang="en-US" sz="2800" dirty="0" smtClean="0"/>
          </a:p>
          <a:p>
            <a:pPr algn="just" rtl="0"/>
            <a:r>
              <a:rPr lang="en-US" sz="2800" dirty="0" smtClean="0"/>
              <a:t>The </a:t>
            </a:r>
            <a:r>
              <a:rPr lang="en-US" sz="2800" dirty="0" smtClean="0"/>
              <a:t>study of the rate of chemical change and the way it is inﬂuenced by such factors as the concentration of the drug or reactant, the solvent, temperature and pressure, and other chemical agents in the formulation is reaction kinetics</a:t>
            </a:r>
            <a:r>
              <a:rPr lang="en-US" sz="2800" dirty="0" smtClean="0"/>
              <a:t>.</a:t>
            </a:r>
          </a:p>
          <a:p>
            <a:pPr algn="just"/>
            <a:r>
              <a:rPr lang="en-US" sz="2800" dirty="0">
                <a:solidFill>
                  <a:srgbClr val="073E87"/>
                </a:solidFill>
              </a:rPr>
              <a:t>In general, a kinetic study begins by measuring the concentration of the drug at given intervals under a speciﬁc set of </a:t>
            </a:r>
            <a:r>
              <a:rPr lang="en-US" sz="2800" dirty="0" smtClean="0">
                <a:solidFill>
                  <a:srgbClr val="073E87"/>
                </a:solidFill>
              </a:rPr>
              <a:t>conditions</a:t>
            </a:r>
          </a:p>
          <a:p>
            <a:pPr algn="just"/>
            <a:r>
              <a:rPr lang="en-US" sz="2800" dirty="0"/>
              <a:t>From this starting point, each of the original conditions may be varied to determine the inﬂuence of such changes on the drug’s stability. </a:t>
            </a:r>
          </a:p>
          <a:p>
            <a:pPr algn="just"/>
            <a:endParaRPr lang="ar-IQ"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185926"/>
            <a:ext cx="8568952" cy="3450696"/>
          </a:xfrm>
        </p:spPr>
        <p:txBody>
          <a:bodyPr>
            <a:normAutofit/>
          </a:bodyPr>
          <a:lstStyle/>
          <a:p>
            <a:pPr algn="l" rtl="0"/>
            <a:r>
              <a:rPr lang="en-GB" sz="2800" b="1" dirty="0" smtClean="0"/>
              <a:t>Chemically, drug substances are ……</a:t>
            </a:r>
          </a:p>
          <a:p>
            <a:r>
              <a:rPr lang="en-GB" sz="2800" dirty="0"/>
              <a:t>Each with reactive chemical </a:t>
            </a:r>
            <a:r>
              <a:rPr lang="ar-IQ" sz="2800" dirty="0"/>
              <a:t> </a:t>
            </a:r>
            <a:r>
              <a:rPr lang="en-GB" sz="2800" dirty="0"/>
              <a:t> groups having different susceptibilities to chemical instability</a:t>
            </a:r>
            <a:endParaRPr lang="ar-IQ" sz="2800" dirty="0"/>
          </a:p>
          <a:p>
            <a:pPr algn="l" rtl="0"/>
            <a:endParaRPr lang="en-GB" sz="2800" b="1" dirty="0" smtClean="0"/>
          </a:p>
        </p:txBody>
      </p:sp>
      <p:sp>
        <p:nvSpPr>
          <p:cNvPr id="2" name="Title 1"/>
          <p:cNvSpPr>
            <a:spLocks noGrp="1"/>
          </p:cNvSpPr>
          <p:nvPr>
            <p:ph type="title"/>
          </p:nvPr>
        </p:nvSpPr>
        <p:spPr/>
        <p:txBody>
          <a:bodyPr>
            <a:normAutofit fontScale="90000"/>
          </a:bodyPr>
          <a:lstStyle/>
          <a:p>
            <a:pPr rtl="0"/>
            <a:r>
              <a:rPr lang="en-GB" dirty="0" smtClean="0"/>
              <a:t>Drug stability: Mechanism of Degradation</a:t>
            </a:r>
            <a:endParaRPr lang="ar-IQ" dirty="0"/>
          </a:p>
        </p:txBody>
      </p:sp>
      <p:sp>
        <p:nvSpPr>
          <p:cNvPr id="4" name="Oval 3"/>
          <p:cNvSpPr/>
          <p:nvPr/>
        </p:nvSpPr>
        <p:spPr>
          <a:xfrm>
            <a:off x="2267744" y="3933056"/>
            <a:ext cx="3359224"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GB" sz="2800" dirty="0" smtClean="0">
                <a:solidFill>
                  <a:schemeClr val="tx1"/>
                </a:solidFill>
              </a:rPr>
              <a:t>Main Degradation pathways </a:t>
            </a:r>
            <a:endParaRPr lang="ar-IQ" sz="2800" dirty="0">
              <a:solidFill>
                <a:schemeClr val="tx1"/>
              </a:solidFill>
            </a:endParaRPr>
          </a:p>
        </p:txBody>
      </p:sp>
      <p:cxnSp>
        <p:nvCxnSpPr>
          <p:cNvPr id="6" name="Straight Arrow Connector 5"/>
          <p:cNvCxnSpPr/>
          <p:nvPr/>
        </p:nvCxnSpPr>
        <p:spPr>
          <a:xfrm flipV="1">
            <a:off x="5454875" y="4508109"/>
            <a:ext cx="86409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292080" y="5301208"/>
            <a:ext cx="86409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18971" y="5553236"/>
            <a:ext cx="1515159" cy="461665"/>
          </a:xfrm>
          <a:prstGeom prst="rect">
            <a:avLst/>
          </a:prstGeom>
          <a:noFill/>
        </p:spPr>
        <p:txBody>
          <a:bodyPr wrap="none" rtlCol="1">
            <a:spAutoFit/>
          </a:bodyPr>
          <a:lstStyle/>
          <a:p>
            <a:r>
              <a:rPr lang="en-GB" sz="2400" dirty="0"/>
              <a:t>H</a:t>
            </a:r>
            <a:r>
              <a:rPr lang="en-GB" sz="2400" dirty="0" smtClean="0"/>
              <a:t>ydrolysis</a:t>
            </a:r>
            <a:endParaRPr lang="ar-IQ" sz="2400" dirty="0"/>
          </a:p>
        </p:txBody>
      </p:sp>
      <p:sp>
        <p:nvSpPr>
          <p:cNvPr id="12" name="TextBox 11"/>
          <p:cNvSpPr txBox="1"/>
          <p:nvPr/>
        </p:nvSpPr>
        <p:spPr>
          <a:xfrm>
            <a:off x="6318971" y="4221088"/>
            <a:ext cx="1457450" cy="461665"/>
          </a:xfrm>
          <a:prstGeom prst="rect">
            <a:avLst/>
          </a:prstGeom>
          <a:noFill/>
        </p:spPr>
        <p:txBody>
          <a:bodyPr wrap="none" rtlCol="1">
            <a:spAutoFit/>
          </a:bodyPr>
          <a:lstStyle/>
          <a:p>
            <a:r>
              <a:rPr lang="en-GB" sz="2400" dirty="0"/>
              <a:t>O</a:t>
            </a:r>
            <a:r>
              <a:rPr lang="en-GB" sz="2400" dirty="0" smtClean="0"/>
              <a:t>xidation</a:t>
            </a:r>
            <a:endParaRPr lang="ar-IQ"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976664"/>
          </a:xfrm>
        </p:spPr>
        <p:txBody>
          <a:bodyPr>
            <a:noAutofit/>
          </a:bodyPr>
          <a:lstStyle/>
          <a:p>
            <a:pPr algn="just" rtl="0"/>
            <a:r>
              <a:rPr lang="en-US" sz="2800" dirty="0" smtClean="0"/>
              <a:t>From </a:t>
            </a:r>
            <a:r>
              <a:rPr lang="en-US" sz="2800" dirty="0" smtClean="0"/>
              <a:t>the experimental data, the reaction rate may be determined and a rate constant and half-life calculated. </a:t>
            </a:r>
          </a:p>
          <a:p>
            <a:pPr algn="just" rtl="0"/>
            <a:r>
              <a:rPr lang="en-US" sz="2800" dirty="0" smtClean="0"/>
              <a:t>The use of </a:t>
            </a:r>
            <a:r>
              <a:rPr lang="en-US" sz="2800" b="1" u="sng" dirty="0" smtClean="0">
                <a:solidFill>
                  <a:srgbClr val="FF0000"/>
                </a:solidFill>
              </a:rPr>
              <a:t>exaggerated conditions </a:t>
            </a:r>
            <a:r>
              <a:rPr lang="en-US" sz="2800" dirty="0" smtClean="0"/>
              <a:t>of temperature, humidity, light, and others to test the stability of drug formulations is termed </a:t>
            </a:r>
            <a:r>
              <a:rPr lang="en-US" sz="2800" b="1" u="sng" dirty="0" smtClean="0">
                <a:solidFill>
                  <a:srgbClr val="FF0000"/>
                </a:solidFill>
              </a:rPr>
              <a:t>accelerated stability testing</a:t>
            </a:r>
            <a:r>
              <a:rPr lang="en-US" sz="2800" b="1" dirty="0" smtClean="0">
                <a:solidFill>
                  <a:srgbClr val="FF0000"/>
                </a:solidFill>
              </a:rPr>
              <a:t>.</a:t>
            </a:r>
          </a:p>
          <a:p>
            <a:pPr algn="just" rtl="0"/>
            <a:r>
              <a:rPr lang="en-US" sz="2800" dirty="0" smtClean="0"/>
              <a:t>conducted </a:t>
            </a:r>
            <a:r>
              <a:rPr lang="en-US" sz="2800" dirty="0" smtClean="0"/>
              <a:t>for 6 months at 40°C with 75% relative humidity. </a:t>
            </a:r>
          </a:p>
          <a:p>
            <a:pPr algn="just" rtl="0"/>
            <a:r>
              <a:rPr lang="en-US" sz="2800" dirty="0" smtClean="0"/>
              <a:t>If a signiﬁcant change in the product occurs </a:t>
            </a:r>
            <a:endParaRPr lang="en-US" sz="2800" dirty="0" smtClean="0"/>
          </a:p>
          <a:p>
            <a:pPr algn="just" rtl="0"/>
            <a:r>
              <a:rPr lang="en-US" sz="2800" dirty="0" smtClean="0"/>
              <a:t>Short-term </a:t>
            </a:r>
            <a:r>
              <a:rPr lang="en-US" sz="2800" dirty="0" smtClean="0"/>
              <a:t>accelerated studies are used to determine the </a:t>
            </a:r>
            <a:r>
              <a:rPr lang="en-US" sz="2800" u="sng" dirty="0" smtClean="0"/>
              <a:t>most stable of the proposed formulations </a:t>
            </a:r>
            <a:r>
              <a:rPr lang="en-US" sz="2800" dirty="0" smtClean="0"/>
              <a:t>for a drug product.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40668"/>
            <a:ext cx="8229600" cy="5976664"/>
          </a:xfrm>
        </p:spPr>
        <p:txBody>
          <a:bodyPr>
            <a:normAutofit/>
          </a:bodyPr>
          <a:lstStyle/>
          <a:p>
            <a:pPr algn="just" rtl="0"/>
            <a:r>
              <a:rPr lang="en-US" sz="2800" dirty="0" smtClean="0"/>
              <a:t>In addition to the accelerated stability studies, drug products are subjected to </a:t>
            </a:r>
            <a:r>
              <a:rPr lang="en-US" sz="2800" b="1" u="sng" dirty="0" smtClean="0">
                <a:solidFill>
                  <a:srgbClr val="FF0000"/>
                </a:solidFill>
              </a:rPr>
              <a:t>long-term stability studies </a:t>
            </a:r>
            <a:r>
              <a:rPr lang="en-US" sz="2800" dirty="0" smtClean="0"/>
              <a:t>under the usual conditions of transport and storage expected during product distribution. </a:t>
            </a:r>
          </a:p>
          <a:p>
            <a:pPr algn="just" rtl="0"/>
            <a:r>
              <a:rPr lang="en-US" sz="2800" dirty="0" smtClean="0"/>
              <a:t>Geographic </a:t>
            </a:r>
            <a:r>
              <a:rPr lang="en-US" sz="2800" dirty="0" smtClean="0"/>
              <a:t>regions are deﬁned by zones: zone I, temperate; zone II, subtropical; zone III, hot and dry; and zone IV, hot and humid. </a:t>
            </a:r>
            <a:endParaRPr lang="en-US" sz="2800" dirty="0" smtClean="0"/>
          </a:p>
          <a:p>
            <a:pPr algn="just"/>
            <a:r>
              <a:rPr lang="en-US" sz="2800" dirty="0"/>
              <a:t>In general, however, the long-term (12 months minimum) testing of new drug entities is conducted at 25°C ± 2°C and at a relative humidity of 60% ± 5%. </a:t>
            </a:r>
            <a:endParaRPr lang="ar-IQ" sz="2800" dirty="0"/>
          </a:p>
          <a:p>
            <a:pPr algn="just" rtl="0"/>
            <a:endParaRPr lang="en-US"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20688"/>
            <a:ext cx="8568951" cy="5505475"/>
          </a:xfrm>
        </p:spPr>
        <p:txBody>
          <a:bodyPr>
            <a:normAutofit/>
          </a:bodyPr>
          <a:lstStyle/>
          <a:p>
            <a:pPr algn="just" rtl="0"/>
            <a:r>
              <a:rPr lang="en-US" sz="2800" dirty="0" smtClean="0"/>
              <a:t>Samples maintained under these conditions may be retained for 5 years or </a:t>
            </a:r>
            <a:r>
              <a:rPr lang="en-US" sz="2800" dirty="0" smtClean="0"/>
              <a:t>longer</a:t>
            </a:r>
          </a:p>
          <a:p>
            <a:pPr algn="just" rtl="0"/>
            <a:r>
              <a:rPr lang="en-US" sz="2800" dirty="0" smtClean="0"/>
              <a:t> </a:t>
            </a:r>
            <a:r>
              <a:rPr lang="en-US" sz="2800" dirty="0" smtClean="0"/>
              <a:t>These studies, considered with the accelerated stability studies previously performed, lead to a more precise determination of drug product stability, actual shelf life, and the possible extension of expiration dating.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760640"/>
          </a:xfrm>
        </p:spPr>
        <p:txBody>
          <a:bodyPr>
            <a:noAutofit/>
          </a:bodyPr>
          <a:lstStyle/>
          <a:p>
            <a:pPr algn="l" rtl="0"/>
            <a:r>
              <a:rPr lang="en-US" sz="2800" dirty="0" smtClean="0"/>
              <a:t>In addition, signs of degradation of the  speciﬁc dosage forms must be observed and reported. For the various dosage forms, this includes the following (1): </a:t>
            </a:r>
          </a:p>
          <a:p>
            <a:pPr algn="l" rtl="0"/>
            <a:r>
              <a:rPr lang="en-US" sz="2800" dirty="0" smtClean="0"/>
              <a:t>Tablets: </a:t>
            </a:r>
            <a:endParaRPr lang="en-US" sz="2800" dirty="0" smtClean="0"/>
          </a:p>
          <a:p>
            <a:pPr algn="l" rtl="0"/>
            <a:r>
              <a:rPr lang="en-US" sz="2800" dirty="0" smtClean="0"/>
              <a:t>Capsules:</a:t>
            </a:r>
            <a:endParaRPr lang="en-US" sz="2800" dirty="0" smtClean="0"/>
          </a:p>
          <a:p>
            <a:pPr algn="l" rtl="0"/>
            <a:r>
              <a:rPr lang="en-US" sz="2800" dirty="0" smtClean="0"/>
              <a:t>Oral solutions and suspensions: </a:t>
            </a:r>
            <a:endParaRPr lang="en-US" sz="2800" dirty="0" smtClean="0"/>
          </a:p>
          <a:p>
            <a:pPr algn="l" rtl="0"/>
            <a:r>
              <a:rPr lang="en-US" sz="2800" dirty="0" smtClean="0"/>
              <a:t>Oral </a:t>
            </a:r>
            <a:r>
              <a:rPr lang="en-US" sz="2800" dirty="0" smtClean="0"/>
              <a:t>powders: </a:t>
            </a:r>
            <a:endParaRPr lang="en-US" sz="2800" dirty="0" smtClean="0"/>
          </a:p>
          <a:p>
            <a:pPr algn="l" rtl="0"/>
            <a:r>
              <a:rPr lang="en-US" sz="2800" dirty="0" smtClean="0"/>
              <a:t>Metered-dose </a:t>
            </a:r>
            <a:r>
              <a:rPr lang="en-US" sz="2800" dirty="0" smtClean="0"/>
              <a:t>inhalation aerosols: </a:t>
            </a:r>
            <a:endParaRPr lang="en-US" sz="2800" dirty="0" smtClean="0"/>
          </a:p>
          <a:p>
            <a:pPr algn="l" rtl="0"/>
            <a:r>
              <a:rPr lang="en-US" sz="2800" dirty="0" smtClean="0"/>
              <a:t>Topical </a:t>
            </a:r>
            <a:r>
              <a:rPr lang="en-US" sz="2800" dirty="0" err="1" smtClean="0"/>
              <a:t>nonmetered</a:t>
            </a:r>
            <a:r>
              <a:rPr lang="en-US" sz="2800" dirty="0" smtClean="0"/>
              <a:t> aerosols: </a:t>
            </a:r>
            <a:endParaRPr lang="en-US" sz="2800" dirty="0" smtClean="0"/>
          </a:p>
          <a:p>
            <a:pPr algn="l" rtl="0"/>
            <a:r>
              <a:rPr lang="en-US" sz="2800" dirty="0" smtClean="0"/>
              <a:t>Topical </a:t>
            </a:r>
            <a:r>
              <a:rPr lang="en-US" sz="2800" dirty="0" smtClean="0"/>
              <a:t>creams, ointments, lotions, solutions, and </a:t>
            </a:r>
            <a:r>
              <a:rPr lang="en-US" sz="2800" dirty="0" smtClean="0"/>
              <a:t>gels</a:t>
            </a:r>
            <a:endParaRPr lang="ar-IQ"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060848"/>
            <a:ext cx="8712967" cy="4065315"/>
          </a:xfrm>
        </p:spPr>
        <p:txBody>
          <a:bodyPr>
            <a:noAutofit/>
          </a:bodyPr>
          <a:lstStyle/>
          <a:p>
            <a:pPr algn="just" rtl="0"/>
            <a:r>
              <a:rPr lang="en-US" sz="2800" dirty="0" smtClean="0"/>
              <a:t>Ophthalmic and nasal and oral inhalation preparations</a:t>
            </a:r>
            <a:r>
              <a:rPr lang="en-US" sz="2800" dirty="0" smtClean="0"/>
              <a:t>:</a:t>
            </a:r>
            <a:endParaRPr lang="en-US" sz="2800" dirty="0" smtClean="0"/>
          </a:p>
          <a:p>
            <a:pPr algn="just" rtl="0"/>
            <a:r>
              <a:rPr lang="en-US" sz="2800" dirty="0" smtClean="0"/>
              <a:t>Small-volume </a:t>
            </a:r>
            <a:r>
              <a:rPr lang="en-US" sz="2800" dirty="0" err="1" smtClean="0"/>
              <a:t>parenterals</a:t>
            </a:r>
            <a:r>
              <a:rPr lang="en-US" sz="2800" dirty="0" smtClean="0"/>
              <a:t>: </a:t>
            </a:r>
            <a:endParaRPr lang="en-US" sz="2800" dirty="0" smtClean="0"/>
          </a:p>
          <a:p>
            <a:pPr algn="just" rtl="0"/>
            <a:r>
              <a:rPr lang="en-US" sz="2800" dirty="0" smtClean="0"/>
              <a:t>Large-volume </a:t>
            </a:r>
            <a:r>
              <a:rPr lang="en-US" sz="2800" dirty="0" err="1" smtClean="0"/>
              <a:t>parenterals</a:t>
            </a:r>
            <a:r>
              <a:rPr lang="en-US" sz="2800" dirty="0" smtClean="0"/>
              <a:t>: </a:t>
            </a:r>
            <a:endParaRPr lang="en-US" sz="2800" dirty="0" smtClean="0"/>
          </a:p>
          <a:p>
            <a:pPr algn="just" rtl="0"/>
            <a:r>
              <a:rPr lang="en-US" sz="2800" dirty="0" smtClean="0"/>
              <a:t>Suppositories:</a:t>
            </a:r>
            <a:endParaRPr lang="en-US" sz="2800" dirty="0" smtClean="0"/>
          </a:p>
          <a:p>
            <a:pPr algn="just" rtl="0"/>
            <a:r>
              <a:rPr lang="en-US" sz="2800" dirty="0" smtClean="0"/>
              <a:t>Emulsions: </a:t>
            </a:r>
            <a:endParaRPr lang="en-US" sz="2800" dirty="0" smtClean="0"/>
          </a:p>
          <a:p>
            <a:pPr algn="just" rtl="0"/>
            <a:r>
              <a:rPr lang="en-US" sz="2800" dirty="0" smtClean="0"/>
              <a:t>Controlled-release </a:t>
            </a:r>
            <a:r>
              <a:rPr lang="en-US" sz="2800" dirty="0" smtClean="0"/>
              <a:t>membrane drug delivery systems</a:t>
            </a:r>
            <a:r>
              <a:rPr lang="en-US" sz="2800" dirty="0" smtClean="0"/>
              <a:t>:</a:t>
            </a:r>
            <a:endParaRPr lang="ar-IQ"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548680"/>
            <a:ext cx="8784975" cy="5577483"/>
          </a:xfrm>
        </p:spPr>
        <p:txBody>
          <a:bodyPr>
            <a:normAutofit/>
          </a:bodyPr>
          <a:lstStyle/>
          <a:p>
            <a:pPr algn="just" rtl="0"/>
            <a:r>
              <a:rPr lang="en-US" sz="2800" dirty="0" smtClean="0"/>
              <a:t>Under usual circumstances, most manufactured products must have a shelf life of 2 or more years to ensure stability at the time of consumption</a:t>
            </a:r>
            <a:r>
              <a:rPr lang="en-US" sz="2800" dirty="0" smtClean="0"/>
              <a:t>.</a:t>
            </a:r>
          </a:p>
          <a:p>
            <a:pPr algn="just" rtl="0"/>
            <a:endParaRPr lang="en-US" sz="2800" dirty="0"/>
          </a:p>
          <a:p>
            <a:pPr algn="just" rtl="0"/>
            <a:r>
              <a:rPr lang="en-US" sz="2800" dirty="0" smtClean="0"/>
              <a:t> </a:t>
            </a:r>
            <a:r>
              <a:rPr lang="en-US" sz="2800" dirty="0" smtClean="0"/>
              <a:t>Commercial products must bear an appropriate expiration date that sets out the time during which the product may be expected to maintain its potency and remain stable under the designated storage conditions</a:t>
            </a:r>
            <a:r>
              <a:rPr lang="en-US" sz="2800" dirty="0" smtClean="0"/>
              <a:t>.</a:t>
            </a:r>
          </a:p>
          <a:p>
            <a:pPr algn="just" rtl="0"/>
            <a:endParaRPr lang="en-US" sz="2800"/>
          </a:p>
          <a:p>
            <a:pPr algn="just" rtl="0"/>
            <a:r>
              <a:rPr lang="en-US" sz="2800" smtClean="0"/>
              <a:t> </a:t>
            </a:r>
            <a:r>
              <a:rPr lang="en-US" sz="2800" dirty="0" smtClean="0"/>
              <a:t>The expiration date limits the time during which the product may be dispensed by the pharmacist or used by the patient.</a:t>
            </a:r>
          </a:p>
          <a:p>
            <a:pPr algn="just" rtl="0"/>
            <a:endParaRPr lang="ar-IQ"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pPr algn="l" rtl="0"/>
            <a:r>
              <a:rPr lang="en-US" dirty="0" smtClean="0"/>
              <a:t>Prescriptions requiring extemporaneous compounding by the pharmacist do not require the extended shelf life that commercially manufactured and distributed products do </a:t>
            </a:r>
            <a:r>
              <a:rPr lang="en-US" u="sng" dirty="0" smtClean="0"/>
              <a:t>because they are intended to be used immediately on receipt by the patient and used only during the immediate course of the prescribed treatment. </a:t>
            </a:r>
          </a:p>
          <a:p>
            <a:pPr algn="l" rtl="0"/>
            <a:r>
              <a:rPr lang="en-US" dirty="0" smtClean="0"/>
              <a:t>However, these compounded prescriptions must remain stable and efficacious during the course of use, and the compounding pharmacist must employ formulative components and techniques that will result in a stable product </a:t>
            </a:r>
          </a:p>
          <a:p>
            <a:pPr algn="l"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640959" cy="5544616"/>
          </a:xfrm>
        </p:spPr>
        <p:txBody>
          <a:bodyPr>
            <a:normAutofit/>
          </a:bodyPr>
          <a:lstStyle/>
          <a:p>
            <a:pPr algn="just" rtl="0"/>
            <a:r>
              <a:rPr lang="en-GB" sz="2800" dirty="0" smtClean="0"/>
              <a:t>Hydrolysis is a solvolysis process </a:t>
            </a:r>
          </a:p>
          <a:p>
            <a:pPr algn="just" rtl="0"/>
            <a:r>
              <a:rPr lang="en-GB" sz="2800" dirty="0" smtClean="0"/>
              <a:t>For example, aspirin, or acetylsalicylic acid, combines with a water molecule</a:t>
            </a:r>
          </a:p>
          <a:p>
            <a:pPr algn="just" rtl="0"/>
            <a:endParaRPr lang="en-GB" sz="2800" dirty="0" smtClean="0"/>
          </a:p>
          <a:p>
            <a:pPr algn="just" rtl="0"/>
            <a:endParaRPr lang="en-GB" sz="2800" dirty="0"/>
          </a:p>
          <a:p>
            <a:pPr algn="just" rtl="0"/>
            <a:endParaRPr lang="en-GB" sz="2800" dirty="0" smtClean="0"/>
          </a:p>
          <a:p>
            <a:pPr algn="just" rtl="0"/>
            <a:endParaRPr lang="en-GB" sz="2800" dirty="0"/>
          </a:p>
          <a:p>
            <a:pPr algn="just" rtl="0"/>
            <a:endParaRPr lang="en-GB" sz="2800" dirty="0" smtClean="0"/>
          </a:p>
          <a:p>
            <a:pPr algn="just" rtl="0"/>
            <a:endParaRPr lang="en-GB" sz="2800" dirty="0"/>
          </a:p>
          <a:p>
            <a:pPr algn="just"/>
            <a:r>
              <a:rPr lang="en-GB" sz="2800" dirty="0">
                <a:solidFill>
                  <a:srgbClr val="FF0000"/>
                </a:solidFill>
              </a:rPr>
              <a:t>Why Hydrolysis is the most important single cause of drug decomposition?</a:t>
            </a:r>
            <a:endParaRPr lang="en-GB" sz="2800" dirty="0" smtClean="0">
              <a:solidFill>
                <a:srgbClr val="FF0000"/>
              </a:solidFill>
            </a:endParaRPr>
          </a:p>
          <a:p>
            <a:pPr algn="just" rtl="0"/>
            <a:endParaRPr lang="en-GB" sz="2800" dirty="0"/>
          </a:p>
          <a:p>
            <a:pPr algn="just" rtl="0"/>
            <a:endParaRPr lang="en-GB" sz="2800" dirty="0" smtClean="0"/>
          </a:p>
          <a:p>
            <a:pPr algn="just" rtl="0"/>
            <a:endParaRPr lang="en-GB" sz="2800" dirty="0"/>
          </a:p>
          <a:p>
            <a:pPr algn="just" rtl="0"/>
            <a:endParaRPr lang="ar-IQ" sz="2800" dirty="0"/>
          </a:p>
        </p:txBody>
      </p:sp>
      <p:sp>
        <p:nvSpPr>
          <p:cNvPr id="2" name="Title 1"/>
          <p:cNvSpPr>
            <a:spLocks noGrp="1"/>
          </p:cNvSpPr>
          <p:nvPr>
            <p:ph type="title"/>
          </p:nvPr>
        </p:nvSpPr>
        <p:spPr>
          <a:xfrm>
            <a:off x="532556" y="0"/>
            <a:ext cx="8229600" cy="1252728"/>
          </a:xfrm>
        </p:spPr>
        <p:txBody>
          <a:bodyPr/>
          <a:lstStyle/>
          <a:p>
            <a:r>
              <a:rPr lang="en-GB" dirty="0" smtClean="0"/>
              <a:t>Hydrolysis </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924944"/>
            <a:ext cx="7783561" cy="21842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28592"/>
          </a:xfrm>
        </p:spPr>
        <p:txBody>
          <a:bodyPr>
            <a:normAutofit/>
          </a:bodyPr>
          <a:lstStyle/>
          <a:p>
            <a:pPr algn="l" rtl="0"/>
            <a:r>
              <a:rPr lang="en-GB" sz="2800" dirty="0" smtClean="0"/>
              <a:t>Oxidation destroys many drug types, </a:t>
            </a:r>
            <a:r>
              <a:rPr lang="en-GB" sz="2800" dirty="0" smtClean="0"/>
              <a:t>including……. </a:t>
            </a:r>
            <a:endParaRPr lang="en-GB" sz="2800" dirty="0" smtClean="0"/>
          </a:p>
          <a:p>
            <a:pPr algn="l" rtl="0">
              <a:buFont typeface="Wingdings" panose="05000000000000000000" pitchFamily="2" charset="2"/>
              <a:buChar char="v"/>
            </a:pPr>
            <a:r>
              <a:rPr lang="en-GB" sz="2800" dirty="0" smtClean="0"/>
              <a:t>Chemically</a:t>
            </a:r>
          </a:p>
          <a:p>
            <a:pPr algn="l" rtl="0">
              <a:buFont typeface="Wingdings" panose="05000000000000000000" pitchFamily="2" charset="2"/>
              <a:buChar char="v"/>
            </a:pPr>
            <a:r>
              <a:rPr lang="en-GB" sz="2800" dirty="0" smtClean="0"/>
              <a:t> In inorganic chemistry</a:t>
            </a:r>
          </a:p>
          <a:p>
            <a:pPr algn="l" rtl="0">
              <a:buFont typeface="Wingdings" panose="05000000000000000000" pitchFamily="2" charset="2"/>
              <a:buChar char="v"/>
            </a:pPr>
            <a:r>
              <a:rPr lang="en-GB" sz="2800" dirty="0" smtClean="0"/>
              <a:t>In organic chemistry</a:t>
            </a:r>
          </a:p>
          <a:p>
            <a:pPr marL="0" indent="0" algn="l" rtl="0">
              <a:buNone/>
            </a:pPr>
            <a:r>
              <a:rPr lang="en-GB" sz="2800" dirty="0" smtClean="0"/>
              <a:t>Oxidation frequently involves free chemical radicals</a:t>
            </a:r>
          </a:p>
          <a:p>
            <a:pPr algn="just"/>
            <a:r>
              <a:rPr lang="en-GB" sz="2800" dirty="0"/>
              <a:t>Many of the oxidative change in pharmaceutical preparation have a character of </a:t>
            </a:r>
            <a:r>
              <a:rPr lang="en-GB" sz="2800" b="1" dirty="0" err="1">
                <a:solidFill>
                  <a:srgbClr val="FF0000"/>
                </a:solidFill>
              </a:rPr>
              <a:t>autoxidations</a:t>
            </a:r>
            <a:r>
              <a:rPr lang="en-GB" sz="2800" b="1" dirty="0">
                <a:solidFill>
                  <a:srgbClr val="FF0000"/>
                </a:solidFill>
              </a:rPr>
              <a:t>. </a:t>
            </a:r>
          </a:p>
          <a:p>
            <a:pPr algn="just"/>
            <a:r>
              <a:rPr lang="en-GB" sz="2800" b="1" dirty="0" err="1">
                <a:solidFill>
                  <a:srgbClr val="FF0000"/>
                </a:solidFill>
              </a:rPr>
              <a:t>Autoxidations</a:t>
            </a:r>
            <a:r>
              <a:rPr lang="en-GB" sz="2800" dirty="0"/>
              <a:t> occur spontaneously under initial influence of atmospheric oxygen and proceed slowly at first and then more rapidly. </a:t>
            </a:r>
          </a:p>
          <a:p>
            <a:pPr marL="0" indent="0" algn="l" rtl="0">
              <a:buNone/>
            </a:pPr>
            <a:endParaRPr lang="ar-IQ" sz="2800" dirty="0"/>
          </a:p>
        </p:txBody>
      </p:sp>
      <p:sp>
        <p:nvSpPr>
          <p:cNvPr id="2" name="Title 1"/>
          <p:cNvSpPr>
            <a:spLocks noGrp="1"/>
          </p:cNvSpPr>
          <p:nvPr>
            <p:ph type="title"/>
          </p:nvPr>
        </p:nvSpPr>
        <p:spPr>
          <a:xfrm>
            <a:off x="457200" y="274638"/>
            <a:ext cx="8229600" cy="778098"/>
          </a:xfrm>
        </p:spPr>
        <p:txBody>
          <a:bodyPr/>
          <a:lstStyle/>
          <a:p>
            <a:pPr rtl="0"/>
            <a:r>
              <a:rPr lang="en-GB" sz="3600" dirty="0" smtClean="0"/>
              <a:t>Oxidation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712968" cy="4536504"/>
          </a:xfrm>
        </p:spPr>
        <p:txBody>
          <a:bodyPr>
            <a:noAutofit/>
          </a:bodyPr>
          <a:lstStyle/>
          <a:p>
            <a:pPr algn="just" rtl="0">
              <a:buNone/>
            </a:pPr>
            <a:r>
              <a:rPr lang="en-US" sz="3600" dirty="0" smtClean="0"/>
              <a:t>  Stability is the extent to which a product retains within specified limits and throughout its period of storage and use (i.e., its shelf life) the same properties and characteristics that it possessed at the time of its manufacture.</a:t>
            </a:r>
          </a:p>
        </p:txBody>
      </p:sp>
      <p:sp>
        <p:nvSpPr>
          <p:cNvPr id="5" name="Title 4"/>
          <p:cNvSpPr>
            <a:spLocks noGrp="1"/>
          </p:cNvSpPr>
          <p:nvPr>
            <p:ph type="title"/>
          </p:nvPr>
        </p:nvSpPr>
        <p:spPr/>
        <p:txBody>
          <a:bodyPr>
            <a:noAutofit/>
          </a:bodyPr>
          <a:lstStyle/>
          <a:p>
            <a:r>
              <a:rPr lang="en-GB" sz="3200" dirty="0" smtClean="0"/>
              <a:t>Drug and product stability: kinetics and shelf life</a:t>
            </a:r>
            <a:endParaRPr lang="ar-IQ"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340768"/>
            <a:ext cx="7920880" cy="4970952"/>
          </a:xfrm>
        </p:spPr>
        <p:txBody>
          <a:bodyPr>
            <a:normAutofit/>
          </a:bodyPr>
          <a:lstStyle/>
          <a:p>
            <a:pPr algn="just">
              <a:buNone/>
            </a:pPr>
            <a:r>
              <a:rPr lang="en-GB" sz="3200" dirty="0">
                <a:solidFill>
                  <a:schemeClr val="tx1"/>
                </a:solidFill>
              </a:rPr>
              <a:t>Five types of stability concern pharmacists</a:t>
            </a:r>
            <a:r>
              <a:rPr lang="en-GB" sz="3200" dirty="0" smtClean="0">
                <a:solidFill>
                  <a:schemeClr val="tx1"/>
                </a:solidFill>
              </a:rPr>
              <a:t>:</a:t>
            </a:r>
            <a:endParaRPr lang="en-US" sz="3200" b="1" dirty="0"/>
          </a:p>
          <a:p>
            <a:pPr algn="just" rtl="0">
              <a:buNone/>
            </a:pPr>
            <a:r>
              <a:rPr lang="en-US" sz="3200" b="1" dirty="0" smtClean="0"/>
              <a:t>1. Chemical:</a:t>
            </a:r>
            <a:r>
              <a:rPr lang="en-GB" sz="3200" dirty="0" smtClean="0"/>
              <a:t>.</a:t>
            </a:r>
          </a:p>
          <a:p>
            <a:pPr algn="just" rtl="0">
              <a:buNone/>
            </a:pPr>
            <a:r>
              <a:rPr lang="en-US" sz="3200" b="1" dirty="0" smtClean="0"/>
              <a:t>2. Physical:</a:t>
            </a:r>
            <a:r>
              <a:rPr lang="en-GB" sz="3200" dirty="0" smtClean="0"/>
              <a:t>.</a:t>
            </a:r>
          </a:p>
          <a:p>
            <a:pPr algn="just" rtl="0">
              <a:buNone/>
            </a:pPr>
            <a:r>
              <a:rPr lang="en-US" sz="3200" b="1" dirty="0" smtClean="0"/>
              <a:t>3. Microbiologic:</a:t>
            </a:r>
            <a:r>
              <a:rPr lang="en-US" sz="3200" dirty="0" smtClean="0"/>
              <a:t>.</a:t>
            </a:r>
          </a:p>
          <a:p>
            <a:pPr algn="just" rtl="0">
              <a:buNone/>
            </a:pPr>
            <a:r>
              <a:rPr lang="en-US" sz="3200" b="1" dirty="0" smtClean="0"/>
              <a:t>4. Therapeutic:</a:t>
            </a:r>
            <a:r>
              <a:rPr lang="en-GB" sz="3200" dirty="0" smtClean="0"/>
              <a:t>.</a:t>
            </a:r>
          </a:p>
          <a:p>
            <a:pPr algn="just" rtl="0">
              <a:buNone/>
            </a:pPr>
            <a:r>
              <a:rPr lang="en-GB" sz="3200" b="1" dirty="0" smtClean="0"/>
              <a:t>5. </a:t>
            </a:r>
            <a:r>
              <a:rPr lang="en-GB" sz="3200" b="1" dirty="0" err="1" smtClean="0"/>
              <a:t>Toxicologic</a:t>
            </a:r>
            <a:r>
              <a:rPr lang="en-GB" sz="3200" b="1" dirty="0" smtClean="0"/>
              <a:t>:</a:t>
            </a:r>
            <a:r>
              <a:rPr lang="en-GB" sz="3200" dirty="0" smtClean="0"/>
              <a:t>.</a:t>
            </a:r>
            <a:endParaRPr lang="ar-IQ" sz="3200" dirty="0"/>
          </a:p>
        </p:txBody>
      </p:sp>
      <p:sp>
        <p:nvSpPr>
          <p:cNvPr id="4" name="Title 3"/>
          <p:cNvSpPr>
            <a:spLocks noGrp="1"/>
          </p:cNvSpPr>
          <p:nvPr>
            <p:ph type="title"/>
          </p:nvPr>
        </p:nvSpPr>
        <p:spPr>
          <a:xfrm>
            <a:off x="539552" y="260648"/>
            <a:ext cx="7239000" cy="1143000"/>
          </a:xfrm>
        </p:spPr>
        <p:txBody>
          <a:bodyPr>
            <a:noAutofit/>
          </a:bodyPr>
          <a:lstStyle/>
          <a:p>
            <a:pPr rtl="0"/>
            <a:r>
              <a:rPr lang="en-GB" sz="3600" dirty="0" smtClean="0">
                <a:solidFill>
                  <a:schemeClr val="bg1"/>
                </a:solidFill>
              </a:rPr>
              <a:t>Types of stability</a:t>
            </a:r>
            <a:r>
              <a:rPr lang="en-GB" sz="2400" dirty="0" smtClean="0">
                <a:solidFill>
                  <a:schemeClr val="tx1"/>
                </a:solidFill>
              </a:rPr>
              <a:t/>
            </a:r>
            <a:br>
              <a:rPr lang="en-GB" sz="2400" dirty="0" smtClean="0">
                <a:solidFill>
                  <a:schemeClr val="tx1"/>
                </a:solidFill>
              </a:rPr>
            </a:br>
            <a:endParaRPr lang="ar-IQ" sz="2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19488"/>
            <a:ext cx="8064896" cy="5619024"/>
          </a:xfrm>
        </p:spPr>
        <p:txBody>
          <a:bodyPr>
            <a:normAutofit lnSpcReduction="10000"/>
          </a:bodyPr>
          <a:lstStyle/>
          <a:p>
            <a:pPr algn="just" rtl="0"/>
            <a:r>
              <a:rPr lang="en-US" sz="2800" dirty="0" smtClean="0"/>
              <a:t>Chemical stability is important for </a:t>
            </a:r>
          </a:p>
          <a:p>
            <a:pPr marL="624078" indent="-514350" algn="just" rtl="0">
              <a:buFont typeface="+mj-lt"/>
              <a:buAutoNum type="arabicPeriod"/>
            </a:pPr>
            <a:r>
              <a:rPr lang="en-US" sz="2800" dirty="0" smtClean="0"/>
              <a:t>selecting storage </a:t>
            </a:r>
            <a:r>
              <a:rPr lang="en-GB" sz="2800" dirty="0" smtClean="0"/>
              <a:t>conditions </a:t>
            </a:r>
          </a:p>
          <a:p>
            <a:pPr marL="624078" indent="-514350" algn="just" rtl="0">
              <a:buFont typeface="+mj-lt"/>
              <a:buAutoNum type="arabicPeriod"/>
            </a:pPr>
            <a:r>
              <a:rPr lang="en-US" sz="2800" dirty="0" smtClean="0"/>
              <a:t>selecting the proper container for dispensing</a:t>
            </a:r>
          </a:p>
          <a:p>
            <a:pPr marL="624078" indent="-514350" algn="just" rtl="0">
              <a:buFont typeface="+mj-lt"/>
              <a:buAutoNum type="arabicPeriod"/>
            </a:pPr>
            <a:r>
              <a:rPr lang="en-US" sz="2800" dirty="0" smtClean="0"/>
              <a:t>anticipating interactions when mixing drugs and dosage forms. </a:t>
            </a:r>
          </a:p>
          <a:p>
            <a:pPr marL="624078" indent="-514350" algn="just" rtl="0"/>
            <a:r>
              <a:rPr lang="en-US" sz="2800" dirty="0" smtClean="0"/>
              <a:t>Stability and expiration dating are based on </a:t>
            </a:r>
            <a:r>
              <a:rPr lang="en-US" sz="2800" b="1" dirty="0" smtClean="0">
                <a:solidFill>
                  <a:srgbClr val="FF0000"/>
                </a:solidFill>
              </a:rPr>
              <a:t>reaction kinetics</a:t>
            </a:r>
          </a:p>
          <a:p>
            <a:pPr marL="624078" indent="-514350" algn="just" rtl="0"/>
            <a:r>
              <a:rPr lang="en-US" sz="2800" dirty="0" smtClean="0"/>
              <a:t>It is the study of the rate of chemical change and the way this rate is influenced by concentration of reactants, products, and other chemical species and by factors such as solvent, pressure, and temperature.</a:t>
            </a:r>
            <a:endParaRPr lang="ar-IQ"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568952" cy="6225555"/>
          </a:xfrm>
        </p:spPr>
        <p:txBody>
          <a:bodyPr>
            <a:normAutofit/>
          </a:bodyPr>
          <a:lstStyle/>
          <a:p>
            <a:pPr algn="just" rtl="0"/>
            <a:r>
              <a:rPr lang="en-US" sz="2800" dirty="0" smtClean="0"/>
              <a:t>In considering chemical stability of a pharmaceutical, one must know </a:t>
            </a:r>
            <a:r>
              <a:rPr lang="en-US" sz="2800" u="sng" dirty="0" smtClean="0">
                <a:solidFill>
                  <a:srgbClr val="FF0000"/>
                </a:solidFill>
              </a:rPr>
              <a:t>the reaction order and reaction rate. </a:t>
            </a:r>
          </a:p>
          <a:p>
            <a:pPr algn="just" rtl="0"/>
            <a:r>
              <a:rPr lang="en-US" sz="2800" dirty="0" smtClean="0"/>
              <a:t>The reaction order may be the overall order (the sum of the exponents of the concentration terms of the rate expression), or</a:t>
            </a:r>
          </a:p>
          <a:p>
            <a:pPr algn="just" rtl="0"/>
            <a:r>
              <a:rPr lang="en-US" sz="2800" dirty="0" smtClean="0"/>
              <a:t>the order with respect to each reactant (the</a:t>
            </a:r>
          </a:p>
          <a:p>
            <a:pPr algn="just" rtl="0">
              <a:buNone/>
            </a:pPr>
            <a:r>
              <a:rPr lang="en-US" sz="2800" dirty="0" smtClean="0"/>
              <a:t>   exponent of the individual concentration term in </a:t>
            </a:r>
            <a:r>
              <a:rPr lang="en-GB" sz="2800" dirty="0" smtClean="0"/>
              <a:t>the rate expression).</a:t>
            </a:r>
          </a:p>
          <a:p>
            <a:r>
              <a:rPr lang="en-US" sz="2800" dirty="0"/>
              <a:t>The reaction rate is a description of the drug concentration with respect to time.</a:t>
            </a:r>
          </a:p>
          <a:p>
            <a:r>
              <a:rPr lang="en-US" sz="2800" dirty="0"/>
              <a:t> Most commonly, zero-order and first-order reactions are encountered in pharmacy.</a:t>
            </a:r>
          </a:p>
          <a:p>
            <a:pPr algn="just" rtl="0">
              <a:buNone/>
            </a:pPr>
            <a:endParaRPr lang="ar-IQ"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1264</TotalTime>
  <Words>2064</Words>
  <Application>Microsoft Office PowerPoint</Application>
  <PresentationFormat>On-screen Show (4:3)</PresentationFormat>
  <Paragraphs>181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Waveform</vt:lpstr>
      <vt:lpstr>Pharmaceultical dosage form design and drug delivery systems</vt:lpstr>
      <vt:lpstr>Drug and drug product stability</vt:lpstr>
      <vt:lpstr>Drug stability: Mechanism of Degradation</vt:lpstr>
      <vt:lpstr>Hydrolysis </vt:lpstr>
      <vt:lpstr>Oxidation </vt:lpstr>
      <vt:lpstr>Drug and product stability: kinetics and shelf life</vt:lpstr>
      <vt:lpstr>Types of stability </vt:lpstr>
      <vt:lpstr>PowerPoint Presentation</vt:lpstr>
      <vt:lpstr>PowerPoint Presentation</vt:lpstr>
      <vt:lpstr>Q10 Method of Shelf Life Estimation</vt:lpstr>
      <vt:lpstr>PowerPoint Presentation</vt:lpstr>
      <vt:lpstr>PowerPoint Presentation</vt:lpstr>
      <vt:lpstr>PowerPoint Presentation</vt:lpstr>
      <vt:lpstr>Enhancing Stability of Drug Products</vt:lpstr>
      <vt:lpstr>PowerPoint Presentation</vt:lpstr>
      <vt:lpstr>PowerPoint Presentation</vt:lpstr>
      <vt:lpstr>oxidation</vt:lpstr>
      <vt:lpstr>PowerPoint Presentation</vt:lpstr>
      <vt:lpstr>PowerPoint Presentation</vt:lpstr>
      <vt:lpstr>PowerPoint Presentation</vt:lpstr>
      <vt:lpstr>PowerPoint Presentation</vt:lpstr>
      <vt:lpstr>PowerPoint Presentation</vt:lpstr>
      <vt:lpstr> Polymerization, chemical decarboxylation, and deamination  </vt:lpstr>
      <vt:lpstr>PowerPoint Presentation</vt:lpstr>
      <vt:lpstr>Stability Teting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pka / Dissociation constants</dc:title>
  <dc:creator>hp pavilion</dc:creator>
  <cp:lastModifiedBy>Habeeb</cp:lastModifiedBy>
  <cp:revision>177</cp:revision>
  <dcterms:created xsi:type="dcterms:W3CDTF">2013-03-13T20:27:46Z</dcterms:created>
  <dcterms:modified xsi:type="dcterms:W3CDTF">2018-04-17T09:02:57Z</dcterms:modified>
</cp:coreProperties>
</file>