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5" r:id="rId2"/>
    <p:sldId id="262" r:id="rId3"/>
    <p:sldId id="286" r:id="rId4"/>
    <p:sldId id="264" r:id="rId5"/>
    <p:sldId id="265" r:id="rId6"/>
    <p:sldId id="266" r:id="rId7"/>
    <p:sldId id="270" r:id="rId8"/>
    <p:sldId id="287" r:id="rId9"/>
    <p:sldId id="288" r:id="rId10"/>
    <p:sldId id="289" r:id="rId11"/>
    <p:sldId id="282" r:id="rId12"/>
    <p:sldId id="271" r:id="rId13"/>
    <p:sldId id="273" r:id="rId14"/>
    <p:sldId id="256" r:id="rId15"/>
    <p:sldId id="295" r:id="rId16"/>
    <p:sldId id="296" r:id="rId17"/>
    <p:sldId id="281" r:id="rId18"/>
    <p:sldId id="291" r:id="rId19"/>
    <p:sldId id="2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77DCC3-DE87-46E9-BE4A-FACB7840664D}" type="datetimeFigureOut">
              <a:rPr lang="ar-IQ" smtClean="0"/>
              <a:t>24/01/1439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088B2F3-C6E0-488C-B9F5-5AD06E57C8E1}" type="slidenum">
              <a:rPr lang="ar-IQ" smtClean="0"/>
              <a:t>‹#›</a:t>
            </a:fld>
            <a:endParaRPr lang="ar-IQ"/>
          </a:p>
        </p:txBody>
      </p:sp>
    </p:spTree>
    <p:extLst>
      <p:ext uri="{BB962C8B-B14F-4D97-AF65-F5344CB8AC3E}">
        <p14:creationId xmlns:p14="http://schemas.microsoft.com/office/powerpoint/2010/main" val="154534203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088B2F3-C6E0-488C-B9F5-5AD06E57C8E1}" type="slidenum">
              <a:rPr lang="ar-IQ" smtClean="0"/>
              <a:t>15</a:t>
            </a:fld>
            <a:endParaRPr lang="ar-IQ"/>
          </a:p>
        </p:txBody>
      </p:sp>
    </p:spTree>
    <p:extLst>
      <p:ext uri="{BB962C8B-B14F-4D97-AF65-F5344CB8AC3E}">
        <p14:creationId xmlns:p14="http://schemas.microsoft.com/office/powerpoint/2010/main" val="192389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876800"/>
          </a:xfrm>
          <a:solidFill>
            <a:schemeClr val="accent6">
              <a:lumMod val="20000"/>
              <a:lumOff val="80000"/>
            </a:schemeClr>
          </a:solidFill>
        </p:spPr>
        <p:txBody>
          <a:bodyPr>
            <a:normAutofit/>
          </a:bodyPr>
          <a:lstStyle/>
          <a:p>
            <a:r>
              <a:rPr lang="en-US" sz="9600" dirty="0" smtClean="0">
                <a:solidFill>
                  <a:schemeClr val="accent4">
                    <a:lumMod val="50000"/>
                  </a:schemeClr>
                </a:solidFill>
                <a:latin typeface="Cooper Black" pitchFamily="18" charset="0"/>
              </a:rPr>
              <a:t>Cough</a:t>
            </a:r>
            <a:br>
              <a:rPr lang="en-US" sz="9600" dirty="0" smtClean="0">
                <a:solidFill>
                  <a:schemeClr val="accent4">
                    <a:lumMod val="50000"/>
                  </a:schemeClr>
                </a:solidFill>
                <a:latin typeface="Cooper Black" pitchFamily="18" charset="0"/>
              </a:rPr>
            </a:br>
            <a:r>
              <a:rPr lang="en-US" sz="9600" dirty="0">
                <a:solidFill>
                  <a:schemeClr val="accent4">
                    <a:lumMod val="50000"/>
                  </a:schemeClr>
                </a:solidFill>
                <a:latin typeface="Cooper Black" pitchFamily="18" charset="0"/>
              </a:rPr>
              <a:t/>
            </a:r>
            <a:br>
              <a:rPr lang="en-US" sz="9600" dirty="0">
                <a:solidFill>
                  <a:schemeClr val="accent4">
                    <a:lumMod val="50000"/>
                  </a:schemeClr>
                </a:solidFill>
                <a:latin typeface="Cooper Black" pitchFamily="18" charset="0"/>
              </a:rPr>
            </a:br>
            <a:r>
              <a:rPr lang="en-US" sz="3600" dirty="0" err="1" smtClean="0">
                <a:solidFill>
                  <a:schemeClr val="accent4">
                    <a:lumMod val="50000"/>
                  </a:schemeClr>
                </a:solidFill>
                <a:latin typeface="Cooper Black" pitchFamily="18" charset="0"/>
              </a:rPr>
              <a:t>zahraa</a:t>
            </a:r>
            <a:r>
              <a:rPr lang="en-US" sz="3600" dirty="0" smtClean="0">
                <a:solidFill>
                  <a:schemeClr val="accent4">
                    <a:lumMod val="50000"/>
                  </a:schemeClr>
                </a:solidFill>
                <a:latin typeface="Cooper Black" pitchFamily="18" charset="0"/>
              </a:rPr>
              <a:t> </a:t>
            </a:r>
            <a:r>
              <a:rPr lang="en-US" sz="3600" dirty="0" err="1" smtClean="0">
                <a:solidFill>
                  <a:schemeClr val="accent4">
                    <a:lumMod val="50000"/>
                  </a:schemeClr>
                </a:solidFill>
                <a:latin typeface="Cooper Black" pitchFamily="18" charset="0"/>
              </a:rPr>
              <a:t>abdulGhani</a:t>
            </a: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latin typeface="DaunPenh" pitchFamily="2" charset="0"/>
                <a:cs typeface="DaunPenh" pitchFamily="2" charset="0"/>
              </a:rPr>
              <a:t>MSc in clinical pharmacy</a:t>
            </a:r>
            <a:endParaRPr lang="ar-IQ" dirty="0">
              <a:solidFill>
                <a:schemeClr val="accent2">
                  <a:lumMod val="75000"/>
                </a:schemeClr>
              </a:solidFill>
              <a:latin typeface="DaunPenh"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91600" cy="5632311"/>
          </a:xfrm>
          <a:prstGeom prst="rect">
            <a:avLst/>
          </a:prstGeom>
          <a:solidFill>
            <a:schemeClr val="accent6">
              <a:lumMod val="60000"/>
              <a:lumOff val="40000"/>
            </a:schemeClr>
          </a:solidFill>
        </p:spPr>
        <p:txBody>
          <a:bodyPr wrap="square">
            <a:spAutoFit/>
          </a:bodyPr>
          <a:lstStyle/>
          <a:p>
            <a:r>
              <a:rPr lang="en-US" sz="2000" b="1" i="1" dirty="0">
                <a:latin typeface="Times New Roman" pitchFamily="18" charset="0"/>
                <a:cs typeface="Times New Roman" pitchFamily="18" charset="0"/>
              </a:rPr>
              <a:t>Referral conditions </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Cough lasting 2 week</a:t>
            </a:r>
            <a:r>
              <a:rPr lang="en-US" sz="2000" dirty="0" smtClean="0">
                <a:latin typeface="Times New Roman" pitchFamily="18" charset="0"/>
                <a:cs typeface="Times New Roman" pitchFamily="18" charset="0"/>
              </a:rPr>
              <a:t>s or more and not improving, sputum </a:t>
            </a:r>
            <a:r>
              <a:rPr lang="en-US" sz="2000" dirty="0">
                <a:latin typeface="Times New Roman" pitchFamily="18" charset="0"/>
                <a:cs typeface="Times New Roman" pitchFamily="18" charset="0"/>
              </a:rPr>
              <a:t>(yellow, green, rusty or blood-stained),chest pain, shortness of breath, </a:t>
            </a:r>
            <a:r>
              <a:rPr lang="en-US" sz="2000" dirty="0" smtClean="0">
                <a:latin typeface="Times New Roman" pitchFamily="18" charset="0"/>
                <a:cs typeface="Times New Roman" pitchFamily="18" charset="0"/>
              </a:rPr>
              <a:t>wheezing, </a:t>
            </a:r>
            <a:r>
              <a:rPr lang="en-US" sz="2000" dirty="0" smtClean="0">
                <a:latin typeface="Times New Roman" pitchFamily="18" charset="0"/>
                <a:cs typeface="Times New Roman" pitchFamily="18" charset="0"/>
              </a:rPr>
              <a:t>recurrent </a:t>
            </a:r>
            <a:r>
              <a:rPr lang="en-US" sz="2000" dirty="0">
                <a:latin typeface="Times New Roman" pitchFamily="18" charset="0"/>
                <a:cs typeface="Times New Roman" pitchFamily="18" charset="0"/>
              </a:rPr>
              <a:t>nocturnal cough, suspected adverse drug reaction and failed medication requiring referral to a physician</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p>
          <a:p>
            <a:pPr lvl="0"/>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Tuberculosis </a:t>
            </a:r>
            <a:r>
              <a:rPr lang="en-US" sz="2000" b="1" i="1" dirty="0">
                <a:latin typeface="Times New Roman" pitchFamily="18" charset="0"/>
                <a:cs typeface="Times New Roman" pitchFamily="18" charset="0"/>
              </a:rPr>
              <a:t>(</a:t>
            </a:r>
            <a:r>
              <a:rPr lang="en-US" sz="2000" b="1" i="1" dirty="0" smtClean="0">
                <a:latin typeface="Times New Roman" pitchFamily="18" charset="0"/>
                <a:cs typeface="Times New Roman" pitchFamily="18" charset="0"/>
              </a:rPr>
              <a:t>TB)</a:t>
            </a:r>
            <a:r>
              <a:rPr lang="en-US" sz="2000" b="1" dirty="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Chronic </a:t>
            </a:r>
            <a:r>
              <a:rPr lang="en-US" sz="2000" b="1" i="1" dirty="0">
                <a:latin typeface="Times New Roman" pitchFamily="18" charset="0"/>
                <a:cs typeface="Times New Roman" pitchFamily="18" charset="0"/>
              </a:rPr>
              <a:t>bronchitis</a:t>
            </a:r>
            <a:endParaRPr lang="en-US" sz="2000" b="1" dirty="0">
              <a:latin typeface="Times New Roman" pitchFamily="18" charset="0"/>
              <a:cs typeface="Times New Roman" pitchFamily="18" charset="0"/>
            </a:endParaRPr>
          </a:p>
          <a:p>
            <a:pPr lvl="0"/>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Asthma</a:t>
            </a:r>
            <a:r>
              <a:rPr lang="en-US" sz="2000" b="1" i="1" dirty="0">
                <a:latin typeface="Times New Roman" pitchFamily="18" charset="0"/>
                <a:cs typeface="Times New Roman" pitchFamily="18" charset="0"/>
              </a:rPr>
              <a:t>:</a:t>
            </a:r>
            <a:r>
              <a:rPr lang="en-US" sz="2000" dirty="0">
                <a:latin typeface="Times New Roman" pitchFamily="18" charset="0"/>
                <a:cs typeface="Times New Roman" pitchFamily="18" charset="0"/>
              </a:rPr>
              <a:t> a recurrent night-time cough can indicate asthma, especially in children</a:t>
            </a:r>
          </a:p>
          <a:p>
            <a:pPr lvl="0"/>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Croup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usually occurs in infants. The cough has a harsh barking quality. It develops 1 day or so after the onset of cold-like symptoms, often associated with difficulty in breathing and </a:t>
            </a:r>
            <a:r>
              <a:rPr lang="en-US" sz="2000" dirty="0" smtClean="0">
                <a:latin typeface="Times New Roman" pitchFamily="18" charset="0"/>
                <a:cs typeface="Times New Roman" pitchFamily="18" charset="0"/>
              </a:rPr>
              <a:t>noise </a:t>
            </a:r>
            <a:r>
              <a:rPr lang="en-US" sz="2000" dirty="0">
                <a:latin typeface="Times New Roman" pitchFamily="18" charset="0"/>
                <a:cs typeface="Times New Roman" pitchFamily="18" charset="0"/>
              </a:rPr>
              <a:t>in throat on breathing in). </a:t>
            </a:r>
            <a:endParaRPr lang="en-US" sz="2000" i="1" dirty="0" smtClean="0">
              <a:latin typeface="Times New Roman" pitchFamily="18" charset="0"/>
              <a:cs typeface="Times New Roman" pitchFamily="18" charset="0"/>
            </a:endParaRPr>
          </a:p>
          <a:p>
            <a:pPr lvl="0"/>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Whooping </a:t>
            </a:r>
            <a:r>
              <a:rPr lang="en-US" sz="2000" b="1" i="1" dirty="0">
                <a:latin typeface="Times New Roman" pitchFamily="18" charset="0"/>
                <a:cs typeface="Times New Roman" pitchFamily="18" charset="0"/>
              </a:rPr>
              <a:t>cough </a:t>
            </a:r>
            <a:r>
              <a:rPr lang="en-US" sz="2000" i="1" dirty="0">
                <a:latin typeface="Times New Roman" pitchFamily="18" charset="0"/>
                <a:cs typeface="Times New Roman" pitchFamily="18" charset="0"/>
              </a:rPr>
              <a:t>(pertussis</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starts with catarrhal </a:t>
            </a:r>
            <a:r>
              <a:rPr lang="en-US" sz="2000" dirty="0" smtClean="0">
                <a:latin typeface="Times New Roman" pitchFamily="18" charset="0"/>
                <a:cs typeface="Times New Roman" pitchFamily="18" charset="0"/>
              </a:rPr>
              <a:t>symptoms. </a:t>
            </a:r>
            <a:r>
              <a:rPr lang="en-US" sz="2000" dirty="0">
                <a:latin typeface="Times New Roman" pitchFamily="18" charset="0"/>
                <a:cs typeface="Times New Roman" pitchFamily="18" charset="0"/>
              </a:rPr>
              <a:t>The bouts of coughing prevent normal breathing and the whoop represents the desperate attempt to get a breath. </a:t>
            </a:r>
          </a:p>
          <a:p>
            <a:pPr lvl="0"/>
            <a:r>
              <a:rPr lang="en-US" sz="2000"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Cardiovascular</a:t>
            </a:r>
            <a:r>
              <a:rPr lang="en-US" sz="2000" b="1" i="1" dirty="0">
                <a:latin typeface="Times New Roman" pitchFamily="18" charset="0"/>
                <a:cs typeface="Times New Roman" pitchFamily="18" charset="0"/>
              </a:rPr>
              <a:t>:</a:t>
            </a:r>
            <a:r>
              <a:rPr lang="en-US" sz="2000" b="1" dirty="0">
                <a:latin typeface="Times New Roman" pitchFamily="18" charset="0"/>
                <a:cs typeface="Times New Roman" pitchFamily="18" charset="0"/>
              </a:rPr>
              <a:t> coughing </a:t>
            </a:r>
            <a:r>
              <a:rPr lang="en-US" sz="2000" dirty="0">
                <a:latin typeface="Times New Roman" pitchFamily="18" charset="0"/>
                <a:cs typeface="Times New Roman" pitchFamily="18" charset="0"/>
              </a:rPr>
              <a:t>can be a symptom of heart failure. If there is a history of heart disease, especially with a persisting cough, then referral is advisable.</a:t>
            </a:r>
          </a:p>
          <a:p>
            <a:pPr lvl="0"/>
            <a:r>
              <a:rPr lang="en-US" sz="2000" b="1" i="1" dirty="0">
                <a:latin typeface="Times New Roman" pitchFamily="18" charset="0"/>
                <a:cs typeface="Times New Roman" pitchFamily="18" charset="0"/>
              </a:rPr>
              <a:t>Gastro-</a:t>
            </a:r>
            <a:r>
              <a:rPr lang="en-US" sz="2000" b="1" i="1" dirty="0" err="1">
                <a:latin typeface="Times New Roman" pitchFamily="18" charset="0"/>
                <a:cs typeface="Times New Roman" pitchFamily="18" charset="0"/>
              </a:rPr>
              <a:t>oesophageal</a:t>
            </a:r>
            <a:r>
              <a:rPr lang="en-US" sz="2000" b="1" i="1" dirty="0">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can cause coughing. Sometimes such reflux is asymptomatic apart from coughing.</a:t>
            </a:r>
          </a:p>
          <a:p>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938536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solidFill>
                  <a:schemeClr val="tx1"/>
                </a:solidFill>
                <a:effectLst>
                  <a:outerShdw blurRad="38100" dist="38100" dir="2700000" algn="tl">
                    <a:srgbClr val="000000">
                      <a:alpha val="43137"/>
                    </a:srgbClr>
                  </a:outerShdw>
                </a:effectLst>
                <a:latin typeface="Castellar" pitchFamily="18" charset="0"/>
              </a:rPr>
              <a:t>Non-pharmacological Treatment</a:t>
            </a:r>
            <a:endParaRPr lang="ar-IQ" b="1" dirty="0">
              <a:solidFill>
                <a:schemeClr val="tx1"/>
              </a:solidFill>
              <a:effectLst>
                <a:outerShdw blurRad="38100" dist="38100" dir="2700000" algn="tl">
                  <a:srgbClr val="000000">
                    <a:alpha val="43137"/>
                  </a:srgbClr>
                </a:outerShdw>
              </a:effectLst>
              <a:latin typeface="Castellar"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838200" y="838200"/>
            <a:ext cx="74676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14800" y="914400"/>
            <a:ext cx="5029200" cy="4953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28600" y="914400"/>
            <a:ext cx="44958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latin typeface="Elephant" pitchFamily="18" charset="0"/>
              </a:rPr>
              <a:t>Cough Suppressant</a:t>
            </a:r>
            <a:endParaRPr lang="ar-IQ" sz="5400" dirty="0">
              <a:latin typeface="Elephant" pitchFamily="18" charset="0"/>
            </a:endParaRPr>
          </a:p>
        </p:txBody>
      </p:sp>
      <p:pic>
        <p:nvPicPr>
          <p:cNvPr id="8" name="Picture 2"/>
          <p:cNvPicPr>
            <a:picLocks noChangeAspect="1" noChangeArrowheads="1"/>
          </p:cNvPicPr>
          <p:nvPr/>
        </p:nvPicPr>
        <p:blipFill>
          <a:blip r:embed="rId2"/>
          <a:srcRect/>
          <a:stretch>
            <a:fillRect/>
          </a:stretch>
        </p:blipFill>
        <p:spPr bwMode="auto">
          <a:xfrm>
            <a:off x="1066800" y="1676400"/>
            <a:ext cx="6629400"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4162"/>
          </a:xfrm>
        </p:spPr>
        <p:txBody>
          <a:bodyPr>
            <a:normAutofit/>
          </a:bodyPr>
          <a:lstStyle/>
          <a:p>
            <a:r>
              <a:rPr lang="en-US" sz="5400" b="1" dirty="0" smtClean="0">
                <a:latin typeface="Andalus" pitchFamily="18" charset="-78"/>
                <a:cs typeface="Andalus" pitchFamily="18" charset="-78"/>
              </a:rPr>
              <a:t>Dextromethorphan…</a:t>
            </a:r>
            <a:endParaRPr lang="ar-IQ" sz="5400" b="1" dirty="0" smtClean="0">
              <a:latin typeface="Andalus" pitchFamily="18" charset="-78"/>
              <a:cs typeface="Andalus" pitchFamily="18" charset="-78"/>
            </a:endParaRPr>
          </a:p>
        </p:txBody>
      </p:sp>
      <p:pic>
        <p:nvPicPr>
          <p:cNvPr id="1026" name="Picture 2"/>
          <p:cNvPicPr>
            <a:picLocks noChangeAspect="1" noChangeArrowheads="1"/>
          </p:cNvPicPr>
          <p:nvPr/>
        </p:nvPicPr>
        <p:blipFill>
          <a:blip r:embed="rId3"/>
          <a:srcRect/>
          <a:stretch>
            <a:fillRect/>
          </a:stretch>
        </p:blipFill>
        <p:spPr bwMode="auto">
          <a:xfrm>
            <a:off x="914400" y="1447800"/>
            <a:ext cx="7391400" cy="4953000"/>
          </a:xfrm>
          <a:prstGeom prst="rect">
            <a:avLst/>
          </a:prstGeom>
          <a:noFill/>
          <a:ln w="9525">
            <a:noFill/>
            <a:miter lim="800000"/>
            <a:headEnd/>
            <a:tailEnd/>
          </a:ln>
          <a:effectLst/>
        </p:spPr>
      </p:pic>
    </p:spTree>
    <p:extLst>
      <p:ext uri="{BB962C8B-B14F-4D97-AF65-F5344CB8AC3E}">
        <p14:creationId xmlns:p14="http://schemas.microsoft.com/office/powerpoint/2010/main" val="866083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28" y="457200"/>
            <a:ext cx="5906219"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نتيجة بحث الصور عن ‪sedi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14800"/>
            <a:ext cx="446314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6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90600" y="838200"/>
            <a:ext cx="70104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430962"/>
          </a:xfrm>
        </p:spPr>
        <p:txBody>
          <a:bodyPr/>
          <a:lstStyle/>
          <a:p>
            <a:endParaRPr lang="ar-IQ" dirty="0"/>
          </a:p>
        </p:txBody>
      </p:sp>
      <p:pic>
        <p:nvPicPr>
          <p:cNvPr id="2050" name="Picture 2" descr="نتيجة بحث الصور عن منتجات معمل ادوية سام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6" y="685800"/>
            <a:ext cx="787678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5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507162"/>
          </a:xfrm>
        </p:spPr>
        <p:txBody>
          <a:bodyPr/>
          <a:lstStyle/>
          <a:p>
            <a:endParaRPr lang="ar-IQ" dirty="0"/>
          </a:p>
        </p:txBody>
      </p:sp>
      <p:sp>
        <p:nvSpPr>
          <p:cNvPr id="3" name="AutoShape 4" descr="نتيجة بحث الصور عن ‪sedilar‬‏"/>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6" descr="نتيجة بحث الصور عن ‪sedilar‬‏"/>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210371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5262979"/>
          </a:xfrm>
          <a:prstGeom prst="rect">
            <a:avLst/>
          </a:prstGeom>
        </p:spPr>
        <p:txBody>
          <a:bodyPr wrap="square">
            <a:spAutoFit/>
          </a:bodyPr>
          <a:lstStyle/>
          <a:p>
            <a:pPr algn="just"/>
            <a:r>
              <a:rPr lang="en-US" sz="4800" dirty="0">
                <a:latin typeface="Times New Roman" pitchFamily="18" charset="0"/>
                <a:cs typeface="Times New Roman" pitchFamily="18" charset="0"/>
              </a:rPr>
              <a:t>Coughing is a protective reflex action caused when the airway is being irritated or obstructed. Its  purpose is to clear the airway so that breathing can continue normally.</a:t>
            </a:r>
          </a:p>
          <a:p>
            <a:pPr algn="just"/>
            <a:r>
              <a:rPr lang="en-US" sz="4800" dirty="0">
                <a:latin typeface="Times New Roman" pitchFamily="18" charset="0"/>
                <a:cs typeface="Times New Roman" pitchFamily="18" charset="0"/>
              </a:rPr>
              <a:t> </a:t>
            </a:r>
          </a:p>
        </p:txBody>
      </p:sp>
    </p:spTree>
    <p:extLst>
      <p:ext uri="{BB962C8B-B14F-4D97-AF65-F5344CB8AC3E}">
        <p14:creationId xmlns:p14="http://schemas.microsoft.com/office/powerpoint/2010/main" val="130015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04800" y="609600"/>
            <a:ext cx="84582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685800" y="228600"/>
            <a:ext cx="7696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228600"/>
            <a:ext cx="8763000" cy="6019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867400" y="3581400"/>
            <a:ext cx="32766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494085"/>
          </a:xfrm>
          <a:prstGeom prst="rect">
            <a:avLst/>
          </a:prstGeom>
          <a:solidFill>
            <a:schemeClr val="accent6">
              <a:lumMod val="60000"/>
              <a:lumOff val="40000"/>
            </a:schemeClr>
          </a:solidFill>
        </p:spPr>
        <p:txBody>
          <a:bodyPr wrap="square">
            <a:spAutoFit/>
          </a:bodyPr>
          <a:lstStyle/>
          <a:p>
            <a:r>
              <a:rPr lang="en-US" sz="3600" b="1" i="1" dirty="0">
                <a:latin typeface="Times New Roman" pitchFamily="18" charset="0"/>
                <a:cs typeface="Times New Roman" pitchFamily="18" charset="0"/>
              </a:rPr>
              <a:t>Types of cough</a:t>
            </a:r>
            <a:endParaRPr lang="en-US" sz="3600" dirty="0">
              <a:latin typeface="Times New Roman" pitchFamily="18" charset="0"/>
              <a:cs typeface="Times New Roman" pitchFamily="18" charset="0"/>
            </a:endParaRPr>
          </a:p>
          <a:p>
            <a:pPr lvl="0"/>
            <a:r>
              <a:rPr lang="en-US" sz="3200" b="1" i="1" dirty="0">
                <a:latin typeface="Times New Roman" pitchFamily="18" charset="0"/>
                <a:cs typeface="Times New Roman" pitchFamily="18" charset="0"/>
              </a:rPr>
              <a:t>Unproductive (</a:t>
            </a:r>
            <a:r>
              <a:rPr lang="en-US" sz="3200" b="1" i="1" dirty="0" smtClean="0">
                <a:latin typeface="Times New Roman" pitchFamily="18" charset="0"/>
                <a:cs typeface="Times New Roman" pitchFamily="18" charset="0"/>
              </a:rPr>
              <a:t>dry):</a:t>
            </a:r>
            <a:r>
              <a:rPr lang="en-US" sz="32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no sputum is produced caused by viral infection and is self-limiting.</a:t>
            </a:r>
          </a:p>
          <a:p>
            <a:pPr lvl="0"/>
            <a:r>
              <a:rPr lang="en-US" sz="3600" b="1" i="1" dirty="0">
                <a:latin typeface="Times New Roman" pitchFamily="18" charset="0"/>
                <a:cs typeface="Times New Roman" pitchFamily="18" charset="0"/>
              </a:rPr>
              <a:t>Productive (chesty or loose):</a:t>
            </a:r>
            <a:r>
              <a:rPr lang="en-US" sz="3600" b="1" dirty="0">
                <a:latin typeface="Times New Roman" pitchFamily="18" charset="0"/>
                <a:cs typeface="Times New Roman" pitchFamily="18" charset="0"/>
              </a:rPr>
              <a:t> </a:t>
            </a:r>
            <a:r>
              <a:rPr lang="en-US" sz="2400" dirty="0">
                <a:latin typeface="Times New Roman" pitchFamily="18" charset="0"/>
                <a:cs typeface="Times New Roman" pitchFamily="18" charset="0"/>
              </a:rPr>
              <a:t>sputum is normally produced but over secretion to coughing may be caused by irritation of the airways due to infection, allergy, etc., or when the cilia are not working properly (e.g. in smokers). </a:t>
            </a: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Non-</a:t>
            </a:r>
            <a:r>
              <a:rPr lang="en-US" sz="2400" dirty="0" err="1" smtClean="0">
                <a:latin typeface="Times New Roman" pitchFamily="18" charset="0"/>
                <a:cs typeface="Times New Roman" pitchFamily="18" charset="0"/>
              </a:rPr>
              <a:t>coloured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(clear or whitish) sputum is uninfected and known as </a:t>
            </a:r>
            <a:r>
              <a:rPr lang="en-US" sz="2400" dirty="0" err="1">
                <a:latin typeface="Times New Roman" pitchFamily="18" charset="0"/>
                <a:cs typeface="Times New Roman" pitchFamily="18" charset="0"/>
              </a:rPr>
              <a:t>mucoid</a:t>
            </a:r>
            <a:r>
              <a:rPr lang="en-US" sz="2400" dirty="0" smtClean="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Coloured</a:t>
            </a:r>
            <a:r>
              <a:rPr lang="en-US" sz="2400" dirty="0">
                <a:latin typeface="Times New Roman" pitchFamily="18" charset="0"/>
                <a:cs typeface="Times New Roman" pitchFamily="18" charset="0"/>
              </a:rPr>
              <a:t> sputum may indicate a bacterial chest infection such as bronchitis or pneumonia and require referral. In these situations the sputum is described as green, yellow or rust-</a:t>
            </a:r>
            <a:r>
              <a:rPr lang="en-US" sz="2400" dirty="0" err="1">
                <a:latin typeface="Times New Roman" pitchFamily="18" charset="0"/>
                <a:cs typeface="Times New Roman" pitchFamily="18" charset="0"/>
              </a:rPr>
              <a:t>coloured</a:t>
            </a:r>
            <a:r>
              <a:rPr lang="en-US" sz="2400" dirty="0">
                <a:latin typeface="Times New Roman" pitchFamily="18" charset="0"/>
                <a:cs typeface="Times New Roman" pitchFamily="18" charset="0"/>
              </a:rPr>
              <a:t> thick mucus and the patient is more unwell usually with a raised temperature, shivers and sweats. Sometimes blood may be present in the sputum (</a:t>
            </a:r>
            <a:r>
              <a:rPr lang="en-US" sz="2400" dirty="0" err="1">
                <a:latin typeface="Times New Roman" pitchFamily="18" charset="0"/>
                <a:cs typeface="Times New Roman" pitchFamily="18" charset="0"/>
              </a:rPr>
              <a:t>haemoptysis</a:t>
            </a:r>
            <a:r>
              <a:rPr lang="en-US" sz="2400" dirty="0">
                <a:latin typeface="Times New Roman" pitchFamily="18" charset="0"/>
                <a:cs typeface="Times New Roman" pitchFamily="18" charset="0"/>
              </a:rPr>
              <a:t>), with a </a:t>
            </a:r>
            <a:r>
              <a:rPr lang="en-US" sz="2400" dirty="0" err="1">
                <a:latin typeface="Times New Roman" pitchFamily="18" charset="0"/>
                <a:cs typeface="Times New Roman" pitchFamily="18" charset="0"/>
              </a:rPr>
              <a:t>colour</a:t>
            </a:r>
            <a:r>
              <a:rPr lang="en-US" sz="2400" dirty="0">
                <a:latin typeface="Times New Roman" pitchFamily="18" charset="0"/>
                <a:cs typeface="Times New Roman" pitchFamily="18" charset="0"/>
              </a:rPr>
              <a:t> ranging from pink to deep red. </a:t>
            </a:r>
            <a:r>
              <a:rPr lang="en-US" sz="2400" dirty="0" err="1">
                <a:latin typeface="Times New Roman" pitchFamily="18" charset="0"/>
                <a:cs typeface="Times New Roman" pitchFamily="18" charset="0"/>
              </a:rPr>
              <a:t>Haemoptysis</a:t>
            </a:r>
            <a:r>
              <a:rPr lang="en-US" sz="2400" dirty="0">
                <a:latin typeface="Times New Roman" pitchFamily="18" charset="0"/>
                <a:cs typeface="Times New Roman" pitchFamily="18" charset="0"/>
              </a:rPr>
              <a:t> is an indication for referral.</a:t>
            </a:r>
          </a:p>
        </p:txBody>
      </p:sp>
    </p:spTree>
    <p:extLst>
      <p:ext uri="{BB962C8B-B14F-4D97-AF65-F5344CB8AC3E}">
        <p14:creationId xmlns:p14="http://schemas.microsoft.com/office/powerpoint/2010/main" val="3595591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9144000" cy="7232749"/>
          </a:xfrm>
          <a:prstGeom prst="rect">
            <a:avLst/>
          </a:prstGeom>
          <a:solidFill>
            <a:schemeClr val="accent6">
              <a:lumMod val="60000"/>
              <a:lumOff val="40000"/>
            </a:schemeClr>
          </a:solidFill>
        </p:spPr>
        <p:txBody>
          <a:bodyPr wrap="square">
            <a:spAutoFit/>
          </a:bodyPr>
          <a:lstStyle/>
          <a:p>
            <a:r>
              <a:rPr lang="en-US" sz="3200" b="1" i="1" dirty="0">
                <a:latin typeface="Times New Roman" pitchFamily="18" charset="0"/>
                <a:cs typeface="Times New Roman" pitchFamily="18" charset="0"/>
              </a:rPr>
              <a:t>Significance of questions and answers</a:t>
            </a:r>
            <a:endParaRPr lang="en-US" sz="3200" dirty="0">
              <a:latin typeface="Times New Roman" pitchFamily="18" charset="0"/>
              <a:cs typeface="Times New Roman" pitchFamily="18" charset="0"/>
            </a:endParaRPr>
          </a:p>
          <a:p>
            <a:pPr lvl="0"/>
            <a:r>
              <a:rPr lang="en-US" sz="2400" i="1" u="sng" dirty="0">
                <a:latin typeface="Times New Roman" pitchFamily="18" charset="0"/>
                <a:cs typeface="Times New Roman" pitchFamily="18" charset="0"/>
              </a:rPr>
              <a:t>Age:</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the patient is – child or adult – will influence the choice of treatment.</a:t>
            </a:r>
          </a:p>
          <a:p>
            <a:pPr lvl="0"/>
            <a:r>
              <a:rPr lang="en-US" sz="2400" i="1" u="sng" dirty="0">
                <a:latin typeface="Times New Roman" pitchFamily="18" charset="0"/>
                <a:cs typeface="Times New Roman" pitchFamily="18" charset="0"/>
              </a:rPr>
              <a:t>Duration:</a:t>
            </a:r>
            <a:r>
              <a:rPr lang="en-US" sz="2400" dirty="0">
                <a:latin typeface="Times New Roman" pitchFamily="18" charset="0"/>
                <a:cs typeface="Times New Roman" pitchFamily="18" charset="0"/>
              </a:rPr>
              <a:t> most coughs are self-limiting and will be better within a few days with or without treatment. In general, a cough of longer than 2 weeks’ duration </a:t>
            </a:r>
            <a:r>
              <a:rPr lang="en-US" sz="2400" dirty="0" smtClean="0">
                <a:latin typeface="Times New Roman" pitchFamily="18" charset="0"/>
                <a:cs typeface="Times New Roman" pitchFamily="18" charset="0"/>
              </a:rPr>
              <a:t>should </a:t>
            </a:r>
            <a:r>
              <a:rPr lang="en-US" sz="2400" dirty="0">
                <a:latin typeface="Times New Roman" pitchFamily="18" charset="0"/>
                <a:cs typeface="Times New Roman" pitchFamily="18" charset="0"/>
              </a:rPr>
              <a:t>be referred.</a:t>
            </a:r>
          </a:p>
          <a:p>
            <a:pPr lvl="0"/>
            <a:r>
              <a:rPr lang="en-US" sz="2400" i="1" u="sng" dirty="0">
                <a:latin typeface="Times New Roman" pitchFamily="18" charset="0"/>
                <a:cs typeface="Times New Roman" pitchFamily="18" charset="0"/>
              </a:rPr>
              <a:t>Associated symptoms</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cold, sore throat and catarrh may be associated </a:t>
            </a:r>
            <a:r>
              <a:rPr lang="en-US" sz="2400" dirty="0" smtClean="0">
                <a:latin typeface="Times New Roman" pitchFamily="18" charset="0"/>
                <a:cs typeface="Times New Roman" pitchFamily="18" charset="0"/>
              </a:rPr>
              <a:t>with </a:t>
            </a:r>
            <a:r>
              <a:rPr lang="en-US" sz="2400" dirty="0">
                <a:latin typeface="Times New Roman" pitchFamily="18" charset="0"/>
                <a:cs typeface="Times New Roman" pitchFamily="18" charset="0"/>
              </a:rPr>
              <a:t>a cough.</a:t>
            </a:r>
          </a:p>
          <a:p>
            <a:pPr lvl="0"/>
            <a:r>
              <a:rPr lang="en-US" sz="2400" i="1" u="sng" dirty="0">
                <a:latin typeface="Times New Roman" pitchFamily="18" charset="0"/>
                <a:cs typeface="Times New Roman" pitchFamily="18" charset="0"/>
              </a:rPr>
              <a:t>Postnasal drip</a:t>
            </a:r>
            <a:r>
              <a:rPr lang="en-US" sz="2400" dirty="0">
                <a:latin typeface="Times New Roman" pitchFamily="18" charset="0"/>
                <a:cs typeface="Times New Roman" pitchFamily="18" charset="0"/>
              </a:rPr>
              <a:t>: is a common cause of coughing and may be due to sinusitis.</a:t>
            </a:r>
          </a:p>
          <a:p>
            <a:pPr lvl="0"/>
            <a:r>
              <a:rPr lang="en-US" sz="2400" i="1" u="sng" dirty="0">
                <a:latin typeface="Times New Roman" pitchFamily="18" charset="0"/>
                <a:cs typeface="Times New Roman" pitchFamily="18" charset="0"/>
              </a:rPr>
              <a:t>Smoking habit</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smoking will exacerbate a cough and can cause coughing since it is irritating to the lungs. On stopping, the cough may initially become worse as the cleaning action of the cilia is re-established during the first few days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0"/>
            <a:r>
              <a:rPr lang="en-US" sz="2400" i="1" u="sng" dirty="0">
                <a:latin typeface="Times New Roman" pitchFamily="18" charset="0"/>
                <a:cs typeface="Times New Roman" pitchFamily="18" charset="0"/>
              </a:rPr>
              <a:t>Angiotensin-converting enzyme (ACE) </a:t>
            </a:r>
            <a:r>
              <a:rPr lang="en-US" sz="2400" i="1" u="sng" dirty="0" err="1">
                <a:latin typeface="Times New Roman" pitchFamily="18" charset="0"/>
                <a:cs typeface="Times New Roman" pitchFamily="18" charset="0"/>
              </a:rPr>
              <a:t>inhibitors</a:t>
            </a:r>
            <a:r>
              <a:rPr lang="en-US" sz="2400" i="1" dirty="0" err="1">
                <a:latin typeface="Times New Roman" pitchFamily="18" charset="0"/>
                <a:cs typeface="Times New Roman" pitchFamily="18" charset="0"/>
              </a:rPr>
              <a:t>:</a:t>
            </a:r>
            <a:r>
              <a:rPr lang="en-US" sz="2400" dirty="0" err="1">
                <a:latin typeface="Times New Roman" pitchFamily="18" charset="0"/>
                <a:cs typeface="Times New Roman" pitchFamily="18" charset="0"/>
              </a:rPr>
              <a:t>Chronic</a:t>
            </a:r>
            <a:r>
              <a:rPr lang="en-US" sz="2400" dirty="0">
                <a:latin typeface="Times New Roman" pitchFamily="18" charset="0"/>
                <a:cs typeface="Times New Roman" pitchFamily="18" charset="0"/>
              </a:rPr>
              <a:t> coughing may occur in patients, particularly women, </a:t>
            </a:r>
            <a:r>
              <a:rPr lang="en-US" sz="2400" i="1" dirty="0" err="1" smtClean="0">
                <a:latin typeface="Times New Roman" pitchFamily="18" charset="0"/>
                <a:cs typeface="Times New Roman" pitchFamily="18" charset="0"/>
              </a:rPr>
              <a:t>enalapril</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captopril</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lisinopril</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i="1" dirty="0" err="1">
                <a:latin typeface="Times New Roman" pitchFamily="18" charset="0"/>
                <a:cs typeface="Times New Roman" pitchFamily="18" charset="0"/>
              </a:rPr>
              <a:t>ramipril</a:t>
            </a:r>
            <a:r>
              <a:rPr lang="en-US" sz="2400" dirty="0">
                <a:latin typeface="Times New Roman" pitchFamily="18" charset="0"/>
                <a:cs typeface="Times New Roman" pitchFamily="18" charset="0"/>
              </a:rPr>
              <a:t>. Patients may develop the cough within days of starting treatment or after a period of a few weeks or even months.</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3107515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420</Words>
  <Application>Microsoft Office PowerPoint</Application>
  <PresentationFormat>On-screen Show (4:3)</PresentationFormat>
  <Paragraphs>29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Cough  zahraa abdulGhani MSc in clinical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Non-pharmacological Treatment</vt:lpstr>
      <vt:lpstr>PowerPoint Presentation</vt:lpstr>
      <vt:lpstr>PowerPoint Presentation</vt:lpstr>
      <vt:lpstr>Cough Suppressant</vt:lpstr>
      <vt:lpstr>Dextromethorphan…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za</cp:lastModifiedBy>
  <cp:revision>47</cp:revision>
  <dcterms:created xsi:type="dcterms:W3CDTF">2006-08-16T00:00:00Z</dcterms:created>
  <dcterms:modified xsi:type="dcterms:W3CDTF">2017-10-14T07:40:37Z</dcterms:modified>
</cp:coreProperties>
</file>