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5"/>
  </p:notesMasterIdLst>
  <p:sldIdLst>
    <p:sldId id="270" r:id="rId2"/>
    <p:sldId id="256" r:id="rId3"/>
    <p:sldId id="271" r:id="rId4"/>
    <p:sldId id="257" r:id="rId5"/>
    <p:sldId id="258" r:id="rId6"/>
    <p:sldId id="259" r:id="rId7"/>
    <p:sldId id="273" r:id="rId8"/>
    <p:sldId id="274" r:id="rId9"/>
    <p:sldId id="275" r:id="rId10"/>
    <p:sldId id="276" r:id="rId11"/>
    <p:sldId id="283" r:id="rId12"/>
    <p:sldId id="266" r:id="rId13"/>
    <p:sldId id="277" r:id="rId14"/>
    <p:sldId id="263" r:id="rId15"/>
    <p:sldId id="279" r:id="rId16"/>
    <p:sldId id="280" r:id="rId17"/>
    <p:sldId id="267" r:id="rId18"/>
    <p:sldId id="282" r:id="rId19"/>
    <p:sldId id="281" r:id="rId20"/>
    <p:sldId id="268" r:id="rId21"/>
    <p:sldId id="284" r:id="rId22"/>
    <p:sldId id="272" r:id="rId23"/>
    <p:sldId id="286" r:id="rId24"/>
    <p:sldId id="287" r:id="rId25"/>
    <p:sldId id="288" r:id="rId26"/>
    <p:sldId id="289" r:id="rId27"/>
    <p:sldId id="296" r:id="rId28"/>
    <p:sldId id="290" r:id="rId29"/>
    <p:sldId id="292" r:id="rId30"/>
    <p:sldId id="293" r:id="rId31"/>
    <p:sldId id="294" r:id="rId32"/>
    <p:sldId id="295" r:id="rId33"/>
    <p:sldId id="285" r:id="rId3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368" autoAdjust="0"/>
    <p:restoredTop sz="94660"/>
  </p:normalViewPr>
  <p:slideViewPr>
    <p:cSldViewPr>
      <p:cViewPr varScale="1">
        <p:scale>
          <a:sx n="66" d="100"/>
          <a:sy n="66" d="100"/>
        </p:scale>
        <p:origin x="-1512" y="-11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6EEA6DF-FF2F-4E4B-91E7-44E492C942C7}" type="datetimeFigureOut">
              <a:rPr lang="en-GB" smtClean="0"/>
              <a:t>16/12/2017</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7D8EE04-24AC-427C-9224-B70D48346A42}" type="slidenum">
              <a:rPr lang="en-GB" smtClean="0"/>
              <a:t>‹#›</a:t>
            </a:fld>
            <a:endParaRPr lang="en-GB"/>
          </a:p>
        </p:txBody>
      </p:sp>
    </p:spTree>
    <p:extLst>
      <p:ext uri="{BB962C8B-B14F-4D97-AF65-F5344CB8AC3E}">
        <p14:creationId xmlns:p14="http://schemas.microsoft.com/office/powerpoint/2010/main" val="169042940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sz="1400" dirty="0"/>
          </a:p>
        </p:txBody>
      </p:sp>
      <p:sp>
        <p:nvSpPr>
          <p:cNvPr id="4" name="Slide Number Placeholder 3"/>
          <p:cNvSpPr>
            <a:spLocks noGrp="1"/>
          </p:cNvSpPr>
          <p:nvPr>
            <p:ph type="sldNum" sz="quarter" idx="10"/>
          </p:nvPr>
        </p:nvSpPr>
        <p:spPr/>
        <p:txBody>
          <a:bodyPr/>
          <a:lstStyle/>
          <a:p>
            <a:fld id="{47D8EE04-24AC-427C-9224-B70D48346A42}" type="slidenum">
              <a:rPr lang="en-GB" smtClean="0"/>
              <a:t>7</a:t>
            </a:fld>
            <a:endParaRPr lang="en-GB"/>
          </a:p>
        </p:txBody>
      </p:sp>
    </p:spTree>
    <p:extLst>
      <p:ext uri="{BB962C8B-B14F-4D97-AF65-F5344CB8AC3E}">
        <p14:creationId xmlns:p14="http://schemas.microsoft.com/office/powerpoint/2010/main" val="297744805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12/16/2017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12/16/2017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12/16/2017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12/16/2017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12/16/2017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12/16/2017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12/16/2017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12/16/2017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12/16/2017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12/16/2017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12/16/2017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12/16/2017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9.jpg"/><Relationship Id="rId2" Type="http://schemas.openxmlformats.org/officeDocument/2006/relationships/image" Target="../media/image8.jpg"/><Relationship Id="rId1" Type="http://schemas.openxmlformats.org/officeDocument/2006/relationships/slideLayout" Target="../slideLayouts/slideLayout2.xml"/><Relationship Id="rId4" Type="http://schemas.openxmlformats.org/officeDocument/2006/relationships/image" Target="../media/image10.jpg"/></Relationships>
</file>

<file path=ppt/slides/_rels/slide11.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4.jpg"/><Relationship Id="rId2" Type="http://schemas.openxmlformats.org/officeDocument/2006/relationships/image" Target="../media/image13.jp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4.jp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7.jpg"/><Relationship Id="rId7" Type="http://schemas.openxmlformats.org/officeDocument/2006/relationships/image" Target="../media/image21.jpg"/><Relationship Id="rId2" Type="http://schemas.openxmlformats.org/officeDocument/2006/relationships/image" Target="../media/image16.jpg"/><Relationship Id="rId1" Type="http://schemas.openxmlformats.org/officeDocument/2006/relationships/slideLayout" Target="../slideLayouts/slideLayout2.xml"/><Relationship Id="rId6" Type="http://schemas.openxmlformats.org/officeDocument/2006/relationships/image" Target="../media/image20.jpg"/><Relationship Id="rId5" Type="http://schemas.openxmlformats.org/officeDocument/2006/relationships/image" Target="../media/image19.jpg"/><Relationship Id="rId4" Type="http://schemas.openxmlformats.org/officeDocument/2006/relationships/image" Target="../media/image18.jpg"/></Relationships>
</file>

<file path=ppt/slides/_rels/slide2.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3.gif"/><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23.jpg"/><Relationship Id="rId2" Type="http://schemas.openxmlformats.org/officeDocument/2006/relationships/image" Target="../media/image22.jp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25.jpg"/><Relationship Id="rId2" Type="http://schemas.openxmlformats.org/officeDocument/2006/relationships/image" Target="../media/image24.jpg"/><Relationship Id="rId1" Type="http://schemas.openxmlformats.org/officeDocument/2006/relationships/slideLayout" Target="../slideLayouts/slideLayout2.xml"/><Relationship Id="rId4" Type="http://schemas.openxmlformats.org/officeDocument/2006/relationships/image" Target="../media/image26.jpg"/></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7.jpeg"/><Relationship Id="rId1" Type="http://schemas.openxmlformats.org/officeDocument/2006/relationships/slideLayout" Target="../slideLayouts/slideLayout2.xml"/><Relationship Id="rId5" Type="http://schemas.openxmlformats.org/officeDocument/2006/relationships/image" Target="../media/image29.jpg"/><Relationship Id="rId4" Type="http://schemas.openxmlformats.org/officeDocument/2006/relationships/image" Target="../media/image28.jpg"/></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30.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31.jpg"/><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32.png"/><Relationship Id="rId1" Type="http://schemas.openxmlformats.org/officeDocument/2006/relationships/slideLayout" Target="../slideLayouts/slideLayout7.xml"/><Relationship Id="rId5" Type="http://schemas.microsoft.com/office/2007/relationships/hdphoto" Target="../media/hdphoto3.wdp"/><Relationship Id="rId4" Type="http://schemas.openxmlformats.org/officeDocument/2006/relationships/image" Target="../media/image33.png"/></Relationships>
</file>

<file path=ppt/slides/_rels/slide29.xml.rels><?xml version="1.0" encoding="UTF-8" standalone="yes"?>
<Relationships xmlns="http://schemas.openxmlformats.org/package/2006/relationships"><Relationship Id="rId3" Type="http://schemas.microsoft.com/office/2007/relationships/hdphoto" Target="../media/hdphoto4.wdp"/><Relationship Id="rId2" Type="http://schemas.openxmlformats.org/officeDocument/2006/relationships/image" Target="../media/image34.png"/><Relationship Id="rId1" Type="http://schemas.openxmlformats.org/officeDocument/2006/relationships/slideLayout" Target="../slideLayouts/slideLayout7.xml"/><Relationship Id="rId4" Type="http://schemas.openxmlformats.org/officeDocument/2006/relationships/image" Target="../media/image35.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36.png"/><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3" Type="http://schemas.openxmlformats.org/officeDocument/2006/relationships/image" Target="../media/image38.png"/><Relationship Id="rId2" Type="http://schemas.openxmlformats.org/officeDocument/2006/relationships/image" Target="../media/image37.png"/><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3" Type="http://schemas.openxmlformats.org/officeDocument/2006/relationships/image" Target="../media/image40.png"/><Relationship Id="rId2" Type="http://schemas.openxmlformats.org/officeDocument/2006/relationships/image" Target="../media/image39.png"/><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image" Target="../media/image5.jpg"/><Relationship Id="rId1" Type="http://schemas.openxmlformats.org/officeDocument/2006/relationships/slideLayout" Target="../slideLayouts/slideLayout2.xml"/><Relationship Id="rId4" Type="http://schemas.openxmlformats.org/officeDocument/2006/relationships/image" Target="../media/image7.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04800" y="228600"/>
            <a:ext cx="8610600" cy="1927225"/>
          </a:xfrm>
        </p:spPr>
        <p:style>
          <a:lnRef idx="0">
            <a:schemeClr val="accent2"/>
          </a:lnRef>
          <a:fillRef idx="3">
            <a:schemeClr val="accent2"/>
          </a:fillRef>
          <a:effectRef idx="3">
            <a:schemeClr val="accent2"/>
          </a:effectRef>
          <a:fontRef idx="minor">
            <a:schemeClr val="lt1"/>
          </a:fontRef>
        </p:style>
        <p:txBody>
          <a:bodyPr>
            <a:normAutofit fontScale="90000"/>
          </a:bodyPr>
          <a:lstStyle/>
          <a:p>
            <a:r>
              <a:rPr lang="en-US" b="1" dirty="0" smtClean="0">
                <a:latin typeface="Times New Roman" panose="02020603050405020304" pitchFamily="18" charset="0"/>
                <a:cs typeface="Times New Roman" panose="02020603050405020304" pitchFamily="18" charset="0"/>
              </a:rPr>
              <a:t/>
            </a:r>
            <a:br>
              <a:rPr lang="en-US" b="1" dirty="0" smtClean="0">
                <a:latin typeface="Times New Roman" panose="02020603050405020304" pitchFamily="18" charset="0"/>
                <a:cs typeface="Times New Roman" panose="02020603050405020304" pitchFamily="18" charset="0"/>
              </a:rPr>
            </a:br>
            <a:r>
              <a:rPr lang="en-US" sz="4000" b="1" dirty="0" smtClean="0">
                <a:latin typeface="Times New Roman" panose="02020603050405020304" pitchFamily="18" charset="0"/>
                <a:cs typeface="Times New Roman" panose="02020603050405020304" pitchFamily="18" charset="0"/>
              </a:rPr>
              <a:t>Clinical pharmacy laboratory/4 </a:t>
            </a:r>
            <a:r>
              <a:rPr lang="en-US" sz="4000" b="1" baseline="30000" dirty="0" err="1" smtClean="0">
                <a:latin typeface="Times New Roman" panose="02020603050405020304" pitchFamily="18" charset="0"/>
                <a:cs typeface="Times New Roman" panose="02020603050405020304" pitchFamily="18" charset="0"/>
              </a:rPr>
              <a:t>th</a:t>
            </a:r>
            <a:r>
              <a:rPr lang="en-US" sz="4000" b="1" dirty="0" smtClean="0">
                <a:latin typeface="Times New Roman" panose="02020603050405020304" pitchFamily="18" charset="0"/>
                <a:cs typeface="Times New Roman" panose="02020603050405020304" pitchFamily="18" charset="0"/>
              </a:rPr>
              <a:t> Class</a:t>
            </a:r>
            <a:br>
              <a:rPr lang="en-US" sz="4000" b="1" dirty="0" smtClean="0">
                <a:latin typeface="Times New Roman" panose="02020603050405020304" pitchFamily="18" charset="0"/>
                <a:cs typeface="Times New Roman" panose="02020603050405020304" pitchFamily="18" charset="0"/>
              </a:rPr>
            </a:br>
            <a:r>
              <a:rPr lang="en-US" sz="4000" b="1" dirty="0" smtClean="0">
                <a:latin typeface="Times New Roman" panose="02020603050405020304" pitchFamily="18" charset="0"/>
                <a:cs typeface="Times New Roman" panose="02020603050405020304" pitchFamily="18" charset="0"/>
              </a:rPr>
              <a:t>Anemias and blood disorders</a:t>
            </a:r>
            <a:r>
              <a:rPr lang="en-GB" b="1" dirty="0">
                <a:latin typeface="Times New Roman" panose="02020603050405020304" pitchFamily="18" charset="0"/>
                <a:cs typeface="Times New Roman" panose="02020603050405020304" pitchFamily="18" charset="0"/>
              </a:rPr>
              <a:t/>
            </a:r>
            <a:br>
              <a:rPr lang="en-GB" b="1" dirty="0">
                <a:latin typeface="Times New Roman" panose="02020603050405020304" pitchFamily="18" charset="0"/>
                <a:cs typeface="Times New Roman" panose="02020603050405020304" pitchFamily="18" charset="0"/>
              </a:rPr>
            </a:br>
            <a:endParaRPr lang="en-GB" dirty="0">
              <a:latin typeface="Times New Roman" panose="02020603050405020304" pitchFamily="18" charset="0"/>
              <a:cs typeface="Times New Roman" panose="02020603050405020304" pitchFamily="18" charset="0"/>
            </a:endParaRPr>
          </a:p>
        </p:txBody>
      </p:sp>
      <p:sp>
        <p:nvSpPr>
          <p:cNvPr id="3" name="Subtitle 2"/>
          <p:cNvSpPr>
            <a:spLocks noGrp="1"/>
          </p:cNvSpPr>
          <p:nvPr>
            <p:ph type="subTitle" idx="1"/>
          </p:nvPr>
        </p:nvSpPr>
        <p:spPr>
          <a:xfrm>
            <a:off x="304800" y="2514600"/>
            <a:ext cx="8610600" cy="4038600"/>
          </a:xfrm>
          <a:ln>
            <a:prstDash val="dashDot"/>
          </a:ln>
        </p:spPr>
        <p:style>
          <a:lnRef idx="2">
            <a:schemeClr val="dk1"/>
          </a:lnRef>
          <a:fillRef idx="1">
            <a:schemeClr val="lt1"/>
          </a:fillRef>
          <a:effectRef idx="0">
            <a:schemeClr val="dk1"/>
          </a:effectRef>
          <a:fontRef idx="minor">
            <a:schemeClr val="dk1"/>
          </a:fontRef>
        </p:style>
        <p:txBody>
          <a:bodyPr>
            <a:normAutofit/>
          </a:bodyPr>
          <a:lstStyle/>
          <a:p>
            <a:r>
              <a:rPr lang="en-US" sz="4000" dirty="0" smtClean="0">
                <a:solidFill>
                  <a:schemeClr val="tx1"/>
                </a:solidFill>
                <a:effectLst>
                  <a:outerShdw blurRad="38100" dist="38100" dir="2700000" algn="tl">
                    <a:srgbClr val="000000">
                      <a:alpha val="43137"/>
                    </a:srgbClr>
                  </a:outerShdw>
                </a:effectLst>
              </a:rPr>
              <a:t>Prepared by:</a:t>
            </a:r>
          </a:p>
          <a:p>
            <a:r>
              <a:rPr lang="en-US" sz="4000" dirty="0" smtClean="0">
                <a:solidFill>
                  <a:schemeClr val="tx1"/>
                </a:solidFill>
                <a:effectLst>
                  <a:outerShdw blurRad="38100" dist="38100" dir="2700000" algn="tl">
                    <a:srgbClr val="000000">
                      <a:alpha val="43137"/>
                    </a:srgbClr>
                  </a:outerShdw>
                </a:effectLst>
              </a:rPr>
              <a:t>Assistant lecturer /</a:t>
            </a:r>
            <a:r>
              <a:rPr lang="en-US" sz="4000" dirty="0" err="1" smtClean="0">
                <a:solidFill>
                  <a:schemeClr val="tx1"/>
                </a:solidFill>
                <a:effectLst>
                  <a:outerShdw blurRad="38100" dist="38100" dir="2700000" algn="tl">
                    <a:srgbClr val="000000">
                      <a:alpha val="43137"/>
                    </a:srgbClr>
                  </a:outerShdw>
                </a:effectLst>
              </a:rPr>
              <a:t>Zahraa</a:t>
            </a:r>
            <a:r>
              <a:rPr lang="en-US" sz="4000" dirty="0" smtClean="0">
                <a:solidFill>
                  <a:schemeClr val="tx1"/>
                </a:solidFill>
                <a:effectLst>
                  <a:outerShdw blurRad="38100" dist="38100" dir="2700000" algn="tl">
                    <a:srgbClr val="000000">
                      <a:alpha val="43137"/>
                    </a:srgbClr>
                  </a:outerShdw>
                </a:effectLst>
              </a:rPr>
              <a:t> Abdul- Ghani</a:t>
            </a:r>
          </a:p>
          <a:p>
            <a:pPr algn="l"/>
            <a:r>
              <a:rPr lang="en-US" sz="4000" dirty="0" smtClean="0">
                <a:solidFill>
                  <a:schemeClr val="tx1"/>
                </a:solidFill>
                <a:effectLst>
                  <a:outerShdw blurRad="38100" dist="38100" dir="2700000" algn="tl">
                    <a:srgbClr val="000000">
                      <a:alpha val="43137"/>
                    </a:srgbClr>
                  </a:outerShdw>
                </a:effectLst>
              </a:rPr>
              <a:t>      Assistant lecturer/</a:t>
            </a:r>
            <a:r>
              <a:rPr lang="en-US" sz="4000" dirty="0" err="1" smtClean="0">
                <a:solidFill>
                  <a:schemeClr val="tx1"/>
                </a:solidFill>
                <a:effectLst>
                  <a:outerShdw blurRad="38100" dist="38100" dir="2700000" algn="tl">
                    <a:srgbClr val="000000">
                      <a:alpha val="43137"/>
                    </a:srgbClr>
                  </a:outerShdw>
                </a:effectLst>
              </a:rPr>
              <a:t>Lubab</a:t>
            </a:r>
            <a:r>
              <a:rPr lang="en-US" sz="4000" dirty="0" smtClean="0">
                <a:solidFill>
                  <a:schemeClr val="tx1"/>
                </a:solidFill>
                <a:effectLst>
                  <a:outerShdw blurRad="38100" dist="38100" dir="2700000" algn="tl">
                    <a:srgbClr val="000000">
                      <a:alpha val="43137"/>
                    </a:srgbClr>
                  </a:outerShdw>
                </a:effectLst>
              </a:rPr>
              <a:t> Tarek </a:t>
            </a:r>
            <a:r>
              <a:rPr lang="en-US" sz="4000" dirty="0" err="1" smtClean="0">
                <a:solidFill>
                  <a:schemeClr val="tx1"/>
                </a:solidFill>
                <a:effectLst>
                  <a:outerShdw blurRad="38100" dist="38100" dir="2700000" algn="tl">
                    <a:srgbClr val="000000">
                      <a:alpha val="43137"/>
                    </a:srgbClr>
                  </a:outerShdw>
                </a:effectLst>
              </a:rPr>
              <a:t>Nafea</a:t>
            </a:r>
            <a:endParaRPr lang="en-GB" sz="4000" dirty="0">
              <a:solidFill>
                <a:schemeClr val="tx1"/>
              </a:solidFill>
              <a:effectLst>
                <a:outerShdw blurRad="38100" dist="38100" dir="2700000" algn="tl">
                  <a:srgbClr val="000000">
                    <a:alpha val="43137"/>
                  </a:srgbClr>
                </a:outerShdw>
              </a:effectLst>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66800" y="4724400"/>
            <a:ext cx="1975104" cy="1725168"/>
          </a:xfrm>
          <a:prstGeom prst="rect">
            <a:avLst/>
          </a:prstGeom>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638800" y="4876800"/>
            <a:ext cx="2209800" cy="147320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172235430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74638"/>
            <a:ext cx="8686800" cy="639762"/>
          </a:xfrm>
        </p:spPr>
        <p:style>
          <a:lnRef idx="2">
            <a:schemeClr val="accent2"/>
          </a:lnRef>
          <a:fillRef idx="1">
            <a:schemeClr val="lt1"/>
          </a:fillRef>
          <a:effectRef idx="0">
            <a:schemeClr val="accent2"/>
          </a:effectRef>
          <a:fontRef idx="minor">
            <a:schemeClr val="dk1"/>
          </a:fontRef>
        </p:style>
        <p:txBody>
          <a:bodyPr>
            <a:normAutofit fontScale="90000"/>
          </a:bodyPr>
          <a:lstStyle/>
          <a:p>
            <a:r>
              <a:rPr lang="en-GB" dirty="0"/>
              <a:t>Ferrous </a:t>
            </a:r>
            <a:r>
              <a:rPr lang="en-GB" dirty="0" err="1"/>
              <a:t>sulfate</a:t>
            </a:r>
            <a:endParaRPr lang="en-GB"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52400" y="1371600"/>
            <a:ext cx="2590800" cy="3657600"/>
          </a:xfrm>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521527" y="1066800"/>
            <a:ext cx="2667000" cy="2909887"/>
          </a:xfrm>
          <a:prstGeom prst="rect">
            <a:avLst/>
          </a:prstGeom>
        </p:spPr>
      </p:pic>
      <p:sp>
        <p:nvSpPr>
          <p:cNvPr id="6" name="Rectangle 5"/>
          <p:cNvSpPr/>
          <p:nvPr/>
        </p:nvSpPr>
        <p:spPr>
          <a:xfrm>
            <a:off x="349827" y="5181600"/>
            <a:ext cx="3505200" cy="1200329"/>
          </a:xfrm>
          <a:prstGeom prst="rect">
            <a:avLst/>
          </a:prstGeom>
        </p:spPr>
        <p:style>
          <a:lnRef idx="2">
            <a:schemeClr val="dk1"/>
          </a:lnRef>
          <a:fillRef idx="1">
            <a:schemeClr val="lt1"/>
          </a:fillRef>
          <a:effectRef idx="0">
            <a:schemeClr val="dk1"/>
          </a:effectRef>
          <a:fontRef idx="minor">
            <a:schemeClr val="dk1"/>
          </a:fontRef>
        </p:style>
        <p:txBody>
          <a:bodyPr wrap="square">
            <a:spAutoFit/>
          </a:bodyPr>
          <a:lstStyle/>
          <a:p>
            <a:r>
              <a:rPr lang="en-GB" b="1" dirty="0">
                <a:solidFill>
                  <a:srgbClr val="FF0000"/>
                </a:solidFill>
                <a:latin typeface="Times New Roman" panose="02020603050405020304" pitchFamily="18" charset="0"/>
                <a:cs typeface="Times New Roman" panose="02020603050405020304" pitchFamily="18" charset="0"/>
              </a:rPr>
              <a:t>Tablet</a:t>
            </a:r>
          </a:p>
          <a:p>
            <a:r>
              <a:rPr lang="en-GB" b="1" dirty="0">
                <a:solidFill>
                  <a:srgbClr val="FF0000"/>
                </a:solidFill>
                <a:latin typeface="Times New Roman" panose="02020603050405020304" pitchFamily="18" charset="0"/>
                <a:cs typeface="Times New Roman" panose="02020603050405020304" pitchFamily="18" charset="0"/>
              </a:rPr>
              <a:t>▶ Ferrous </a:t>
            </a:r>
            <a:r>
              <a:rPr lang="en-GB" b="1" dirty="0" err="1">
                <a:solidFill>
                  <a:srgbClr val="FF0000"/>
                </a:solidFill>
                <a:latin typeface="Times New Roman" panose="02020603050405020304" pitchFamily="18" charset="0"/>
                <a:cs typeface="Times New Roman" panose="02020603050405020304" pitchFamily="18" charset="0"/>
              </a:rPr>
              <a:t>sulfate</a:t>
            </a:r>
            <a:r>
              <a:rPr lang="en-GB" b="1" dirty="0">
                <a:solidFill>
                  <a:srgbClr val="FF0000"/>
                </a:solidFill>
                <a:latin typeface="Times New Roman" panose="02020603050405020304" pitchFamily="18" charset="0"/>
                <a:cs typeface="Times New Roman" panose="02020603050405020304" pitchFamily="18" charset="0"/>
              </a:rPr>
              <a:t> (Non-proprietary)</a:t>
            </a:r>
          </a:p>
          <a:p>
            <a:r>
              <a:rPr lang="en-GB" b="1" dirty="0">
                <a:solidFill>
                  <a:srgbClr val="FF0000"/>
                </a:solidFill>
                <a:latin typeface="Times New Roman" panose="02020603050405020304" pitchFamily="18" charset="0"/>
                <a:cs typeface="Times New Roman" panose="02020603050405020304" pitchFamily="18" charset="0"/>
              </a:rPr>
              <a:t>Ferrous </a:t>
            </a:r>
            <a:r>
              <a:rPr lang="en-GB" b="1" dirty="0" err="1">
                <a:solidFill>
                  <a:srgbClr val="FF0000"/>
                </a:solidFill>
                <a:latin typeface="Times New Roman" panose="02020603050405020304" pitchFamily="18" charset="0"/>
                <a:cs typeface="Times New Roman" panose="02020603050405020304" pitchFamily="18" charset="0"/>
              </a:rPr>
              <a:t>sulfate</a:t>
            </a:r>
            <a:r>
              <a:rPr lang="en-GB" b="1" dirty="0">
                <a:solidFill>
                  <a:srgbClr val="FF0000"/>
                </a:solidFill>
                <a:latin typeface="Times New Roman" panose="02020603050405020304" pitchFamily="18" charset="0"/>
                <a:cs typeface="Times New Roman" panose="02020603050405020304" pitchFamily="18" charset="0"/>
              </a:rPr>
              <a:t> dried 200 mg</a:t>
            </a:r>
          </a:p>
        </p:txBody>
      </p:sp>
      <p:sp>
        <p:nvSpPr>
          <p:cNvPr id="7" name="Rectangle 6"/>
          <p:cNvSpPr/>
          <p:nvPr/>
        </p:nvSpPr>
        <p:spPr>
          <a:xfrm>
            <a:off x="5486400" y="1117845"/>
            <a:ext cx="3124200" cy="1477328"/>
          </a:xfrm>
          <a:prstGeom prst="rect">
            <a:avLst/>
          </a:prstGeom>
        </p:spPr>
        <p:style>
          <a:lnRef idx="2">
            <a:schemeClr val="dk1"/>
          </a:lnRef>
          <a:fillRef idx="1">
            <a:schemeClr val="lt1"/>
          </a:fillRef>
          <a:effectRef idx="0">
            <a:schemeClr val="dk1"/>
          </a:effectRef>
          <a:fontRef idx="minor">
            <a:schemeClr val="dk1"/>
          </a:fontRef>
        </p:style>
        <p:txBody>
          <a:bodyPr wrap="square">
            <a:spAutoFit/>
          </a:bodyPr>
          <a:lstStyle/>
          <a:p>
            <a:r>
              <a:rPr lang="en-GB" b="1" dirty="0">
                <a:solidFill>
                  <a:srgbClr val="FF0000"/>
                </a:solidFill>
                <a:latin typeface="Times New Roman" panose="02020603050405020304" pitchFamily="18" charset="0"/>
                <a:cs typeface="Times New Roman" panose="02020603050405020304" pitchFamily="18" charset="0"/>
              </a:rPr>
              <a:t>Modified-release tablet</a:t>
            </a:r>
          </a:p>
          <a:p>
            <a:r>
              <a:rPr lang="en-GB" b="1" dirty="0">
                <a:solidFill>
                  <a:srgbClr val="FF0000"/>
                </a:solidFill>
                <a:latin typeface="Times New Roman" panose="02020603050405020304" pitchFamily="18" charset="0"/>
                <a:cs typeface="Times New Roman" panose="02020603050405020304" pitchFamily="18" charset="0"/>
              </a:rPr>
              <a:t>CAUTIONARY AND ADVISORY LABELS 25</a:t>
            </a:r>
          </a:p>
          <a:p>
            <a:r>
              <a:rPr lang="en-GB" b="1" dirty="0">
                <a:solidFill>
                  <a:srgbClr val="FF0000"/>
                </a:solidFill>
                <a:latin typeface="Times New Roman" panose="02020603050405020304" pitchFamily="18" charset="0"/>
                <a:cs typeface="Times New Roman" panose="02020603050405020304" pitchFamily="18" charset="0"/>
              </a:rPr>
              <a:t>▶ </a:t>
            </a:r>
            <a:r>
              <a:rPr lang="en-GB" b="1" dirty="0" err="1">
                <a:solidFill>
                  <a:srgbClr val="FF0000"/>
                </a:solidFill>
                <a:latin typeface="Times New Roman" panose="02020603050405020304" pitchFamily="18" charset="0"/>
                <a:cs typeface="Times New Roman" panose="02020603050405020304" pitchFamily="18" charset="0"/>
              </a:rPr>
              <a:t>Ferrograd</a:t>
            </a:r>
            <a:r>
              <a:rPr lang="en-GB" b="1" dirty="0">
                <a:solidFill>
                  <a:srgbClr val="FF0000"/>
                </a:solidFill>
                <a:latin typeface="Times New Roman" panose="02020603050405020304" pitchFamily="18" charset="0"/>
                <a:cs typeface="Times New Roman" panose="02020603050405020304" pitchFamily="18" charset="0"/>
              </a:rPr>
              <a:t> (</a:t>
            </a:r>
            <a:r>
              <a:rPr lang="en-GB" b="1" dirty="0" err="1">
                <a:solidFill>
                  <a:srgbClr val="FF0000"/>
                </a:solidFill>
                <a:latin typeface="Times New Roman" panose="02020603050405020304" pitchFamily="18" charset="0"/>
                <a:cs typeface="Times New Roman" panose="02020603050405020304" pitchFamily="18" charset="0"/>
              </a:rPr>
              <a:t>Teofarma</a:t>
            </a:r>
            <a:r>
              <a:rPr lang="en-GB" b="1" dirty="0">
                <a:solidFill>
                  <a:srgbClr val="FF0000"/>
                </a:solidFill>
                <a:latin typeface="Times New Roman" panose="02020603050405020304" pitchFamily="18" charset="0"/>
                <a:cs typeface="Times New Roman" panose="02020603050405020304" pitchFamily="18" charset="0"/>
              </a:rPr>
              <a:t>)</a:t>
            </a:r>
          </a:p>
          <a:p>
            <a:r>
              <a:rPr lang="en-GB" b="1" dirty="0">
                <a:solidFill>
                  <a:srgbClr val="FF0000"/>
                </a:solidFill>
                <a:latin typeface="Times New Roman" panose="02020603050405020304" pitchFamily="18" charset="0"/>
                <a:cs typeface="Times New Roman" panose="02020603050405020304" pitchFamily="18" charset="0"/>
              </a:rPr>
              <a:t>Ferrous </a:t>
            </a:r>
            <a:r>
              <a:rPr lang="en-GB" b="1" dirty="0" err="1">
                <a:solidFill>
                  <a:srgbClr val="FF0000"/>
                </a:solidFill>
                <a:latin typeface="Times New Roman" panose="02020603050405020304" pitchFamily="18" charset="0"/>
                <a:cs typeface="Times New Roman" panose="02020603050405020304" pitchFamily="18" charset="0"/>
              </a:rPr>
              <a:t>sulfate</a:t>
            </a:r>
            <a:r>
              <a:rPr lang="en-GB" b="1" dirty="0">
                <a:solidFill>
                  <a:srgbClr val="FF0000"/>
                </a:solidFill>
                <a:latin typeface="Times New Roman" panose="02020603050405020304" pitchFamily="18" charset="0"/>
                <a:cs typeface="Times New Roman" panose="02020603050405020304" pitchFamily="18" charset="0"/>
              </a:rPr>
              <a:t> dried 325 mg</a:t>
            </a:r>
          </a:p>
        </p:txBody>
      </p:sp>
      <p:sp>
        <p:nvSpPr>
          <p:cNvPr id="8" name="Rectangle 7"/>
          <p:cNvSpPr/>
          <p:nvPr/>
        </p:nvSpPr>
        <p:spPr>
          <a:xfrm>
            <a:off x="5562600" y="2690336"/>
            <a:ext cx="3429000" cy="1754326"/>
          </a:xfrm>
          <a:prstGeom prst="rect">
            <a:avLst/>
          </a:prstGeom>
        </p:spPr>
        <p:style>
          <a:lnRef idx="2">
            <a:schemeClr val="dk1"/>
          </a:lnRef>
          <a:fillRef idx="1">
            <a:schemeClr val="lt1"/>
          </a:fillRef>
          <a:effectRef idx="0">
            <a:schemeClr val="dk1"/>
          </a:effectRef>
          <a:fontRef idx="minor">
            <a:schemeClr val="dk1"/>
          </a:fontRef>
        </p:style>
        <p:txBody>
          <a:bodyPr wrap="square">
            <a:spAutoFit/>
          </a:bodyPr>
          <a:lstStyle/>
          <a:p>
            <a:r>
              <a:rPr lang="en-GB" b="1" dirty="0">
                <a:solidFill>
                  <a:srgbClr val="FF0000"/>
                </a:solidFill>
                <a:latin typeface="Times New Roman" panose="02020603050405020304" pitchFamily="18" charset="0"/>
                <a:cs typeface="Times New Roman" panose="02020603050405020304" pitchFamily="18" charset="0"/>
              </a:rPr>
              <a:t>Modified-release capsule</a:t>
            </a:r>
          </a:p>
          <a:p>
            <a:r>
              <a:rPr lang="en-GB" b="1" dirty="0">
                <a:solidFill>
                  <a:srgbClr val="FF0000"/>
                </a:solidFill>
                <a:latin typeface="Times New Roman" panose="02020603050405020304" pitchFamily="18" charset="0"/>
                <a:cs typeface="Times New Roman" panose="02020603050405020304" pitchFamily="18" charset="0"/>
              </a:rPr>
              <a:t>CAUTIONARY AND ADVISORY LABELS 25</a:t>
            </a:r>
          </a:p>
          <a:p>
            <a:r>
              <a:rPr lang="en-GB" b="1" dirty="0">
                <a:solidFill>
                  <a:srgbClr val="FF0000"/>
                </a:solidFill>
                <a:latin typeface="Times New Roman" panose="02020603050405020304" pitchFamily="18" charset="0"/>
                <a:cs typeface="Times New Roman" panose="02020603050405020304" pitchFamily="18" charset="0"/>
              </a:rPr>
              <a:t>▶ </a:t>
            </a:r>
            <a:r>
              <a:rPr lang="en-GB" b="1" dirty="0" err="1">
                <a:solidFill>
                  <a:srgbClr val="FF0000"/>
                </a:solidFill>
                <a:latin typeface="Times New Roman" panose="02020603050405020304" pitchFamily="18" charset="0"/>
                <a:cs typeface="Times New Roman" panose="02020603050405020304" pitchFamily="18" charset="0"/>
              </a:rPr>
              <a:t>Feospan</a:t>
            </a:r>
            <a:r>
              <a:rPr lang="en-GB" b="1" dirty="0">
                <a:solidFill>
                  <a:srgbClr val="FF0000"/>
                </a:solidFill>
                <a:latin typeface="Times New Roman" panose="02020603050405020304" pitchFamily="18" charset="0"/>
                <a:cs typeface="Times New Roman" panose="02020603050405020304" pitchFamily="18" charset="0"/>
              </a:rPr>
              <a:t> </a:t>
            </a:r>
            <a:r>
              <a:rPr lang="en-GB" b="1" dirty="0" err="1">
                <a:solidFill>
                  <a:srgbClr val="FF0000"/>
                </a:solidFill>
                <a:latin typeface="Times New Roman" panose="02020603050405020304" pitchFamily="18" charset="0"/>
                <a:cs typeface="Times New Roman" panose="02020603050405020304" pitchFamily="18" charset="0"/>
              </a:rPr>
              <a:t>Spansules</a:t>
            </a:r>
            <a:r>
              <a:rPr lang="en-GB" b="1" dirty="0">
                <a:solidFill>
                  <a:srgbClr val="FF0000"/>
                </a:solidFill>
                <a:latin typeface="Times New Roman" panose="02020603050405020304" pitchFamily="18" charset="0"/>
                <a:cs typeface="Times New Roman" panose="02020603050405020304" pitchFamily="18" charset="0"/>
              </a:rPr>
              <a:t> (</a:t>
            </a:r>
            <a:r>
              <a:rPr lang="en-GB" b="1" dirty="0" err="1">
                <a:solidFill>
                  <a:srgbClr val="FF0000"/>
                </a:solidFill>
                <a:latin typeface="Times New Roman" panose="02020603050405020304" pitchFamily="18" charset="0"/>
                <a:cs typeface="Times New Roman" panose="02020603050405020304" pitchFamily="18" charset="0"/>
              </a:rPr>
              <a:t>Intrapharm</a:t>
            </a:r>
            <a:r>
              <a:rPr lang="en-GB" b="1" dirty="0">
                <a:solidFill>
                  <a:srgbClr val="FF0000"/>
                </a:solidFill>
                <a:latin typeface="Times New Roman" panose="02020603050405020304" pitchFamily="18" charset="0"/>
                <a:cs typeface="Times New Roman" panose="02020603050405020304" pitchFamily="18" charset="0"/>
              </a:rPr>
              <a:t> Laboratories Ltd)</a:t>
            </a:r>
          </a:p>
          <a:p>
            <a:r>
              <a:rPr lang="en-GB" b="1" dirty="0">
                <a:solidFill>
                  <a:srgbClr val="FF0000"/>
                </a:solidFill>
                <a:latin typeface="Times New Roman" panose="02020603050405020304" pitchFamily="18" charset="0"/>
                <a:cs typeface="Times New Roman" panose="02020603050405020304" pitchFamily="18" charset="0"/>
              </a:rPr>
              <a:t>Ferrous </a:t>
            </a:r>
            <a:r>
              <a:rPr lang="en-GB" b="1" dirty="0" err="1">
                <a:solidFill>
                  <a:srgbClr val="FF0000"/>
                </a:solidFill>
                <a:latin typeface="Times New Roman" panose="02020603050405020304" pitchFamily="18" charset="0"/>
                <a:cs typeface="Times New Roman" panose="02020603050405020304" pitchFamily="18" charset="0"/>
              </a:rPr>
              <a:t>sulfate</a:t>
            </a:r>
            <a:r>
              <a:rPr lang="en-GB" b="1" dirty="0">
                <a:solidFill>
                  <a:srgbClr val="FF0000"/>
                </a:solidFill>
                <a:latin typeface="Times New Roman" panose="02020603050405020304" pitchFamily="18" charset="0"/>
                <a:cs typeface="Times New Roman" panose="02020603050405020304" pitchFamily="18" charset="0"/>
              </a:rPr>
              <a:t> dried 150 mg</a:t>
            </a:r>
          </a:p>
        </p:txBody>
      </p:sp>
      <p:pic>
        <p:nvPicPr>
          <p:cNvPr id="10" name="Content Placeholder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038600" y="4572000"/>
            <a:ext cx="4953000" cy="2133600"/>
          </a:xfrm>
          <a:prstGeom prst="roundRect">
            <a:avLst>
              <a:gd name="adj" fmla="val 8594"/>
            </a:avLst>
          </a:prstGeom>
          <a:solidFill>
            <a:srgbClr val="FFFFFF">
              <a:shade val="85000"/>
            </a:srgbClr>
          </a:solidFill>
          <a:ln w="28575">
            <a:solidFill>
              <a:schemeClr val="tx1"/>
            </a:solidFill>
          </a:ln>
          <a:effectLst>
            <a:reflection blurRad="12700" stA="38000" endPos="28000" dist="5000" dir="5400000" sy="-100000" algn="bl" rotWithShape="0"/>
          </a:effectLst>
        </p:spPr>
      </p:pic>
    </p:spTree>
    <p:extLst>
      <p:ext uri="{BB962C8B-B14F-4D97-AF65-F5344CB8AC3E}">
        <p14:creationId xmlns:p14="http://schemas.microsoft.com/office/powerpoint/2010/main" val="146657753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2">
            <a:schemeClr val="accent2"/>
          </a:lnRef>
          <a:fillRef idx="1">
            <a:schemeClr val="lt1"/>
          </a:fillRef>
          <a:effectRef idx="0">
            <a:schemeClr val="accent2"/>
          </a:effectRef>
          <a:fontRef idx="minor">
            <a:schemeClr val="dk1"/>
          </a:fontRef>
        </p:style>
        <p:txBody>
          <a:bodyPr/>
          <a:lstStyle/>
          <a:p>
            <a:r>
              <a:rPr lang="en-US" dirty="0" smtClean="0"/>
              <a:t>Ferrous gluconate</a:t>
            </a:r>
            <a:endParaRPr lang="en-GB" dirty="0"/>
          </a:p>
        </p:txBody>
      </p:sp>
      <p:pic>
        <p:nvPicPr>
          <p:cNvPr id="1026" name="Picture 2" descr="C:\Users\Al-Ra'y\Desktop\images (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90600" y="1600200"/>
            <a:ext cx="4038600" cy="4343400"/>
          </a:xfrm>
          <a:prstGeom prst="rect">
            <a:avLst/>
          </a:prstGeom>
          <a:noFill/>
          <a:extLst>
            <a:ext uri="{909E8E84-426E-40DD-AFC4-6F175D3DCCD1}">
              <a14:hiddenFill xmlns:a14="http://schemas.microsoft.com/office/drawing/2010/main">
                <a:solidFill>
                  <a:srgbClr val="FFFFFF"/>
                </a:solidFill>
              </a14:hiddenFill>
            </a:ext>
          </a:extLst>
        </p:spPr>
      </p:pic>
      <p:pic>
        <p:nvPicPr>
          <p:cNvPr id="1027" name="Picture 3" descr="C:\Users\Al-Ra'y\Desktop\images.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29200" y="1905000"/>
            <a:ext cx="3581400" cy="189955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9670804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76200"/>
            <a:ext cx="8686800" cy="838200"/>
          </a:xfrm>
        </p:spPr>
        <p:style>
          <a:lnRef idx="2">
            <a:schemeClr val="accent2"/>
          </a:lnRef>
          <a:fillRef idx="1">
            <a:schemeClr val="lt1"/>
          </a:fillRef>
          <a:effectRef idx="0">
            <a:schemeClr val="accent2"/>
          </a:effectRef>
          <a:fontRef idx="minor">
            <a:schemeClr val="dk1"/>
          </a:fontRef>
        </p:style>
        <p:txBody>
          <a:bodyPr>
            <a:normAutofit fontScale="90000"/>
          </a:bodyPr>
          <a:lstStyle/>
          <a:p>
            <a:pPr marL="342900" lvl="0" indent="-342900">
              <a:spcBef>
                <a:spcPct val="20000"/>
              </a:spcBef>
            </a:pPr>
            <a:r>
              <a:rPr lang="en-US" sz="3200" b="1" i="1" dirty="0" smtClean="0">
                <a:solidFill>
                  <a:prstClr val="black"/>
                </a:solidFill>
                <a:ea typeface="+mn-ea"/>
                <a:cs typeface="+mn-cs"/>
              </a:rPr>
              <a:t/>
            </a:r>
            <a:br>
              <a:rPr lang="en-US" sz="3200" b="1" i="1" dirty="0" smtClean="0">
                <a:solidFill>
                  <a:prstClr val="black"/>
                </a:solidFill>
                <a:ea typeface="+mn-ea"/>
                <a:cs typeface="+mn-cs"/>
              </a:rPr>
            </a:br>
            <a:r>
              <a:rPr lang="en-US" sz="3100" b="1" dirty="0" smtClean="0">
                <a:solidFill>
                  <a:srgbClr val="FF0000"/>
                </a:solidFill>
                <a:latin typeface="Times New Roman" panose="02020603050405020304" pitchFamily="18" charset="0"/>
                <a:cs typeface="Times New Roman" panose="02020603050405020304" pitchFamily="18" charset="0"/>
              </a:rPr>
              <a:t>Parenteral </a:t>
            </a:r>
            <a:r>
              <a:rPr lang="en-US" sz="3100" b="1" dirty="0">
                <a:solidFill>
                  <a:srgbClr val="FF0000"/>
                </a:solidFill>
                <a:latin typeface="Times New Roman" panose="02020603050405020304" pitchFamily="18" charset="0"/>
                <a:cs typeface="Times New Roman" panose="02020603050405020304" pitchFamily="18" charset="0"/>
              </a:rPr>
              <a:t>iron  </a:t>
            </a:r>
            <a:r>
              <a:rPr lang="en-US" sz="3100" b="1" dirty="0" smtClean="0">
                <a:solidFill>
                  <a:srgbClr val="FF0000"/>
                </a:solidFill>
                <a:latin typeface="Times New Roman" panose="02020603050405020304" pitchFamily="18" charset="0"/>
                <a:cs typeface="Times New Roman" panose="02020603050405020304" pitchFamily="18" charset="0"/>
              </a:rPr>
              <a:t>:-Iron </a:t>
            </a:r>
            <a:r>
              <a:rPr lang="en-US" sz="3100" b="1" dirty="0">
                <a:solidFill>
                  <a:srgbClr val="FF0000"/>
                </a:solidFill>
                <a:latin typeface="Times New Roman" panose="02020603050405020304" pitchFamily="18" charset="0"/>
                <a:cs typeface="Times New Roman" panose="02020603050405020304" pitchFamily="18" charset="0"/>
              </a:rPr>
              <a:t>dextran, iron sucrose, ferric </a:t>
            </a:r>
            <a:r>
              <a:rPr lang="en-US" sz="3100" b="1" dirty="0" err="1">
                <a:solidFill>
                  <a:srgbClr val="FF0000"/>
                </a:solidFill>
                <a:latin typeface="Times New Roman" panose="02020603050405020304" pitchFamily="18" charset="0"/>
                <a:cs typeface="Times New Roman" panose="02020603050405020304" pitchFamily="18" charset="0"/>
              </a:rPr>
              <a:t>carboxymaltose</a:t>
            </a:r>
            <a:r>
              <a:rPr lang="en-US" sz="3100" dirty="0">
                <a:solidFill>
                  <a:srgbClr val="FF0000"/>
                </a:solidFill>
                <a:latin typeface="Times New Roman" panose="02020603050405020304" pitchFamily="18" charset="0"/>
                <a:cs typeface="Times New Roman" panose="02020603050405020304" pitchFamily="18" charset="0"/>
              </a:rPr>
              <a:t>.</a:t>
            </a:r>
            <a:r>
              <a:rPr lang="en-GB" sz="3100" dirty="0">
                <a:solidFill>
                  <a:prstClr val="black"/>
                </a:solidFill>
                <a:latin typeface="Times New Roman" panose="02020603050405020304" pitchFamily="18" charset="0"/>
                <a:cs typeface="Times New Roman" panose="02020603050405020304" pitchFamily="18" charset="0"/>
              </a:rPr>
              <a:t/>
            </a:r>
            <a:br>
              <a:rPr lang="en-GB" sz="3100" dirty="0">
                <a:solidFill>
                  <a:prstClr val="black"/>
                </a:solidFill>
                <a:latin typeface="Times New Roman" panose="02020603050405020304" pitchFamily="18" charset="0"/>
                <a:cs typeface="Times New Roman" panose="02020603050405020304" pitchFamily="18" charset="0"/>
              </a:rPr>
            </a:br>
            <a:endParaRPr lang="en-GB"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152400" y="1066800"/>
            <a:ext cx="8763000" cy="5638800"/>
          </a:xfrm>
        </p:spPr>
        <p:style>
          <a:lnRef idx="2">
            <a:schemeClr val="dk1"/>
          </a:lnRef>
          <a:fillRef idx="1">
            <a:schemeClr val="lt1"/>
          </a:fillRef>
          <a:effectRef idx="0">
            <a:schemeClr val="dk1"/>
          </a:effectRef>
          <a:fontRef idx="minor">
            <a:schemeClr val="dk1"/>
          </a:fontRef>
        </p:style>
        <p:txBody>
          <a:bodyPr>
            <a:noAutofit/>
          </a:bodyPr>
          <a:lstStyle/>
          <a:p>
            <a:pPr algn="just"/>
            <a:r>
              <a:rPr lang="en-GB" sz="2400" b="1" dirty="0" smtClean="0">
                <a:latin typeface="Times New Roman" panose="02020603050405020304" pitchFamily="18" charset="0"/>
                <a:cs typeface="Times New Roman" panose="02020603050405020304" pitchFamily="18" charset="0"/>
              </a:rPr>
              <a:t>Parenteral iron is generally reserved for use when oral therapy is unsuccessful because </a:t>
            </a:r>
          </a:p>
          <a:p>
            <a:pPr algn="just"/>
            <a:r>
              <a:rPr lang="en-GB" sz="2000" b="1" dirty="0" smtClean="0">
                <a:latin typeface="Times New Roman" panose="02020603050405020304" pitchFamily="18" charset="0"/>
                <a:cs typeface="Times New Roman" panose="02020603050405020304" pitchFamily="18" charset="0"/>
              </a:rPr>
              <a:t>1-</a:t>
            </a:r>
            <a:r>
              <a:rPr lang="en-GB" sz="2000" dirty="0" smtClean="0">
                <a:latin typeface="Times New Roman" panose="02020603050405020304" pitchFamily="18" charset="0"/>
                <a:cs typeface="Times New Roman" panose="02020603050405020304" pitchFamily="18" charset="0"/>
              </a:rPr>
              <a:t>the patient cannot tolerate oral iron, or </a:t>
            </a:r>
            <a:r>
              <a:rPr lang="en-GB" sz="2000" b="1" dirty="0" smtClean="0">
                <a:latin typeface="Times New Roman" panose="02020603050405020304" pitchFamily="18" charset="0"/>
                <a:cs typeface="Times New Roman" panose="02020603050405020304" pitchFamily="18" charset="0"/>
              </a:rPr>
              <a:t>2</a:t>
            </a:r>
            <a:r>
              <a:rPr lang="en-GB" sz="2000" dirty="0" smtClean="0">
                <a:latin typeface="Times New Roman" panose="02020603050405020304" pitchFamily="18" charset="0"/>
                <a:cs typeface="Times New Roman" panose="02020603050405020304" pitchFamily="18" charset="0"/>
              </a:rPr>
              <a:t>-becausemalabsorption or </a:t>
            </a:r>
            <a:r>
              <a:rPr lang="en-GB" sz="2000" b="1" dirty="0" smtClean="0">
                <a:latin typeface="Times New Roman" panose="02020603050405020304" pitchFamily="18" charset="0"/>
                <a:cs typeface="Times New Roman" panose="02020603050405020304" pitchFamily="18" charset="0"/>
              </a:rPr>
              <a:t>3-</a:t>
            </a:r>
            <a:r>
              <a:rPr lang="en-GB" sz="2000" dirty="0" smtClean="0">
                <a:latin typeface="Times New Roman" panose="02020603050405020304" pitchFamily="18" charset="0"/>
                <a:cs typeface="Times New Roman" panose="02020603050405020304" pitchFamily="18" charset="0"/>
              </a:rPr>
              <a:t> in the management </a:t>
            </a:r>
            <a:r>
              <a:rPr lang="en-GB" sz="2000" dirty="0">
                <a:latin typeface="Times New Roman" panose="02020603050405020304" pitchFamily="18" charset="0"/>
                <a:cs typeface="Times New Roman" panose="02020603050405020304" pitchFamily="18" charset="0"/>
              </a:rPr>
              <a:t>of chemotherapy-induced anaemia, </a:t>
            </a:r>
            <a:r>
              <a:rPr lang="en-GB" sz="2000" dirty="0" smtClean="0">
                <a:latin typeface="Times New Roman" panose="02020603050405020304" pitchFamily="18" charset="0"/>
                <a:cs typeface="Times New Roman" panose="02020603050405020304" pitchFamily="18" charset="0"/>
              </a:rPr>
              <a:t>or </a:t>
            </a:r>
            <a:r>
              <a:rPr lang="en-GB" sz="2000" b="1" dirty="0" smtClean="0">
                <a:latin typeface="Times New Roman" panose="02020603050405020304" pitchFamily="18" charset="0"/>
                <a:cs typeface="Times New Roman" panose="02020603050405020304" pitchFamily="18" charset="0"/>
              </a:rPr>
              <a:t>4-</a:t>
            </a:r>
            <a:r>
              <a:rPr lang="en-GB" sz="2000" dirty="0" smtClean="0">
                <a:latin typeface="Times New Roman" panose="02020603050405020304" pitchFamily="18" charset="0"/>
                <a:cs typeface="Times New Roman" panose="02020603050405020304" pitchFamily="18" charset="0"/>
              </a:rPr>
              <a:t> in patients </a:t>
            </a:r>
            <a:r>
              <a:rPr lang="en-GB" sz="2000" dirty="0">
                <a:latin typeface="Times New Roman" panose="02020603050405020304" pitchFamily="18" charset="0"/>
                <a:cs typeface="Times New Roman" panose="02020603050405020304" pitchFamily="18" charset="0"/>
              </a:rPr>
              <a:t>with chronic renal failure who are </a:t>
            </a:r>
            <a:r>
              <a:rPr lang="en-GB" sz="2000" dirty="0" smtClean="0">
                <a:latin typeface="Times New Roman" panose="02020603050405020304" pitchFamily="18" charset="0"/>
                <a:cs typeface="Times New Roman" panose="02020603050405020304" pitchFamily="18" charset="0"/>
              </a:rPr>
              <a:t>receiving haemodialysis </a:t>
            </a:r>
            <a:r>
              <a:rPr lang="en-GB" sz="2000" dirty="0">
                <a:latin typeface="Times New Roman" panose="02020603050405020304" pitchFamily="18" charset="0"/>
                <a:cs typeface="Times New Roman" panose="02020603050405020304" pitchFamily="18" charset="0"/>
              </a:rPr>
              <a:t>(and some who are receiving </a:t>
            </a:r>
            <a:r>
              <a:rPr lang="en-GB" sz="2000" dirty="0" smtClean="0">
                <a:latin typeface="Times New Roman" panose="02020603050405020304" pitchFamily="18" charset="0"/>
                <a:cs typeface="Times New Roman" panose="02020603050405020304" pitchFamily="18" charset="0"/>
              </a:rPr>
              <a:t>peritoneal dialysis). </a:t>
            </a:r>
          </a:p>
          <a:p>
            <a:pPr algn="just"/>
            <a:r>
              <a:rPr lang="en-GB" sz="2000" dirty="0" smtClean="0">
                <a:latin typeface="Times New Roman" panose="02020603050405020304" pitchFamily="18" charset="0"/>
                <a:cs typeface="Times New Roman" panose="02020603050405020304" pitchFamily="18" charset="0"/>
              </a:rPr>
              <a:t>With </a:t>
            </a:r>
            <a:r>
              <a:rPr lang="en-GB" sz="2000" dirty="0">
                <a:latin typeface="Times New Roman" panose="02020603050405020304" pitchFamily="18" charset="0"/>
                <a:cs typeface="Times New Roman" panose="02020603050405020304" pitchFamily="18" charset="0"/>
              </a:rPr>
              <a:t>the exception of patients with severe renal </a:t>
            </a:r>
            <a:r>
              <a:rPr lang="en-GB" sz="2000" dirty="0" smtClean="0">
                <a:latin typeface="Times New Roman" panose="02020603050405020304" pitchFamily="18" charset="0"/>
                <a:cs typeface="Times New Roman" panose="02020603050405020304" pitchFamily="18" charset="0"/>
              </a:rPr>
              <a:t>failure receiving </a:t>
            </a:r>
            <a:r>
              <a:rPr lang="en-GB" sz="2000" dirty="0">
                <a:latin typeface="Times New Roman" panose="02020603050405020304" pitchFamily="18" charset="0"/>
                <a:cs typeface="Times New Roman" panose="02020603050405020304" pitchFamily="18" charset="0"/>
              </a:rPr>
              <a:t>haemodialysis, parenteral iron does not produce </a:t>
            </a:r>
            <a:r>
              <a:rPr lang="en-GB" sz="2000" dirty="0" smtClean="0">
                <a:latin typeface="Times New Roman" panose="02020603050405020304" pitchFamily="18" charset="0"/>
                <a:cs typeface="Times New Roman" panose="02020603050405020304" pitchFamily="18" charset="0"/>
              </a:rPr>
              <a:t>a faster </a:t>
            </a:r>
            <a:r>
              <a:rPr lang="en-GB" sz="2000" dirty="0">
                <a:latin typeface="Times New Roman" panose="02020603050405020304" pitchFamily="18" charset="0"/>
                <a:cs typeface="Times New Roman" panose="02020603050405020304" pitchFamily="18" charset="0"/>
              </a:rPr>
              <a:t>haemoglobin response than oral iron provided that </a:t>
            </a:r>
            <a:r>
              <a:rPr lang="en-GB" sz="2000" dirty="0" smtClean="0">
                <a:latin typeface="Times New Roman" panose="02020603050405020304" pitchFamily="18" charset="0"/>
                <a:cs typeface="Times New Roman" panose="02020603050405020304" pitchFamily="18" charset="0"/>
              </a:rPr>
              <a:t>the oral </a:t>
            </a:r>
            <a:r>
              <a:rPr lang="en-GB" sz="2000" dirty="0">
                <a:latin typeface="Times New Roman" panose="02020603050405020304" pitchFamily="18" charset="0"/>
                <a:cs typeface="Times New Roman" panose="02020603050405020304" pitchFamily="18" charset="0"/>
              </a:rPr>
              <a:t>iron preparation is taken reliably and is </a:t>
            </a:r>
            <a:r>
              <a:rPr lang="en-GB" sz="2000" dirty="0" smtClean="0">
                <a:latin typeface="Times New Roman" panose="02020603050405020304" pitchFamily="18" charset="0"/>
                <a:cs typeface="Times New Roman" panose="02020603050405020304" pitchFamily="18" charset="0"/>
              </a:rPr>
              <a:t>absorbed adequately.</a:t>
            </a:r>
          </a:p>
          <a:p>
            <a:pPr algn="just"/>
            <a:r>
              <a:rPr lang="en-GB" sz="2000" dirty="0" smtClean="0">
                <a:latin typeface="Times New Roman" panose="02020603050405020304" pitchFamily="18" charset="0"/>
                <a:cs typeface="Times New Roman" panose="02020603050405020304" pitchFamily="18" charset="0"/>
              </a:rPr>
              <a:t> </a:t>
            </a:r>
            <a:r>
              <a:rPr lang="en-GB" sz="2000" dirty="0">
                <a:latin typeface="Times New Roman" panose="02020603050405020304" pitchFamily="18" charset="0"/>
                <a:cs typeface="Times New Roman" panose="02020603050405020304" pitchFamily="18" charset="0"/>
              </a:rPr>
              <a:t>If parenteral iron is necessary, the dose </a:t>
            </a:r>
            <a:r>
              <a:rPr lang="en-GB" sz="2000" dirty="0" smtClean="0">
                <a:latin typeface="Times New Roman" panose="02020603050405020304" pitchFamily="18" charset="0"/>
                <a:cs typeface="Times New Roman" panose="02020603050405020304" pitchFamily="18" charset="0"/>
              </a:rPr>
              <a:t>should be </a:t>
            </a:r>
            <a:r>
              <a:rPr lang="en-GB" sz="2000" dirty="0">
                <a:latin typeface="Times New Roman" panose="02020603050405020304" pitchFamily="18" charset="0"/>
                <a:cs typeface="Times New Roman" panose="02020603050405020304" pitchFamily="18" charset="0"/>
              </a:rPr>
              <a:t>calculated according to the patient’s body-weight </a:t>
            </a:r>
            <a:r>
              <a:rPr lang="en-GB" sz="2000" dirty="0" smtClean="0">
                <a:latin typeface="Times New Roman" panose="02020603050405020304" pitchFamily="18" charset="0"/>
                <a:cs typeface="Times New Roman" panose="02020603050405020304" pitchFamily="18" charset="0"/>
              </a:rPr>
              <a:t>and total </a:t>
            </a:r>
            <a:r>
              <a:rPr lang="en-GB" sz="2000" dirty="0">
                <a:latin typeface="Times New Roman" panose="02020603050405020304" pitchFamily="18" charset="0"/>
                <a:cs typeface="Times New Roman" panose="02020603050405020304" pitchFamily="18" charset="0"/>
              </a:rPr>
              <a:t>iron deficit. Depending on the preparation used</a:t>
            </a:r>
            <a:r>
              <a:rPr lang="en-GB" sz="2000" dirty="0" smtClean="0">
                <a:latin typeface="Times New Roman" panose="02020603050405020304" pitchFamily="18" charset="0"/>
                <a:cs typeface="Times New Roman" panose="02020603050405020304" pitchFamily="18" charset="0"/>
              </a:rPr>
              <a:t>,  parenteral </a:t>
            </a:r>
            <a:r>
              <a:rPr lang="en-GB" sz="2000" dirty="0">
                <a:latin typeface="Times New Roman" panose="02020603050405020304" pitchFamily="18" charset="0"/>
                <a:cs typeface="Times New Roman" panose="02020603050405020304" pitchFamily="18" charset="0"/>
              </a:rPr>
              <a:t>iron is given as a total dose or in divided doses</a:t>
            </a:r>
            <a:r>
              <a:rPr lang="en-GB" sz="2000" dirty="0" smtClean="0">
                <a:latin typeface="Times New Roman" panose="02020603050405020304" pitchFamily="18" charset="0"/>
                <a:cs typeface="Times New Roman" panose="02020603050405020304" pitchFamily="18" charset="0"/>
              </a:rPr>
              <a:t>. Further </a:t>
            </a:r>
            <a:r>
              <a:rPr lang="en-GB" sz="2000" dirty="0">
                <a:latin typeface="Times New Roman" panose="02020603050405020304" pitchFamily="18" charset="0"/>
                <a:cs typeface="Times New Roman" panose="02020603050405020304" pitchFamily="18" charset="0"/>
              </a:rPr>
              <a:t>treatment should be guided by </a:t>
            </a:r>
            <a:r>
              <a:rPr lang="en-GB" sz="2000" dirty="0" smtClean="0">
                <a:latin typeface="Times New Roman" panose="02020603050405020304" pitchFamily="18" charset="0"/>
                <a:cs typeface="Times New Roman" panose="02020603050405020304" pitchFamily="18" charset="0"/>
              </a:rPr>
              <a:t>monitoring haemoglobin </a:t>
            </a:r>
            <a:r>
              <a:rPr lang="en-GB" sz="2000" dirty="0">
                <a:latin typeface="Times New Roman" panose="02020603050405020304" pitchFamily="18" charset="0"/>
                <a:cs typeface="Times New Roman" panose="02020603050405020304" pitchFamily="18" charset="0"/>
              </a:rPr>
              <a:t>and serum iron concentrations</a:t>
            </a:r>
            <a:r>
              <a:rPr lang="en-GB" sz="2000" dirty="0" smtClean="0">
                <a:latin typeface="Times New Roman" panose="02020603050405020304" pitchFamily="18" charset="0"/>
                <a:cs typeface="Times New Roman" panose="02020603050405020304" pitchFamily="18" charset="0"/>
              </a:rPr>
              <a:t>.</a:t>
            </a:r>
          </a:p>
          <a:p>
            <a:pPr algn="just"/>
            <a:r>
              <a:rPr lang="en-GB" sz="2000" b="1" dirty="0">
                <a:latin typeface="Times New Roman" panose="02020603050405020304" pitchFamily="18" charset="0"/>
                <a:cs typeface="Times New Roman" panose="02020603050405020304" pitchFamily="18" charset="0"/>
              </a:rPr>
              <a:t>SIDE-EFFECTS</a:t>
            </a:r>
            <a:r>
              <a:rPr lang="en-GB" sz="2000" dirty="0">
                <a:latin typeface="Times New Roman" panose="02020603050405020304" pitchFamily="18" charset="0"/>
                <a:cs typeface="Times New Roman" panose="02020603050405020304" pitchFamily="18" charset="0"/>
              </a:rPr>
              <a:t> </a:t>
            </a:r>
            <a:r>
              <a:rPr lang="en-GB" sz="2000" dirty="0" smtClean="0">
                <a:latin typeface="Times New Roman" panose="02020603050405020304" pitchFamily="18" charset="0"/>
                <a:cs typeface="Times New Roman" panose="02020603050405020304" pitchFamily="18" charset="0"/>
              </a:rPr>
              <a:t>:-Hypersensitivity reactions</a:t>
            </a:r>
            <a:endParaRPr lang="en-GB"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2525259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304800"/>
            <a:ext cx="8763000" cy="639762"/>
          </a:xfrm>
        </p:spPr>
        <p:style>
          <a:lnRef idx="2">
            <a:schemeClr val="dk1"/>
          </a:lnRef>
          <a:fillRef idx="1">
            <a:schemeClr val="lt1"/>
          </a:fillRef>
          <a:effectRef idx="0">
            <a:schemeClr val="dk1"/>
          </a:effectRef>
          <a:fontRef idx="minor">
            <a:schemeClr val="dk1"/>
          </a:fontRef>
        </p:style>
        <p:txBody>
          <a:bodyPr>
            <a:normAutofit fontScale="90000"/>
          </a:bodyPr>
          <a:lstStyle/>
          <a:p>
            <a:r>
              <a:rPr lang="en-GB" dirty="0">
                <a:latin typeface="Times New Roman" panose="02020603050405020304" pitchFamily="18" charset="0"/>
                <a:cs typeface="Times New Roman" panose="02020603050405020304" pitchFamily="18" charset="0"/>
              </a:rPr>
              <a:t>Iron (injectable)</a:t>
            </a:r>
          </a:p>
        </p:txBody>
      </p:sp>
      <p:sp>
        <p:nvSpPr>
          <p:cNvPr id="3" name="Content Placeholder 2"/>
          <p:cNvSpPr>
            <a:spLocks noGrp="1"/>
          </p:cNvSpPr>
          <p:nvPr>
            <p:ph idx="1"/>
          </p:nvPr>
        </p:nvSpPr>
        <p:spPr>
          <a:xfrm>
            <a:off x="152400" y="1066800"/>
            <a:ext cx="8839200" cy="5638800"/>
          </a:xfrm>
        </p:spPr>
        <p:style>
          <a:lnRef idx="2">
            <a:schemeClr val="accent2"/>
          </a:lnRef>
          <a:fillRef idx="1">
            <a:schemeClr val="lt1"/>
          </a:fillRef>
          <a:effectRef idx="0">
            <a:schemeClr val="accent2"/>
          </a:effectRef>
          <a:fontRef idx="minor">
            <a:schemeClr val="dk1"/>
          </a:fontRef>
        </p:style>
        <p:txBody>
          <a:bodyPr>
            <a:noAutofit/>
          </a:bodyPr>
          <a:lstStyle/>
          <a:p>
            <a:pPr marL="0" indent="0" algn="just">
              <a:buNone/>
            </a:pPr>
            <a:r>
              <a:rPr lang="en-GB" sz="1800" b="1" dirty="0">
                <a:latin typeface="Times New Roman" panose="02020603050405020304" pitchFamily="18" charset="0"/>
                <a:cs typeface="Times New Roman" panose="02020603050405020304" pitchFamily="18" charset="0"/>
              </a:rPr>
              <a:t>IMPORTANT SAFETY </a:t>
            </a:r>
            <a:r>
              <a:rPr lang="en-GB" sz="1800" b="1" dirty="0" smtClean="0">
                <a:latin typeface="Times New Roman" panose="02020603050405020304" pitchFamily="18" charset="0"/>
                <a:cs typeface="Times New Roman" panose="02020603050405020304" pitchFamily="18" charset="0"/>
              </a:rPr>
              <a:t>INFORMATION:-</a:t>
            </a:r>
            <a:endParaRPr lang="en-GB" sz="1800" b="1" dirty="0">
              <a:latin typeface="Times New Roman" panose="02020603050405020304" pitchFamily="18" charset="0"/>
              <a:cs typeface="Times New Roman" panose="02020603050405020304" pitchFamily="18" charset="0"/>
            </a:endParaRPr>
          </a:p>
          <a:p>
            <a:pPr marL="0" indent="0" algn="just">
              <a:buNone/>
            </a:pPr>
            <a:r>
              <a:rPr lang="en-GB" sz="2000" dirty="0" smtClean="0">
                <a:latin typeface="Times New Roman" panose="02020603050405020304" pitchFamily="18" charset="0"/>
                <a:cs typeface="Times New Roman" panose="02020603050405020304" pitchFamily="18" charset="0"/>
              </a:rPr>
              <a:t>Serious </a:t>
            </a:r>
            <a:r>
              <a:rPr lang="en-GB" sz="2000" dirty="0">
                <a:latin typeface="Times New Roman" panose="02020603050405020304" pitchFamily="18" charset="0"/>
                <a:cs typeface="Times New Roman" panose="02020603050405020304" pitchFamily="18" charset="0"/>
              </a:rPr>
              <a:t>hypersensitivity reactions, including </a:t>
            </a:r>
            <a:r>
              <a:rPr lang="en-GB" sz="2000" dirty="0" smtClean="0">
                <a:latin typeface="Times New Roman" panose="02020603050405020304" pitchFamily="18" charset="0"/>
                <a:cs typeface="Times New Roman" panose="02020603050405020304" pitchFamily="18" charset="0"/>
              </a:rPr>
              <a:t>life threatening and </a:t>
            </a:r>
            <a:r>
              <a:rPr lang="en-GB" sz="2000" dirty="0">
                <a:latin typeface="Times New Roman" panose="02020603050405020304" pitchFamily="18" charset="0"/>
                <a:cs typeface="Times New Roman" panose="02020603050405020304" pitchFamily="18" charset="0"/>
              </a:rPr>
              <a:t>fatal anaphylactic reactions, have </a:t>
            </a:r>
            <a:r>
              <a:rPr lang="en-GB" sz="2000" dirty="0" smtClean="0">
                <a:latin typeface="Times New Roman" panose="02020603050405020304" pitchFamily="18" charset="0"/>
                <a:cs typeface="Times New Roman" panose="02020603050405020304" pitchFamily="18" charset="0"/>
              </a:rPr>
              <a:t>been reported </a:t>
            </a:r>
            <a:r>
              <a:rPr lang="en-GB" sz="2000" dirty="0">
                <a:latin typeface="Times New Roman" panose="02020603050405020304" pitchFamily="18" charset="0"/>
                <a:cs typeface="Times New Roman" panose="02020603050405020304" pitchFamily="18" charset="0"/>
              </a:rPr>
              <a:t>in patients receiving intravenous iron. </a:t>
            </a:r>
            <a:r>
              <a:rPr lang="en-GB" sz="2000" dirty="0" smtClean="0">
                <a:latin typeface="Times New Roman" panose="02020603050405020304" pitchFamily="18" charset="0"/>
                <a:cs typeface="Times New Roman" panose="02020603050405020304" pitchFamily="18" charset="0"/>
              </a:rPr>
              <a:t>These  reactions </a:t>
            </a:r>
            <a:r>
              <a:rPr lang="en-GB" sz="2000" dirty="0">
                <a:latin typeface="Times New Roman" panose="02020603050405020304" pitchFamily="18" charset="0"/>
                <a:cs typeface="Times New Roman" panose="02020603050405020304" pitchFamily="18" charset="0"/>
              </a:rPr>
              <a:t>can occur even when a previous </a:t>
            </a:r>
            <a:r>
              <a:rPr lang="en-GB" sz="2000" dirty="0" smtClean="0">
                <a:latin typeface="Times New Roman" panose="02020603050405020304" pitchFamily="18" charset="0"/>
                <a:cs typeface="Times New Roman" panose="02020603050405020304" pitchFamily="18" charset="0"/>
              </a:rPr>
              <a:t>administration has </a:t>
            </a:r>
            <a:r>
              <a:rPr lang="en-GB" sz="2000" dirty="0">
                <a:latin typeface="Times New Roman" panose="02020603050405020304" pitchFamily="18" charset="0"/>
                <a:cs typeface="Times New Roman" panose="02020603050405020304" pitchFamily="18" charset="0"/>
              </a:rPr>
              <a:t>been tolerated (including a negative test dose). </a:t>
            </a:r>
            <a:r>
              <a:rPr lang="en-GB" sz="2000" dirty="0" smtClean="0">
                <a:latin typeface="Times New Roman" panose="02020603050405020304" pitchFamily="18" charset="0"/>
                <a:cs typeface="Times New Roman" panose="02020603050405020304" pitchFamily="18" charset="0"/>
              </a:rPr>
              <a:t>Test doses </a:t>
            </a:r>
            <a:r>
              <a:rPr lang="en-GB" sz="2000" dirty="0">
                <a:latin typeface="Times New Roman" panose="02020603050405020304" pitchFamily="18" charset="0"/>
                <a:cs typeface="Times New Roman" panose="02020603050405020304" pitchFamily="18" charset="0"/>
              </a:rPr>
              <a:t>are no longer recommended and caution is </a:t>
            </a:r>
            <a:r>
              <a:rPr lang="en-GB" sz="2000" dirty="0" smtClean="0">
                <a:latin typeface="Times New Roman" panose="02020603050405020304" pitchFamily="18" charset="0"/>
                <a:cs typeface="Times New Roman" panose="02020603050405020304" pitchFamily="18" charset="0"/>
              </a:rPr>
              <a:t>needed with </a:t>
            </a:r>
            <a:r>
              <a:rPr lang="en-GB" sz="2000" dirty="0">
                <a:latin typeface="Times New Roman" panose="02020603050405020304" pitchFamily="18" charset="0"/>
                <a:cs typeface="Times New Roman" panose="02020603050405020304" pitchFamily="18" charset="0"/>
              </a:rPr>
              <a:t>every dose of intravenous iron</a:t>
            </a:r>
            <a:r>
              <a:rPr lang="en-GB" sz="2000" dirty="0" smtClean="0">
                <a:latin typeface="Times New Roman" panose="02020603050405020304" pitchFamily="18" charset="0"/>
                <a:cs typeface="Times New Roman" panose="02020603050405020304" pitchFamily="18" charset="0"/>
              </a:rPr>
              <a:t>. Intravenous </a:t>
            </a:r>
            <a:r>
              <a:rPr lang="en-GB" sz="2000" dirty="0">
                <a:latin typeface="Times New Roman" panose="02020603050405020304" pitchFamily="18" charset="0"/>
                <a:cs typeface="Times New Roman" panose="02020603050405020304" pitchFamily="18" charset="0"/>
              </a:rPr>
              <a:t>iron products should only </a:t>
            </a:r>
            <a:r>
              <a:rPr lang="en-GB" sz="2000" dirty="0" smtClean="0">
                <a:latin typeface="Times New Roman" panose="02020603050405020304" pitchFamily="18" charset="0"/>
                <a:cs typeface="Times New Roman" panose="02020603050405020304" pitchFamily="18" charset="0"/>
              </a:rPr>
              <a:t>be administered </a:t>
            </a:r>
            <a:r>
              <a:rPr lang="en-GB" sz="2000" dirty="0">
                <a:latin typeface="Times New Roman" panose="02020603050405020304" pitchFamily="18" charset="0"/>
                <a:cs typeface="Times New Roman" panose="02020603050405020304" pitchFamily="18" charset="0"/>
              </a:rPr>
              <a:t>when appropriately trained staff </a:t>
            </a:r>
            <a:r>
              <a:rPr lang="en-GB" sz="2000" dirty="0" smtClean="0">
                <a:latin typeface="Times New Roman" panose="02020603050405020304" pitchFamily="18" charset="0"/>
                <a:cs typeface="Times New Roman" panose="02020603050405020304" pitchFamily="18" charset="0"/>
              </a:rPr>
              <a:t>and resuscitation </a:t>
            </a:r>
            <a:r>
              <a:rPr lang="en-GB" sz="2000" dirty="0">
                <a:latin typeface="Times New Roman" panose="02020603050405020304" pitchFamily="18" charset="0"/>
                <a:cs typeface="Times New Roman" panose="02020603050405020304" pitchFamily="18" charset="0"/>
              </a:rPr>
              <a:t>facilities are immediately available</a:t>
            </a:r>
            <a:r>
              <a:rPr lang="en-GB" sz="2000" dirty="0" smtClean="0">
                <a:latin typeface="Times New Roman" panose="02020603050405020304" pitchFamily="18" charset="0"/>
                <a:cs typeface="Times New Roman" panose="02020603050405020304" pitchFamily="18" charset="0"/>
              </a:rPr>
              <a:t>; patients </a:t>
            </a:r>
            <a:r>
              <a:rPr lang="en-GB" sz="2000" dirty="0">
                <a:latin typeface="Times New Roman" panose="02020603050405020304" pitchFamily="18" charset="0"/>
                <a:cs typeface="Times New Roman" panose="02020603050405020304" pitchFamily="18" charset="0"/>
              </a:rPr>
              <a:t>should be closely monitored for signs </a:t>
            </a:r>
            <a:r>
              <a:rPr lang="en-GB" sz="2000" dirty="0" smtClean="0">
                <a:latin typeface="Times New Roman" panose="02020603050405020304" pitchFamily="18" charset="0"/>
                <a:cs typeface="Times New Roman" panose="02020603050405020304" pitchFamily="18" charset="0"/>
              </a:rPr>
              <a:t>of hypersensitivity </a:t>
            </a:r>
            <a:r>
              <a:rPr lang="en-GB" sz="2000" dirty="0">
                <a:latin typeface="Times New Roman" panose="02020603050405020304" pitchFamily="18" charset="0"/>
                <a:cs typeface="Times New Roman" panose="02020603050405020304" pitchFamily="18" charset="0"/>
              </a:rPr>
              <a:t>during and for at </a:t>
            </a:r>
            <a:r>
              <a:rPr lang="en-GB" sz="2000" b="1" u="sng" dirty="0">
                <a:latin typeface="Times New Roman" panose="02020603050405020304" pitchFamily="18" charset="0"/>
                <a:cs typeface="Times New Roman" panose="02020603050405020304" pitchFamily="18" charset="0"/>
              </a:rPr>
              <a:t>least 30 minutes </a:t>
            </a:r>
            <a:r>
              <a:rPr lang="en-GB" sz="2000" dirty="0" smtClean="0">
                <a:latin typeface="Times New Roman" panose="02020603050405020304" pitchFamily="18" charset="0"/>
                <a:cs typeface="Times New Roman" panose="02020603050405020304" pitchFamily="18" charset="0"/>
              </a:rPr>
              <a:t>after every </a:t>
            </a:r>
            <a:r>
              <a:rPr lang="en-GB" sz="2000" dirty="0">
                <a:latin typeface="Times New Roman" panose="02020603050405020304" pitchFamily="18" charset="0"/>
                <a:cs typeface="Times New Roman" panose="02020603050405020304" pitchFamily="18" charset="0"/>
              </a:rPr>
              <a:t>administration. In the event of a </a:t>
            </a:r>
            <a:r>
              <a:rPr lang="en-GB" sz="2000" dirty="0" smtClean="0">
                <a:latin typeface="Times New Roman" panose="02020603050405020304" pitchFamily="18" charset="0"/>
                <a:cs typeface="Times New Roman" panose="02020603050405020304" pitchFamily="18" charset="0"/>
              </a:rPr>
              <a:t>hypersensitivity reaction</a:t>
            </a:r>
            <a:r>
              <a:rPr lang="en-GB" sz="2000" dirty="0">
                <a:latin typeface="Times New Roman" panose="02020603050405020304" pitchFamily="18" charset="0"/>
                <a:cs typeface="Times New Roman" panose="02020603050405020304" pitchFamily="18" charset="0"/>
              </a:rPr>
              <a:t>, treatment should be stopped immediately </a:t>
            </a:r>
            <a:r>
              <a:rPr lang="en-GB" sz="2000" dirty="0" smtClean="0">
                <a:latin typeface="Times New Roman" panose="02020603050405020304" pitchFamily="18" charset="0"/>
                <a:cs typeface="Times New Roman" panose="02020603050405020304" pitchFamily="18" charset="0"/>
              </a:rPr>
              <a:t>and appropriate </a:t>
            </a:r>
            <a:r>
              <a:rPr lang="en-GB" sz="2000" dirty="0">
                <a:latin typeface="Times New Roman" panose="02020603050405020304" pitchFamily="18" charset="0"/>
                <a:cs typeface="Times New Roman" panose="02020603050405020304" pitchFamily="18" charset="0"/>
              </a:rPr>
              <a:t>management initiated</a:t>
            </a:r>
            <a:r>
              <a:rPr lang="en-GB" sz="2000" dirty="0" smtClean="0">
                <a:latin typeface="Times New Roman" panose="02020603050405020304" pitchFamily="18" charset="0"/>
                <a:cs typeface="Times New Roman" panose="02020603050405020304" pitchFamily="18" charset="0"/>
              </a:rPr>
              <a:t>. </a:t>
            </a:r>
          </a:p>
          <a:p>
            <a:pPr marL="0" indent="0" algn="just">
              <a:buNone/>
            </a:pPr>
            <a:r>
              <a:rPr lang="en-GB" sz="2000" b="1" dirty="0" smtClean="0">
                <a:latin typeface="Times New Roman" panose="02020603050405020304" pitchFamily="18" charset="0"/>
                <a:cs typeface="Times New Roman" panose="02020603050405020304" pitchFamily="18" charset="0"/>
              </a:rPr>
              <a:t>The </a:t>
            </a:r>
            <a:r>
              <a:rPr lang="en-GB" sz="2000" b="1" dirty="0">
                <a:latin typeface="Times New Roman" panose="02020603050405020304" pitchFamily="18" charset="0"/>
                <a:cs typeface="Times New Roman" panose="02020603050405020304" pitchFamily="18" charset="0"/>
              </a:rPr>
              <a:t>risk of hypersensitivity is increased</a:t>
            </a:r>
            <a:r>
              <a:rPr lang="en-GB" sz="2000" dirty="0">
                <a:latin typeface="Times New Roman" panose="02020603050405020304" pitchFamily="18" charset="0"/>
                <a:cs typeface="Times New Roman" panose="02020603050405020304" pitchFamily="18" charset="0"/>
              </a:rPr>
              <a:t> in </a:t>
            </a:r>
            <a:r>
              <a:rPr lang="en-GB" sz="2000" dirty="0" smtClean="0">
                <a:latin typeface="Times New Roman" panose="02020603050405020304" pitchFamily="18" charset="0"/>
                <a:cs typeface="Times New Roman" panose="02020603050405020304" pitchFamily="18" charset="0"/>
              </a:rPr>
              <a:t>patients with </a:t>
            </a:r>
            <a:r>
              <a:rPr lang="en-GB" sz="2000" dirty="0">
                <a:latin typeface="Times New Roman" panose="02020603050405020304" pitchFamily="18" charset="0"/>
                <a:cs typeface="Times New Roman" panose="02020603050405020304" pitchFamily="18" charset="0"/>
              </a:rPr>
              <a:t>known allergies, immune or </a:t>
            </a:r>
            <a:r>
              <a:rPr lang="en-GB" sz="2000" dirty="0" smtClean="0">
                <a:latin typeface="Times New Roman" panose="02020603050405020304" pitchFamily="18" charset="0"/>
                <a:cs typeface="Times New Roman" panose="02020603050405020304" pitchFamily="18" charset="0"/>
              </a:rPr>
              <a:t>inflammatory conditions</a:t>
            </a:r>
            <a:r>
              <a:rPr lang="en-GB" sz="2000" dirty="0">
                <a:latin typeface="Times New Roman" panose="02020603050405020304" pitchFamily="18" charset="0"/>
                <a:cs typeface="Times New Roman" panose="02020603050405020304" pitchFamily="18" charset="0"/>
              </a:rPr>
              <a:t>, or those with a history of severe asthma</a:t>
            </a:r>
            <a:r>
              <a:rPr lang="en-GB" sz="2000" dirty="0" smtClean="0">
                <a:latin typeface="Times New Roman" panose="02020603050405020304" pitchFamily="18" charset="0"/>
                <a:cs typeface="Times New Roman" panose="02020603050405020304" pitchFamily="18" charset="0"/>
              </a:rPr>
              <a:t>, eczema</a:t>
            </a:r>
            <a:r>
              <a:rPr lang="en-GB" sz="2000" dirty="0">
                <a:latin typeface="Times New Roman" panose="02020603050405020304" pitchFamily="18" charset="0"/>
                <a:cs typeface="Times New Roman" panose="02020603050405020304" pitchFamily="18" charset="0"/>
              </a:rPr>
              <a:t>, or other atopic allergy; in these patients</a:t>
            </a:r>
            <a:r>
              <a:rPr lang="en-GB" sz="2000" dirty="0" smtClean="0">
                <a:latin typeface="Times New Roman" panose="02020603050405020304" pitchFamily="18" charset="0"/>
                <a:cs typeface="Times New Roman" panose="02020603050405020304" pitchFamily="18" charset="0"/>
              </a:rPr>
              <a:t>, intravenous </a:t>
            </a:r>
            <a:r>
              <a:rPr lang="en-GB" sz="2000" dirty="0">
                <a:latin typeface="Times New Roman" panose="02020603050405020304" pitchFamily="18" charset="0"/>
                <a:cs typeface="Times New Roman" panose="02020603050405020304" pitchFamily="18" charset="0"/>
              </a:rPr>
              <a:t>iron should only be used if the </a:t>
            </a:r>
            <a:r>
              <a:rPr lang="en-GB" sz="2000" dirty="0" smtClean="0">
                <a:latin typeface="Times New Roman" panose="02020603050405020304" pitchFamily="18" charset="0"/>
                <a:cs typeface="Times New Roman" panose="02020603050405020304" pitchFamily="18" charset="0"/>
              </a:rPr>
              <a:t>benefits outweigh </a:t>
            </a:r>
            <a:r>
              <a:rPr lang="en-GB" sz="2000" dirty="0">
                <a:latin typeface="Times New Roman" panose="02020603050405020304" pitchFamily="18" charset="0"/>
                <a:cs typeface="Times New Roman" panose="02020603050405020304" pitchFamily="18" charset="0"/>
              </a:rPr>
              <a:t>the risks</a:t>
            </a:r>
            <a:r>
              <a:rPr lang="en-GB" sz="2000" dirty="0" smtClean="0">
                <a:latin typeface="Times New Roman" panose="02020603050405020304" pitchFamily="18" charset="0"/>
                <a:cs typeface="Times New Roman" panose="02020603050405020304" pitchFamily="18" charset="0"/>
              </a:rPr>
              <a:t>. Intravenous </a:t>
            </a:r>
            <a:r>
              <a:rPr lang="en-GB" sz="2000" dirty="0">
                <a:latin typeface="Times New Roman" panose="02020603050405020304" pitchFamily="18" charset="0"/>
                <a:cs typeface="Times New Roman" panose="02020603050405020304" pitchFamily="18" charset="0"/>
              </a:rPr>
              <a:t>iron should be avoided in the </a:t>
            </a:r>
            <a:r>
              <a:rPr lang="en-GB" sz="2000" dirty="0" smtClean="0">
                <a:latin typeface="Times New Roman" panose="02020603050405020304" pitchFamily="18" charset="0"/>
                <a:cs typeface="Times New Roman" panose="02020603050405020304" pitchFamily="18" charset="0"/>
              </a:rPr>
              <a:t>first trimester </a:t>
            </a:r>
            <a:r>
              <a:rPr lang="en-GB" sz="2000" dirty="0">
                <a:latin typeface="Times New Roman" panose="02020603050405020304" pitchFamily="18" charset="0"/>
                <a:cs typeface="Times New Roman" panose="02020603050405020304" pitchFamily="18" charset="0"/>
              </a:rPr>
              <a:t>of pregnancy and used in the second or </a:t>
            </a:r>
            <a:r>
              <a:rPr lang="en-GB" sz="2000" dirty="0" smtClean="0">
                <a:latin typeface="Times New Roman" panose="02020603050405020304" pitchFamily="18" charset="0"/>
                <a:cs typeface="Times New Roman" panose="02020603050405020304" pitchFamily="18" charset="0"/>
              </a:rPr>
              <a:t>third trimesters </a:t>
            </a:r>
            <a:r>
              <a:rPr lang="en-GB" sz="2000" dirty="0">
                <a:latin typeface="Times New Roman" panose="02020603050405020304" pitchFamily="18" charset="0"/>
                <a:cs typeface="Times New Roman" panose="02020603050405020304" pitchFamily="18" charset="0"/>
              </a:rPr>
              <a:t>only if the benefit outweighs the </a:t>
            </a:r>
            <a:r>
              <a:rPr lang="en-GB" sz="2000" dirty="0" smtClean="0">
                <a:latin typeface="Times New Roman" panose="02020603050405020304" pitchFamily="18" charset="0"/>
                <a:cs typeface="Times New Roman" panose="02020603050405020304" pitchFamily="18" charset="0"/>
              </a:rPr>
              <a:t>potential risks </a:t>
            </a:r>
            <a:r>
              <a:rPr lang="en-GB" sz="2000" dirty="0">
                <a:latin typeface="Times New Roman" panose="02020603050405020304" pitchFamily="18" charset="0"/>
                <a:cs typeface="Times New Roman" panose="02020603050405020304" pitchFamily="18" charset="0"/>
              </a:rPr>
              <a:t>for both mother and </a:t>
            </a:r>
            <a:r>
              <a:rPr lang="en-GB" sz="2000" dirty="0" err="1">
                <a:latin typeface="Times New Roman" panose="02020603050405020304" pitchFamily="18" charset="0"/>
                <a:cs typeface="Times New Roman" panose="02020603050405020304" pitchFamily="18" charset="0"/>
              </a:rPr>
              <a:t>fetus</a:t>
            </a:r>
            <a:r>
              <a:rPr lang="en-GB" sz="2000" dirty="0">
                <a:latin typeface="Times New Roman" panose="02020603050405020304" pitchFamily="18" charset="0"/>
                <a:cs typeface="Times New Roman" panose="02020603050405020304" pitchFamily="18" charset="0"/>
              </a:rPr>
              <a:t>.</a:t>
            </a:r>
            <a:endParaRPr lang="en-GB" sz="8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6082217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11162"/>
          </a:xfrm>
        </p:spPr>
        <p:style>
          <a:lnRef idx="2">
            <a:schemeClr val="accent2"/>
          </a:lnRef>
          <a:fillRef idx="1">
            <a:schemeClr val="lt1"/>
          </a:fillRef>
          <a:effectRef idx="0">
            <a:schemeClr val="accent2"/>
          </a:effectRef>
          <a:fontRef idx="minor">
            <a:schemeClr val="dk1"/>
          </a:fontRef>
        </p:style>
        <p:txBody>
          <a:bodyPr>
            <a:normAutofit fontScale="90000"/>
          </a:bodyPr>
          <a:lstStyle/>
          <a:p>
            <a:r>
              <a:rPr lang="en-GB" dirty="0"/>
              <a:t>Iron dextran</a:t>
            </a:r>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457200" y="914400"/>
            <a:ext cx="3657600" cy="3505200"/>
          </a:xfrm>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800600" y="990600"/>
            <a:ext cx="3962400" cy="5335726"/>
          </a:xfrm>
          <a:prstGeom prst="rect">
            <a:avLst/>
          </a:prstGeom>
        </p:spPr>
      </p:pic>
      <p:sp>
        <p:nvSpPr>
          <p:cNvPr id="6" name="Rectangle 5"/>
          <p:cNvSpPr/>
          <p:nvPr/>
        </p:nvSpPr>
        <p:spPr>
          <a:xfrm>
            <a:off x="381000" y="4572000"/>
            <a:ext cx="4291445" cy="1754326"/>
          </a:xfrm>
          <a:prstGeom prst="rect">
            <a:avLst/>
          </a:prstGeom>
        </p:spPr>
        <p:style>
          <a:lnRef idx="2">
            <a:schemeClr val="dk1"/>
          </a:lnRef>
          <a:fillRef idx="1">
            <a:schemeClr val="lt1"/>
          </a:fillRef>
          <a:effectRef idx="0">
            <a:schemeClr val="dk1"/>
          </a:effectRef>
          <a:fontRef idx="minor">
            <a:schemeClr val="dk1"/>
          </a:fontRef>
        </p:style>
        <p:txBody>
          <a:bodyPr wrap="square">
            <a:spAutoFit/>
          </a:bodyPr>
          <a:lstStyle/>
          <a:p>
            <a:r>
              <a:rPr lang="en-GB" b="1" dirty="0">
                <a:solidFill>
                  <a:srgbClr val="FF0000"/>
                </a:solidFill>
                <a:latin typeface="Times New Roman" panose="02020603050405020304" pitchFamily="18" charset="0"/>
                <a:cs typeface="Times New Roman" panose="02020603050405020304" pitchFamily="18" charset="0"/>
              </a:rPr>
              <a:t>Solution for injection</a:t>
            </a:r>
          </a:p>
          <a:p>
            <a:r>
              <a:rPr lang="en-GB" b="1" dirty="0">
                <a:solidFill>
                  <a:srgbClr val="FF0000"/>
                </a:solidFill>
                <a:latin typeface="Times New Roman" panose="02020603050405020304" pitchFamily="18" charset="0"/>
                <a:cs typeface="Times New Roman" panose="02020603050405020304" pitchFamily="18" charset="0"/>
              </a:rPr>
              <a:t>▶ </a:t>
            </a:r>
            <a:r>
              <a:rPr lang="en-GB" b="1" dirty="0" err="1">
                <a:solidFill>
                  <a:srgbClr val="FF0000"/>
                </a:solidFill>
                <a:latin typeface="Times New Roman" panose="02020603050405020304" pitchFamily="18" charset="0"/>
                <a:cs typeface="Times New Roman" panose="02020603050405020304" pitchFamily="18" charset="0"/>
              </a:rPr>
              <a:t>Diafer</a:t>
            </a:r>
            <a:r>
              <a:rPr lang="en-GB" b="1" dirty="0">
                <a:solidFill>
                  <a:srgbClr val="FF0000"/>
                </a:solidFill>
                <a:latin typeface="Times New Roman" panose="02020603050405020304" pitchFamily="18" charset="0"/>
                <a:cs typeface="Times New Roman" panose="02020603050405020304" pitchFamily="18" charset="0"/>
              </a:rPr>
              <a:t> (</a:t>
            </a:r>
            <a:r>
              <a:rPr lang="en-GB" b="1" dirty="0" err="1">
                <a:solidFill>
                  <a:srgbClr val="FF0000"/>
                </a:solidFill>
                <a:latin typeface="Times New Roman" panose="02020603050405020304" pitchFamily="18" charset="0"/>
                <a:cs typeface="Times New Roman" panose="02020603050405020304" pitchFamily="18" charset="0"/>
              </a:rPr>
              <a:t>Pharmacosmos</a:t>
            </a:r>
            <a:r>
              <a:rPr lang="en-GB" b="1" dirty="0">
                <a:solidFill>
                  <a:srgbClr val="FF0000"/>
                </a:solidFill>
                <a:latin typeface="Times New Roman" panose="02020603050405020304" pitchFamily="18" charset="0"/>
                <a:cs typeface="Times New Roman" panose="02020603050405020304" pitchFamily="18" charset="0"/>
              </a:rPr>
              <a:t> UK Ltd) A</a:t>
            </a:r>
          </a:p>
          <a:p>
            <a:r>
              <a:rPr lang="en-GB" b="1" dirty="0">
                <a:solidFill>
                  <a:srgbClr val="FF0000"/>
                </a:solidFill>
                <a:latin typeface="Times New Roman" panose="02020603050405020304" pitchFamily="18" charset="0"/>
                <a:cs typeface="Times New Roman" panose="02020603050405020304" pitchFamily="18" charset="0"/>
              </a:rPr>
              <a:t>Iron </a:t>
            </a:r>
            <a:r>
              <a:rPr lang="en-GB" b="1" dirty="0" err="1">
                <a:solidFill>
                  <a:srgbClr val="FF0000"/>
                </a:solidFill>
                <a:latin typeface="Times New Roman" panose="02020603050405020304" pitchFamily="18" charset="0"/>
                <a:cs typeface="Times New Roman" panose="02020603050405020304" pitchFamily="18" charset="0"/>
              </a:rPr>
              <a:t>isomaltoside</a:t>
            </a:r>
            <a:r>
              <a:rPr lang="en-GB" b="1" dirty="0">
                <a:solidFill>
                  <a:srgbClr val="FF0000"/>
                </a:solidFill>
                <a:latin typeface="Times New Roman" panose="02020603050405020304" pitchFamily="18" charset="0"/>
                <a:cs typeface="Times New Roman" panose="02020603050405020304" pitchFamily="18" charset="0"/>
              </a:rPr>
              <a:t> 1000 50 mg per 1 </a:t>
            </a:r>
            <a:r>
              <a:rPr lang="en-GB" b="1" dirty="0" smtClean="0">
                <a:solidFill>
                  <a:srgbClr val="FF0000"/>
                </a:solidFill>
                <a:latin typeface="Times New Roman" panose="02020603050405020304" pitchFamily="18" charset="0"/>
                <a:cs typeface="Times New Roman" panose="02020603050405020304" pitchFamily="18" charset="0"/>
              </a:rPr>
              <a:t>m</a:t>
            </a:r>
          </a:p>
          <a:p>
            <a:endParaRPr lang="en-US" b="1" dirty="0">
              <a:solidFill>
                <a:srgbClr val="FF0000"/>
              </a:solidFill>
              <a:latin typeface="Times New Roman" panose="02020603050405020304" pitchFamily="18" charset="0"/>
              <a:cs typeface="Times New Roman" panose="02020603050405020304" pitchFamily="18" charset="0"/>
            </a:endParaRPr>
          </a:p>
          <a:p>
            <a:r>
              <a:rPr lang="en-GB" b="1" dirty="0" err="1">
                <a:solidFill>
                  <a:srgbClr val="FF0000"/>
                </a:solidFill>
                <a:latin typeface="Times New Roman" panose="02020603050405020304" pitchFamily="18" charset="0"/>
                <a:cs typeface="Times New Roman" panose="02020603050405020304" pitchFamily="18" charset="0"/>
              </a:rPr>
              <a:t>Monofer</a:t>
            </a:r>
            <a:r>
              <a:rPr lang="en-GB" b="1" dirty="0">
                <a:solidFill>
                  <a:srgbClr val="FF0000"/>
                </a:solidFill>
                <a:latin typeface="Times New Roman" panose="02020603050405020304" pitchFamily="18" charset="0"/>
                <a:cs typeface="Times New Roman" panose="02020603050405020304" pitchFamily="18" charset="0"/>
              </a:rPr>
              <a:t> (</a:t>
            </a:r>
            <a:r>
              <a:rPr lang="en-GB" b="1" dirty="0" err="1">
                <a:solidFill>
                  <a:srgbClr val="FF0000"/>
                </a:solidFill>
                <a:latin typeface="Times New Roman" panose="02020603050405020304" pitchFamily="18" charset="0"/>
                <a:cs typeface="Times New Roman" panose="02020603050405020304" pitchFamily="18" charset="0"/>
              </a:rPr>
              <a:t>Pharmacosmos</a:t>
            </a:r>
            <a:r>
              <a:rPr lang="en-GB" b="1" dirty="0">
                <a:solidFill>
                  <a:srgbClr val="FF0000"/>
                </a:solidFill>
                <a:latin typeface="Times New Roman" panose="02020603050405020304" pitchFamily="18" charset="0"/>
                <a:cs typeface="Times New Roman" panose="02020603050405020304" pitchFamily="18" charset="0"/>
              </a:rPr>
              <a:t> UK Ltd) A</a:t>
            </a:r>
          </a:p>
          <a:p>
            <a:r>
              <a:rPr lang="en-GB" b="1" dirty="0">
                <a:solidFill>
                  <a:srgbClr val="FF0000"/>
                </a:solidFill>
                <a:latin typeface="Times New Roman" panose="02020603050405020304" pitchFamily="18" charset="0"/>
                <a:cs typeface="Times New Roman" panose="02020603050405020304" pitchFamily="18" charset="0"/>
              </a:rPr>
              <a:t>Iron </a:t>
            </a:r>
            <a:r>
              <a:rPr lang="en-GB" b="1" dirty="0" err="1">
                <a:solidFill>
                  <a:srgbClr val="FF0000"/>
                </a:solidFill>
                <a:latin typeface="Times New Roman" panose="02020603050405020304" pitchFamily="18" charset="0"/>
                <a:cs typeface="Times New Roman" panose="02020603050405020304" pitchFamily="18" charset="0"/>
              </a:rPr>
              <a:t>isomaltoside</a:t>
            </a:r>
            <a:r>
              <a:rPr lang="en-GB" b="1" dirty="0">
                <a:solidFill>
                  <a:srgbClr val="FF0000"/>
                </a:solidFill>
                <a:latin typeface="Times New Roman" panose="02020603050405020304" pitchFamily="18" charset="0"/>
                <a:cs typeface="Times New Roman" panose="02020603050405020304" pitchFamily="18" charset="0"/>
              </a:rPr>
              <a:t> 1000 100 mg per 1 ml</a:t>
            </a:r>
          </a:p>
        </p:txBody>
      </p:sp>
    </p:spTree>
    <p:extLst>
      <p:ext uri="{BB962C8B-B14F-4D97-AF65-F5344CB8AC3E}">
        <p14:creationId xmlns:p14="http://schemas.microsoft.com/office/powerpoint/2010/main" val="42357339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274638"/>
            <a:ext cx="8763000" cy="715962"/>
          </a:xfrm>
        </p:spPr>
        <p:style>
          <a:lnRef idx="2">
            <a:schemeClr val="accent2"/>
          </a:lnRef>
          <a:fillRef idx="1">
            <a:schemeClr val="lt1"/>
          </a:fillRef>
          <a:effectRef idx="0">
            <a:schemeClr val="accent2"/>
          </a:effectRef>
          <a:fontRef idx="minor">
            <a:schemeClr val="dk1"/>
          </a:fontRef>
        </p:style>
        <p:txBody>
          <a:bodyPr>
            <a:normAutofit fontScale="90000"/>
          </a:bodyPr>
          <a:lstStyle/>
          <a:p>
            <a:r>
              <a:rPr lang="en-GB" dirty="0">
                <a:solidFill>
                  <a:schemeClr val="tx1"/>
                </a:solidFill>
              </a:rPr>
              <a:t>Iron sucrose</a:t>
            </a:r>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457200" y="1371600"/>
            <a:ext cx="2628900" cy="2657475"/>
          </a:xfrm>
        </p:spPr>
      </p:pic>
      <p:sp>
        <p:nvSpPr>
          <p:cNvPr id="5" name="Rectangle 4"/>
          <p:cNvSpPr/>
          <p:nvPr/>
        </p:nvSpPr>
        <p:spPr>
          <a:xfrm>
            <a:off x="4267200" y="1371600"/>
            <a:ext cx="4572000" cy="1200329"/>
          </a:xfrm>
          <a:prstGeom prst="rect">
            <a:avLst/>
          </a:prstGeom>
        </p:spPr>
        <p:style>
          <a:lnRef idx="2">
            <a:schemeClr val="dk1"/>
          </a:lnRef>
          <a:fillRef idx="1">
            <a:schemeClr val="lt1"/>
          </a:fillRef>
          <a:effectRef idx="0">
            <a:schemeClr val="dk1"/>
          </a:effectRef>
          <a:fontRef idx="minor">
            <a:schemeClr val="dk1"/>
          </a:fontRef>
        </p:style>
        <p:txBody>
          <a:bodyPr>
            <a:spAutoFit/>
          </a:bodyPr>
          <a:lstStyle/>
          <a:p>
            <a:r>
              <a:rPr lang="en-GB" b="1" dirty="0">
                <a:solidFill>
                  <a:srgbClr val="FF0000"/>
                </a:solidFill>
                <a:latin typeface="Times New Roman" panose="02020603050405020304" pitchFamily="18" charset="0"/>
                <a:cs typeface="Times New Roman" panose="02020603050405020304" pitchFamily="18" charset="0"/>
              </a:rPr>
              <a:t>Solution for injection</a:t>
            </a:r>
          </a:p>
          <a:p>
            <a:r>
              <a:rPr lang="en-GB" b="1" dirty="0">
                <a:solidFill>
                  <a:srgbClr val="FF0000"/>
                </a:solidFill>
                <a:latin typeface="Times New Roman" panose="02020603050405020304" pitchFamily="18" charset="0"/>
                <a:cs typeface="Times New Roman" panose="02020603050405020304" pitchFamily="18" charset="0"/>
              </a:rPr>
              <a:t>▶ </a:t>
            </a:r>
            <a:r>
              <a:rPr lang="en-GB" b="1" dirty="0" err="1">
                <a:solidFill>
                  <a:srgbClr val="FF0000"/>
                </a:solidFill>
                <a:latin typeface="Times New Roman" panose="02020603050405020304" pitchFamily="18" charset="0"/>
                <a:cs typeface="Times New Roman" panose="02020603050405020304" pitchFamily="18" charset="0"/>
              </a:rPr>
              <a:t>Venofer</a:t>
            </a:r>
            <a:r>
              <a:rPr lang="en-GB" b="1" dirty="0">
                <a:solidFill>
                  <a:srgbClr val="FF0000"/>
                </a:solidFill>
                <a:latin typeface="Times New Roman" panose="02020603050405020304" pitchFamily="18" charset="0"/>
                <a:cs typeface="Times New Roman" panose="02020603050405020304" pitchFamily="18" charset="0"/>
              </a:rPr>
              <a:t> (</a:t>
            </a:r>
            <a:r>
              <a:rPr lang="en-GB" b="1" dirty="0" err="1">
                <a:solidFill>
                  <a:srgbClr val="FF0000"/>
                </a:solidFill>
                <a:latin typeface="Times New Roman" panose="02020603050405020304" pitchFamily="18" charset="0"/>
                <a:cs typeface="Times New Roman" panose="02020603050405020304" pitchFamily="18" charset="0"/>
              </a:rPr>
              <a:t>Vifor</a:t>
            </a:r>
            <a:r>
              <a:rPr lang="en-GB" b="1" dirty="0">
                <a:solidFill>
                  <a:srgbClr val="FF0000"/>
                </a:solidFill>
                <a:latin typeface="Times New Roman" panose="02020603050405020304" pitchFamily="18" charset="0"/>
                <a:cs typeface="Times New Roman" panose="02020603050405020304" pitchFamily="18" charset="0"/>
              </a:rPr>
              <a:t> Pharma UK Ltd, Imported (United States)) A</a:t>
            </a:r>
          </a:p>
          <a:p>
            <a:r>
              <a:rPr lang="en-GB" b="1" dirty="0">
                <a:solidFill>
                  <a:srgbClr val="FF0000"/>
                </a:solidFill>
                <a:latin typeface="Times New Roman" panose="02020603050405020304" pitchFamily="18" charset="0"/>
                <a:cs typeface="Times New Roman" panose="02020603050405020304" pitchFamily="18" charset="0"/>
              </a:rPr>
              <a:t>Iron (as Iron sucrose) 20 mg per 1 ml</a:t>
            </a:r>
          </a:p>
        </p:txBody>
      </p:sp>
    </p:spTree>
    <p:extLst>
      <p:ext uri="{BB962C8B-B14F-4D97-AF65-F5344CB8AC3E}">
        <p14:creationId xmlns:p14="http://schemas.microsoft.com/office/powerpoint/2010/main" val="282818227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2">
            <a:schemeClr val="dk1"/>
          </a:lnRef>
          <a:fillRef idx="1">
            <a:schemeClr val="lt1"/>
          </a:fillRef>
          <a:effectRef idx="0">
            <a:schemeClr val="dk1"/>
          </a:effectRef>
          <a:fontRef idx="minor">
            <a:schemeClr val="dk1"/>
          </a:fontRef>
        </p:style>
        <p:txBody>
          <a:bodyPr/>
          <a:lstStyle/>
          <a:p>
            <a:r>
              <a:rPr lang="en-GB" dirty="0"/>
              <a:t>Ferric </a:t>
            </a:r>
            <a:r>
              <a:rPr lang="en-GB" dirty="0" err="1"/>
              <a:t>carboxymaltose</a:t>
            </a:r>
            <a:endParaRPr lang="en-GB" dirty="0"/>
          </a:p>
        </p:txBody>
      </p:sp>
      <p:sp>
        <p:nvSpPr>
          <p:cNvPr id="5" name="Rectangle 4"/>
          <p:cNvSpPr/>
          <p:nvPr/>
        </p:nvSpPr>
        <p:spPr>
          <a:xfrm>
            <a:off x="4724400" y="1676400"/>
            <a:ext cx="4419600" cy="1477328"/>
          </a:xfrm>
          <a:prstGeom prst="rect">
            <a:avLst/>
          </a:prstGeom>
        </p:spPr>
        <p:style>
          <a:lnRef idx="2">
            <a:schemeClr val="dk1"/>
          </a:lnRef>
          <a:fillRef idx="1">
            <a:schemeClr val="lt1"/>
          </a:fillRef>
          <a:effectRef idx="0">
            <a:schemeClr val="dk1"/>
          </a:effectRef>
          <a:fontRef idx="minor">
            <a:schemeClr val="dk1"/>
          </a:fontRef>
        </p:style>
        <p:txBody>
          <a:bodyPr wrap="square">
            <a:spAutoFit/>
          </a:bodyPr>
          <a:lstStyle/>
          <a:p>
            <a:r>
              <a:rPr lang="en-GB" b="1" dirty="0">
                <a:solidFill>
                  <a:srgbClr val="FF0000"/>
                </a:solidFill>
                <a:latin typeface="Times New Roman" panose="02020603050405020304" pitchFamily="18" charset="0"/>
                <a:cs typeface="Times New Roman" panose="02020603050405020304" pitchFamily="18" charset="0"/>
              </a:rPr>
              <a:t>Solution for injection</a:t>
            </a:r>
          </a:p>
          <a:p>
            <a:r>
              <a:rPr lang="en-GB" b="1" dirty="0">
                <a:solidFill>
                  <a:srgbClr val="FF0000"/>
                </a:solidFill>
                <a:latin typeface="Times New Roman" panose="02020603050405020304" pitchFamily="18" charset="0"/>
                <a:cs typeface="Times New Roman" panose="02020603050405020304" pitchFamily="18" charset="0"/>
              </a:rPr>
              <a:t>ELECTROLYTES: May contain Sodium</a:t>
            </a:r>
          </a:p>
          <a:p>
            <a:r>
              <a:rPr lang="en-GB" b="1" dirty="0">
                <a:solidFill>
                  <a:srgbClr val="FF0000"/>
                </a:solidFill>
                <a:latin typeface="Times New Roman" panose="02020603050405020304" pitchFamily="18" charset="0"/>
                <a:cs typeface="Times New Roman" panose="02020603050405020304" pitchFamily="18" charset="0"/>
              </a:rPr>
              <a:t>▶ </a:t>
            </a:r>
            <a:r>
              <a:rPr lang="en-GB" b="1" dirty="0" err="1">
                <a:solidFill>
                  <a:srgbClr val="FF0000"/>
                </a:solidFill>
                <a:latin typeface="Times New Roman" panose="02020603050405020304" pitchFamily="18" charset="0"/>
                <a:cs typeface="Times New Roman" panose="02020603050405020304" pitchFamily="18" charset="0"/>
              </a:rPr>
              <a:t>Ferinject</a:t>
            </a:r>
            <a:r>
              <a:rPr lang="en-GB" b="1" dirty="0">
                <a:solidFill>
                  <a:srgbClr val="FF0000"/>
                </a:solidFill>
                <a:latin typeface="Times New Roman" panose="02020603050405020304" pitchFamily="18" charset="0"/>
                <a:cs typeface="Times New Roman" panose="02020603050405020304" pitchFamily="18" charset="0"/>
              </a:rPr>
              <a:t> (</a:t>
            </a:r>
            <a:r>
              <a:rPr lang="en-GB" b="1" dirty="0" err="1">
                <a:solidFill>
                  <a:srgbClr val="FF0000"/>
                </a:solidFill>
                <a:latin typeface="Times New Roman" panose="02020603050405020304" pitchFamily="18" charset="0"/>
                <a:cs typeface="Times New Roman" panose="02020603050405020304" pitchFamily="18" charset="0"/>
              </a:rPr>
              <a:t>Vifor</a:t>
            </a:r>
            <a:r>
              <a:rPr lang="en-GB" b="1" dirty="0">
                <a:solidFill>
                  <a:srgbClr val="FF0000"/>
                </a:solidFill>
                <a:latin typeface="Times New Roman" panose="02020603050405020304" pitchFamily="18" charset="0"/>
                <a:cs typeface="Times New Roman" panose="02020603050405020304" pitchFamily="18" charset="0"/>
              </a:rPr>
              <a:t> Pharma UK Ltd) A</a:t>
            </a:r>
          </a:p>
          <a:p>
            <a:r>
              <a:rPr lang="en-GB" b="1" dirty="0">
                <a:solidFill>
                  <a:srgbClr val="FF0000"/>
                </a:solidFill>
                <a:latin typeface="Times New Roman" panose="02020603050405020304" pitchFamily="18" charset="0"/>
                <a:cs typeface="Times New Roman" panose="02020603050405020304" pitchFamily="18" charset="0"/>
              </a:rPr>
              <a:t>Iron (as Ferric </a:t>
            </a:r>
            <a:r>
              <a:rPr lang="en-GB" b="1" dirty="0" err="1">
                <a:solidFill>
                  <a:srgbClr val="FF0000"/>
                </a:solidFill>
                <a:latin typeface="Times New Roman" panose="02020603050405020304" pitchFamily="18" charset="0"/>
                <a:cs typeface="Times New Roman" panose="02020603050405020304" pitchFamily="18" charset="0"/>
              </a:rPr>
              <a:t>carboxymaltose</a:t>
            </a:r>
            <a:r>
              <a:rPr lang="en-GB" b="1" dirty="0">
                <a:solidFill>
                  <a:srgbClr val="FF0000"/>
                </a:solidFill>
                <a:latin typeface="Times New Roman" panose="02020603050405020304" pitchFamily="18" charset="0"/>
                <a:cs typeface="Times New Roman" panose="02020603050405020304" pitchFamily="18" charset="0"/>
              </a:rPr>
              <a:t>) 50 mg per 1 ml</a:t>
            </a:r>
          </a:p>
        </p:txBody>
      </p:sp>
      <p:pic>
        <p:nvPicPr>
          <p:cNvPr id="3074" name="Picture 2" descr="C:\Users\Al-Ra'y\Desktop\download fe.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1000" y="1828800"/>
            <a:ext cx="4191000" cy="444211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8479934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76200"/>
            <a:ext cx="8763000" cy="533400"/>
          </a:xfrm>
        </p:spPr>
        <p:style>
          <a:lnRef idx="2">
            <a:schemeClr val="dk1"/>
          </a:lnRef>
          <a:fillRef idx="1">
            <a:schemeClr val="lt1"/>
          </a:fillRef>
          <a:effectRef idx="0">
            <a:schemeClr val="dk1"/>
          </a:effectRef>
          <a:fontRef idx="minor">
            <a:schemeClr val="dk1"/>
          </a:fontRef>
        </p:style>
        <p:txBody>
          <a:bodyPr>
            <a:normAutofit fontScale="90000"/>
          </a:bodyPr>
          <a:lstStyle/>
          <a:p>
            <a:r>
              <a:rPr lang="en-US" b="1" i="1" dirty="0" smtClean="0"/>
              <a:t/>
            </a:r>
            <a:br>
              <a:rPr lang="en-US" b="1" i="1" dirty="0" smtClean="0"/>
            </a:br>
            <a:r>
              <a:rPr lang="en-US" sz="3100" b="1" i="1" dirty="0" err="1" smtClean="0">
                <a:solidFill>
                  <a:srgbClr val="FF0000"/>
                </a:solidFill>
              </a:rPr>
              <a:t>Anaemias</a:t>
            </a:r>
            <a:r>
              <a:rPr lang="en-US" sz="3100" b="1" i="1" dirty="0" smtClean="0">
                <a:solidFill>
                  <a:srgbClr val="FF0000"/>
                </a:solidFill>
              </a:rPr>
              <a:t> , </a:t>
            </a:r>
            <a:r>
              <a:rPr lang="en-US" sz="3100" b="1" i="1" dirty="0">
                <a:solidFill>
                  <a:srgbClr val="FF0000"/>
                </a:solidFill>
              </a:rPr>
              <a:t>megaloblastic</a:t>
            </a:r>
            <a:r>
              <a:rPr lang="en-GB" sz="3100" dirty="0">
                <a:solidFill>
                  <a:srgbClr val="FF0000"/>
                </a:solidFill>
              </a:rPr>
              <a:t/>
            </a:r>
            <a:br>
              <a:rPr lang="en-GB" sz="3100" dirty="0">
                <a:solidFill>
                  <a:srgbClr val="FF0000"/>
                </a:solidFill>
              </a:rPr>
            </a:br>
            <a:endParaRPr lang="en-GB" sz="3100" dirty="0">
              <a:solidFill>
                <a:srgbClr val="FF0000"/>
              </a:solidFill>
            </a:endParaRPr>
          </a:p>
        </p:txBody>
      </p:sp>
      <p:sp>
        <p:nvSpPr>
          <p:cNvPr id="3" name="Content Placeholder 2"/>
          <p:cNvSpPr>
            <a:spLocks noGrp="1"/>
          </p:cNvSpPr>
          <p:nvPr>
            <p:ph idx="1"/>
          </p:nvPr>
        </p:nvSpPr>
        <p:spPr>
          <a:xfrm>
            <a:off x="76200" y="685800"/>
            <a:ext cx="8991600" cy="6026726"/>
          </a:xfrm>
        </p:spPr>
        <p:style>
          <a:lnRef idx="2">
            <a:schemeClr val="accent2"/>
          </a:lnRef>
          <a:fillRef idx="1">
            <a:schemeClr val="lt1"/>
          </a:fillRef>
          <a:effectRef idx="0">
            <a:schemeClr val="accent2"/>
          </a:effectRef>
          <a:fontRef idx="minor">
            <a:schemeClr val="dk1"/>
          </a:fontRef>
        </p:style>
        <p:txBody>
          <a:bodyPr>
            <a:noAutofit/>
          </a:bodyPr>
          <a:lstStyle/>
          <a:p>
            <a:pPr marL="0" indent="0" algn="just">
              <a:buNone/>
            </a:pPr>
            <a:r>
              <a:rPr lang="en-GB" sz="2000" b="1" dirty="0">
                <a:latin typeface="Times New Roman" panose="02020603050405020304" pitchFamily="18" charset="0"/>
                <a:cs typeface="Times New Roman" panose="02020603050405020304" pitchFamily="18" charset="0"/>
              </a:rPr>
              <a:t>Overview</a:t>
            </a:r>
            <a:endParaRPr lang="en-GB" sz="1200" b="1" dirty="0">
              <a:latin typeface="Times New Roman" panose="02020603050405020304" pitchFamily="18" charset="0"/>
              <a:cs typeface="Times New Roman" panose="02020603050405020304" pitchFamily="18" charset="0"/>
            </a:endParaRPr>
          </a:p>
          <a:p>
            <a:pPr algn="just"/>
            <a:r>
              <a:rPr lang="en-GB" sz="1800" dirty="0">
                <a:latin typeface="Times New Roman" panose="02020603050405020304" pitchFamily="18" charset="0"/>
                <a:cs typeface="Times New Roman" panose="02020603050405020304" pitchFamily="18" charset="0"/>
              </a:rPr>
              <a:t>Most megaloblastic anaemias result from a lack of </a:t>
            </a:r>
            <a:r>
              <a:rPr lang="en-GB" sz="1800" dirty="0" smtClean="0">
                <a:latin typeface="Times New Roman" panose="02020603050405020304" pitchFamily="18" charset="0"/>
                <a:cs typeface="Times New Roman" panose="02020603050405020304" pitchFamily="18" charset="0"/>
              </a:rPr>
              <a:t>either vitamin </a:t>
            </a:r>
            <a:r>
              <a:rPr lang="en-GB" sz="1800" dirty="0">
                <a:latin typeface="Times New Roman" panose="02020603050405020304" pitchFamily="18" charset="0"/>
                <a:cs typeface="Times New Roman" panose="02020603050405020304" pitchFamily="18" charset="0"/>
              </a:rPr>
              <a:t>B12 or folate, and it is essential to establish in </a:t>
            </a:r>
            <a:r>
              <a:rPr lang="en-GB" sz="1800" dirty="0" smtClean="0">
                <a:latin typeface="Times New Roman" panose="02020603050405020304" pitchFamily="18" charset="0"/>
                <a:cs typeface="Times New Roman" panose="02020603050405020304" pitchFamily="18" charset="0"/>
              </a:rPr>
              <a:t>every case </a:t>
            </a:r>
            <a:r>
              <a:rPr lang="en-GB" sz="1800" dirty="0">
                <a:latin typeface="Times New Roman" panose="02020603050405020304" pitchFamily="18" charset="0"/>
                <a:cs typeface="Times New Roman" panose="02020603050405020304" pitchFamily="18" charset="0"/>
              </a:rPr>
              <a:t>which deficiency is present and the underlying cause. </a:t>
            </a:r>
            <a:r>
              <a:rPr lang="en-GB" sz="1800" dirty="0" smtClean="0">
                <a:latin typeface="Times New Roman" panose="02020603050405020304" pitchFamily="18" charset="0"/>
                <a:cs typeface="Times New Roman" panose="02020603050405020304" pitchFamily="18" charset="0"/>
              </a:rPr>
              <a:t>In emergencies</a:t>
            </a:r>
            <a:r>
              <a:rPr lang="en-GB" sz="1800" dirty="0">
                <a:latin typeface="Times New Roman" panose="02020603050405020304" pitchFamily="18" charset="0"/>
                <a:cs typeface="Times New Roman" panose="02020603050405020304" pitchFamily="18" charset="0"/>
              </a:rPr>
              <a:t>, when delay might be dangerous, it </a:t>
            </a:r>
            <a:r>
              <a:rPr lang="en-GB" sz="1800" dirty="0" smtClean="0">
                <a:latin typeface="Times New Roman" panose="02020603050405020304" pitchFamily="18" charset="0"/>
                <a:cs typeface="Times New Roman" panose="02020603050405020304" pitchFamily="18" charset="0"/>
              </a:rPr>
              <a:t>is sometimes </a:t>
            </a:r>
            <a:r>
              <a:rPr lang="en-GB" sz="1800" dirty="0">
                <a:latin typeface="Times New Roman" panose="02020603050405020304" pitchFamily="18" charset="0"/>
                <a:cs typeface="Times New Roman" panose="02020603050405020304" pitchFamily="18" charset="0"/>
              </a:rPr>
              <a:t>necessary to administer both substances after </a:t>
            </a:r>
            <a:r>
              <a:rPr lang="en-GB" sz="1800" dirty="0" smtClean="0">
                <a:latin typeface="Times New Roman" panose="02020603050405020304" pitchFamily="18" charset="0"/>
                <a:cs typeface="Times New Roman" panose="02020603050405020304" pitchFamily="18" charset="0"/>
              </a:rPr>
              <a:t>the bone </a:t>
            </a:r>
            <a:r>
              <a:rPr lang="en-GB" sz="1800" dirty="0">
                <a:latin typeface="Times New Roman" panose="02020603050405020304" pitchFamily="18" charset="0"/>
                <a:cs typeface="Times New Roman" panose="02020603050405020304" pitchFamily="18" charset="0"/>
              </a:rPr>
              <a:t>marrow test while plasma assay results are awaited</a:t>
            </a:r>
            <a:r>
              <a:rPr lang="en-GB" sz="1800" dirty="0" smtClean="0">
                <a:latin typeface="Times New Roman" panose="02020603050405020304" pitchFamily="18" charset="0"/>
                <a:cs typeface="Times New Roman" panose="02020603050405020304" pitchFamily="18" charset="0"/>
              </a:rPr>
              <a:t>.</a:t>
            </a:r>
          </a:p>
          <a:p>
            <a:pPr algn="just"/>
            <a:r>
              <a:rPr lang="en-GB" sz="1800" dirty="0" smtClean="0">
                <a:latin typeface="Times New Roman" panose="02020603050405020304" pitchFamily="18" charset="0"/>
                <a:cs typeface="Times New Roman" panose="02020603050405020304" pitchFamily="18" charset="0"/>
              </a:rPr>
              <a:t>Causes of </a:t>
            </a:r>
            <a:r>
              <a:rPr lang="en-GB" sz="1800" dirty="0">
                <a:latin typeface="Times New Roman" panose="02020603050405020304" pitchFamily="18" charset="0"/>
                <a:cs typeface="Times New Roman" panose="02020603050405020304" pitchFamily="18" charset="0"/>
              </a:rPr>
              <a:t>megaloblastic anaemia </a:t>
            </a:r>
            <a:r>
              <a:rPr lang="en-GB" sz="1800" dirty="0" smtClean="0">
                <a:latin typeface="Times New Roman" panose="02020603050405020304" pitchFamily="18" charset="0"/>
                <a:cs typeface="Times New Roman" panose="02020603050405020304" pitchFamily="18" charset="0"/>
              </a:rPr>
              <a:t>:</a:t>
            </a:r>
          </a:p>
          <a:p>
            <a:pPr marL="0" indent="0" algn="just">
              <a:buNone/>
            </a:pPr>
            <a:r>
              <a:rPr lang="en-GB" sz="1800" dirty="0" smtClean="0">
                <a:latin typeface="Times New Roman" panose="02020603050405020304" pitchFamily="18" charset="0"/>
                <a:cs typeface="Times New Roman" panose="02020603050405020304" pitchFamily="18" charset="0"/>
              </a:rPr>
              <a:t>1.in </a:t>
            </a:r>
            <a:r>
              <a:rPr lang="en-GB" sz="1800" dirty="0">
                <a:latin typeface="Times New Roman" panose="02020603050405020304" pitchFamily="18" charset="0"/>
                <a:cs typeface="Times New Roman" panose="02020603050405020304" pitchFamily="18" charset="0"/>
              </a:rPr>
              <a:t>the UK is </a:t>
            </a:r>
            <a:r>
              <a:rPr lang="en-GB" sz="1800" dirty="0" smtClean="0">
                <a:latin typeface="Times New Roman" panose="02020603050405020304" pitchFamily="18" charset="0"/>
                <a:cs typeface="Times New Roman" panose="02020603050405020304" pitchFamily="18" charset="0"/>
              </a:rPr>
              <a:t>pernicious anaemia </a:t>
            </a:r>
            <a:r>
              <a:rPr lang="en-GB" sz="1800" dirty="0">
                <a:latin typeface="Times New Roman" panose="02020603050405020304" pitchFamily="18" charset="0"/>
                <a:cs typeface="Times New Roman" panose="02020603050405020304" pitchFamily="18" charset="0"/>
              </a:rPr>
              <a:t>in which lack of gastric intrinsic factor </a:t>
            </a:r>
            <a:r>
              <a:rPr lang="en-GB" sz="1800" dirty="0" smtClean="0">
                <a:latin typeface="Times New Roman" panose="02020603050405020304" pitchFamily="18" charset="0"/>
                <a:cs typeface="Times New Roman" panose="02020603050405020304" pitchFamily="18" charset="0"/>
              </a:rPr>
              <a:t>resulting from </a:t>
            </a:r>
            <a:r>
              <a:rPr lang="en-GB" sz="1800" dirty="0">
                <a:latin typeface="Times New Roman" panose="02020603050405020304" pitchFamily="18" charset="0"/>
                <a:cs typeface="Times New Roman" panose="02020603050405020304" pitchFamily="18" charset="0"/>
              </a:rPr>
              <a:t>an autoimmune gastritis causes malabsorption </a:t>
            </a:r>
            <a:r>
              <a:rPr lang="en-GB" sz="1800" dirty="0" smtClean="0">
                <a:latin typeface="Times New Roman" panose="02020603050405020304" pitchFamily="18" charset="0"/>
                <a:cs typeface="Times New Roman" panose="02020603050405020304" pitchFamily="18" charset="0"/>
              </a:rPr>
              <a:t>of vitamin </a:t>
            </a:r>
            <a:r>
              <a:rPr lang="en-GB" sz="1800" dirty="0">
                <a:latin typeface="Times New Roman" panose="02020603050405020304" pitchFamily="18" charset="0"/>
                <a:cs typeface="Times New Roman" panose="02020603050405020304" pitchFamily="18" charset="0"/>
              </a:rPr>
              <a:t>B12</a:t>
            </a:r>
            <a:r>
              <a:rPr lang="en-GB" sz="1800" dirty="0" smtClean="0">
                <a:latin typeface="Times New Roman" panose="02020603050405020304" pitchFamily="18" charset="0"/>
                <a:cs typeface="Times New Roman" panose="02020603050405020304" pitchFamily="18" charset="0"/>
              </a:rPr>
              <a:t>.</a:t>
            </a:r>
          </a:p>
          <a:p>
            <a:pPr marL="0" indent="0" algn="just">
              <a:buNone/>
            </a:pPr>
            <a:r>
              <a:rPr lang="en-GB" sz="1800" dirty="0" smtClean="0">
                <a:latin typeface="Times New Roman" panose="02020603050405020304" pitchFamily="18" charset="0"/>
                <a:cs typeface="Times New Roman" panose="02020603050405020304" pitchFamily="18" charset="0"/>
              </a:rPr>
              <a:t>2.Apart </a:t>
            </a:r>
            <a:r>
              <a:rPr lang="en-GB" sz="1800" dirty="0">
                <a:latin typeface="Times New Roman" panose="02020603050405020304" pitchFamily="18" charset="0"/>
                <a:cs typeface="Times New Roman" panose="02020603050405020304" pitchFamily="18" charset="0"/>
              </a:rPr>
              <a:t>from dietary deficiency, all other causes of </a:t>
            </a:r>
            <a:r>
              <a:rPr lang="en-GB" sz="1800" dirty="0" smtClean="0">
                <a:latin typeface="Times New Roman" panose="02020603050405020304" pitchFamily="18" charset="0"/>
                <a:cs typeface="Times New Roman" panose="02020603050405020304" pitchFamily="18" charset="0"/>
              </a:rPr>
              <a:t>vitamin B12 </a:t>
            </a:r>
            <a:r>
              <a:rPr lang="en-GB" sz="1800" dirty="0">
                <a:latin typeface="Times New Roman" panose="02020603050405020304" pitchFamily="18" charset="0"/>
                <a:cs typeface="Times New Roman" panose="02020603050405020304" pitchFamily="18" charset="0"/>
              </a:rPr>
              <a:t>deficiency are attributable to malabsorption. </a:t>
            </a:r>
            <a:endParaRPr lang="en-GB" sz="1800" dirty="0" smtClean="0">
              <a:latin typeface="Times New Roman" panose="02020603050405020304" pitchFamily="18" charset="0"/>
              <a:cs typeface="Times New Roman" panose="02020603050405020304" pitchFamily="18" charset="0"/>
            </a:endParaRPr>
          </a:p>
          <a:p>
            <a:pPr algn="just"/>
            <a:r>
              <a:rPr lang="en-GB" sz="2000" dirty="0" err="1" smtClean="0">
                <a:latin typeface="Times New Roman" panose="02020603050405020304" pitchFamily="18" charset="0"/>
                <a:cs typeface="Times New Roman" panose="02020603050405020304" pitchFamily="18" charset="0"/>
              </a:rPr>
              <a:t>Hydroxocobalamin</a:t>
            </a:r>
            <a:r>
              <a:rPr lang="en-GB" sz="2000" dirty="0" smtClean="0">
                <a:latin typeface="Times New Roman" panose="02020603050405020304" pitchFamily="18" charset="0"/>
                <a:cs typeface="Times New Roman" panose="02020603050405020304" pitchFamily="18" charset="0"/>
              </a:rPr>
              <a:t> </a:t>
            </a:r>
            <a:r>
              <a:rPr lang="en-GB" sz="2000" dirty="0">
                <a:latin typeface="Times New Roman" panose="02020603050405020304" pitchFamily="18" charset="0"/>
                <a:cs typeface="Times New Roman" panose="02020603050405020304" pitchFamily="18" charset="0"/>
              </a:rPr>
              <a:t>has completely </a:t>
            </a:r>
            <a:r>
              <a:rPr lang="en-GB" sz="2000" dirty="0" smtClean="0">
                <a:latin typeface="Times New Roman" panose="02020603050405020304" pitchFamily="18" charset="0"/>
                <a:cs typeface="Times New Roman" panose="02020603050405020304" pitchFamily="18" charset="0"/>
              </a:rPr>
              <a:t>replaced cyanocobalamin as </a:t>
            </a:r>
            <a:r>
              <a:rPr lang="en-GB" sz="2000" dirty="0">
                <a:latin typeface="Times New Roman" panose="02020603050405020304" pitchFamily="18" charset="0"/>
                <a:cs typeface="Times New Roman" panose="02020603050405020304" pitchFamily="18" charset="0"/>
              </a:rPr>
              <a:t>the form of vitamin B12 of </a:t>
            </a:r>
            <a:r>
              <a:rPr lang="en-GB" sz="2000" dirty="0" smtClean="0">
                <a:latin typeface="Times New Roman" panose="02020603050405020304" pitchFamily="18" charset="0"/>
                <a:cs typeface="Times New Roman" panose="02020603050405020304" pitchFamily="18" charset="0"/>
              </a:rPr>
              <a:t>choice for </a:t>
            </a:r>
            <a:r>
              <a:rPr lang="en-GB" sz="2000" dirty="0">
                <a:latin typeface="Times New Roman" panose="02020603050405020304" pitchFamily="18" charset="0"/>
                <a:cs typeface="Times New Roman" panose="02020603050405020304" pitchFamily="18" charset="0"/>
              </a:rPr>
              <a:t>therapy; it is retained in the body longer </a:t>
            </a:r>
            <a:r>
              <a:rPr lang="en-GB" sz="2000" dirty="0" smtClean="0">
                <a:latin typeface="Times New Roman" panose="02020603050405020304" pitchFamily="18" charset="0"/>
                <a:cs typeface="Times New Roman" panose="02020603050405020304" pitchFamily="18" charset="0"/>
              </a:rPr>
              <a:t>than cyanocobalamin </a:t>
            </a:r>
            <a:r>
              <a:rPr lang="en-GB" sz="2000" dirty="0">
                <a:latin typeface="Times New Roman" panose="02020603050405020304" pitchFamily="18" charset="0"/>
                <a:cs typeface="Times New Roman" panose="02020603050405020304" pitchFamily="18" charset="0"/>
              </a:rPr>
              <a:t>and thus for maintenance therapy can </a:t>
            </a:r>
            <a:r>
              <a:rPr lang="en-GB" sz="2000" dirty="0" smtClean="0">
                <a:latin typeface="Times New Roman" panose="02020603050405020304" pitchFamily="18" charset="0"/>
                <a:cs typeface="Times New Roman" panose="02020603050405020304" pitchFamily="18" charset="0"/>
              </a:rPr>
              <a:t>be given </a:t>
            </a:r>
            <a:r>
              <a:rPr lang="en-GB" sz="2000" dirty="0">
                <a:latin typeface="Times New Roman" panose="02020603050405020304" pitchFamily="18" charset="0"/>
                <a:cs typeface="Times New Roman" panose="02020603050405020304" pitchFamily="18" charset="0"/>
              </a:rPr>
              <a:t>at intervals of up to 3 months. </a:t>
            </a:r>
            <a:endParaRPr lang="en-GB" sz="2000" dirty="0" smtClean="0">
              <a:latin typeface="Times New Roman" panose="02020603050405020304" pitchFamily="18" charset="0"/>
              <a:cs typeface="Times New Roman" panose="02020603050405020304" pitchFamily="18" charset="0"/>
            </a:endParaRPr>
          </a:p>
          <a:p>
            <a:pPr algn="just"/>
            <a:r>
              <a:rPr lang="en-GB" sz="2000" dirty="0" smtClean="0">
                <a:latin typeface="Times New Roman" panose="02020603050405020304" pitchFamily="18" charset="0"/>
                <a:cs typeface="Times New Roman" panose="02020603050405020304" pitchFamily="18" charset="0"/>
              </a:rPr>
              <a:t>Treatment </a:t>
            </a:r>
            <a:r>
              <a:rPr lang="en-GB" sz="2000" dirty="0">
                <a:latin typeface="Times New Roman" panose="02020603050405020304" pitchFamily="18" charset="0"/>
                <a:cs typeface="Times New Roman" panose="02020603050405020304" pitchFamily="18" charset="0"/>
              </a:rPr>
              <a:t>is </a:t>
            </a:r>
            <a:r>
              <a:rPr lang="en-GB" sz="2000" dirty="0" smtClean="0">
                <a:latin typeface="Times New Roman" panose="02020603050405020304" pitchFamily="18" charset="0"/>
                <a:cs typeface="Times New Roman" panose="02020603050405020304" pitchFamily="18" charset="0"/>
              </a:rPr>
              <a:t>generally initiated </a:t>
            </a:r>
            <a:r>
              <a:rPr lang="en-GB" sz="2000" dirty="0">
                <a:latin typeface="Times New Roman" panose="02020603050405020304" pitchFamily="18" charset="0"/>
                <a:cs typeface="Times New Roman" panose="02020603050405020304" pitchFamily="18" charset="0"/>
              </a:rPr>
              <a:t>with frequent administration of </a:t>
            </a:r>
            <a:r>
              <a:rPr lang="en-GB" sz="2000" dirty="0" smtClean="0">
                <a:latin typeface="Times New Roman" panose="02020603050405020304" pitchFamily="18" charset="0"/>
                <a:cs typeface="Times New Roman" panose="02020603050405020304" pitchFamily="18" charset="0"/>
              </a:rPr>
              <a:t>intramuscular injections </a:t>
            </a:r>
            <a:r>
              <a:rPr lang="en-GB" sz="2000" dirty="0">
                <a:latin typeface="Times New Roman" panose="02020603050405020304" pitchFamily="18" charset="0"/>
                <a:cs typeface="Times New Roman" panose="02020603050405020304" pitchFamily="18" charset="0"/>
              </a:rPr>
              <a:t>to replenish the depleted body stores. Thereafter</a:t>
            </a:r>
            <a:r>
              <a:rPr lang="en-GB" sz="2000" dirty="0" smtClean="0">
                <a:latin typeface="Times New Roman" panose="02020603050405020304" pitchFamily="18" charset="0"/>
                <a:cs typeface="Times New Roman" panose="02020603050405020304" pitchFamily="18" charset="0"/>
              </a:rPr>
              <a:t>,  maintenance </a:t>
            </a:r>
            <a:r>
              <a:rPr lang="en-GB" sz="2000" dirty="0">
                <a:latin typeface="Times New Roman" panose="02020603050405020304" pitchFamily="18" charset="0"/>
                <a:cs typeface="Times New Roman" panose="02020603050405020304" pitchFamily="18" charset="0"/>
              </a:rPr>
              <a:t>treatment, which is usually for life, can </a:t>
            </a:r>
            <a:r>
              <a:rPr lang="en-GB" sz="2000" dirty="0" smtClean="0">
                <a:latin typeface="Times New Roman" panose="02020603050405020304" pitchFamily="18" charset="0"/>
                <a:cs typeface="Times New Roman" panose="02020603050405020304" pitchFamily="18" charset="0"/>
              </a:rPr>
              <a:t>be instituted</a:t>
            </a:r>
            <a:r>
              <a:rPr lang="en-GB" sz="2000" dirty="0">
                <a:latin typeface="Times New Roman" panose="02020603050405020304" pitchFamily="18" charset="0"/>
                <a:cs typeface="Times New Roman" panose="02020603050405020304" pitchFamily="18" charset="0"/>
              </a:rPr>
              <a:t>. There is no evidence that doses larger than </a:t>
            </a:r>
            <a:r>
              <a:rPr lang="en-GB" sz="2000" dirty="0" smtClean="0">
                <a:latin typeface="Times New Roman" panose="02020603050405020304" pitchFamily="18" charset="0"/>
                <a:cs typeface="Times New Roman" panose="02020603050405020304" pitchFamily="18" charset="0"/>
              </a:rPr>
              <a:t>those recommended </a:t>
            </a:r>
            <a:r>
              <a:rPr lang="en-GB" sz="2000" dirty="0">
                <a:latin typeface="Times New Roman" panose="02020603050405020304" pitchFamily="18" charset="0"/>
                <a:cs typeface="Times New Roman" panose="02020603050405020304" pitchFamily="18" charset="0"/>
              </a:rPr>
              <a:t>provide any additional benefit in vitamin </a:t>
            </a:r>
            <a:r>
              <a:rPr lang="en-GB" sz="2000" dirty="0" smtClean="0">
                <a:latin typeface="Times New Roman" panose="02020603050405020304" pitchFamily="18" charset="0"/>
                <a:cs typeface="Times New Roman" panose="02020603050405020304" pitchFamily="18" charset="0"/>
              </a:rPr>
              <a:t>B12 neuropathy.</a:t>
            </a:r>
            <a:endParaRPr lang="en-GB"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1835476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dirty="0"/>
          </a:p>
        </p:txBody>
      </p:sp>
      <p:sp>
        <p:nvSpPr>
          <p:cNvPr id="3" name="Content Placeholder 2"/>
          <p:cNvSpPr>
            <a:spLocks noGrp="1"/>
          </p:cNvSpPr>
          <p:nvPr>
            <p:ph idx="1"/>
          </p:nvPr>
        </p:nvSpPr>
        <p:spPr>
          <a:xfrm>
            <a:off x="152400" y="228600"/>
            <a:ext cx="8839200" cy="6477000"/>
          </a:xfrm>
        </p:spPr>
        <p:style>
          <a:lnRef idx="2">
            <a:schemeClr val="accent2"/>
          </a:lnRef>
          <a:fillRef idx="1">
            <a:schemeClr val="lt1"/>
          </a:fillRef>
          <a:effectRef idx="0">
            <a:schemeClr val="accent2"/>
          </a:effectRef>
          <a:fontRef idx="minor">
            <a:schemeClr val="dk1"/>
          </a:fontRef>
        </p:style>
        <p:txBody>
          <a:bodyPr>
            <a:normAutofit/>
          </a:bodyPr>
          <a:lstStyle/>
          <a:p>
            <a:pPr marL="0" indent="0">
              <a:buNone/>
            </a:pPr>
            <a:r>
              <a:rPr lang="en-US" sz="2000" b="1" dirty="0" smtClean="0">
                <a:latin typeface="Times New Roman" panose="02020603050405020304" pitchFamily="18" charset="0"/>
                <a:cs typeface="Times New Roman" panose="02020603050405020304" pitchFamily="18" charset="0"/>
              </a:rPr>
              <a:t>Importance of vitamin B12:-</a:t>
            </a:r>
          </a:p>
          <a:p>
            <a:pPr algn="just"/>
            <a:r>
              <a:rPr lang="en-GB" sz="1600" dirty="0" smtClean="0">
                <a:latin typeface="Times New Roman" panose="02020603050405020304" pitchFamily="18" charset="0"/>
                <a:cs typeface="Times New Roman" panose="02020603050405020304" pitchFamily="18" charset="0"/>
              </a:rPr>
              <a:t>Treatment of </a:t>
            </a:r>
            <a:r>
              <a:rPr lang="en-GB" sz="1600" dirty="0">
                <a:latin typeface="Times New Roman" panose="02020603050405020304" pitchFamily="18" charset="0"/>
                <a:cs typeface="Times New Roman" panose="02020603050405020304" pitchFamily="18" charset="0"/>
              </a:rPr>
              <a:t>megaloblastic anaemias </a:t>
            </a:r>
            <a:endParaRPr lang="en-GB" sz="1600" dirty="0" smtClean="0">
              <a:latin typeface="Times New Roman" panose="02020603050405020304" pitchFamily="18" charset="0"/>
              <a:cs typeface="Times New Roman" panose="02020603050405020304" pitchFamily="18" charset="0"/>
            </a:endParaRPr>
          </a:p>
          <a:p>
            <a:pPr algn="just"/>
            <a:r>
              <a:rPr lang="en-GB" sz="1600" dirty="0" smtClean="0">
                <a:latin typeface="Times New Roman" panose="02020603050405020304" pitchFamily="18" charset="0"/>
                <a:cs typeface="Times New Roman" panose="02020603050405020304" pitchFamily="18" charset="0"/>
              </a:rPr>
              <a:t>It is </a:t>
            </a:r>
            <a:r>
              <a:rPr lang="en-GB" sz="1600" dirty="0">
                <a:latin typeface="Times New Roman" panose="02020603050405020304" pitchFamily="18" charset="0"/>
                <a:cs typeface="Times New Roman" panose="02020603050405020304" pitchFamily="18" charset="0"/>
              </a:rPr>
              <a:t>also needed in the treatment of </a:t>
            </a:r>
            <a:r>
              <a:rPr lang="en-GB" sz="1600" dirty="0" err="1">
                <a:latin typeface="Times New Roman" panose="02020603050405020304" pitchFamily="18" charset="0"/>
                <a:cs typeface="Times New Roman" panose="02020603050405020304" pitchFamily="18" charset="0"/>
              </a:rPr>
              <a:t>megaloblastosis</a:t>
            </a:r>
            <a:r>
              <a:rPr lang="en-GB" sz="1600" dirty="0">
                <a:latin typeface="Times New Roman" panose="02020603050405020304" pitchFamily="18" charset="0"/>
                <a:cs typeface="Times New Roman" panose="02020603050405020304" pitchFamily="18" charset="0"/>
              </a:rPr>
              <a:t> caused by prolonged nitrous oxide anaesthesia, which inactivates the vitamin, </a:t>
            </a:r>
            <a:endParaRPr lang="en-GB" sz="1600" dirty="0" smtClean="0">
              <a:latin typeface="Times New Roman" panose="02020603050405020304" pitchFamily="18" charset="0"/>
              <a:cs typeface="Times New Roman" panose="02020603050405020304" pitchFamily="18" charset="0"/>
            </a:endParaRPr>
          </a:p>
          <a:p>
            <a:pPr algn="just"/>
            <a:r>
              <a:rPr lang="en-GB" sz="1600" dirty="0" smtClean="0">
                <a:latin typeface="Times New Roman" panose="02020603050405020304" pitchFamily="18" charset="0"/>
                <a:cs typeface="Times New Roman" panose="02020603050405020304" pitchFamily="18" charset="0"/>
              </a:rPr>
              <a:t> </a:t>
            </a:r>
            <a:r>
              <a:rPr lang="en-GB" sz="1600" dirty="0">
                <a:latin typeface="Times New Roman" panose="02020603050405020304" pitchFamily="18" charset="0"/>
                <a:cs typeface="Times New Roman" panose="02020603050405020304" pitchFamily="18" charset="0"/>
              </a:rPr>
              <a:t>in the rare syndrome of congenital </a:t>
            </a:r>
            <a:r>
              <a:rPr lang="en-GB" sz="1600" dirty="0" smtClean="0">
                <a:latin typeface="Times New Roman" panose="02020603050405020304" pitchFamily="18" charset="0"/>
                <a:cs typeface="Times New Roman" panose="02020603050405020304" pitchFamily="18" charset="0"/>
              </a:rPr>
              <a:t>trans cobalamin </a:t>
            </a:r>
            <a:r>
              <a:rPr lang="en-GB" sz="1600" dirty="0">
                <a:latin typeface="Times New Roman" panose="02020603050405020304" pitchFamily="18" charset="0"/>
                <a:cs typeface="Times New Roman" panose="02020603050405020304" pitchFamily="18" charset="0"/>
              </a:rPr>
              <a:t>II deficiency. </a:t>
            </a:r>
            <a:endParaRPr lang="en-GB" sz="1600" dirty="0" smtClean="0">
              <a:latin typeface="Times New Roman" panose="02020603050405020304" pitchFamily="18" charset="0"/>
              <a:cs typeface="Times New Roman" panose="02020603050405020304" pitchFamily="18" charset="0"/>
            </a:endParaRPr>
          </a:p>
          <a:p>
            <a:pPr algn="just"/>
            <a:r>
              <a:rPr lang="en-GB" sz="1600" dirty="0" smtClean="0">
                <a:latin typeface="Times New Roman" panose="02020603050405020304" pitchFamily="18" charset="0"/>
                <a:cs typeface="Times New Roman" panose="02020603050405020304" pitchFamily="18" charset="0"/>
              </a:rPr>
              <a:t>It should </a:t>
            </a:r>
            <a:r>
              <a:rPr lang="en-GB" sz="1600" dirty="0">
                <a:latin typeface="Times New Roman" panose="02020603050405020304" pitchFamily="18" charset="0"/>
                <a:cs typeface="Times New Roman" panose="02020603050405020304" pitchFamily="18" charset="0"/>
              </a:rPr>
              <a:t>be given prophylactically after total gastrectomy or total </a:t>
            </a:r>
            <a:r>
              <a:rPr lang="en-GB" sz="1600" dirty="0" err="1">
                <a:latin typeface="Times New Roman" panose="02020603050405020304" pitchFamily="18" charset="0"/>
                <a:cs typeface="Times New Roman" panose="02020603050405020304" pitchFamily="18" charset="0"/>
              </a:rPr>
              <a:t>ileal</a:t>
            </a:r>
            <a:r>
              <a:rPr lang="en-GB" sz="1600" dirty="0">
                <a:latin typeface="Times New Roman" panose="02020603050405020304" pitchFamily="18" charset="0"/>
                <a:cs typeface="Times New Roman" panose="02020603050405020304" pitchFamily="18" charset="0"/>
              </a:rPr>
              <a:t> </a:t>
            </a:r>
            <a:r>
              <a:rPr lang="en-GB" sz="1600" dirty="0" smtClean="0">
                <a:latin typeface="Times New Roman" panose="02020603050405020304" pitchFamily="18" charset="0"/>
                <a:cs typeface="Times New Roman" panose="02020603050405020304" pitchFamily="18" charset="0"/>
              </a:rPr>
              <a:t>resection (</a:t>
            </a:r>
            <a:r>
              <a:rPr lang="en-GB" sz="1600" dirty="0">
                <a:latin typeface="Times New Roman" panose="02020603050405020304" pitchFamily="18" charset="0"/>
                <a:cs typeface="Times New Roman" panose="02020603050405020304" pitchFamily="18" charset="0"/>
              </a:rPr>
              <a:t>or after partial gastrectomy if a vitamin B12 absorption test shows vitamin B12 malabsorption</a:t>
            </a:r>
            <a:r>
              <a:rPr lang="en-GB" sz="1600" dirty="0" smtClean="0">
                <a:latin typeface="Times New Roman" panose="02020603050405020304" pitchFamily="18" charset="0"/>
                <a:cs typeface="Times New Roman" panose="02020603050405020304" pitchFamily="18" charset="0"/>
              </a:rPr>
              <a:t>).</a:t>
            </a:r>
          </a:p>
          <a:p>
            <a:pPr marL="0" indent="0" algn="just">
              <a:buNone/>
            </a:pPr>
            <a:r>
              <a:rPr lang="en-US" sz="2000" b="1" dirty="0" smtClean="0">
                <a:latin typeface="Times New Roman" panose="02020603050405020304" pitchFamily="18" charset="0"/>
                <a:cs typeface="Times New Roman" panose="02020603050405020304" pitchFamily="18" charset="0"/>
              </a:rPr>
              <a:t>Folic acid:</a:t>
            </a:r>
          </a:p>
          <a:p>
            <a:pPr lvl="0" algn="just"/>
            <a:r>
              <a:rPr lang="en-GB" sz="1800" dirty="0">
                <a:solidFill>
                  <a:prstClr val="black"/>
                </a:solidFill>
                <a:latin typeface="Times New Roman" panose="02020603050405020304" pitchFamily="18" charset="0"/>
                <a:cs typeface="Times New Roman" panose="02020603050405020304" pitchFamily="18" charset="0"/>
              </a:rPr>
              <a:t>Folic acid below has few indications for long-term therapy since most causes of folate deficiency are self-limiting or will yield to a short course of treatment. It should not be used in undiagnosed megaloblastic anaemia unless vitamin B12 is administered concurrently otherwise neuropathy may be precipitated. In folate-deficient megaloblastic anaemia (e.g. because of poor nutrition, pregnancy, or antiepileptic drugs), daily folic acid supplementation for 4 months brings about haematological remission and replenishes body stores.</a:t>
            </a:r>
          </a:p>
          <a:p>
            <a:pPr lvl="0" algn="just"/>
            <a:r>
              <a:rPr lang="en-GB" sz="1800" dirty="0">
                <a:solidFill>
                  <a:prstClr val="black"/>
                </a:solidFill>
                <a:latin typeface="Times New Roman" panose="02020603050405020304" pitchFamily="18" charset="0"/>
                <a:cs typeface="Times New Roman" panose="02020603050405020304" pitchFamily="18" charset="0"/>
              </a:rPr>
              <a:t>For prophylaxis in chronic haemolytic states, malabsorption,  or in renal dialysis, folic acid is given daily or sometimes weekly, depending on the diet and the rate of haemolysis. Folic acid is also used for the prevention of </a:t>
            </a:r>
            <a:r>
              <a:rPr lang="en-GB" sz="1800" dirty="0" smtClean="0">
                <a:solidFill>
                  <a:prstClr val="black"/>
                </a:solidFill>
                <a:latin typeface="Times New Roman" panose="02020603050405020304" pitchFamily="18" charset="0"/>
                <a:cs typeface="Times New Roman" panose="02020603050405020304" pitchFamily="18" charset="0"/>
              </a:rPr>
              <a:t>methotrexate induced </a:t>
            </a:r>
            <a:r>
              <a:rPr lang="en-GB" sz="1800" dirty="0">
                <a:solidFill>
                  <a:prstClr val="black"/>
                </a:solidFill>
                <a:latin typeface="Times New Roman" panose="02020603050405020304" pitchFamily="18" charset="0"/>
                <a:cs typeface="Times New Roman" panose="02020603050405020304" pitchFamily="18" charset="0"/>
              </a:rPr>
              <a:t>side-effects in severe Crohn’s disease, rheumatic disease, and severe psoriasis. </a:t>
            </a:r>
            <a:r>
              <a:rPr lang="en-GB" sz="1800" dirty="0" err="1">
                <a:solidFill>
                  <a:prstClr val="black"/>
                </a:solidFill>
                <a:latin typeface="Times New Roman" panose="02020603050405020304" pitchFamily="18" charset="0"/>
                <a:cs typeface="Times New Roman" panose="02020603050405020304" pitchFamily="18" charset="0"/>
              </a:rPr>
              <a:t>Folinic</a:t>
            </a:r>
            <a:r>
              <a:rPr lang="en-GB" sz="1800" dirty="0">
                <a:solidFill>
                  <a:prstClr val="black"/>
                </a:solidFill>
                <a:latin typeface="Times New Roman" panose="02020603050405020304" pitchFamily="18" charset="0"/>
                <a:cs typeface="Times New Roman" panose="02020603050405020304" pitchFamily="18" charset="0"/>
              </a:rPr>
              <a:t> acid </a:t>
            </a:r>
            <a:r>
              <a:rPr lang="en-GB" sz="1800" dirty="0" smtClean="0">
                <a:solidFill>
                  <a:prstClr val="black"/>
                </a:solidFill>
                <a:latin typeface="Times New Roman" panose="02020603050405020304" pitchFamily="18" charset="0"/>
                <a:cs typeface="Times New Roman" panose="02020603050405020304" pitchFamily="18" charset="0"/>
              </a:rPr>
              <a:t> </a:t>
            </a:r>
            <a:r>
              <a:rPr lang="en-GB" sz="1800" dirty="0">
                <a:solidFill>
                  <a:prstClr val="black"/>
                </a:solidFill>
                <a:latin typeface="Times New Roman" panose="02020603050405020304" pitchFamily="18" charset="0"/>
                <a:cs typeface="Times New Roman" panose="02020603050405020304" pitchFamily="18" charset="0"/>
              </a:rPr>
              <a:t>is also effective in the treatment of folate deficient megaloblastic anaemia but it is generally used in association with cytotoxic drugs; it is given as calcium </a:t>
            </a:r>
            <a:r>
              <a:rPr lang="en-GB" sz="1800" dirty="0" err="1">
                <a:solidFill>
                  <a:prstClr val="black"/>
                </a:solidFill>
                <a:latin typeface="Times New Roman" panose="02020603050405020304" pitchFamily="18" charset="0"/>
                <a:cs typeface="Times New Roman" panose="02020603050405020304" pitchFamily="18" charset="0"/>
              </a:rPr>
              <a:t>folinate</a:t>
            </a:r>
            <a:r>
              <a:rPr lang="en-GB" sz="1800" dirty="0" smtClean="0">
                <a:solidFill>
                  <a:prstClr val="black"/>
                </a:solidFill>
                <a:latin typeface="Times New Roman" panose="02020603050405020304" pitchFamily="18" charset="0"/>
                <a:cs typeface="Times New Roman" panose="02020603050405020304" pitchFamily="18" charset="0"/>
              </a:rPr>
              <a:t>.</a:t>
            </a:r>
            <a:endParaRPr lang="en-GB" sz="7200" dirty="0">
              <a:solidFill>
                <a:prstClr val="black"/>
              </a:solidFill>
              <a:latin typeface="Times New Roman" panose="02020603050405020304" pitchFamily="18" charset="0"/>
              <a:cs typeface="Times New Roman" panose="02020603050405020304" pitchFamily="18" charset="0"/>
            </a:endParaRPr>
          </a:p>
          <a:p>
            <a:pPr marL="0" indent="0" algn="just">
              <a:buNone/>
            </a:pPr>
            <a:endParaRPr lang="en-GB" sz="24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2682573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152400"/>
            <a:ext cx="8839200" cy="609600"/>
          </a:xfrm>
        </p:spPr>
        <p:style>
          <a:lnRef idx="2">
            <a:schemeClr val="dk1"/>
          </a:lnRef>
          <a:fillRef idx="1">
            <a:schemeClr val="lt1"/>
          </a:fillRef>
          <a:effectRef idx="0">
            <a:schemeClr val="dk1"/>
          </a:effectRef>
          <a:fontRef idx="minor">
            <a:schemeClr val="dk1"/>
          </a:fontRef>
        </p:style>
        <p:txBody>
          <a:bodyPr>
            <a:normAutofit fontScale="90000"/>
          </a:bodyPr>
          <a:lstStyle/>
          <a:p>
            <a:r>
              <a:rPr lang="en-US" sz="3600" b="1" i="1" dirty="0">
                <a:solidFill>
                  <a:srgbClr val="FF0000"/>
                </a:solidFill>
              </a:rPr>
              <a:t>Folic acid </a:t>
            </a:r>
            <a:endParaRPr lang="en-GB" sz="3600" dirty="0"/>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2400" y="838200"/>
            <a:ext cx="2743200" cy="1828800"/>
          </a:xfrm>
          <a:prstGeom prst="rect">
            <a:avLst/>
          </a:prstGeom>
          <a:ln w="28575">
            <a:solidFill>
              <a:srgbClr val="C00000"/>
            </a:solidFill>
          </a:ln>
        </p:spPr>
      </p:pic>
      <p:pic>
        <p:nvPicPr>
          <p:cNvPr id="8" name="Content Placeholder 7"/>
          <p:cNvPicPr>
            <a:picLocks noGrp="1" noChangeAspect="1"/>
          </p:cNvPicPr>
          <p:nvPr>
            <p:ph idx="1"/>
          </p:nvPr>
        </p:nvPicPr>
        <p:blipFill>
          <a:blip r:embed="rId3" cstate="print">
            <a:extLst>
              <a:ext uri="{28A0092B-C50C-407E-A947-70E740481C1C}">
                <a14:useLocalDpi xmlns:a14="http://schemas.microsoft.com/office/drawing/2010/main" val="0"/>
              </a:ext>
            </a:extLst>
          </a:blip>
          <a:stretch>
            <a:fillRect/>
          </a:stretch>
        </p:blipFill>
        <p:spPr>
          <a:xfrm>
            <a:off x="5791200" y="874935"/>
            <a:ext cx="3200400" cy="3011265"/>
          </a:xfrm>
          <a:ln w="28575">
            <a:solidFill>
              <a:schemeClr val="tx1"/>
            </a:solidFill>
          </a:ln>
        </p:spPr>
      </p:pic>
      <p:pic>
        <p:nvPicPr>
          <p:cNvPr id="9" name="Picture 8"/>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2400" y="4395805"/>
            <a:ext cx="1879600" cy="2462195"/>
          </a:xfrm>
          <a:prstGeom prst="rect">
            <a:avLst/>
          </a:prstGeom>
        </p:spPr>
      </p:pic>
      <p:pic>
        <p:nvPicPr>
          <p:cNvPr id="10" name="Picture 9"/>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2133600" y="4395805"/>
            <a:ext cx="2891095" cy="2312935"/>
          </a:xfrm>
          <a:prstGeom prst="rect">
            <a:avLst/>
          </a:prstGeom>
        </p:spPr>
      </p:pic>
      <p:pic>
        <p:nvPicPr>
          <p:cNvPr id="11" name="Picture 10"/>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5316248" y="4117975"/>
            <a:ext cx="3571443" cy="2076450"/>
          </a:xfrm>
          <a:prstGeom prst="rect">
            <a:avLst/>
          </a:prstGeom>
        </p:spPr>
      </p:pic>
      <p:pic>
        <p:nvPicPr>
          <p:cNvPr id="12" name="Picture 11"/>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3238499" y="838200"/>
            <a:ext cx="2280284" cy="236220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
        <p:nvSpPr>
          <p:cNvPr id="13" name="Rectangle 12"/>
          <p:cNvSpPr/>
          <p:nvPr/>
        </p:nvSpPr>
        <p:spPr>
          <a:xfrm>
            <a:off x="152400" y="2895600"/>
            <a:ext cx="2819400" cy="1384995"/>
          </a:xfrm>
          <a:prstGeom prst="rect">
            <a:avLst/>
          </a:prstGeom>
        </p:spPr>
        <p:style>
          <a:lnRef idx="2">
            <a:schemeClr val="dk1"/>
          </a:lnRef>
          <a:fillRef idx="1">
            <a:schemeClr val="lt1"/>
          </a:fillRef>
          <a:effectRef idx="0">
            <a:schemeClr val="dk1"/>
          </a:effectRef>
          <a:fontRef idx="minor">
            <a:schemeClr val="dk1"/>
          </a:fontRef>
        </p:style>
        <p:txBody>
          <a:bodyPr wrap="square">
            <a:spAutoFit/>
          </a:bodyPr>
          <a:lstStyle/>
          <a:p>
            <a:r>
              <a:rPr lang="en-GB" sz="1400" b="1" dirty="0">
                <a:solidFill>
                  <a:srgbClr val="FF0000"/>
                </a:solidFill>
                <a:latin typeface="Times New Roman" panose="02020603050405020304" pitchFamily="18" charset="0"/>
                <a:cs typeface="Times New Roman" panose="02020603050405020304" pitchFamily="18" charset="0"/>
              </a:rPr>
              <a:t>Tablet</a:t>
            </a:r>
          </a:p>
          <a:p>
            <a:r>
              <a:rPr lang="en-GB" sz="1400" b="1" dirty="0">
                <a:solidFill>
                  <a:srgbClr val="FF0000"/>
                </a:solidFill>
                <a:latin typeface="Times New Roman" panose="02020603050405020304" pitchFamily="18" charset="0"/>
                <a:cs typeface="Times New Roman" panose="02020603050405020304" pitchFamily="18" charset="0"/>
              </a:rPr>
              <a:t>▶ Folic acid (Non-proprietary)</a:t>
            </a:r>
          </a:p>
          <a:p>
            <a:r>
              <a:rPr lang="en-GB" sz="1400" b="1" dirty="0">
                <a:solidFill>
                  <a:srgbClr val="FF0000"/>
                </a:solidFill>
                <a:latin typeface="Times New Roman" panose="02020603050405020304" pitchFamily="18" charset="0"/>
                <a:cs typeface="Times New Roman" panose="02020603050405020304" pitchFamily="18" charset="0"/>
              </a:rPr>
              <a:t>Folic acid 400 </a:t>
            </a:r>
            <a:r>
              <a:rPr lang="en-GB" sz="1400" b="1" dirty="0" smtClean="0">
                <a:solidFill>
                  <a:srgbClr val="FF0000"/>
                </a:solidFill>
                <a:latin typeface="Times New Roman" panose="02020603050405020304" pitchFamily="18" charset="0"/>
                <a:cs typeface="Times New Roman" panose="02020603050405020304" pitchFamily="18" charset="0"/>
              </a:rPr>
              <a:t>microgram</a:t>
            </a:r>
          </a:p>
          <a:p>
            <a:r>
              <a:rPr lang="en-GB" sz="1400" b="1" dirty="0">
                <a:solidFill>
                  <a:srgbClr val="FF0000"/>
                </a:solidFill>
                <a:latin typeface="Times New Roman" panose="02020603050405020304" pitchFamily="18" charset="0"/>
                <a:cs typeface="Times New Roman" panose="02020603050405020304" pitchFamily="18" charset="0"/>
              </a:rPr>
              <a:t>Oral solution</a:t>
            </a:r>
          </a:p>
          <a:p>
            <a:r>
              <a:rPr lang="en-GB" sz="1400" b="1" dirty="0">
                <a:solidFill>
                  <a:srgbClr val="FF0000"/>
                </a:solidFill>
                <a:latin typeface="Times New Roman" panose="02020603050405020304" pitchFamily="18" charset="0"/>
                <a:cs typeface="Times New Roman" panose="02020603050405020304" pitchFamily="18" charset="0"/>
              </a:rPr>
              <a:t>▶ Folic acid (Non-proprietary)</a:t>
            </a:r>
          </a:p>
          <a:p>
            <a:r>
              <a:rPr lang="en-GB" sz="1400" b="1" dirty="0">
                <a:solidFill>
                  <a:srgbClr val="FF0000"/>
                </a:solidFill>
                <a:latin typeface="Times New Roman" panose="02020603050405020304" pitchFamily="18" charset="0"/>
                <a:cs typeface="Times New Roman" panose="02020603050405020304" pitchFamily="18" charset="0"/>
              </a:rPr>
              <a:t>Folic acid 500 microgram per 1 m</a:t>
            </a:r>
          </a:p>
        </p:txBody>
      </p:sp>
    </p:spTree>
    <p:extLst>
      <p:ext uri="{BB962C8B-B14F-4D97-AF65-F5344CB8AC3E}">
        <p14:creationId xmlns:p14="http://schemas.microsoft.com/office/powerpoint/2010/main" val="361287417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81000" y="228601"/>
            <a:ext cx="8458200" cy="914399"/>
          </a:xfrm>
        </p:spPr>
        <p:txBody>
          <a:bodyPr>
            <a:normAutofit/>
          </a:bodyPr>
          <a:lstStyle/>
          <a:p>
            <a:r>
              <a:rPr lang="en-US" b="1" dirty="0" smtClean="0">
                <a:latin typeface="Times New Roman" panose="02020603050405020304" pitchFamily="18" charset="0"/>
                <a:cs typeface="Times New Roman" panose="02020603050405020304" pitchFamily="18" charset="0"/>
              </a:rPr>
              <a:t>Lecture Outlines</a:t>
            </a:r>
            <a:endParaRPr lang="en-GB" b="1" dirty="0">
              <a:latin typeface="Times New Roman" panose="02020603050405020304" pitchFamily="18" charset="0"/>
              <a:cs typeface="Times New Roman" panose="02020603050405020304" pitchFamily="18" charset="0"/>
            </a:endParaRPr>
          </a:p>
        </p:txBody>
      </p:sp>
      <p:sp>
        <p:nvSpPr>
          <p:cNvPr id="3" name="Subtitle 2"/>
          <p:cNvSpPr>
            <a:spLocks noGrp="1"/>
          </p:cNvSpPr>
          <p:nvPr>
            <p:ph type="subTitle" idx="1"/>
          </p:nvPr>
        </p:nvSpPr>
        <p:spPr>
          <a:xfrm>
            <a:off x="152400" y="990600"/>
            <a:ext cx="8763000" cy="5715000"/>
          </a:xfrm>
        </p:spPr>
        <p:txBody>
          <a:bodyPr>
            <a:normAutofit/>
          </a:bodyPr>
          <a:lstStyle/>
          <a:p>
            <a:pPr marL="457200" indent="-457200" algn="l">
              <a:buBlip>
                <a:blip r:embed="rId2"/>
              </a:buBlip>
            </a:pPr>
            <a:r>
              <a:rPr lang="en-US" sz="2800" dirty="0">
                <a:solidFill>
                  <a:prstClr val="black"/>
                </a:solidFill>
                <a:latin typeface="Times New Roman" panose="02020603050405020304" pitchFamily="18" charset="0"/>
                <a:ea typeface="+mj-ea"/>
                <a:cs typeface="Times New Roman" panose="02020603050405020304" pitchFamily="18" charset="0"/>
              </a:rPr>
              <a:t>ORAL IRON</a:t>
            </a:r>
            <a:r>
              <a:rPr lang="en-US" sz="2800" dirty="0" smtClean="0">
                <a:solidFill>
                  <a:prstClr val="black"/>
                </a:solidFill>
                <a:latin typeface="Times New Roman" panose="02020603050405020304" pitchFamily="18" charset="0"/>
                <a:ea typeface="+mj-ea"/>
                <a:cs typeface="Times New Roman" panose="02020603050405020304" pitchFamily="18" charset="0"/>
              </a:rPr>
              <a:t>:- Ferrous fumarate, ferrous gluconate, ferrous </a:t>
            </a:r>
            <a:r>
              <a:rPr lang="en-US" sz="2800" dirty="0" err="1">
                <a:solidFill>
                  <a:prstClr val="black"/>
                </a:solidFill>
                <a:latin typeface="Times New Roman" panose="02020603050405020304" pitchFamily="18" charset="0"/>
                <a:ea typeface="+mj-ea"/>
                <a:cs typeface="Times New Roman" panose="02020603050405020304" pitchFamily="18" charset="0"/>
              </a:rPr>
              <a:t>sulphate</a:t>
            </a:r>
            <a:r>
              <a:rPr lang="en-US" sz="2800" dirty="0" smtClean="0">
                <a:solidFill>
                  <a:prstClr val="black"/>
                </a:solidFill>
                <a:latin typeface="Times New Roman" panose="02020603050405020304" pitchFamily="18" charset="0"/>
                <a:ea typeface="+mj-ea"/>
                <a:cs typeface="Times New Roman" panose="02020603050405020304" pitchFamily="18" charset="0"/>
              </a:rPr>
              <a:t>.</a:t>
            </a:r>
          </a:p>
          <a:p>
            <a:pPr marL="457200" indent="-457200" algn="l">
              <a:buBlip>
                <a:blip r:embed="rId2"/>
              </a:buBlip>
            </a:pPr>
            <a:r>
              <a:rPr lang="en-US" sz="2800" dirty="0" smtClean="0">
                <a:solidFill>
                  <a:prstClr val="black"/>
                </a:solidFill>
                <a:latin typeface="Times New Roman" panose="02020603050405020304" pitchFamily="18" charset="0"/>
                <a:ea typeface="+mj-ea"/>
                <a:cs typeface="Times New Roman" panose="02020603050405020304" pitchFamily="18" charset="0"/>
              </a:rPr>
              <a:t>PARENTERAL IRON:-iron dextran , iron sucrose , ferric </a:t>
            </a:r>
            <a:r>
              <a:rPr lang="en-US" sz="2800" dirty="0" err="1">
                <a:solidFill>
                  <a:prstClr val="black"/>
                </a:solidFill>
                <a:latin typeface="Times New Roman" panose="02020603050405020304" pitchFamily="18" charset="0"/>
                <a:ea typeface="+mj-ea"/>
                <a:cs typeface="Times New Roman" panose="02020603050405020304" pitchFamily="18" charset="0"/>
              </a:rPr>
              <a:t>carboxymaltose</a:t>
            </a:r>
            <a:r>
              <a:rPr lang="en-US" sz="2800" dirty="0" smtClean="0">
                <a:solidFill>
                  <a:prstClr val="black"/>
                </a:solidFill>
                <a:latin typeface="Times New Roman" panose="02020603050405020304" pitchFamily="18" charset="0"/>
                <a:ea typeface="+mj-ea"/>
                <a:cs typeface="Times New Roman" panose="02020603050405020304" pitchFamily="18" charset="0"/>
              </a:rPr>
              <a:t>.</a:t>
            </a:r>
          </a:p>
          <a:p>
            <a:pPr marL="457200" indent="-457200" algn="l">
              <a:buBlip>
                <a:blip r:embed="rId2"/>
              </a:buBlip>
            </a:pPr>
            <a:r>
              <a:rPr lang="en-GB" sz="2800" dirty="0" smtClean="0">
                <a:solidFill>
                  <a:prstClr val="black"/>
                </a:solidFill>
                <a:latin typeface="Times New Roman" panose="02020603050405020304" pitchFamily="18" charset="0"/>
                <a:ea typeface="+mj-ea"/>
                <a:cs typeface="Times New Roman" panose="02020603050405020304" pitchFamily="18" charset="0"/>
              </a:rPr>
              <a:t> Vitamins and trace elements: </a:t>
            </a:r>
            <a:r>
              <a:rPr lang="en-US" sz="2800" dirty="0" smtClean="0">
                <a:solidFill>
                  <a:prstClr val="black"/>
                </a:solidFill>
                <a:latin typeface="Times New Roman" panose="02020603050405020304" pitchFamily="18" charset="0"/>
                <a:ea typeface="+mj-ea"/>
                <a:cs typeface="Times New Roman" panose="02020603050405020304" pitchFamily="18" charset="0"/>
              </a:rPr>
              <a:t>Folic acid ,</a:t>
            </a:r>
          </a:p>
          <a:p>
            <a:pPr marL="457200" indent="-457200" algn="l">
              <a:buBlip>
                <a:blip r:embed="rId2"/>
              </a:buBlip>
            </a:pPr>
            <a:r>
              <a:rPr lang="en-US" sz="2800" dirty="0" smtClean="0">
                <a:solidFill>
                  <a:prstClr val="black"/>
                </a:solidFill>
                <a:latin typeface="Times New Roman" panose="02020603050405020304" pitchFamily="18" charset="0"/>
                <a:ea typeface="+mj-ea"/>
                <a:cs typeface="Times New Roman" panose="02020603050405020304" pitchFamily="18" charset="0"/>
              </a:rPr>
              <a:t>Vitamin B</a:t>
            </a:r>
            <a:r>
              <a:rPr lang="en-GB" sz="2800" dirty="0" smtClean="0">
                <a:solidFill>
                  <a:prstClr val="black"/>
                </a:solidFill>
                <a:latin typeface="Times New Roman" panose="02020603050405020304" pitchFamily="18" charset="0"/>
                <a:ea typeface="+mj-ea"/>
                <a:cs typeface="Times New Roman" panose="02020603050405020304" pitchFamily="18" charset="0"/>
              </a:rPr>
              <a:t> </a:t>
            </a:r>
            <a:r>
              <a:rPr lang="en-US" sz="2800" dirty="0" smtClean="0">
                <a:solidFill>
                  <a:prstClr val="black"/>
                </a:solidFill>
                <a:latin typeface="Times New Roman" panose="02020603050405020304" pitchFamily="18" charset="0"/>
                <a:ea typeface="+mj-ea"/>
                <a:cs typeface="Times New Roman" panose="02020603050405020304" pitchFamily="18" charset="0"/>
              </a:rPr>
              <a:t>Preparations :Cyanocobalamin</a:t>
            </a:r>
            <a:r>
              <a:rPr lang="en-US" sz="2800" dirty="0" smtClean="0">
                <a:solidFill>
                  <a:prstClr val="black"/>
                </a:solidFill>
                <a:ea typeface="+mj-ea"/>
                <a:cs typeface="+mj-cs"/>
              </a:rPr>
              <a:t>.</a:t>
            </a:r>
          </a:p>
          <a:p>
            <a:pPr marL="457200" indent="-457200" algn="l">
              <a:buBlip>
                <a:blip r:embed="rId2"/>
              </a:buBlip>
            </a:pPr>
            <a:r>
              <a:rPr lang="en-GB" sz="2800" dirty="0" smtClean="0">
                <a:solidFill>
                  <a:prstClr val="black"/>
                </a:solidFill>
                <a:ea typeface="+mj-ea"/>
                <a:cs typeface="+mj-cs"/>
              </a:rPr>
              <a:t>Erythropoietin (eiopoitins): erythropoietin alfa</a:t>
            </a:r>
            <a:r>
              <a:rPr lang="en-GB" sz="2800" dirty="0">
                <a:solidFill>
                  <a:prstClr val="black"/>
                </a:solidFill>
                <a:ea typeface="+mj-ea"/>
                <a:cs typeface="+mj-cs"/>
              </a:rPr>
              <a:t/>
            </a:r>
            <a:br>
              <a:rPr lang="en-GB" sz="2800" dirty="0">
                <a:solidFill>
                  <a:prstClr val="black"/>
                </a:solidFill>
                <a:ea typeface="+mj-ea"/>
                <a:cs typeface="+mj-cs"/>
              </a:rPr>
            </a:br>
            <a:endParaRPr lang="en-GB" sz="4400" b="1" dirty="0">
              <a:solidFill>
                <a:schemeClr val="tx1"/>
              </a:solidFill>
            </a:endParaRPr>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572000" y="4419600"/>
            <a:ext cx="4330700" cy="2189018"/>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91691768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152400"/>
            <a:ext cx="8839200" cy="1265238"/>
          </a:xfrm>
        </p:spPr>
        <p:style>
          <a:lnRef idx="2">
            <a:schemeClr val="accent2"/>
          </a:lnRef>
          <a:fillRef idx="1">
            <a:schemeClr val="lt1"/>
          </a:fillRef>
          <a:effectRef idx="0">
            <a:schemeClr val="accent2"/>
          </a:effectRef>
          <a:fontRef idx="minor">
            <a:schemeClr val="dk1"/>
          </a:fontRef>
        </p:style>
        <p:txBody>
          <a:bodyPr>
            <a:normAutofit fontScale="90000"/>
          </a:bodyPr>
          <a:lstStyle/>
          <a:p>
            <a:r>
              <a:rPr lang="en-US" sz="3600" b="1" i="1" dirty="0" smtClean="0"/>
              <a:t/>
            </a:r>
            <a:br>
              <a:rPr lang="en-US" sz="3600" b="1" i="1" dirty="0" smtClean="0"/>
            </a:br>
            <a:r>
              <a:rPr lang="en-US" sz="3600" b="1" i="1" dirty="0" smtClean="0"/>
              <a:t>vitamin </a:t>
            </a:r>
            <a:r>
              <a:rPr lang="en-US" sz="3600" b="1" i="1" dirty="0"/>
              <a:t>B preparations -  </a:t>
            </a:r>
            <a:r>
              <a:rPr lang="en-US" sz="3600" b="1" i="1" dirty="0" err="1"/>
              <a:t>Hydroxocobalamin</a:t>
            </a:r>
            <a:r>
              <a:rPr lang="en-US" sz="3600" b="1" i="1" dirty="0"/>
              <a:t> , cyanocobalamin</a:t>
            </a:r>
            <a:r>
              <a:rPr lang="en-GB" dirty="0"/>
              <a:t/>
            </a:r>
            <a:br>
              <a:rPr lang="en-GB" dirty="0"/>
            </a:br>
            <a:endParaRPr lang="en-GB"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52400" y="1752600"/>
            <a:ext cx="4876800" cy="4953000"/>
          </a:xfrm>
        </p:spPr>
        <p:style>
          <a:lnRef idx="2">
            <a:schemeClr val="dk1"/>
          </a:lnRef>
          <a:fillRef idx="1">
            <a:schemeClr val="lt1"/>
          </a:fillRef>
          <a:effectRef idx="0">
            <a:schemeClr val="dk1"/>
          </a:effectRef>
          <a:fontRef idx="minor">
            <a:schemeClr val="dk1"/>
          </a:fontRef>
        </p:style>
      </p:pic>
      <p:pic>
        <p:nvPicPr>
          <p:cNvPr id="6" name="Content Placeholder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105400" y="1752600"/>
            <a:ext cx="3962400" cy="4953000"/>
          </a:xfrm>
          <a:prstGeom prst="rect">
            <a:avLst/>
          </a:prstGeom>
          <a:ln w="28575">
            <a:solidFill>
              <a:schemeClr val="tx1"/>
            </a:solidFill>
          </a:ln>
        </p:spPr>
      </p:pic>
    </p:spTree>
    <p:extLst>
      <p:ext uri="{BB962C8B-B14F-4D97-AF65-F5344CB8AC3E}">
        <p14:creationId xmlns:p14="http://schemas.microsoft.com/office/powerpoint/2010/main" val="268523313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74638"/>
            <a:ext cx="3124200" cy="2011362"/>
          </a:xfrm>
        </p:spPr>
        <p:style>
          <a:lnRef idx="2">
            <a:schemeClr val="accent2"/>
          </a:lnRef>
          <a:fillRef idx="1">
            <a:schemeClr val="lt1"/>
          </a:fillRef>
          <a:effectRef idx="0">
            <a:schemeClr val="accent2"/>
          </a:effectRef>
          <a:fontRef idx="minor">
            <a:schemeClr val="dk1"/>
          </a:fontRef>
        </p:style>
        <p:txBody>
          <a:bodyPr>
            <a:noAutofit/>
          </a:bodyPr>
          <a:lstStyle/>
          <a:p>
            <a:pPr algn="l"/>
            <a:r>
              <a:rPr lang="en-GB" sz="2400" dirty="0">
                <a:solidFill>
                  <a:srgbClr val="FF0000"/>
                </a:solidFill>
                <a:latin typeface="Times New Roman" panose="02020603050405020304" pitchFamily="18" charset="0"/>
                <a:cs typeface="Times New Roman" panose="02020603050405020304" pitchFamily="18" charset="0"/>
              </a:rPr>
              <a:t>Solution for injection</a:t>
            </a:r>
            <a:br>
              <a:rPr lang="en-GB" sz="2400" dirty="0">
                <a:solidFill>
                  <a:srgbClr val="FF0000"/>
                </a:solidFill>
                <a:latin typeface="Times New Roman" panose="02020603050405020304" pitchFamily="18" charset="0"/>
                <a:cs typeface="Times New Roman" panose="02020603050405020304" pitchFamily="18" charset="0"/>
              </a:rPr>
            </a:br>
            <a:r>
              <a:rPr lang="en-GB" sz="2400" dirty="0">
                <a:solidFill>
                  <a:srgbClr val="FF0000"/>
                </a:solidFill>
                <a:latin typeface="Times New Roman" panose="02020603050405020304" pitchFamily="18" charset="0"/>
                <a:cs typeface="Times New Roman" panose="02020603050405020304" pitchFamily="18" charset="0"/>
              </a:rPr>
              <a:t>▶ </a:t>
            </a:r>
            <a:r>
              <a:rPr lang="en-GB" sz="2400" dirty="0" err="1">
                <a:solidFill>
                  <a:srgbClr val="FF0000"/>
                </a:solidFill>
                <a:latin typeface="Times New Roman" panose="02020603050405020304" pitchFamily="18" charset="0"/>
                <a:cs typeface="Times New Roman" panose="02020603050405020304" pitchFamily="18" charset="0"/>
              </a:rPr>
              <a:t>Cytamen</a:t>
            </a:r>
            <a:r>
              <a:rPr lang="en-GB" sz="2400" dirty="0">
                <a:solidFill>
                  <a:srgbClr val="FF0000"/>
                </a:solidFill>
                <a:latin typeface="Times New Roman" panose="02020603050405020304" pitchFamily="18" charset="0"/>
                <a:cs typeface="Times New Roman" panose="02020603050405020304" pitchFamily="18" charset="0"/>
              </a:rPr>
              <a:t> (Focus Pharmaceuticals Ltd)</a:t>
            </a:r>
            <a:br>
              <a:rPr lang="en-GB" sz="2400" dirty="0">
                <a:solidFill>
                  <a:srgbClr val="FF0000"/>
                </a:solidFill>
                <a:latin typeface="Times New Roman" panose="02020603050405020304" pitchFamily="18" charset="0"/>
                <a:cs typeface="Times New Roman" panose="02020603050405020304" pitchFamily="18" charset="0"/>
              </a:rPr>
            </a:br>
            <a:r>
              <a:rPr lang="en-GB" sz="2400" dirty="0">
                <a:solidFill>
                  <a:srgbClr val="FF0000"/>
                </a:solidFill>
                <a:latin typeface="Times New Roman" panose="02020603050405020304" pitchFamily="18" charset="0"/>
                <a:cs typeface="Times New Roman" panose="02020603050405020304" pitchFamily="18" charset="0"/>
              </a:rPr>
              <a:t>Cyanocobalamin 1 mg per 1 ml</a:t>
            </a:r>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791200" y="1219200"/>
            <a:ext cx="3048000" cy="3048000"/>
          </a:xfrm>
          <a:prstGeom prst="rect">
            <a:avLst/>
          </a:prstGeom>
        </p:spPr>
      </p:pic>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581400" y="1219200"/>
            <a:ext cx="2286000" cy="3048000"/>
          </a:xfrm>
          <a:prstGeom prst="rect">
            <a:avLst/>
          </a:prstGeom>
        </p:spPr>
      </p:pic>
      <p:pic>
        <p:nvPicPr>
          <p:cNvPr id="7" name="Picture 6"/>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334000" y="4419600"/>
            <a:ext cx="3505200" cy="2286000"/>
          </a:xfrm>
          <a:prstGeom prst="rect">
            <a:avLst/>
          </a:prstGeom>
        </p:spPr>
      </p:pic>
      <p:sp>
        <p:nvSpPr>
          <p:cNvPr id="8" name="Content Placeholder 7"/>
          <p:cNvSpPr>
            <a:spLocks noGrp="1"/>
          </p:cNvSpPr>
          <p:nvPr>
            <p:ph idx="1"/>
          </p:nvPr>
        </p:nvSpPr>
        <p:spPr>
          <a:xfrm>
            <a:off x="304800" y="2466109"/>
            <a:ext cx="2286000" cy="1828800"/>
          </a:xfrm>
        </p:spPr>
        <p:style>
          <a:lnRef idx="2">
            <a:schemeClr val="dk1"/>
          </a:lnRef>
          <a:fillRef idx="1">
            <a:schemeClr val="lt1"/>
          </a:fillRef>
          <a:effectRef idx="0">
            <a:schemeClr val="dk1"/>
          </a:effectRef>
          <a:fontRef idx="minor">
            <a:schemeClr val="dk1"/>
          </a:fontRef>
        </p:style>
        <p:txBody>
          <a:bodyPr>
            <a:noAutofit/>
          </a:bodyPr>
          <a:lstStyle/>
          <a:p>
            <a:pPr marL="0" indent="0">
              <a:buNone/>
            </a:pPr>
            <a:r>
              <a:rPr lang="en-GB" sz="1600" b="1" dirty="0">
                <a:solidFill>
                  <a:srgbClr val="FF0000"/>
                </a:solidFill>
                <a:latin typeface="Times New Roman" panose="02020603050405020304" pitchFamily="18" charset="0"/>
                <a:cs typeface="Times New Roman" panose="02020603050405020304" pitchFamily="18" charset="0"/>
              </a:rPr>
              <a:t>Tablet</a:t>
            </a:r>
            <a:br>
              <a:rPr lang="en-GB" sz="1600" b="1" dirty="0">
                <a:solidFill>
                  <a:srgbClr val="FF0000"/>
                </a:solidFill>
                <a:latin typeface="Times New Roman" panose="02020603050405020304" pitchFamily="18" charset="0"/>
                <a:cs typeface="Times New Roman" panose="02020603050405020304" pitchFamily="18" charset="0"/>
              </a:rPr>
            </a:br>
            <a:r>
              <a:rPr lang="en-GB" sz="1600" b="1" dirty="0" smtClean="0">
                <a:solidFill>
                  <a:srgbClr val="FF0000"/>
                </a:solidFill>
                <a:latin typeface="Times New Roman" panose="02020603050405020304" pitchFamily="18" charset="0"/>
                <a:cs typeface="Times New Roman" panose="02020603050405020304" pitchFamily="18" charset="0"/>
              </a:rPr>
              <a:t>▶Cyanocobalamin </a:t>
            </a:r>
            <a:r>
              <a:rPr lang="en-GB" sz="1600" b="1" dirty="0">
                <a:solidFill>
                  <a:srgbClr val="FF0000"/>
                </a:solidFill>
                <a:latin typeface="Times New Roman" panose="02020603050405020304" pitchFamily="18" charset="0"/>
                <a:cs typeface="Times New Roman" panose="02020603050405020304" pitchFamily="18" charset="0"/>
              </a:rPr>
              <a:t>(Non-proprietary)</a:t>
            </a:r>
            <a:br>
              <a:rPr lang="en-GB" sz="1600" b="1" dirty="0">
                <a:solidFill>
                  <a:srgbClr val="FF0000"/>
                </a:solidFill>
                <a:latin typeface="Times New Roman" panose="02020603050405020304" pitchFamily="18" charset="0"/>
                <a:cs typeface="Times New Roman" panose="02020603050405020304" pitchFamily="18" charset="0"/>
              </a:rPr>
            </a:br>
            <a:r>
              <a:rPr lang="en-GB" sz="1600" b="1" dirty="0">
                <a:solidFill>
                  <a:srgbClr val="FF0000"/>
                </a:solidFill>
                <a:latin typeface="Times New Roman" panose="02020603050405020304" pitchFamily="18" charset="0"/>
                <a:cs typeface="Times New Roman" panose="02020603050405020304" pitchFamily="18" charset="0"/>
              </a:rPr>
              <a:t>Cyanocobalamin 50 </a:t>
            </a:r>
            <a:r>
              <a:rPr lang="en-GB" sz="1600" b="1" dirty="0" smtClean="0">
                <a:solidFill>
                  <a:srgbClr val="FF0000"/>
                </a:solidFill>
                <a:latin typeface="Times New Roman" panose="02020603050405020304" pitchFamily="18" charset="0"/>
                <a:cs typeface="Times New Roman" panose="02020603050405020304" pitchFamily="18" charset="0"/>
              </a:rPr>
              <a:t>microgram</a:t>
            </a:r>
          </a:p>
          <a:p>
            <a:pPr marL="0" indent="0">
              <a:buNone/>
            </a:pPr>
            <a:r>
              <a:rPr lang="en-GB" sz="1600" b="1" dirty="0" err="1" smtClean="0">
                <a:solidFill>
                  <a:srgbClr val="FF0000"/>
                </a:solidFill>
                <a:latin typeface="Times New Roman" panose="02020603050405020304" pitchFamily="18" charset="0"/>
                <a:cs typeface="Times New Roman" panose="02020603050405020304" pitchFamily="18" charset="0"/>
              </a:rPr>
              <a:t>Cytacon</a:t>
            </a:r>
            <a:r>
              <a:rPr lang="en-GB" sz="1600" b="1" dirty="0" smtClean="0">
                <a:solidFill>
                  <a:srgbClr val="FF0000"/>
                </a:solidFill>
                <a:latin typeface="Times New Roman" panose="02020603050405020304" pitchFamily="18" charset="0"/>
                <a:cs typeface="Times New Roman" panose="02020603050405020304" pitchFamily="18" charset="0"/>
              </a:rPr>
              <a:t> </a:t>
            </a:r>
            <a:r>
              <a:rPr lang="en-GB" sz="1600" b="1" dirty="0">
                <a:solidFill>
                  <a:srgbClr val="FF0000"/>
                </a:solidFill>
                <a:latin typeface="Times New Roman" panose="02020603050405020304" pitchFamily="18" charset="0"/>
                <a:cs typeface="Times New Roman" panose="02020603050405020304" pitchFamily="18" charset="0"/>
              </a:rPr>
              <a:t>(</a:t>
            </a:r>
            <a:r>
              <a:rPr lang="en-GB" sz="1600" b="1" dirty="0" err="1">
                <a:solidFill>
                  <a:srgbClr val="FF0000"/>
                </a:solidFill>
                <a:latin typeface="Times New Roman" panose="02020603050405020304" pitchFamily="18" charset="0"/>
                <a:cs typeface="Times New Roman" panose="02020603050405020304" pitchFamily="18" charset="0"/>
              </a:rPr>
              <a:t>AMCo</a:t>
            </a:r>
            <a:r>
              <a:rPr lang="en-GB" sz="1600" b="1" dirty="0">
                <a:solidFill>
                  <a:srgbClr val="FF0000"/>
                </a:solidFill>
                <a:latin typeface="Times New Roman" panose="02020603050405020304" pitchFamily="18" charset="0"/>
                <a:cs typeface="Times New Roman" panose="02020603050405020304" pitchFamily="18" charset="0"/>
              </a:rPr>
              <a:t>)</a:t>
            </a:r>
          </a:p>
        </p:txBody>
      </p:sp>
      <p:sp>
        <p:nvSpPr>
          <p:cNvPr id="9" name="Rectangle 8"/>
          <p:cNvSpPr/>
          <p:nvPr/>
        </p:nvSpPr>
        <p:spPr>
          <a:xfrm>
            <a:off x="228600" y="4639270"/>
            <a:ext cx="4114800" cy="923330"/>
          </a:xfrm>
          <a:prstGeom prst="rect">
            <a:avLst/>
          </a:prstGeom>
        </p:spPr>
        <p:style>
          <a:lnRef idx="2">
            <a:schemeClr val="dk1"/>
          </a:lnRef>
          <a:fillRef idx="1">
            <a:schemeClr val="lt1"/>
          </a:fillRef>
          <a:effectRef idx="0">
            <a:schemeClr val="dk1"/>
          </a:effectRef>
          <a:fontRef idx="minor">
            <a:schemeClr val="dk1"/>
          </a:fontRef>
        </p:style>
        <p:txBody>
          <a:bodyPr wrap="square">
            <a:spAutoFit/>
          </a:bodyPr>
          <a:lstStyle/>
          <a:p>
            <a:r>
              <a:rPr lang="it-IT" b="1" dirty="0">
                <a:solidFill>
                  <a:srgbClr val="FF0000"/>
                </a:solidFill>
                <a:latin typeface="Times New Roman" panose="02020603050405020304" pitchFamily="18" charset="0"/>
                <a:cs typeface="Times New Roman" panose="02020603050405020304" pitchFamily="18" charset="0"/>
              </a:rPr>
              <a:t>Oral solution</a:t>
            </a:r>
          </a:p>
          <a:p>
            <a:r>
              <a:rPr lang="it-IT" b="1" dirty="0">
                <a:solidFill>
                  <a:srgbClr val="FF0000"/>
                </a:solidFill>
                <a:latin typeface="Times New Roman" panose="02020603050405020304" pitchFamily="18" charset="0"/>
                <a:cs typeface="Times New Roman" panose="02020603050405020304" pitchFamily="18" charset="0"/>
              </a:rPr>
              <a:t>▶ Cyanocobalamin (Non-proprietary)</a:t>
            </a:r>
          </a:p>
          <a:p>
            <a:r>
              <a:rPr lang="it-IT" b="1" dirty="0">
                <a:solidFill>
                  <a:srgbClr val="FF0000"/>
                </a:solidFill>
                <a:latin typeface="Times New Roman" panose="02020603050405020304" pitchFamily="18" charset="0"/>
                <a:cs typeface="Times New Roman" panose="02020603050405020304" pitchFamily="18" charset="0"/>
              </a:rPr>
              <a:t>Cyanocobalamin 7 microgram per 1 ml</a:t>
            </a:r>
            <a:endParaRPr lang="en-GB" b="1" dirty="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0440983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 y="152400"/>
            <a:ext cx="8839200" cy="1447800"/>
          </a:xfrm>
        </p:spPr>
        <p:style>
          <a:lnRef idx="2">
            <a:schemeClr val="accent2"/>
          </a:lnRef>
          <a:fillRef idx="1">
            <a:schemeClr val="lt1"/>
          </a:fillRef>
          <a:effectRef idx="0">
            <a:schemeClr val="accent2"/>
          </a:effectRef>
          <a:fontRef idx="minor">
            <a:schemeClr val="dk1"/>
          </a:fontRef>
        </p:style>
        <p:txBody>
          <a:bodyPr>
            <a:noAutofit/>
          </a:bodyPr>
          <a:lstStyle/>
          <a:p>
            <a:pPr lvl="0"/>
            <a:r>
              <a:rPr lang="en-US" sz="2400" b="1" i="1" dirty="0" smtClean="0"/>
              <a:t/>
            </a:r>
            <a:br>
              <a:rPr lang="en-US" sz="2400" b="1" i="1" dirty="0" smtClean="0"/>
            </a:br>
            <a:r>
              <a:rPr lang="en-US" sz="2400" b="1" dirty="0" err="1" smtClean="0">
                <a:latin typeface="Times New Roman" panose="02020603050405020304" pitchFamily="18" charset="0"/>
                <a:cs typeface="Times New Roman" panose="02020603050405020304" pitchFamily="18" charset="0"/>
              </a:rPr>
              <a:t>Erythropoietins</a:t>
            </a:r>
            <a:r>
              <a:rPr lang="en-US" sz="2400" b="1" dirty="0" smtClean="0">
                <a:latin typeface="Times New Roman" panose="02020603050405020304" pitchFamily="18" charset="0"/>
                <a:cs typeface="Times New Roman" panose="02020603050405020304" pitchFamily="18" charset="0"/>
              </a:rPr>
              <a:t>               </a:t>
            </a:r>
            <a:r>
              <a:rPr lang="en-US" sz="2400" b="1" dirty="0">
                <a:latin typeface="Times New Roman" panose="02020603050405020304" pitchFamily="18" charset="0"/>
                <a:cs typeface="Times New Roman" panose="02020603050405020304" pitchFamily="18" charset="0"/>
              </a:rPr>
              <a:t/>
            </a:r>
            <a:br>
              <a:rPr lang="en-US" sz="2400" b="1" dirty="0">
                <a:latin typeface="Times New Roman" panose="02020603050405020304" pitchFamily="18" charset="0"/>
                <a:cs typeface="Times New Roman" panose="02020603050405020304" pitchFamily="18" charset="0"/>
              </a:rPr>
            </a:b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Epoetins</a:t>
            </a:r>
            <a:r>
              <a:rPr lang="en-US" sz="2400" b="1" dirty="0">
                <a:latin typeface="Times New Roman" panose="02020603050405020304" pitchFamily="18" charset="0"/>
                <a:cs typeface="Times New Roman" panose="02020603050405020304" pitchFamily="18" charset="0"/>
              </a:rPr>
              <a:t> (recombinant human </a:t>
            </a:r>
            <a:r>
              <a:rPr lang="en-US" sz="2400" b="1" dirty="0" err="1">
                <a:latin typeface="Times New Roman" panose="02020603050405020304" pitchFamily="18" charset="0"/>
                <a:cs typeface="Times New Roman" panose="02020603050405020304" pitchFamily="18" charset="0"/>
              </a:rPr>
              <a:t>erythropoietins</a:t>
            </a:r>
            <a:r>
              <a:rPr lang="en-US" sz="2400" b="1" dirty="0">
                <a:latin typeface="Times New Roman" panose="02020603050405020304" pitchFamily="18" charset="0"/>
                <a:cs typeface="Times New Roman" panose="02020603050405020304" pitchFamily="18" charset="0"/>
              </a:rPr>
              <a:t>)</a:t>
            </a:r>
            <a:br>
              <a:rPr lang="en-US" sz="2400" b="1" dirty="0">
                <a:latin typeface="Times New Roman" panose="02020603050405020304" pitchFamily="18" charset="0"/>
                <a:cs typeface="Times New Roman" panose="02020603050405020304" pitchFamily="18" charset="0"/>
              </a:rPr>
            </a:b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Darbepoetin</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hyperglycosylated</a:t>
            </a:r>
            <a:r>
              <a:rPr lang="en-US" sz="2400" b="1" dirty="0">
                <a:latin typeface="Times New Roman" panose="02020603050405020304" pitchFamily="18" charset="0"/>
                <a:cs typeface="Times New Roman" panose="02020603050405020304" pitchFamily="18" charset="0"/>
              </a:rPr>
              <a:t> derivative) </a:t>
            </a:r>
            <a:r>
              <a:rPr lang="en-US" sz="2400" b="1" dirty="0" err="1">
                <a:latin typeface="Times New Roman" panose="02020603050405020304" pitchFamily="18" charset="0"/>
                <a:cs typeface="Times New Roman" panose="02020603050405020304" pitchFamily="18" charset="0"/>
              </a:rPr>
              <a:t>Methoxy</a:t>
            </a:r>
            <a:r>
              <a:rPr lang="en-US" sz="2400" b="1" dirty="0">
                <a:latin typeface="Times New Roman" panose="02020603050405020304" pitchFamily="18" charset="0"/>
                <a:cs typeface="Times New Roman" panose="02020603050405020304" pitchFamily="18" charset="0"/>
              </a:rPr>
              <a:t> polyethylene glycol-</a:t>
            </a:r>
            <a:r>
              <a:rPr lang="en-US" sz="2400" b="1" dirty="0" err="1">
                <a:latin typeface="Times New Roman" panose="02020603050405020304" pitchFamily="18" charset="0"/>
                <a:cs typeface="Times New Roman" panose="02020603050405020304" pitchFamily="18" charset="0"/>
              </a:rPr>
              <a:t>epoetin</a:t>
            </a:r>
            <a:r>
              <a:rPr lang="en-US" sz="2400" b="1" dirty="0">
                <a:latin typeface="Times New Roman" panose="02020603050405020304" pitchFamily="18" charset="0"/>
                <a:cs typeface="Times New Roman" panose="02020603050405020304" pitchFamily="18" charset="0"/>
              </a:rPr>
              <a:t> beta</a:t>
            </a:r>
            <a:r>
              <a:rPr lang="en-US" sz="2400" dirty="0">
                <a:latin typeface="Times New Roman" panose="02020603050405020304" pitchFamily="18" charset="0"/>
                <a:cs typeface="Times New Roman" panose="02020603050405020304" pitchFamily="18" charset="0"/>
              </a:rPr>
              <a:t> </a:t>
            </a:r>
            <a:r>
              <a:rPr lang="en-GB" sz="2400" dirty="0">
                <a:latin typeface="Times New Roman" panose="02020603050405020304" pitchFamily="18" charset="0"/>
                <a:cs typeface="Times New Roman" panose="02020603050405020304" pitchFamily="18" charset="0"/>
              </a:rPr>
              <a:t/>
            </a:r>
            <a:br>
              <a:rPr lang="en-GB" sz="2400" dirty="0">
                <a:latin typeface="Times New Roman" panose="02020603050405020304" pitchFamily="18" charset="0"/>
                <a:cs typeface="Times New Roman" panose="02020603050405020304" pitchFamily="18" charset="0"/>
              </a:rPr>
            </a:br>
            <a:endParaRPr lang="en-GB" sz="24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76200" y="1752600"/>
            <a:ext cx="8915400" cy="4876800"/>
          </a:xfrm>
        </p:spPr>
        <p:style>
          <a:lnRef idx="2">
            <a:schemeClr val="dk1"/>
          </a:lnRef>
          <a:fillRef idx="1">
            <a:schemeClr val="lt1"/>
          </a:fillRef>
          <a:effectRef idx="0">
            <a:schemeClr val="dk1"/>
          </a:effectRef>
          <a:fontRef idx="minor">
            <a:schemeClr val="dk1"/>
          </a:fontRef>
        </p:style>
        <p:txBody>
          <a:bodyPr>
            <a:normAutofit fontScale="70000" lnSpcReduction="20000"/>
          </a:bodyPr>
          <a:lstStyle/>
          <a:p>
            <a:pPr marL="0" indent="0" algn="just">
              <a:buNone/>
            </a:pPr>
            <a:r>
              <a:rPr lang="en-GB" b="1" dirty="0" err="1">
                <a:latin typeface="Times New Roman" panose="02020603050405020304" pitchFamily="18" charset="0"/>
                <a:cs typeface="Times New Roman" panose="02020603050405020304" pitchFamily="18" charset="0"/>
              </a:rPr>
              <a:t>Erythropoietins</a:t>
            </a:r>
            <a:endParaRPr lang="en-GB" b="1" dirty="0">
              <a:latin typeface="Times New Roman" panose="02020603050405020304" pitchFamily="18" charset="0"/>
              <a:cs typeface="Times New Roman" panose="02020603050405020304" pitchFamily="18" charset="0"/>
            </a:endParaRPr>
          </a:p>
          <a:p>
            <a:pPr algn="just"/>
            <a:r>
              <a:rPr lang="en-GB" dirty="0" err="1">
                <a:latin typeface="Times New Roman" panose="02020603050405020304" pitchFamily="18" charset="0"/>
                <a:cs typeface="Times New Roman" panose="02020603050405020304" pitchFamily="18" charset="0"/>
              </a:rPr>
              <a:t>Epoetins</a:t>
            </a:r>
            <a:r>
              <a:rPr lang="en-GB" dirty="0">
                <a:latin typeface="Times New Roman" panose="02020603050405020304" pitchFamily="18" charset="0"/>
                <a:cs typeface="Times New Roman" panose="02020603050405020304" pitchFamily="18" charset="0"/>
              </a:rPr>
              <a:t> (recombinant human </a:t>
            </a:r>
            <a:r>
              <a:rPr lang="en-GB" dirty="0" err="1">
                <a:latin typeface="Times New Roman" panose="02020603050405020304" pitchFamily="18" charset="0"/>
                <a:cs typeface="Times New Roman" panose="02020603050405020304" pitchFamily="18" charset="0"/>
              </a:rPr>
              <a:t>erythropoietins</a:t>
            </a:r>
            <a:r>
              <a:rPr lang="en-GB" dirty="0">
                <a:latin typeface="Times New Roman" panose="02020603050405020304" pitchFamily="18" charset="0"/>
                <a:cs typeface="Times New Roman" panose="02020603050405020304" pitchFamily="18" charset="0"/>
              </a:rPr>
              <a:t>) are used </a:t>
            </a:r>
            <a:r>
              <a:rPr lang="en-GB" dirty="0" smtClean="0">
                <a:latin typeface="Times New Roman" panose="02020603050405020304" pitchFamily="18" charset="0"/>
                <a:cs typeface="Times New Roman" panose="02020603050405020304" pitchFamily="18" charset="0"/>
              </a:rPr>
              <a:t>to treat </a:t>
            </a:r>
            <a:r>
              <a:rPr lang="en-GB" dirty="0">
                <a:latin typeface="Times New Roman" panose="02020603050405020304" pitchFamily="18" charset="0"/>
                <a:cs typeface="Times New Roman" panose="02020603050405020304" pitchFamily="18" charset="0"/>
              </a:rPr>
              <a:t>the anaemia associated with erythropoietin </a:t>
            </a:r>
            <a:r>
              <a:rPr lang="en-GB" dirty="0" smtClean="0">
                <a:latin typeface="Times New Roman" panose="02020603050405020304" pitchFamily="18" charset="0"/>
                <a:cs typeface="Times New Roman" panose="02020603050405020304" pitchFamily="18" charset="0"/>
              </a:rPr>
              <a:t>deficiency in </a:t>
            </a:r>
            <a:r>
              <a:rPr lang="en-GB" dirty="0">
                <a:latin typeface="Times New Roman" panose="02020603050405020304" pitchFamily="18" charset="0"/>
                <a:cs typeface="Times New Roman" panose="02020603050405020304" pitchFamily="18" charset="0"/>
              </a:rPr>
              <a:t>chronic renal failure, to increase the yield of </a:t>
            </a:r>
            <a:r>
              <a:rPr lang="en-GB" dirty="0" smtClean="0">
                <a:latin typeface="Times New Roman" panose="02020603050405020304" pitchFamily="18" charset="0"/>
                <a:cs typeface="Times New Roman" panose="02020603050405020304" pitchFamily="18" charset="0"/>
              </a:rPr>
              <a:t>autologous blood </a:t>
            </a:r>
            <a:r>
              <a:rPr lang="en-GB" dirty="0">
                <a:latin typeface="Times New Roman" panose="02020603050405020304" pitchFamily="18" charset="0"/>
                <a:cs typeface="Times New Roman" panose="02020603050405020304" pitchFamily="18" charset="0"/>
              </a:rPr>
              <a:t>in normal individuals and to shorten the period </a:t>
            </a:r>
            <a:r>
              <a:rPr lang="en-GB" dirty="0" smtClean="0">
                <a:latin typeface="Times New Roman" panose="02020603050405020304" pitchFamily="18" charset="0"/>
                <a:cs typeface="Times New Roman" panose="02020603050405020304" pitchFamily="18" charset="0"/>
              </a:rPr>
              <a:t>of symptomatic </a:t>
            </a:r>
            <a:r>
              <a:rPr lang="en-GB" dirty="0">
                <a:latin typeface="Times New Roman" panose="02020603050405020304" pitchFamily="18" charset="0"/>
                <a:cs typeface="Times New Roman" panose="02020603050405020304" pitchFamily="18" charset="0"/>
              </a:rPr>
              <a:t>anaemia in patients receiving </a:t>
            </a:r>
            <a:r>
              <a:rPr lang="en-GB" dirty="0" smtClean="0">
                <a:latin typeface="Times New Roman" panose="02020603050405020304" pitchFamily="18" charset="0"/>
                <a:cs typeface="Times New Roman" panose="02020603050405020304" pitchFamily="18" charset="0"/>
              </a:rPr>
              <a:t>cytotoxic chemotherapy</a:t>
            </a:r>
            <a:r>
              <a:rPr lang="en-GB" dirty="0">
                <a:latin typeface="Times New Roman" panose="02020603050405020304" pitchFamily="18" charset="0"/>
                <a:cs typeface="Times New Roman" panose="02020603050405020304" pitchFamily="18" charset="0"/>
              </a:rPr>
              <a:t>.</a:t>
            </a:r>
          </a:p>
          <a:p>
            <a:pPr algn="just"/>
            <a:r>
              <a:rPr lang="en-GB" dirty="0" err="1">
                <a:latin typeface="Times New Roman" panose="02020603050405020304" pitchFamily="18" charset="0"/>
                <a:cs typeface="Times New Roman" panose="02020603050405020304" pitchFamily="18" charset="0"/>
              </a:rPr>
              <a:t>Epoetin</a:t>
            </a:r>
            <a:r>
              <a:rPr lang="en-GB" dirty="0">
                <a:latin typeface="Times New Roman" panose="02020603050405020304" pitchFamily="18" charset="0"/>
                <a:cs typeface="Times New Roman" panose="02020603050405020304" pitchFamily="18" charset="0"/>
              </a:rPr>
              <a:t> beta </a:t>
            </a:r>
            <a:r>
              <a:rPr lang="en-GB" dirty="0" smtClean="0">
                <a:latin typeface="Times New Roman" panose="02020603050405020304" pitchFamily="18" charset="0"/>
                <a:cs typeface="Times New Roman" panose="02020603050405020304" pitchFamily="18" charset="0"/>
              </a:rPr>
              <a:t> </a:t>
            </a:r>
            <a:r>
              <a:rPr lang="en-GB" dirty="0">
                <a:latin typeface="Times New Roman" panose="02020603050405020304" pitchFamily="18" charset="0"/>
                <a:cs typeface="Times New Roman" panose="02020603050405020304" pitchFamily="18" charset="0"/>
              </a:rPr>
              <a:t>is also used for the prevention </a:t>
            </a:r>
            <a:r>
              <a:rPr lang="en-GB" dirty="0" smtClean="0">
                <a:latin typeface="Times New Roman" panose="02020603050405020304" pitchFamily="18" charset="0"/>
                <a:cs typeface="Times New Roman" panose="02020603050405020304" pitchFamily="18" charset="0"/>
              </a:rPr>
              <a:t>of anaemia </a:t>
            </a:r>
            <a:r>
              <a:rPr lang="en-GB" dirty="0">
                <a:latin typeface="Times New Roman" panose="02020603050405020304" pitchFamily="18" charset="0"/>
                <a:cs typeface="Times New Roman" panose="02020603050405020304" pitchFamily="18" charset="0"/>
              </a:rPr>
              <a:t>in preterm neonates of low birth-weight; </a:t>
            </a:r>
            <a:r>
              <a:rPr lang="en-GB" dirty="0" smtClean="0">
                <a:latin typeface="Times New Roman" panose="02020603050405020304" pitchFamily="18" charset="0"/>
                <a:cs typeface="Times New Roman" panose="02020603050405020304" pitchFamily="18" charset="0"/>
              </a:rPr>
              <a:t>only unpreserved </a:t>
            </a:r>
            <a:r>
              <a:rPr lang="en-GB" dirty="0">
                <a:latin typeface="Times New Roman" panose="02020603050405020304" pitchFamily="18" charset="0"/>
                <a:cs typeface="Times New Roman" panose="02020603050405020304" pitchFamily="18" charset="0"/>
              </a:rPr>
              <a:t>formulations should be used in </a:t>
            </a:r>
            <a:r>
              <a:rPr lang="en-GB" dirty="0" smtClean="0">
                <a:latin typeface="Times New Roman" panose="02020603050405020304" pitchFamily="18" charset="0"/>
                <a:cs typeface="Times New Roman" panose="02020603050405020304" pitchFamily="18" charset="0"/>
              </a:rPr>
              <a:t>neonates because </a:t>
            </a:r>
            <a:r>
              <a:rPr lang="en-GB" dirty="0">
                <a:latin typeface="Times New Roman" panose="02020603050405020304" pitchFamily="18" charset="0"/>
                <a:cs typeface="Times New Roman" panose="02020603050405020304" pitchFamily="18" charset="0"/>
              </a:rPr>
              <a:t>other preparations may contain benzyl alcohol.</a:t>
            </a:r>
          </a:p>
          <a:p>
            <a:pPr algn="just"/>
            <a:r>
              <a:rPr lang="en-GB" dirty="0" err="1">
                <a:latin typeface="Times New Roman" panose="02020603050405020304" pitchFamily="18" charset="0"/>
                <a:cs typeface="Times New Roman" panose="02020603050405020304" pitchFamily="18" charset="0"/>
              </a:rPr>
              <a:t>Darbepoetin</a:t>
            </a:r>
            <a:r>
              <a:rPr lang="en-GB" dirty="0">
                <a:latin typeface="Times New Roman" panose="02020603050405020304" pitchFamily="18" charset="0"/>
                <a:cs typeface="Times New Roman" panose="02020603050405020304" pitchFamily="18" charset="0"/>
              </a:rPr>
              <a:t> alfa </a:t>
            </a:r>
            <a:r>
              <a:rPr lang="en-GB" dirty="0" smtClean="0">
                <a:latin typeface="Times New Roman" panose="02020603050405020304" pitchFamily="18" charset="0"/>
                <a:cs typeface="Times New Roman" panose="02020603050405020304" pitchFamily="18" charset="0"/>
              </a:rPr>
              <a:t> </a:t>
            </a:r>
            <a:r>
              <a:rPr lang="en-GB" dirty="0">
                <a:latin typeface="Times New Roman" panose="02020603050405020304" pitchFamily="18" charset="0"/>
                <a:cs typeface="Times New Roman" panose="02020603050405020304" pitchFamily="18" charset="0"/>
              </a:rPr>
              <a:t>is a </a:t>
            </a:r>
            <a:r>
              <a:rPr lang="en-GB" dirty="0" err="1">
                <a:latin typeface="Times New Roman" panose="02020603050405020304" pitchFamily="18" charset="0"/>
                <a:cs typeface="Times New Roman" panose="02020603050405020304" pitchFamily="18" charset="0"/>
              </a:rPr>
              <a:t>hyperglycosylated</a:t>
            </a:r>
            <a:r>
              <a:rPr lang="en-GB" dirty="0">
                <a:latin typeface="Times New Roman" panose="02020603050405020304" pitchFamily="18" charset="0"/>
                <a:cs typeface="Times New Roman" panose="02020603050405020304" pitchFamily="18" charset="0"/>
              </a:rPr>
              <a:t> derivative </a:t>
            </a:r>
            <a:r>
              <a:rPr lang="en-GB" dirty="0" smtClean="0">
                <a:latin typeface="Times New Roman" panose="02020603050405020304" pitchFamily="18" charset="0"/>
                <a:cs typeface="Times New Roman" panose="02020603050405020304" pitchFamily="18" charset="0"/>
              </a:rPr>
              <a:t>of </a:t>
            </a:r>
            <a:r>
              <a:rPr lang="en-GB" dirty="0" err="1" smtClean="0">
                <a:latin typeface="Times New Roman" panose="02020603050405020304" pitchFamily="18" charset="0"/>
                <a:cs typeface="Times New Roman" panose="02020603050405020304" pitchFamily="18" charset="0"/>
              </a:rPr>
              <a:t>epoetin</a:t>
            </a:r>
            <a:r>
              <a:rPr lang="en-GB" dirty="0">
                <a:latin typeface="Times New Roman" panose="02020603050405020304" pitchFamily="18" charset="0"/>
                <a:cs typeface="Times New Roman" panose="02020603050405020304" pitchFamily="18" charset="0"/>
              </a:rPr>
              <a:t>; it has a longer half life and can be administered </a:t>
            </a:r>
            <a:r>
              <a:rPr lang="en-GB" dirty="0" smtClean="0">
                <a:latin typeface="Times New Roman" panose="02020603050405020304" pitchFamily="18" charset="0"/>
                <a:cs typeface="Times New Roman" panose="02020603050405020304" pitchFamily="18" charset="0"/>
              </a:rPr>
              <a:t>less frequently </a:t>
            </a:r>
            <a:r>
              <a:rPr lang="en-GB" dirty="0">
                <a:latin typeface="Times New Roman" panose="02020603050405020304" pitchFamily="18" charset="0"/>
                <a:cs typeface="Times New Roman" panose="02020603050405020304" pitchFamily="18" charset="0"/>
              </a:rPr>
              <a:t>than </a:t>
            </a:r>
            <a:r>
              <a:rPr lang="en-GB" dirty="0" err="1">
                <a:latin typeface="Times New Roman" panose="02020603050405020304" pitchFamily="18" charset="0"/>
                <a:cs typeface="Times New Roman" panose="02020603050405020304" pitchFamily="18" charset="0"/>
              </a:rPr>
              <a:t>epoetin</a:t>
            </a:r>
            <a:r>
              <a:rPr lang="en-GB" dirty="0">
                <a:latin typeface="Times New Roman" panose="02020603050405020304" pitchFamily="18" charset="0"/>
                <a:cs typeface="Times New Roman" panose="02020603050405020304" pitchFamily="18" charset="0"/>
              </a:rPr>
              <a:t>.</a:t>
            </a:r>
          </a:p>
          <a:p>
            <a:pPr algn="just"/>
            <a:r>
              <a:rPr lang="en-GB" dirty="0" err="1">
                <a:latin typeface="Times New Roman" panose="02020603050405020304" pitchFamily="18" charset="0"/>
                <a:cs typeface="Times New Roman" panose="02020603050405020304" pitchFamily="18" charset="0"/>
              </a:rPr>
              <a:t>Methoxy</a:t>
            </a:r>
            <a:r>
              <a:rPr lang="en-GB" dirty="0">
                <a:latin typeface="Times New Roman" panose="02020603050405020304" pitchFamily="18" charset="0"/>
                <a:cs typeface="Times New Roman" panose="02020603050405020304" pitchFamily="18" charset="0"/>
              </a:rPr>
              <a:t> polyethylene glycol-</a:t>
            </a:r>
            <a:r>
              <a:rPr lang="en-GB" dirty="0" err="1">
                <a:latin typeface="Times New Roman" panose="02020603050405020304" pitchFamily="18" charset="0"/>
                <a:cs typeface="Times New Roman" panose="02020603050405020304" pitchFamily="18" charset="0"/>
              </a:rPr>
              <a:t>epoetin</a:t>
            </a:r>
            <a:r>
              <a:rPr lang="en-GB" dirty="0">
                <a:latin typeface="Times New Roman" panose="02020603050405020304" pitchFamily="18" charset="0"/>
                <a:cs typeface="Times New Roman" panose="02020603050405020304" pitchFamily="18" charset="0"/>
              </a:rPr>
              <a:t> beta </a:t>
            </a:r>
            <a:r>
              <a:rPr lang="en-GB" dirty="0" smtClean="0">
                <a:latin typeface="Times New Roman" panose="02020603050405020304" pitchFamily="18" charset="0"/>
                <a:cs typeface="Times New Roman" panose="02020603050405020304" pitchFamily="18" charset="0"/>
              </a:rPr>
              <a:t> </a:t>
            </a:r>
            <a:r>
              <a:rPr lang="en-GB" dirty="0">
                <a:latin typeface="Times New Roman" panose="02020603050405020304" pitchFamily="18" charset="0"/>
                <a:cs typeface="Times New Roman" panose="02020603050405020304" pitchFamily="18" charset="0"/>
              </a:rPr>
              <a:t>is </a:t>
            </a:r>
            <a:r>
              <a:rPr lang="en-GB" dirty="0" smtClean="0">
                <a:latin typeface="Times New Roman" panose="02020603050405020304" pitchFamily="18" charset="0"/>
                <a:cs typeface="Times New Roman" panose="02020603050405020304" pitchFamily="18" charset="0"/>
              </a:rPr>
              <a:t>a continuous </a:t>
            </a:r>
            <a:r>
              <a:rPr lang="en-GB" dirty="0">
                <a:latin typeface="Times New Roman" panose="02020603050405020304" pitchFamily="18" charset="0"/>
                <a:cs typeface="Times New Roman" panose="02020603050405020304" pitchFamily="18" charset="0"/>
              </a:rPr>
              <a:t>erythropoietin receptor activator that is </a:t>
            </a:r>
            <a:r>
              <a:rPr lang="en-GB" dirty="0" smtClean="0">
                <a:latin typeface="Times New Roman" panose="02020603050405020304" pitchFamily="18" charset="0"/>
                <a:cs typeface="Times New Roman" panose="02020603050405020304" pitchFamily="18" charset="0"/>
              </a:rPr>
              <a:t>licensed for </a:t>
            </a:r>
            <a:r>
              <a:rPr lang="en-GB" dirty="0">
                <a:latin typeface="Times New Roman" panose="02020603050405020304" pitchFamily="18" charset="0"/>
                <a:cs typeface="Times New Roman" panose="02020603050405020304" pitchFamily="18" charset="0"/>
              </a:rPr>
              <a:t>the treatment of symptomatic anaemia associated </a:t>
            </a:r>
            <a:r>
              <a:rPr lang="en-GB" dirty="0" smtClean="0">
                <a:latin typeface="Times New Roman" panose="02020603050405020304" pitchFamily="18" charset="0"/>
                <a:cs typeface="Times New Roman" panose="02020603050405020304" pitchFamily="18" charset="0"/>
              </a:rPr>
              <a:t>with chronic </a:t>
            </a:r>
            <a:r>
              <a:rPr lang="en-GB" dirty="0">
                <a:latin typeface="Times New Roman" panose="02020603050405020304" pitchFamily="18" charset="0"/>
                <a:cs typeface="Times New Roman" panose="02020603050405020304" pitchFamily="18" charset="0"/>
              </a:rPr>
              <a:t>kidney disease. It has a longer duration of </a:t>
            </a:r>
            <a:r>
              <a:rPr lang="en-GB" dirty="0" smtClean="0">
                <a:latin typeface="Times New Roman" panose="02020603050405020304" pitchFamily="18" charset="0"/>
                <a:cs typeface="Times New Roman" panose="02020603050405020304" pitchFamily="18" charset="0"/>
              </a:rPr>
              <a:t>action than </a:t>
            </a:r>
            <a:r>
              <a:rPr lang="en-GB" dirty="0" err="1">
                <a:latin typeface="Times New Roman" panose="02020603050405020304" pitchFamily="18" charset="0"/>
                <a:cs typeface="Times New Roman" panose="02020603050405020304" pitchFamily="18" charset="0"/>
              </a:rPr>
              <a:t>epoetin</a:t>
            </a:r>
            <a:r>
              <a:rPr lang="en-GB" dirty="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319177527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00600" y="152400"/>
            <a:ext cx="4191000" cy="1447800"/>
          </a:xfrm>
        </p:spPr>
        <p:style>
          <a:lnRef idx="2">
            <a:schemeClr val="accent2"/>
          </a:lnRef>
          <a:fillRef idx="1">
            <a:schemeClr val="lt1"/>
          </a:fillRef>
          <a:effectRef idx="0">
            <a:schemeClr val="accent2"/>
          </a:effectRef>
          <a:fontRef idx="minor">
            <a:schemeClr val="dk1"/>
          </a:fontRef>
        </p:style>
        <p:txBody>
          <a:bodyPr>
            <a:noAutofit/>
          </a:bodyPr>
          <a:lstStyle/>
          <a:p>
            <a:pPr algn="l"/>
            <a:r>
              <a:rPr lang="en-GB" sz="2400" b="1" dirty="0">
                <a:solidFill>
                  <a:srgbClr val="FF0000"/>
                </a:solidFill>
                <a:latin typeface="Times New Roman" panose="02020603050405020304" pitchFamily="18" charset="0"/>
                <a:cs typeface="Times New Roman" panose="02020603050405020304" pitchFamily="18" charset="0"/>
              </a:rPr>
              <a:t>▶ </a:t>
            </a:r>
            <a:r>
              <a:rPr lang="en-GB" sz="2400" b="1" dirty="0" err="1">
                <a:solidFill>
                  <a:srgbClr val="FF0000"/>
                </a:solidFill>
                <a:latin typeface="Times New Roman" panose="02020603050405020304" pitchFamily="18" charset="0"/>
                <a:cs typeface="Times New Roman" panose="02020603050405020304" pitchFamily="18" charset="0"/>
              </a:rPr>
              <a:t>NeoRecormon</a:t>
            </a:r>
            <a:r>
              <a:rPr lang="en-GB" sz="2400" b="1" dirty="0">
                <a:solidFill>
                  <a:srgbClr val="FF0000"/>
                </a:solidFill>
                <a:latin typeface="Times New Roman" panose="02020603050405020304" pitchFamily="18" charset="0"/>
                <a:cs typeface="Times New Roman" panose="02020603050405020304" pitchFamily="18" charset="0"/>
              </a:rPr>
              <a:t> (Roche Products Ltd</a:t>
            </a:r>
            <a:r>
              <a:rPr lang="en-GB" sz="2400" b="1" dirty="0" smtClean="0">
                <a:solidFill>
                  <a:srgbClr val="FF0000"/>
                </a:solidFill>
                <a:latin typeface="Times New Roman" panose="02020603050405020304" pitchFamily="18" charset="0"/>
                <a:cs typeface="Times New Roman" panose="02020603050405020304" pitchFamily="18" charset="0"/>
              </a:rPr>
              <a:t>) </a:t>
            </a:r>
            <a:r>
              <a:rPr lang="en-GB" sz="2400" b="1" dirty="0" err="1" smtClean="0">
                <a:solidFill>
                  <a:srgbClr val="FF0000"/>
                </a:solidFill>
                <a:latin typeface="Times New Roman" panose="02020603050405020304" pitchFamily="18" charset="0"/>
                <a:cs typeface="Times New Roman" panose="02020603050405020304" pitchFamily="18" charset="0"/>
              </a:rPr>
              <a:t>Epoetin</a:t>
            </a:r>
            <a:r>
              <a:rPr lang="en-GB" sz="2400" b="1" dirty="0" smtClean="0">
                <a:solidFill>
                  <a:srgbClr val="FF0000"/>
                </a:solidFill>
                <a:latin typeface="Times New Roman" panose="02020603050405020304" pitchFamily="18" charset="0"/>
                <a:cs typeface="Times New Roman" panose="02020603050405020304" pitchFamily="18" charset="0"/>
              </a:rPr>
              <a:t> </a:t>
            </a:r>
            <a:r>
              <a:rPr lang="en-GB" sz="2400" b="1" dirty="0">
                <a:solidFill>
                  <a:srgbClr val="FF0000"/>
                </a:solidFill>
                <a:latin typeface="Times New Roman" panose="02020603050405020304" pitchFamily="18" charset="0"/>
                <a:cs typeface="Times New Roman" panose="02020603050405020304" pitchFamily="18" charset="0"/>
              </a:rPr>
              <a:t>beta 1667 unit per 1 ml</a:t>
            </a:r>
          </a:p>
        </p:txBody>
      </p:sp>
      <p:sp>
        <p:nvSpPr>
          <p:cNvPr id="3" name="Content Placeholder 2"/>
          <p:cNvSpPr>
            <a:spLocks noGrp="1"/>
          </p:cNvSpPr>
          <p:nvPr>
            <p:ph idx="1"/>
          </p:nvPr>
        </p:nvSpPr>
        <p:spPr>
          <a:xfrm>
            <a:off x="304800" y="152400"/>
            <a:ext cx="3429000" cy="2895600"/>
          </a:xfrm>
        </p:spPr>
        <p:style>
          <a:lnRef idx="2">
            <a:schemeClr val="dk1"/>
          </a:lnRef>
          <a:fillRef idx="1">
            <a:schemeClr val="lt1"/>
          </a:fillRef>
          <a:effectRef idx="0">
            <a:schemeClr val="dk1"/>
          </a:effectRef>
          <a:fontRef idx="minor">
            <a:schemeClr val="dk1"/>
          </a:fontRef>
        </p:style>
        <p:txBody>
          <a:bodyPr>
            <a:normAutofit/>
          </a:bodyPr>
          <a:lstStyle/>
          <a:p>
            <a:r>
              <a:rPr lang="en-GB" sz="2000" b="1" dirty="0" err="1" smtClean="0">
                <a:solidFill>
                  <a:srgbClr val="FF0000"/>
                </a:solidFill>
                <a:latin typeface="Times New Roman" panose="02020603050405020304" pitchFamily="18" charset="0"/>
                <a:cs typeface="Times New Roman" panose="02020603050405020304" pitchFamily="18" charset="0"/>
              </a:rPr>
              <a:t>Epoetin</a:t>
            </a:r>
            <a:r>
              <a:rPr lang="en-GB" sz="2000" b="1" dirty="0" smtClean="0">
                <a:solidFill>
                  <a:srgbClr val="FF0000"/>
                </a:solidFill>
                <a:latin typeface="Times New Roman" panose="02020603050405020304" pitchFamily="18" charset="0"/>
                <a:cs typeface="Times New Roman" panose="02020603050405020304" pitchFamily="18" charset="0"/>
              </a:rPr>
              <a:t> alfa/ Solution </a:t>
            </a:r>
            <a:r>
              <a:rPr lang="en-GB" sz="2000" b="1" dirty="0">
                <a:solidFill>
                  <a:srgbClr val="FF0000"/>
                </a:solidFill>
                <a:latin typeface="Times New Roman" panose="02020603050405020304" pitchFamily="18" charset="0"/>
                <a:cs typeface="Times New Roman" panose="02020603050405020304" pitchFamily="18" charset="0"/>
              </a:rPr>
              <a:t>for injection</a:t>
            </a:r>
          </a:p>
          <a:p>
            <a:r>
              <a:rPr lang="en-GB" sz="2000" dirty="0">
                <a:latin typeface="Times New Roman" panose="02020603050405020304" pitchFamily="18" charset="0"/>
                <a:cs typeface="Times New Roman" panose="02020603050405020304" pitchFamily="18" charset="0"/>
              </a:rPr>
              <a:t>▶ </a:t>
            </a:r>
            <a:r>
              <a:rPr lang="en-GB" sz="2000" dirty="0" err="1">
                <a:latin typeface="Times New Roman" panose="02020603050405020304" pitchFamily="18" charset="0"/>
                <a:cs typeface="Times New Roman" panose="02020603050405020304" pitchFamily="18" charset="0"/>
              </a:rPr>
              <a:t>Binocrit</a:t>
            </a:r>
            <a:r>
              <a:rPr lang="en-GB" sz="2000" dirty="0">
                <a:latin typeface="Times New Roman" panose="02020603050405020304" pitchFamily="18" charset="0"/>
                <a:cs typeface="Times New Roman" panose="02020603050405020304" pitchFamily="18" charset="0"/>
              </a:rPr>
              <a:t> (Sandoz Ltd</a:t>
            </a:r>
            <a:r>
              <a:rPr lang="en-GB" sz="2000" dirty="0" smtClean="0">
                <a:latin typeface="Times New Roman" panose="02020603050405020304" pitchFamily="18" charset="0"/>
                <a:cs typeface="Times New Roman" panose="02020603050405020304" pitchFamily="18" charset="0"/>
              </a:rPr>
              <a:t>)  </a:t>
            </a:r>
            <a:r>
              <a:rPr lang="en-GB" sz="2000" dirty="0" err="1" smtClean="0">
                <a:latin typeface="Times New Roman" panose="02020603050405020304" pitchFamily="18" charset="0"/>
                <a:cs typeface="Times New Roman" panose="02020603050405020304" pitchFamily="18" charset="0"/>
              </a:rPr>
              <a:t>Epoetin</a:t>
            </a:r>
            <a:r>
              <a:rPr lang="en-GB" sz="2000" dirty="0" smtClean="0">
                <a:latin typeface="Times New Roman" panose="02020603050405020304" pitchFamily="18" charset="0"/>
                <a:cs typeface="Times New Roman" panose="02020603050405020304" pitchFamily="18" charset="0"/>
              </a:rPr>
              <a:t> </a:t>
            </a:r>
            <a:r>
              <a:rPr lang="en-GB" sz="2000" dirty="0">
                <a:latin typeface="Times New Roman" panose="02020603050405020304" pitchFamily="18" charset="0"/>
                <a:cs typeface="Times New Roman" panose="02020603050405020304" pitchFamily="18" charset="0"/>
              </a:rPr>
              <a:t>alfa 2000 unit per 1 </a:t>
            </a:r>
            <a:r>
              <a:rPr lang="en-GB" sz="2000" dirty="0" smtClean="0">
                <a:latin typeface="Times New Roman" panose="02020603050405020304" pitchFamily="18" charset="0"/>
                <a:cs typeface="Times New Roman" panose="02020603050405020304" pitchFamily="18" charset="0"/>
              </a:rPr>
              <a:t>ml</a:t>
            </a:r>
          </a:p>
          <a:p>
            <a:r>
              <a:rPr lang="en-GB" sz="2000" dirty="0" err="1">
                <a:latin typeface="Times New Roman" panose="02020603050405020304" pitchFamily="18" charset="0"/>
                <a:cs typeface="Times New Roman" panose="02020603050405020304" pitchFamily="18" charset="0"/>
              </a:rPr>
              <a:t>Eprex</a:t>
            </a:r>
            <a:r>
              <a:rPr lang="en-GB" sz="2000" dirty="0">
                <a:latin typeface="Times New Roman" panose="02020603050405020304" pitchFamily="18" charset="0"/>
                <a:cs typeface="Times New Roman" panose="02020603050405020304" pitchFamily="18" charset="0"/>
              </a:rPr>
              <a:t> (Janssen-</a:t>
            </a:r>
            <a:r>
              <a:rPr lang="en-GB" sz="2000" dirty="0" err="1">
                <a:latin typeface="Times New Roman" panose="02020603050405020304" pitchFamily="18" charset="0"/>
                <a:cs typeface="Times New Roman" panose="02020603050405020304" pitchFamily="18" charset="0"/>
              </a:rPr>
              <a:t>Cilag</a:t>
            </a:r>
            <a:r>
              <a:rPr lang="en-GB" sz="2000" dirty="0">
                <a:latin typeface="Times New Roman" panose="02020603050405020304" pitchFamily="18" charset="0"/>
                <a:cs typeface="Times New Roman" panose="02020603050405020304" pitchFamily="18" charset="0"/>
              </a:rPr>
              <a:t> Ltd</a:t>
            </a:r>
            <a:r>
              <a:rPr lang="en-GB" sz="2000" dirty="0" smtClean="0">
                <a:latin typeface="Times New Roman" panose="02020603050405020304" pitchFamily="18" charset="0"/>
                <a:cs typeface="Times New Roman" panose="02020603050405020304" pitchFamily="18" charset="0"/>
              </a:rPr>
              <a:t>)  </a:t>
            </a:r>
            <a:r>
              <a:rPr lang="en-GB" sz="2000" dirty="0" err="1" smtClean="0">
                <a:latin typeface="Times New Roman" panose="02020603050405020304" pitchFamily="18" charset="0"/>
                <a:cs typeface="Times New Roman" panose="02020603050405020304" pitchFamily="18" charset="0"/>
              </a:rPr>
              <a:t>Epoetin</a:t>
            </a:r>
            <a:r>
              <a:rPr lang="en-GB" sz="2000" dirty="0" smtClean="0">
                <a:latin typeface="Times New Roman" panose="02020603050405020304" pitchFamily="18" charset="0"/>
                <a:cs typeface="Times New Roman" panose="02020603050405020304" pitchFamily="18" charset="0"/>
              </a:rPr>
              <a:t> </a:t>
            </a:r>
            <a:r>
              <a:rPr lang="en-GB" sz="2000" dirty="0">
                <a:latin typeface="Times New Roman" panose="02020603050405020304" pitchFamily="18" charset="0"/>
                <a:cs typeface="Times New Roman" panose="02020603050405020304" pitchFamily="18" charset="0"/>
              </a:rPr>
              <a:t>alfa 2000 unit per 1 ml</a:t>
            </a:r>
            <a:endParaRPr lang="en-GB" sz="2000" dirty="0" smtClean="0">
              <a:latin typeface="Times New Roman" panose="02020603050405020304" pitchFamily="18" charset="0"/>
              <a:cs typeface="Times New Roman" panose="02020603050405020304" pitchFamily="18" charset="0"/>
            </a:endParaRPr>
          </a:p>
          <a:p>
            <a:endParaRPr lang="en-US" sz="2000" dirty="0">
              <a:latin typeface="Times New Roman" panose="02020603050405020304" pitchFamily="18" charset="0"/>
              <a:cs typeface="Times New Roman" panose="02020603050405020304" pitchFamily="18" charset="0"/>
            </a:endParaRPr>
          </a:p>
          <a:p>
            <a:endParaRPr lang="en-GB" sz="2000" dirty="0" smtClean="0">
              <a:latin typeface="Times New Roman" panose="02020603050405020304" pitchFamily="18" charset="0"/>
              <a:cs typeface="Times New Roman" panose="02020603050405020304" pitchFamily="18" charset="0"/>
            </a:endParaRPr>
          </a:p>
          <a:p>
            <a:pPr algn="just"/>
            <a:endParaRPr lang="en-GB" dirty="0"/>
          </a:p>
        </p:txBody>
      </p:sp>
      <p:pic>
        <p:nvPicPr>
          <p:cNvPr id="5" name="Picture 4"/>
          <p:cNvPicPr>
            <a:picLocks noChangeAspect="1"/>
          </p:cNvPicPr>
          <p:nvPr/>
        </p:nvPicPr>
        <p:blipFill>
          <a:blip r:embed="rId2">
            <a:extLst>
              <a:ext uri="{BEBA8EAE-BF5A-486C-A8C5-ECC9F3942E4B}">
                <a14:imgProps xmlns:a14="http://schemas.microsoft.com/office/drawing/2010/main">
                  <a14:imgLayer r:embed="rId3">
                    <a14:imgEffect>
                      <a14:sharpenSoften amount="50000"/>
                    </a14:imgEffect>
                  </a14:imgLayer>
                </a14:imgProps>
              </a:ext>
              <a:ext uri="{28A0092B-C50C-407E-A947-70E740481C1C}">
                <a14:useLocalDpi xmlns:a14="http://schemas.microsoft.com/office/drawing/2010/main" val="0"/>
              </a:ext>
            </a:extLst>
          </a:blip>
          <a:stretch>
            <a:fillRect/>
          </a:stretch>
        </p:blipFill>
        <p:spPr>
          <a:xfrm>
            <a:off x="5867400" y="3276599"/>
            <a:ext cx="2971800" cy="3553692"/>
          </a:xfrm>
          <a:prstGeom prst="rect">
            <a:avLst/>
          </a:prstGeom>
        </p:spPr>
      </p:pic>
      <p:sp>
        <p:nvSpPr>
          <p:cNvPr id="6" name="Rectangle 5"/>
          <p:cNvSpPr/>
          <p:nvPr/>
        </p:nvSpPr>
        <p:spPr>
          <a:xfrm>
            <a:off x="4419600" y="1669501"/>
            <a:ext cx="4572000" cy="1477328"/>
          </a:xfrm>
          <a:prstGeom prst="rect">
            <a:avLst/>
          </a:prstGeom>
        </p:spPr>
        <p:style>
          <a:lnRef idx="2">
            <a:schemeClr val="dk1"/>
          </a:lnRef>
          <a:fillRef idx="1">
            <a:schemeClr val="lt1"/>
          </a:fillRef>
          <a:effectRef idx="0">
            <a:schemeClr val="dk1"/>
          </a:effectRef>
          <a:fontRef idx="minor">
            <a:schemeClr val="dk1"/>
          </a:fontRef>
        </p:style>
        <p:txBody>
          <a:bodyPr>
            <a:spAutoFit/>
          </a:bodyPr>
          <a:lstStyle/>
          <a:p>
            <a:r>
              <a:rPr lang="en-GB" b="1" dirty="0">
                <a:solidFill>
                  <a:srgbClr val="FF0000"/>
                </a:solidFill>
                <a:latin typeface="Times New Roman" panose="02020603050405020304" pitchFamily="18" charset="0"/>
                <a:cs typeface="Times New Roman" panose="02020603050405020304" pitchFamily="18" charset="0"/>
              </a:rPr>
              <a:t>Solution for injection</a:t>
            </a:r>
          </a:p>
          <a:p>
            <a:r>
              <a:rPr lang="en-GB" b="1" dirty="0">
                <a:solidFill>
                  <a:srgbClr val="FF0000"/>
                </a:solidFill>
                <a:latin typeface="Times New Roman" panose="02020603050405020304" pitchFamily="18" charset="0"/>
                <a:cs typeface="Times New Roman" panose="02020603050405020304" pitchFamily="18" charset="0"/>
              </a:rPr>
              <a:t>▶ </a:t>
            </a:r>
            <a:r>
              <a:rPr lang="en-GB" b="1" dirty="0" err="1">
                <a:solidFill>
                  <a:srgbClr val="FF0000"/>
                </a:solidFill>
                <a:latin typeface="Times New Roman" panose="02020603050405020304" pitchFamily="18" charset="0"/>
                <a:cs typeface="Times New Roman" panose="02020603050405020304" pitchFamily="18" charset="0"/>
              </a:rPr>
              <a:t>Mircera</a:t>
            </a:r>
            <a:r>
              <a:rPr lang="en-GB" b="1" dirty="0">
                <a:solidFill>
                  <a:srgbClr val="FF0000"/>
                </a:solidFill>
                <a:latin typeface="Times New Roman" panose="02020603050405020304" pitchFamily="18" charset="0"/>
                <a:cs typeface="Times New Roman" panose="02020603050405020304" pitchFamily="18" charset="0"/>
              </a:rPr>
              <a:t> (Roche Products Ltd)</a:t>
            </a:r>
          </a:p>
          <a:p>
            <a:r>
              <a:rPr lang="en-GB" b="1" dirty="0" err="1">
                <a:solidFill>
                  <a:srgbClr val="FF0000"/>
                </a:solidFill>
                <a:latin typeface="Times New Roman" panose="02020603050405020304" pitchFamily="18" charset="0"/>
                <a:cs typeface="Times New Roman" panose="02020603050405020304" pitchFamily="18" charset="0"/>
              </a:rPr>
              <a:t>Methoxy</a:t>
            </a:r>
            <a:r>
              <a:rPr lang="en-GB" b="1" dirty="0">
                <a:solidFill>
                  <a:srgbClr val="FF0000"/>
                </a:solidFill>
                <a:latin typeface="Times New Roman" panose="02020603050405020304" pitchFamily="18" charset="0"/>
                <a:cs typeface="Times New Roman" panose="02020603050405020304" pitchFamily="18" charset="0"/>
              </a:rPr>
              <a:t> polyethylene glycol-</a:t>
            </a:r>
            <a:r>
              <a:rPr lang="en-GB" b="1" dirty="0" err="1">
                <a:solidFill>
                  <a:srgbClr val="FF0000"/>
                </a:solidFill>
                <a:latin typeface="Times New Roman" panose="02020603050405020304" pitchFamily="18" charset="0"/>
                <a:cs typeface="Times New Roman" panose="02020603050405020304" pitchFamily="18" charset="0"/>
              </a:rPr>
              <a:t>epoetin</a:t>
            </a:r>
            <a:r>
              <a:rPr lang="en-GB" b="1" dirty="0">
                <a:solidFill>
                  <a:srgbClr val="FF0000"/>
                </a:solidFill>
                <a:latin typeface="Times New Roman" panose="02020603050405020304" pitchFamily="18" charset="0"/>
                <a:cs typeface="Times New Roman" panose="02020603050405020304" pitchFamily="18" charset="0"/>
              </a:rPr>
              <a:t> beta 100 microgram per</a:t>
            </a:r>
          </a:p>
          <a:p>
            <a:r>
              <a:rPr lang="en-GB" b="1" dirty="0">
                <a:solidFill>
                  <a:srgbClr val="FF0000"/>
                </a:solidFill>
                <a:latin typeface="Times New Roman" panose="02020603050405020304" pitchFamily="18" charset="0"/>
                <a:cs typeface="Times New Roman" panose="02020603050405020304" pitchFamily="18" charset="0"/>
              </a:rPr>
              <a:t>1 ml</a:t>
            </a:r>
          </a:p>
        </p:txBody>
      </p:sp>
      <p:pic>
        <p:nvPicPr>
          <p:cNvPr id="7" name="Picture 6"/>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04800" y="3276599"/>
            <a:ext cx="2590800" cy="3553691"/>
          </a:xfrm>
          <a:prstGeom prst="rect">
            <a:avLst/>
          </a:prstGeom>
        </p:spPr>
      </p:pic>
      <p:pic>
        <p:nvPicPr>
          <p:cNvPr id="8" name="Picture 7"/>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3092958" y="3276600"/>
            <a:ext cx="2653284" cy="3581400"/>
          </a:xfrm>
          <a:prstGeom prst="rect">
            <a:avLst/>
          </a:prstGeom>
        </p:spPr>
      </p:pic>
    </p:spTree>
    <p:extLst>
      <p:ext uri="{BB962C8B-B14F-4D97-AF65-F5344CB8AC3E}">
        <p14:creationId xmlns:p14="http://schemas.microsoft.com/office/powerpoint/2010/main" val="171609119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274638"/>
            <a:ext cx="8839200" cy="715962"/>
          </a:xfrm>
        </p:spPr>
        <p:style>
          <a:lnRef idx="2">
            <a:schemeClr val="accent2"/>
          </a:lnRef>
          <a:fillRef idx="1">
            <a:schemeClr val="lt1"/>
          </a:fillRef>
          <a:effectRef idx="0">
            <a:schemeClr val="accent2"/>
          </a:effectRef>
          <a:fontRef idx="minor">
            <a:schemeClr val="dk1"/>
          </a:fontRef>
        </p:style>
        <p:txBody>
          <a:bodyPr>
            <a:normAutofit fontScale="90000"/>
          </a:bodyPr>
          <a:lstStyle/>
          <a:p>
            <a:r>
              <a:rPr lang="en-GB" dirty="0" smtClean="0"/>
              <a:t>(Supplement)</a:t>
            </a:r>
            <a:endParaRPr lang="en-GB" dirty="0"/>
          </a:p>
        </p:txBody>
      </p:sp>
      <p:sp>
        <p:nvSpPr>
          <p:cNvPr id="3" name="Content Placeholder 2"/>
          <p:cNvSpPr>
            <a:spLocks noGrp="1"/>
          </p:cNvSpPr>
          <p:nvPr>
            <p:ph idx="1"/>
          </p:nvPr>
        </p:nvSpPr>
        <p:spPr>
          <a:xfrm>
            <a:off x="152400" y="1066800"/>
            <a:ext cx="8839200" cy="5638800"/>
          </a:xfrm>
        </p:spPr>
        <p:style>
          <a:lnRef idx="2">
            <a:schemeClr val="dk1"/>
          </a:lnRef>
          <a:fillRef idx="1">
            <a:schemeClr val="lt1"/>
          </a:fillRef>
          <a:effectRef idx="0">
            <a:schemeClr val="dk1"/>
          </a:effectRef>
          <a:fontRef idx="minor">
            <a:schemeClr val="dk1"/>
          </a:fontRef>
        </p:style>
        <p:txBody>
          <a:bodyPr>
            <a:normAutofit fontScale="40000" lnSpcReduction="20000"/>
          </a:bodyPr>
          <a:lstStyle/>
          <a:p>
            <a:endParaRPr lang="en-GB" dirty="0"/>
          </a:p>
          <a:p>
            <a:r>
              <a:rPr lang="en-GB" sz="5600" dirty="0">
                <a:latin typeface="Times New Roman" panose="02020603050405020304" pitchFamily="18" charset="0"/>
                <a:cs typeface="Times New Roman" panose="02020603050405020304" pitchFamily="18" charset="0"/>
              </a:rPr>
              <a:t>A-Food reduces amount of iron absorbed by as much as 50%. Hence, oral iron should be administered one hour before or two hours after meals for optimal absorption(2) (however iron may be taken with food if patient is unable to tolerate it) (4)</a:t>
            </a:r>
          </a:p>
          <a:p>
            <a:r>
              <a:rPr lang="en-GB" sz="5600" dirty="0">
                <a:latin typeface="Times New Roman" panose="02020603050405020304" pitchFamily="18" charset="0"/>
                <a:cs typeface="Times New Roman" panose="02020603050405020304" pitchFamily="18" charset="0"/>
              </a:rPr>
              <a:t>B-To minimize gastric intolerance, oral iron therapy can be initiated with single oral dose of iron   tablet, the dose is increased by increment of one tablet per day every two  to three days until the full therapeutic dose(e.g. 1 tab </a:t>
            </a:r>
            <a:r>
              <a:rPr lang="en-GB" sz="5600" dirty="0" err="1">
                <a:latin typeface="Times New Roman" panose="02020603050405020304" pitchFamily="18" charset="0"/>
                <a:cs typeface="Times New Roman" panose="02020603050405020304" pitchFamily="18" charset="0"/>
              </a:rPr>
              <a:t>t.i.d</a:t>
            </a:r>
            <a:r>
              <a:rPr lang="en-GB" sz="5600" dirty="0">
                <a:latin typeface="Times New Roman" panose="02020603050405020304" pitchFamily="18" charset="0"/>
                <a:cs typeface="Times New Roman" panose="02020603050405020304" pitchFamily="18" charset="0"/>
              </a:rPr>
              <a:t>)  can be administered (1)</a:t>
            </a:r>
          </a:p>
          <a:p>
            <a:r>
              <a:rPr lang="en-GB" sz="5600" dirty="0">
                <a:latin typeface="Times New Roman" panose="02020603050405020304" pitchFamily="18" charset="0"/>
                <a:cs typeface="Times New Roman" panose="02020603050405020304" pitchFamily="18" charset="0"/>
              </a:rPr>
              <a:t>C-several products contain ascorbic acid (vitamin C) which maintain the iron in ferrous state (more absorbable form), however, a dose up to 1 gm increase iron absorption by only 10%. Lower doses of vitamin C (e.g. 100 mg) don not significantly alter iron absorption(1)    </a:t>
            </a:r>
          </a:p>
          <a:p>
            <a:r>
              <a:rPr lang="en-GB" sz="5600" dirty="0">
                <a:latin typeface="Times New Roman" panose="02020603050405020304" pitchFamily="18" charset="0"/>
                <a:cs typeface="Times New Roman" panose="02020603050405020304" pitchFamily="18" charset="0"/>
              </a:rPr>
              <a:t>D-because the rate of iron incorporation into </a:t>
            </a:r>
            <a:r>
              <a:rPr lang="en-GB" sz="5600" dirty="0" err="1">
                <a:latin typeface="Times New Roman" panose="02020603050405020304" pitchFamily="18" charset="0"/>
                <a:cs typeface="Times New Roman" panose="02020603050405020304" pitchFamily="18" charset="0"/>
              </a:rPr>
              <a:t>Hb</a:t>
            </a:r>
            <a:r>
              <a:rPr lang="en-GB" sz="5600" dirty="0">
                <a:latin typeface="Times New Roman" panose="02020603050405020304" pitchFamily="18" charset="0"/>
                <a:cs typeface="Times New Roman" panose="02020603050405020304" pitchFamily="18" charset="0"/>
              </a:rPr>
              <a:t> does not exceed that achieved by oral iron therapy, the response time is similar to that of oral iron therapy(1</a:t>
            </a:r>
            <a:r>
              <a:rPr lang="en-GB" sz="5600" dirty="0" smtClean="0">
                <a:latin typeface="Times New Roman" panose="02020603050405020304" pitchFamily="18" charset="0"/>
                <a:cs typeface="Times New Roman" panose="02020603050405020304" pitchFamily="18" charset="0"/>
              </a:rPr>
              <a:t>).</a:t>
            </a:r>
            <a:endParaRPr lang="en-GB" sz="5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3362026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82562"/>
          </a:xfrm>
        </p:spPr>
        <p:txBody>
          <a:bodyPr>
            <a:normAutofit fontScale="90000"/>
          </a:bodyPr>
          <a:lstStyle/>
          <a:p>
            <a:endParaRPr lang="en-GB" dirty="0"/>
          </a:p>
        </p:txBody>
      </p:sp>
      <p:sp>
        <p:nvSpPr>
          <p:cNvPr id="3" name="Content Placeholder 2"/>
          <p:cNvSpPr>
            <a:spLocks noGrp="1"/>
          </p:cNvSpPr>
          <p:nvPr>
            <p:ph idx="1"/>
          </p:nvPr>
        </p:nvSpPr>
        <p:spPr>
          <a:xfrm>
            <a:off x="76200" y="152400"/>
            <a:ext cx="8610600" cy="6553200"/>
          </a:xfrm>
        </p:spPr>
        <p:style>
          <a:lnRef idx="2">
            <a:schemeClr val="accent2"/>
          </a:lnRef>
          <a:fillRef idx="1">
            <a:schemeClr val="lt1"/>
          </a:fillRef>
          <a:effectRef idx="0">
            <a:schemeClr val="accent2"/>
          </a:effectRef>
          <a:fontRef idx="minor">
            <a:schemeClr val="dk1"/>
          </a:fontRef>
        </p:style>
        <p:txBody>
          <a:bodyPr>
            <a:normAutofit/>
          </a:bodyPr>
          <a:lstStyle/>
          <a:p>
            <a:endParaRPr lang="en-GB" sz="2000" dirty="0" smtClean="0">
              <a:latin typeface="Times New Roman" panose="02020603050405020304" pitchFamily="18" charset="0"/>
              <a:cs typeface="Times New Roman" panose="02020603050405020304" pitchFamily="18" charset="0"/>
            </a:endParaRPr>
          </a:p>
          <a:p>
            <a:r>
              <a:rPr lang="en-GB" sz="2000" dirty="0">
                <a:latin typeface="Times New Roman" panose="02020603050405020304" pitchFamily="18" charset="0"/>
                <a:cs typeface="Times New Roman" panose="02020603050405020304" pitchFamily="18" charset="0"/>
              </a:rPr>
              <a:t>E-For patients with iron deficiency </a:t>
            </a:r>
            <a:r>
              <a:rPr lang="en-GB" sz="2000" dirty="0" err="1">
                <a:latin typeface="Times New Roman" panose="02020603050405020304" pitchFamily="18" charset="0"/>
                <a:cs typeface="Times New Roman" panose="02020603050405020304" pitchFamily="18" charset="0"/>
              </a:rPr>
              <a:t>anemia</a:t>
            </a:r>
            <a:r>
              <a:rPr lang="en-GB" sz="2000" dirty="0">
                <a:latin typeface="Times New Roman" panose="02020603050405020304" pitchFamily="18" charset="0"/>
                <a:cs typeface="Times New Roman" panose="02020603050405020304" pitchFamily="18" charset="0"/>
              </a:rPr>
              <a:t>, the replacement dose, i.e., the amount of iron dextran needed to restore </a:t>
            </a:r>
            <a:r>
              <a:rPr lang="en-GB" sz="2000" dirty="0" err="1">
                <a:latin typeface="Times New Roman" panose="02020603050405020304" pitchFamily="18" charset="0"/>
                <a:cs typeface="Times New Roman" panose="02020603050405020304" pitchFamily="18" charset="0"/>
              </a:rPr>
              <a:t>hemoglobin</a:t>
            </a:r>
            <a:r>
              <a:rPr lang="en-GB" sz="2000" dirty="0">
                <a:latin typeface="Times New Roman" panose="02020603050405020304" pitchFamily="18" charset="0"/>
                <a:cs typeface="Times New Roman" panose="02020603050405020304" pitchFamily="18" charset="0"/>
              </a:rPr>
              <a:t> to normal and to replete iron stores, is calculated as follows(2): </a:t>
            </a:r>
          </a:p>
          <a:p>
            <a:r>
              <a:rPr lang="en-GB" sz="2000" dirty="0">
                <a:latin typeface="Times New Roman" panose="02020603050405020304" pitchFamily="18" charset="0"/>
                <a:cs typeface="Times New Roman" panose="02020603050405020304" pitchFamily="18" charset="0"/>
              </a:rPr>
              <a:t>Adults &amp; patients weighing &gt;15 kg: </a:t>
            </a:r>
          </a:p>
          <a:p>
            <a:r>
              <a:rPr lang="en-GB" sz="2000" dirty="0">
                <a:latin typeface="Times New Roman" panose="02020603050405020304" pitchFamily="18" charset="0"/>
                <a:cs typeface="Times New Roman" panose="02020603050405020304" pitchFamily="18" charset="0"/>
              </a:rPr>
              <a:t>Dose (mg) = 0.3 x (</a:t>
            </a:r>
            <a:r>
              <a:rPr lang="en-GB" sz="2000" dirty="0" err="1">
                <a:latin typeface="Times New Roman" panose="02020603050405020304" pitchFamily="18" charset="0"/>
                <a:cs typeface="Times New Roman" panose="02020603050405020304" pitchFamily="18" charset="0"/>
              </a:rPr>
              <a:t>Wt</a:t>
            </a:r>
            <a:r>
              <a:rPr lang="en-GB" sz="2000" dirty="0">
                <a:latin typeface="Times New Roman" panose="02020603050405020304" pitchFamily="18" charset="0"/>
                <a:cs typeface="Times New Roman" panose="02020603050405020304" pitchFamily="18" charset="0"/>
              </a:rPr>
              <a:t> in lbs) x [100 - (</a:t>
            </a:r>
            <a:r>
              <a:rPr lang="en-GB" sz="2000" dirty="0" err="1">
                <a:latin typeface="Times New Roman" panose="02020603050405020304" pitchFamily="18" charset="0"/>
                <a:cs typeface="Times New Roman" panose="02020603050405020304" pitchFamily="18" charset="0"/>
              </a:rPr>
              <a:t>Hgb</a:t>
            </a:r>
            <a:r>
              <a:rPr lang="en-GB" sz="2000" dirty="0">
                <a:latin typeface="Times New Roman" panose="02020603050405020304" pitchFamily="18" charset="0"/>
                <a:cs typeface="Times New Roman" panose="02020603050405020304" pitchFamily="18" charset="0"/>
              </a:rPr>
              <a:t> x 100)/14.8] </a:t>
            </a:r>
          </a:p>
          <a:p>
            <a:r>
              <a:rPr lang="en-GB" sz="2000" dirty="0">
                <a:latin typeface="Times New Roman" panose="02020603050405020304" pitchFamily="18" charset="0"/>
                <a:cs typeface="Times New Roman" panose="02020603050405020304" pitchFamily="18" charset="0"/>
              </a:rPr>
              <a:t>where 14.8 is normal mean Hgb.</a:t>
            </a:r>
          </a:p>
          <a:p>
            <a:r>
              <a:rPr lang="en-GB" sz="2000" dirty="0">
                <a:latin typeface="Times New Roman" panose="02020603050405020304" pitchFamily="18" charset="0"/>
                <a:cs typeface="Times New Roman" panose="02020603050405020304" pitchFamily="18" charset="0"/>
              </a:rPr>
              <a:t>Children &lt;15 kg: </a:t>
            </a:r>
          </a:p>
          <a:p>
            <a:r>
              <a:rPr lang="en-GB" sz="2000" dirty="0">
                <a:latin typeface="Times New Roman" panose="02020603050405020304" pitchFamily="18" charset="0"/>
                <a:cs typeface="Times New Roman" panose="02020603050405020304" pitchFamily="18" charset="0"/>
              </a:rPr>
              <a:t>Dose = 0.3 x (</a:t>
            </a:r>
            <a:r>
              <a:rPr lang="en-GB" sz="2000" dirty="0" err="1">
                <a:latin typeface="Times New Roman" panose="02020603050405020304" pitchFamily="18" charset="0"/>
                <a:cs typeface="Times New Roman" panose="02020603050405020304" pitchFamily="18" charset="0"/>
              </a:rPr>
              <a:t>Wt</a:t>
            </a:r>
            <a:r>
              <a:rPr lang="en-GB" sz="2000" dirty="0">
                <a:latin typeface="Times New Roman" panose="02020603050405020304" pitchFamily="18" charset="0"/>
                <a:cs typeface="Times New Roman" panose="02020603050405020304" pitchFamily="18" charset="0"/>
              </a:rPr>
              <a:t> in lbs) x [100 - (</a:t>
            </a:r>
            <a:r>
              <a:rPr lang="en-GB" sz="2000" dirty="0" err="1">
                <a:latin typeface="Times New Roman" panose="02020603050405020304" pitchFamily="18" charset="0"/>
                <a:cs typeface="Times New Roman" panose="02020603050405020304" pitchFamily="18" charset="0"/>
              </a:rPr>
              <a:t>Hgb</a:t>
            </a:r>
            <a:r>
              <a:rPr lang="en-GB" sz="2000" dirty="0">
                <a:latin typeface="Times New Roman" panose="02020603050405020304" pitchFamily="18" charset="0"/>
                <a:cs typeface="Times New Roman" panose="02020603050405020304" pitchFamily="18" charset="0"/>
              </a:rPr>
              <a:t> x 100)/12] </a:t>
            </a:r>
          </a:p>
          <a:p>
            <a:r>
              <a:rPr lang="en-GB" sz="2000" dirty="0" smtClean="0">
                <a:latin typeface="Times New Roman" panose="02020603050405020304" pitchFamily="18" charset="0"/>
                <a:cs typeface="Times New Roman" panose="02020603050405020304" pitchFamily="18" charset="0"/>
              </a:rPr>
              <a:t>To replace blood lost on an intermittent or repetitive basis, iron dextran dose is calculated as follows:</a:t>
            </a:r>
          </a:p>
          <a:p>
            <a:r>
              <a:rPr lang="en-GB" sz="2000" dirty="0" smtClean="0">
                <a:latin typeface="Times New Roman" panose="02020603050405020304" pitchFamily="18" charset="0"/>
                <a:cs typeface="Times New Roman" panose="02020603050405020304" pitchFamily="18" charset="0"/>
              </a:rPr>
              <a:t>    Replacement iron (mg) = blood loss in mL x </a:t>
            </a:r>
            <a:r>
              <a:rPr lang="en-GB" sz="2000" dirty="0" err="1" smtClean="0">
                <a:latin typeface="Times New Roman" panose="02020603050405020304" pitchFamily="18" charset="0"/>
                <a:cs typeface="Times New Roman" panose="02020603050405020304" pitchFamily="18" charset="0"/>
              </a:rPr>
              <a:t>hematocrit</a:t>
            </a:r>
            <a:r>
              <a:rPr lang="en-GB" sz="2000" dirty="0" smtClean="0">
                <a:latin typeface="Times New Roman" panose="02020603050405020304" pitchFamily="18" charset="0"/>
                <a:cs typeface="Times New Roman" panose="02020603050405020304" pitchFamily="18" charset="0"/>
              </a:rPr>
              <a:t> in decimal</a:t>
            </a:r>
          </a:p>
          <a:p>
            <a:r>
              <a:rPr lang="en-GB" sz="2000" dirty="0" smtClean="0">
                <a:latin typeface="Times New Roman" panose="02020603050405020304" pitchFamily="18" charset="0"/>
                <a:cs typeface="Times New Roman" panose="02020603050405020304" pitchFamily="18" charset="0"/>
              </a:rPr>
              <a:t>F----Z-track technique is used to avoid staining of the skin it involve(1)  :</a:t>
            </a:r>
          </a:p>
          <a:p>
            <a:r>
              <a:rPr lang="en-GB" sz="2000" dirty="0" smtClean="0">
                <a:latin typeface="Times New Roman" panose="02020603050405020304" pitchFamily="18" charset="0"/>
                <a:cs typeface="Times New Roman" panose="02020603050405020304" pitchFamily="18" charset="0"/>
              </a:rPr>
              <a:t>1-pull the skin laterally before injection (A).</a:t>
            </a:r>
          </a:p>
          <a:p>
            <a:r>
              <a:rPr lang="en-GB" sz="2000" dirty="0" smtClean="0">
                <a:latin typeface="Times New Roman" panose="02020603050405020304" pitchFamily="18" charset="0"/>
                <a:cs typeface="Times New Roman" panose="02020603050405020304" pitchFamily="18" charset="0"/>
              </a:rPr>
              <a:t>2-inject (A).</a:t>
            </a:r>
          </a:p>
          <a:p>
            <a:r>
              <a:rPr lang="en-GB" sz="2000" dirty="0" smtClean="0">
                <a:latin typeface="Times New Roman" panose="02020603050405020304" pitchFamily="18" charset="0"/>
                <a:cs typeface="Times New Roman" panose="02020603050405020304" pitchFamily="18" charset="0"/>
              </a:rPr>
              <a:t>3-release the skin to avoid back leakage of iron dextran into the dermal layer(B)</a:t>
            </a:r>
          </a:p>
          <a:p>
            <a:r>
              <a:rPr lang="ar-IQ" sz="2000" dirty="0" smtClean="0">
                <a:latin typeface="Times New Roman" panose="02020603050405020304" pitchFamily="18" charset="0"/>
                <a:cs typeface="Times New Roman" panose="02020603050405020304" pitchFamily="18" charset="0"/>
              </a:rPr>
              <a:t>لان الفتحة في العضلة حيث يوجد الدواء  سوف لا تكون تحت فتحة الجلد </a:t>
            </a:r>
            <a:endParaRPr lang="en-GB" sz="2000" dirty="0" smtClean="0">
              <a:latin typeface="Times New Roman" panose="02020603050405020304" pitchFamily="18" charset="0"/>
              <a:cs typeface="Times New Roman" panose="02020603050405020304" pitchFamily="18" charset="0"/>
            </a:endParaRPr>
          </a:p>
          <a:p>
            <a:endParaRPr lang="en-GB" dirty="0" smtClean="0">
              <a:latin typeface="Times New Roman" panose="02020603050405020304" pitchFamily="18" charset="0"/>
              <a:cs typeface="Times New Roman" panose="02020603050405020304" pitchFamily="18" charset="0"/>
            </a:endParaRPr>
          </a:p>
          <a:p>
            <a:endParaRPr lang="en-GB" dirty="0"/>
          </a:p>
        </p:txBody>
      </p:sp>
    </p:spTree>
    <p:extLst>
      <p:ext uri="{BB962C8B-B14F-4D97-AF65-F5344CB8AC3E}">
        <p14:creationId xmlns:p14="http://schemas.microsoft.com/office/powerpoint/2010/main" val="388227188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dirty="0"/>
          </a:p>
        </p:txBody>
      </p:sp>
      <p:sp>
        <p:nvSpPr>
          <p:cNvPr id="3" name="Content Placeholder 2"/>
          <p:cNvSpPr>
            <a:spLocks noGrp="1"/>
          </p:cNvSpPr>
          <p:nvPr>
            <p:ph idx="1"/>
          </p:nvPr>
        </p:nvSpPr>
        <p:spPr>
          <a:xfrm>
            <a:off x="457200" y="304800"/>
            <a:ext cx="8229600" cy="6324600"/>
          </a:xfrm>
        </p:spPr>
        <p:style>
          <a:lnRef idx="2">
            <a:schemeClr val="dk1"/>
          </a:lnRef>
          <a:fillRef idx="1">
            <a:schemeClr val="lt1"/>
          </a:fillRef>
          <a:effectRef idx="0">
            <a:schemeClr val="dk1"/>
          </a:effectRef>
          <a:fontRef idx="minor">
            <a:schemeClr val="dk1"/>
          </a:fontRef>
        </p:style>
        <p:txBody>
          <a:bodyPr>
            <a:normAutofit/>
          </a:bodyPr>
          <a:lstStyle/>
          <a:p>
            <a:endParaRPr lang="en-GB" sz="1800" dirty="0" smtClean="0">
              <a:latin typeface="Times New Roman" panose="02020603050405020304" pitchFamily="18" charset="0"/>
              <a:cs typeface="Times New Roman" panose="02020603050405020304" pitchFamily="18" charset="0"/>
            </a:endParaRPr>
          </a:p>
          <a:p>
            <a:endParaRPr lang="en-GB" sz="1800" dirty="0">
              <a:latin typeface="Times New Roman" panose="02020603050405020304" pitchFamily="18" charset="0"/>
              <a:cs typeface="Times New Roman" panose="02020603050405020304" pitchFamily="18" charset="0"/>
            </a:endParaRPr>
          </a:p>
          <a:p>
            <a:endParaRPr lang="en-GB" sz="1800" dirty="0" smtClean="0">
              <a:latin typeface="Times New Roman" panose="02020603050405020304" pitchFamily="18" charset="0"/>
              <a:cs typeface="Times New Roman" panose="02020603050405020304" pitchFamily="18" charset="0"/>
            </a:endParaRPr>
          </a:p>
          <a:p>
            <a:endParaRPr lang="en-GB" sz="1800" dirty="0">
              <a:latin typeface="Times New Roman" panose="02020603050405020304" pitchFamily="18" charset="0"/>
              <a:cs typeface="Times New Roman" panose="02020603050405020304" pitchFamily="18" charset="0"/>
            </a:endParaRPr>
          </a:p>
          <a:p>
            <a:endParaRPr lang="en-GB" sz="1800" dirty="0" smtClean="0">
              <a:latin typeface="Times New Roman" panose="02020603050405020304" pitchFamily="18" charset="0"/>
              <a:cs typeface="Times New Roman" panose="02020603050405020304" pitchFamily="18" charset="0"/>
            </a:endParaRPr>
          </a:p>
          <a:p>
            <a:endParaRPr lang="en-GB" sz="1800" dirty="0">
              <a:latin typeface="Times New Roman" panose="02020603050405020304" pitchFamily="18" charset="0"/>
              <a:cs typeface="Times New Roman" panose="02020603050405020304" pitchFamily="18" charset="0"/>
            </a:endParaRPr>
          </a:p>
          <a:p>
            <a:endParaRPr lang="en-GB" sz="1800" dirty="0" smtClean="0">
              <a:latin typeface="Times New Roman" panose="02020603050405020304" pitchFamily="18" charset="0"/>
              <a:cs typeface="Times New Roman" panose="02020603050405020304" pitchFamily="18" charset="0"/>
            </a:endParaRPr>
          </a:p>
          <a:p>
            <a:r>
              <a:rPr lang="en-GB" sz="1800" dirty="0" smtClean="0">
                <a:latin typeface="Times New Roman" panose="02020603050405020304" pitchFamily="18" charset="0"/>
                <a:cs typeface="Times New Roman" panose="02020603050405020304" pitchFamily="18" charset="0"/>
              </a:rPr>
              <a:t>G-It </a:t>
            </a:r>
            <a:r>
              <a:rPr lang="en-GB" sz="1800" dirty="0">
                <a:latin typeface="Times New Roman" panose="02020603050405020304" pitchFamily="18" charset="0"/>
                <a:cs typeface="Times New Roman" panose="02020603050405020304" pitchFamily="18" charset="0"/>
              </a:rPr>
              <a:t>is suggested that all patients considered for iron dextran injection receive a test dose of 25 mg iron (i.e. 0.5 ml). Patient should be observed for more than 1 hour for untoward (chest pain, hypotension …).if no reaction occurs, the remainder of the dose can be given.</a:t>
            </a:r>
          </a:p>
          <a:p>
            <a:r>
              <a:rPr lang="en-GB" sz="1800" dirty="0">
                <a:latin typeface="Times New Roman" panose="02020603050405020304" pitchFamily="18" charset="0"/>
                <a:cs typeface="Times New Roman" panose="02020603050405020304" pitchFamily="18" charset="0"/>
              </a:rPr>
              <a:t>If an anaphylactic – like reaction occurs, it generally responds to </a:t>
            </a:r>
            <a:r>
              <a:rPr lang="en-GB" sz="1800" dirty="0" err="1">
                <a:latin typeface="Times New Roman" panose="02020603050405020304" pitchFamily="18" charset="0"/>
                <a:cs typeface="Times New Roman" panose="02020603050405020304" pitchFamily="18" charset="0"/>
              </a:rPr>
              <a:t>i.v</a:t>
            </a:r>
            <a:r>
              <a:rPr lang="en-GB" sz="1800" dirty="0">
                <a:latin typeface="Times New Roman" panose="02020603050405020304" pitchFamily="18" charset="0"/>
                <a:cs typeface="Times New Roman" panose="02020603050405020304" pitchFamily="18" charset="0"/>
              </a:rPr>
              <a:t> epinephrine, diphenhydramine, and corticosteroids (3).</a:t>
            </a:r>
          </a:p>
          <a:p>
            <a:r>
              <a:rPr lang="en-GB" sz="1800" dirty="0">
                <a:latin typeface="Times New Roman" panose="02020603050405020304" pitchFamily="18" charset="0"/>
                <a:cs typeface="Times New Roman" panose="02020603050405020304" pitchFamily="18" charset="0"/>
              </a:rPr>
              <a:t> </a:t>
            </a:r>
          </a:p>
          <a:p>
            <a:r>
              <a:rPr lang="en-GB" sz="1800" dirty="0">
                <a:latin typeface="Times New Roman" panose="02020603050405020304" pitchFamily="18" charset="0"/>
                <a:cs typeface="Times New Roman" panose="02020603050405020304" pitchFamily="18" charset="0"/>
              </a:rPr>
              <a:t>H-not only because combination is unnecessary, but it may promote adverse reactions by saturation of the plasma portion (transferrin) binding capacity----------so that the injected iron gives a higher unbound plasma iron conc. Than is safe(6).</a:t>
            </a:r>
          </a:p>
          <a:p>
            <a:r>
              <a:rPr lang="en-GB" sz="1800" dirty="0">
                <a:latin typeface="Times New Roman" panose="02020603050405020304" pitchFamily="18" charset="0"/>
                <a:cs typeface="Times New Roman" panose="02020603050405020304" pitchFamily="18" charset="0"/>
              </a:rPr>
              <a:t>I-The liquid preparation of iron may be diluted with water or juice and taken through a straw to prevent staining of the teeth(4, 5).</a:t>
            </a:r>
          </a:p>
          <a:p>
            <a:endParaRPr lang="en-GB" sz="1800" dirty="0"/>
          </a:p>
        </p:txBody>
      </p:sp>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5800" y="457200"/>
            <a:ext cx="8001000" cy="1838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74461184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877997" y="2967335"/>
            <a:ext cx="5388013" cy="2646878"/>
          </a:xfrm>
          <a:prstGeom prst="rect">
            <a:avLst/>
          </a:prstGeom>
          <a:noFill/>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16600" b="1" cap="none" spc="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anose="02020603050405020304" pitchFamily="18" charset="0"/>
                <a:cs typeface="Times New Roman" panose="02020603050405020304" pitchFamily="18" charset="0"/>
              </a:rPr>
              <a:t>Cases</a:t>
            </a:r>
            <a:endParaRPr lang="en-US" sz="166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anose="02020603050405020304" pitchFamily="18" charset="0"/>
              <a:cs typeface="Times New Roman" panose="02020603050405020304" pitchFamily="18" charset="0"/>
            </a:endParaRPr>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3233928"/>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979864572"/>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BEBA8EAE-BF5A-486C-A8C5-ECC9F3942E4B}">
                <a14:imgProps xmlns:a14="http://schemas.microsoft.com/office/drawing/2010/main">
                  <a14:imgLayer r:embed="rId3">
                    <a14:imgEffect>
                      <a14:sharpenSoften amount="50000"/>
                    </a14:imgEffect>
                  </a14:imgLayer>
                </a14:imgProps>
              </a:ext>
              <a:ext uri="{28A0092B-C50C-407E-A947-70E740481C1C}">
                <a14:useLocalDpi xmlns:a14="http://schemas.microsoft.com/office/drawing/2010/main" val="0"/>
              </a:ext>
            </a:extLst>
          </a:blip>
          <a:stretch>
            <a:fillRect/>
          </a:stretch>
        </p:blipFill>
        <p:spPr>
          <a:xfrm>
            <a:off x="152400" y="76200"/>
            <a:ext cx="4800600" cy="6705600"/>
          </a:xfrm>
          <a:prstGeom prst="rect">
            <a:avLst/>
          </a:prstGeom>
        </p:spPr>
      </p:pic>
      <p:pic>
        <p:nvPicPr>
          <p:cNvPr id="5" name="Picture 4"/>
          <p:cNvPicPr>
            <a:picLocks noChangeAspect="1"/>
          </p:cNvPicPr>
          <p:nvPr/>
        </p:nvPicPr>
        <p:blipFill>
          <a:blip r:embed="rId4">
            <a:extLst>
              <a:ext uri="{BEBA8EAE-BF5A-486C-A8C5-ECC9F3942E4B}">
                <a14:imgProps xmlns:a14="http://schemas.microsoft.com/office/drawing/2010/main">
                  <a14:imgLayer r:embed="rId5">
                    <a14:imgEffect>
                      <a14:sharpenSoften amount="50000"/>
                    </a14:imgEffect>
                  </a14:imgLayer>
                </a14:imgProps>
              </a:ext>
              <a:ext uri="{28A0092B-C50C-407E-A947-70E740481C1C}">
                <a14:useLocalDpi xmlns:a14="http://schemas.microsoft.com/office/drawing/2010/main" val="0"/>
              </a:ext>
            </a:extLst>
          </a:blip>
          <a:stretch>
            <a:fillRect/>
          </a:stretch>
        </p:blipFill>
        <p:spPr>
          <a:xfrm>
            <a:off x="4953000" y="-31174"/>
            <a:ext cx="4191000" cy="6812974"/>
          </a:xfrm>
          <a:prstGeom prst="rect">
            <a:avLst/>
          </a:prstGeom>
        </p:spPr>
      </p:pic>
    </p:spTree>
    <p:extLst>
      <p:ext uri="{BB962C8B-B14F-4D97-AF65-F5344CB8AC3E}">
        <p14:creationId xmlns:p14="http://schemas.microsoft.com/office/powerpoint/2010/main" val="3675446435"/>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BEBA8EAE-BF5A-486C-A8C5-ECC9F3942E4B}">
                <a14:imgProps xmlns:a14="http://schemas.microsoft.com/office/drawing/2010/main">
                  <a14:imgLayer r:embed="rId3">
                    <a14:imgEffect>
                      <a14:sharpenSoften amount="50000"/>
                    </a14:imgEffect>
                  </a14:imgLayer>
                </a14:imgProps>
              </a:ext>
              <a:ext uri="{28A0092B-C50C-407E-A947-70E740481C1C}">
                <a14:useLocalDpi xmlns:a14="http://schemas.microsoft.com/office/drawing/2010/main" val="0"/>
              </a:ext>
            </a:extLst>
          </a:blip>
          <a:stretch>
            <a:fillRect/>
          </a:stretch>
        </p:blipFill>
        <p:spPr>
          <a:xfrm>
            <a:off x="6927" y="-1"/>
            <a:ext cx="4793673" cy="6864927"/>
          </a:xfrm>
          <a:prstGeom prst="rect">
            <a:avLst/>
          </a:prstGeom>
        </p:spPr>
      </p:pic>
      <p:pic>
        <p:nvPicPr>
          <p:cNvPr id="3" name="Picture 2"/>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114800" y="6927"/>
            <a:ext cx="5029200" cy="6858000"/>
          </a:xfrm>
          <a:prstGeom prst="rect">
            <a:avLst/>
          </a:prstGeom>
        </p:spPr>
      </p:pic>
    </p:spTree>
    <p:extLst>
      <p:ext uri="{BB962C8B-B14F-4D97-AF65-F5344CB8AC3E}">
        <p14:creationId xmlns:p14="http://schemas.microsoft.com/office/powerpoint/2010/main" val="286561651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152400"/>
            <a:ext cx="8686800" cy="838200"/>
          </a:xfrm>
        </p:spPr>
        <p:style>
          <a:lnRef idx="2">
            <a:schemeClr val="accent2"/>
          </a:lnRef>
          <a:fillRef idx="1">
            <a:schemeClr val="lt1"/>
          </a:fillRef>
          <a:effectRef idx="0">
            <a:schemeClr val="accent2"/>
          </a:effectRef>
          <a:fontRef idx="minor">
            <a:schemeClr val="dk1"/>
          </a:fontRef>
        </p:style>
        <p:txBody>
          <a:bodyPr>
            <a:normAutofit fontScale="90000"/>
          </a:bodyPr>
          <a:lstStyle/>
          <a:p>
            <a:r>
              <a:rPr lang="en-GB" dirty="0" smtClean="0"/>
              <a:t/>
            </a:r>
            <a:br>
              <a:rPr lang="en-GB" dirty="0" smtClean="0"/>
            </a:br>
            <a:r>
              <a:rPr lang="en-GB" dirty="0" smtClean="0">
                <a:latin typeface="Times New Roman" panose="02020603050405020304" pitchFamily="18" charset="0"/>
                <a:cs typeface="Times New Roman" panose="02020603050405020304" pitchFamily="18" charset="0"/>
              </a:rPr>
              <a:t>Anaemias</a:t>
            </a:r>
            <a:r>
              <a:rPr lang="en-GB" dirty="0">
                <a:latin typeface="Times New Roman" panose="02020603050405020304" pitchFamily="18" charset="0"/>
                <a:cs typeface="Times New Roman" panose="02020603050405020304" pitchFamily="18" charset="0"/>
              </a:rPr>
              <a:t/>
            </a:r>
            <a:br>
              <a:rPr lang="en-GB" dirty="0">
                <a:latin typeface="Times New Roman" panose="02020603050405020304" pitchFamily="18" charset="0"/>
                <a:cs typeface="Times New Roman" panose="02020603050405020304" pitchFamily="18" charset="0"/>
              </a:rPr>
            </a:br>
            <a:endParaRPr lang="en-GB"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228600" y="1143000"/>
            <a:ext cx="8686800" cy="5562600"/>
          </a:xfrm>
        </p:spPr>
        <p:style>
          <a:lnRef idx="2">
            <a:schemeClr val="dk1"/>
          </a:lnRef>
          <a:fillRef idx="1">
            <a:schemeClr val="lt1"/>
          </a:fillRef>
          <a:effectRef idx="0">
            <a:schemeClr val="dk1"/>
          </a:effectRef>
          <a:fontRef idx="minor">
            <a:schemeClr val="dk1"/>
          </a:fontRef>
        </p:style>
        <p:txBody>
          <a:bodyPr>
            <a:noAutofit/>
          </a:bodyPr>
          <a:lstStyle/>
          <a:p>
            <a:pPr marL="0" indent="0">
              <a:buNone/>
            </a:pPr>
            <a:r>
              <a:rPr lang="en-GB" sz="2400" b="1" dirty="0" smtClean="0">
                <a:solidFill>
                  <a:srgbClr val="FF0000"/>
                </a:solidFill>
                <a:latin typeface="Times New Roman" panose="02020603050405020304" pitchFamily="18" charset="0"/>
                <a:cs typeface="Times New Roman" panose="02020603050405020304" pitchFamily="18" charset="0"/>
              </a:rPr>
              <a:t>Initiation </a:t>
            </a:r>
            <a:r>
              <a:rPr lang="en-GB" sz="2400" b="1" dirty="0">
                <a:solidFill>
                  <a:srgbClr val="FF0000"/>
                </a:solidFill>
                <a:latin typeface="Times New Roman" panose="02020603050405020304" pitchFamily="18" charset="0"/>
                <a:cs typeface="Times New Roman" panose="02020603050405020304" pitchFamily="18" charset="0"/>
              </a:rPr>
              <a:t>of treatment</a:t>
            </a:r>
          </a:p>
          <a:p>
            <a:pPr algn="just"/>
            <a:r>
              <a:rPr lang="en-GB" sz="2400" dirty="0">
                <a:latin typeface="Times New Roman" panose="02020603050405020304" pitchFamily="18" charset="0"/>
                <a:cs typeface="Times New Roman" panose="02020603050405020304" pitchFamily="18" charset="0"/>
              </a:rPr>
              <a:t>Before initiating treatment for anaemia it is essential </a:t>
            </a:r>
            <a:r>
              <a:rPr lang="en-GB" sz="2400" dirty="0" smtClean="0">
                <a:latin typeface="Times New Roman" panose="02020603050405020304" pitchFamily="18" charset="0"/>
                <a:cs typeface="Times New Roman" panose="02020603050405020304" pitchFamily="18" charset="0"/>
              </a:rPr>
              <a:t>to determine </a:t>
            </a:r>
            <a:r>
              <a:rPr lang="en-GB" sz="2400" dirty="0">
                <a:latin typeface="Times New Roman" panose="02020603050405020304" pitchFamily="18" charset="0"/>
                <a:cs typeface="Times New Roman" panose="02020603050405020304" pitchFamily="18" charset="0"/>
              </a:rPr>
              <a:t>which type is present. Iron salts may be </a:t>
            </a:r>
            <a:r>
              <a:rPr lang="en-GB" sz="2400" dirty="0" smtClean="0">
                <a:latin typeface="Times New Roman" panose="02020603050405020304" pitchFamily="18" charset="0"/>
                <a:cs typeface="Times New Roman" panose="02020603050405020304" pitchFamily="18" charset="0"/>
              </a:rPr>
              <a:t>harmful and </a:t>
            </a:r>
            <a:r>
              <a:rPr lang="en-GB" sz="2400" dirty="0">
                <a:latin typeface="Times New Roman" panose="02020603050405020304" pitchFamily="18" charset="0"/>
                <a:cs typeface="Times New Roman" panose="02020603050405020304" pitchFamily="18" charset="0"/>
              </a:rPr>
              <a:t>result in iron overload if given </a:t>
            </a:r>
            <a:r>
              <a:rPr lang="en-GB" sz="2400" dirty="0" smtClean="0">
                <a:latin typeface="Times New Roman" panose="02020603050405020304" pitchFamily="18" charset="0"/>
                <a:cs typeface="Times New Roman" panose="02020603050405020304" pitchFamily="18" charset="0"/>
              </a:rPr>
              <a:t>to </a:t>
            </a:r>
            <a:r>
              <a:rPr lang="en-GB" sz="2400" dirty="0">
                <a:latin typeface="Times New Roman" panose="02020603050405020304" pitchFamily="18" charset="0"/>
                <a:cs typeface="Times New Roman" panose="02020603050405020304" pitchFamily="18" charset="0"/>
              </a:rPr>
              <a:t>patients </a:t>
            </a:r>
            <a:r>
              <a:rPr lang="en-GB" sz="2400" dirty="0" smtClean="0">
                <a:latin typeface="Times New Roman" panose="02020603050405020304" pitchFamily="18" charset="0"/>
                <a:cs typeface="Times New Roman" panose="02020603050405020304" pitchFamily="18" charset="0"/>
              </a:rPr>
              <a:t>with anaemias </a:t>
            </a:r>
            <a:r>
              <a:rPr lang="en-GB" sz="2400" dirty="0">
                <a:latin typeface="Times New Roman" panose="02020603050405020304" pitchFamily="18" charset="0"/>
                <a:cs typeface="Times New Roman" panose="02020603050405020304" pitchFamily="18" charset="0"/>
              </a:rPr>
              <a:t>other than </a:t>
            </a:r>
            <a:r>
              <a:rPr lang="en-GB" sz="2400" dirty="0" smtClean="0">
                <a:latin typeface="Times New Roman" panose="02020603050405020304" pitchFamily="18" charset="0"/>
                <a:cs typeface="Times New Roman" panose="02020603050405020304" pitchFamily="18" charset="0"/>
              </a:rPr>
              <a:t>iron deficiency type.</a:t>
            </a:r>
          </a:p>
          <a:p>
            <a:pPr marL="0" indent="0">
              <a:buNone/>
            </a:pPr>
            <a:r>
              <a:rPr lang="en-GB" sz="2400" b="1" dirty="0">
                <a:ln w="18000">
                  <a:solidFill>
                    <a:schemeClr val="accent2">
                      <a:satMod val="140000"/>
                    </a:schemeClr>
                  </a:solidFill>
                  <a:prstDash val="solid"/>
                  <a:miter lim="800000"/>
                </a:ln>
                <a:solidFill>
                  <a:srgbClr val="FF0000"/>
                </a:solidFill>
                <a:effectLst>
                  <a:outerShdw blurRad="25500" dist="23000" dir="7020000" algn="tl">
                    <a:srgbClr val="000000">
                      <a:alpha val="50000"/>
                    </a:srgbClr>
                  </a:outerShdw>
                </a:effectLst>
                <a:latin typeface="Times New Roman" panose="02020603050405020304" pitchFamily="18" charset="0"/>
                <a:cs typeface="Times New Roman" panose="02020603050405020304" pitchFamily="18" charset="0"/>
              </a:rPr>
              <a:t>Treatment and </a:t>
            </a:r>
            <a:r>
              <a:rPr lang="en-GB" sz="2400" b="1" dirty="0" smtClean="0">
                <a:ln w="18000">
                  <a:solidFill>
                    <a:schemeClr val="accent2">
                      <a:satMod val="140000"/>
                    </a:schemeClr>
                  </a:solidFill>
                  <a:prstDash val="solid"/>
                  <a:miter lim="800000"/>
                </a:ln>
                <a:solidFill>
                  <a:srgbClr val="FF0000"/>
                </a:solidFill>
                <a:effectLst>
                  <a:outerShdw blurRad="25500" dist="23000" dir="7020000" algn="tl">
                    <a:srgbClr val="000000">
                      <a:alpha val="50000"/>
                    </a:srgbClr>
                  </a:outerShdw>
                </a:effectLst>
                <a:latin typeface="Times New Roman" panose="02020603050405020304" pitchFamily="18" charset="0"/>
                <a:cs typeface="Times New Roman" panose="02020603050405020304" pitchFamily="18" charset="0"/>
              </a:rPr>
              <a:t>prophylaxis</a:t>
            </a:r>
          </a:p>
          <a:p>
            <a:pPr algn="just"/>
            <a:r>
              <a:rPr lang="en-GB" sz="2400" dirty="0" smtClean="0">
                <a:latin typeface="Times New Roman" panose="02020603050405020304" pitchFamily="18" charset="0"/>
                <a:cs typeface="Times New Roman" panose="02020603050405020304" pitchFamily="18" charset="0"/>
              </a:rPr>
              <a:t>Treatment </a:t>
            </a:r>
            <a:r>
              <a:rPr lang="en-GB" sz="2400" dirty="0">
                <a:latin typeface="Times New Roman" panose="02020603050405020304" pitchFamily="18" charset="0"/>
                <a:cs typeface="Times New Roman" panose="02020603050405020304" pitchFamily="18" charset="0"/>
              </a:rPr>
              <a:t>with an iron preparation is justified only in the presence of a demonstrable iron-deficiency state. Before starting treatment, it is important to exclude any serious underlying cause of the anaemia (e.g. gastric erosion, gastrointestinal cancer). </a:t>
            </a:r>
          </a:p>
          <a:p>
            <a:pPr algn="just"/>
            <a:r>
              <a:rPr lang="en-GB" sz="2400" b="1" dirty="0">
                <a:latin typeface="Times New Roman" panose="02020603050405020304" pitchFamily="18" charset="0"/>
                <a:cs typeface="Times New Roman" panose="02020603050405020304" pitchFamily="18" charset="0"/>
              </a:rPr>
              <a:t>Prophylaxis</a:t>
            </a:r>
            <a:r>
              <a:rPr lang="en-GB" sz="2400" dirty="0">
                <a:latin typeface="Times New Roman" panose="02020603050405020304" pitchFamily="18" charset="0"/>
                <a:cs typeface="Times New Roman" panose="02020603050405020304" pitchFamily="18" charset="0"/>
              </a:rPr>
              <a:t> with an iron preparation may be appropriate in malabsorption, menorrhagia, pregnancy, after subtotal or total gastrectomy, in haemodialysis patients, and in the management of low birth-weight infants such as preterm neonates. </a:t>
            </a:r>
          </a:p>
          <a:p>
            <a:pPr marL="0" indent="0">
              <a:buNone/>
            </a:pPr>
            <a:endParaRPr lang="en-GB"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55121928"/>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4636" y="0"/>
            <a:ext cx="4835236" cy="6858000"/>
          </a:xfrm>
          <a:prstGeom prst="rect">
            <a:avLst/>
          </a:prstGeom>
        </p:spPr>
      </p:pic>
    </p:spTree>
    <p:extLst>
      <p:ext uri="{BB962C8B-B14F-4D97-AF65-F5344CB8AC3E}">
        <p14:creationId xmlns:p14="http://schemas.microsoft.com/office/powerpoint/2010/main" val="2069795004"/>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4953000" cy="6858000"/>
          </a:xfrm>
          <a:prstGeom prst="rect">
            <a:avLst/>
          </a:prstGeom>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800600" y="0"/>
            <a:ext cx="4343400" cy="6858000"/>
          </a:xfrm>
          <a:prstGeom prst="rect">
            <a:avLst/>
          </a:prstGeom>
        </p:spPr>
      </p:pic>
    </p:spTree>
    <p:extLst>
      <p:ext uri="{BB962C8B-B14F-4D97-AF65-F5344CB8AC3E}">
        <p14:creationId xmlns:p14="http://schemas.microsoft.com/office/powerpoint/2010/main" val="172630946"/>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4636" y="0"/>
            <a:ext cx="4537364" cy="6858000"/>
          </a:xfrm>
          <a:prstGeom prst="rect">
            <a:avLst/>
          </a:prstGeom>
        </p:spPr>
      </p:pic>
      <p:pic>
        <p:nvPicPr>
          <p:cNvPr id="3" name="Pictur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419600" y="0"/>
            <a:ext cx="4724400" cy="6858000"/>
          </a:xfrm>
          <a:prstGeom prst="rect">
            <a:avLst/>
          </a:prstGeom>
        </p:spPr>
      </p:pic>
    </p:spTree>
    <p:extLst>
      <p:ext uri="{BB962C8B-B14F-4D97-AF65-F5344CB8AC3E}">
        <p14:creationId xmlns:p14="http://schemas.microsoft.com/office/powerpoint/2010/main" val="1692372857"/>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66702" y="152400"/>
            <a:ext cx="8610600" cy="4420965"/>
          </a:xfrm>
        </p:spPr>
      </p:pic>
      <p:sp>
        <p:nvSpPr>
          <p:cNvPr id="5" name="Rectangle 4"/>
          <p:cNvSpPr/>
          <p:nvPr/>
        </p:nvSpPr>
        <p:spPr>
          <a:xfrm>
            <a:off x="1981200" y="4572000"/>
            <a:ext cx="4947188" cy="1323439"/>
          </a:xfrm>
          <a:prstGeom prst="rect">
            <a:avLst/>
          </a:prstGeom>
          <a:noFill/>
        </p:spPr>
        <p:txBody>
          <a:bodyPr wrap="none" lIns="91440" tIns="45720" rIns="91440" bIns="45720">
            <a:spAutoFit/>
          </a:bodyPr>
          <a:lstStyle/>
          <a:p>
            <a:pPr algn="ctr"/>
            <a:r>
              <a:rPr lang="en-US" sz="8000" b="1" dirty="0" smtClean="0">
                <a:ln w="10541" cmpd="sng">
                  <a:solidFill>
                    <a:srgbClr val="7D7D7D">
                      <a:tint val="100000"/>
                      <a:shade val="100000"/>
                      <a:satMod val="110000"/>
                    </a:srgbClr>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latin typeface="Times New Roman" panose="02020603050405020304" pitchFamily="18" charset="0"/>
                <a:cs typeface="Times New Roman" panose="02020603050405020304" pitchFamily="18" charset="0"/>
              </a:rPr>
              <a:t>Thank you</a:t>
            </a:r>
            <a:endParaRPr lang="en-US" sz="8000" b="1" dirty="0">
              <a:ln w="10541" cmpd="sng">
                <a:solidFill>
                  <a:srgbClr val="7D7D7D">
                    <a:tint val="100000"/>
                    <a:shade val="100000"/>
                    <a:satMod val="110000"/>
                  </a:srgbClr>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3596392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152400"/>
            <a:ext cx="8686800" cy="533400"/>
          </a:xfrm>
        </p:spPr>
        <p:style>
          <a:lnRef idx="2">
            <a:schemeClr val="dk1"/>
          </a:lnRef>
          <a:fillRef idx="1">
            <a:schemeClr val="lt1"/>
          </a:fillRef>
          <a:effectRef idx="0">
            <a:schemeClr val="dk1"/>
          </a:effectRef>
          <a:fontRef idx="minor">
            <a:schemeClr val="dk1"/>
          </a:fontRef>
        </p:style>
        <p:txBody>
          <a:bodyPr>
            <a:normAutofit fontScale="90000"/>
          </a:bodyPr>
          <a:lstStyle/>
          <a:p>
            <a:r>
              <a:rPr lang="en-GB" dirty="0" smtClean="0"/>
              <a:t>Oral </a:t>
            </a:r>
            <a:r>
              <a:rPr lang="en-GB" dirty="0"/>
              <a:t>iron</a:t>
            </a:r>
            <a:endParaRPr lang="en-GB" b="1" dirty="0">
              <a:ln w="18000">
                <a:solidFill>
                  <a:schemeClr val="accent2">
                    <a:satMod val="140000"/>
                  </a:schemeClr>
                </a:solidFill>
                <a:prstDash val="solid"/>
                <a:miter lim="800000"/>
              </a:ln>
              <a:solidFill>
                <a:srgbClr val="FF0000"/>
              </a:solidFill>
              <a:effectLst>
                <a:outerShdw blurRad="25500" dist="23000" dir="7020000" algn="tl">
                  <a:srgbClr val="000000">
                    <a:alpha val="50000"/>
                  </a:srgbClr>
                </a:outerShdw>
              </a:effectLst>
            </a:endParaRPr>
          </a:p>
        </p:txBody>
      </p:sp>
      <p:sp>
        <p:nvSpPr>
          <p:cNvPr id="3" name="Content Placeholder 2"/>
          <p:cNvSpPr>
            <a:spLocks noGrp="1"/>
          </p:cNvSpPr>
          <p:nvPr>
            <p:ph idx="1"/>
          </p:nvPr>
        </p:nvSpPr>
        <p:spPr>
          <a:xfrm>
            <a:off x="228600" y="838200"/>
            <a:ext cx="8686800" cy="5943600"/>
          </a:xfrm>
        </p:spPr>
        <p:style>
          <a:lnRef idx="2">
            <a:schemeClr val="accent2"/>
          </a:lnRef>
          <a:fillRef idx="1">
            <a:schemeClr val="lt1"/>
          </a:fillRef>
          <a:effectRef idx="0">
            <a:schemeClr val="accent2"/>
          </a:effectRef>
          <a:fontRef idx="minor">
            <a:schemeClr val="dk1"/>
          </a:fontRef>
        </p:style>
        <p:txBody>
          <a:bodyPr>
            <a:noAutofit/>
          </a:bodyPr>
          <a:lstStyle/>
          <a:p>
            <a:pPr algn="just"/>
            <a:r>
              <a:rPr lang="en-GB" sz="2400" dirty="0" smtClean="0">
                <a:latin typeface="Times New Roman" panose="02020603050405020304" pitchFamily="18" charset="0"/>
                <a:cs typeface="Times New Roman" panose="02020603050405020304" pitchFamily="18" charset="0"/>
              </a:rPr>
              <a:t>Iron </a:t>
            </a:r>
            <a:r>
              <a:rPr lang="en-GB" sz="2400" dirty="0">
                <a:latin typeface="Times New Roman" panose="02020603050405020304" pitchFamily="18" charset="0"/>
                <a:cs typeface="Times New Roman" panose="02020603050405020304" pitchFamily="18" charset="0"/>
              </a:rPr>
              <a:t>salts should be given by mouth unless there are </a:t>
            </a:r>
            <a:r>
              <a:rPr lang="en-GB" sz="2400" dirty="0" smtClean="0">
                <a:latin typeface="Times New Roman" panose="02020603050405020304" pitchFamily="18" charset="0"/>
                <a:cs typeface="Times New Roman" panose="02020603050405020304" pitchFamily="18" charset="0"/>
              </a:rPr>
              <a:t>good reasons </a:t>
            </a:r>
            <a:r>
              <a:rPr lang="en-GB" sz="2400" dirty="0">
                <a:latin typeface="Times New Roman" panose="02020603050405020304" pitchFamily="18" charset="0"/>
                <a:cs typeface="Times New Roman" panose="02020603050405020304" pitchFamily="18" charset="0"/>
              </a:rPr>
              <a:t>for using another route</a:t>
            </a:r>
            <a:r>
              <a:rPr lang="en-GB" sz="2400" dirty="0" smtClean="0">
                <a:latin typeface="Times New Roman" panose="02020603050405020304" pitchFamily="18" charset="0"/>
                <a:cs typeface="Times New Roman" panose="02020603050405020304" pitchFamily="18" charset="0"/>
              </a:rPr>
              <a:t>. </a:t>
            </a:r>
          </a:p>
          <a:p>
            <a:pPr algn="just"/>
            <a:r>
              <a:rPr lang="en-GB" sz="2400" dirty="0" smtClean="0">
                <a:latin typeface="Times New Roman" panose="02020603050405020304" pitchFamily="18" charset="0"/>
                <a:cs typeface="Times New Roman" panose="02020603050405020304" pitchFamily="18" charset="0"/>
              </a:rPr>
              <a:t>Ferrous </a:t>
            </a:r>
            <a:r>
              <a:rPr lang="en-GB" sz="2400" dirty="0">
                <a:latin typeface="Times New Roman" panose="02020603050405020304" pitchFamily="18" charset="0"/>
                <a:cs typeface="Times New Roman" panose="02020603050405020304" pitchFamily="18" charset="0"/>
              </a:rPr>
              <a:t>salts show only marginal differences between </a:t>
            </a:r>
            <a:r>
              <a:rPr lang="en-GB" sz="2400" dirty="0" smtClean="0">
                <a:latin typeface="Times New Roman" panose="02020603050405020304" pitchFamily="18" charset="0"/>
                <a:cs typeface="Times New Roman" panose="02020603050405020304" pitchFamily="18" charset="0"/>
              </a:rPr>
              <a:t>one another </a:t>
            </a:r>
            <a:r>
              <a:rPr lang="en-GB" sz="2400" dirty="0">
                <a:latin typeface="Times New Roman" panose="02020603050405020304" pitchFamily="18" charset="0"/>
                <a:cs typeface="Times New Roman" panose="02020603050405020304" pitchFamily="18" charset="0"/>
              </a:rPr>
              <a:t>in efficiency of absorption of iron</a:t>
            </a:r>
            <a:r>
              <a:rPr lang="en-GB" sz="2400" dirty="0" smtClean="0">
                <a:latin typeface="Times New Roman" panose="02020603050405020304" pitchFamily="18" charset="0"/>
                <a:cs typeface="Times New Roman" panose="02020603050405020304" pitchFamily="18" charset="0"/>
              </a:rPr>
              <a:t>.</a:t>
            </a:r>
          </a:p>
          <a:p>
            <a:pPr algn="just"/>
            <a:r>
              <a:rPr lang="en-GB" sz="2400" dirty="0" smtClean="0">
                <a:latin typeface="Times New Roman" panose="02020603050405020304" pitchFamily="18" charset="0"/>
                <a:cs typeface="Times New Roman" panose="02020603050405020304" pitchFamily="18" charset="0"/>
              </a:rPr>
              <a:t> Haemoglobin regeneration </a:t>
            </a:r>
            <a:r>
              <a:rPr lang="en-GB" sz="2400" dirty="0">
                <a:latin typeface="Times New Roman" panose="02020603050405020304" pitchFamily="18" charset="0"/>
                <a:cs typeface="Times New Roman" panose="02020603050405020304" pitchFamily="18" charset="0"/>
              </a:rPr>
              <a:t>rate is little affected by the type of salt </a:t>
            </a:r>
            <a:r>
              <a:rPr lang="en-GB" sz="2400" dirty="0" smtClean="0">
                <a:latin typeface="Times New Roman" panose="02020603050405020304" pitchFamily="18" charset="0"/>
                <a:cs typeface="Times New Roman" panose="02020603050405020304" pitchFamily="18" charset="0"/>
              </a:rPr>
              <a:t>used provided </a:t>
            </a:r>
            <a:r>
              <a:rPr lang="en-GB" sz="2400" dirty="0">
                <a:latin typeface="Times New Roman" panose="02020603050405020304" pitchFamily="18" charset="0"/>
                <a:cs typeface="Times New Roman" panose="02020603050405020304" pitchFamily="18" charset="0"/>
              </a:rPr>
              <a:t>sufficient iron is </a:t>
            </a:r>
            <a:r>
              <a:rPr lang="en-GB" sz="2400" dirty="0" smtClean="0">
                <a:latin typeface="Times New Roman" panose="02020603050405020304" pitchFamily="18" charset="0"/>
                <a:cs typeface="Times New Roman" panose="02020603050405020304" pitchFamily="18" charset="0"/>
              </a:rPr>
              <a:t>given. Choice </a:t>
            </a:r>
            <a:r>
              <a:rPr lang="en-GB" sz="2400" dirty="0">
                <a:latin typeface="Times New Roman" panose="02020603050405020304" pitchFamily="18" charset="0"/>
                <a:cs typeface="Times New Roman" panose="02020603050405020304" pitchFamily="18" charset="0"/>
              </a:rPr>
              <a:t>of preparation </a:t>
            </a:r>
            <a:r>
              <a:rPr lang="en-GB" sz="2400" dirty="0" smtClean="0">
                <a:latin typeface="Times New Roman" panose="02020603050405020304" pitchFamily="18" charset="0"/>
                <a:cs typeface="Times New Roman" panose="02020603050405020304" pitchFamily="18" charset="0"/>
              </a:rPr>
              <a:t>is thus </a:t>
            </a:r>
            <a:r>
              <a:rPr lang="en-GB" sz="2400" dirty="0">
                <a:latin typeface="Times New Roman" panose="02020603050405020304" pitchFamily="18" charset="0"/>
                <a:cs typeface="Times New Roman" panose="02020603050405020304" pitchFamily="18" charset="0"/>
              </a:rPr>
              <a:t>usually decided by the incidence of side-effects </a:t>
            </a:r>
            <a:r>
              <a:rPr lang="en-GB" sz="2400" dirty="0" smtClean="0">
                <a:latin typeface="Times New Roman" panose="02020603050405020304" pitchFamily="18" charset="0"/>
                <a:cs typeface="Times New Roman" panose="02020603050405020304" pitchFamily="18" charset="0"/>
              </a:rPr>
              <a:t>and cost.</a:t>
            </a:r>
          </a:p>
          <a:p>
            <a:pPr algn="just"/>
            <a:r>
              <a:rPr lang="en-GB" sz="2400" dirty="0" smtClean="0">
                <a:latin typeface="Times New Roman" panose="02020603050405020304" pitchFamily="18" charset="0"/>
                <a:cs typeface="Times New Roman" panose="02020603050405020304" pitchFamily="18" charset="0"/>
              </a:rPr>
              <a:t> The </a:t>
            </a:r>
            <a:r>
              <a:rPr lang="en-GB" sz="2400" dirty="0">
                <a:latin typeface="Times New Roman" panose="02020603050405020304" pitchFamily="18" charset="0"/>
                <a:cs typeface="Times New Roman" panose="02020603050405020304" pitchFamily="18" charset="0"/>
              </a:rPr>
              <a:t>oral dose of elemental iron for </a:t>
            </a:r>
            <a:r>
              <a:rPr lang="en-GB" sz="2400" dirty="0" smtClean="0">
                <a:latin typeface="Times New Roman" panose="02020603050405020304" pitchFamily="18" charset="0"/>
                <a:cs typeface="Times New Roman" panose="02020603050405020304" pitchFamily="18" charset="0"/>
              </a:rPr>
              <a:t>iron-deficiency anaemia </a:t>
            </a:r>
            <a:r>
              <a:rPr lang="en-GB" sz="2400" dirty="0">
                <a:latin typeface="Times New Roman" panose="02020603050405020304" pitchFamily="18" charset="0"/>
                <a:cs typeface="Times New Roman" panose="02020603050405020304" pitchFamily="18" charset="0"/>
              </a:rPr>
              <a:t>should be 100 to 200mg daily. It is customary </a:t>
            </a:r>
            <a:r>
              <a:rPr lang="en-GB" sz="2400" dirty="0" smtClean="0">
                <a:latin typeface="Times New Roman" panose="02020603050405020304" pitchFamily="18" charset="0"/>
                <a:cs typeface="Times New Roman" panose="02020603050405020304" pitchFamily="18" charset="0"/>
              </a:rPr>
              <a:t>to give </a:t>
            </a:r>
            <a:r>
              <a:rPr lang="en-GB" sz="2400" dirty="0">
                <a:latin typeface="Times New Roman" panose="02020603050405020304" pitchFamily="18" charset="0"/>
                <a:cs typeface="Times New Roman" panose="02020603050405020304" pitchFamily="18" charset="0"/>
              </a:rPr>
              <a:t>this as dried ferrous </a:t>
            </a:r>
            <a:r>
              <a:rPr lang="en-GB" sz="2400" dirty="0" err="1">
                <a:latin typeface="Times New Roman" panose="02020603050405020304" pitchFamily="18" charset="0"/>
                <a:cs typeface="Times New Roman" panose="02020603050405020304" pitchFamily="18" charset="0"/>
              </a:rPr>
              <a:t>sulfate</a:t>
            </a:r>
            <a:r>
              <a:rPr lang="en-GB" sz="2400" dirty="0">
                <a:latin typeface="Times New Roman" panose="02020603050405020304" pitchFamily="18" charset="0"/>
                <a:cs typeface="Times New Roman" panose="02020603050405020304" pitchFamily="18" charset="0"/>
              </a:rPr>
              <a:t>; for prophylaxis of </a:t>
            </a:r>
            <a:r>
              <a:rPr lang="en-GB" sz="2400" dirty="0" smtClean="0">
                <a:latin typeface="Times New Roman" panose="02020603050405020304" pitchFamily="18" charset="0"/>
                <a:cs typeface="Times New Roman" panose="02020603050405020304" pitchFamily="18" charset="0"/>
              </a:rPr>
              <a:t>iron deficiency anaemia</a:t>
            </a:r>
            <a:r>
              <a:rPr lang="en-GB" sz="2400" dirty="0">
                <a:latin typeface="Times New Roman" panose="02020603050405020304" pitchFamily="18" charset="0"/>
                <a:cs typeface="Times New Roman" panose="02020603050405020304" pitchFamily="18" charset="0"/>
              </a:rPr>
              <a:t>, ferrous </a:t>
            </a:r>
            <a:r>
              <a:rPr lang="en-GB" sz="2400" dirty="0" err="1">
                <a:latin typeface="Times New Roman" panose="02020603050405020304" pitchFamily="18" charset="0"/>
                <a:cs typeface="Times New Roman" panose="02020603050405020304" pitchFamily="18" charset="0"/>
              </a:rPr>
              <a:t>sulfate</a:t>
            </a:r>
            <a:r>
              <a:rPr lang="en-GB" sz="2400" dirty="0">
                <a:latin typeface="Times New Roman" panose="02020603050405020304" pitchFamily="18" charset="0"/>
                <a:cs typeface="Times New Roman" panose="02020603050405020304" pitchFamily="18" charset="0"/>
              </a:rPr>
              <a:t> may be effective</a:t>
            </a:r>
            <a:r>
              <a:rPr lang="en-GB" sz="2400" dirty="0" smtClean="0">
                <a:latin typeface="Times New Roman" panose="02020603050405020304" pitchFamily="18" charset="0"/>
                <a:cs typeface="Times New Roman" panose="02020603050405020304" pitchFamily="18" charset="0"/>
              </a:rPr>
              <a:t>.</a:t>
            </a:r>
          </a:p>
          <a:p>
            <a:r>
              <a:rPr lang="en-GB" sz="2000" dirty="0" smtClean="0">
                <a:latin typeface="Times New Roman" panose="02020603050405020304" pitchFamily="18" charset="0"/>
                <a:cs typeface="Times New Roman" panose="02020603050405020304" pitchFamily="18" charset="0"/>
              </a:rPr>
              <a:t>                        Ferrous </a:t>
            </a:r>
            <a:r>
              <a:rPr lang="en-GB" sz="2000" dirty="0" err="1" smtClean="0">
                <a:latin typeface="Times New Roman" panose="02020603050405020304" pitchFamily="18" charset="0"/>
                <a:cs typeface="Times New Roman" panose="02020603050405020304" pitchFamily="18" charset="0"/>
              </a:rPr>
              <a:t>fumarate</a:t>
            </a:r>
            <a:r>
              <a:rPr lang="en-GB" sz="2000" dirty="0" smtClean="0">
                <a:latin typeface="Times New Roman" panose="02020603050405020304" pitchFamily="18" charset="0"/>
                <a:cs typeface="Times New Roman" panose="02020603050405020304" pitchFamily="18" charset="0"/>
              </a:rPr>
              <a:t> </a:t>
            </a:r>
            <a:r>
              <a:rPr lang="en-GB" sz="2000" dirty="0">
                <a:latin typeface="Times New Roman" panose="02020603050405020304" pitchFamily="18" charset="0"/>
                <a:cs typeface="Times New Roman" panose="02020603050405020304" pitchFamily="18" charset="0"/>
              </a:rPr>
              <a:t>200 mg - </a:t>
            </a:r>
            <a:r>
              <a:rPr lang="en-GB" sz="2000" dirty="0" smtClean="0">
                <a:latin typeface="Times New Roman" panose="02020603050405020304" pitchFamily="18" charset="0"/>
                <a:cs typeface="Times New Roman" panose="02020603050405020304" pitchFamily="18" charset="0"/>
              </a:rPr>
              <a:t>           65 </a:t>
            </a:r>
            <a:r>
              <a:rPr lang="en-GB" sz="2000" dirty="0">
                <a:latin typeface="Times New Roman" panose="02020603050405020304" pitchFamily="18" charset="0"/>
                <a:cs typeface="Times New Roman" panose="02020603050405020304" pitchFamily="18" charset="0"/>
              </a:rPr>
              <a:t>mg iron</a:t>
            </a:r>
            <a:br>
              <a:rPr lang="en-GB" sz="2000" dirty="0">
                <a:latin typeface="Times New Roman" panose="02020603050405020304" pitchFamily="18" charset="0"/>
                <a:cs typeface="Times New Roman" panose="02020603050405020304" pitchFamily="18" charset="0"/>
              </a:rPr>
            </a:br>
            <a:r>
              <a:rPr lang="en-GB" sz="2000" dirty="0">
                <a:latin typeface="Times New Roman" panose="02020603050405020304" pitchFamily="18" charset="0"/>
                <a:cs typeface="Times New Roman" panose="02020603050405020304" pitchFamily="18" charset="0"/>
              </a:rPr>
              <a:t>                        Ferrous gluconate 300 mg -  </a:t>
            </a:r>
            <a:r>
              <a:rPr lang="en-GB" sz="2000" dirty="0" smtClean="0">
                <a:latin typeface="Times New Roman" panose="02020603050405020304" pitchFamily="18" charset="0"/>
                <a:cs typeface="Times New Roman" panose="02020603050405020304" pitchFamily="18" charset="0"/>
              </a:rPr>
              <a:t>         35 </a:t>
            </a:r>
            <a:r>
              <a:rPr lang="en-GB" sz="2000" dirty="0">
                <a:latin typeface="Times New Roman" panose="02020603050405020304" pitchFamily="18" charset="0"/>
                <a:cs typeface="Times New Roman" panose="02020603050405020304" pitchFamily="18" charset="0"/>
              </a:rPr>
              <a:t>mg iron</a:t>
            </a:r>
            <a:br>
              <a:rPr lang="en-GB" sz="2000" dirty="0">
                <a:latin typeface="Times New Roman" panose="02020603050405020304" pitchFamily="18" charset="0"/>
                <a:cs typeface="Times New Roman" panose="02020603050405020304" pitchFamily="18" charset="0"/>
              </a:rPr>
            </a:br>
            <a:r>
              <a:rPr lang="en-GB" sz="2000" dirty="0">
                <a:latin typeface="Times New Roman" panose="02020603050405020304" pitchFamily="18" charset="0"/>
                <a:cs typeface="Times New Roman" panose="02020603050405020304" pitchFamily="18" charset="0"/>
              </a:rPr>
              <a:t>                        Ferrous sulphate 300 mg - </a:t>
            </a:r>
            <a:r>
              <a:rPr lang="en-GB" sz="2000" dirty="0" smtClean="0">
                <a:latin typeface="Times New Roman" panose="02020603050405020304" pitchFamily="18" charset="0"/>
                <a:cs typeface="Times New Roman" panose="02020603050405020304" pitchFamily="18" charset="0"/>
              </a:rPr>
              <a:t>             60 </a:t>
            </a:r>
            <a:r>
              <a:rPr lang="en-GB" sz="2000" dirty="0">
                <a:latin typeface="Times New Roman" panose="02020603050405020304" pitchFamily="18" charset="0"/>
                <a:cs typeface="Times New Roman" panose="02020603050405020304" pitchFamily="18" charset="0"/>
              </a:rPr>
              <a:t>mg iron</a:t>
            </a:r>
            <a:br>
              <a:rPr lang="en-GB" sz="2000" dirty="0">
                <a:latin typeface="Times New Roman" panose="02020603050405020304" pitchFamily="18" charset="0"/>
                <a:cs typeface="Times New Roman" panose="02020603050405020304" pitchFamily="18" charset="0"/>
              </a:rPr>
            </a:br>
            <a:r>
              <a:rPr lang="en-GB" sz="2000" dirty="0">
                <a:latin typeface="Times New Roman" panose="02020603050405020304" pitchFamily="18" charset="0"/>
                <a:cs typeface="Times New Roman" panose="02020603050405020304" pitchFamily="18" charset="0"/>
              </a:rPr>
              <a:t>                        Ferrous sulphate, dried 200 mg </a:t>
            </a:r>
            <a:r>
              <a:rPr lang="en-GB" sz="2000" dirty="0" smtClean="0">
                <a:latin typeface="Times New Roman" panose="02020603050405020304" pitchFamily="18" charset="0"/>
                <a:cs typeface="Times New Roman" panose="02020603050405020304" pitchFamily="18" charset="0"/>
              </a:rPr>
              <a:t>     65 </a:t>
            </a:r>
            <a:r>
              <a:rPr lang="en-GB" sz="2000" dirty="0">
                <a:latin typeface="Times New Roman" panose="02020603050405020304" pitchFamily="18" charset="0"/>
                <a:cs typeface="Times New Roman" panose="02020603050405020304" pitchFamily="18" charset="0"/>
              </a:rPr>
              <a:t>mg iron</a:t>
            </a:r>
            <a:br>
              <a:rPr lang="en-GB" sz="2000" dirty="0">
                <a:latin typeface="Times New Roman" panose="02020603050405020304" pitchFamily="18" charset="0"/>
                <a:cs typeface="Times New Roman" panose="02020603050405020304" pitchFamily="18" charset="0"/>
              </a:rPr>
            </a:br>
            <a:endParaRPr lang="en-GB" sz="2000" dirty="0" smtClean="0">
              <a:latin typeface="Times New Roman" panose="02020603050405020304" pitchFamily="18" charset="0"/>
              <a:cs typeface="Times New Roman" panose="02020603050405020304" pitchFamily="18" charset="0"/>
            </a:endParaRPr>
          </a:p>
          <a:p>
            <a:pPr algn="just"/>
            <a:endParaRPr lang="en-GB" sz="1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8755890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style>
          <a:lnRef idx="2">
            <a:schemeClr val="accent2"/>
          </a:lnRef>
          <a:fillRef idx="1">
            <a:schemeClr val="lt1"/>
          </a:fillRef>
          <a:effectRef idx="0">
            <a:schemeClr val="accent2"/>
          </a:effectRef>
          <a:fontRef idx="minor">
            <a:schemeClr val="dk1"/>
          </a:fontRef>
        </p:style>
        <p:txBody>
          <a:bodyPr>
            <a:normAutofit fontScale="90000"/>
          </a:bodyPr>
          <a:lstStyle/>
          <a:p>
            <a:r>
              <a:rPr lang="en-GB" dirty="0" smtClean="0"/>
              <a:t/>
            </a:r>
            <a:br>
              <a:rPr lang="en-GB" dirty="0" smtClean="0"/>
            </a:br>
            <a:r>
              <a:rPr lang="en-GB" dirty="0" smtClean="0">
                <a:latin typeface="Times New Roman" panose="02020603050405020304" pitchFamily="18" charset="0"/>
                <a:cs typeface="Times New Roman" panose="02020603050405020304" pitchFamily="18" charset="0"/>
              </a:rPr>
              <a:t>Compound </a:t>
            </a:r>
            <a:r>
              <a:rPr lang="en-GB" dirty="0">
                <a:latin typeface="Times New Roman" panose="02020603050405020304" pitchFamily="18" charset="0"/>
                <a:cs typeface="Times New Roman" panose="02020603050405020304" pitchFamily="18" charset="0"/>
              </a:rPr>
              <a:t>preparations</a:t>
            </a:r>
            <a:br>
              <a:rPr lang="en-GB" dirty="0">
                <a:latin typeface="Times New Roman" panose="02020603050405020304" pitchFamily="18" charset="0"/>
                <a:cs typeface="Times New Roman" panose="02020603050405020304" pitchFamily="18" charset="0"/>
              </a:rPr>
            </a:br>
            <a:endParaRPr lang="en-GB"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457200" y="990600"/>
            <a:ext cx="8229600" cy="5715000"/>
          </a:xfrm>
        </p:spPr>
        <p:style>
          <a:lnRef idx="2">
            <a:schemeClr val="dk1"/>
          </a:lnRef>
          <a:fillRef idx="1">
            <a:schemeClr val="lt1"/>
          </a:fillRef>
          <a:effectRef idx="0">
            <a:schemeClr val="dk1"/>
          </a:effectRef>
          <a:fontRef idx="minor">
            <a:schemeClr val="dk1"/>
          </a:fontRef>
        </p:style>
        <p:txBody>
          <a:bodyPr>
            <a:normAutofit fontScale="85000" lnSpcReduction="10000"/>
          </a:bodyPr>
          <a:lstStyle/>
          <a:p>
            <a:pPr algn="just"/>
            <a:r>
              <a:rPr lang="en-GB" dirty="0" smtClean="0">
                <a:latin typeface="Times New Roman" panose="02020603050405020304" pitchFamily="18" charset="0"/>
                <a:cs typeface="Times New Roman" panose="02020603050405020304" pitchFamily="18" charset="0"/>
              </a:rPr>
              <a:t>Preparations </a:t>
            </a:r>
            <a:r>
              <a:rPr lang="en-GB" dirty="0">
                <a:latin typeface="Times New Roman" panose="02020603050405020304" pitchFamily="18" charset="0"/>
                <a:cs typeface="Times New Roman" panose="02020603050405020304" pitchFamily="18" charset="0"/>
              </a:rPr>
              <a:t>containing iron and folic acid </a:t>
            </a:r>
            <a:r>
              <a:rPr lang="en-GB" dirty="0" smtClean="0">
                <a:latin typeface="Times New Roman" panose="02020603050405020304" pitchFamily="18" charset="0"/>
                <a:cs typeface="Times New Roman" panose="02020603050405020304" pitchFamily="18" charset="0"/>
              </a:rPr>
              <a:t> </a:t>
            </a:r>
            <a:r>
              <a:rPr lang="en-GB" dirty="0">
                <a:latin typeface="Times New Roman" panose="02020603050405020304" pitchFamily="18" charset="0"/>
                <a:cs typeface="Times New Roman" panose="02020603050405020304" pitchFamily="18" charset="0"/>
              </a:rPr>
              <a:t>are </a:t>
            </a:r>
            <a:r>
              <a:rPr lang="en-GB" dirty="0" smtClean="0">
                <a:latin typeface="Times New Roman" panose="02020603050405020304" pitchFamily="18" charset="0"/>
                <a:cs typeface="Times New Roman" panose="02020603050405020304" pitchFamily="18" charset="0"/>
              </a:rPr>
              <a:t>used during </a:t>
            </a:r>
            <a:r>
              <a:rPr lang="en-GB" dirty="0">
                <a:latin typeface="Times New Roman" panose="02020603050405020304" pitchFamily="18" charset="0"/>
                <a:cs typeface="Times New Roman" panose="02020603050405020304" pitchFamily="18" charset="0"/>
              </a:rPr>
              <a:t>pregnancy in women who are at high risk </a:t>
            </a:r>
            <a:r>
              <a:rPr lang="en-GB" dirty="0" smtClean="0">
                <a:latin typeface="Times New Roman" panose="02020603050405020304" pitchFamily="18" charset="0"/>
                <a:cs typeface="Times New Roman" panose="02020603050405020304" pitchFamily="18" charset="0"/>
              </a:rPr>
              <a:t>of developing </a:t>
            </a:r>
            <a:r>
              <a:rPr lang="en-GB" dirty="0">
                <a:latin typeface="Times New Roman" panose="02020603050405020304" pitchFamily="18" charset="0"/>
                <a:cs typeface="Times New Roman" panose="02020603050405020304" pitchFamily="18" charset="0"/>
              </a:rPr>
              <a:t>iron and folic acid deficiency; they should </a:t>
            </a:r>
            <a:r>
              <a:rPr lang="en-GB" dirty="0" smtClean="0">
                <a:latin typeface="Times New Roman" panose="02020603050405020304" pitchFamily="18" charset="0"/>
                <a:cs typeface="Times New Roman" panose="02020603050405020304" pitchFamily="18" charset="0"/>
              </a:rPr>
              <a:t>be distinguished </a:t>
            </a:r>
            <a:r>
              <a:rPr lang="en-GB" dirty="0">
                <a:latin typeface="Times New Roman" panose="02020603050405020304" pitchFamily="18" charset="0"/>
                <a:cs typeface="Times New Roman" panose="02020603050405020304" pitchFamily="18" charset="0"/>
              </a:rPr>
              <a:t>from those used for the prevention of </a:t>
            </a:r>
            <a:r>
              <a:rPr lang="en-GB" dirty="0" smtClean="0">
                <a:latin typeface="Times New Roman" panose="02020603050405020304" pitchFamily="18" charset="0"/>
                <a:cs typeface="Times New Roman" panose="02020603050405020304" pitchFamily="18" charset="0"/>
              </a:rPr>
              <a:t>neural tube </a:t>
            </a:r>
            <a:r>
              <a:rPr lang="en-GB" dirty="0">
                <a:latin typeface="Times New Roman" panose="02020603050405020304" pitchFamily="18" charset="0"/>
                <a:cs typeface="Times New Roman" panose="02020603050405020304" pitchFamily="18" charset="0"/>
              </a:rPr>
              <a:t>defects in women planning a pregnancy.</a:t>
            </a:r>
          </a:p>
          <a:p>
            <a:pPr algn="just"/>
            <a:r>
              <a:rPr lang="en-GB" dirty="0">
                <a:latin typeface="Times New Roman" panose="02020603050405020304" pitchFamily="18" charset="0"/>
                <a:cs typeface="Times New Roman" panose="02020603050405020304" pitchFamily="18" charset="0"/>
              </a:rPr>
              <a:t>It is important to note that the small doses of folic </a:t>
            </a:r>
            <a:r>
              <a:rPr lang="en-GB" dirty="0" smtClean="0">
                <a:latin typeface="Times New Roman" panose="02020603050405020304" pitchFamily="18" charset="0"/>
                <a:cs typeface="Times New Roman" panose="02020603050405020304" pitchFamily="18" charset="0"/>
              </a:rPr>
              <a:t>acid contained </a:t>
            </a:r>
            <a:r>
              <a:rPr lang="en-GB" dirty="0">
                <a:latin typeface="Times New Roman" panose="02020603050405020304" pitchFamily="18" charset="0"/>
                <a:cs typeface="Times New Roman" panose="02020603050405020304" pitchFamily="18" charset="0"/>
              </a:rPr>
              <a:t>in these preparations are inadequate for </a:t>
            </a:r>
            <a:r>
              <a:rPr lang="en-GB" dirty="0" smtClean="0">
                <a:latin typeface="Times New Roman" panose="02020603050405020304" pitchFamily="18" charset="0"/>
                <a:cs typeface="Times New Roman" panose="02020603050405020304" pitchFamily="18" charset="0"/>
              </a:rPr>
              <a:t>the treatment </a:t>
            </a:r>
            <a:r>
              <a:rPr lang="en-GB" dirty="0">
                <a:latin typeface="Times New Roman" panose="02020603050405020304" pitchFamily="18" charset="0"/>
                <a:cs typeface="Times New Roman" panose="02020603050405020304" pitchFamily="18" charset="0"/>
              </a:rPr>
              <a:t>of megaloblastic anaemias.</a:t>
            </a:r>
          </a:p>
          <a:p>
            <a:pPr algn="just"/>
            <a:r>
              <a:rPr lang="en-GB" dirty="0">
                <a:latin typeface="Times New Roman" panose="02020603050405020304" pitchFamily="18" charset="0"/>
                <a:cs typeface="Times New Roman" panose="02020603050405020304" pitchFamily="18" charset="0"/>
              </a:rPr>
              <a:t>Some oral preparations contain ascorbic acid </a:t>
            </a:r>
            <a:r>
              <a:rPr lang="en-GB" dirty="0" smtClean="0">
                <a:latin typeface="Times New Roman" panose="02020603050405020304" pitchFamily="18" charset="0"/>
                <a:cs typeface="Times New Roman" panose="02020603050405020304" pitchFamily="18" charset="0"/>
              </a:rPr>
              <a:t>to aid absorption </a:t>
            </a:r>
            <a:r>
              <a:rPr lang="en-GB" dirty="0">
                <a:latin typeface="Times New Roman" panose="02020603050405020304" pitchFamily="18" charset="0"/>
                <a:cs typeface="Times New Roman" panose="02020603050405020304" pitchFamily="18" charset="0"/>
              </a:rPr>
              <a:t>of the iron but the therapeutic advantage of </a:t>
            </a:r>
            <a:r>
              <a:rPr lang="en-GB" dirty="0" smtClean="0">
                <a:latin typeface="Times New Roman" panose="02020603050405020304" pitchFamily="18" charset="0"/>
                <a:cs typeface="Times New Roman" panose="02020603050405020304" pitchFamily="18" charset="0"/>
              </a:rPr>
              <a:t>such preparations </a:t>
            </a:r>
            <a:r>
              <a:rPr lang="en-GB" dirty="0">
                <a:latin typeface="Times New Roman" panose="02020603050405020304" pitchFamily="18" charset="0"/>
                <a:cs typeface="Times New Roman" panose="02020603050405020304" pitchFamily="18" charset="0"/>
              </a:rPr>
              <a:t>is minimal and cost may be </a:t>
            </a:r>
            <a:r>
              <a:rPr lang="en-GB" dirty="0" smtClean="0">
                <a:latin typeface="Times New Roman" panose="02020603050405020304" pitchFamily="18" charset="0"/>
                <a:cs typeface="Times New Roman" panose="02020603050405020304" pitchFamily="18" charset="0"/>
              </a:rPr>
              <a:t>increased, or other ingredients, such as the B group of vitamins (except folic acid for pregnant women).</a:t>
            </a:r>
            <a:endParaRPr lang="en-GB"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797540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74638"/>
            <a:ext cx="8763000" cy="715962"/>
          </a:xfrm>
        </p:spPr>
        <p:style>
          <a:lnRef idx="2">
            <a:schemeClr val="dk1"/>
          </a:lnRef>
          <a:fillRef idx="1">
            <a:schemeClr val="lt1"/>
          </a:fillRef>
          <a:effectRef idx="0">
            <a:schemeClr val="dk1"/>
          </a:effectRef>
          <a:fontRef idx="minor">
            <a:schemeClr val="dk1"/>
          </a:fontRef>
        </p:style>
        <p:txBody>
          <a:bodyPr>
            <a:normAutofit fontScale="90000"/>
          </a:bodyPr>
          <a:lstStyle/>
          <a:p>
            <a:r>
              <a:rPr lang="en-GB" dirty="0" smtClean="0"/>
              <a:t/>
            </a:r>
            <a:br>
              <a:rPr lang="en-GB" dirty="0" smtClean="0"/>
            </a:br>
            <a:r>
              <a:rPr lang="en-GB" dirty="0" smtClean="0">
                <a:latin typeface="Times New Roman" panose="02020603050405020304" pitchFamily="18" charset="0"/>
                <a:cs typeface="Times New Roman" panose="02020603050405020304" pitchFamily="18" charset="0"/>
              </a:rPr>
              <a:t>Modified-release </a:t>
            </a:r>
            <a:r>
              <a:rPr lang="en-GB" dirty="0">
                <a:latin typeface="Times New Roman" panose="02020603050405020304" pitchFamily="18" charset="0"/>
                <a:cs typeface="Times New Roman" panose="02020603050405020304" pitchFamily="18" charset="0"/>
              </a:rPr>
              <a:t>preparations</a:t>
            </a:r>
            <a:br>
              <a:rPr lang="en-GB" dirty="0">
                <a:latin typeface="Times New Roman" panose="02020603050405020304" pitchFamily="18" charset="0"/>
                <a:cs typeface="Times New Roman" panose="02020603050405020304" pitchFamily="18" charset="0"/>
              </a:rPr>
            </a:br>
            <a:endParaRPr lang="en-GB"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228600" y="1143000"/>
            <a:ext cx="8763000" cy="4983163"/>
          </a:xfrm>
        </p:spPr>
        <p:style>
          <a:lnRef idx="2">
            <a:schemeClr val="accent2"/>
          </a:lnRef>
          <a:fillRef idx="1">
            <a:schemeClr val="lt1"/>
          </a:fillRef>
          <a:effectRef idx="0">
            <a:schemeClr val="accent2"/>
          </a:effectRef>
          <a:fontRef idx="minor">
            <a:schemeClr val="dk1"/>
          </a:fontRef>
        </p:style>
        <p:txBody>
          <a:bodyPr>
            <a:normAutofit/>
          </a:bodyPr>
          <a:lstStyle/>
          <a:p>
            <a:pPr algn="just"/>
            <a:r>
              <a:rPr lang="en-GB" dirty="0" smtClean="0">
                <a:latin typeface="Times New Roman" panose="02020603050405020304" pitchFamily="18" charset="0"/>
                <a:cs typeface="Times New Roman" panose="02020603050405020304" pitchFamily="18" charset="0"/>
              </a:rPr>
              <a:t>Modified-release </a:t>
            </a:r>
            <a:r>
              <a:rPr lang="en-GB" dirty="0">
                <a:latin typeface="Times New Roman" panose="02020603050405020304" pitchFamily="18" charset="0"/>
                <a:cs typeface="Times New Roman" panose="02020603050405020304" pitchFamily="18" charset="0"/>
              </a:rPr>
              <a:t>preparations of iron are licensed for </a:t>
            </a:r>
            <a:r>
              <a:rPr lang="en-GB" dirty="0" smtClean="0">
                <a:latin typeface="Times New Roman" panose="02020603050405020304" pitchFamily="18" charset="0"/>
                <a:cs typeface="Times New Roman" panose="02020603050405020304" pitchFamily="18" charset="0"/>
              </a:rPr>
              <a:t>once daily</a:t>
            </a:r>
            <a:r>
              <a:rPr lang="en-GB" dirty="0">
                <a:latin typeface="Times New Roman" panose="02020603050405020304" pitchFamily="18" charset="0"/>
                <a:cs typeface="Times New Roman" panose="02020603050405020304" pitchFamily="18" charset="0"/>
              </a:rPr>
              <a:t> </a:t>
            </a:r>
            <a:r>
              <a:rPr lang="en-GB" dirty="0" smtClean="0">
                <a:latin typeface="Times New Roman" panose="02020603050405020304" pitchFamily="18" charset="0"/>
                <a:cs typeface="Times New Roman" panose="02020603050405020304" pitchFamily="18" charset="0"/>
              </a:rPr>
              <a:t>dosage</a:t>
            </a:r>
            <a:r>
              <a:rPr lang="en-GB" dirty="0">
                <a:latin typeface="Times New Roman" panose="02020603050405020304" pitchFamily="18" charset="0"/>
                <a:cs typeface="Times New Roman" panose="02020603050405020304" pitchFamily="18" charset="0"/>
              </a:rPr>
              <a:t>, but have no therapeutic advantage and </a:t>
            </a:r>
            <a:r>
              <a:rPr lang="en-GB" dirty="0" smtClean="0">
                <a:latin typeface="Times New Roman" panose="02020603050405020304" pitchFamily="18" charset="0"/>
                <a:cs typeface="Times New Roman" panose="02020603050405020304" pitchFamily="18" charset="0"/>
              </a:rPr>
              <a:t>should not </a:t>
            </a:r>
            <a:r>
              <a:rPr lang="en-GB" dirty="0">
                <a:latin typeface="Times New Roman" panose="02020603050405020304" pitchFamily="18" charset="0"/>
                <a:cs typeface="Times New Roman" panose="02020603050405020304" pitchFamily="18" charset="0"/>
              </a:rPr>
              <a:t>be used. </a:t>
            </a:r>
            <a:endParaRPr lang="en-GB" dirty="0" smtClean="0">
              <a:latin typeface="Times New Roman" panose="02020603050405020304" pitchFamily="18" charset="0"/>
              <a:cs typeface="Times New Roman" panose="02020603050405020304" pitchFamily="18" charset="0"/>
            </a:endParaRPr>
          </a:p>
          <a:p>
            <a:pPr algn="just"/>
            <a:r>
              <a:rPr lang="en-GB" dirty="0" smtClean="0">
                <a:latin typeface="Times New Roman" panose="02020603050405020304" pitchFamily="18" charset="0"/>
                <a:cs typeface="Times New Roman" panose="02020603050405020304" pitchFamily="18" charset="0"/>
              </a:rPr>
              <a:t>These </a:t>
            </a:r>
            <a:r>
              <a:rPr lang="en-GB" dirty="0">
                <a:latin typeface="Times New Roman" panose="02020603050405020304" pitchFamily="18" charset="0"/>
                <a:cs typeface="Times New Roman" panose="02020603050405020304" pitchFamily="18" charset="0"/>
              </a:rPr>
              <a:t>preparations are formulated to </a:t>
            </a:r>
            <a:r>
              <a:rPr lang="en-GB" dirty="0" smtClean="0">
                <a:latin typeface="Times New Roman" panose="02020603050405020304" pitchFamily="18" charset="0"/>
                <a:cs typeface="Times New Roman" panose="02020603050405020304" pitchFamily="18" charset="0"/>
              </a:rPr>
              <a:t>release iron </a:t>
            </a:r>
            <a:r>
              <a:rPr lang="en-GB" dirty="0">
                <a:latin typeface="Times New Roman" panose="02020603050405020304" pitchFamily="18" charset="0"/>
                <a:cs typeface="Times New Roman" panose="02020603050405020304" pitchFamily="18" charset="0"/>
              </a:rPr>
              <a:t>gradually; the low incidence of side-effects may </a:t>
            </a:r>
            <a:r>
              <a:rPr lang="en-GB" dirty="0" smtClean="0">
                <a:latin typeface="Times New Roman" panose="02020603050405020304" pitchFamily="18" charset="0"/>
                <a:cs typeface="Times New Roman" panose="02020603050405020304" pitchFamily="18" charset="0"/>
              </a:rPr>
              <a:t>reflect the </a:t>
            </a:r>
            <a:r>
              <a:rPr lang="en-GB" dirty="0">
                <a:latin typeface="Times New Roman" panose="02020603050405020304" pitchFamily="18" charset="0"/>
                <a:cs typeface="Times New Roman" panose="02020603050405020304" pitchFamily="18" charset="0"/>
              </a:rPr>
              <a:t>small amounts of iron available for absorption as the </a:t>
            </a:r>
            <a:r>
              <a:rPr lang="en-GB" dirty="0" smtClean="0">
                <a:latin typeface="Times New Roman" panose="02020603050405020304" pitchFamily="18" charset="0"/>
                <a:cs typeface="Times New Roman" panose="02020603050405020304" pitchFamily="18" charset="0"/>
              </a:rPr>
              <a:t>iron is </a:t>
            </a:r>
            <a:r>
              <a:rPr lang="en-GB" dirty="0">
                <a:latin typeface="Times New Roman" panose="02020603050405020304" pitchFamily="18" charset="0"/>
                <a:cs typeface="Times New Roman" panose="02020603050405020304" pitchFamily="18" charset="0"/>
              </a:rPr>
              <a:t>carried past the first part of the duodenum into an area </a:t>
            </a:r>
            <a:r>
              <a:rPr lang="en-GB" dirty="0" smtClean="0">
                <a:latin typeface="Times New Roman" panose="02020603050405020304" pitchFamily="18" charset="0"/>
                <a:cs typeface="Times New Roman" panose="02020603050405020304" pitchFamily="18" charset="0"/>
              </a:rPr>
              <a:t>of the </a:t>
            </a:r>
            <a:r>
              <a:rPr lang="en-GB" dirty="0">
                <a:latin typeface="Times New Roman" panose="02020603050405020304" pitchFamily="18" charset="0"/>
                <a:cs typeface="Times New Roman" panose="02020603050405020304" pitchFamily="18" charset="0"/>
              </a:rPr>
              <a:t>gut where absorption may be poor.</a:t>
            </a:r>
          </a:p>
        </p:txBody>
      </p:sp>
    </p:spTree>
    <p:extLst>
      <p:ext uri="{BB962C8B-B14F-4D97-AF65-F5344CB8AC3E}">
        <p14:creationId xmlns:p14="http://schemas.microsoft.com/office/powerpoint/2010/main" val="350734592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152400"/>
            <a:ext cx="8610600" cy="533400"/>
          </a:xfrm>
        </p:spPr>
        <p:style>
          <a:lnRef idx="2">
            <a:schemeClr val="accent2"/>
          </a:lnRef>
          <a:fillRef idx="1">
            <a:schemeClr val="lt1"/>
          </a:fillRef>
          <a:effectRef idx="0">
            <a:schemeClr val="accent2"/>
          </a:effectRef>
          <a:fontRef idx="minor">
            <a:schemeClr val="dk1"/>
          </a:fontRef>
        </p:style>
        <p:txBody>
          <a:bodyPr>
            <a:normAutofit fontScale="90000"/>
          </a:bodyPr>
          <a:lstStyle/>
          <a:p>
            <a:r>
              <a:rPr lang="en-GB" dirty="0" smtClean="0"/>
              <a:t/>
            </a:r>
            <a:br>
              <a:rPr lang="en-GB" dirty="0" smtClean="0"/>
            </a:br>
            <a:r>
              <a:rPr lang="en-GB" dirty="0" smtClean="0">
                <a:latin typeface="Times New Roman" panose="02020603050405020304" pitchFamily="18" charset="0"/>
                <a:cs typeface="Times New Roman" panose="02020603050405020304" pitchFamily="18" charset="0"/>
              </a:rPr>
              <a:t>Iron </a:t>
            </a:r>
            <a:r>
              <a:rPr lang="en-GB" dirty="0">
                <a:latin typeface="Times New Roman" panose="02020603050405020304" pitchFamily="18" charset="0"/>
                <a:cs typeface="Times New Roman" panose="02020603050405020304" pitchFamily="18" charset="0"/>
              </a:rPr>
              <a:t>(oral) </a:t>
            </a:r>
            <a:br>
              <a:rPr lang="en-GB" dirty="0">
                <a:latin typeface="Times New Roman" panose="02020603050405020304" pitchFamily="18" charset="0"/>
                <a:cs typeface="Times New Roman" panose="02020603050405020304" pitchFamily="18" charset="0"/>
              </a:rPr>
            </a:br>
            <a:endParaRPr lang="en-GB"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304800" y="838200"/>
            <a:ext cx="8610600" cy="5791200"/>
          </a:xfrm>
        </p:spPr>
        <p:style>
          <a:lnRef idx="2">
            <a:schemeClr val="dk1"/>
          </a:lnRef>
          <a:fillRef idx="1">
            <a:schemeClr val="lt1"/>
          </a:fillRef>
          <a:effectRef idx="0">
            <a:schemeClr val="dk1"/>
          </a:effectRef>
          <a:fontRef idx="minor">
            <a:schemeClr val="dk1"/>
          </a:fontRef>
        </p:style>
        <p:txBody>
          <a:bodyPr>
            <a:noAutofit/>
          </a:bodyPr>
          <a:lstStyle/>
          <a:p>
            <a:pPr marL="0" indent="0" algn="just">
              <a:buNone/>
            </a:pPr>
            <a:r>
              <a:rPr lang="en-GB" sz="2000" b="1" dirty="0" smtClean="0">
                <a:latin typeface="Times New Roman" panose="02020603050405020304" pitchFamily="18" charset="0"/>
                <a:cs typeface="Times New Roman" panose="02020603050405020304" pitchFamily="18" charset="0"/>
              </a:rPr>
              <a:t>SIDE-EFFECTS:-</a:t>
            </a:r>
            <a:r>
              <a:rPr lang="en-GB" sz="2000" dirty="0" smtClean="0">
                <a:latin typeface="Times New Roman" panose="02020603050405020304" pitchFamily="18" charset="0"/>
                <a:cs typeface="Times New Roman" panose="02020603050405020304" pitchFamily="18" charset="0"/>
              </a:rPr>
              <a:t> Constipation . diarrhoea . epigastric pain (</a:t>
            </a:r>
            <a:r>
              <a:rPr lang="en-GB" sz="2000" dirty="0">
                <a:latin typeface="Times New Roman" panose="02020603050405020304" pitchFamily="18" charset="0"/>
                <a:cs typeface="Times New Roman" panose="02020603050405020304" pitchFamily="18" charset="0"/>
              </a:rPr>
              <a:t>dose related) . faecal impaction . </a:t>
            </a:r>
            <a:r>
              <a:rPr lang="en-GB" sz="2000" dirty="0" smtClean="0">
                <a:latin typeface="Times New Roman" panose="02020603050405020304" pitchFamily="18" charset="0"/>
                <a:cs typeface="Times New Roman" panose="02020603050405020304" pitchFamily="18" charset="0"/>
              </a:rPr>
              <a:t>gastro-intestinal irritation </a:t>
            </a:r>
            <a:r>
              <a:rPr lang="en-GB" sz="2000" dirty="0">
                <a:latin typeface="Times New Roman" panose="02020603050405020304" pitchFamily="18" charset="0"/>
                <a:cs typeface="Times New Roman" panose="02020603050405020304" pitchFamily="18" charset="0"/>
              </a:rPr>
              <a:t>. nausea (dose related)</a:t>
            </a:r>
          </a:p>
          <a:p>
            <a:pPr marL="0" indent="0" algn="just">
              <a:buNone/>
            </a:pPr>
            <a:r>
              <a:rPr lang="en-GB" sz="2000" b="1" dirty="0">
                <a:latin typeface="Times New Roman" panose="02020603050405020304" pitchFamily="18" charset="0"/>
                <a:cs typeface="Times New Roman" panose="02020603050405020304" pitchFamily="18" charset="0"/>
              </a:rPr>
              <a:t>SIDE-EFFECTS, FURTHER INFORMATION</a:t>
            </a:r>
          </a:p>
          <a:p>
            <a:pPr marL="0" indent="0" algn="just">
              <a:buNone/>
            </a:pPr>
            <a:r>
              <a:rPr lang="en-GB" sz="2000" dirty="0">
                <a:latin typeface="Times New Roman" panose="02020603050405020304" pitchFamily="18" charset="0"/>
                <a:cs typeface="Times New Roman" panose="02020603050405020304" pitchFamily="18" charset="0"/>
              </a:rPr>
              <a:t>▶ </a:t>
            </a:r>
            <a:r>
              <a:rPr lang="en-GB" sz="2400" b="1" dirty="0">
                <a:latin typeface="Times New Roman" panose="02020603050405020304" pitchFamily="18" charset="0"/>
                <a:cs typeface="Times New Roman" panose="02020603050405020304" pitchFamily="18" charset="0"/>
              </a:rPr>
              <a:t>Managing side-effects</a:t>
            </a:r>
            <a:r>
              <a:rPr lang="en-GB" sz="2000" dirty="0">
                <a:latin typeface="Times New Roman" panose="02020603050405020304" pitchFamily="18" charset="0"/>
                <a:cs typeface="Times New Roman" panose="02020603050405020304" pitchFamily="18" charset="0"/>
              </a:rPr>
              <a:t> </a:t>
            </a:r>
            <a:r>
              <a:rPr lang="en-GB" sz="2000" dirty="0" smtClean="0">
                <a:latin typeface="Times New Roman" panose="02020603050405020304" pitchFamily="18" charset="0"/>
                <a:cs typeface="Times New Roman" panose="02020603050405020304" pitchFamily="18" charset="0"/>
              </a:rPr>
              <a:t>/If </a:t>
            </a:r>
            <a:r>
              <a:rPr lang="en-GB" sz="2000" dirty="0">
                <a:latin typeface="Times New Roman" panose="02020603050405020304" pitchFamily="18" charset="0"/>
                <a:cs typeface="Times New Roman" panose="02020603050405020304" pitchFamily="18" charset="0"/>
              </a:rPr>
              <a:t>side-effects occur, the dose may </a:t>
            </a:r>
            <a:r>
              <a:rPr lang="en-GB" sz="2000" dirty="0" smtClean="0">
                <a:latin typeface="Times New Roman" panose="02020603050405020304" pitchFamily="18" charset="0"/>
                <a:cs typeface="Times New Roman" panose="02020603050405020304" pitchFamily="18" charset="0"/>
              </a:rPr>
              <a:t>be reduced</a:t>
            </a:r>
            <a:r>
              <a:rPr lang="en-GB" sz="2000" dirty="0">
                <a:latin typeface="Times New Roman" panose="02020603050405020304" pitchFamily="18" charset="0"/>
                <a:cs typeface="Times New Roman" panose="02020603050405020304" pitchFamily="18" charset="0"/>
              </a:rPr>
              <a:t>; alternatively, another iron salt may be used, </a:t>
            </a:r>
            <a:r>
              <a:rPr lang="en-GB" sz="2000" dirty="0" smtClean="0">
                <a:latin typeface="Times New Roman" panose="02020603050405020304" pitchFamily="18" charset="0"/>
                <a:cs typeface="Times New Roman" panose="02020603050405020304" pitchFamily="18" charset="0"/>
              </a:rPr>
              <a:t>but an </a:t>
            </a:r>
            <a:r>
              <a:rPr lang="en-GB" sz="2000" dirty="0">
                <a:latin typeface="Times New Roman" panose="02020603050405020304" pitchFamily="18" charset="0"/>
                <a:cs typeface="Times New Roman" panose="02020603050405020304" pitchFamily="18" charset="0"/>
              </a:rPr>
              <a:t>improvement in tolerance may </a:t>
            </a:r>
            <a:r>
              <a:rPr lang="en-GB" sz="1800" dirty="0">
                <a:latin typeface="Times New Roman" panose="02020603050405020304" pitchFamily="18" charset="0"/>
                <a:cs typeface="Times New Roman" panose="02020603050405020304" pitchFamily="18" charset="0"/>
              </a:rPr>
              <a:t>simply</a:t>
            </a:r>
            <a:r>
              <a:rPr lang="en-GB" sz="2000" dirty="0">
                <a:latin typeface="Times New Roman" panose="02020603050405020304" pitchFamily="18" charset="0"/>
                <a:cs typeface="Times New Roman" panose="02020603050405020304" pitchFamily="18" charset="0"/>
              </a:rPr>
              <a:t> be a result of </a:t>
            </a:r>
            <a:r>
              <a:rPr lang="en-GB" sz="2000" dirty="0" smtClean="0">
                <a:latin typeface="Times New Roman" panose="02020603050405020304" pitchFamily="18" charset="0"/>
                <a:cs typeface="Times New Roman" panose="02020603050405020304" pitchFamily="18" charset="0"/>
              </a:rPr>
              <a:t>a </a:t>
            </a:r>
            <a:r>
              <a:rPr lang="en-GB" sz="2000" b="1" dirty="0" smtClean="0">
                <a:latin typeface="Times New Roman" panose="02020603050405020304" pitchFamily="18" charset="0"/>
                <a:cs typeface="Times New Roman" panose="02020603050405020304" pitchFamily="18" charset="0"/>
              </a:rPr>
              <a:t>lower </a:t>
            </a:r>
            <a:r>
              <a:rPr lang="en-GB" sz="2000" b="1" dirty="0">
                <a:latin typeface="Times New Roman" panose="02020603050405020304" pitchFamily="18" charset="0"/>
                <a:cs typeface="Times New Roman" panose="02020603050405020304" pitchFamily="18" charset="0"/>
              </a:rPr>
              <a:t>content of elemental iron</a:t>
            </a:r>
            <a:r>
              <a:rPr lang="en-GB" sz="2000" dirty="0">
                <a:latin typeface="Times New Roman" panose="02020603050405020304" pitchFamily="18" charset="0"/>
                <a:cs typeface="Times New Roman" panose="02020603050405020304" pitchFamily="18" charset="0"/>
              </a:rPr>
              <a:t>. The incidence of </a:t>
            </a:r>
            <a:r>
              <a:rPr lang="en-GB" sz="2000" dirty="0" smtClean="0">
                <a:latin typeface="Times New Roman" panose="02020603050405020304" pitchFamily="18" charset="0"/>
                <a:cs typeface="Times New Roman" panose="02020603050405020304" pitchFamily="18" charset="0"/>
              </a:rPr>
              <a:t>side effects due </a:t>
            </a:r>
            <a:r>
              <a:rPr lang="en-GB" sz="2000" dirty="0">
                <a:latin typeface="Times New Roman" panose="02020603050405020304" pitchFamily="18" charset="0"/>
                <a:cs typeface="Times New Roman" panose="02020603050405020304" pitchFamily="18" charset="0"/>
              </a:rPr>
              <a:t>to ferrous </a:t>
            </a:r>
            <a:r>
              <a:rPr lang="en-GB" sz="2000" dirty="0" err="1">
                <a:latin typeface="Times New Roman" panose="02020603050405020304" pitchFamily="18" charset="0"/>
                <a:cs typeface="Times New Roman" panose="02020603050405020304" pitchFamily="18" charset="0"/>
              </a:rPr>
              <a:t>sulfate</a:t>
            </a:r>
            <a:r>
              <a:rPr lang="en-GB" sz="2000" dirty="0">
                <a:latin typeface="Times New Roman" panose="02020603050405020304" pitchFamily="18" charset="0"/>
                <a:cs typeface="Times New Roman" panose="02020603050405020304" pitchFamily="18" charset="0"/>
              </a:rPr>
              <a:t> is no greater than with </a:t>
            </a:r>
            <a:r>
              <a:rPr lang="en-GB" sz="2000" dirty="0" smtClean="0">
                <a:latin typeface="Times New Roman" panose="02020603050405020304" pitchFamily="18" charset="0"/>
                <a:cs typeface="Times New Roman" panose="02020603050405020304" pitchFamily="18" charset="0"/>
              </a:rPr>
              <a:t>other iron </a:t>
            </a:r>
            <a:r>
              <a:rPr lang="en-GB" sz="2000" dirty="0">
                <a:latin typeface="Times New Roman" panose="02020603050405020304" pitchFamily="18" charset="0"/>
                <a:cs typeface="Times New Roman" panose="02020603050405020304" pitchFamily="18" charset="0"/>
              </a:rPr>
              <a:t>salts when compared on the basis of </a:t>
            </a:r>
            <a:r>
              <a:rPr lang="en-GB" sz="2000" dirty="0" smtClean="0">
                <a:latin typeface="Times New Roman" panose="02020603050405020304" pitchFamily="18" charset="0"/>
                <a:cs typeface="Times New Roman" panose="02020603050405020304" pitchFamily="18" charset="0"/>
              </a:rPr>
              <a:t>equivalent amounts </a:t>
            </a:r>
            <a:r>
              <a:rPr lang="en-GB" sz="2000" dirty="0">
                <a:latin typeface="Times New Roman" panose="02020603050405020304" pitchFamily="18" charset="0"/>
                <a:cs typeface="Times New Roman" panose="02020603050405020304" pitchFamily="18" charset="0"/>
              </a:rPr>
              <a:t>of elemental iron</a:t>
            </a:r>
            <a:r>
              <a:rPr lang="en-GB" sz="2000" dirty="0" smtClean="0">
                <a:latin typeface="Times New Roman" panose="02020603050405020304" pitchFamily="18" charset="0"/>
                <a:cs typeface="Times New Roman" panose="02020603050405020304" pitchFamily="18" charset="0"/>
              </a:rPr>
              <a:t>.</a:t>
            </a:r>
          </a:p>
          <a:p>
            <a:pPr marL="0" lvl="0" indent="0">
              <a:buNone/>
            </a:pPr>
            <a:r>
              <a:rPr lang="en-GB" sz="2000" dirty="0" smtClean="0">
                <a:latin typeface="Times New Roman" panose="02020603050405020304" pitchFamily="18" charset="0"/>
                <a:cs typeface="Times New Roman" panose="02020603050405020304" pitchFamily="18" charset="0"/>
              </a:rPr>
              <a:t> ▶ </a:t>
            </a:r>
            <a:r>
              <a:rPr lang="en-GB" sz="2000" dirty="0">
                <a:latin typeface="Times New Roman" panose="02020603050405020304" pitchFamily="18" charset="0"/>
                <a:cs typeface="Times New Roman" panose="02020603050405020304" pitchFamily="18" charset="0"/>
              </a:rPr>
              <a:t>Altered bowel habit Iron preparations taken orally can </a:t>
            </a:r>
            <a:r>
              <a:rPr lang="en-GB" sz="2000" dirty="0" smtClean="0">
                <a:latin typeface="Times New Roman" panose="02020603050405020304" pitchFamily="18" charset="0"/>
                <a:cs typeface="Times New Roman" panose="02020603050405020304" pitchFamily="18" charset="0"/>
              </a:rPr>
              <a:t>be constipating </a:t>
            </a:r>
            <a:r>
              <a:rPr lang="en-GB" sz="2000" dirty="0">
                <a:latin typeface="Times New Roman" panose="02020603050405020304" pitchFamily="18" charset="0"/>
                <a:cs typeface="Times New Roman" panose="02020603050405020304" pitchFamily="18" charset="0"/>
              </a:rPr>
              <a:t>and occasionally lead to faecal impaction</a:t>
            </a:r>
            <a:r>
              <a:rPr lang="en-GB" sz="2000" dirty="0" smtClean="0">
                <a:latin typeface="Times New Roman" panose="02020603050405020304" pitchFamily="18" charset="0"/>
                <a:cs typeface="Times New Roman" panose="02020603050405020304" pitchFamily="18" charset="0"/>
              </a:rPr>
              <a:t>. Oral </a:t>
            </a:r>
            <a:r>
              <a:rPr lang="en-GB" sz="2000" dirty="0">
                <a:latin typeface="Times New Roman" panose="02020603050405020304" pitchFamily="18" charset="0"/>
                <a:cs typeface="Times New Roman" panose="02020603050405020304" pitchFamily="18" charset="0"/>
              </a:rPr>
              <a:t>iron, particularly modified-release preparations</a:t>
            </a:r>
            <a:r>
              <a:rPr lang="en-GB" sz="2000" dirty="0" smtClean="0">
                <a:latin typeface="Times New Roman" panose="02020603050405020304" pitchFamily="18" charset="0"/>
                <a:cs typeface="Times New Roman" panose="02020603050405020304" pitchFamily="18" charset="0"/>
              </a:rPr>
              <a:t>, can </a:t>
            </a:r>
            <a:r>
              <a:rPr lang="en-GB" sz="2000" dirty="0">
                <a:latin typeface="Times New Roman" panose="02020603050405020304" pitchFamily="18" charset="0"/>
                <a:cs typeface="Times New Roman" panose="02020603050405020304" pitchFamily="18" charset="0"/>
              </a:rPr>
              <a:t>exacerbate diarrhoea in patients with </a:t>
            </a:r>
            <a:r>
              <a:rPr lang="en-GB" sz="2000" dirty="0" smtClean="0">
                <a:latin typeface="Times New Roman" panose="02020603050405020304" pitchFamily="18" charset="0"/>
                <a:cs typeface="Times New Roman" panose="02020603050405020304" pitchFamily="18" charset="0"/>
              </a:rPr>
              <a:t>inflammatory bowel </a:t>
            </a:r>
            <a:r>
              <a:rPr lang="en-GB" sz="2000" dirty="0">
                <a:latin typeface="Times New Roman" panose="02020603050405020304" pitchFamily="18" charset="0"/>
                <a:cs typeface="Times New Roman" panose="02020603050405020304" pitchFamily="18" charset="0"/>
              </a:rPr>
              <a:t>disease; care is also needed in patients </a:t>
            </a:r>
            <a:r>
              <a:rPr lang="en-GB" sz="2000" dirty="0" smtClean="0">
                <a:latin typeface="Times New Roman" panose="02020603050405020304" pitchFamily="18" charset="0"/>
                <a:cs typeface="Times New Roman" panose="02020603050405020304" pitchFamily="18" charset="0"/>
              </a:rPr>
              <a:t>with intestinal </a:t>
            </a:r>
            <a:r>
              <a:rPr lang="en-GB" sz="2000" dirty="0">
                <a:latin typeface="Times New Roman" panose="02020603050405020304" pitchFamily="18" charset="0"/>
                <a:cs typeface="Times New Roman" panose="02020603050405020304" pitchFamily="18" charset="0"/>
              </a:rPr>
              <a:t>strictures and diverticular disease. The relationship between </a:t>
            </a:r>
            <a:r>
              <a:rPr lang="en-GB" sz="2000" b="1" dirty="0">
                <a:latin typeface="Times New Roman" panose="02020603050405020304" pitchFamily="18" charset="0"/>
                <a:cs typeface="Times New Roman" panose="02020603050405020304" pitchFamily="18" charset="0"/>
              </a:rPr>
              <a:t>dose </a:t>
            </a:r>
            <a:r>
              <a:rPr lang="en-GB" sz="2000" dirty="0">
                <a:latin typeface="Times New Roman" panose="02020603050405020304" pitchFamily="18" charset="0"/>
                <a:cs typeface="Times New Roman" panose="02020603050405020304" pitchFamily="18" charset="0"/>
              </a:rPr>
              <a:t>and altered bowel habit  (constipation or diarrhoea) is less clear than for nausea and epigastric pain</a:t>
            </a:r>
            <a:r>
              <a:rPr lang="en-GB" sz="2000" dirty="0" smtClean="0">
                <a:latin typeface="Times New Roman" panose="02020603050405020304" pitchFamily="18" charset="0"/>
                <a:cs typeface="Times New Roman" panose="02020603050405020304" pitchFamily="18" charset="0"/>
              </a:rPr>
              <a:t>.</a:t>
            </a:r>
            <a:r>
              <a:rPr lang="en-GB" sz="2000" dirty="0">
                <a:solidFill>
                  <a:prstClr val="black"/>
                </a:solidFill>
                <a:latin typeface="Times New Roman" panose="02020603050405020304" pitchFamily="18" charset="0"/>
                <a:cs typeface="Times New Roman" panose="02020603050405020304" pitchFamily="18" charset="0"/>
              </a:rPr>
              <a:t> </a:t>
            </a:r>
            <a:endParaRPr lang="en-GB" sz="2000" dirty="0" smtClean="0">
              <a:solidFill>
                <a:prstClr val="black"/>
              </a:solidFill>
              <a:latin typeface="Times New Roman" panose="02020603050405020304" pitchFamily="18" charset="0"/>
              <a:cs typeface="Times New Roman" panose="02020603050405020304" pitchFamily="18" charset="0"/>
            </a:endParaRPr>
          </a:p>
          <a:p>
            <a:pPr marL="0" lvl="0" indent="0">
              <a:buNone/>
            </a:pPr>
            <a:r>
              <a:rPr lang="en-GB" sz="2000" dirty="0" smtClean="0">
                <a:solidFill>
                  <a:prstClr val="black"/>
                </a:solidFill>
                <a:latin typeface="Times New Roman" panose="02020603050405020304" pitchFamily="18" charset="0"/>
                <a:cs typeface="Times New Roman" panose="02020603050405020304" pitchFamily="18" charset="0"/>
              </a:rPr>
              <a:t>▶ </a:t>
            </a:r>
            <a:r>
              <a:rPr lang="en-GB" dirty="0">
                <a:solidFill>
                  <a:prstClr val="black"/>
                </a:solidFill>
                <a:latin typeface="Times New Roman" panose="02020603050405020304" pitchFamily="18" charset="0"/>
                <a:cs typeface="Times New Roman" panose="02020603050405020304" pitchFamily="18" charset="0"/>
              </a:rPr>
              <a:t>In children </a:t>
            </a:r>
            <a:r>
              <a:rPr lang="en-GB" sz="2000" dirty="0">
                <a:solidFill>
                  <a:prstClr val="black"/>
                </a:solidFill>
                <a:latin typeface="Times New Roman" panose="02020603050405020304" pitchFamily="18" charset="0"/>
                <a:cs typeface="Times New Roman" panose="02020603050405020304" pitchFamily="18" charset="0"/>
              </a:rPr>
              <a:t>Iron preparations are an important cause of accidental overdose in children and as little as </a:t>
            </a:r>
            <a:r>
              <a:rPr lang="en-GB" sz="2000" b="1" dirty="0">
                <a:solidFill>
                  <a:prstClr val="black"/>
                </a:solidFill>
                <a:latin typeface="Times New Roman" panose="02020603050405020304" pitchFamily="18" charset="0"/>
                <a:cs typeface="Times New Roman" panose="02020603050405020304" pitchFamily="18" charset="0"/>
              </a:rPr>
              <a:t>20 mg/kg</a:t>
            </a:r>
            <a:r>
              <a:rPr lang="en-GB" sz="2000" dirty="0">
                <a:solidFill>
                  <a:prstClr val="black"/>
                </a:solidFill>
                <a:latin typeface="Times New Roman" panose="02020603050405020304" pitchFamily="18" charset="0"/>
                <a:cs typeface="Times New Roman" panose="02020603050405020304" pitchFamily="18" charset="0"/>
              </a:rPr>
              <a:t> of elemental iron can lead to symptoms of toxicity.</a:t>
            </a:r>
          </a:p>
          <a:p>
            <a:pPr marL="0" indent="0" algn="just">
              <a:buNone/>
            </a:pPr>
            <a:endParaRPr lang="en-GB" sz="2000" dirty="0" smtClean="0">
              <a:latin typeface="Times New Roman" panose="02020603050405020304" pitchFamily="18" charset="0"/>
              <a:cs typeface="Times New Roman" panose="02020603050405020304" pitchFamily="18" charset="0"/>
            </a:endParaRPr>
          </a:p>
          <a:p>
            <a:pPr marL="0" indent="0" algn="just">
              <a:buNone/>
            </a:pPr>
            <a:r>
              <a:rPr lang="en-GB" sz="2000" dirty="0" smtClean="0">
                <a:latin typeface="Times New Roman" panose="02020603050405020304" pitchFamily="18" charset="0"/>
                <a:cs typeface="Times New Roman" panose="02020603050405020304" pitchFamily="18" charset="0"/>
              </a:rPr>
              <a:t> </a:t>
            </a:r>
            <a:endParaRPr lang="en-GB"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2741134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flipV="1">
            <a:off x="457200" y="533399"/>
            <a:ext cx="8229600" cy="45719"/>
          </a:xfrm>
        </p:spPr>
        <p:txBody>
          <a:bodyPr>
            <a:normAutofit fontScale="90000"/>
          </a:bodyPr>
          <a:lstStyle/>
          <a:p>
            <a:endParaRPr lang="en-GB" dirty="0"/>
          </a:p>
        </p:txBody>
      </p:sp>
      <p:sp>
        <p:nvSpPr>
          <p:cNvPr id="3" name="Content Placeholder 2"/>
          <p:cNvSpPr>
            <a:spLocks noGrp="1"/>
          </p:cNvSpPr>
          <p:nvPr>
            <p:ph idx="1"/>
          </p:nvPr>
        </p:nvSpPr>
        <p:spPr>
          <a:xfrm>
            <a:off x="152400" y="304800"/>
            <a:ext cx="8839200" cy="6400800"/>
          </a:xfrm>
        </p:spPr>
        <p:style>
          <a:lnRef idx="2">
            <a:schemeClr val="accent2"/>
          </a:lnRef>
          <a:fillRef idx="1">
            <a:schemeClr val="lt1"/>
          </a:fillRef>
          <a:effectRef idx="0">
            <a:schemeClr val="accent2"/>
          </a:effectRef>
          <a:fontRef idx="minor">
            <a:schemeClr val="dk1"/>
          </a:fontRef>
        </p:style>
        <p:txBody>
          <a:bodyPr>
            <a:noAutofit/>
          </a:bodyPr>
          <a:lstStyle/>
          <a:p>
            <a:pPr marL="0" indent="0">
              <a:buNone/>
            </a:pPr>
            <a:r>
              <a:rPr lang="en-GB" sz="2000" b="1" dirty="0" smtClean="0">
                <a:latin typeface="Times New Roman" panose="02020603050405020304" pitchFamily="18" charset="0"/>
                <a:cs typeface="Times New Roman" panose="02020603050405020304" pitchFamily="18" charset="0"/>
              </a:rPr>
              <a:t>MONITORING </a:t>
            </a:r>
            <a:r>
              <a:rPr lang="en-GB" sz="2000" b="1" dirty="0">
                <a:latin typeface="Times New Roman" panose="02020603050405020304" pitchFamily="18" charset="0"/>
                <a:cs typeface="Times New Roman" panose="02020603050405020304" pitchFamily="18" charset="0"/>
              </a:rPr>
              <a:t>REQUIREMENTS</a:t>
            </a:r>
          </a:p>
          <a:p>
            <a:r>
              <a:rPr lang="en-GB" sz="2800" dirty="0">
                <a:latin typeface="Times New Roman" panose="02020603050405020304" pitchFamily="18" charset="0"/>
                <a:cs typeface="Times New Roman" panose="02020603050405020304" pitchFamily="18" charset="0"/>
              </a:rPr>
              <a:t>▶ Therapeutic response The haemoglobin </a:t>
            </a:r>
            <a:r>
              <a:rPr lang="en-GB" sz="2800" dirty="0" smtClean="0">
                <a:latin typeface="Times New Roman" panose="02020603050405020304" pitchFamily="18" charset="0"/>
                <a:cs typeface="Times New Roman" panose="02020603050405020304" pitchFamily="18" charset="0"/>
              </a:rPr>
              <a:t>concentration should </a:t>
            </a:r>
            <a:r>
              <a:rPr lang="en-GB" sz="2800" dirty="0">
                <a:latin typeface="Times New Roman" panose="02020603050405020304" pitchFamily="18" charset="0"/>
                <a:cs typeface="Times New Roman" panose="02020603050405020304" pitchFamily="18" charset="0"/>
              </a:rPr>
              <a:t>rise by about 100–200 mg/ 100mL (1–2 g/litre) </a:t>
            </a:r>
            <a:r>
              <a:rPr lang="en-GB" sz="2800" dirty="0" smtClean="0">
                <a:latin typeface="Times New Roman" panose="02020603050405020304" pitchFamily="18" charset="0"/>
                <a:cs typeface="Times New Roman" panose="02020603050405020304" pitchFamily="18" charset="0"/>
              </a:rPr>
              <a:t>per day </a:t>
            </a:r>
            <a:r>
              <a:rPr lang="en-GB" sz="2800" dirty="0">
                <a:latin typeface="Times New Roman" panose="02020603050405020304" pitchFamily="18" charset="0"/>
                <a:cs typeface="Times New Roman" panose="02020603050405020304" pitchFamily="18" charset="0"/>
              </a:rPr>
              <a:t>or 2 g/100mL (20 g/litre) over 3–4 weeks. When </a:t>
            </a:r>
            <a:r>
              <a:rPr lang="en-GB" sz="2800" dirty="0" smtClean="0">
                <a:latin typeface="Times New Roman" panose="02020603050405020304" pitchFamily="18" charset="0"/>
                <a:cs typeface="Times New Roman" panose="02020603050405020304" pitchFamily="18" charset="0"/>
              </a:rPr>
              <a:t>the haemoglobin </a:t>
            </a:r>
            <a:r>
              <a:rPr lang="en-GB" sz="2800" dirty="0">
                <a:latin typeface="Times New Roman" panose="02020603050405020304" pitchFamily="18" charset="0"/>
                <a:cs typeface="Times New Roman" panose="02020603050405020304" pitchFamily="18" charset="0"/>
              </a:rPr>
              <a:t>is in the normal range, treatment should </a:t>
            </a:r>
            <a:r>
              <a:rPr lang="en-GB" sz="2800" dirty="0" smtClean="0">
                <a:latin typeface="Times New Roman" panose="02020603050405020304" pitchFamily="18" charset="0"/>
                <a:cs typeface="Times New Roman" panose="02020603050405020304" pitchFamily="18" charset="0"/>
              </a:rPr>
              <a:t>be continued </a:t>
            </a:r>
            <a:r>
              <a:rPr lang="en-GB" sz="2800" dirty="0">
                <a:latin typeface="Times New Roman" panose="02020603050405020304" pitchFamily="18" charset="0"/>
                <a:cs typeface="Times New Roman" panose="02020603050405020304" pitchFamily="18" charset="0"/>
              </a:rPr>
              <a:t>for a further 3 months to replenish the </a:t>
            </a:r>
            <a:r>
              <a:rPr lang="en-GB" sz="2800" dirty="0" smtClean="0">
                <a:latin typeface="Times New Roman" panose="02020603050405020304" pitchFamily="18" charset="0"/>
                <a:cs typeface="Times New Roman" panose="02020603050405020304" pitchFamily="18" charset="0"/>
              </a:rPr>
              <a:t>iron stores</a:t>
            </a:r>
            <a:r>
              <a:rPr lang="en-GB" sz="2800" dirty="0">
                <a:latin typeface="Times New Roman" panose="02020603050405020304" pitchFamily="18" charset="0"/>
                <a:cs typeface="Times New Roman" panose="02020603050405020304" pitchFamily="18" charset="0"/>
              </a:rPr>
              <a:t>. </a:t>
            </a:r>
            <a:endParaRPr lang="en-GB" sz="2800" dirty="0" smtClean="0">
              <a:latin typeface="Times New Roman" panose="02020603050405020304" pitchFamily="18" charset="0"/>
              <a:cs typeface="Times New Roman" panose="02020603050405020304" pitchFamily="18" charset="0"/>
            </a:endParaRPr>
          </a:p>
          <a:p>
            <a:pPr marL="0" indent="0">
              <a:buNone/>
            </a:pPr>
            <a:r>
              <a:rPr lang="en-GB" sz="2000" b="1" dirty="0" smtClean="0">
                <a:latin typeface="Times New Roman" panose="02020603050405020304" pitchFamily="18" charset="0"/>
                <a:cs typeface="Times New Roman" panose="02020603050405020304" pitchFamily="18" charset="0"/>
              </a:rPr>
              <a:t>PRESCRIBING </a:t>
            </a:r>
            <a:r>
              <a:rPr lang="en-GB" sz="2000" b="1" dirty="0">
                <a:latin typeface="Times New Roman" panose="02020603050405020304" pitchFamily="18" charset="0"/>
                <a:cs typeface="Times New Roman" panose="02020603050405020304" pitchFamily="18" charset="0"/>
              </a:rPr>
              <a:t>AND DISPENSING INFORMATION</a:t>
            </a:r>
          </a:p>
          <a:p>
            <a:r>
              <a:rPr lang="en-GB" sz="2400" dirty="0">
                <a:latin typeface="Times New Roman" panose="02020603050405020304" pitchFamily="18" charset="0"/>
                <a:cs typeface="Times New Roman" panose="02020603050405020304" pitchFamily="18" charset="0"/>
              </a:rPr>
              <a:t>▶ In children Express the dose in terms of elemental iron </a:t>
            </a:r>
            <a:r>
              <a:rPr lang="en-GB" sz="2400" dirty="0" smtClean="0">
                <a:latin typeface="Times New Roman" panose="02020603050405020304" pitchFamily="18" charset="0"/>
                <a:cs typeface="Times New Roman" panose="02020603050405020304" pitchFamily="18" charset="0"/>
              </a:rPr>
              <a:t>and iron </a:t>
            </a:r>
            <a:r>
              <a:rPr lang="en-GB" sz="2400" dirty="0">
                <a:latin typeface="Times New Roman" panose="02020603050405020304" pitchFamily="18" charset="0"/>
                <a:cs typeface="Times New Roman" panose="02020603050405020304" pitchFamily="18" charset="0"/>
              </a:rPr>
              <a:t>salt and select the most appropriate </a:t>
            </a:r>
            <a:r>
              <a:rPr lang="en-GB" sz="2400" dirty="0" err="1" smtClean="0">
                <a:latin typeface="Times New Roman" panose="02020603050405020304" pitchFamily="18" charset="0"/>
                <a:cs typeface="Times New Roman" panose="02020603050405020304" pitchFamily="18" charset="0"/>
              </a:rPr>
              <a:t>preparation.The</a:t>
            </a:r>
            <a:r>
              <a:rPr lang="en-GB" sz="2400" dirty="0" smtClean="0">
                <a:latin typeface="Times New Roman" panose="02020603050405020304" pitchFamily="18" charset="0"/>
                <a:cs typeface="Times New Roman" panose="02020603050405020304" pitchFamily="18" charset="0"/>
              </a:rPr>
              <a:t> </a:t>
            </a:r>
            <a:r>
              <a:rPr lang="en-GB" sz="2400" dirty="0">
                <a:latin typeface="Times New Roman" panose="02020603050405020304" pitchFamily="18" charset="0"/>
                <a:cs typeface="Times New Roman" panose="02020603050405020304" pitchFamily="18" charset="0"/>
              </a:rPr>
              <a:t>most common reason </a:t>
            </a:r>
            <a:r>
              <a:rPr lang="en-GB" sz="2400" dirty="0" smtClean="0">
                <a:latin typeface="Times New Roman" panose="02020603050405020304" pitchFamily="18" charset="0"/>
                <a:cs typeface="Times New Roman" panose="02020603050405020304" pitchFamily="18" charset="0"/>
              </a:rPr>
              <a:t>for lack </a:t>
            </a:r>
            <a:r>
              <a:rPr lang="en-GB" sz="2400" dirty="0">
                <a:latin typeface="Times New Roman" panose="02020603050405020304" pitchFamily="18" charset="0"/>
                <a:cs typeface="Times New Roman" panose="02020603050405020304" pitchFamily="18" charset="0"/>
              </a:rPr>
              <a:t>of response in children is poor compliance; </a:t>
            </a:r>
            <a:r>
              <a:rPr lang="en-GB" sz="2400" dirty="0" smtClean="0">
                <a:latin typeface="Times New Roman" panose="02020603050405020304" pitchFamily="18" charset="0"/>
                <a:cs typeface="Times New Roman" panose="02020603050405020304" pitchFamily="18" charset="0"/>
              </a:rPr>
              <a:t>poor absorption </a:t>
            </a:r>
            <a:r>
              <a:rPr lang="en-GB" sz="2400" dirty="0">
                <a:latin typeface="Times New Roman" panose="02020603050405020304" pitchFamily="18" charset="0"/>
                <a:cs typeface="Times New Roman" panose="02020603050405020304" pitchFamily="18" charset="0"/>
              </a:rPr>
              <a:t>is rare in children.</a:t>
            </a:r>
          </a:p>
          <a:p>
            <a:pPr marL="0" indent="0">
              <a:buNone/>
            </a:pPr>
            <a:r>
              <a:rPr lang="en-GB" sz="2000" dirty="0" smtClean="0">
                <a:latin typeface="Times New Roman" panose="02020603050405020304" pitchFamily="18" charset="0"/>
                <a:cs typeface="Times New Roman" panose="02020603050405020304" pitchFamily="18" charset="0"/>
              </a:rPr>
              <a:t> </a:t>
            </a:r>
            <a:r>
              <a:rPr lang="en-GB" sz="2000" b="1" dirty="0">
                <a:latin typeface="Times New Roman" panose="02020603050405020304" pitchFamily="18" charset="0"/>
                <a:cs typeface="Times New Roman" panose="02020603050405020304" pitchFamily="18" charset="0"/>
              </a:rPr>
              <a:t>PATIENT AND CARER </a:t>
            </a:r>
            <a:r>
              <a:rPr lang="en-GB" sz="2000" b="1" dirty="0" smtClean="0">
                <a:latin typeface="Times New Roman" panose="02020603050405020304" pitchFamily="18" charset="0"/>
                <a:cs typeface="Times New Roman" panose="02020603050405020304" pitchFamily="18" charset="0"/>
              </a:rPr>
              <a:t>ADVICE</a:t>
            </a:r>
          </a:p>
          <a:p>
            <a:pPr marL="0" indent="0">
              <a:buNone/>
            </a:pPr>
            <a:r>
              <a:rPr lang="en-GB" sz="2000" dirty="0" smtClean="0">
                <a:latin typeface="Times New Roman" panose="02020603050405020304" pitchFamily="18" charset="0"/>
                <a:cs typeface="Times New Roman" panose="02020603050405020304" pitchFamily="18" charset="0"/>
              </a:rPr>
              <a:t> </a:t>
            </a:r>
            <a:r>
              <a:rPr lang="en-GB" sz="2400" dirty="0">
                <a:latin typeface="Times New Roman" panose="02020603050405020304" pitchFamily="18" charset="0"/>
                <a:cs typeface="Times New Roman" panose="02020603050405020304" pitchFamily="18" charset="0"/>
              </a:rPr>
              <a:t>Although iron </a:t>
            </a:r>
            <a:r>
              <a:rPr lang="en-GB" sz="2400" dirty="0" smtClean="0">
                <a:latin typeface="Times New Roman" panose="02020603050405020304" pitchFamily="18" charset="0"/>
                <a:cs typeface="Times New Roman" panose="02020603050405020304" pitchFamily="18" charset="0"/>
              </a:rPr>
              <a:t>preparations are </a:t>
            </a:r>
            <a:r>
              <a:rPr lang="en-GB" sz="2400" dirty="0">
                <a:latin typeface="Times New Roman" panose="02020603050405020304" pitchFamily="18" charset="0"/>
                <a:cs typeface="Times New Roman" panose="02020603050405020304" pitchFamily="18" charset="0"/>
              </a:rPr>
              <a:t>best absorbed on an empty stomach they can be </a:t>
            </a:r>
            <a:r>
              <a:rPr lang="en-GB" sz="2400" dirty="0" smtClean="0">
                <a:latin typeface="Times New Roman" panose="02020603050405020304" pitchFamily="18" charset="0"/>
                <a:cs typeface="Times New Roman" panose="02020603050405020304" pitchFamily="18" charset="0"/>
              </a:rPr>
              <a:t>taken after </a:t>
            </a:r>
            <a:r>
              <a:rPr lang="en-GB" sz="2400" dirty="0">
                <a:latin typeface="Times New Roman" panose="02020603050405020304" pitchFamily="18" charset="0"/>
                <a:cs typeface="Times New Roman" panose="02020603050405020304" pitchFamily="18" charset="0"/>
              </a:rPr>
              <a:t>food to reduce gastro-intestinal side-effects. </a:t>
            </a:r>
            <a:r>
              <a:rPr lang="en-GB" sz="2400" dirty="0" smtClean="0">
                <a:latin typeface="Times New Roman" panose="02020603050405020304" pitchFamily="18" charset="0"/>
                <a:cs typeface="Times New Roman" panose="02020603050405020304" pitchFamily="18" charset="0"/>
              </a:rPr>
              <a:t>May discolour </a:t>
            </a:r>
            <a:r>
              <a:rPr lang="en-GB" sz="2400" dirty="0">
                <a:latin typeface="Times New Roman" panose="02020603050405020304" pitchFamily="18" charset="0"/>
                <a:cs typeface="Times New Roman" panose="02020603050405020304" pitchFamily="18" charset="0"/>
              </a:rPr>
              <a:t>stools.</a:t>
            </a:r>
          </a:p>
        </p:txBody>
      </p:sp>
    </p:spTree>
    <p:extLst>
      <p:ext uri="{BB962C8B-B14F-4D97-AF65-F5344CB8AC3E}">
        <p14:creationId xmlns:p14="http://schemas.microsoft.com/office/powerpoint/2010/main" val="326695996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74638"/>
            <a:ext cx="8686800" cy="563562"/>
          </a:xfrm>
        </p:spPr>
        <p:style>
          <a:lnRef idx="2">
            <a:schemeClr val="dk1"/>
          </a:lnRef>
          <a:fillRef idx="1">
            <a:schemeClr val="lt1"/>
          </a:fillRef>
          <a:effectRef idx="0">
            <a:schemeClr val="dk1"/>
          </a:effectRef>
          <a:fontRef idx="minor">
            <a:schemeClr val="dk1"/>
          </a:fontRef>
        </p:style>
        <p:txBody>
          <a:bodyPr>
            <a:normAutofit fontScale="90000"/>
          </a:bodyPr>
          <a:lstStyle/>
          <a:p>
            <a:r>
              <a:rPr lang="en-GB" dirty="0">
                <a:solidFill>
                  <a:srgbClr val="FF0000"/>
                </a:solidFill>
                <a:latin typeface="Times New Roman" panose="02020603050405020304" pitchFamily="18" charset="0"/>
                <a:cs typeface="Times New Roman" panose="02020603050405020304" pitchFamily="18" charset="0"/>
              </a:rPr>
              <a:t>Ferrous fumarate</a:t>
            </a:r>
          </a:p>
        </p:txBody>
      </p:sp>
      <p:sp>
        <p:nvSpPr>
          <p:cNvPr id="10" name="Rectangle 9"/>
          <p:cNvSpPr/>
          <p:nvPr/>
        </p:nvSpPr>
        <p:spPr>
          <a:xfrm>
            <a:off x="152401" y="1219200"/>
            <a:ext cx="3702955" cy="923330"/>
          </a:xfrm>
          <a:prstGeom prst="rect">
            <a:avLst/>
          </a:prstGeom>
        </p:spPr>
        <p:style>
          <a:lnRef idx="2">
            <a:schemeClr val="dk1"/>
          </a:lnRef>
          <a:fillRef idx="1">
            <a:schemeClr val="lt1"/>
          </a:fillRef>
          <a:effectRef idx="0">
            <a:schemeClr val="dk1"/>
          </a:effectRef>
          <a:fontRef idx="minor">
            <a:schemeClr val="dk1"/>
          </a:fontRef>
        </p:style>
        <p:txBody>
          <a:bodyPr wrap="square">
            <a:spAutoFit/>
          </a:bodyPr>
          <a:lstStyle/>
          <a:p>
            <a:r>
              <a:rPr lang="en-GB" b="1" dirty="0">
                <a:solidFill>
                  <a:srgbClr val="FF0000"/>
                </a:solidFill>
                <a:latin typeface="Times New Roman" panose="02020603050405020304" pitchFamily="18" charset="0"/>
                <a:cs typeface="Times New Roman" panose="02020603050405020304" pitchFamily="18" charset="0"/>
              </a:rPr>
              <a:t>Oral </a:t>
            </a:r>
            <a:r>
              <a:rPr lang="en-GB" b="1" dirty="0" smtClean="0">
                <a:solidFill>
                  <a:srgbClr val="FF0000"/>
                </a:solidFill>
                <a:latin typeface="Times New Roman" panose="02020603050405020304" pitchFamily="18" charset="0"/>
                <a:cs typeface="Times New Roman" panose="02020603050405020304" pitchFamily="18" charset="0"/>
              </a:rPr>
              <a:t>solution</a:t>
            </a:r>
          </a:p>
          <a:p>
            <a:r>
              <a:rPr lang="en-GB" b="1" dirty="0" err="1" smtClean="0">
                <a:solidFill>
                  <a:srgbClr val="FF0000"/>
                </a:solidFill>
                <a:latin typeface="Times New Roman" panose="02020603050405020304" pitchFamily="18" charset="0"/>
                <a:cs typeface="Times New Roman" panose="02020603050405020304" pitchFamily="18" charset="0"/>
              </a:rPr>
              <a:t>Galfer</a:t>
            </a:r>
            <a:r>
              <a:rPr lang="en-GB" b="1" dirty="0" smtClean="0">
                <a:solidFill>
                  <a:srgbClr val="FF0000"/>
                </a:solidFill>
                <a:latin typeface="Times New Roman" panose="02020603050405020304" pitchFamily="18" charset="0"/>
                <a:cs typeface="Times New Roman" panose="02020603050405020304" pitchFamily="18" charset="0"/>
              </a:rPr>
              <a:t> 28mg/ml </a:t>
            </a:r>
            <a:r>
              <a:rPr lang="en-GB" b="1" dirty="0">
                <a:solidFill>
                  <a:srgbClr val="FF0000"/>
                </a:solidFill>
                <a:latin typeface="Times New Roman" panose="02020603050405020304" pitchFamily="18" charset="0"/>
                <a:cs typeface="Times New Roman" panose="02020603050405020304" pitchFamily="18" charset="0"/>
              </a:rPr>
              <a:t>(Thornton &amp; Ross Ltd)</a:t>
            </a:r>
          </a:p>
        </p:txBody>
      </p:sp>
      <p:pic>
        <p:nvPicPr>
          <p:cNvPr id="16" name="Picture 1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343400" y="1173559"/>
            <a:ext cx="4464956" cy="2492260"/>
          </a:xfrm>
          <a:prstGeom prst="rect">
            <a:avLst/>
          </a:prstGeom>
        </p:spPr>
      </p:pic>
      <p:pic>
        <p:nvPicPr>
          <p:cNvPr id="17" name="Picture 1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08643" y="2869688"/>
            <a:ext cx="3657599" cy="1896341"/>
          </a:xfrm>
          <a:prstGeom prst="rect">
            <a:avLst/>
          </a:prstGeom>
          <a:ln>
            <a:solidFill>
              <a:schemeClr val="tx1"/>
            </a:solidFill>
          </a:ln>
        </p:spPr>
      </p:pic>
      <p:pic>
        <p:nvPicPr>
          <p:cNvPr id="2050" name="Picture 2" descr="C:\Users\Al-Ra'y\Desktop\imagesfe.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343400" y="3490912"/>
            <a:ext cx="4329113" cy="1771650"/>
          </a:xfrm>
          <a:prstGeom prst="rect">
            <a:avLst/>
          </a:prstGeom>
          <a:noFill/>
          <a:extLst>
            <a:ext uri="{909E8E84-426E-40DD-AFC4-6F175D3DCCD1}">
              <a14:hiddenFill xmlns:a14="http://schemas.microsoft.com/office/drawing/2010/main">
                <a:solidFill>
                  <a:srgbClr val="FFFFFF"/>
                </a:solidFill>
              </a14:hiddenFill>
            </a:ext>
          </a:extLst>
        </p:spPr>
      </p:pic>
      <p:sp>
        <p:nvSpPr>
          <p:cNvPr id="15" name="Rectangle 14"/>
          <p:cNvSpPr/>
          <p:nvPr/>
        </p:nvSpPr>
        <p:spPr>
          <a:xfrm>
            <a:off x="4343399" y="5410200"/>
            <a:ext cx="4329113" cy="923330"/>
          </a:xfrm>
          <a:prstGeom prst="rect">
            <a:avLst/>
          </a:prstGeom>
        </p:spPr>
        <p:style>
          <a:lnRef idx="2">
            <a:schemeClr val="dk1"/>
          </a:lnRef>
          <a:fillRef idx="1">
            <a:schemeClr val="lt1"/>
          </a:fillRef>
          <a:effectRef idx="0">
            <a:schemeClr val="dk1"/>
          </a:effectRef>
          <a:fontRef idx="minor">
            <a:schemeClr val="dk1"/>
          </a:fontRef>
        </p:style>
        <p:txBody>
          <a:bodyPr wrap="square">
            <a:spAutoFit/>
          </a:bodyPr>
          <a:lstStyle/>
          <a:p>
            <a:r>
              <a:rPr lang="en-GB" b="1" dirty="0">
                <a:solidFill>
                  <a:srgbClr val="FF0000"/>
                </a:solidFill>
                <a:latin typeface="Times New Roman" panose="02020603050405020304" pitchFamily="18" charset="0"/>
                <a:cs typeface="Times New Roman" panose="02020603050405020304" pitchFamily="18" charset="0"/>
              </a:rPr>
              <a:t>Capsule</a:t>
            </a:r>
          </a:p>
          <a:p>
            <a:r>
              <a:rPr lang="en-GB" b="1" dirty="0">
                <a:solidFill>
                  <a:srgbClr val="FF0000"/>
                </a:solidFill>
                <a:latin typeface="Times New Roman" panose="02020603050405020304" pitchFamily="18" charset="0"/>
                <a:cs typeface="Times New Roman" panose="02020603050405020304" pitchFamily="18" charset="0"/>
              </a:rPr>
              <a:t>▶ </a:t>
            </a:r>
            <a:r>
              <a:rPr lang="en-GB" b="1" dirty="0" err="1">
                <a:solidFill>
                  <a:srgbClr val="FF0000"/>
                </a:solidFill>
                <a:latin typeface="Times New Roman" panose="02020603050405020304" pitchFamily="18" charset="0"/>
                <a:cs typeface="Times New Roman" panose="02020603050405020304" pitchFamily="18" charset="0"/>
              </a:rPr>
              <a:t>Galfer</a:t>
            </a:r>
            <a:r>
              <a:rPr lang="en-GB" b="1" dirty="0">
                <a:solidFill>
                  <a:srgbClr val="FF0000"/>
                </a:solidFill>
                <a:latin typeface="Times New Roman" panose="02020603050405020304" pitchFamily="18" charset="0"/>
                <a:cs typeface="Times New Roman" panose="02020603050405020304" pitchFamily="18" charset="0"/>
              </a:rPr>
              <a:t> (Thornton &amp; Ross Ltd)</a:t>
            </a:r>
          </a:p>
          <a:p>
            <a:r>
              <a:rPr lang="en-GB" b="1" dirty="0">
                <a:solidFill>
                  <a:srgbClr val="FF0000"/>
                </a:solidFill>
                <a:latin typeface="Times New Roman" panose="02020603050405020304" pitchFamily="18" charset="0"/>
                <a:cs typeface="Times New Roman" panose="02020603050405020304" pitchFamily="18" charset="0"/>
              </a:rPr>
              <a:t>Ferrous fumarate 305 mg</a:t>
            </a:r>
          </a:p>
        </p:txBody>
      </p:sp>
    </p:spTree>
    <p:extLst>
      <p:ext uri="{BB962C8B-B14F-4D97-AF65-F5344CB8AC3E}">
        <p14:creationId xmlns:p14="http://schemas.microsoft.com/office/powerpoint/2010/main" val="313491241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435</TotalTime>
  <Words>2566</Words>
  <Application>Microsoft Office PowerPoint</Application>
  <PresentationFormat>On-screen Show (4:3)</PresentationFormat>
  <Paragraphs>168</Paragraphs>
  <Slides>33</Slides>
  <Notes>1</Notes>
  <HiddenSlides>0</HiddenSlides>
  <MMClips>0</MMClips>
  <ScaleCrop>false</ScaleCrop>
  <HeadingPairs>
    <vt:vector size="4" baseType="variant">
      <vt:variant>
        <vt:lpstr>Theme</vt:lpstr>
      </vt:variant>
      <vt:variant>
        <vt:i4>1</vt:i4>
      </vt:variant>
      <vt:variant>
        <vt:lpstr>Slide Titles</vt:lpstr>
      </vt:variant>
      <vt:variant>
        <vt:i4>33</vt:i4>
      </vt:variant>
    </vt:vector>
  </HeadingPairs>
  <TitlesOfParts>
    <vt:vector size="34" baseType="lpstr">
      <vt:lpstr>Office Theme</vt:lpstr>
      <vt:lpstr> Clinical pharmacy laboratory/4 th Class Anemias and blood disorders </vt:lpstr>
      <vt:lpstr>Lecture Outlines</vt:lpstr>
      <vt:lpstr> Anaemias </vt:lpstr>
      <vt:lpstr>Oral iron</vt:lpstr>
      <vt:lpstr> Compound preparations </vt:lpstr>
      <vt:lpstr> Modified-release preparations </vt:lpstr>
      <vt:lpstr> Iron (oral)  </vt:lpstr>
      <vt:lpstr>PowerPoint Presentation</vt:lpstr>
      <vt:lpstr>Ferrous fumarate</vt:lpstr>
      <vt:lpstr>Ferrous sulfate</vt:lpstr>
      <vt:lpstr>Ferrous gluconate</vt:lpstr>
      <vt:lpstr> Parenteral iron  :-Iron dextran, iron sucrose, ferric carboxymaltose. </vt:lpstr>
      <vt:lpstr>Iron (injectable)</vt:lpstr>
      <vt:lpstr>Iron dextran</vt:lpstr>
      <vt:lpstr>Iron sucrose</vt:lpstr>
      <vt:lpstr>Ferric carboxymaltose</vt:lpstr>
      <vt:lpstr> Anaemias , megaloblastic </vt:lpstr>
      <vt:lpstr>PowerPoint Presentation</vt:lpstr>
      <vt:lpstr>Folic acid </vt:lpstr>
      <vt:lpstr> vitamin B preparations -  Hydroxocobalamin , cyanocobalamin </vt:lpstr>
      <vt:lpstr>Solution for injection ▶ Cytamen (Focus Pharmaceuticals Ltd) Cyanocobalamin 1 mg per 1 ml</vt:lpstr>
      <vt:lpstr> Erythropoietins                  Epoetins (recombinant human erythropoietins)  Darbepoetin (hyperglycosylated derivative) Methoxy polyethylene glycol-epoetin beta  </vt:lpstr>
      <vt:lpstr>▶ NeoRecormon (Roche Products Ltd) Epoetin beta 1667 unit per 1 ml</vt:lpstr>
      <vt:lpstr>(Supplement)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ORAL IRON:Ferrous fumarate,ferrous gluconate,ferrous sulphate.PARENTERAL IRON:iron dextran,iron sucrose,ferric carboxymaltose. Folic acid,Folinic acid.Vitamin B preperations:Hydroxocobalamin,Cyanocobalamin. </dc:title>
  <dc:creator>HP</dc:creator>
  <cp:lastModifiedBy>za</cp:lastModifiedBy>
  <cp:revision>126</cp:revision>
  <dcterms:created xsi:type="dcterms:W3CDTF">2006-08-16T00:00:00Z</dcterms:created>
  <dcterms:modified xsi:type="dcterms:W3CDTF">2017-12-15T22:18:34Z</dcterms:modified>
</cp:coreProperties>
</file>