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Pediatric Febrile </a:t>
            </a:r>
            <a:br>
              <a:rPr lang="en-US" b="1" i="1" dirty="0" smtClean="0"/>
            </a:br>
            <a:r>
              <a:rPr lang="en-US" b="1" i="1" dirty="0" smtClean="0"/>
              <a:t>Convulsion</a:t>
            </a:r>
            <a:endParaRPr lang="en-GB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Prepared by: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Assis. </a:t>
            </a:r>
            <a:r>
              <a:rPr lang="en-US" sz="2800" b="1" dirty="0" err="1" smtClean="0">
                <a:solidFill>
                  <a:srgbClr val="FF0000"/>
                </a:solidFill>
              </a:rPr>
              <a:t>Lec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Lubab</a:t>
            </a:r>
            <a:r>
              <a:rPr lang="en-US" sz="2800" b="1" dirty="0" smtClean="0">
                <a:solidFill>
                  <a:srgbClr val="FF0000"/>
                </a:solidFill>
              </a:rPr>
              <a:t> Tariq </a:t>
            </a:r>
            <a:r>
              <a:rPr lang="en-US" sz="2800" b="1" dirty="0" err="1" smtClean="0">
                <a:solidFill>
                  <a:srgbClr val="FF0000"/>
                </a:solidFill>
              </a:rPr>
              <a:t>Nafea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37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089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Classification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7575"/>
              </p:ext>
            </p:extLst>
          </p:nvPr>
        </p:nvGraphicFramePr>
        <p:xfrm>
          <a:off x="457200" y="1600200"/>
          <a:ext cx="7620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SIMPLE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complex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Most common</a:t>
                      </a:r>
                    </a:p>
                    <a:p>
                      <a:pPr algn="l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Uncommon</a:t>
                      </a:r>
                    </a:p>
                    <a:p>
                      <a:pPr algn="l"/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Lasts less than 15min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Lasts more than 15min</a:t>
                      </a:r>
                    </a:p>
                    <a:p>
                      <a:pPr algn="l"/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One fit only in the same</a:t>
                      </a:r>
                    </a:p>
                    <a:p>
                      <a:pPr algn="l"/>
                      <a:r>
                        <a:rPr lang="en-GB" sz="2800" dirty="0" smtClean="0"/>
                        <a:t>illness</a:t>
                      </a:r>
                    </a:p>
                    <a:p>
                      <a:pPr algn="l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Recurring during same</a:t>
                      </a:r>
                    </a:p>
                    <a:p>
                      <a:pPr algn="l"/>
                      <a:r>
                        <a:rPr lang="en-GB" sz="2800" dirty="0" smtClean="0"/>
                        <a:t>illness within 24hrs</a:t>
                      </a:r>
                    </a:p>
                    <a:p>
                      <a:pPr algn="l"/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Generalized tonic-</a:t>
                      </a:r>
                      <a:r>
                        <a:rPr lang="en-GB" sz="2800" dirty="0" err="1" smtClean="0"/>
                        <a:t>clonic</a:t>
                      </a:r>
                      <a:r>
                        <a:rPr lang="en-GB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Focal</a:t>
                      </a:r>
                    </a:p>
                    <a:p>
                      <a:pPr algn="l"/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00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Risk factors for recurrent febrile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r>
              <a:rPr lang="en-GB" dirty="0" smtClean="0"/>
              <a:t>seizures</a:t>
            </a:r>
            <a:endParaRPr lang="en-GB" dirty="0"/>
          </a:p>
          <a:p>
            <a:r>
              <a:rPr lang="en-GB" dirty="0" smtClean="0"/>
              <a:t>Younger </a:t>
            </a:r>
            <a:r>
              <a:rPr lang="en-GB" dirty="0"/>
              <a:t>than 18 months (younger the child, </a:t>
            </a:r>
            <a:r>
              <a:rPr lang="en-GB" dirty="0" smtClean="0"/>
              <a:t>higher the </a:t>
            </a:r>
            <a:r>
              <a:rPr lang="en-GB" dirty="0"/>
              <a:t>risk...)</a:t>
            </a:r>
          </a:p>
          <a:p>
            <a:r>
              <a:rPr lang="en-GB" dirty="0" smtClean="0"/>
              <a:t>Shorter </a:t>
            </a:r>
            <a:r>
              <a:rPr lang="en-GB" dirty="0"/>
              <a:t>duration of fever before the seizure</a:t>
            </a:r>
          </a:p>
          <a:p>
            <a:r>
              <a:rPr lang="en-GB" dirty="0" smtClean="0"/>
              <a:t>Height </a:t>
            </a:r>
            <a:r>
              <a:rPr lang="en-GB" dirty="0"/>
              <a:t>of fever (lower the peak, higher the risk…)</a:t>
            </a:r>
          </a:p>
          <a:p>
            <a:r>
              <a:rPr lang="en-GB" dirty="0" smtClean="0"/>
              <a:t>Positive </a:t>
            </a:r>
            <a:r>
              <a:rPr lang="en-GB" dirty="0"/>
              <a:t>family </a:t>
            </a:r>
            <a:r>
              <a:rPr lang="en-GB" dirty="0" err="1"/>
              <a:t>Hx</a:t>
            </a:r>
            <a:endParaRPr lang="en-GB" dirty="0"/>
          </a:p>
          <a:p>
            <a:r>
              <a:rPr lang="en-GB" dirty="0" smtClean="0"/>
              <a:t>Complex </a:t>
            </a:r>
            <a:r>
              <a:rPr lang="en-GB" dirty="0"/>
              <a:t>febrile seizure at onset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37201"/>
            <a:ext cx="23526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36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Pathogenesis:</a:t>
            </a:r>
            <a:r>
              <a:rPr lang="en-GB" b="1" dirty="0">
                <a:solidFill>
                  <a:srgbClr val="FF0000"/>
                </a:solidFill>
              </a:rPr>
              <a:t/>
            </a:r>
            <a:br>
              <a:rPr lang="en-GB" b="1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41020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Not </a:t>
            </a:r>
            <a:r>
              <a:rPr lang="en-GB" sz="2800" dirty="0"/>
              <a:t>well known</a:t>
            </a:r>
          </a:p>
          <a:p>
            <a:r>
              <a:rPr lang="en-GB" sz="2800" dirty="0" smtClean="0"/>
              <a:t>Due </a:t>
            </a:r>
            <a:r>
              <a:rPr lang="en-GB" sz="2800" dirty="0"/>
              <a:t>to temporary impairment of </a:t>
            </a:r>
            <a:r>
              <a:rPr lang="en-GB" sz="2800" dirty="0" smtClean="0"/>
              <a:t>the balance </a:t>
            </a:r>
            <a:r>
              <a:rPr lang="en-GB" sz="2800" dirty="0"/>
              <a:t>between </a:t>
            </a:r>
            <a:r>
              <a:rPr lang="en-GB" sz="2800" dirty="0" smtClean="0"/>
              <a:t>convulsion and anticonvulsant </a:t>
            </a:r>
            <a:r>
              <a:rPr lang="en-GB" sz="2800" dirty="0"/>
              <a:t>system of </a:t>
            </a:r>
            <a:r>
              <a:rPr lang="en-GB" sz="2800" dirty="0" smtClean="0"/>
              <a:t>brain.</a:t>
            </a:r>
            <a:endParaRPr lang="en-GB" sz="2800" dirty="0"/>
          </a:p>
          <a:p>
            <a:r>
              <a:rPr lang="en-GB" sz="2800" dirty="0" smtClean="0"/>
              <a:t> Studies </a:t>
            </a:r>
            <a:r>
              <a:rPr lang="en-GB" sz="2800" dirty="0"/>
              <a:t>done in children suggest that </a:t>
            </a:r>
            <a:r>
              <a:rPr lang="en-GB" sz="2800" dirty="0" smtClean="0"/>
              <a:t>the cytokine </a:t>
            </a:r>
            <a:r>
              <a:rPr lang="en-GB" sz="2800" dirty="0"/>
              <a:t>network is activated and </a:t>
            </a:r>
            <a:r>
              <a:rPr lang="en-GB" sz="2800" dirty="0" smtClean="0"/>
              <a:t>may have </a:t>
            </a:r>
            <a:r>
              <a:rPr lang="en-GB" sz="2800" dirty="0"/>
              <a:t>a role in the pathogenesis of </a:t>
            </a:r>
            <a:r>
              <a:rPr lang="en-GB" sz="2800" dirty="0" smtClean="0"/>
              <a:t>febrile seizures. </a:t>
            </a:r>
            <a:endParaRPr lang="en-GB" sz="2800" dirty="0"/>
          </a:p>
          <a:p>
            <a:r>
              <a:rPr lang="en-GB" sz="2800" dirty="0" smtClean="0"/>
              <a:t>Threshold </a:t>
            </a:r>
            <a:r>
              <a:rPr lang="en-GB" sz="2800" dirty="0"/>
              <a:t>level of anticonvulsant system </a:t>
            </a:r>
            <a:r>
              <a:rPr lang="en-GB" sz="2800" dirty="0" smtClean="0"/>
              <a:t>in these </a:t>
            </a:r>
            <a:r>
              <a:rPr lang="en-GB" sz="2800" dirty="0"/>
              <a:t>genetically predisposed children </a:t>
            </a:r>
            <a:r>
              <a:rPr lang="en-GB" sz="2800" dirty="0" smtClean="0"/>
              <a:t>is Lower .</a:t>
            </a:r>
            <a:endParaRPr lang="en-GB" sz="2800" dirty="0"/>
          </a:p>
          <a:p>
            <a:r>
              <a:rPr lang="en-GB" sz="2800" dirty="0" smtClean="0"/>
              <a:t>Endogenous </a:t>
            </a:r>
            <a:r>
              <a:rPr lang="en-GB" sz="2800" dirty="0"/>
              <a:t>pyrogens such as </a:t>
            </a:r>
            <a:r>
              <a:rPr lang="en-GB" sz="2800" dirty="0" smtClean="0"/>
              <a:t>IL-1 increase </a:t>
            </a:r>
            <a:r>
              <a:rPr lang="en-GB" sz="2800" dirty="0"/>
              <a:t>neuronal excitability &amp; </a:t>
            </a:r>
            <a:r>
              <a:rPr lang="en-GB" sz="2800" dirty="0" smtClean="0"/>
              <a:t>cause seizures.</a:t>
            </a:r>
            <a:r>
              <a:rPr lang="en-GB" sz="2800" dirty="0"/>
              <a:t> </a:t>
            </a:r>
          </a:p>
          <a:p>
            <a:r>
              <a:rPr lang="en-GB" sz="2800" dirty="0" smtClean="0"/>
              <a:t>Hyperthermia </a:t>
            </a:r>
            <a:r>
              <a:rPr lang="en-GB" sz="2800" dirty="0"/>
              <a:t>induced </a:t>
            </a:r>
            <a:r>
              <a:rPr lang="en-GB" sz="2800" dirty="0" smtClean="0"/>
              <a:t>alkalosis.</a:t>
            </a:r>
            <a:endParaRPr lang="en-GB" sz="2800" dirty="0"/>
          </a:p>
          <a:p>
            <a:pPr marL="114300" indent="0">
              <a:buNone/>
            </a:pPr>
            <a:endParaRPr lang="en-GB" sz="2400" dirty="0"/>
          </a:p>
          <a:p>
            <a:pPr marL="11430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2608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400" b="1" dirty="0">
                <a:solidFill>
                  <a:srgbClr val="FF0000"/>
                </a:solidFill>
              </a:rPr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638800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Usually </a:t>
            </a:r>
            <a:r>
              <a:rPr lang="en-GB" sz="2800" dirty="0"/>
              <a:t>not needed in simple </a:t>
            </a:r>
            <a:r>
              <a:rPr lang="en-GB" sz="2800" dirty="0" smtClean="0"/>
              <a:t>febrile convulsion. Complex </a:t>
            </a:r>
            <a:r>
              <a:rPr lang="en-GB" sz="2800" dirty="0"/>
              <a:t>form may </a:t>
            </a:r>
            <a:r>
              <a:rPr lang="en-GB" sz="2800" dirty="0" smtClean="0"/>
              <a:t>need.</a:t>
            </a:r>
            <a:endParaRPr lang="en-GB" sz="2800" dirty="0"/>
          </a:p>
          <a:p>
            <a:r>
              <a:rPr lang="en-GB" sz="2800" dirty="0" smtClean="0"/>
              <a:t>Blood </a:t>
            </a:r>
            <a:r>
              <a:rPr lang="en-GB" sz="2800" dirty="0"/>
              <a:t>glucose, serum </a:t>
            </a:r>
            <a:r>
              <a:rPr lang="en-GB" sz="2800" dirty="0" smtClean="0"/>
              <a:t>electrolytes.</a:t>
            </a:r>
            <a:endParaRPr lang="en-GB" sz="2800" dirty="0"/>
          </a:p>
          <a:p>
            <a:r>
              <a:rPr lang="en-GB" sz="2800" dirty="0" smtClean="0"/>
              <a:t>LP </a:t>
            </a:r>
            <a:r>
              <a:rPr lang="en-GB" sz="2800" dirty="0"/>
              <a:t>and CSF analysis</a:t>
            </a:r>
          </a:p>
          <a:p>
            <a:r>
              <a:rPr lang="en-GB" sz="2800" dirty="0" smtClean="0"/>
              <a:t>Neuro-imaging </a:t>
            </a:r>
            <a:r>
              <a:rPr lang="en-GB" sz="2800" dirty="0"/>
              <a:t>(CT, MRI)</a:t>
            </a:r>
          </a:p>
          <a:p>
            <a:r>
              <a:rPr lang="en-GB" sz="2800" dirty="0" smtClean="0"/>
              <a:t>EEG</a:t>
            </a:r>
            <a:endParaRPr lang="en-GB" sz="2800" dirty="0"/>
          </a:p>
          <a:p>
            <a:pPr marL="114300" indent="0">
              <a:buNone/>
            </a:pPr>
            <a:r>
              <a:rPr lang="en-GB" sz="3200" b="1" i="1" u="sng" dirty="0"/>
              <a:t>Lumbar puncture</a:t>
            </a:r>
            <a:r>
              <a:rPr lang="en-GB" sz="3200" dirty="0"/>
              <a:t> </a:t>
            </a:r>
            <a:r>
              <a:rPr lang="en-GB" sz="2800" dirty="0"/>
              <a:t>is </a:t>
            </a:r>
            <a:r>
              <a:rPr lang="en-GB" sz="2800" dirty="0" smtClean="0"/>
              <a:t>strongly recommended in:-</a:t>
            </a:r>
            <a:endParaRPr lang="en-GB" sz="2800" dirty="0"/>
          </a:p>
          <a:p>
            <a:pPr marL="628650" indent="-514350">
              <a:buFont typeface="+mj-lt"/>
              <a:buAutoNum type="arabicPeriod"/>
            </a:pPr>
            <a:r>
              <a:rPr lang="en-GB" sz="2800" dirty="0" err="1" smtClean="0"/>
              <a:t>Hx</a:t>
            </a:r>
            <a:r>
              <a:rPr lang="en-GB" sz="2800" dirty="0" smtClean="0"/>
              <a:t> </a:t>
            </a:r>
            <a:r>
              <a:rPr lang="en-GB" sz="2800" dirty="0"/>
              <a:t>of irritability, reduced feeding or lethargy</a:t>
            </a:r>
          </a:p>
          <a:p>
            <a:pPr marL="628650" indent="-514350">
              <a:buFont typeface="+mj-lt"/>
              <a:buAutoNum type="arabicPeriod"/>
            </a:pPr>
            <a:r>
              <a:rPr lang="en-GB" sz="2800" dirty="0" smtClean="0"/>
              <a:t>Clinical </a:t>
            </a:r>
            <a:r>
              <a:rPr lang="en-GB" sz="2800" dirty="0"/>
              <a:t>signs of meningitis/encephalitis</a:t>
            </a:r>
          </a:p>
          <a:p>
            <a:pPr marL="628650" indent="-514350">
              <a:buFont typeface="+mj-lt"/>
              <a:buAutoNum type="arabicPeriod"/>
            </a:pPr>
            <a:r>
              <a:rPr lang="en-GB" sz="2800" dirty="0" smtClean="0"/>
              <a:t>Systemically ill</a:t>
            </a:r>
          </a:p>
          <a:p>
            <a:pPr marL="628650" indent="-514350">
              <a:buFont typeface="+mj-lt"/>
              <a:buAutoNum type="arabicPeriod"/>
            </a:pPr>
            <a:r>
              <a:rPr lang="en-GB" sz="2800" dirty="0"/>
              <a:t>Prolonged post-ictal altered consciousness</a:t>
            </a:r>
          </a:p>
          <a:p>
            <a:pPr marL="628650" indent="-514350">
              <a:buFont typeface="+mj-lt"/>
              <a:buAutoNum type="arabicPeriod"/>
            </a:pPr>
            <a:r>
              <a:rPr lang="en-GB" sz="2800" dirty="0" smtClean="0"/>
              <a:t>After </a:t>
            </a:r>
            <a:r>
              <a:rPr lang="en-GB" sz="2800" dirty="0"/>
              <a:t>a complex convulsion</a:t>
            </a:r>
          </a:p>
          <a:p>
            <a:pPr marL="628650" indent="-514350">
              <a:buFont typeface="+mj-lt"/>
              <a:buAutoNum type="arabicPeriod"/>
            </a:pPr>
            <a:r>
              <a:rPr lang="en-GB" sz="2800" dirty="0" smtClean="0"/>
              <a:t>After pre-treatment </a:t>
            </a:r>
            <a:r>
              <a:rPr lang="en-GB" sz="2800" dirty="0"/>
              <a:t>with antibiotics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096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In these situations</a:t>
            </a:r>
            <a:r>
              <a:rPr lang="en-GB" sz="3200" b="1" dirty="0" smtClean="0">
                <a:solidFill>
                  <a:srgbClr val="FF0000"/>
                </a:solidFill>
              </a:rPr>
              <a:t>, </a:t>
            </a:r>
            <a:r>
              <a:rPr lang="en-GB" sz="3200" b="1" dirty="0">
                <a:solidFill>
                  <a:srgbClr val="FF0000"/>
                </a:solidFill>
              </a:rPr>
              <a:t>LP must be undertaken to check for,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262187"/>
            <a:ext cx="62674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3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/>
            </a:r>
            <a:br>
              <a:rPr lang="en-GB" sz="4400" b="1" dirty="0" smtClean="0">
                <a:solidFill>
                  <a:srgbClr val="FF0000"/>
                </a:solidFill>
              </a:rPr>
            </a:br>
            <a:r>
              <a:rPr lang="en-GB" sz="4400" b="1" dirty="0" smtClean="0">
                <a:solidFill>
                  <a:srgbClr val="FF0000"/>
                </a:solidFill>
              </a:rPr>
              <a:t>Neuroimaging </a:t>
            </a:r>
            <a:r>
              <a:rPr lang="en-GB" sz="4400" b="1" dirty="0">
                <a:solidFill>
                  <a:srgbClr val="FF0000"/>
                </a:solidFill>
              </a:rPr>
              <a:t>is considered </a:t>
            </a:r>
            <a:r>
              <a:rPr lang="en-GB" sz="4400" b="1" dirty="0" smtClean="0">
                <a:solidFill>
                  <a:srgbClr val="FF0000"/>
                </a:solidFill>
              </a:rPr>
              <a:t>If:</a:t>
            </a:r>
            <a:r>
              <a:rPr lang="en-GB" sz="4400" b="1" dirty="0">
                <a:solidFill>
                  <a:srgbClr val="FF0000"/>
                </a:solidFill>
              </a:rPr>
              <a:t/>
            </a:r>
            <a:br>
              <a:rPr lang="en-GB" sz="4400" b="1" dirty="0">
                <a:solidFill>
                  <a:srgbClr val="FF0000"/>
                </a:solidFill>
              </a:rPr>
            </a:b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Micro</a:t>
            </a:r>
            <a:r>
              <a:rPr lang="en-GB" dirty="0"/>
              <a:t>/ macrocephaly</a:t>
            </a:r>
          </a:p>
          <a:p>
            <a:r>
              <a:rPr lang="en-GB" dirty="0" smtClean="0"/>
              <a:t>Neuro-cutaneous </a:t>
            </a:r>
            <a:r>
              <a:rPr lang="en-GB" dirty="0"/>
              <a:t>syndrome</a:t>
            </a:r>
          </a:p>
          <a:p>
            <a:r>
              <a:rPr lang="en-GB" dirty="0" smtClean="0"/>
              <a:t>Pre-existing </a:t>
            </a:r>
            <a:r>
              <a:rPr lang="en-GB" dirty="0"/>
              <a:t>neurological defect</a:t>
            </a:r>
          </a:p>
          <a:p>
            <a:r>
              <a:rPr lang="en-GB" dirty="0" smtClean="0"/>
              <a:t>Recurrent </a:t>
            </a:r>
            <a:r>
              <a:rPr lang="en-GB" dirty="0"/>
              <a:t>complex febrile </a:t>
            </a:r>
            <a:r>
              <a:rPr lang="en-GB" dirty="0" smtClean="0"/>
              <a:t>seizures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8" y="3276600"/>
            <a:ext cx="34956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2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Management</a:t>
            </a:r>
            <a:r>
              <a:rPr lang="en-GB" b="1" dirty="0">
                <a:solidFill>
                  <a:srgbClr val="FF0000"/>
                </a:solidFill>
              </a:rPr>
              <a:t/>
            </a:r>
            <a:br>
              <a:rPr lang="en-GB" b="1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3340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Fever(Treating fever promote </a:t>
            </a:r>
            <a:r>
              <a:rPr lang="en-GB" dirty="0" smtClean="0"/>
              <a:t>comfort).</a:t>
            </a:r>
            <a:endParaRPr lang="en-GB" dirty="0"/>
          </a:p>
          <a:p>
            <a:r>
              <a:rPr lang="en-GB" dirty="0" smtClean="0"/>
              <a:t>Find </a:t>
            </a:r>
            <a:r>
              <a:rPr lang="en-GB" dirty="0"/>
              <a:t>the cause (usually viral illness)</a:t>
            </a:r>
          </a:p>
          <a:p>
            <a:r>
              <a:rPr lang="en-GB" dirty="0" smtClean="0"/>
              <a:t>Must </a:t>
            </a:r>
            <a:r>
              <a:rPr lang="en-GB" dirty="0"/>
              <a:t>exclude meningitis</a:t>
            </a:r>
          </a:p>
          <a:p>
            <a:r>
              <a:rPr lang="en-GB" dirty="0" smtClean="0"/>
              <a:t>Infection screen</a:t>
            </a:r>
          </a:p>
          <a:p>
            <a:r>
              <a:rPr lang="en-GB" dirty="0" smtClean="0"/>
              <a:t>blood </a:t>
            </a:r>
            <a:r>
              <a:rPr lang="en-GB" dirty="0"/>
              <a:t>culture</a:t>
            </a:r>
          </a:p>
          <a:p>
            <a:r>
              <a:rPr lang="en-GB" dirty="0"/>
              <a:t>urine culture</a:t>
            </a:r>
          </a:p>
          <a:p>
            <a:r>
              <a:rPr lang="en-GB" dirty="0"/>
              <a:t>LP for CSF </a:t>
            </a:r>
            <a:r>
              <a:rPr lang="en-GB" dirty="0" smtClean="0"/>
              <a:t>culture</a:t>
            </a:r>
          </a:p>
          <a:p>
            <a:r>
              <a:rPr lang="en-GB" b="1" dirty="0" smtClean="0"/>
              <a:t>Not </a:t>
            </a:r>
            <a:r>
              <a:rPr lang="en-GB" b="1" dirty="0"/>
              <a:t>important in preventing seizures.</a:t>
            </a:r>
          </a:p>
          <a:p>
            <a:r>
              <a:rPr lang="en-GB" dirty="0" smtClean="0"/>
              <a:t>Physical </a:t>
            </a:r>
            <a:r>
              <a:rPr lang="en-GB" dirty="0"/>
              <a:t>methods</a:t>
            </a:r>
          </a:p>
          <a:p>
            <a:r>
              <a:rPr lang="en-GB" dirty="0" smtClean="0"/>
              <a:t>Fanning</a:t>
            </a:r>
            <a:endParaRPr lang="en-GB" dirty="0"/>
          </a:p>
          <a:p>
            <a:r>
              <a:rPr lang="en-GB" dirty="0" smtClean="0"/>
              <a:t>Tepid </a:t>
            </a:r>
            <a:r>
              <a:rPr lang="en-GB" dirty="0"/>
              <a:t>sponging (now not recommended)</a:t>
            </a:r>
          </a:p>
          <a:p>
            <a:r>
              <a:rPr lang="en-GB" dirty="0" smtClean="0"/>
              <a:t>Light </a:t>
            </a:r>
            <a:r>
              <a:rPr lang="en-GB" dirty="0"/>
              <a:t>clothing</a:t>
            </a:r>
          </a:p>
          <a:p>
            <a:r>
              <a:rPr lang="en-GB" dirty="0" smtClean="0"/>
              <a:t>Drugs</a:t>
            </a:r>
            <a:endParaRPr lang="en-GB" dirty="0"/>
          </a:p>
          <a:p>
            <a:r>
              <a:rPr lang="en-GB" dirty="0" smtClean="0"/>
              <a:t>PCM</a:t>
            </a:r>
            <a:endParaRPr lang="en-GB" dirty="0"/>
          </a:p>
          <a:p>
            <a:r>
              <a:rPr lang="en-GB" dirty="0" smtClean="0"/>
              <a:t>ibuprofen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89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Management </a:t>
            </a:r>
            <a:r>
              <a:rPr lang="en-GB" b="1" dirty="0">
                <a:solidFill>
                  <a:srgbClr val="FF0000"/>
                </a:solidFill>
              </a:rPr>
              <a:t>at home</a:t>
            </a:r>
            <a:br>
              <a:rPr lang="en-GB" b="1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Move </a:t>
            </a:r>
            <a:r>
              <a:rPr lang="en-GB" dirty="0"/>
              <a:t>danger away</a:t>
            </a:r>
          </a:p>
          <a:p>
            <a:r>
              <a:rPr lang="en-GB" dirty="0" smtClean="0"/>
              <a:t>Left </a:t>
            </a:r>
            <a:r>
              <a:rPr lang="en-GB" dirty="0"/>
              <a:t>lateral position</a:t>
            </a:r>
          </a:p>
          <a:p>
            <a:r>
              <a:rPr lang="en-GB" dirty="0" smtClean="0"/>
              <a:t>Do </a:t>
            </a:r>
            <a:r>
              <a:rPr lang="en-GB" dirty="0"/>
              <a:t>not try to stop fitting</a:t>
            </a:r>
          </a:p>
          <a:p>
            <a:r>
              <a:rPr lang="en-GB" dirty="0" smtClean="0"/>
              <a:t>Do </a:t>
            </a:r>
            <a:r>
              <a:rPr lang="en-GB" dirty="0"/>
              <a:t>not put anything in </a:t>
            </a:r>
            <a:r>
              <a:rPr lang="en-GB" dirty="0" smtClean="0"/>
              <a:t>mouth</a:t>
            </a:r>
          </a:p>
          <a:p>
            <a:r>
              <a:rPr lang="en-GB" dirty="0"/>
              <a:t>Loosen clothing</a:t>
            </a:r>
          </a:p>
          <a:p>
            <a:r>
              <a:rPr lang="en-GB" dirty="0" smtClean="0"/>
              <a:t>Wipe </a:t>
            </a:r>
            <a:r>
              <a:rPr lang="en-GB" dirty="0"/>
              <a:t>secretions from mouth</a:t>
            </a:r>
          </a:p>
          <a:p>
            <a:r>
              <a:rPr lang="en-GB" dirty="0" smtClean="0"/>
              <a:t>No </a:t>
            </a:r>
            <a:r>
              <a:rPr lang="en-GB" dirty="0"/>
              <a:t>fluids or drugs orally</a:t>
            </a:r>
          </a:p>
          <a:p>
            <a:r>
              <a:rPr lang="en-GB" dirty="0" smtClean="0"/>
              <a:t>Note </a:t>
            </a:r>
            <a:r>
              <a:rPr lang="en-GB" dirty="0"/>
              <a:t>the time</a:t>
            </a:r>
          </a:p>
          <a:p>
            <a:r>
              <a:rPr lang="en-GB" dirty="0" smtClean="0"/>
              <a:t>Do </a:t>
            </a:r>
            <a:r>
              <a:rPr lang="en-GB" dirty="0"/>
              <a:t>not </a:t>
            </a:r>
            <a:r>
              <a:rPr lang="en-GB" dirty="0" smtClean="0"/>
              <a:t>panic</a:t>
            </a:r>
          </a:p>
          <a:p>
            <a:r>
              <a:rPr lang="en-GB" b="1" dirty="0" smtClean="0"/>
              <a:t>If </a:t>
            </a:r>
            <a:r>
              <a:rPr lang="en-GB" b="1" dirty="0"/>
              <a:t>seizure lasting &gt;5-10 </a:t>
            </a:r>
            <a:r>
              <a:rPr lang="en-GB" b="1" dirty="0" smtClean="0"/>
              <a:t>min:</a:t>
            </a:r>
          </a:p>
          <a:p>
            <a:r>
              <a:rPr lang="en-GB" dirty="0"/>
              <a:t>Seek medical advice</a:t>
            </a:r>
          </a:p>
          <a:p>
            <a:r>
              <a:rPr lang="en-GB" dirty="0"/>
              <a:t> Diazepam</a:t>
            </a:r>
          </a:p>
          <a:p>
            <a:r>
              <a:rPr lang="en-GB" dirty="0"/>
              <a:t> 0.5mg/kg rectal</a:t>
            </a:r>
          </a:p>
          <a:p>
            <a:r>
              <a:rPr lang="en-GB" dirty="0"/>
              <a:t> Midazolam</a:t>
            </a:r>
          </a:p>
          <a:p>
            <a:r>
              <a:rPr lang="en-GB" dirty="0"/>
              <a:t> 0.5mg/kg buccal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45" y="1828800"/>
            <a:ext cx="313805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069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Prognosis:</a:t>
            </a:r>
            <a:r>
              <a:rPr lang="en-GB" b="1" dirty="0">
                <a:solidFill>
                  <a:srgbClr val="FF0000"/>
                </a:solidFill>
              </a:rPr>
              <a:t/>
            </a:r>
            <a:br>
              <a:rPr lang="en-GB" b="1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486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Generally excellent</a:t>
            </a:r>
          </a:p>
          <a:p>
            <a:r>
              <a:rPr lang="en-GB" dirty="0" smtClean="0"/>
              <a:t>Risk of further febrile seizures – 30%</a:t>
            </a:r>
          </a:p>
          <a:p>
            <a:r>
              <a:rPr lang="en-GB" dirty="0" smtClean="0"/>
              <a:t>Risk of epilepsy after single febrile seizure – 3%</a:t>
            </a:r>
          </a:p>
          <a:p>
            <a:r>
              <a:rPr lang="en-GB" dirty="0" smtClean="0"/>
              <a:t>No increased risk of death</a:t>
            </a:r>
          </a:p>
          <a:p>
            <a:pPr marL="114300" indent="0">
              <a:buNone/>
            </a:pPr>
            <a:r>
              <a:rPr lang="en-GB" b="1" dirty="0" smtClean="0"/>
              <a:t>Information for parents:</a:t>
            </a:r>
          </a:p>
          <a:p>
            <a:r>
              <a:rPr lang="en-GB" dirty="0" smtClean="0"/>
              <a:t>FC are common</a:t>
            </a:r>
          </a:p>
          <a:p>
            <a:r>
              <a:rPr lang="en-GB" dirty="0" smtClean="0"/>
              <a:t>Recurrences likely</a:t>
            </a:r>
          </a:p>
          <a:p>
            <a:r>
              <a:rPr lang="en-GB" dirty="0" smtClean="0"/>
              <a:t>Brain damage</a:t>
            </a:r>
          </a:p>
          <a:p>
            <a:r>
              <a:rPr lang="en-GB" dirty="0" smtClean="0"/>
              <a:t>Later epilepsy </a:t>
            </a:r>
          </a:p>
          <a:p>
            <a:r>
              <a:rPr lang="en-GB" dirty="0" smtClean="0"/>
              <a:t>No </a:t>
            </a:r>
            <a:r>
              <a:rPr lang="en-GB" dirty="0"/>
              <a:t>evidence of deaths</a:t>
            </a:r>
          </a:p>
          <a:p>
            <a:r>
              <a:rPr lang="en-GB" b="1" dirty="0" smtClean="0"/>
              <a:t>What </a:t>
            </a:r>
            <a:r>
              <a:rPr lang="en-GB" b="1" dirty="0"/>
              <a:t>to do when fitting</a:t>
            </a:r>
          </a:p>
          <a:p>
            <a:r>
              <a:rPr lang="en-GB" dirty="0" smtClean="0"/>
              <a:t>If </a:t>
            </a:r>
            <a:r>
              <a:rPr lang="en-GB" dirty="0"/>
              <a:t>lasting &gt;10 min &amp; not stopping</a:t>
            </a:r>
          </a:p>
          <a:p>
            <a:r>
              <a:rPr lang="en-GB" dirty="0" smtClean="0"/>
              <a:t>Rectal </a:t>
            </a:r>
            <a:r>
              <a:rPr lang="en-GB" dirty="0"/>
              <a:t>diazepam</a:t>
            </a:r>
          </a:p>
          <a:p>
            <a:r>
              <a:rPr lang="en-GB" dirty="0"/>
              <a:t>-OR-</a:t>
            </a:r>
          </a:p>
          <a:p>
            <a:r>
              <a:rPr lang="en-GB" dirty="0" smtClean="0"/>
              <a:t>Take </a:t>
            </a:r>
            <a:r>
              <a:rPr lang="en-GB" dirty="0"/>
              <a:t>to the hospital</a:t>
            </a:r>
          </a:p>
          <a:p>
            <a:r>
              <a:rPr lang="en-GB" dirty="0" smtClean="0"/>
              <a:t>Information </a:t>
            </a:r>
            <a:r>
              <a:rPr lang="en-GB" dirty="0"/>
              <a:t>&amp; advice sheets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907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28600"/>
            <a:ext cx="4862244" cy="3204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lvl="1"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7696200" cy="310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1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 </a:t>
            </a:r>
            <a:r>
              <a:rPr lang="en-GB" dirty="0"/>
              <a:t>What is a seizure?</a:t>
            </a:r>
          </a:p>
          <a:p>
            <a:r>
              <a:rPr lang="en-GB" dirty="0"/>
              <a:t> Seizure types</a:t>
            </a:r>
          </a:p>
          <a:p>
            <a:r>
              <a:rPr lang="en-GB" dirty="0"/>
              <a:t> </a:t>
            </a:r>
            <a:r>
              <a:rPr lang="en-GB" dirty="0" err="1"/>
              <a:t>Etiology</a:t>
            </a:r>
            <a:r>
              <a:rPr lang="en-GB" dirty="0"/>
              <a:t> of seizures</a:t>
            </a:r>
          </a:p>
          <a:p>
            <a:r>
              <a:rPr lang="en-GB" dirty="0"/>
              <a:t> Febrile convulsions</a:t>
            </a:r>
          </a:p>
          <a:p>
            <a:r>
              <a:rPr lang="en-GB" dirty="0"/>
              <a:t> Epilepsies of childhood</a:t>
            </a:r>
          </a:p>
          <a:p>
            <a:r>
              <a:rPr lang="en-GB" dirty="0"/>
              <a:t> Epilepsy syndromes</a:t>
            </a:r>
          </a:p>
          <a:p>
            <a:r>
              <a:rPr lang="en-GB" dirty="0"/>
              <a:t> Status epilepticus</a:t>
            </a:r>
          </a:p>
        </p:txBody>
      </p:sp>
    </p:spTree>
    <p:extLst>
      <p:ext uri="{BB962C8B-B14F-4D97-AF65-F5344CB8AC3E}">
        <p14:creationId xmlns:p14="http://schemas.microsoft.com/office/powerpoint/2010/main" val="326370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What </a:t>
            </a:r>
            <a:r>
              <a:rPr lang="en-GB" b="1" dirty="0">
                <a:solidFill>
                  <a:srgbClr val="FF0000"/>
                </a:solidFill>
              </a:rPr>
              <a:t>is a Seizure ?</a:t>
            </a:r>
            <a:br>
              <a:rPr lang="en-GB" b="1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Paroxysmal, involuntary &amp; sudden</a:t>
            </a:r>
          </a:p>
          <a:p>
            <a:r>
              <a:rPr lang="en-GB" dirty="0"/>
              <a:t>disturbance of neurological function </a:t>
            </a:r>
            <a:r>
              <a:rPr lang="en-GB" dirty="0" smtClean="0"/>
              <a:t>caused by </a:t>
            </a:r>
            <a:r>
              <a:rPr lang="en-GB" dirty="0"/>
              <a:t>an abnormal or excessive </a:t>
            </a:r>
            <a:r>
              <a:rPr lang="en-GB" dirty="0" smtClean="0"/>
              <a:t>neuronal discharge</a:t>
            </a:r>
            <a:r>
              <a:rPr lang="en-GB" dirty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With or without LOC.</a:t>
            </a:r>
          </a:p>
          <a:p>
            <a:r>
              <a:rPr lang="en-GB" dirty="0" smtClean="0"/>
              <a:t>If </a:t>
            </a:r>
            <a:r>
              <a:rPr lang="en-GB" dirty="0"/>
              <a:t>manifests as motor act – “convulsions”</a:t>
            </a:r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6324600" cy="240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64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Aetiology </a:t>
            </a:r>
            <a:r>
              <a:rPr lang="en-GB" dirty="0">
                <a:solidFill>
                  <a:srgbClr val="FF0000"/>
                </a:solidFill>
              </a:rPr>
              <a:t>of seizures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b="1" dirty="0"/>
              <a:t>Causes for Epileptic </a:t>
            </a:r>
            <a:r>
              <a:rPr lang="en-GB" b="1" dirty="0" smtClean="0"/>
              <a:t>seizures:</a:t>
            </a:r>
          </a:p>
          <a:p>
            <a:r>
              <a:rPr lang="en-GB" b="1" dirty="0"/>
              <a:t>Idiopathic (70-80%) </a:t>
            </a:r>
            <a:r>
              <a:rPr lang="en-GB" dirty="0"/>
              <a:t>– cause unknown </a:t>
            </a:r>
            <a:r>
              <a:rPr lang="en-GB" dirty="0" smtClean="0"/>
              <a:t>but presumed </a:t>
            </a:r>
            <a:r>
              <a:rPr lang="en-GB" dirty="0"/>
              <a:t>genetic</a:t>
            </a:r>
          </a:p>
          <a:p>
            <a:r>
              <a:rPr lang="en-GB" dirty="0" smtClean="0"/>
              <a:t> </a:t>
            </a:r>
            <a:r>
              <a:rPr lang="en-GB" b="1" dirty="0"/>
              <a:t>Secondary</a:t>
            </a:r>
          </a:p>
          <a:p>
            <a:r>
              <a:rPr lang="en-GB" dirty="0" smtClean="0"/>
              <a:t> </a:t>
            </a:r>
            <a:r>
              <a:rPr lang="en-GB" dirty="0"/>
              <a:t>Cerebral malformations</a:t>
            </a:r>
          </a:p>
          <a:p>
            <a:r>
              <a:rPr lang="en-GB" dirty="0" smtClean="0"/>
              <a:t> </a:t>
            </a:r>
            <a:r>
              <a:rPr lang="en-GB" dirty="0"/>
              <a:t>Cerebral vascular occlusion</a:t>
            </a:r>
          </a:p>
          <a:p>
            <a:r>
              <a:rPr lang="en-GB" dirty="0" smtClean="0"/>
              <a:t> </a:t>
            </a:r>
            <a:r>
              <a:rPr lang="en-GB" dirty="0"/>
              <a:t>Cerebral damage (ex; congenital infections</a:t>
            </a:r>
            <a:r>
              <a:rPr lang="en-GB" dirty="0" smtClean="0"/>
              <a:t>, hypoxic-Cerebral </a:t>
            </a:r>
            <a:r>
              <a:rPr lang="en-GB" dirty="0"/>
              <a:t>tumour</a:t>
            </a:r>
          </a:p>
          <a:p>
            <a:r>
              <a:rPr lang="en-GB" dirty="0" smtClean="0"/>
              <a:t>Neurodegenerative </a:t>
            </a:r>
            <a:r>
              <a:rPr lang="en-GB" dirty="0"/>
              <a:t>disorders</a:t>
            </a:r>
          </a:p>
          <a:p>
            <a:r>
              <a:rPr lang="en-GB" dirty="0" smtClean="0"/>
              <a:t>Neurocutaneous </a:t>
            </a:r>
            <a:r>
              <a:rPr lang="en-GB" dirty="0"/>
              <a:t>syndromes</a:t>
            </a:r>
          </a:p>
          <a:p>
            <a:r>
              <a:rPr lang="en-GB" dirty="0" smtClean="0"/>
              <a:t>Neurofibromatosis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2424545" cy="242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11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/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GB" sz="4000" b="1" dirty="0" smtClean="0">
                <a:solidFill>
                  <a:srgbClr val="FF0000"/>
                </a:solidFill>
              </a:rPr>
              <a:t>Causes </a:t>
            </a:r>
            <a:r>
              <a:rPr lang="en-GB" sz="4000" b="1" dirty="0">
                <a:solidFill>
                  <a:srgbClr val="FF0000"/>
                </a:solidFill>
              </a:rPr>
              <a:t>for Non-epileptic seizures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Febrile </a:t>
            </a:r>
            <a:r>
              <a:rPr lang="en-GB" dirty="0"/>
              <a:t>seizures</a:t>
            </a:r>
          </a:p>
          <a:p>
            <a:r>
              <a:rPr lang="en-GB" dirty="0" smtClean="0"/>
              <a:t>Metabolic</a:t>
            </a:r>
            <a:endParaRPr lang="en-GB" dirty="0"/>
          </a:p>
          <a:p>
            <a:r>
              <a:rPr lang="en-GB" dirty="0" smtClean="0"/>
              <a:t>Hypoglycaemia</a:t>
            </a:r>
            <a:endParaRPr lang="en-GB" dirty="0"/>
          </a:p>
          <a:p>
            <a:r>
              <a:rPr lang="en-GB" dirty="0" smtClean="0"/>
              <a:t>Hypocalcaemia</a:t>
            </a:r>
            <a:endParaRPr lang="en-GB" dirty="0"/>
          </a:p>
          <a:p>
            <a:r>
              <a:rPr lang="en-GB" dirty="0" smtClean="0"/>
              <a:t>Hypomagnesaemia</a:t>
            </a:r>
            <a:endParaRPr lang="en-GB" dirty="0"/>
          </a:p>
          <a:p>
            <a:r>
              <a:rPr lang="en-GB" dirty="0" smtClean="0"/>
              <a:t>Hypo/hyper </a:t>
            </a:r>
            <a:r>
              <a:rPr lang="en-GB" dirty="0" err="1" smtClean="0"/>
              <a:t>natraemia</a:t>
            </a:r>
            <a:endParaRPr lang="en-GB" dirty="0" smtClean="0"/>
          </a:p>
          <a:p>
            <a:r>
              <a:rPr lang="en-GB" dirty="0"/>
              <a:t>Head trauma</a:t>
            </a:r>
          </a:p>
          <a:p>
            <a:r>
              <a:rPr lang="en-GB" dirty="0" smtClean="0"/>
              <a:t>Meningitis/Encephalitis</a:t>
            </a:r>
            <a:endParaRPr lang="en-GB" dirty="0"/>
          </a:p>
          <a:p>
            <a:r>
              <a:rPr lang="en-GB" dirty="0" smtClean="0"/>
              <a:t>Poisons/Toxins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15144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62463"/>
            <a:ext cx="31146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85" y="1849582"/>
            <a:ext cx="2005715" cy="203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60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Febrile Convulsion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52600"/>
            <a:ext cx="65341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94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Definition</a:t>
            </a:r>
            <a:r>
              <a:rPr lang="en-GB" b="1" dirty="0">
                <a:solidFill>
                  <a:srgbClr val="FF0000"/>
                </a:solidFill>
              </a:rPr>
              <a:t/>
            </a:r>
            <a:br>
              <a:rPr lang="en-GB" b="1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A </a:t>
            </a:r>
            <a:r>
              <a:rPr lang="en-GB" dirty="0"/>
              <a:t>seizure accompanied by a fever in </a:t>
            </a:r>
            <a:r>
              <a:rPr lang="en-GB" dirty="0" smtClean="0"/>
              <a:t>the absence </a:t>
            </a:r>
            <a:r>
              <a:rPr lang="en-GB" dirty="0"/>
              <a:t>of intracranial infection due </a:t>
            </a:r>
            <a:r>
              <a:rPr lang="en-GB" dirty="0" smtClean="0"/>
              <a:t>to bacterial </a:t>
            </a:r>
            <a:r>
              <a:rPr lang="en-GB" dirty="0"/>
              <a:t>meningitis or viral encephalitis.</a:t>
            </a:r>
          </a:p>
          <a:p>
            <a:pPr marL="114300" indent="0" algn="just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5015699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84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Incidence</a:t>
            </a:r>
            <a:r>
              <a:rPr lang="en-GB" b="1" dirty="0">
                <a:solidFill>
                  <a:srgbClr val="FF0000"/>
                </a:solidFill>
              </a:rPr>
              <a:t/>
            </a:r>
            <a:br>
              <a:rPr lang="en-GB" b="1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Affects 3% of children</a:t>
            </a:r>
          </a:p>
          <a:p>
            <a:r>
              <a:rPr lang="en-GB" dirty="0" smtClean="0"/>
              <a:t> </a:t>
            </a:r>
            <a:r>
              <a:rPr lang="en-GB" dirty="0"/>
              <a:t>Positive family </a:t>
            </a:r>
            <a:r>
              <a:rPr lang="en-GB" dirty="0" err="1"/>
              <a:t>Hx</a:t>
            </a:r>
            <a:r>
              <a:rPr lang="en-GB" dirty="0"/>
              <a:t> in 10%-20%</a:t>
            </a:r>
          </a:p>
          <a:p>
            <a:r>
              <a:rPr lang="en-GB" dirty="0" smtClean="0"/>
              <a:t>Autosomal </a:t>
            </a:r>
            <a:r>
              <a:rPr lang="en-GB" dirty="0"/>
              <a:t>dominant inheritance (thus family </a:t>
            </a:r>
            <a:r>
              <a:rPr lang="en-GB" dirty="0" err="1" smtClean="0"/>
              <a:t>hx</a:t>
            </a:r>
            <a:r>
              <a:rPr lang="en-GB" dirty="0"/>
              <a:t> </a:t>
            </a:r>
            <a:r>
              <a:rPr lang="en-GB" dirty="0" smtClean="0"/>
              <a:t>important</a:t>
            </a:r>
            <a:r>
              <a:rPr lang="en-GB" dirty="0"/>
              <a:t>)</a:t>
            </a:r>
          </a:p>
          <a:p>
            <a:r>
              <a:rPr lang="en-GB" dirty="0" smtClean="0"/>
              <a:t>Recurrent </a:t>
            </a:r>
            <a:r>
              <a:rPr lang="en-GB" dirty="0"/>
              <a:t>febrile seizures in 30%-40%</a:t>
            </a:r>
          </a:p>
          <a:p>
            <a:r>
              <a:rPr lang="en-GB" dirty="0" smtClean="0"/>
              <a:t>1</a:t>
            </a:r>
            <a:r>
              <a:rPr lang="en-GB" dirty="0"/>
              <a:t>%-2% of subsequent epilepsy after a simple </a:t>
            </a:r>
            <a:r>
              <a:rPr lang="en-GB" dirty="0" smtClean="0"/>
              <a:t>febrile seizure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4%-12% in complex febrile seizure</a:t>
            </a:r>
          </a:p>
          <a:p>
            <a:r>
              <a:rPr lang="en-GB" dirty="0" smtClean="0"/>
              <a:t> </a:t>
            </a:r>
            <a:r>
              <a:rPr lang="en-GB" dirty="0"/>
              <a:t>Boys &gt; Girls</a:t>
            </a:r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45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781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Diagnostic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219200"/>
            <a:ext cx="7993591" cy="54864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Age</a:t>
            </a:r>
          </a:p>
          <a:p>
            <a:r>
              <a:rPr lang="en-GB" dirty="0" smtClean="0"/>
              <a:t> </a:t>
            </a:r>
            <a:r>
              <a:rPr lang="en-GB" dirty="0"/>
              <a:t>6 months – 60 months (5yrs)</a:t>
            </a:r>
          </a:p>
          <a:p>
            <a:r>
              <a:rPr lang="en-GB" dirty="0" smtClean="0"/>
              <a:t>Peak </a:t>
            </a:r>
            <a:r>
              <a:rPr lang="en-GB" dirty="0"/>
              <a:t>14 – 24 months</a:t>
            </a:r>
          </a:p>
          <a:p>
            <a:r>
              <a:rPr lang="en-GB" b="1" dirty="0" smtClean="0"/>
              <a:t>Temperature</a:t>
            </a:r>
            <a:endParaRPr lang="en-GB" b="1" dirty="0"/>
          </a:p>
          <a:p>
            <a:r>
              <a:rPr lang="en-GB" dirty="0" smtClean="0"/>
              <a:t>Usually </a:t>
            </a:r>
            <a:r>
              <a:rPr lang="en-GB" dirty="0"/>
              <a:t>&gt;= 38C with rapidly rising temp</a:t>
            </a:r>
            <a:r>
              <a:rPr lang="en-GB" dirty="0" smtClean="0"/>
              <a:t>., within </a:t>
            </a:r>
            <a:r>
              <a:rPr lang="en-GB" dirty="0"/>
              <a:t>24hrs of onset of </a:t>
            </a:r>
            <a:r>
              <a:rPr lang="en-GB" dirty="0" smtClean="0"/>
              <a:t>fever</a:t>
            </a:r>
          </a:p>
          <a:p>
            <a:r>
              <a:rPr lang="en-US" b="1" dirty="0" smtClean="0"/>
              <a:t>Duration</a:t>
            </a:r>
            <a:endParaRPr lang="en-GB" b="1" dirty="0" smtClean="0"/>
          </a:p>
          <a:p>
            <a:r>
              <a:rPr lang="en-GB" dirty="0"/>
              <a:t>Should not last &gt;10min</a:t>
            </a:r>
          </a:p>
          <a:p>
            <a:r>
              <a:rPr lang="en-GB" dirty="0" smtClean="0"/>
              <a:t>Generalized</a:t>
            </a:r>
            <a:r>
              <a:rPr lang="en-GB" dirty="0"/>
              <a:t>, not </a:t>
            </a:r>
            <a:r>
              <a:rPr lang="en-GB" dirty="0" smtClean="0"/>
              <a:t>focal</a:t>
            </a:r>
          </a:p>
          <a:p>
            <a:r>
              <a:rPr lang="en-US" b="1" dirty="0" smtClean="0"/>
              <a:t>Characteristics</a:t>
            </a:r>
            <a:endParaRPr lang="en-GB" b="1" dirty="0"/>
          </a:p>
          <a:p>
            <a:r>
              <a:rPr lang="en-GB" dirty="0" smtClean="0"/>
              <a:t>No </a:t>
            </a:r>
            <a:r>
              <a:rPr lang="en-GB" dirty="0"/>
              <a:t>residual weakness of limb or </a:t>
            </a:r>
            <a:r>
              <a:rPr lang="en-GB" dirty="0" smtClean="0"/>
              <a:t>disability except </a:t>
            </a:r>
            <a:r>
              <a:rPr lang="en-GB" dirty="0"/>
              <a:t>a brief period of </a:t>
            </a:r>
            <a:r>
              <a:rPr lang="en-GB" dirty="0" smtClean="0"/>
              <a:t>drowsiness.</a:t>
            </a:r>
            <a:endParaRPr lang="en-GB" dirty="0"/>
          </a:p>
          <a:p>
            <a:r>
              <a:rPr lang="en-GB" dirty="0" smtClean="0"/>
              <a:t>No </a:t>
            </a:r>
            <a:r>
              <a:rPr lang="en-GB" dirty="0"/>
              <a:t>evidence of CNS infections. (meningitis</a:t>
            </a:r>
            <a:r>
              <a:rPr lang="en-GB" dirty="0" smtClean="0"/>
              <a:t>, encephalitis</a:t>
            </a:r>
            <a:r>
              <a:rPr lang="en-GB" dirty="0"/>
              <a:t>, abscess</a:t>
            </a:r>
            <a:r>
              <a:rPr lang="en-GB" dirty="0" smtClean="0"/>
              <a:t>….)</a:t>
            </a:r>
          </a:p>
          <a:p>
            <a:r>
              <a:rPr lang="en-GB" dirty="0"/>
              <a:t>, otitis media…)</a:t>
            </a:r>
          </a:p>
          <a:p>
            <a:r>
              <a:rPr lang="en-GB" dirty="0" smtClean="0"/>
              <a:t>No </a:t>
            </a:r>
            <a:r>
              <a:rPr lang="en-GB" dirty="0" err="1"/>
              <a:t>Hx</a:t>
            </a:r>
            <a:r>
              <a:rPr lang="en-GB" dirty="0"/>
              <a:t> of previous afebrile seizure</a:t>
            </a:r>
          </a:p>
          <a:p>
            <a:r>
              <a:rPr lang="en-GB" dirty="0" smtClean="0"/>
              <a:t>No </a:t>
            </a:r>
            <a:r>
              <a:rPr lang="en-GB" dirty="0"/>
              <a:t>acute systemic </a:t>
            </a:r>
            <a:r>
              <a:rPr lang="en-GB" dirty="0" smtClean="0"/>
              <a:t>infection ,but extra </a:t>
            </a:r>
            <a:r>
              <a:rPr lang="en-GB" dirty="0"/>
              <a:t>cranial infection may be </a:t>
            </a:r>
            <a:r>
              <a:rPr lang="en-GB" dirty="0" smtClean="0"/>
              <a:t>there ( URTI</a:t>
            </a:r>
            <a:r>
              <a:rPr lang="en-GB" dirty="0"/>
              <a:t>). </a:t>
            </a:r>
            <a:endParaRPr lang="en-GB" dirty="0" smtClean="0"/>
          </a:p>
          <a:p>
            <a:r>
              <a:rPr lang="en-GB" dirty="0" smtClean="0"/>
              <a:t>No </a:t>
            </a:r>
            <a:r>
              <a:rPr lang="en-GB" dirty="0"/>
              <a:t>acute systemic metabolic abnormality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126191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905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</TotalTime>
  <Words>711</Words>
  <Application>Microsoft Office PowerPoint</Application>
  <PresentationFormat>On-screen Show (4:3)</PresentationFormat>
  <Paragraphs>159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Pediatric Febrile  Convulsion</vt:lpstr>
      <vt:lpstr>Contents </vt:lpstr>
      <vt:lpstr> What is a Seizure ? </vt:lpstr>
      <vt:lpstr>Aetiology of seizures</vt:lpstr>
      <vt:lpstr> Causes for Non-epileptic seizures </vt:lpstr>
      <vt:lpstr>Febrile Convulsion</vt:lpstr>
      <vt:lpstr> Definition </vt:lpstr>
      <vt:lpstr> Incidence </vt:lpstr>
      <vt:lpstr>Diagnostic criteria</vt:lpstr>
      <vt:lpstr>Classification</vt:lpstr>
      <vt:lpstr>Risk factors for recurrent febrile</vt:lpstr>
      <vt:lpstr> Pathogenesis: </vt:lpstr>
      <vt:lpstr>Investigations</vt:lpstr>
      <vt:lpstr>In these situations, LP must be undertaken to check for,</vt:lpstr>
      <vt:lpstr> Neuroimaging is considered If: </vt:lpstr>
      <vt:lpstr> Management </vt:lpstr>
      <vt:lpstr> Management at home </vt:lpstr>
      <vt:lpstr> Prognosis: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DR.Ahmed Saker 2O11</cp:lastModifiedBy>
  <cp:revision>78</cp:revision>
  <dcterms:created xsi:type="dcterms:W3CDTF">2006-08-16T00:00:00Z</dcterms:created>
  <dcterms:modified xsi:type="dcterms:W3CDTF">2018-05-06T06:59:16Z</dcterms:modified>
</cp:coreProperties>
</file>