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7" r:id="rId4"/>
    <p:sldId id="258" r:id="rId5"/>
    <p:sldId id="259" r:id="rId6"/>
    <p:sldId id="260" r:id="rId7"/>
    <p:sldId id="261" r:id="rId8"/>
    <p:sldId id="288" r:id="rId9"/>
    <p:sldId id="289" r:id="rId10"/>
    <p:sldId id="263" r:id="rId11"/>
    <p:sldId id="290" r:id="rId12"/>
    <p:sldId id="291" r:id="rId13"/>
    <p:sldId id="264" r:id="rId14"/>
    <p:sldId id="267" r:id="rId15"/>
    <p:sldId id="292" r:id="rId16"/>
    <p:sldId id="268" r:id="rId17"/>
    <p:sldId id="269" r:id="rId18"/>
    <p:sldId id="270" r:id="rId19"/>
    <p:sldId id="271" r:id="rId20"/>
    <p:sldId id="273" r:id="rId21"/>
    <p:sldId id="274" r:id="rId22"/>
    <p:sldId id="275" r:id="rId23"/>
    <p:sldId id="276"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4"/>
          </a:lnRef>
          <a:fillRef idx="2">
            <a:schemeClr val="accent4"/>
          </a:fillRef>
          <a:effectRef idx="1">
            <a:schemeClr val="accent4"/>
          </a:effectRef>
          <a:fontRef idx="minor">
            <a:schemeClr val="dk1"/>
          </a:fontRef>
        </p:style>
        <p:txBody>
          <a:bodyPr/>
          <a:lstStyle/>
          <a:p>
            <a:r>
              <a:rPr lang="en-US" dirty="0" smtClean="0"/>
              <a:t>Pediatric ward</a:t>
            </a:r>
            <a:br>
              <a:rPr lang="en-US" dirty="0" smtClean="0"/>
            </a:br>
            <a:r>
              <a:rPr lang="en-US" i="1" dirty="0" smtClean="0"/>
              <a:t>Fifth Class</a:t>
            </a:r>
            <a:endParaRPr lang="en-GB" i="1" dirty="0"/>
          </a:p>
        </p:txBody>
      </p:sp>
      <p:sp>
        <p:nvSpPr>
          <p:cNvPr id="3" name="Subtitle 2"/>
          <p:cNvSpPr>
            <a:spLocks noGrp="1"/>
          </p:cNvSpPr>
          <p:nvPr>
            <p:ph type="subTitle" idx="1"/>
          </p:nvPr>
        </p:nvSpPr>
        <p:spPr/>
        <p:style>
          <a:lnRef idx="1">
            <a:schemeClr val="accent5"/>
          </a:lnRef>
          <a:fillRef idx="2">
            <a:schemeClr val="accent5"/>
          </a:fillRef>
          <a:effectRef idx="1">
            <a:schemeClr val="accent5"/>
          </a:effectRef>
          <a:fontRef idx="minor">
            <a:schemeClr val="dk1"/>
          </a:fontRef>
        </p:style>
        <p:txBody>
          <a:bodyPr/>
          <a:lstStyle/>
          <a:p>
            <a:r>
              <a:rPr lang="en-US" b="1" i="1" dirty="0" smtClean="0">
                <a:solidFill>
                  <a:srgbClr val="FF0000"/>
                </a:solidFill>
              </a:rPr>
              <a:t>Prepared by:</a:t>
            </a:r>
          </a:p>
          <a:p>
            <a:r>
              <a:rPr lang="en-US" b="1" i="1" dirty="0" err="1" smtClean="0">
                <a:solidFill>
                  <a:srgbClr val="FF0000"/>
                </a:solidFill>
              </a:rPr>
              <a:t>Asiss</a:t>
            </a:r>
            <a:r>
              <a:rPr lang="en-US" b="1" i="1" dirty="0" smtClean="0">
                <a:solidFill>
                  <a:srgbClr val="FF0000"/>
                </a:solidFill>
              </a:rPr>
              <a:t>. Lect. </a:t>
            </a:r>
            <a:r>
              <a:rPr lang="en-US" b="1" i="1" dirty="0" err="1" smtClean="0">
                <a:solidFill>
                  <a:srgbClr val="FF0000"/>
                </a:solidFill>
              </a:rPr>
              <a:t>Lubab</a:t>
            </a:r>
            <a:r>
              <a:rPr lang="en-US" b="1" i="1" dirty="0" smtClean="0">
                <a:solidFill>
                  <a:srgbClr val="FF0000"/>
                </a:solidFill>
              </a:rPr>
              <a:t> Tariq</a:t>
            </a:r>
            <a:endParaRPr lang="en-GB" b="1" i="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58994"/>
            <a:ext cx="5638800" cy="1963324"/>
          </a:xfrm>
          <a:prstGeom prst="rect">
            <a:avLst/>
          </a:prstGeom>
        </p:spPr>
      </p:pic>
    </p:spTree>
    <p:extLst>
      <p:ext uri="{BB962C8B-B14F-4D97-AF65-F5344CB8AC3E}">
        <p14:creationId xmlns:p14="http://schemas.microsoft.com/office/powerpoint/2010/main" val="3434132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a:t>Clinical Presentation: Symptoms</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en-GB" dirty="0"/>
              <a:t>Nausea / Vomiting</a:t>
            </a:r>
          </a:p>
          <a:p>
            <a:r>
              <a:rPr lang="en-GB" dirty="0"/>
              <a:t>Cramping abdominal pain</a:t>
            </a:r>
          </a:p>
          <a:p>
            <a:r>
              <a:rPr lang="en-GB" dirty="0"/>
              <a:t>Due to excessive fluid</a:t>
            </a:r>
          </a:p>
          <a:p>
            <a:r>
              <a:rPr lang="en-GB" dirty="0"/>
              <a:t>Increased peristalsis</a:t>
            </a:r>
          </a:p>
          <a:p>
            <a:r>
              <a:rPr lang="en-GB" dirty="0"/>
              <a:t>Absence of blood and </a:t>
            </a:r>
            <a:r>
              <a:rPr lang="en-GB" dirty="0" smtClean="0"/>
              <a:t>faecal </a:t>
            </a:r>
            <a:r>
              <a:rPr lang="en-GB" dirty="0"/>
              <a:t>Leukocytes</a:t>
            </a:r>
          </a:p>
          <a:p>
            <a:r>
              <a:rPr lang="en-GB" dirty="0"/>
              <a:t>Key to differential with bacterial infections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828800"/>
            <a:ext cx="2009936" cy="2108200"/>
          </a:xfrm>
          <a:prstGeom prst="rect">
            <a:avLst/>
          </a:prstGeom>
        </p:spPr>
      </p:pic>
    </p:spTree>
    <p:extLst>
      <p:ext uri="{BB962C8B-B14F-4D97-AF65-F5344CB8AC3E}">
        <p14:creationId xmlns:p14="http://schemas.microsoft.com/office/powerpoint/2010/main" val="1110853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a:t>Physical Signs</a:t>
            </a: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r>
              <a:rPr lang="en-GB" dirty="0"/>
              <a:t>Dehydration</a:t>
            </a:r>
          </a:p>
          <a:p>
            <a:r>
              <a:rPr lang="en-GB" dirty="0"/>
              <a:t>Decreased urination</a:t>
            </a:r>
          </a:p>
          <a:p>
            <a:r>
              <a:rPr lang="en-GB" dirty="0"/>
              <a:t>Mental status changes</a:t>
            </a:r>
          </a:p>
          <a:p>
            <a:r>
              <a:rPr lang="en-GB" dirty="0"/>
              <a:t>Dry mucous membranes</a:t>
            </a:r>
          </a:p>
          <a:p>
            <a:r>
              <a:rPr lang="en-GB" dirty="0"/>
              <a:t>Lethargy</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981200"/>
            <a:ext cx="2133600" cy="3429000"/>
          </a:xfrm>
          <a:prstGeom prst="rect">
            <a:avLst/>
          </a:prstGeom>
        </p:spPr>
      </p:pic>
    </p:spTree>
    <p:extLst>
      <p:ext uri="{BB962C8B-B14F-4D97-AF65-F5344CB8AC3E}">
        <p14:creationId xmlns:p14="http://schemas.microsoft.com/office/powerpoint/2010/main" val="333914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5"/>
          </a:lnRef>
          <a:fillRef idx="2">
            <a:schemeClr val="accent5"/>
          </a:fillRef>
          <a:effectRef idx="1">
            <a:schemeClr val="accent5"/>
          </a:effectRef>
          <a:fontRef idx="minor">
            <a:schemeClr val="dk1"/>
          </a:fontRef>
        </p:style>
        <p:txBody>
          <a:bodyPr/>
          <a:lstStyle/>
          <a:p>
            <a:r>
              <a:rPr lang="en-GB" dirty="0"/>
              <a:t>Physical examination</a:t>
            </a:r>
          </a:p>
        </p:txBody>
      </p:sp>
      <p:sp>
        <p:nvSpPr>
          <p:cNvPr id="3" name="Content Placeholder 2"/>
          <p:cNvSpPr>
            <a:spLocks noGrp="1"/>
          </p:cNvSpPr>
          <p:nvPr>
            <p:ph idx="1"/>
          </p:nvPr>
        </p:nvSpPr>
        <p:spPr>
          <a:xfrm>
            <a:off x="457200" y="1371600"/>
            <a:ext cx="8229600" cy="5257800"/>
          </a:xfrm>
        </p:spPr>
        <p:style>
          <a:lnRef idx="1">
            <a:schemeClr val="accent4"/>
          </a:lnRef>
          <a:fillRef idx="2">
            <a:schemeClr val="accent4"/>
          </a:fillRef>
          <a:effectRef idx="1">
            <a:schemeClr val="accent4"/>
          </a:effectRef>
          <a:fontRef idx="minor">
            <a:schemeClr val="dk1"/>
          </a:fontRef>
        </p:style>
        <p:txBody>
          <a:bodyPr/>
          <a:lstStyle/>
          <a:p>
            <a:pPr algn="just"/>
            <a:r>
              <a:rPr lang="en-GB" dirty="0"/>
              <a:t>Common findings on physical examination of patients with acute viral gastroenteritis include mild diffuse abdominal tenderness on palpation; the abdomen is soft.</a:t>
            </a:r>
          </a:p>
          <a:p>
            <a:pPr algn="just"/>
            <a:r>
              <a:rPr lang="en-GB" dirty="0"/>
              <a:t>Fever (38.3 to 38.9°C [101 to 102°F]) occurs in approximately one-half of patients.</a:t>
            </a:r>
          </a:p>
          <a:p>
            <a:pPr algn="just"/>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953000"/>
            <a:ext cx="1133856" cy="11704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395216"/>
            <a:ext cx="2032000" cy="2286000"/>
          </a:xfrm>
          <a:prstGeom prst="rect">
            <a:avLst/>
          </a:prstGeom>
        </p:spPr>
      </p:pic>
    </p:spTree>
    <p:extLst>
      <p:ext uri="{BB962C8B-B14F-4D97-AF65-F5344CB8AC3E}">
        <p14:creationId xmlns:p14="http://schemas.microsoft.com/office/powerpoint/2010/main" val="274939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l"/>
            <a:r>
              <a:rPr lang="en-GB" dirty="0"/>
              <a:t>Alarm symptoms and signs</a:t>
            </a:r>
          </a:p>
        </p:txBody>
      </p:sp>
      <p:sp>
        <p:nvSpPr>
          <p:cNvPr id="3" name="Content Placeholder 2"/>
          <p:cNvSpPr>
            <a:spLocks noGrp="1"/>
          </p:cNvSpPr>
          <p:nvPr>
            <p:ph idx="1"/>
          </p:nvPr>
        </p:nvSpPr>
        <p:spPr>
          <a:xfrm>
            <a:off x="457200" y="1600200"/>
            <a:ext cx="8229600" cy="50292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n-GB" dirty="0"/>
              <a:t>Severe volume depletion/dehydration</a:t>
            </a:r>
          </a:p>
          <a:p>
            <a:r>
              <a:rPr lang="en-GB" dirty="0" smtClean="0"/>
              <a:t>Abnormal </a:t>
            </a:r>
            <a:r>
              <a:rPr lang="en-GB" dirty="0"/>
              <a:t>electrolytes or renal function</a:t>
            </a:r>
          </a:p>
          <a:p>
            <a:r>
              <a:rPr lang="en-GB" dirty="0" smtClean="0"/>
              <a:t>Bloody</a:t>
            </a:r>
            <a:r>
              <a:rPr lang="en-GB" dirty="0"/>
              <a:t> stool/rectal bleeding</a:t>
            </a:r>
          </a:p>
          <a:p>
            <a:r>
              <a:rPr lang="en-GB" dirty="0" smtClean="0"/>
              <a:t>Weight </a:t>
            </a:r>
            <a:r>
              <a:rPr lang="en-GB" dirty="0"/>
              <a:t>loss</a:t>
            </a:r>
          </a:p>
          <a:p>
            <a:r>
              <a:rPr lang="en-GB" dirty="0" smtClean="0"/>
              <a:t>Severe </a:t>
            </a:r>
            <a:r>
              <a:rPr lang="en-GB" dirty="0"/>
              <a:t>abdominal pain</a:t>
            </a:r>
          </a:p>
          <a:p>
            <a:r>
              <a:rPr lang="en-GB" dirty="0" smtClean="0"/>
              <a:t>Prolonged </a:t>
            </a:r>
            <a:r>
              <a:rPr lang="en-GB" dirty="0"/>
              <a:t>symptoms (more than one week)</a:t>
            </a:r>
          </a:p>
          <a:p>
            <a:r>
              <a:rPr lang="en-GB" dirty="0" smtClean="0"/>
              <a:t>Hospitalization </a:t>
            </a:r>
            <a:r>
              <a:rPr lang="en-GB" dirty="0"/>
              <a:t>or antibiotic use in the past three to six months</a:t>
            </a:r>
          </a:p>
          <a:p>
            <a:r>
              <a:rPr lang="en-GB" dirty="0" smtClean="0"/>
              <a:t>Comorbidities </a:t>
            </a:r>
            <a:r>
              <a:rPr lang="en-GB" dirty="0"/>
              <a:t>(</a:t>
            </a:r>
            <a:r>
              <a:rPr lang="en-GB" dirty="0" err="1"/>
              <a:t>eg</a:t>
            </a:r>
            <a:r>
              <a:rPr lang="en-GB" dirty="0"/>
              <a:t>, diabetes mellitus, immunocompromised)</a:t>
            </a:r>
          </a:p>
          <a:p>
            <a:pPr marL="0" indent="0">
              <a:buNone/>
            </a:pP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52845"/>
            <a:ext cx="1085850" cy="1143000"/>
          </a:xfrm>
          <a:prstGeom prst="rect">
            <a:avLst/>
          </a:prstGeom>
        </p:spPr>
      </p:pic>
    </p:spTree>
    <p:extLst>
      <p:ext uri="{BB962C8B-B14F-4D97-AF65-F5344CB8AC3E}">
        <p14:creationId xmlns:p14="http://schemas.microsoft.com/office/powerpoint/2010/main" val="352238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a:t>History</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GB" dirty="0" smtClean="0"/>
              <a:t>Day care</a:t>
            </a:r>
            <a:endParaRPr lang="en-GB" dirty="0"/>
          </a:p>
          <a:p>
            <a:r>
              <a:rPr lang="en-GB" dirty="0"/>
              <a:t>Antibiotic Exposure</a:t>
            </a:r>
          </a:p>
          <a:p>
            <a:r>
              <a:rPr lang="en-GB" dirty="0"/>
              <a:t>Foods</a:t>
            </a:r>
          </a:p>
          <a:p>
            <a:pPr marL="0" indent="0">
              <a:buNone/>
            </a:pPr>
            <a:r>
              <a:rPr lang="en-GB" b="1" dirty="0"/>
              <a:t>Hospitalize with:</a:t>
            </a:r>
          </a:p>
          <a:p>
            <a:r>
              <a:rPr lang="en-GB" dirty="0"/>
              <a:t>Severe dehydration</a:t>
            </a:r>
          </a:p>
          <a:p>
            <a:r>
              <a:rPr lang="en-GB" dirty="0"/>
              <a:t>Abdominal tenderness</a:t>
            </a:r>
          </a:p>
          <a:p>
            <a:r>
              <a:rPr lang="en-GB" dirty="0"/>
              <a:t>Fever</a:t>
            </a:r>
          </a:p>
          <a:p>
            <a:r>
              <a:rPr lang="en-GB" dirty="0"/>
              <a:t>Bloody </a:t>
            </a:r>
            <a:r>
              <a:rPr lang="en-GB" dirty="0" smtClean="0"/>
              <a:t>diarrhoea</a:t>
            </a:r>
            <a:endParaRPr lang="en-GB" dirty="0"/>
          </a:p>
          <a:p>
            <a:endParaRPr lang="en-GB" dirty="0"/>
          </a:p>
        </p:txBody>
      </p:sp>
    </p:spTree>
    <p:extLst>
      <p:ext uri="{BB962C8B-B14F-4D97-AF65-F5344CB8AC3E}">
        <p14:creationId xmlns:p14="http://schemas.microsoft.com/office/powerpoint/2010/main" val="1467573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GB" dirty="0"/>
              <a:t>Indications for diagnostic evaluation</a:t>
            </a:r>
          </a:p>
        </p:txBody>
      </p:sp>
      <p:sp>
        <p:nvSpPr>
          <p:cNvPr id="3" name="Content Placeholder 2"/>
          <p:cNvSpPr>
            <a:spLocks noGrp="1"/>
          </p:cNvSpPr>
          <p:nvPr>
            <p:ph idx="1"/>
          </p:nvPr>
        </p:nvSpPr>
        <p:spPr>
          <a:xfrm>
            <a:off x="457200" y="1600200"/>
            <a:ext cx="8229600" cy="510540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gn="just"/>
            <a:r>
              <a:rPr lang="en-GB" dirty="0"/>
              <a:t>Profuse watery </a:t>
            </a:r>
            <a:r>
              <a:rPr lang="en-GB" dirty="0" smtClean="0"/>
              <a:t>diarrhoea </a:t>
            </a:r>
            <a:r>
              <a:rPr lang="en-GB" dirty="0"/>
              <a:t>with signs of hypovolemia</a:t>
            </a:r>
          </a:p>
          <a:p>
            <a:pPr algn="just"/>
            <a:r>
              <a:rPr lang="en-GB" dirty="0"/>
              <a:t>Passage of many small volume stools containing blood and mucus</a:t>
            </a:r>
          </a:p>
          <a:p>
            <a:pPr algn="just"/>
            <a:r>
              <a:rPr lang="en-GB" dirty="0"/>
              <a:t>Bloody </a:t>
            </a:r>
            <a:r>
              <a:rPr lang="en-GB" dirty="0" smtClean="0"/>
              <a:t>diarrhoea</a:t>
            </a:r>
            <a:endParaRPr lang="en-GB" dirty="0"/>
          </a:p>
          <a:p>
            <a:pPr algn="just"/>
            <a:r>
              <a:rPr lang="en-GB" dirty="0"/>
              <a:t>Temperature ≥38.5ºC (101.3ºF)</a:t>
            </a:r>
          </a:p>
          <a:p>
            <a:pPr algn="just"/>
            <a:r>
              <a:rPr lang="en-GB" dirty="0"/>
              <a:t>Passage of ≥6 unformed stools per 24 hours or a duration of illness &gt;48 hours</a:t>
            </a:r>
          </a:p>
          <a:p>
            <a:pPr algn="just"/>
            <a:r>
              <a:rPr lang="en-GB" dirty="0"/>
              <a:t>Severe abdominal pain</a:t>
            </a:r>
          </a:p>
          <a:p>
            <a:pPr algn="just"/>
            <a:r>
              <a:rPr lang="en-GB" dirty="0"/>
              <a:t>Hospitalized patients or recent use of antibiotics</a:t>
            </a:r>
          </a:p>
          <a:p>
            <a:pPr algn="just"/>
            <a:r>
              <a:rPr lang="en-GB" dirty="0" err="1"/>
              <a:t>Diarrhea</a:t>
            </a:r>
            <a:r>
              <a:rPr lang="en-GB" dirty="0"/>
              <a:t> in </a:t>
            </a:r>
            <a:r>
              <a:rPr lang="en-GB" dirty="0" smtClean="0"/>
              <a:t>the immunocompromised</a:t>
            </a:r>
            <a:endParaRPr lang="en-GB" dirty="0"/>
          </a:p>
        </p:txBody>
      </p:sp>
    </p:spTree>
    <p:extLst>
      <p:ext uri="{BB962C8B-B14F-4D97-AF65-F5344CB8AC3E}">
        <p14:creationId xmlns:p14="http://schemas.microsoft.com/office/powerpoint/2010/main" val="155702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r>
              <a:rPr lang="en-GB" sz="3600" dirty="0"/>
              <a:t>Diagnostic Testing(Diagnostic investigations </a:t>
            </a:r>
            <a:r>
              <a:rPr lang="en-GB" sz="3600" dirty="0" smtClean="0"/>
              <a:t>of GE.)</a:t>
            </a:r>
            <a:endParaRPr lang="en-GB" sz="3600" dirty="0"/>
          </a:p>
        </p:txBody>
      </p:sp>
      <p:sp>
        <p:nvSpPr>
          <p:cNvPr id="3" name="Content Placeholder 2"/>
          <p:cNvSpPr>
            <a:spLocks noGrp="1"/>
          </p:cNvSpPr>
          <p:nvPr>
            <p:ph idx="1"/>
          </p:nvPr>
        </p:nvSpPr>
        <p:spPr>
          <a:xfrm>
            <a:off x="457200" y="1600200"/>
            <a:ext cx="8229600" cy="4953000"/>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algn="just"/>
            <a:r>
              <a:rPr lang="en-GB" dirty="0" smtClean="0"/>
              <a:t>Bloody diarrhoea?</a:t>
            </a:r>
            <a:endParaRPr lang="en-GB" dirty="0"/>
          </a:p>
          <a:p>
            <a:pPr algn="just"/>
            <a:r>
              <a:rPr lang="en-GB" dirty="0" smtClean="0"/>
              <a:t>Faecal </a:t>
            </a:r>
            <a:r>
              <a:rPr lang="en-GB" dirty="0"/>
              <a:t>leukocytes?</a:t>
            </a:r>
          </a:p>
          <a:p>
            <a:pPr algn="just"/>
            <a:r>
              <a:rPr lang="en-GB" dirty="0"/>
              <a:t>If non-inflammatory, no culture</a:t>
            </a:r>
          </a:p>
          <a:p>
            <a:pPr algn="just"/>
            <a:r>
              <a:rPr lang="en-GB" dirty="0"/>
              <a:t>Lab Tests</a:t>
            </a:r>
            <a:r>
              <a:rPr lang="en-GB" dirty="0" smtClean="0"/>
              <a:t>?</a:t>
            </a:r>
            <a:endParaRPr lang="en-GB" dirty="0"/>
          </a:p>
          <a:p>
            <a:pPr algn="just"/>
            <a:r>
              <a:rPr lang="en-GB" dirty="0"/>
              <a:t>Stool samples are collected </a:t>
            </a:r>
            <a:r>
              <a:rPr lang="en-GB" dirty="0" smtClean="0"/>
              <a:t>for microscopy. A stool </a:t>
            </a:r>
            <a:r>
              <a:rPr lang="en-GB" dirty="0"/>
              <a:t>sample in viral </a:t>
            </a:r>
            <a:r>
              <a:rPr lang="en-GB" dirty="0" smtClean="0"/>
              <a:t>GE does </a:t>
            </a:r>
            <a:r>
              <a:rPr lang="en-GB" dirty="0"/>
              <a:t>not contain any </a:t>
            </a:r>
            <a:r>
              <a:rPr lang="en-GB" dirty="0" smtClean="0"/>
              <a:t>recognisable exudate, and </a:t>
            </a:r>
            <a:r>
              <a:rPr lang="en-GB" dirty="0"/>
              <a:t>its free from </a:t>
            </a:r>
            <a:r>
              <a:rPr lang="en-GB" dirty="0" smtClean="0"/>
              <a:t>inflammatory cells, blood </a:t>
            </a:r>
            <a:r>
              <a:rPr lang="en-GB" dirty="0"/>
              <a:t>and fibrin.</a:t>
            </a:r>
          </a:p>
          <a:p>
            <a:pPr algn="just"/>
            <a:r>
              <a:rPr lang="en-GB" dirty="0" smtClean="0"/>
              <a:t>Presence </a:t>
            </a:r>
            <a:r>
              <a:rPr lang="en-GB" dirty="0"/>
              <a:t>of leukocytes </a:t>
            </a:r>
            <a:r>
              <a:rPr lang="en-GB" dirty="0" smtClean="0"/>
              <a:t>indicates presence </a:t>
            </a:r>
            <a:r>
              <a:rPr lang="en-GB" dirty="0"/>
              <a:t>of bacterial agent.</a:t>
            </a:r>
          </a:p>
          <a:p>
            <a:pPr algn="just"/>
            <a:r>
              <a:rPr lang="en-GB" dirty="0" smtClean="0"/>
              <a:t>Cysts </a:t>
            </a:r>
            <a:r>
              <a:rPr lang="en-GB" dirty="0"/>
              <a:t>and </a:t>
            </a:r>
            <a:r>
              <a:rPr lang="en-GB" dirty="0" err="1"/>
              <a:t>trophozoites</a:t>
            </a:r>
            <a:r>
              <a:rPr lang="en-GB" dirty="0"/>
              <a:t> indicate </a:t>
            </a:r>
            <a:r>
              <a:rPr lang="en-GB" dirty="0" smtClean="0"/>
              <a:t>parasitic GE</a:t>
            </a:r>
            <a:r>
              <a:rPr lang="en-GB" dirty="0"/>
              <a:t>.</a:t>
            </a:r>
          </a:p>
          <a:p>
            <a:pPr algn="just"/>
            <a:r>
              <a:rPr lang="en-GB" dirty="0" smtClean="0"/>
              <a:t>Blood </a:t>
            </a:r>
            <a:r>
              <a:rPr lang="en-GB" dirty="0"/>
              <a:t>tests </a:t>
            </a:r>
            <a:r>
              <a:rPr lang="en-GB" dirty="0" smtClean="0"/>
              <a:t>for ; FBC, renal </a:t>
            </a:r>
            <a:r>
              <a:rPr lang="en-GB" dirty="0"/>
              <a:t>function </a:t>
            </a:r>
            <a:r>
              <a:rPr lang="en-GB" dirty="0" smtClean="0"/>
              <a:t>and electrolytes </a:t>
            </a:r>
            <a:r>
              <a:rPr lang="en-GB" dirty="0"/>
              <a:t>can also be done to rule </a:t>
            </a:r>
            <a:r>
              <a:rPr lang="en-GB" dirty="0" smtClean="0"/>
              <a:t>any systemic </a:t>
            </a:r>
            <a:r>
              <a:rPr lang="en-GB" dirty="0"/>
              <a:t>effects.</a:t>
            </a:r>
          </a:p>
          <a:p>
            <a:pPr algn="just"/>
            <a:r>
              <a:rPr lang="en-GB" dirty="0" smtClean="0"/>
              <a:t>Blood </a:t>
            </a:r>
            <a:r>
              <a:rPr lang="en-GB" dirty="0"/>
              <a:t>culture if giving antibiotics therapy.</a:t>
            </a:r>
          </a:p>
        </p:txBody>
      </p:sp>
    </p:spTree>
    <p:extLst>
      <p:ext uri="{BB962C8B-B14F-4D97-AF65-F5344CB8AC3E}">
        <p14:creationId xmlns:p14="http://schemas.microsoft.com/office/powerpoint/2010/main" val="358268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err="1"/>
              <a:t>Fecal</a:t>
            </a:r>
            <a:r>
              <a:rPr lang="en-GB" dirty="0"/>
              <a:t> leukocytes and occult blood</a:t>
            </a: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just"/>
            <a:r>
              <a:rPr lang="en-GB" dirty="0"/>
              <a:t>Several studies have evaluated the accuracy of </a:t>
            </a:r>
            <a:r>
              <a:rPr lang="en-GB" dirty="0" smtClean="0"/>
              <a:t>faecal </a:t>
            </a:r>
            <a:r>
              <a:rPr lang="en-GB" dirty="0"/>
              <a:t>leukocytes alone or in combination with occult blood testing. The ability of these tests to predict the presence of an inflammatory </a:t>
            </a:r>
            <a:r>
              <a:rPr lang="en-GB" dirty="0" smtClean="0"/>
              <a:t>diarrhoea </a:t>
            </a:r>
            <a:r>
              <a:rPr lang="en-GB" dirty="0"/>
              <a:t>has varied greatly, with reports of sensitivity and specificity ranging from 20 to 90 percent .</a:t>
            </a:r>
          </a:p>
          <a:p>
            <a:endParaRPr lang="en-GB" dirty="0"/>
          </a:p>
        </p:txBody>
      </p:sp>
    </p:spTree>
    <p:extLst>
      <p:ext uri="{BB962C8B-B14F-4D97-AF65-F5344CB8AC3E}">
        <p14:creationId xmlns:p14="http://schemas.microsoft.com/office/powerpoint/2010/main" val="323903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style>
          <a:lnRef idx="1">
            <a:schemeClr val="accent5"/>
          </a:lnRef>
          <a:fillRef idx="2">
            <a:schemeClr val="accent5"/>
          </a:fillRef>
          <a:effectRef idx="1">
            <a:schemeClr val="accent5"/>
          </a:effectRef>
          <a:fontRef idx="minor">
            <a:schemeClr val="dk1"/>
          </a:fontRef>
        </p:style>
        <p:txBody>
          <a:bodyPr/>
          <a:lstStyle/>
          <a:p>
            <a:r>
              <a:rPr lang="en-GB" dirty="0" smtClean="0"/>
              <a:t>Faecal </a:t>
            </a:r>
            <a:r>
              <a:rPr lang="en-GB" dirty="0" err="1"/>
              <a:t>lactoferrin</a:t>
            </a:r>
            <a:r>
              <a:rPr lang="en-GB" dirty="0"/>
              <a:t> </a:t>
            </a:r>
          </a:p>
        </p:txBody>
      </p:sp>
      <p:sp>
        <p:nvSpPr>
          <p:cNvPr id="3" name="Content Placeholder 2"/>
          <p:cNvSpPr>
            <a:spLocks noGrp="1"/>
          </p:cNvSpPr>
          <p:nvPr>
            <p:ph idx="1"/>
          </p:nvPr>
        </p:nvSpPr>
        <p:spPr>
          <a:xfrm>
            <a:off x="152400" y="1600200"/>
            <a:ext cx="8763000" cy="50292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just"/>
            <a:r>
              <a:rPr lang="en-GB" dirty="0"/>
              <a:t>The limitations of </a:t>
            </a:r>
            <a:r>
              <a:rPr lang="en-GB" dirty="0" smtClean="0"/>
              <a:t>faecal </a:t>
            </a:r>
            <a:r>
              <a:rPr lang="en-GB" dirty="0"/>
              <a:t>leukocyte testing described above, provided the rationale for the development of a </a:t>
            </a:r>
            <a:r>
              <a:rPr lang="en-GB" dirty="0" smtClean="0"/>
              <a:t>faecal </a:t>
            </a:r>
            <a:r>
              <a:rPr lang="en-GB" dirty="0" err="1"/>
              <a:t>lactoferrin</a:t>
            </a:r>
            <a:r>
              <a:rPr lang="en-GB" dirty="0"/>
              <a:t> latex agglutination assay (LFLA). </a:t>
            </a:r>
            <a:r>
              <a:rPr lang="en-GB" dirty="0" err="1"/>
              <a:t>Lactoferrin</a:t>
            </a:r>
            <a:r>
              <a:rPr lang="en-GB" dirty="0"/>
              <a:t> is a marker for </a:t>
            </a:r>
            <a:r>
              <a:rPr lang="en-GB" dirty="0" smtClean="0"/>
              <a:t>faecal </a:t>
            </a:r>
            <a:r>
              <a:rPr lang="en-GB" dirty="0"/>
              <a:t>leukocytes, but its measurement is more precise and less vulnerable to variation in specimen processing.</a:t>
            </a:r>
          </a:p>
          <a:p>
            <a:pPr algn="just"/>
            <a:r>
              <a:rPr lang="en-GB" dirty="0"/>
              <a:t>Initial reports described sensitivity and specificity ranging from 90 to 100 percent in distinguishing inflammatory </a:t>
            </a:r>
            <a:r>
              <a:rPr lang="en-GB" dirty="0" smtClean="0"/>
              <a:t>diarrhoea </a:t>
            </a:r>
            <a:r>
              <a:rPr lang="en-GB" dirty="0"/>
              <a:t>(</a:t>
            </a:r>
            <a:r>
              <a:rPr lang="en-GB" dirty="0" err="1"/>
              <a:t>eg</a:t>
            </a:r>
            <a:r>
              <a:rPr lang="en-GB" dirty="0"/>
              <a:t>, bacterial colitis or inflammatory bowel disease) from </a:t>
            </a:r>
            <a:r>
              <a:rPr lang="en-GB" dirty="0" smtClean="0"/>
              <a:t>non-inflammatory </a:t>
            </a:r>
            <a:r>
              <a:rPr lang="en-GB" dirty="0"/>
              <a:t>causes (</a:t>
            </a:r>
            <a:r>
              <a:rPr lang="en-GB" dirty="0" err="1"/>
              <a:t>eg</a:t>
            </a:r>
            <a:r>
              <a:rPr lang="en-GB" dirty="0"/>
              <a:t>, viral colitis, irritable bowel syndrome).</a:t>
            </a:r>
          </a:p>
          <a:p>
            <a:endParaRPr lang="en-GB" dirty="0"/>
          </a:p>
        </p:txBody>
      </p:sp>
    </p:spTree>
    <p:extLst>
      <p:ext uri="{BB962C8B-B14F-4D97-AF65-F5344CB8AC3E}">
        <p14:creationId xmlns:p14="http://schemas.microsoft.com/office/powerpoint/2010/main" val="4225802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b="1" dirty="0" smtClean="0"/>
              <a:t>When we should do stool studies?</a:t>
            </a:r>
            <a:endParaRPr lang="en-GB" b="1"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r>
              <a:rPr lang="en-GB" dirty="0"/>
              <a:t>Stool studies are not routinely necessary in patients with viral gastroenteritis and are typically negative for </a:t>
            </a:r>
            <a:r>
              <a:rPr lang="en-GB" dirty="0" smtClean="0"/>
              <a:t>faecal </a:t>
            </a:r>
            <a:r>
              <a:rPr lang="en-GB" dirty="0"/>
              <a:t>leukocytes and occult blood.</a:t>
            </a:r>
          </a:p>
          <a:p>
            <a:endParaRPr lang="en-GB" dirty="0"/>
          </a:p>
        </p:txBody>
      </p:sp>
    </p:spTree>
    <p:extLst>
      <p:ext uri="{BB962C8B-B14F-4D97-AF65-F5344CB8AC3E}">
        <p14:creationId xmlns:p14="http://schemas.microsoft.com/office/powerpoint/2010/main" val="119324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762000"/>
            <a:ext cx="7696200" cy="5410200"/>
          </a:xfr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5400000" scaled="1"/>
            <a:tileRect/>
          </a:gradFill>
          <a:effectLst>
            <a:glow rad="228600">
              <a:schemeClr val="accent4">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ormAutofit/>
          </a:bodyPr>
          <a:lstStyle/>
          <a:p>
            <a:r>
              <a:rPr lang="en-GB" dirty="0" smtClean="0"/>
              <a:t/>
            </a:r>
            <a:br>
              <a:rPr lang="en-GB" dirty="0" smtClean="0"/>
            </a:br>
            <a:r>
              <a:rPr lang="en-GB" sz="4800" b="1" i="1" dirty="0" smtClean="0">
                <a:solidFill>
                  <a:srgbClr val="FF0000"/>
                </a:solidFill>
              </a:rPr>
              <a:t>Outlines:</a:t>
            </a:r>
            <a:r>
              <a:rPr lang="en-GB" dirty="0" smtClean="0"/>
              <a:t/>
            </a:r>
            <a:br>
              <a:rPr lang="en-GB" dirty="0" smtClean="0"/>
            </a:br>
            <a:r>
              <a:rPr lang="en-GB" dirty="0" smtClean="0"/>
              <a:t>.Causative agents </a:t>
            </a:r>
            <a:br>
              <a:rPr lang="en-GB" dirty="0" smtClean="0"/>
            </a:br>
            <a:r>
              <a:rPr lang="en-GB" dirty="0" smtClean="0"/>
              <a:t>.Pathophysiology</a:t>
            </a:r>
            <a:r>
              <a:rPr lang="en-GB" dirty="0"/>
              <a:t/>
            </a:r>
            <a:br>
              <a:rPr lang="en-GB" dirty="0"/>
            </a:br>
            <a:r>
              <a:rPr lang="en-GB" dirty="0" smtClean="0"/>
              <a:t>.Types </a:t>
            </a:r>
            <a:r>
              <a:rPr lang="en-GB" dirty="0"/>
              <a:t>of </a:t>
            </a:r>
            <a:r>
              <a:rPr lang="en-GB" dirty="0" smtClean="0"/>
              <a:t>diarrhoea</a:t>
            </a:r>
            <a:r>
              <a:rPr lang="en-GB" dirty="0"/>
              <a:t/>
            </a:r>
            <a:br>
              <a:rPr lang="en-GB" dirty="0"/>
            </a:br>
            <a:r>
              <a:rPr lang="en-GB" dirty="0" smtClean="0"/>
              <a:t>.Classification </a:t>
            </a:r>
            <a:r>
              <a:rPr lang="en-GB" dirty="0"/>
              <a:t>of </a:t>
            </a:r>
            <a:r>
              <a:rPr lang="en-GB" dirty="0" smtClean="0"/>
              <a:t>diarrhoea</a:t>
            </a:r>
            <a:r>
              <a:rPr lang="en-GB" dirty="0"/>
              <a:t/>
            </a:r>
            <a:br>
              <a:rPr lang="en-GB" dirty="0"/>
            </a:br>
            <a:r>
              <a:rPr lang="en-GB" dirty="0" smtClean="0"/>
              <a:t>.Management</a:t>
            </a:r>
            <a:r>
              <a:rPr lang="en-GB" dirty="0"/>
              <a:t>.</a:t>
            </a:r>
          </a:p>
        </p:txBody>
      </p:sp>
    </p:spTree>
    <p:extLst>
      <p:ext uri="{BB962C8B-B14F-4D97-AF65-F5344CB8AC3E}">
        <p14:creationId xmlns:p14="http://schemas.microsoft.com/office/powerpoint/2010/main" val="39445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a:t>stool cultures</a:t>
            </a:r>
          </a:p>
        </p:txBody>
      </p:sp>
      <p:sp>
        <p:nvSpPr>
          <p:cNvPr id="3" name="Content Placeholder 2"/>
          <p:cNvSpPr>
            <a:spLocks noGrp="1"/>
          </p:cNvSpPr>
          <p:nvPr>
            <p:ph idx="1"/>
          </p:nvPr>
        </p:nvSpPr>
        <p:spPr>
          <a:xfrm>
            <a:off x="457200" y="1600200"/>
            <a:ext cx="8229600" cy="5029200"/>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algn="just"/>
            <a:r>
              <a:rPr lang="en-GB" dirty="0"/>
              <a:t>Immunocompromised patients, including those infected with the human immunodeficiency virus (HIV). </a:t>
            </a:r>
          </a:p>
          <a:p>
            <a:pPr algn="just"/>
            <a:r>
              <a:rPr lang="en-GB" dirty="0"/>
              <a:t>Patients with comorbidities that increase the risk for complications.</a:t>
            </a:r>
          </a:p>
          <a:p>
            <a:pPr algn="just"/>
            <a:r>
              <a:rPr lang="en-GB" dirty="0"/>
              <a:t>Patients with more severe, inflammatory </a:t>
            </a:r>
            <a:r>
              <a:rPr lang="en-GB" dirty="0" err="1"/>
              <a:t>diarrhea</a:t>
            </a:r>
            <a:r>
              <a:rPr lang="en-GB" dirty="0"/>
              <a:t> (including bloody </a:t>
            </a:r>
            <a:r>
              <a:rPr lang="en-GB" dirty="0" err="1"/>
              <a:t>diarrhea</a:t>
            </a:r>
            <a:r>
              <a:rPr lang="en-GB" dirty="0"/>
              <a:t>).</a:t>
            </a:r>
          </a:p>
          <a:p>
            <a:pPr algn="just"/>
            <a:r>
              <a:rPr lang="en-GB" dirty="0"/>
              <a:t>Patients with underlying inflammatory bowel disease in whom the distinction between a flare and superimposed infection is critical.</a:t>
            </a:r>
          </a:p>
          <a:p>
            <a:pPr algn="just"/>
            <a:r>
              <a:rPr lang="en-GB" dirty="0"/>
              <a:t>Some employees, such as food handlers, might be requested to provide negative stool cultures, in addition to resolution of symptoms, in order to return to work.</a:t>
            </a:r>
          </a:p>
          <a:p>
            <a:pPr marL="0" indent="0">
              <a:buNone/>
            </a:pPr>
            <a:endParaRPr lang="en-GB" dirty="0"/>
          </a:p>
        </p:txBody>
      </p:sp>
    </p:spTree>
    <p:extLst>
      <p:ext uri="{BB962C8B-B14F-4D97-AF65-F5344CB8AC3E}">
        <p14:creationId xmlns:p14="http://schemas.microsoft.com/office/powerpoint/2010/main" val="156759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GB" dirty="0"/>
              <a:t>When to obtain stool for ova and parasites </a:t>
            </a:r>
          </a:p>
        </p:txBody>
      </p:sp>
      <p:sp>
        <p:nvSpPr>
          <p:cNvPr id="3" name="Content Placeholder 2"/>
          <p:cNvSpPr>
            <a:spLocks noGrp="1"/>
          </p:cNvSpPr>
          <p:nvPr>
            <p:ph idx="1"/>
          </p:nvPr>
        </p:nvSpPr>
        <p:spPr>
          <a:xfrm>
            <a:off x="228600" y="1600200"/>
            <a:ext cx="8686800" cy="502920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lgn="just"/>
            <a:r>
              <a:rPr lang="en-GB" dirty="0"/>
              <a:t>Persistent </a:t>
            </a:r>
            <a:r>
              <a:rPr lang="en-GB" dirty="0" err="1"/>
              <a:t>diarrhea</a:t>
            </a:r>
            <a:r>
              <a:rPr lang="en-GB" dirty="0"/>
              <a:t> (associated with Giardia, Cryptosporidium, and Entamoeba </a:t>
            </a:r>
            <a:r>
              <a:rPr lang="en-GB" dirty="0" err="1"/>
              <a:t>histolytica</a:t>
            </a:r>
            <a:r>
              <a:rPr lang="en-GB" dirty="0"/>
              <a:t>)</a:t>
            </a:r>
          </a:p>
          <a:p>
            <a:pPr algn="just"/>
            <a:r>
              <a:rPr lang="en-GB" dirty="0"/>
              <a:t>Persistent </a:t>
            </a:r>
            <a:r>
              <a:rPr lang="en-GB" dirty="0" err="1"/>
              <a:t>diarrhea</a:t>
            </a:r>
            <a:r>
              <a:rPr lang="en-GB" dirty="0"/>
              <a:t> following travel to Russia, Nepal, or mountainous regions (associated with Giardia, Cryptosporidium, and </a:t>
            </a:r>
            <a:r>
              <a:rPr lang="en-GB" dirty="0" err="1"/>
              <a:t>Cyclospora</a:t>
            </a:r>
            <a:r>
              <a:rPr lang="en-GB" dirty="0"/>
              <a:t>)</a:t>
            </a:r>
          </a:p>
          <a:p>
            <a:pPr algn="just"/>
            <a:r>
              <a:rPr lang="en-GB" dirty="0"/>
              <a:t>Persistent </a:t>
            </a:r>
            <a:r>
              <a:rPr lang="en-GB" dirty="0" err="1"/>
              <a:t>diarrhea</a:t>
            </a:r>
            <a:r>
              <a:rPr lang="en-GB" dirty="0"/>
              <a:t> with exposure to infants in </a:t>
            </a:r>
            <a:r>
              <a:rPr lang="en-GB" dirty="0" err="1"/>
              <a:t>daycare</a:t>
            </a:r>
            <a:r>
              <a:rPr lang="en-GB" dirty="0"/>
              <a:t> </a:t>
            </a:r>
            <a:r>
              <a:rPr lang="en-GB" dirty="0" err="1"/>
              <a:t>centers</a:t>
            </a:r>
            <a:r>
              <a:rPr lang="en-GB" dirty="0"/>
              <a:t> (associated with Giardia and Cryptosporidium)</a:t>
            </a:r>
          </a:p>
          <a:p>
            <a:pPr algn="just"/>
            <a:r>
              <a:rPr lang="en-GB" dirty="0" err="1"/>
              <a:t>Diarrhea</a:t>
            </a:r>
            <a:r>
              <a:rPr lang="en-GB" dirty="0"/>
              <a:t> in a man who has sex with men (MSM) or a patient with AIDS (associated with Giardia and Entamoeba </a:t>
            </a:r>
            <a:r>
              <a:rPr lang="en-GB" dirty="0" err="1"/>
              <a:t>histolytica</a:t>
            </a:r>
            <a:r>
              <a:rPr lang="en-GB" dirty="0"/>
              <a:t> in the former, and a variety of parasites in the latter).</a:t>
            </a:r>
          </a:p>
          <a:p>
            <a:pPr algn="just"/>
            <a:r>
              <a:rPr lang="en-GB" dirty="0"/>
              <a:t> A community waterborne outbreak (associated with Giardia and Cryptosporidium)</a:t>
            </a:r>
          </a:p>
          <a:p>
            <a:pPr algn="just"/>
            <a:r>
              <a:rPr lang="en-GB" dirty="0"/>
              <a:t>Bloody </a:t>
            </a:r>
            <a:r>
              <a:rPr lang="en-GB" dirty="0" err="1"/>
              <a:t>diarrhea</a:t>
            </a:r>
            <a:r>
              <a:rPr lang="en-GB" dirty="0"/>
              <a:t> with few or no </a:t>
            </a:r>
            <a:r>
              <a:rPr lang="en-GB" dirty="0" err="1"/>
              <a:t>fecal</a:t>
            </a:r>
            <a:r>
              <a:rPr lang="en-GB" dirty="0"/>
              <a:t> leukocytes (associated with intestinal </a:t>
            </a:r>
            <a:r>
              <a:rPr lang="en-GB" dirty="0" err="1"/>
              <a:t>amebiasis</a:t>
            </a:r>
            <a:r>
              <a:rPr lang="en-GB" dirty="0" smtClean="0"/>
              <a:t>)</a:t>
            </a:r>
          </a:p>
          <a:p>
            <a:pPr algn="just"/>
            <a:r>
              <a:rPr lang="en-GB" dirty="0" smtClean="0"/>
              <a:t> </a:t>
            </a:r>
            <a:r>
              <a:rPr lang="en-GB" dirty="0"/>
              <a:t>Symptoms that begin within six hours suggest ingestion of a preformed toxin of Staphylococcus aureus or Bacillus </a:t>
            </a:r>
            <a:r>
              <a:rPr lang="en-GB" dirty="0" err="1" smtClean="0"/>
              <a:t>cereus.Symptoms</a:t>
            </a:r>
            <a:r>
              <a:rPr lang="en-GB" dirty="0" smtClean="0"/>
              <a:t> </a:t>
            </a:r>
            <a:r>
              <a:rPr lang="en-GB" dirty="0"/>
              <a:t>that begin at 8 to 16 hours suggest infection with Clostridium perfringens</a:t>
            </a:r>
          </a:p>
          <a:p>
            <a:pPr algn="just"/>
            <a:endParaRPr lang="en-GB" dirty="0"/>
          </a:p>
        </p:txBody>
      </p:sp>
    </p:spTree>
    <p:extLst>
      <p:ext uri="{BB962C8B-B14F-4D97-AF65-F5344CB8AC3E}">
        <p14:creationId xmlns:p14="http://schemas.microsoft.com/office/powerpoint/2010/main" val="2319277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style>
          <a:lnRef idx="1">
            <a:schemeClr val="accent5"/>
          </a:lnRef>
          <a:fillRef idx="2">
            <a:schemeClr val="accent5"/>
          </a:fillRef>
          <a:effectRef idx="1">
            <a:schemeClr val="accent5"/>
          </a:effectRef>
          <a:fontRef idx="minor">
            <a:schemeClr val="dk1"/>
          </a:fontRef>
        </p:style>
        <p:txBody>
          <a:bodyPr>
            <a:noAutofit/>
          </a:bodyPr>
          <a:lstStyle/>
          <a:p>
            <a:pPr marL="342900" indent="-342900" algn="just">
              <a:buFont typeface="Arial" panose="020B0604020202020204" pitchFamily="34" charset="0"/>
              <a:buChar char="•"/>
            </a:pPr>
            <a:r>
              <a:rPr lang="en-GB" sz="2400" dirty="0"/>
              <a:t>In the absence of signs of volume depletion, it is not necessary to measure serum electrolytes, which are usually normal</a:t>
            </a:r>
            <a:r>
              <a:rPr lang="en-GB" sz="2400" dirty="0" smtClean="0"/>
              <a:t>.</a:t>
            </a:r>
            <a:br>
              <a:rPr lang="en-GB" sz="2400" dirty="0" smtClean="0"/>
            </a:br>
            <a:r>
              <a:rPr lang="en-GB" sz="2400" dirty="0" smtClean="0"/>
              <a:t> </a:t>
            </a:r>
            <a:r>
              <a:rPr lang="en-GB" sz="2400" dirty="0"/>
              <a:t>If substantial volume depletion is present, clinicians should measure serum electrolytes to screen for </a:t>
            </a:r>
            <a:r>
              <a:rPr lang="en-GB" sz="2400" dirty="0" smtClean="0"/>
              <a:t>hypokalaemia </a:t>
            </a:r>
            <a:r>
              <a:rPr lang="en-GB" sz="2400" dirty="0"/>
              <a:t>or renal dysfunction</a:t>
            </a:r>
          </a:p>
        </p:txBody>
      </p:sp>
      <p:sp>
        <p:nvSpPr>
          <p:cNvPr id="3" name="Content Placeholder 2"/>
          <p:cNvSpPr>
            <a:spLocks noGrp="1"/>
          </p:cNvSpPr>
          <p:nvPr>
            <p:ph idx="1"/>
          </p:nvPr>
        </p:nvSpPr>
        <p:spPr>
          <a:xfrm>
            <a:off x="304800" y="2895600"/>
            <a:ext cx="8382000" cy="3763963"/>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en-GB" sz="2600" dirty="0"/>
              <a:t>Symptoms that begin at more than 16 hours can result from viral or bacterial infection (</a:t>
            </a:r>
            <a:r>
              <a:rPr lang="en-GB" sz="2600" dirty="0" err="1"/>
              <a:t>eg</a:t>
            </a:r>
            <a:r>
              <a:rPr lang="en-GB" sz="2600" dirty="0"/>
              <a:t>, contamination of food with </a:t>
            </a:r>
            <a:r>
              <a:rPr lang="en-GB" sz="2600" dirty="0" err="1" smtClean="0"/>
              <a:t>entero</a:t>
            </a:r>
            <a:r>
              <a:rPr lang="en-GB" sz="2600" dirty="0" smtClean="0"/>
              <a:t>-toxigenic </a:t>
            </a:r>
            <a:r>
              <a:rPr lang="en-GB" sz="2600" dirty="0"/>
              <a:t>or </a:t>
            </a:r>
            <a:r>
              <a:rPr lang="en-GB" sz="2600" dirty="0" err="1" smtClean="0"/>
              <a:t>entero-hemorrhagic</a:t>
            </a:r>
            <a:r>
              <a:rPr lang="en-GB" sz="2600" dirty="0" smtClean="0"/>
              <a:t> </a:t>
            </a:r>
            <a:r>
              <a:rPr lang="en-GB" sz="2600" dirty="0"/>
              <a:t>E. coli</a:t>
            </a:r>
            <a:r>
              <a:rPr lang="en-GB" sz="2600" dirty="0" smtClean="0"/>
              <a:t>).</a:t>
            </a:r>
            <a:endParaRPr lang="en-GB" sz="2600" dirty="0"/>
          </a:p>
          <a:p>
            <a:pPr algn="just"/>
            <a:r>
              <a:rPr lang="en-GB" sz="2600" dirty="0"/>
              <a:t>Syndromes that may begin with </a:t>
            </a:r>
            <a:r>
              <a:rPr lang="en-GB" sz="2600" dirty="0" smtClean="0"/>
              <a:t>diarrhoea </a:t>
            </a:r>
            <a:r>
              <a:rPr lang="en-GB" sz="2600" dirty="0"/>
              <a:t>but progress to fever and more systemic complaints such as head ache, muscle aches, stiff neck may suggest infection with Listeria monocytogenes, particularly in pregnant woman.</a:t>
            </a:r>
          </a:p>
          <a:p>
            <a:endParaRPr lang="en-GB" dirty="0"/>
          </a:p>
        </p:txBody>
      </p:sp>
    </p:spTree>
    <p:extLst>
      <p:ext uri="{BB962C8B-B14F-4D97-AF65-F5344CB8AC3E}">
        <p14:creationId xmlns:p14="http://schemas.microsoft.com/office/powerpoint/2010/main" val="446747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smtClean="0"/>
              <a:t>Continue……</a:t>
            </a:r>
            <a:endParaRPr lang="en-GB"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en-GB" dirty="0"/>
              <a:t>The complete blood count does not reliably distinguish between viral and bacterial gastroenteritis.</a:t>
            </a:r>
          </a:p>
          <a:p>
            <a:r>
              <a:rPr lang="en-GB" dirty="0"/>
              <a:t> The white blood cell count may or may not be elevated.</a:t>
            </a:r>
          </a:p>
          <a:p>
            <a:r>
              <a:rPr lang="en-GB" dirty="0"/>
              <a:t> In patients with acute viral gastroenteritis with volume depletion, the complete blood count may show signs of </a:t>
            </a:r>
            <a:r>
              <a:rPr lang="en-GB" dirty="0" err="1"/>
              <a:t>hemoconcentration</a:t>
            </a:r>
            <a:r>
              <a:rPr lang="en-GB" dirty="0"/>
              <a:t>.</a:t>
            </a:r>
          </a:p>
          <a:p>
            <a:endParaRPr lang="en-GB" dirty="0"/>
          </a:p>
        </p:txBody>
      </p:sp>
    </p:spTree>
    <p:extLst>
      <p:ext uri="{BB962C8B-B14F-4D97-AF65-F5344CB8AC3E}">
        <p14:creationId xmlns:p14="http://schemas.microsoft.com/office/powerpoint/2010/main" val="810533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a:t>Management</a:t>
            </a:r>
          </a:p>
        </p:txBody>
      </p:sp>
      <p:sp>
        <p:nvSpPr>
          <p:cNvPr id="3" name="Content Placeholder 2"/>
          <p:cNvSpPr>
            <a:spLocks noGrp="1"/>
          </p:cNvSpPr>
          <p:nvPr>
            <p:ph idx="1"/>
          </p:nvPr>
        </p:nvSpPr>
        <p:spPr>
          <a:xfrm>
            <a:off x="457200" y="1600200"/>
            <a:ext cx="8229600" cy="518160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n-GB" dirty="0"/>
              <a:t>Self limiting course</a:t>
            </a:r>
          </a:p>
          <a:p>
            <a:r>
              <a:rPr lang="en-GB" dirty="0"/>
              <a:t>Replace fluids and electrolytes</a:t>
            </a:r>
          </a:p>
          <a:p>
            <a:r>
              <a:rPr lang="en-GB" dirty="0"/>
              <a:t>Oral Rehydration (ORT)</a:t>
            </a:r>
          </a:p>
          <a:p>
            <a:r>
              <a:rPr lang="en-GB" dirty="0"/>
              <a:t>Mild to moderate dehydration</a:t>
            </a:r>
          </a:p>
          <a:p>
            <a:r>
              <a:rPr lang="en-GB" dirty="0"/>
              <a:t>Commercially available ORT</a:t>
            </a:r>
          </a:p>
          <a:p>
            <a:pPr marL="0" indent="0">
              <a:buNone/>
            </a:pPr>
            <a:r>
              <a:rPr lang="en-GB" dirty="0"/>
              <a:t>The composition of the oral rehydration solution (per </a:t>
            </a:r>
            <a:r>
              <a:rPr lang="en-GB" dirty="0" err="1" smtClean="0"/>
              <a:t>liter</a:t>
            </a:r>
            <a:r>
              <a:rPr lang="en-GB" dirty="0" smtClean="0"/>
              <a:t> </a:t>
            </a:r>
            <a:r>
              <a:rPr lang="en-GB" dirty="0"/>
              <a:t>of water) recommended by the World Health Organization consists of:</a:t>
            </a:r>
          </a:p>
          <a:p>
            <a:r>
              <a:rPr lang="en-GB" dirty="0"/>
              <a:t>3.5 g sodium chloride</a:t>
            </a:r>
          </a:p>
          <a:p>
            <a:r>
              <a:rPr lang="en-GB" dirty="0"/>
              <a:t>2.9 g </a:t>
            </a:r>
            <a:r>
              <a:rPr lang="en-GB" dirty="0" err="1"/>
              <a:t>trisodium</a:t>
            </a:r>
            <a:r>
              <a:rPr lang="en-GB" dirty="0"/>
              <a:t> citrate or 2.5 g sodium bicarbonate</a:t>
            </a:r>
          </a:p>
          <a:p>
            <a:r>
              <a:rPr lang="en-GB" dirty="0"/>
              <a:t>1.5 g potassium chloride</a:t>
            </a:r>
          </a:p>
          <a:p>
            <a:r>
              <a:rPr lang="en-GB" dirty="0"/>
              <a:t>20 g glucose or 40 g sucrose</a:t>
            </a:r>
          </a:p>
          <a:p>
            <a:endParaRPr lang="en-GB" dirty="0"/>
          </a:p>
        </p:txBody>
      </p:sp>
    </p:spTree>
    <p:extLst>
      <p:ext uri="{BB962C8B-B14F-4D97-AF65-F5344CB8AC3E}">
        <p14:creationId xmlns:p14="http://schemas.microsoft.com/office/powerpoint/2010/main" val="3237821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png"/>
          <p:cNvPicPr/>
          <p:nvPr/>
        </p:nvPicPr>
        <p:blipFill>
          <a:blip r:embed="rId2">
            <a:extLst/>
          </a:blip>
          <a:stretch>
            <a:fillRect/>
          </a:stretch>
        </p:blipFill>
        <p:spPr>
          <a:xfrm>
            <a:off x="684212" y="549275"/>
            <a:ext cx="7775576" cy="5759450"/>
          </a:xfrm>
          <a:prstGeom prst="rect">
            <a:avLst/>
          </a:prstGeom>
          <a:ln w="12700">
            <a:miter lim="400000"/>
          </a:ln>
        </p:spPr>
      </p:pic>
    </p:spTree>
    <p:extLst>
      <p:ext uri="{BB962C8B-B14F-4D97-AF65-F5344CB8AC3E}">
        <p14:creationId xmlns:p14="http://schemas.microsoft.com/office/powerpoint/2010/main" val="3391636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png"/>
          <p:cNvPicPr/>
          <p:nvPr/>
        </p:nvPicPr>
        <p:blipFill>
          <a:blip r:embed="rId2">
            <a:extLst/>
          </a:blip>
          <a:stretch>
            <a:fillRect/>
          </a:stretch>
        </p:blipFill>
        <p:spPr>
          <a:xfrm>
            <a:off x="755650" y="549275"/>
            <a:ext cx="7632700" cy="5759450"/>
          </a:xfrm>
          <a:prstGeom prst="rect">
            <a:avLst/>
          </a:prstGeom>
          <a:ln w="12700">
            <a:miter lim="400000"/>
          </a:ln>
        </p:spPr>
      </p:pic>
    </p:spTree>
    <p:extLst>
      <p:ext uri="{BB962C8B-B14F-4D97-AF65-F5344CB8AC3E}">
        <p14:creationId xmlns:p14="http://schemas.microsoft.com/office/powerpoint/2010/main" val="2881264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png"/>
          <p:cNvPicPr/>
          <p:nvPr/>
        </p:nvPicPr>
        <p:blipFill>
          <a:blip r:embed="rId2">
            <a:extLst/>
          </a:blip>
          <a:stretch>
            <a:fillRect/>
          </a:stretch>
        </p:blipFill>
        <p:spPr>
          <a:xfrm>
            <a:off x="611187" y="549275"/>
            <a:ext cx="7993063" cy="5872163"/>
          </a:xfrm>
          <a:prstGeom prst="rect">
            <a:avLst/>
          </a:prstGeom>
          <a:ln w="12700">
            <a:miter lim="400000"/>
          </a:ln>
        </p:spPr>
      </p:pic>
    </p:spTree>
    <p:extLst>
      <p:ext uri="{BB962C8B-B14F-4D97-AF65-F5344CB8AC3E}">
        <p14:creationId xmlns:p14="http://schemas.microsoft.com/office/powerpoint/2010/main" val="1083455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t>Antibiotics </a:t>
            </a:r>
            <a:endParaRPr lang="en-GB" dirty="0"/>
          </a:p>
        </p:txBody>
      </p:sp>
      <p:sp>
        <p:nvSpPr>
          <p:cNvPr id="5" name="Content Placeholder 4"/>
          <p:cNvSpPr>
            <a:spLocks noGrp="1"/>
          </p:cNvSpPr>
          <p:nvPr>
            <p:ph idx="1"/>
          </p:nvPr>
        </p:nvSpPr>
        <p:spPr>
          <a:xfrm>
            <a:off x="457200" y="1066800"/>
            <a:ext cx="8229600" cy="5638800"/>
          </a:xfrm>
        </p:spPr>
        <p:style>
          <a:lnRef idx="1">
            <a:schemeClr val="accent5"/>
          </a:lnRef>
          <a:fillRef idx="2">
            <a:schemeClr val="accent5"/>
          </a:fillRef>
          <a:effectRef idx="1">
            <a:schemeClr val="accent5"/>
          </a:effectRef>
          <a:fontRef idx="minor">
            <a:schemeClr val="dk1"/>
          </a:fontRef>
        </p:style>
        <p:txBody>
          <a:bodyPr>
            <a:normAutofit fontScale="92500"/>
          </a:bodyPr>
          <a:lstStyle/>
          <a:p>
            <a:pPr algn="just"/>
            <a:r>
              <a:rPr lang="en-GB" dirty="0"/>
              <a:t>We recommend empiric therapy with an oral fluoroquinolone (ciprofloxacin 500 mg twice daily, </a:t>
            </a:r>
            <a:r>
              <a:rPr lang="en-GB" dirty="0" err="1"/>
              <a:t>norfloxacin</a:t>
            </a:r>
            <a:r>
              <a:rPr lang="en-GB" dirty="0"/>
              <a:t> 400 mg twice daily (not available in the US), or levofloxacin 500 mg once daily) for three to five days in the absence of suspected EHEC or fluoroquinolone-resistant campylobacter infection . </a:t>
            </a:r>
          </a:p>
          <a:p>
            <a:pPr algn="just"/>
            <a:r>
              <a:rPr lang="en-GB" dirty="0"/>
              <a:t>Azithromycin (500 mg PO once daily for three days) or erythromycin (500 mg PO twice daily for five days) are alternative agents , particularly if fluoroquinolone resistance is suspected</a:t>
            </a:r>
          </a:p>
          <a:p>
            <a:endParaRPr lang="en-GB" dirty="0"/>
          </a:p>
        </p:txBody>
      </p:sp>
    </p:spTree>
    <p:extLst>
      <p:ext uri="{BB962C8B-B14F-4D97-AF65-F5344CB8AC3E}">
        <p14:creationId xmlns:p14="http://schemas.microsoft.com/office/powerpoint/2010/main" val="1821046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490538"/>
            <a:ext cx="7327900"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68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a:t>DEFINITION</a:t>
            </a:r>
          </a:p>
        </p:txBody>
      </p:sp>
      <p:sp>
        <p:nvSpPr>
          <p:cNvPr id="3" name="Content Placeholder 2"/>
          <p:cNvSpPr>
            <a:spLocks noGrp="1"/>
          </p:cNvSpPr>
          <p:nvPr>
            <p:ph idx="1"/>
          </p:nvPr>
        </p:nvSpPr>
        <p:spPr>
          <a:xfrm>
            <a:off x="457200" y="1600200"/>
            <a:ext cx="8229600" cy="5029200"/>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algn="just"/>
            <a:r>
              <a:rPr lang="en-GB" sz="3400" dirty="0" smtClean="0"/>
              <a:t>It is a diarrheal </a:t>
            </a:r>
            <a:r>
              <a:rPr lang="en-GB" sz="3400" dirty="0"/>
              <a:t>disease (three or more times per day or at least 200 g of stool per day) of rapid onset that lasts less than two weeks and may be accompanied by nausea, vomiting, fever, or abdominal pain</a:t>
            </a:r>
            <a:r>
              <a:rPr lang="en-GB" sz="3400" dirty="0" smtClean="0"/>
              <a:t>.</a:t>
            </a:r>
          </a:p>
          <a:p>
            <a:pPr algn="just"/>
            <a:r>
              <a:rPr lang="en-GB" sz="3400" dirty="0" smtClean="0">
                <a:solidFill>
                  <a:srgbClr val="000000"/>
                </a:solidFill>
              </a:rPr>
              <a:t>Also known as an inflammatory </a:t>
            </a:r>
            <a:r>
              <a:rPr lang="en-GB" sz="3400" dirty="0">
                <a:solidFill>
                  <a:srgbClr val="000000"/>
                </a:solidFill>
              </a:rPr>
              <a:t>disease of the </a:t>
            </a:r>
            <a:r>
              <a:rPr lang="en-GB" sz="3400" dirty="0" smtClean="0">
                <a:solidFill>
                  <a:srgbClr val="000000"/>
                </a:solidFill>
              </a:rPr>
              <a:t>gastric, and enteric </a:t>
            </a:r>
            <a:r>
              <a:rPr lang="en-GB" sz="3400" dirty="0">
                <a:solidFill>
                  <a:srgbClr val="000000"/>
                </a:solidFill>
              </a:rPr>
              <a:t>sites of the gastrointestinal tract</a:t>
            </a:r>
            <a:r>
              <a:rPr lang="en-GB" sz="3400" dirty="0" smtClean="0">
                <a:solidFill>
                  <a:srgbClr val="000000"/>
                </a:solidFill>
              </a:rPr>
              <a:t>. It </a:t>
            </a:r>
            <a:r>
              <a:rPr lang="en-GB" sz="3400" dirty="0">
                <a:solidFill>
                  <a:srgbClr val="000000"/>
                </a:solidFill>
              </a:rPr>
              <a:t>is characterised by a sudden onset </a:t>
            </a:r>
            <a:r>
              <a:rPr lang="en-GB" sz="3400" dirty="0" smtClean="0">
                <a:solidFill>
                  <a:srgbClr val="000000"/>
                </a:solidFill>
              </a:rPr>
              <a:t>of diarrhoea </a:t>
            </a:r>
            <a:r>
              <a:rPr lang="en-GB" sz="3400" dirty="0">
                <a:solidFill>
                  <a:srgbClr val="000000"/>
                </a:solidFill>
              </a:rPr>
              <a:t>with or without vomiting</a:t>
            </a:r>
            <a:r>
              <a:rPr lang="en-GB" sz="3400" dirty="0" smtClean="0">
                <a:solidFill>
                  <a:srgbClr val="000000"/>
                </a:solidFill>
              </a:rPr>
              <a:t>.</a:t>
            </a:r>
          </a:p>
          <a:p>
            <a:pPr algn="just"/>
            <a:r>
              <a:rPr lang="en-GB" sz="3400" dirty="0" smtClean="0">
                <a:solidFill>
                  <a:srgbClr val="3892A8"/>
                </a:solidFill>
              </a:rPr>
              <a:t> </a:t>
            </a:r>
            <a:r>
              <a:rPr lang="en-GB" sz="3400" dirty="0" smtClean="0">
                <a:solidFill>
                  <a:srgbClr val="000000"/>
                </a:solidFill>
              </a:rPr>
              <a:t>Diarrhoea </a:t>
            </a:r>
            <a:r>
              <a:rPr lang="en-GB" sz="3400" dirty="0">
                <a:solidFill>
                  <a:srgbClr val="000000"/>
                </a:solidFill>
              </a:rPr>
              <a:t>in infants and small children </a:t>
            </a:r>
            <a:r>
              <a:rPr lang="en-GB" sz="3400" dirty="0" smtClean="0">
                <a:solidFill>
                  <a:srgbClr val="000000"/>
                </a:solidFill>
              </a:rPr>
              <a:t>may quickly </a:t>
            </a:r>
            <a:r>
              <a:rPr lang="en-GB" sz="3400" dirty="0">
                <a:solidFill>
                  <a:srgbClr val="000000"/>
                </a:solidFill>
              </a:rPr>
              <a:t>dehydrate or get hypovolemic </a:t>
            </a:r>
            <a:r>
              <a:rPr lang="en-GB" sz="3400" dirty="0" smtClean="0">
                <a:solidFill>
                  <a:srgbClr val="000000"/>
                </a:solidFill>
              </a:rPr>
              <a:t>shock if </a:t>
            </a:r>
            <a:r>
              <a:rPr lang="en-GB" sz="3400" dirty="0">
                <a:solidFill>
                  <a:srgbClr val="000000"/>
                </a:solidFill>
              </a:rPr>
              <a:t>fluids and electrolytes are not </a:t>
            </a:r>
            <a:r>
              <a:rPr lang="en-GB" sz="3400" dirty="0" smtClean="0">
                <a:solidFill>
                  <a:srgbClr val="000000"/>
                </a:solidFill>
              </a:rPr>
              <a:t>administered immediately</a:t>
            </a:r>
            <a:r>
              <a:rPr lang="en-GB" sz="3400" dirty="0">
                <a:solidFill>
                  <a:srgbClr val="000000"/>
                </a:solidFill>
              </a:rPr>
              <a:t>.</a:t>
            </a:r>
          </a:p>
          <a:p>
            <a:pPr algn="just"/>
            <a:r>
              <a:rPr lang="en-GB" sz="3400" dirty="0" smtClean="0">
                <a:solidFill>
                  <a:srgbClr val="000000"/>
                </a:solidFill>
              </a:rPr>
              <a:t>Causes include; virus, bacteria, protozoal, and non </a:t>
            </a:r>
            <a:r>
              <a:rPr lang="en-GB" sz="3400" dirty="0">
                <a:solidFill>
                  <a:srgbClr val="000000"/>
                </a:solidFill>
              </a:rPr>
              <a:t>infectious causes.</a:t>
            </a:r>
            <a:endParaRPr lang="en-GB" sz="3400" dirty="0"/>
          </a:p>
          <a:p>
            <a:pPr marL="0" indent="0">
              <a:buNone/>
            </a:pPr>
            <a:endParaRPr lang="en-GB" sz="3400" dirty="0"/>
          </a:p>
        </p:txBody>
      </p:sp>
    </p:spTree>
    <p:extLst>
      <p:ext uri="{BB962C8B-B14F-4D97-AF65-F5344CB8AC3E}">
        <p14:creationId xmlns:p14="http://schemas.microsoft.com/office/powerpoint/2010/main" val="190039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sted-image.jpg"/>
          <p:cNvPicPr/>
          <p:nvPr/>
        </p:nvPicPr>
        <p:blipFill>
          <a:blip r:embed="rId2">
            <a:extLst/>
          </a:blip>
          <a:stretch>
            <a:fillRect/>
          </a:stretch>
        </p:blipFill>
        <p:spPr>
          <a:xfrm>
            <a:off x="1276813" y="237479"/>
            <a:ext cx="6092673" cy="6383042"/>
          </a:xfrm>
          <a:prstGeom prst="rect">
            <a:avLst/>
          </a:prstGeom>
          <a:ln w="12700">
            <a:miter lim="400000"/>
          </a:ln>
        </p:spPr>
      </p:pic>
    </p:spTree>
    <p:extLst>
      <p:ext uri="{BB962C8B-B14F-4D97-AF65-F5344CB8AC3E}">
        <p14:creationId xmlns:p14="http://schemas.microsoft.com/office/powerpoint/2010/main" val="4251560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sted-image.jpg"/>
          <p:cNvPicPr/>
          <p:nvPr/>
        </p:nvPicPr>
        <p:blipFill>
          <a:blip r:embed="rId2">
            <a:extLst/>
          </a:blip>
          <a:stretch>
            <a:fillRect/>
          </a:stretch>
        </p:blipFill>
        <p:spPr>
          <a:xfrm>
            <a:off x="1143000" y="423869"/>
            <a:ext cx="7010400" cy="6010262"/>
          </a:xfrm>
          <a:prstGeom prst="rect">
            <a:avLst/>
          </a:prstGeom>
          <a:ln w="12700">
            <a:miter lim="400000"/>
          </a:ln>
        </p:spPr>
      </p:pic>
    </p:spTree>
    <p:extLst>
      <p:ext uri="{BB962C8B-B14F-4D97-AF65-F5344CB8AC3E}">
        <p14:creationId xmlns:p14="http://schemas.microsoft.com/office/powerpoint/2010/main" val="4177515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0500"/>
            <a:ext cx="4330700" cy="3238500"/>
          </a:xfrm>
          <a:prstGeom prst="rect">
            <a:avLst/>
          </a:prstGeom>
        </p:spPr>
      </p:pic>
      <p:sp>
        <p:nvSpPr>
          <p:cNvPr id="3" name="Rectangle 2"/>
          <p:cNvSpPr/>
          <p:nvPr/>
        </p:nvSpPr>
        <p:spPr>
          <a:xfrm>
            <a:off x="4739409" y="3733800"/>
            <a:ext cx="4038600" cy="1754326"/>
          </a:xfrm>
          <a:prstGeom prst="rect">
            <a:avLst/>
          </a:prstGeom>
          <a:blipFill>
            <a:blip r:embed="rId3"/>
            <a:tile tx="0" ty="0" sx="100000" sy="100000" flip="none" algn="tl"/>
          </a:blipFill>
          <a:effectLst>
            <a:reflection blurRad="6350" stA="50000" endA="275" endPos="40000" dist="101600" dir="5400000" sy="-100000" algn="bl" rotWithShape="0"/>
          </a:effectLst>
        </p:spPr>
        <p:txBody>
          <a:bodyPr wrap="square" lIns="91440" tIns="45720" rIns="91440" bIns="45720">
            <a:spAutoFit/>
          </a:bodyPr>
          <a:lstStyle/>
          <a:p>
            <a:pPr algn="ctr"/>
            <a:r>
              <a:rPr lang="en-US" sz="54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THANK YOU.</a:t>
            </a:r>
          </a:p>
          <a:p>
            <a:pPr algn="ctr"/>
            <a:r>
              <a:rPr lang="en-US" sz="54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QUESTIONS.</a:t>
            </a:r>
          </a:p>
        </p:txBody>
      </p:sp>
    </p:spTree>
    <p:extLst>
      <p:ext uri="{BB962C8B-B14F-4D97-AF65-F5344CB8AC3E}">
        <p14:creationId xmlns:p14="http://schemas.microsoft.com/office/powerpoint/2010/main" val="80534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png"/>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2400" y="152400"/>
            <a:ext cx="8839200" cy="6553199"/>
          </a:xfrm>
          <a:prstGeom prst="rect">
            <a:avLst/>
          </a:prstGeom>
          <a:ln w="38100">
            <a:solidFill>
              <a:schemeClr val="tx1"/>
            </a:solidFill>
            <a:miter lim="400000"/>
          </a:ln>
        </p:spPr>
      </p:pic>
    </p:spTree>
    <p:extLst>
      <p:ext uri="{BB962C8B-B14F-4D97-AF65-F5344CB8AC3E}">
        <p14:creationId xmlns:p14="http://schemas.microsoft.com/office/powerpoint/2010/main" val="279784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dirty="0"/>
              <a:t>Causative Agents</a:t>
            </a:r>
          </a:p>
        </p:txBody>
      </p:sp>
      <p:sp>
        <p:nvSpPr>
          <p:cNvPr id="5" name="Content Placeholder 4"/>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just"/>
            <a:r>
              <a:rPr lang="en-GB" dirty="0"/>
              <a:t>Most cases of acute infectious gastroenteritis are viral, with norovirus being the most common cause of acute gastroenteritis</a:t>
            </a:r>
          </a:p>
          <a:p>
            <a:pPr algn="just"/>
            <a:r>
              <a:rPr lang="en-GB" dirty="0" err="1" smtClean="0"/>
              <a:t>Rota</a:t>
            </a:r>
            <a:r>
              <a:rPr lang="en-GB" dirty="0" smtClean="0"/>
              <a:t> virus</a:t>
            </a:r>
            <a:endParaRPr lang="en-GB" dirty="0"/>
          </a:p>
          <a:p>
            <a:pPr algn="just"/>
            <a:r>
              <a:rPr lang="en-GB" dirty="0"/>
              <a:t>Enteric Adenovirus</a:t>
            </a:r>
          </a:p>
          <a:p>
            <a:pPr algn="just"/>
            <a:r>
              <a:rPr lang="en-GB" dirty="0" smtClean="0"/>
              <a:t>Astro virus</a:t>
            </a:r>
            <a:endParaRPr lang="en-GB" dirty="0"/>
          </a:p>
          <a:p>
            <a:pPr algn="just"/>
            <a:endParaRPr lang="en-GB" dirty="0"/>
          </a:p>
        </p:txBody>
      </p:sp>
    </p:spTree>
    <p:extLst>
      <p:ext uri="{BB962C8B-B14F-4D97-AF65-F5344CB8AC3E}">
        <p14:creationId xmlns:p14="http://schemas.microsoft.com/office/powerpoint/2010/main" val="293044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a:t>viral </a:t>
            </a:r>
            <a:r>
              <a:rPr lang="en-GB" dirty="0" smtClean="0"/>
              <a:t>aetiology</a:t>
            </a:r>
            <a:endParaRPr lang="en-GB"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just"/>
            <a:r>
              <a:rPr lang="en-GB" dirty="0"/>
              <a:t>Characteristics of the history that suggest a viral </a:t>
            </a:r>
            <a:r>
              <a:rPr lang="en-GB" dirty="0" smtClean="0"/>
              <a:t>aetiology </a:t>
            </a:r>
            <a:r>
              <a:rPr lang="en-GB" dirty="0"/>
              <a:t>of acute gastroenteritis include: an intermediate incubation period (24 to 60 hours), a short infection duration (12 to 60 hours), and a high frequency of vomiting.</a:t>
            </a:r>
          </a:p>
          <a:p>
            <a:endParaRPr lang="en-GB" dirty="0"/>
          </a:p>
        </p:txBody>
      </p:sp>
    </p:spTree>
    <p:extLst>
      <p:ext uri="{BB962C8B-B14F-4D97-AF65-F5344CB8AC3E}">
        <p14:creationId xmlns:p14="http://schemas.microsoft.com/office/powerpoint/2010/main" val="106872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a:t>Duration of the </a:t>
            </a:r>
            <a:r>
              <a:rPr lang="en-GB" dirty="0" smtClean="0"/>
              <a:t>diarrhoea</a:t>
            </a:r>
            <a:endParaRPr lang="en-GB"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just"/>
            <a:r>
              <a:rPr lang="en-GB" dirty="0"/>
              <a:t>The duration of the </a:t>
            </a:r>
            <a:r>
              <a:rPr lang="en-GB" dirty="0" smtClean="0"/>
              <a:t>diarrhoea </a:t>
            </a:r>
            <a:r>
              <a:rPr lang="en-GB" dirty="0"/>
              <a:t>may differ among viral and bacterial acute gastroenteritis. Norovirus infection usually lasts a median of two days, rotavirus infection three to eight days, and Campylobacter and Salmonella last two to seven days .</a:t>
            </a:r>
          </a:p>
          <a:p>
            <a:pPr algn="just"/>
            <a:r>
              <a:rPr lang="en-GB" dirty="0"/>
              <a:t>Viral gastroenteritis does not typically cause bloody </a:t>
            </a:r>
            <a:r>
              <a:rPr lang="en-GB" dirty="0" smtClean="0"/>
              <a:t>diarrhoea.</a:t>
            </a:r>
            <a:endParaRPr lang="en-GB" dirty="0"/>
          </a:p>
          <a:p>
            <a:pPr algn="just"/>
            <a:endParaRPr lang="en-GB" dirty="0"/>
          </a:p>
        </p:txBody>
      </p:sp>
    </p:spTree>
    <p:extLst>
      <p:ext uri="{BB962C8B-B14F-4D97-AF65-F5344CB8AC3E}">
        <p14:creationId xmlns:p14="http://schemas.microsoft.com/office/powerpoint/2010/main" val="309988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style>
          <a:lnRef idx="1">
            <a:schemeClr val="accent4"/>
          </a:lnRef>
          <a:fillRef idx="2">
            <a:schemeClr val="accent4"/>
          </a:fillRef>
          <a:effectRef idx="1">
            <a:schemeClr val="accent4"/>
          </a:effectRef>
          <a:fontRef idx="minor">
            <a:schemeClr val="dk1"/>
          </a:fontRef>
        </p:style>
        <p:txBody>
          <a:bodyPr>
            <a:noAutofit/>
          </a:bodyPr>
          <a:lstStyle/>
          <a:p>
            <a:r>
              <a:rPr lang="en-GB" sz="3200" dirty="0"/>
              <a:t>Pathophysiology </a:t>
            </a:r>
            <a:r>
              <a:rPr lang="en-GB" sz="3200" dirty="0" smtClean="0"/>
              <a:t>of gastroenteritis</a:t>
            </a:r>
            <a:r>
              <a:rPr lang="en-GB" sz="3200" dirty="0"/>
              <a:t>.</a:t>
            </a:r>
          </a:p>
        </p:txBody>
      </p:sp>
      <p:sp>
        <p:nvSpPr>
          <p:cNvPr id="3" name="Content Placeholder 2"/>
          <p:cNvSpPr>
            <a:spLocks noGrp="1"/>
          </p:cNvSpPr>
          <p:nvPr>
            <p:ph idx="1"/>
          </p:nvPr>
        </p:nvSpPr>
        <p:spPr>
          <a:xfrm>
            <a:off x="228600" y="990600"/>
            <a:ext cx="8763000" cy="5715000"/>
          </a:xfrm>
        </p:spPr>
        <p:style>
          <a:lnRef idx="1">
            <a:schemeClr val="accent5"/>
          </a:lnRef>
          <a:fillRef idx="2">
            <a:schemeClr val="accent5"/>
          </a:fillRef>
          <a:effectRef idx="1">
            <a:schemeClr val="accent5"/>
          </a:effectRef>
          <a:fontRef idx="minor">
            <a:schemeClr val="dk1"/>
          </a:fontRef>
        </p:style>
        <p:txBody>
          <a:bodyPr>
            <a:noAutofit/>
          </a:bodyPr>
          <a:lstStyle/>
          <a:p>
            <a:pPr algn="just"/>
            <a:r>
              <a:rPr lang="en-GB" sz="2000" dirty="0"/>
              <a:t>GE is defined as vomiting or </a:t>
            </a:r>
            <a:r>
              <a:rPr lang="en-GB" sz="2000" dirty="0" smtClean="0"/>
              <a:t>diarrhoea due to </a:t>
            </a:r>
            <a:r>
              <a:rPr lang="en-GB" sz="2000" dirty="0"/>
              <a:t>infections of the small or </a:t>
            </a:r>
            <a:r>
              <a:rPr lang="en-GB" sz="2000" dirty="0" smtClean="0"/>
              <a:t>large intestines</a:t>
            </a:r>
            <a:r>
              <a:rPr lang="en-GB" sz="2000" dirty="0"/>
              <a:t>.</a:t>
            </a:r>
          </a:p>
          <a:p>
            <a:pPr algn="just"/>
            <a:r>
              <a:rPr lang="en-GB" sz="2000" dirty="0" smtClean="0"/>
              <a:t> </a:t>
            </a:r>
            <a:r>
              <a:rPr lang="en-GB" sz="2000" dirty="0"/>
              <a:t>Changes are majorly </a:t>
            </a:r>
            <a:r>
              <a:rPr lang="en-GB" sz="2000" dirty="0" smtClean="0"/>
              <a:t>non-inflammatory, in the </a:t>
            </a:r>
            <a:r>
              <a:rPr lang="en-GB" sz="2000" dirty="0"/>
              <a:t>small </a:t>
            </a:r>
            <a:r>
              <a:rPr lang="en-GB" sz="2000" dirty="0" smtClean="0"/>
              <a:t>intestines, but </a:t>
            </a:r>
            <a:r>
              <a:rPr lang="en-GB" sz="2000" dirty="0"/>
              <a:t>inflammatory </a:t>
            </a:r>
            <a:r>
              <a:rPr lang="en-GB" sz="2000" dirty="0" smtClean="0"/>
              <a:t>in large </a:t>
            </a:r>
            <a:r>
              <a:rPr lang="en-GB" sz="2000" dirty="0"/>
              <a:t>intestines.</a:t>
            </a:r>
          </a:p>
          <a:p>
            <a:pPr algn="just"/>
            <a:r>
              <a:rPr lang="en-GB" sz="2000" dirty="0" smtClean="0"/>
              <a:t> </a:t>
            </a:r>
            <a:r>
              <a:rPr lang="en-GB" sz="2000" dirty="0"/>
              <a:t>Abdominal </a:t>
            </a:r>
            <a:r>
              <a:rPr lang="en-GB" sz="2000" dirty="0" smtClean="0"/>
              <a:t>cramps, increased thirst, due to </a:t>
            </a:r>
            <a:r>
              <a:rPr lang="en-GB" sz="2000" dirty="0"/>
              <a:t>excessive water dehydration </a:t>
            </a:r>
            <a:r>
              <a:rPr lang="en-GB" sz="2000" dirty="0" smtClean="0"/>
              <a:t>and scanty </a:t>
            </a:r>
            <a:r>
              <a:rPr lang="en-GB" sz="2000" dirty="0"/>
              <a:t>urine occurs.</a:t>
            </a:r>
          </a:p>
          <a:p>
            <a:pPr algn="just"/>
            <a:r>
              <a:rPr lang="en-GB" sz="2000" dirty="0" smtClean="0"/>
              <a:t>Most </a:t>
            </a:r>
            <a:r>
              <a:rPr lang="en-GB" sz="2000" dirty="0"/>
              <a:t>dangerous symptoms </a:t>
            </a:r>
            <a:r>
              <a:rPr lang="en-GB" sz="2000" dirty="0" smtClean="0"/>
              <a:t>include, high fever </a:t>
            </a:r>
            <a:r>
              <a:rPr lang="en-GB" sz="2000" dirty="0"/>
              <a:t>above 38.9 degrees </a:t>
            </a:r>
            <a:r>
              <a:rPr lang="en-GB" sz="2000" dirty="0" err="1" smtClean="0"/>
              <a:t>celcius</a:t>
            </a:r>
            <a:r>
              <a:rPr lang="en-GB" sz="2000" dirty="0" smtClean="0"/>
              <a:t>, blood or </a:t>
            </a:r>
            <a:r>
              <a:rPr lang="en-GB" sz="2000" dirty="0"/>
              <a:t>mucus in the </a:t>
            </a:r>
            <a:r>
              <a:rPr lang="en-GB" sz="2000" dirty="0" smtClean="0"/>
              <a:t>diarrhoea, blood </a:t>
            </a:r>
            <a:r>
              <a:rPr lang="en-GB" sz="2000" dirty="0"/>
              <a:t>in </a:t>
            </a:r>
            <a:r>
              <a:rPr lang="en-GB" sz="2000" dirty="0" smtClean="0"/>
              <a:t>the vomit, and </a:t>
            </a:r>
            <a:r>
              <a:rPr lang="en-GB" sz="2000" dirty="0"/>
              <a:t>severe abdominal pains </a:t>
            </a:r>
            <a:r>
              <a:rPr lang="en-GB" sz="2000" dirty="0" smtClean="0"/>
              <a:t>or </a:t>
            </a:r>
            <a:r>
              <a:rPr lang="en-GB" sz="2000" dirty="0"/>
              <a:t>swellings. </a:t>
            </a:r>
            <a:endParaRPr lang="en-GB" sz="2000" dirty="0" smtClean="0"/>
          </a:p>
          <a:p>
            <a:pPr algn="just"/>
            <a:r>
              <a:rPr lang="en-GB" sz="2000" dirty="0" smtClean="0"/>
              <a:t>Most </a:t>
            </a:r>
            <a:r>
              <a:rPr lang="en-GB" sz="2000" dirty="0"/>
              <a:t>of the infective </a:t>
            </a:r>
            <a:r>
              <a:rPr lang="en-GB" sz="2000" dirty="0" smtClean="0"/>
              <a:t>microorganisms mentioned </a:t>
            </a:r>
            <a:r>
              <a:rPr lang="en-GB" sz="2000" dirty="0"/>
              <a:t>like</a:t>
            </a:r>
            <a:r>
              <a:rPr lang="en-GB" sz="2000" dirty="0" smtClean="0"/>
              <a:t>; viruses, bacteria, and protozoans, damage </a:t>
            </a:r>
            <a:r>
              <a:rPr lang="en-GB" sz="2000" dirty="0"/>
              <a:t>the mucosal </a:t>
            </a:r>
            <a:r>
              <a:rPr lang="en-GB" sz="2000" dirty="0" smtClean="0"/>
              <a:t>lining or </a:t>
            </a:r>
            <a:r>
              <a:rPr lang="en-GB" sz="2000" dirty="0"/>
              <a:t>the </a:t>
            </a:r>
            <a:r>
              <a:rPr lang="en-GB" sz="2000" dirty="0" smtClean="0"/>
              <a:t>brush border </a:t>
            </a:r>
            <a:r>
              <a:rPr lang="en-GB" sz="2000" dirty="0"/>
              <a:t>in the </a:t>
            </a:r>
            <a:r>
              <a:rPr lang="en-GB" sz="2000" dirty="0" smtClean="0"/>
              <a:t>small intestines</a:t>
            </a:r>
            <a:r>
              <a:rPr lang="en-GB" sz="2000" dirty="0"/>
              <a:t>.</a:t>
            </a:r>
          </a:p>
          <a:p>
            <a:pPr algn="just"/>
            <a:r>
              <a:rPr lang="en-GB" sz="2000" dirty="0" smtClean="0"/>
              <a:t>Loss </a:t>
            </a:r>
            <a:r>
              <a:rPr lang="en-GB" sz="2000" dirty="0"/>
              <a:t>of protein-rich fluids and </a:t>
            </a:r>
            <a:r>
              <a:rPr lang="en-GB" sz="2000" dirty="0" smtClean="0"/>
              <a:t>decreased ability </a:t>
            </a:r>
            <a:r>
              <a:rPr lang="en-GB" sz="2000" dirty="0"/>
              <a:t>to absorb the lost fluids occurs.</a:t>
            </a:r>
          </a:p>
          <a:p>
            <a:pPr algn="just"/>
            <a:r>
              <a:rPr lang="en-GB" sz="2000" dirty="0" smtClean="0"/>
              <a:t>Invasion </a:t>
            </a:r>
            <a:r>
              <a:rPr lang="en-GB" sz="2000" dirty="0"/>
              <a:t>of the </a:t>
            </a:r>
            <a:r>
              <a:rPr lang="en-GB" sz="2000" dirty="0" smtClean="0"/>
              <a:t>intestinal </a:t>
            </a:r>
            <a:r>
              <a:rPr lang="en-GB" sz="2000" dirty="0"/>
              <a:t>wall may </a:t>
            </a:r>
            <a:r>
              <a:rPr lang="en-GB" sz="2000" dirty="0" smtClean="0"/>
              <a:t>cause bleeding </a:t>
            </a:r>
            <a:r>
              <a:rPr lang="en-GB" sz="2000" dirty="0"/>
              <a:t>especially </a:t>
            </a:r>
            <a:r>
              <a:rPr lang="en-GB" sz="2000" dirty="0" smtClean="0"/>
              <a:t>in case of </a:t>
            </a:r>
            <a:r>
              <a:rPr lang="en-GB" sz="2000" dirty="0" err="1" smtClean="0"/>
              <a:t>shigella</a:t>
            </a:r>
            <a:r>
              <a:rPr lang="en-GB" sz="2000" dirty="0" smtClean="0"/>
              <a:t>, </a:t>
            </a:r>
            <a:r>
              <a:rPr lang="en-GB" sz="2000" dirty="0" err="1" smtClean="0"/>
              <a:t>E.hystolytica</a:t>
            </a:r>
            <a:r>
              <a:rPr lang="en-GB" sz="2000" dirty="0" smtClean="0"/>
              <a:t> </a:t>
            </a:r>
            <a:r>
              <a:rPr lang="en-GB" sz="2000" dirty="0"/>
              <a:t>and </a:t>
            </a:r>
            <a:r>
              <a:rPr lang="en-GB" sz="2000" dirty="0" smtClean="0"/>
              <a:t>salmonella </a:t>
            </a:r>
            <a:r>
              <a:rPr lang="en-GB" sz="2000" dirty="0" err="1" smtClean="0"/>
              <a:t>enterica</a:t>
            </a:r>
            <a:r>
              <a:rPr lang="en-GB" sz="2000" dirty="0"/>
              <a:t>.</a:t>
            </a:r>
          </a:p>
          <a:p>
            <a:pPr algn="just"/>
            <a:r>
              <a:rPr lang="en-GB" sz="2000" dirty="0" smtClean="0"/>
              <a:t>Loss </a:t>
            </a:r>
            <a:r>
              <a:rPr lang="en-GB" sz="2000" dirty="0"/>
              <a:t>of a lot of water salts </a:t>
            </a:r>
            <a:r>
              <a:rPr lang="en-GB" sz="2000" dirty="0" smtClean="0"/>
              <a:t>causes dehydration</a:t>
            </a:r>
            <a:r>
              <a:rPr lang="en-GB" sz="2000" dirty="0"/>
              <a:t>.</a:t>
            </a:r>
          </a:p>
        </p:txBody>
      </p:sp>
    </p:spTree>
    <p:extLst>
      <p:ext uri="{BB962C8B-B14F-4D97-AF65-F5344CB8AC3E}">
        <p14:creationId xmlns:p14="http://schemas.microsoft.com/office/powerpoint/2010/main" val="224136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806" y="228600"/>
            <a:ext cx="6600825"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90600" y="5791200"/>
            <a:ext cx="7086600" cy="369332"/>
          </a:xfrm>
          <a:prstGeom prst="rect">
            <a:avLst/>
          </a:prstGeom>
        </p:spPr>
        <p:txBody>
          <a:bodyPr wrap="square">
            <a:spAutoFit/>
          </a:bodyPr>
          <a:lstStyle/>
          <a:p>
            <a:r>
              <a:rPr lang="en-GB" b="1" dirty="0"/>
              <a:t>Figure 337-2  Pathogenesis of rotavirus infection and </a:t>
            </a:r>
            <a:r>
              <a:rPr lang="en-GB" b="1" dirty="0" smtClean="0"/>
              <a:t>diarrhoea</a:t>
            </a:r>
            <a:endParaRPr lang="en-GB" dirty="0"/>
          </a:p>
        </p:txBody>
      </p:sp>
    </p:spTree>
    <p:extLst>
      <p:ext uri="{BB962C8B-B14F-4D97-AF65-F5344CB8AC3E}">
        <p14:creationId xmlns:p14="http://schemas.microsoft.com/office/powerpoint/2010/main" val="1565673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1374</Words>
  <Application>Microsoft Office PowerPoint</Application>
  <PresentationFormat>On-screen Show (4:3)</PresentationFormat>
  <Paragraphs>126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Pediatric ward Fifth Class</vt:lpstr>
      <vt:lpstr> Outlines: .Causative agents  .Pathophysiology .Types of diarrhoea .Classification of diarrhoea .Management.</vt:lpstr>
      <vt:lpstr>DEFINITION</vt:lpstr>
      <vt:lpstr>PowerPoint Presentation</vt:lpstr>
      <vt:lpstr>Causative Agents</vt:lpstr>
      <vt:lpstr>viral aetiology</vt:lpstr>
      <vt:lpstr>Duration of the diarrhoea</vt:lpstr>
      <vt:lpstr>Pathophysiology of gastroenteritis.</vt:lpstr>
      <vt:lpstr>PowerPoint Presentation</vt:lpstr>
      <vt:lpstr>Clinical Presentation: Symptoms</vt:lpstr>
      <vt:lpstr>Physical Signs</vt:lpstr>
      <vt:lpstr>Physical examination</vt:lpstr>
      <vt:lpstr>Alarm symptoms and signs</vt:lpstr>
      <vt:lpstr>History</vt:lpstr>
      <vt:lpstr>Indications for diagnostic evaluation</vt:lpstr>
      <vt:lpstr>Diagnostic Testing(Diagnostic investigations of GE.)</vt:lpstr>
      <vt:lpstr>Fecal leukocytes and occult blood</vt:lpstr>
      <vt:lpstr>Faecal lactoferrin </vt:lpstr>
      <vt:lpstr>When we should do stool studies?</vt:lpstr>
      <vt:lpstr>stool cultures</vt:lpstr>
      <vt:lpstr>When to obtain stool for ova and parasites </vt:lpstr>
      <vt:lpstr>In the absence of signs of volume depletion, it is not necessary to measure serum electrolytes, which are usually normal.  If substantial volume depletion is present, clinicians should measure serum electrolytes to screen for hypokalaemia or renal dysfunction</vt:lpstr>
      <vt:lpstr>Continue……</vt:lpstr>
      <vt:lpstr>Management</vt:lpstr>
      <vt:lpstr>PowerPoint Presentation</vt:lpstr>
      <vt:lpstr>PowerPoint Presentation</vt:lpstr>
      <vt:lpstr>PowerPoint Presentation</vt:lpstr>
      <vt:lpstr>Antibiotics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ward Fifth Class</dc:title>
  <dc:creator>HP</dc:creator>
  <cp:lastModifiedBy>DR.Ahmed Saker 2O11</cp:lastModifiedBy>
  <cp:revision>78</cp:revision>
  <dcterms:created xsi:type="dcterms:W3CDTF">2006-08-16T00:00:00Z</dcterms:created>
  <dcterms:modified xsi:type="dcterms:W3CDTF">2018-05-06T07:35:17Z</dcterms:modified>
</cp:coreProperties>
</file>