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303" r:id="rId4"/>
    <p:sldId id="304" r:id="rId5"/>
    <p:sldId id="305" r:id="rId6"/>
    <p:sldId id="306" r:id="rId7"/>
    <p:sldId id="260" r:id="rId8"/>
    <p:sldId id="263" r:id="rId9"/>
    <p:sldId id="268" r:id="rId10"/>
    <p:sldId id="283" r:id="rId11"/>
    <p:sldId id="298" r:id="rId12"/>
    <p:sldId id="284" r:id="rId13"/>
    <p:sldId id="286" r:id="rId14"/>
    <p:sldId id="302" r:id="rId15"/>
    <p:sldId id="288" r:id="rId16"/>
    <p:sldId id="290" r:id="rId17"/>
    <p:sldId id="292" r:id="rId18"/>
    <p:sldId id="293" r:id="rId19"/>
    <p:sldId id="296" r:id="rId20"/>
    <p:sldId id="269" r:id="rId21"/>
    <p:sldId id="270" r:id="rId22"/>
    <p:sldId id="271" r:id="rId23"/>
    <p:sldId id="272" r:id="rId24"/>
    <p:sldId id="273" r:id="rId25"/>
    <p:sldId id="274" r:id="rId26"/>
    <p:sldId id="299" r:id="rId27"/>
    <p:sldId id="300" r:id="rId28"/>
    <p:sldId id="30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6019800"/>
          </a:xfrm>
        </p:spPr>
        <p:style>
          <a:lnRef idx="0">
            <a:schemeClr val="accent1"/>
          </a:lnRef>
          <a:fillRef idx="3">
            <a:schemeClr val="accent1"/>
          </a:fillRef>
          <a:effectRef idx="3">
            <a:schemeClr val="accent1"/>
          </a:effectRef>
          <a:fontRef idx="minor">
            <a:schemeClr val="lt1"/>
          </a:fontRef>
        </p:style>
        <p:txBody>
          <a:bodyPr>
            <a:noAutofit/>
          </a:bodyPr>
          <a:lstStyle/>
          <a:p>
            <a:pPr>
              <a:lnSpc>
                <a:spcPct val="150000"/>
              </a:lnSpc>
            </a:pPr>
            <a:r>
              <a:rPr lang="en-US" sz="6600" b="1" dirty="0" smtClean="0">
                <a:solidFill>
                  <a:schemeClr val="tx1"/>
                </a:solidFill>
                <a:latin typeface="Arial Rounded MT Bold" pitchFamily="34" charset="0"/>
              </a:rPr>
              <a:t>ANTI HYPERTENSIVE DRUGS</a:t>
            </a:r>
            <a:endParaRPr lang="ar-IQ" sz="6600" b="1" dirty="0">
              <a:solidFill>
                <a:schemeClr val="tx1"/>
              </a:solidFill>
              <a:latin typeface="Arial Rounded MT Bold" pitchFamily="34" charset="0"/>
            </a:endParaRPr>
          </a:p>
        </p:txBody>
      </p:sp>
    </p:spTree>
    <p:extLst>
      <p:ext uri="{BB962C8B-B14F-4D97-AF65-F5344CB8AC3E}">
        <p14:creationId xmlns:p14="http://schemas.microsoft.com/office/powerpoint/2010/main" val="182228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7448382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35671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15400" cy="4832092"/>
          </a:xfrm>
          <a:prstGeom prst="rect">
            <a:avLst/>
          </a:prstGeom>
        </p:spPr>
        <p:txBody>
          <a:bodyPr wrap="square">
            <a:spAutoFit/>
          </a:bodyPr>
          <a:lstStyle/>
          <a:p>
            <a:r>
              <a:rPr lang="en-US" sz="2800" b="1" dirty="0">
                <a:latin typeface="Times New Roman" pitchFamily="18" charset="0"/>
                <a:cs typeface="Times New Roman" pitchFamily="18" charset="0"/>
              </a:rPr>
              <a:t>Calcium-channel blockers </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Calcium-channel </a:t>
            </a:r>
            <a:r>
              <a:rPr lang="en-US" sz="2800" dirty="0">
                <a:latin typeface="Times New Roman" pitchFamily="18" charset="0"/>
                <a:cs typeface="Times New Roman" pitchFamily="18" charset="0"/>
              </a:rPr>
              <a:t>blockers (less correctly called ‘calcium-antagonists’) interfere with the inward displacement of calcium ions through the slow channels of active cell membranes. They influence the myocardial cells, the cells within the </a:t>
            </a:r>
            <a:r>
              <a:rPr lang="en-US" sz="2800" dirty="0" err="1">
                <a:latin typeface="Times New Roman" pitchFamily="18" charset="0"/>
                <a:cs typeface="Times New Roman" pitchFamily="18" charset="0"/>
              </a:rPr>
              <a:t>specialised</a:t>
            </a:r>
            <a:r>
              <a:rPr lang="en-US" sz="2800" dirty="0">
                <a:latin typeface="Times New Roman" pitchFamily="18" charset="0"/>
                <a:cs typeface="Times New Roman" pitchFamily="18" charset="0"/>
              </a:rPr>
              <a:t> conducting system of the heart, and the cells of vascular smooth muscle. Thus,</a:t>
            </a:r>
          </a:p>
          <a:p>
            <a:r>
              <a:rPr lang="en-US" sz="2800" dirty="0">
                <a:latin typeface="Times New Roman" pitchFamily="18" charset="0"/>
                <a:cs typeface="Times New Roman" pitchFamily="18" charset="0"/>
              </a:rPr>
              <a:t>myocardial contractility may be reduced, the formation and propagation of electrical impulses within the heart may be depressed, and coronary or systemic vascular tone</a:t>
            </a:r>
          </a:p>
          <a:p>
            <a:r>
              <a:rPr lang="en-US" sz="2800" dirty="0">
                <a:latin typeface="Times New Roman" pitchFamily="18" charset="0"/>
                <a:cs typeface="Times New Roman" pitchFamily="18" charset="0"/>
              </a:rPr>
              <a:t>may be diminished</a:t>
            </a:r>
            <a:r>
              <a:rPr lang="en-US" dirty="0"/>
              <a:t>.</a:t>
            </a:r>
          </a:p>
        </p:txBody>
      </p:sp>
    </p:spTree>
    <p:extLst>
      <p:ext uri="{BB962C8B-B14F-4D97-AF65-F5344CB8AC3E}">
        <p14:creationId xmlns:p14="http://schemas.microsoft.com/office/powerpoint/2010/main" val="277840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agnusonlinepharmacy.com/media/catalog/product/cache/1/image/9df78eab33525d08d6e5fb8d27136e95/A/d/Adalat_Capsules_30mg.jpg"/>
          <p:cNvPicPr>
            <a:picLocks noChangeAspect="1" noChangeArrowheads="1"/>
          </p:cNvPicPr>
          <p:nvPr/>
        </p:nvPicPr>
        <p:blipFill>
          <a:blip r:embed="rId2" cstate="print"/>
          <a:srcRect/>
          <a:stretch>
            <a:fillRect/>
          </a:stretch>
        </p:blipFill>
        <p:spPr bwMode="auto">
          <a:xfrm>
            <a:off x="4495800" y="381000"/>
            <a:ext cx="4586660" cy="4534215"/>
          </a:xfrm>
          <a:prstGeom prst="rect">
            <a:avLst/>
          </a:prstGeom>
          <a:noFill/>
        </p:spPr>
      </p:pic>
      <p:sp>
        <p:nvSpPr>
          <p:cNvPr id="2" name="Rectangle 1"/>
          <p:cNvSpPr/>
          <p:nvPr/>
        </p:nvSpPr>
        <p:spPr>
          <a:xfrm>
            <a:off x="76200" y="152401"/>
            <a:ext cx="4572000" cy="4832092"/>
          </a:xfrm>
          <a:prstGeom prst="rect">
            <a:avLst/>
          </a:prstGeom>
        </p:spPr>
        <p:txBody>
          <a:bodyPr wrap="square">
            <a:spAutoFit/>
          </a:bodyPr>
          <a:lstStyle/>
          <a:p>
            <a:r>
              <a:rPr lang="en-US" sz="2800" b="1" dirty="0" err="1" smtClean="0">
                <a:latin typeface="Times New Roman" pitchFamily="18" charset="0"/>
                <a:cs typeface="Times New Roman" pitchFamily="18" charset="0"/>
              </a:rPr>
              <a:t>Nifedipine</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relaxes vascular smooth muscle and dilates coronary and peripheral arteries. It has more influence on vessels and less on the myocardium than does verapamil hydrochloride, and unlike verapamil hydrochloride has no</a:t>
            </a:r>
          </a:p>
          <a:p>
            <a:r>
              <a:rPr lang="en-US" sz="2800" dirty="0">
                <a:latin typeface="Times New Roman" pitchFamily="18" charset="0"/>
                <a:cs typeface="Times New Roman" pitchFamily="18" charset="0"/>
              </a:rPr>
              <a:t>anti-arrhythmic activity. It rarely precipitates heart </a:t>
            </a:r>
            <a:r>
              <a:rPr lang="en-US" sz="2800" dirty="0" smtClean="0">
                <a:latin typeface="Times New Roman" pitchFamily="18" charset="0"/>
                <a:cs typeface="Times New Roman" pitchFamily="18" charset="0"/>
              </a:rPr>
              <a:t>failure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1348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0" y="0"/>
            <a:ext cx="9144000" cy="4038600"/>
          </a:xfrm>
          <a:prstGeom prst="rect">
            <a:avLst/>
          </a:prstGeom>
          <a:noFill/>
          <a:ln w="9525">
            <a:noFill/>
            <a:miter lim="800000"/>
            <a:headEnd/>
            <a:tailEnd/>
          </a:ln>
          <a:effectLst/>
        </p:spPr>
      </p:pic>
      <p:pic>
        <p:nvPicPr>
          <p:cNvPr id="28676" name="Picture 4" descr="https://encrypted-tbn1.gstatic.com/images?q=tbn:ANd9GcRmNCcDP25NCfoqbKxDXOmBwgGfMSPxlPKX6zizNL293_lqTZnT"/>
          <p:cNvPicPr>
            <a:picLocks noChangeAspect="1" noChangeArrowheads="1"/>
          </p:cNvPicPr>
          <p:nvPr/>
        </p:nvPicPr>
        <p:blipFill>
          <a:blip r:embed="rId3" cstate="print"/>
          <a:srcRect/>
          <a:stretch>
            <a:fillRect/>
          </a:stretch>
        </p:blipFill>
        <p:spPr bwMode="auto">
          <a:xfrm>
            <a:off x="1371600" y="3810000"/>
            <a:ext cx="6705600" cy="2908555"/>
          </a:xfrm>
          <a:prstGeom prst="rect">
            <a:avLst/>
          </a:prstGeom>
          <a:noFill/>
        </p:spPr>
      </p:pic>
    </p:spTree>
    <p:extLst>
      <p:ext uri="{BB962C8B-B14F-4D97-AF65-F5344CB8AC3E}">
        <p14:creationId xmlns:p14="http://schemas.microsoft.com/office/powerpoint/2010/main" val="379481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paws247.com/gfx/products/ISTIN-5-med.jpg"/>
          <p:cNvPicPr>
            <a:picLocks noChangeAspect="1" noChangeArrowheads="1"/>
          </p:cNvPicPr>
          <p:nvPr/>
        </p:nvPicPr>
        <p:blipFill>
          <a:blip r:embed="rId2" cstate="print"/>
          <a:srcRect/>
          <a:stretch>
            <a:fillRect/>
          </a:stretch>
        </p:blipFill>
        <p:spPr bwMode="auto">
          <a:xfrm>
            <a:off x="0" y="381000"/>
            <a:ext cx="4724400" cy="2206943"/>
          </a:xfrm>
          <a:prstGeom prst="rect">
            <a:avLst/>
          </a:prstGeom>
          <a:noFill/>
        </p:spPr>
      </p:pic>
      <p:pic>
        <p:nvPicPr>
          <p:cNvPr id="30724" name="Picture 4" descr="http://www.medicines4pets.co.uk/images/Product/large/ISTIN_10.jpg"/>
          <p:cNvPicPr>
            <a:picLocks noChangeAspect="1" noChangeArrowheads="1"/>
          </p:cNvPicPr>
          <p:nvPr/>
        </p:nvPicPr>
        <p:blipFill>
          <a:blip r:embed="rId3" cstate="print"/>
          <a:srcRect/>
          <a:stretch>
            <a:fillRect/>
          </a:stretch>
        </p:blipFill>
        <p:spPr bwMode="auto">
          <a:xfrm>
            <a:off x="4824022" y="457200"/>
            <a:ext cx="4319978" cy="1981200"/>
          </a:xfrm>
          <a:prstGeom prst="rect">
            <a:avLst/>
          </a:prstGeom>
          <a:noFill/>
        </p:spPr>
      </p:pic>
      <p:pic>
        <p:nvPicPr>
          <p:cNvPr id="30726" name="Picture 6" descr="http://cheapdrugmart.com/content_files/prd_images/BUYUK%20RESIM/DRUGSTORE%20PHARMACY-NORVASC%2010%2090.jpg"/>
          <p:cNvPicPr>
            <a:picLocks noChangeAspect="1" noChangeArrowheads="1"/>
          </p:cNvPicPr>
          <p:nvPr/>
        </p:nvPicPr>
        <p:blipFill>
          <a:blip r:embed="rId4" cstate="print"/>
          <a:srcRect/>
          <a:stretch>
            <a:fillRect/>
          </a:stretch>
        </p:blipFill>
        <p:spPr bwMode="auto">
          <a:xfrm>
            <a:off x="1828800" y="2743200"/>
            <a:ext cx="5105400" cy="3961087"/>
          </a:xfrm>
          <a:prstGeom prst="rect">
            <a:avLst/>
          </a:prstGeom>
          <a:noFill/>
        </p:spPr>
      </p:pic>
    </p:spTree>
    <p:extLst>
      <p:ext uri="{BB962C8B-B14F-4D97-AF65-F5344CB8AC3E}">
        <p14:creationId xmlns:p14="http://schemas.microsoft.com/office/powerpoint/2010/main" val="226659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http://pharma-agora.com/upload/urun/4510286-img_3968.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2771" name="Picture 3"/>
          <p:cNvPicPr>
            <a:picLocks noChangeAspect="1" noChangeArrowheads="1"/>
          </p:cNvPicPr>
          <p:nvPr/>
        </p:nvPicPr>
        <p:blipFill>
          <a:blip r:embed="rId2" cstate="print"/>
          <a:srcRect/>
          <a:stretch>
            <a:fillRect/>
          </a:stretch>
        </p:blipFill>
        <p:spPr bwMode="auto">
          <a:xfrm>
            <a:off x="3886200" y="609600"/>
            <a:ext cx="4953000" cy="4914900"/>
          </a:xfrm>
          <a:prstGeom prst="rect">
            <a:avLst/>
          </a:prstGeom>
          <a:noFill/>
          <a:ln w="9525">
            <a:noFill/>
            <a:miter lim="800000"/>
            <a:headEnd/>
            <a:tailEnd/>
          </a:ln>
          <a:effectLst/>
        </p:spPr>
      </p:pic>
      <p:sp>
        <p:nvSpPr>
          <p:cNvPr id="2" name="Rectangle 1"/>
          <p:cNvSpPr/>
          <p:nvPr/>
        </p:nvSpPr>
        <p:spPr>
          <a:xfrm>
            <a:off x="457200" y="304800"/>
            <a:ext cx="3429000" cy="5693866"/>
          </a:xfrm>
          <a:prstGeom prst="rect">
            <a:avLst/>
          </a:prstGeom>
        </p:spPr>
        <p:txBody>
          <a:bodyPr wrap="square">
            <a:spAutoFit/>
          </a:bodyPr>
          <a:lstStyle/>
          <a:p>
            <a:pPr rtl="1"/>
            <a:r>
              <a:rPr lang="en-US" sz="2800" b="1" dirty="0" err="1">
                <a:latin typeface="Times New Roman" pitchFamily="18" charset="0"/>
                <a:cs typeface="Times New Roman" pitchFamily="18" charset="0"/>
              </a:rPr>
              <a:t>Nimodipine</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rtl="1"/>
            <a:r>
              <a:rPr lang="en-US" sz="2800" dirty="0" smtClean="0">
                <a:latin typeface="Times New Roman" pitchFamily="18" charset="0"/>
                <a:cs typeface="Times New Roman" pitchFamily="18" charset="0"/>
              </a:rPr>
              <a:t>is </a:t>
            </a:r>
            <a:r>
              <a:rPr lang="en-US" sz="2800" dirty="0">
                <a:latin typeface="Times New Roman" pitchFamily="18" charset="0"/>
                <a:cs typeface="Times New Roman" pitchFamily="18" charset="0"/>
              </a:rPr>
              <a:t>related to </a:t>
            </a:r>
            <a:r>
              <a:rPr lang="en-US" sz="2800" dirty="0" err="1">
                <a:latin typeface="Times New Roman" pitchFamily="18" charset="0"/>
                <a:cs typeface="Times New Roman" pitchFamily="18" charset="0"/>
              </a:rPr>
              <a:t>nifedipine</a:t>
            </a:r>
            <a:r>
              <a:rPr lang="en-US" sz="2800" dirty="0">
                <a:latin typeface="Times New Roman" pitchFamily="18" charset="0"/>
                <a:cs typeface="Times New Roman" pitchFamily="18" charset="0"/>
              </a:rPr>
              <a:t> but the smooth muscle relaxant effect preferentially acts on cerebral arteries. Its use is confined to prevention and treatment of vascular spasm following aneurysmal subarachnoid </a:t>
            </a:r>
            <a:r>
              <a:rPr lang="en-US" sz="2800" dirty="0" err="1">
                <a:latin typeface="Times New Roman" pitchFamily="18" charset="0"/>
                <a:cs typeface="Times New Roman" pitchFamily="18" charset="0"/>
              </a:rPr>
              <a:t>haemorrhage</a:t>
            </a:r>
            <a:r>
              <a:rPr lang="en-US" dirty="0"/>
              <a:t>.</a:t>
            </a:r>
          </a:p>
        </p:txBody>
      </p:sp>
    </p:spTree>
    <p:extLst>
      <p:ext uri="{BB962C8B-B14F-4D97-AF65-F5344CB8AC3E}">
        <p14:creationId xmlns:p14="http://schemas.microsoft.com/office/powerpoint/2010/main" val="396525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ocsimon.com/article_images.php?action=sendtype&amp;type=3&amp;id=11337"/>
          <p:cNvPicPr>
            <a:picLocks noChangeAspect="1" noChangeArrowheads="1"/>
          </p:cNvPicPr>
          <p:nvPr/>
        </p:nvPicPr>
        <p:blipFill>
          <a:blip r:embed="rId2" cstate="print"/>
          <a:srcRect/>
          <a:stretch>
            <a:fillRect/>
          </a:stretch>
        </p:blipFill>
        <p:spPr bwMode="auto">
          <a:xfrm>
            <a:off x="0" y="0"/>
            <a:ext cx="4572000" cy="4038600"/>
          </a:xfrm>
          <a:prstGeom prst="rect">
            <a:avLst/>
          </a:prstGeom>
          <a:noFill/>
        </p:spPr>
      </p:pic>
      <p:sp>
        <p:nvSpPr>
          <p:cNvPr id="33796" name="AutoShape 4" descr="http://www.sensfarma.com/wp-content/uploads/ISOPTIN-80-MG-FILM-TABLET-BRAND-NAME-DRUGS-pharmaceutical-wholesaler-IMPORT-EXPORT-SENS-PHARMA-.jpg"/>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33797" name="Picture 5"/>
          <p:cNvPicPr>
            <a:picLocks noChangeAspect="1" noChangeArrowheads="1"/>
          </p:cNvPicPr>
          <p:nvPr/>
        </p:nvPicPr>
        <p:blipFill>
          <a:blip r:embed="rId3" cstate="print"/>
          <a:srcRect/>
          <a:stretch>
            <a:fillRect/>
          </a:stretch>
        </p:blipFill>
        <p:spPr bwMode="auto">
          <a:xfrm>
            <a:off x="4572000" y="0"/>
            <a:ext cx="4572000" cy="4038600"/>
          </a:xfrm>
          <a:prstGeom prst="rect">
            <a:avLst/>
          </a:prstGeom>
          <a:noFill/>
          <a:ln w="9525">
            <a:noFill/>
            <a:miter lim="800000"/>
            <a:headEnd/>
            <a:tailEnd/>
          </a:ln>
          <a:effectLst/>
        </p:spPr>
      </p:pic>
      <p:pic>
        <p:nvPicPr>
          <p:cNvPr id="33801" name="Picture 9" descr="http://www.ymed.ro/images/2011/08/Isoptin.jpg"/>
          <p:cNvPicPr>
            <a:picLocks noChangeAspect="1" noChangeArrowheads="1"/>
          </p:cNvPicPr>
          <p:nvPr/>
        </p:nvPicPr>
        <p:blipFill>
          <a:blip r:embed="rId4" cstate="print"/>
          <a:srcRect/>
          <a:stretch>
            <a:fillRect/>
          </a:stretch>
        </p:blipFill>
        <p:spPr bwMode="auto">
          <a:xfrm>
            <a:off x="4572000" y="3276600"/>
            <a:ext cx="4572000" cy="3581400"/>
          </a:xfrm>
          <a:prstGeom prst="rect">
            <a:avLst/>
          </a:prstGeom>
          <a:noFill/>
        </p:spPr>
      </p:pic>
      <p:pic>
        <p:nvPicPr>
          <p:cNvPr id="7" name="Picture 2" descr="http://china.mims.com/resources/drugs/Thailand/packshot/Isoptin%20SR%20SR%20tab%20240%20mg6002PPS0.JPG"/>
          <p:cNvPicPr>
            <a:picLocks noChangeAspect="1" noChangeArrowheads="1"/>
          </p:cNvPicPr>
          <p:nvPr/>
        </p:nvPicPr>
        <p:blipFill>
          <a:blip r:embed="rId5" cstate="print"/>
          <a:srcRect/>
          <a:stretch>
            <a:fillRect/>
          </a:stretch>
        </p:blipFill>
        <p:spPr bwMode="auto">
          <a:xfrm>
            <a:off x="0" y="3302000"/>
            <a:ext cx="4572000" cy="3556000"/>
          </a:xfrm>
          <a:prstGeom prst="rect">
            <a:avLst/>
          </a:prstGeom>
          <a:noFill/>
        </p:spPr>
      </p:pic>
    </p:spTree>
    <p:extLst>
      <p:ext uri="{BB962C8B-B14F-4D97-AF65-F5344CB8AC3E}">
        <p14:creationId xmlns:p14="http://schemas.microsoft.com/office/powerpoint/2010/main" val="115652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ttp://www.rumahfarmasi.net/images/Isoptin%205mg%20Verapamil%202ml.jpg"/>
          <p:cNvPicPr>
            <a:picLocks noChangeAspect="1" noChangeArrowheads="1"/>
          </p:cNvPicPr>
          <p:nvPr/>
        </p:nvPicPr>
        <p:blipFill>
          <a:blip r:embed="rId2" cstate="print"/>
          <a:srcRect/>
          <a:stretch>
            <a:fillRect/>
          </a:stretch>
        </p:blipFill>
        <p:spPr bwMode="auto">
          <a:xfrm>
            <a:off x="5341257" y="3733801"/>
            <a:ext cx="3657600" cy="2804886"/>
          </a:xfrm>
          <a:prstGeom prst="rect">
            <a:avLst/>
          </a:prstGeom>
          <a:noFill/>
        </p:spPr>
      </p:pic>
      <p:pic>
        <p:nvPicPr>
          <p:cNvPr id="34820" name="Picture 4" descr="http://www.inhousepharmacy.biz/watermark.axd?productid=750&amp;size=medium"/>
          <p:cNvPicPr>
            <a:picLocks noChangeAspect="1" noChangeArrowheads="1"/>
          </p:cNvPicPr>
          <p:nvPr/>
        </p:nvPicPr>
        <p:blipFill>
          <a:blip r:embed="rId3" cstate="print"/>
          <a:srcRect/>
          <a:stretch>
            <a:fillRect/>
          </a:stretch>
        </p:blipFill>
        <p:spPr bwMode="auto">
          <a:xfrm>
            <a:off x="4953000" y="152401"/>
            <a:ext cx="4038600" cy="3581400"/>
          </a:xfrm>
          <a:prstGeom prst="rect">
            <a:avLst/>
          </a:prstGeom>
          <a:noFill/>
        </p:spPr>
      </p:pic>
      <p:sp>
        <p:nvSpPr>
          <p:cNvPr id="2" name="Rectangle 1"/>
          <p:cNvSpPr/>
          <p:nvPr/>
        </p:nvSpPr>
        <p:spPr>
          <a:xfrm>
            <a:off x="228600" y="152401"/>
            <a:ext cx="4572000" cy="5632311"/>
          </a:xfrm>
          <a:prstGeom prst="rect">
            <a:avLst/>
          </a:prstGeom>
        </p:spPr>
        <p:txBody>
          <a:bodyPr wrap="square">
            <a:spAutoFit/>
          </a:bodyPr>
          <a:lstStyle/>
          <a:p>
            <a:r>
              <a:rPr lang="en-US" sz="2400" dirty="0">
                <a:latin typeface="Times New Roman" pitchFamily="18" charset="0"/>
                <a:cs typeface="Times New Roman" pitchFamily="18" charset="0"/>
              </a:rPr>
              <a:t>Verapamil is used for the treatment </a:t>
            </a:r>
            <a:r>
              <a:rPr lang="en-US" sz="2400" dirty="0" smtClean="0">
                <a:latin typeface="Times New Roman" pitchFamily="18" charset="0"/>
                <a:cs typeface="Times New Roman" pitchFamily="18" charset="0"/>
              </a:rPr>
              <a:t>of angina</a:t>
            </a:r>
            <a:r>
              <a:rPr lang="en-US" sz="2400" dirty="0">
                <a:latin typeface="Times New Roman" pitchFamily="18" charset="0"/>
                <a:cs typeface="Times New Roman" pitchFamily="18" charset="0"/>
              </a:rPr>
              <a:t>, hypertension, and arrhythmias. It is a highly</a:t>
            </a:r>
          </a:p>
          <a:p>
            <a:r>
              <a:rPr lang="en-US" sz="2400" dirty="0">
                <a:latin typeface="Times New Roman" pitchFamily="18" charset="0"/>
                <a:cs typeface="Times New Roman" pitchFamily="18" charset="0"/>
              </a:rPr>
              <a:t>negatively inotropic calcium channel-blocker and it reduces cardiac output, slows the heart rate, and may impair </a:t>
            </a:r>
            <a:r>
              <a:rPr lang="en-US" sz="2400" dirty="0" err="1">
                <a:latin typeface="Times New Roman" pitchFamily="18" charset="0"/>
                <a:cs typeface="Times New Roman" pitchFamily="18" charset="0"/>
              </a:rPr>
              <a:t>atrioventricular</a:t>
            </a:r>
            <a:r>
              <a:rPr lang="en-US" sz="2400" dirty="0">
                <a:latin typeface="Times New Roman" pitchFamily="18" charset="0"/>
                <a:cs typeface="Times New Roman" pitchFamily="18" charset="0"/>
              </a:rPr>
              <a:t> conduction. It may precipitate heart failure,</a:t>
            </a:r>
          </a:p>
          <a:p>
            <a:r>
              <a:rPr lang="en-US" sz="2400" dirty="0">
                <a:latin typeface="Times New Roman" pitchFamily="18" charset="0"/>
                <a:cs typeface="Times New Roman" pitchFamily="18" charset="0"/>
              </a:rPr>
              <a:t>exacerbate conduction disorders, and cause hypotension at high doses and should not be used with beta-blockers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Constipation </a:t>
            </a:r>
            <a:r>
              <a:rPr lang="en-US" sz="2400" dirty="0">
                <a:latin typeface="Times New Roman" pitchFamily="18" charset="0"/>
                <a:cs typeface="Times New Roman" pitchFamily="18" charset="0"/>
              </a:rPr>
              <a:t>is the most common side-effect.</a:t>
            </a:r>
          </a:p>
        </p:txBody>
      </p:sp>
    </p:spTree>
    <p:extLst>
      <p:ext uri="{BB962C8B-B14F-4D97-AF65-F5344CB8AC3E}">
        <p14:creationId xmlns:p14="http://schemas.microsoft.com/office/powerpoint/2010/main" val="36339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tatic.openapotheek.nl/media/catalog/product/cache/1/image/5e06319eda06f020e43594a9c230972d/t/i/tildiem_cr_tablet_mga_90mg_1/tildiem-cr-tablet-mga--90mg-1st-openapotheek.nl.jpg"/>
          <p:cNvPicPr>
            <a:picLocks noChangeAspect="1" noChangeArrowheads="1"/>
          </p:cNvPicPr>
          <p:nvPr/>
        </p:nvPicPr>
        <p:blipFill>
          <a:blip r:embed="rId2" cstate="print"/>
          <a:srcRect/>
          <a:stretch>
            <a:fillRect/>
          </a:stretch>
        </p:blipFill>
        <p:spPr bwMode="auto">
          <a:xfrm>
            <a:off x="471714" y="-1"/>
            <a:ext cx="4100286" cy="3543300"/>
          </a:xfrm>
          <a:prstGeom prst="rect">
            <a:avLst/>
          </a:prstGeom>
          <a:noFill/>
        </p:spPr>
      </p:pic>
      <p:pic>
        <p:nvPicPr>
          <p:cNvPr id="3" name="Picture 2" descr="http://static.openapotheek.nl/media/catalog/product/cache/1/image/5e06319eda06f020e43594a9c230972d/t/i/tildiem_xr_capsule_mga_300mg_1/tildiem-xr-capsule-mga-300mg-1st-openapotheek.nl.jpg"/>
          <p:cNvPicPr>
            <a:picLocks noChangeAspect="1" noChangeArrowheads="1"/>
          </p:cNvPicPr>
          <p:nvPr/>
        </p:nvPicPr>
        <p:blipFill>
          <a:blip r:embed="rId3" cstate="print"/>
          <a:srcRect/>
          <a:stretch>
            <a:fillRect/>
          </a:stretch>
        </p:blipFill>
        <p:spPr bwMode="auto">
          <a:xfrm>
            <a:off x="5067070" y="-1"/>
            <a:ext cx="4076930" cy="3546929"/>
          </a:xfrm>
          <a:prstGeom prst="rect">
            <a:avLst/>
          </a:prstGeom>
          <a:noFill/>
        </p:spPr>
      </p:pic>
      <p:pic>
        <p:nvPicPr>
          <p:cNvPr id="4" name="Picture 2" descr="https://encrypted-tbn2.gstatic.com/images?q=tbn:ANd9GcSerjckTphpCq1kW7JbjSngqqNtleX3WPgD95z-M2izeAeXK9lNJw"/>
          <p:cNvPicPr>
            <a:picLocks noChangeAspect="1" noChangeArrowheads="1"/>
          </p:cNvPicPr>
          <p:nvPr/>
        </p:nvPicPr>
        <p:blipFill>
          <a:blip r:embed="rId4" cstate="print"/>
          <a:srcRect/>
          <a:stretch>
            <a:fillRect/>
          </a:stretch>
        </p:blipFill>
        <p:spPr bwMode="auto">
          <a:xfrm>
            <a:off x="2667000" y="3657600"/>
            <a:ext cx="4038600" cy="2986314"/>
          </a:xfrm>
          <a:prstGeom prst="rect">
            <a:avLst/>
          </a:prstGeom>
          <a:noFill/>
        </p:spPr>
      </p:pic>
    </p:spTree>
    <p:extLst>
      <p:ext uri="{BB962C8B-B14F-4D97-AF65-F5344CB8AC3E}">
        <p14:creationId xmlns:p14="http://schemas.microsoft.com/office/powerpoint/2010/main" val="107380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ubuy.com.kw/images/productImages/3849/3849-242012174454.jpg"/>
          <p:cNvPicPr>
            <a:picLocks noChangeAspect="1" noChangeArrowheads="1"/>
          </p:cNvPicPr>
          <p:nvPr/>
        </p:nvPicPr>
        <p:blipFill>
          <a:blip r:embed="rId2" cstate="print"/>
          <a:srcRect/>
          <a:stretch>
            <a:fillRect/>
          </a:stretch>
        </p:blipFill>
        <p:spPr bwMode="auto">
          <a:xfrm>
            <a:off x="1143000" y="0"/>
            <a:ext cx="6553200" cy="2895600"/>
          </a:xfrm>
          <a:prstGeom prst="rect">
            <a:avLst/>
          </a:prstGeom>
          <a:noFill/>
        </p:spPr>
      </p:pic>
      <p:sp>
        <p:nvSpPr>
          <p:cNvPr id="2" name="Rectangle 1"/>
          <p:cNvSpPr/>
          <p:nvPr/>
        </p:nvSpPr>
        <p:spPr>
          <a:xfrm>
            <a:off x="685800" y="2551837"/>
            <a:ext cx="6172200" cy="2677656"/>
          </a:xfrm>
          <a:prstGeom prst="rect">
            <a:avLst/>
          </a:prstGeom>
        </p:spPr>
        <p:txBody>
          <a:bodyPr wrap="square">
            <a:spAutoFit/>
          </a:bodyPr>
          <a:lstStyle/>
          <a:p>
            <a:r>
              <a:rPr lang="en-US" sz="2800" dirty="0">
                <a:latin typeface="Times New Roman" pitchFamily="18" charset="0"/>
                <a:cs typeface="Times New Roman" pitchFamily="18" charset="0"/>
              </a:rPr>
              <a:t>Verapamil hydrochloride and </a:t>
            </a:r>
            <a:r>
              <a:rPr lang="en-US" sz="2800" dirty="0" err="1">
                <a:latin typeface="Times New Roman" pitchFamily="18" charset="0"/>
                <a:cs typeface="Times New Roman" pitchFamily="18" charset="0"/>
              </a:rPr>
              <a:t>diltiazem</a:t>
            </a:r>
            <a:r>
              <a:rPr lang="en-US" sz="2800" dirty="0">
                <a:latin typeface="Times New Roman" pitchFamily="18" charset="0"/>
                <a:cs typeface="Times New Roman" pitchFamily="18" charset="0"/>
              </a:rPr>
              <a:t> hydrochloride should usually be avoided in heart failure because they may further depress cardiac function and</a:t>
            </a:r>
          </a:p>
          <a:p>
            <a:r>
              <a:rPr lang="en-US" sz="2800" dirty="0">
                <a:latin typeface="Times New Roman" pitchFamily="18" charset="0"/>
                <a:cs typeface="Times New Roman" pitchFamily="18" charset="0"/>
              </a:rPr>
              <a:t>cause clinically significant deterioration.</a:t>
            </a:r>
          </a:p>
          <a:p>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28239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4770537"/>
          </a:xfrm>
          <a:prstGeom prst="rect">
            <a:avLst/>
          </a:prstGeom>
        </p:spPr>
        <p:txBody>
          <a:bodyPr wrap="square">
            <a:spAutoFit/>
          </a:bodyPr>
          <a:lstStyle/>
          <a:p>
            <a:r>
              <a:rPr lang="en-US" sz="3200" b="1" dirty="0">
                <a:latin typeface="Times New Roman" pitchFamily="18" charset="0"/>
                <a:cs typeface="Times New Roman" pitchFamily="18" charset="0"/>
              </a:rPr>
              <a:t>Beta-</a:t>
            </a:r>
            <a:r>
              <a:rPr lang="en-US" sz="3200" b="1" dirty="0" err="1">
                <a:latin typeface="Times New Roman" pitchFamily="18" charset="0"/>
                <a:cs typeface="Times New Roman" pitchFamily="18" charset="0"/>
              </a:rPr>
              <a:t>adrenoceptor</a:t>
            </a:r>
            <a:r>
              <a:rPr lang="en-US" sz="3200" b="1" dirty="0">
                <a:latin typeface="Times New Roman" pitchFamily="18" charset="0"/>
                <a:cs typeface="Times New Roman" pitchFamily="18" charset="0"/>
              </a:rPr>
              <a:t> blocking drugs</a:t>
            </a:r>
            <a:endParaRPr lang="en-US" sz="3200" dirty="0">
              <a:latin typeface="Times New Roman" pitchFamily="18" charset="0"/>
              <a:cs typeface="Times New Roman" pitchFamily="18" charset="0"/>
            </a:endParaRPr>
          </a:p>
          <a:p>
            <a:r>
              <a:rPr lang="en-US" sz="2400" dirty="0">
                <a:latin typeface="Times New Roman" pitchFamily="18" charset="0"/>
                <a:cs typeface="Times New Roman" pitchFamily="18" charset="0"/>
              </a:rPr>
              <a:t>Beta-</a:t>
            </a:r>
            <a:r>
              <a:rPr lang="en-US" sz="2400" dirty="0" err="1">
                <a:latin typeface="Times New Roman" pitchFamily="18" charset="0"/>
                <a:cs typeface="Times New Roman" pitchFamily="18" charset="0"/>
              </a:rPr>
              <a:t>adrenoceptor</a:t>
            </a:r>
            <a:r>
              <a:rPr lang="en-US" sz="2400" dirty="0">
                <a:latin typeface="Times New Roman" pitchFamily="18" charset="0"/>
                <a:cs typeface="Times New Roman" pitchFamily="18" charset="0"/>
              </a:rPr>
              <a:t> blocking drugs (beta-blockers) block the beta-</a:t>
            </a:r>
            <a:r>
              <a:rPr lang="en-US" sz="2400" dirty="0" err="1">
                <a:latin typeface="Times New Roman" pitchFamily="18" charset="0"/>
                <a:cs typeface="Times New Roman" pitchFamily="18" charset="0"/>
              </a:rPr>
              <a:t>adrenoceptors</a:t>
            </a:r>
            <a:r>
              <a:rPr lang="en-US" sz="2400" dirty="0">
                <a:latin typeface="Times New Roman" pitchFamily="18" charset="0"/>
                <a:cs typeface="Times New Roman" pitchFamily="18" charset="0"/>
              </a:rPr>
              <a:t> in the heart, peripheral vasculature, bronchi, pancreas, and liver.</a:t>
            </a:r>
          </a:p>
          <a:p>
            <a:r>
              <a:rPr lang="en-US" sz="3200" b="1" dirty="0">
                <a:latin typeface="Times New Roman" pitchFamily="18" charset="0"/>
                <a:cs typeface="Times New Roman" pitchFamily="18" charset="0"/>
              </a:rPr>
              <a:t>Intrinsic sympathomimetic activity </a:t>
            </a:r>
            <a:r>
              <a:rPr lang="en-US" sz="2400" dirty="0">
                <a:latin typeface="Times New Roman" pitchFamily="18" charset="0"/>
                <a:cs typeface="Times New Roman" pitchFamily="18" charset="0"/>
              </a:rPr>
              <a:t>(ISA, partial agonist activity) represents the capacity of beta-blockers to stimulate as well as to block adrenergic </a:t>
            </a:r>
            <a:r>
              <a:rPr lang="en-US" sz="2400" dirty="0" err="1">
                <a:latin typeface="Times New Roman" pitchFamily="18" charset="0"/>
                <a:cs typeface="Times New Roman" pitchFamily="18" charset="0"/>
              </a:rPr>
              <a:t>receptors.they</a:t>
            </a:r>
            <a:r>
              <a:rPr lang="en-US" sz="2400" dirty="0">
                <a:latin typeface="Times New Roman" pitchFamily="18" charset="0"/>
                <a:cs typeface="Times New Roman" pitchFamily="18" charset="0"/>
              </a:rPr>
              <a:t> tend to cause less </a:t>
            </a:r>
            <a:r>
              <a:rPr lang="en-US" sz="2400" dirty="0" err="1">
                <a:latin typeface="Times New Roman" pitchFamily="18" charset="0"/>
                <a:cs typeface="Times New Roman" pitchFamily="18" charset="0"/>
              </a:rPr>
              <a:t>bradycardia</a:t>
            </a:r>
            <a:r>
              <a:rPr lang="en-US" sz="2400" dirty="0">
                <a:latin typeface="Times New Roman" pitchFamily="18" charset="0"/>
                <a:cs typeface="Times New Roman" pitchFamily="18" charset="0"/>
              </a:rPr>
              <a:t> than the other beta-blockers and may also cause less coldness of the extremities</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3200" dirty="0" err="1">
                <a:latin typeface="Times New Roman" pitchFamily="18" charset="0"/>
                <a:cs typeface="Times New Roman" pitchFamily="18" charset="0"/>
              </a:rPr>
              <a:t>Oxprenolol</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pindolol</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acebutolol</a:t>
            </a:r>
            <a:r>
              <a:rPr lang="en-US" sz="3200" dirty="0">
                <a:latin typeface="Times New Roman" pitchFamily="18" charset="0"/>
                <a:cs typeface="Times New Roman" pitchFamily="18" charset="0"/>
              </a:rPr>
              <a:t>, and </a:t>
            </a:r>
            <a:r>
              <a:rPr lang="en-US" sz="3200" dirty="0" err="1">
                <a:latin typeface="Times New Roman" pitchFamily="18" charset="0"/>
                <a:cs typeface="Times New Roman" pitchFamily="18" charset="0"/>
              </a:rPr>
              <a:t>celiprolol</a:t>
            </a:r>
            <a:r>
              <a:rPr lang="en-US" sz="3200" dirty="0">
                <a:latin typeface="Times New Roman" pitchFamily="18" charset="0"/>
                <a:cs typeface="Times New Roman" pitchFamily="18" charset="0"/>
              </a:rPr>
              <a:t> </a:t>
            </a: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4499429" y="4093934"/>
            <a:ext cx="4274319" cy="2569934"/>
          </a:xfrm>
          <a:prstGeom prst="rect">
            <a:avLst/>
          </a:prstGeom>
          <a:noFill/>
          <a:ln w="9525">
            <a:noFill/>
            <a:miter lim="800000"/>
            <a:headEnd/>
            <a:tailEnd/>
          </a:ln>
          <a:effectLst/>
        </p:spPr>
      </p:pic>
      <p:sp>
        <p:nvSpPr>
          <p:cNvPr id="4" name="Oval 3"/>
          <p:cNvSpPr/>
          <p:nvPr/>
        </p:nvSpPr>
        <p:spPr>
          <a:xfrm>
            <a:off x="609600" y="4419600"/>
            <a:ext cx="35814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i="1" u="sng" dirty="0" smtClean="0">
                <a:solidFill>
                  <a:schemeClr val="tx1"/>
                </a:solidFill>
              </a:rPr>
              <a:t>ISA</a:t>
            </a:r>
          </a:p>
          <a:p>
            <a:pPr algn="ctr"/>
            <a:r>
              <a:rPr lang="en-US" sz="3200" dirty="0" smtClean="0">
                <a:solidFill>
                  <a:schemeClr val="tx1"/>
                </a:solidFill>
              </a:rPr>
              <a:t>Partial agonist</a:t>
            </a:r>
          </a:p>
          <a:p>
            <a:pPr algn="ctr"/>
            <a:endParaRPr lang="ar-IQ" sz="4000" b="1" dirty="0">
              <a:solidFill>
                <a:schemeClr val="tx1"/>
              </a:solidFill>
            </a:endParaRPr>
          </a:p>
        </p:txBody>
      </p:sp>
    </p:spTree>
    <p:extLst>
      <p:ext uri="{BB962C8B-B14F-4D97-AF65-F5344CB8AC3E}">
        <p14:creationId xmlns:p14="http://schemas.microsoft.com/office/powerpoint/2010/main" val="201033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68580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9600" b="1" dirty="0" smtClean="0">
                <a:solidFill>
                  <a:schemeClr val="tx1"/>
                </a:solidFill>
              </a:rPr>
              <a:t>Centrally Acting Agents</a:t>
            </a:r>
          </a:p>
          <a:p>
            <a:pPr algn="ctr"/>
            <a:endParaRPr lang="ar-IQ" dirty="0">
              <a:solidFill>
                <a:schemeClr val="tx1"/>
              </a:solidFill>
            </a:endParaRPr>
          </a:p>
        </p:txBody>
      </p:sp>
    </p:spTree>
    <p:extLst>
      <p:ext uri="{BB962C8B-B14F-4D97-AF65-F5344CB8AC3E}">
        <p14:creationId xmlns:p14="http://schemas.microsoft.com/office/powerpoint/2010/main" val="298578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ymexicandrugstore.org/image/cache/aldomet-500x500.jpg"/>
          <p:cNvPicPr>
            <a:picLocks noChangeAspect="1" noChangeArrowheads="1"/>
          </p:cNvPicPr>
          <p:nvPr/>
        </p:nvPicPr>
        <p:blipFill>
          <a:blip r:embed="rId2" cstate="print"/>
          <a:srcRect/>
          <a:stretch>
            <a:fillRect/>
          </a:stretch>
        </p:blipFill>
        <p:spPr bwMode="auto">
          <a:xfrm>
            <a:off x="533400" y="0"/>
            <a:ext cx="8001000" cy="6858000"/>
          </a:xfrm>
          <a:prstGeom prst="rect">
            <a:avLst/>
          </a:prstGeom>
          <a:noFill/>
        </p:spPr>
      </p:pic>
    </p:spTree>
    <p:extLst>
      <p:ext uri="{BB962C8B-B14F-4D97-AF65-F5344CB8AC3E}">
        <p14:creationId xmlns:p14="http://schemas.microsoft.com/office/powerpoint/2010/main" val="231882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9144000" cy="39624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1000" b="1" dirty="0" smtClean="0">
                <a:solidFill>
                  <a:schemeClr val="tx1"/>
                </a:solidFill>
                <a:latin typeface="Andalus" pitchFamily="18" charset="-78"/>
                <a:cs typeface="Andalus" pitchFamily="18" charset="-78"/>
              </a:rPr>
              <a:t>Vasodilators </a:t>
            </a:r>
            <a:endParaRPr lang="ar-IQ" sz="11000" b="1" dirty="0">
              <a:solidFill>
                <a:schemeClr val="tx1"/>
              </a:solidFill>
              <a:latin typeface="Andalus" pitchFamily="18" charset="-78"/>
              <a:cs typeface="Andalus" pitchFamily="18" charset="-78"/>
            </a:endParaRPr>
          </a:p>
        </p:txBody>
      </p:sp>
      <p:pic>
        <p:nvPicPr>
          <p:cNvPr id="11266" name="Picture 2" descr="http://www.gpsupplies.com/media/catalog/product/cache/1/image/9df78eab33525d08d6e5fb8d27136e95/0/3/03_tablets_1_45_1_1_1.jpg"/>
          <p:cNvPicPr>
            <a:picLocks noChangeAspect="1" noChangeArrowheads="1"/>
          </p:cNvPicPr>
          <p:nvPr/>
        </p:nvPicPr>
        <p:blipFill>
          <a:blip r:embed="rId2" cstate="print"/>
          <a:srcRect/>
          <a:stretch>
            <a:fillRect/>
          </a:stretch>
        </p:blipFill>
        <p:spPr bwMode="auto">
          <a:xfrm>
            <a:off x="3048000" y="4000500"/>
            <a:ext cx="3276600" cy="2857500"/>
          </a:xfrm>
          <a:prstGeom prst="rect">
            <a:avLst/>
          </a:prstGeom>
          <a:noFill/>
        </p:spPr>
      </p:pic>
    </p:spTree>
    <p:extLst>
      <p:ext uri="{BB962C8B-B14F-4D97-AF65-F5344CB8AC3E}">
        <p14:creationId xmlns:p14="http://schemas.microsoft.com/office/powerpoint/2010/main" val="125088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clinidirect.co.uk/content/images/thumbs/0012830_apresoline_tablets_25mg_84_pack_155.jpeg"/>
          <p:cNvPicPr>
            <a:picLocks noChangeAspect="1" noChangeArrowheads="1"/>
          </p:cNvPicPr>
          <p:nvPr/>
        </p:nvPicPr>
        <p:blipFill>
          <a:blip r:embed="rId2" cstate="print"/>
          <a:srcRect/>
          <a:stretch>
            <a:fillRect/>
          </a:stretch>
        </p:blipFill>
        <p:spPr bwMode="auto">
          <a:xfrm>
            <a:off x="76200" y="32657"/>
            <a:ext cx="3886200" cy="5335291"/>
          </a:xfrm>
          <a:prstGeom prst="rect">
            <a:avLst/>
          </a:prstGeom>
          <a:noFill/>
        </p:spPr>
      </p:pic>
      <p:sp>
        <p:nvSpPr>
          <p:cNvPr id="3" name="Rectangle 2"/>
          <p:cNvSpPr/>
          <p:nvPr/>
        </p:nvSpPr>
        <p:spPr>
          <a:xfrm>
            <a:off x="3962400" y="32658"/>
            <a:ext cx="5029200" cy="7017306"/>
          </a:xfrm>
          <a:prstGeom prst="rect">
            <a:avLst/>
          </a:prstGeom>
        </p:spPr>
        <p:txBody>
          <a:bodyPr wrap="square">
            <a:spAutoFit/>
          </a:bodyPr>
          <a:lstStyle/>
          <a:p>
            <a:r>
              <a:rPr lang="en-US" sz="2400" b="1" i="1" u="sng" dirty="0">
                <a:latin typeface="Times New Roman" pitchFamily="18" charset="0"/>
                <a:cs typeface="Times New Roman" pitchFamily="18" charset="0"/>
              </a:rPr>
              <a:t>Mechanism of </a:t>
            </a:r>
            <a:r>
              <a:rPr lang="en-US" sz="2400" b="1" i="1" u="sng" dirty="0" smtClean="0">
                <a:latin typeface="Times New Roman" pitchFamily="18" charset="0"/>
                <a:cs typeface="Times New Roman" pitchFamily="18" charset="0"/>
              </a:rPr>
              <a:t>action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Direct relaxation to the vascular smooth </a:t>
            </a:r>
            <a:r>
              <a:rPr lang="en-US" sz="2400" dirty="0" err="1" smtClean="0">
                <a:latin typeface="Times New Roman" pitchFamily="18" charset="0"/>
                <a:cs typeface="Times New Roman" pitchFamily="18" charset="0"/>
              </a:rPr>
              <a:t>muscl</a:t>
            </a:r>
            <a:endParaRPr lang="en-US" sz="2400" dirty="0" smtClean="0">
              <a:latin typeface="Times New Roman" pitchFamily="18" charset="0"/>
              <a:cs typeface="Times New Roman" pitchFamily="18" charset="0"/>
            </a:endParaRPr>
          </a:p>
          <a:p>
            <a:r>
              <a:rPr lang="en-US" sz="2400" b="1" i="1" u="sng" dirty="0">
                <a:latin typeface="Times New Roman" pitchFamily="18" charset="0"/>
                <a:cs typeface="Times New Roman" pitchFamily="18" charset="0"/>
              </a:rPr>
              <a:t>Clinical uses:</a:t>
            </a:r>
            <a:endParaRPr lang="en-US" sz="2400" dirty="0">
              <a:latin typeface="Times New Roman" pitchFamily="18" charset="0"/>
              <a:cs typeface="Times New Roman" pitchFamily="18" charset="0"/>
            </a:endParaRPr>
          </a:p>
          <a:p>
            <a:pPr lvl="0"/>
            <a:r>
              <a:rPr lang="en-US" sz="2400" dirty="0">
                <a:latin typeface="Times New Roman" pitchFamily="18" charset="0"/>
                <a:cs typeface="Times New Roman" pitchFamily="18" charset="0"/>
              </a:rPr>
              <a:t>Vasodilators have a potent hypotensive effect, especially when used in combination with a beta-blocker and a thiazide.</a:t>
            </a:r>
          </a:p>
          <a:p>
            <a:pPr lvl="0"/>
            <a:r>
              <a:rPr lang="en-US" sz="2400" dirty="0" smtClean="0">
                <a:latin typeface="Times New Roman" pitchFamily="18" charset="0"/>
                <a:cs typeface="Times New Roman" pitchFamily="18" charset="0"/>
              </a:rPr>
              <a:t>Hydralazine </a:t>
            </a:r>
            <a:r>
              <a:rPr lang="en-US" sz="2400" dirty="0">
                <a:latin typeface="Times New Roman" pitchFamily="18" charset="0"/>
                <a:cs typeface="Times New Roman" pitchFamily="18" charset="0"/>
              </a:rPr>
              <a:t>is given by mouth as an adjunct to other </a:t>
            </a:r>
            <a:r>
              <a:rPr lang="en-US" sz="2400" dirty="0" err="1">
                <a:latin typeface="Times New Roman" pitchFamily="18" charset="0"/>
                <a:cs typeface="Times New Roman" pitchFamily="18" charset="0"/>
              </a:rPr>
              <a:t>antihypertensives</a:t>
            </a:r>
            <a:r>
              <a:rPr lang="en-US" sz="2400" dirty="0">
                <a:latin typeface="Times New Roman" pitchFamily="18" charset="0"/>
                <a:cs typeface="Times New Roman" pitchFamily="18" charset="0"/>
              </a:rPr>
              <a:t> for the treatment of resistant hypertension but is rarely used.</a:t>
            </a:r>
          </a:p>
          <a:p>
            <a:pPr lvl="0"/>
            <a:r>
              <a:rPr lang="en-US" sz="2400" dirty="0">
                <a:latin typeface="Times New Roman" pitchFamily="18" charset="0"/>
                <a:cs typeface="Times New Roman" pitchFamily="18" charset="0"/>
              </a:rPr>
              <a:t> Sodium </a:t>
            </a:r>
            <a:r>
              <a:rPr lang="en-US" sz="2400" dirty="0" err="1">
                <a:latin typeface="Times New Roman" pitchFamily="18" charset="0"/>
                <a:cs typeface="Times New Roman" pitchFamily="18" charset="0"/>
              </a:rPr>
              <a:t>nitroprusside</a:t>
            </a:r>
            <a:r>
              <a:rPr lang="en-US" sz="2400" dirty="0">
                <a:latin typeface="Times New Roman" pitchFamily="18" charset="0"/>
                <a:cs typeface="Times New Roman" pitchFamily="18" charset="0"/>
              </a:rPr>
              <a:t>  is given by intravenous infusion to control severe hypertensive crises on the rare occasions when parenteral treatment is necessary.</a:t>
            </a:r>
          </a:p>
          <a:p>
            <a:r>
              <a:rPr lang="en-US" sz="2400" b="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ar-IQ" dirty="0"/>
          </a:p>
        </p:txBody>
      </p:sp>
    </p:spTree>
    <p:extLst>
      <p:ext uri="{BB962C8B-B14F-4D97-AF65-F5344CB8AC3E}">
        <p14:creationId xmlns:p14="http://schemas.microsoft.com/office/powerpoint/2010/main" val="404172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unitedpharmacies.com/images/Apresoline-Injection-Hydralazine-Hydrochloride-1.jpg"/>
          <p:cNvPicPr>
            <a:picLocks noChangeAspect="1" noChangeArrowheads="1"/>
          </p:cNvPicPr>
          <p:nvPr/>
        </p:nvPicPr>
        <p:blipFill>
          <a:blip r:embed="rId2" cstate="print"/>
          <a:srcRect/>
          <a:stretch>
            <a:fillRect/>
          </a:stretch>
        </p:blipFill>
        <p:spPr bwMode="auto">
          <a:xfrm>
            <a:off x="3491552" y="609600"/>
            <a:ext cx="5652448" cy="5334000"/>
          </a:xfrm>
          <a:prstGeom prst="rect">
            <a:avLst/>
          </a:prstGeom>
          <a:noFill/>
        </p:spPr>
      </p:pic>
      <p:pic>
        <p:nvPicPr>
          <p:cNvPr id="48134" name="Picture 6" descr="http://f1.ehive.com/4493/1/1dttbsr_3q0j_l.jpg"/>
          <p:cNvPicPr>
            <a:picLocks noChangeAspect="1" noChangeArrowheads="1"/>
          </p:cNvPicPr>
          <p:nvPr/>
        </p:nvPicPr>
        <p:blipFill>
          <a:blip r:embed="rId3" cstate="print"/>
          <a:srcRect/>
          <a:stretch>
            <a:fillRect/>
          </a:stretch>
        </p:blipFill>
        <p:spPr bwMode="auto">
          <a:xfrm>
            <a:off x="-1" y="914400"/>
            <a:ext cx="3530463" cy="4923664"/>
          </a:xfrm>
          <a:prstGeom prst="rect">
            <a:avLst/>
          </a:prstGeom>
          <a:noFill/>
        </p:spPr>
      </p:pic>
    </p:spTree>
    <p:extLst>
      <p:ext uri="{BB962C8B-B14F-4D97-AF65-F5344CB8AC3E}">
        <p14:creationId xmlns:p14="http://schemas.microsoft.com/office/powerpoint/2010/main" val="213467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data:image/jpeg;base64,/9j/4AAQSkZJRgABAQAAAQABAAD/2wCEAAkGBxQTEhUUEhQVFRUUFxgWGBcXFxkXFhcXGBgaHBoYHBgcHSggGBolGxUXIjEhJiksLi4uHB82ODMsNygtLisBCgoKDg0OGxAQGy0lICQsLCwsLCw0NCwsLCwsLCwsLCwsLCwtLCwsLCwsLCwsLCwsLCwsLCwsLCwsLCwsLCwsLP/AABEIAOUA3QMBIgACEQEDEQH/xAAcAAABBQEBAQAAAAAAAAAAAAAAAwQFBgcCAQj/xABSEAACAQIEAgYECQgHBQYHAAABAgMAEQQSITEFQQYTIlFhcRQygZEHQlKSobHB0dIjM1NiY6Lh8BUWcoKTssI0Q7PD8SSDhJSj0wgXJURFZHP/xAAaAQEBAQEBAQEAAAAAAAAAAAAAAQIDBAUG/8QALhEAAgIBAQcCBQQDAAAAAAAAAAECEQMSBBMUITFBUQVhMlJxobEVkdHwIkLx/9oADAMBAAIRAxEAPwDbJpcttL3rz0jwqn/CBxWaGSIRSFAysSLA3II11FVE9KcV+mPzU/DWlBs9ENmlNakzW2xXh9NeDEnuB9v8KyX+tOL/AEv7ifhoXpZiv0n7ifhq7uRvg5+Ua16V4D3/AMK89M8B7/4VkzdLcV+kHzE/DSZ6W4nm4+Yv3Xpu5BbFk9jXxi/D6a9GK8Kx7+tuJ+UPmr91eDpjiflj5q/dTdyLwOX2NjGJHcfo++g4kdx+j76x0dNMULdtdf1R91dDpvivlr81fupu5Dgcvsa96YPkt7h99Hpo7m91ZGOm2L+WPmJ91dDpri/0gH9xPw03cicDl9jV/wCko++uhj4/lVkEnSOYtnJQt8rqo81h45b0qOlWJG0lvJI/w03chwWT2NbOOT5QrvCYpZBdDexse8HuPjWRf1oxJ3l96p+Gpz4LuMdZiMXG7APdHC6DNuGYDvva9vlDvqOLRzybPKCtmj0UUVk4BRRRQBRRRQBRRRQBRRRQBRRRQFO6dcElxDxmIL2VIN2tuf4VVv6lYr9n8/8AhWoYrf2VX+kmKaMQWcxq86o5Fh2CrE6kabDWq8jij04c2S1CJTj0JxP7P5/8K8boRiv2Xzz+Grr0exDusmdi6CRhE5ABePSx0AzC5sGtrUrVWZtWbntOWEmnRm39SMT+z+efw1yeg+J/ZfPP4a0uirvWY4zIZg3QPFfsvnn8Nc/1CxX7L55/DWo0U3rLx2X2MuPQLFfsvnn8NejoFiv2R/vn8NahRTfMvHZfYy8dAsV+yH98/hrodBMV+y+efw1p1R+MdxPBZ7IxZSgA1Ijka5buGUWAtzvfS13rJxuX2KAOgeK0/NfPP4a6XoLif2Xzz+Gr1jOJskyw5QTJlMZudVBbrie7IoU+JdRUXhekLMsXq2cRK2pLB3wwl1Y2u3aGgDaG5I2DeyLxuX2K6nQnEg/7v55/DVSxWEnwXFIGN1IxEIzKdCrsoZb+KsQQe+ts4Y5aKJm1LRoSe8lRc1nPTnGBMW2ZSAChDEXUkKpt4HTmKmu+piW0TmqZsVFV3inTbBwEq0uZh8WNS/0gZR7TUNL8KOH+JDO3iQig/vE/RXWGyZ5q4wZ4p58cPiki90Vnv/zOB9XD++W3+g1yfhIflh0H/eE6/Mrt+m7T8v3X8nJ7Zh+b8miUVnJ+EeT9DH89vuoHwjSfoY/nN91X9M2n5fuv5HG4fP2Zo1FZ2PhHf9An+I34KWT4Rzpmww8bS/YUqP03aV/r91/I4zD835L9RVKT4RofjQzD+zkYf5gfoqSwHTfBym3W5CdLSAp+8ez9NcZ7JngrcGdI7RilyUkWOivAa9rznYbYrf2VF8QwPWmI5rdVKsu175QRbfT1t6lMXv7KhuOYhkjUI4jaSRIxIwDBMx3sdCbaC+lyKjVljJxdoZ8H4fLHMXcLkdWsuYkwdu4ReRDXubWAI7gKnKgZDirR4cyhJWMpMwjUkxRkWYR+qHPWRg8vW02psMVipTDGkyRSBMT1hMQdHfDyxxDslgVVsxbQ3sRUUaVGsk3N2yzV7VcPGpGVW0QlMPmUWYK7YkRSqCRqPWH01x0l4xNCZTGRaIYZ7FQey0k3WjbcpFYdxqnOizUVCniMn9ICAEdT6Mz7C5lEijfewRl+dU1QBRRRUAV4R9G3hXtFCHhXn3Vx6Ot75VvYC9hew2HkKUoqlPFFqx34V8U8eIJU6FlH7gv9lbHWUdOeDvjeILhkIUuxZSwOW6QF8pI2vltfW19jtXXBJRnbMyVrkUaGQ2p3ET3U0iw06TPA8axyRtkYMcxB0N7g2IsQfIirRguAM28lh3Ko+s3r9MvU8EV1PlS2TLJjHDUstWrAdFIzu8h+aPqWpiPorh+5z5sR9Vq5S9YweGTgMnsZ1I9q6iYmtCfozh/kH5x++nEHRvD/AKP6T99ZfrWGvhZP0/JfVGc12K0sdGMP8j6TScvROA7Aip+s4X2ZeAyeUZ2BUViK0Di/RkIpKMdO8CqLPhpDIsSIHd2yqAcpJPLtG3016MPqezy719Tlk2LKuiNw6HSFsDhSdSYI7nv7I1qYqO6OYNocLBE9s0cSI1tRcKAdeetSNfmMjTm2vLPuQ+FWNsXUJ0iliWA+kIrwsyrJm9VVZgM7abA2N+W9xapvF8qbEXrmylN4djIoOqlMv/ZVbEQRSuxZQj9U63kb4meGVFYm3qi+oruHisUUkE8ziNJlxrIWuLq88DR2Fr3ZAGtvrVuKC1rC3dbT3V7allKZIpWIuVYHqlxBSxzhfS2nIyjXMFJFu8Uu+IixMjyRsJImkwkOddVYq0jPY7MAJwLjnccqtZGtCrbQC3hQFM6JOzSxO987Jika/fAcJh29heB2/vVdKLV5SyHtFFFQBRRRVAUUUVAAqjxS347Gvd1hv/4e321eBVJwTg8cUfGUScuXVAb+6qioqnSUAcXxmnx4/pgiP21O8NFRXTZBDxTENL2RKY3QnQMoijQ277MpFKYXj0Kj1ifJWP2Wo5Gki44Q1IA1TI+l8I2WRvIKPralT04T4sLHzYD6ga5tkcS2tSkZqmN02PLD/vk/UlA6ZycoB7esP+kU1E0svqmuiaoy9NJBvHGvmWH0G16cL0ul1/JJpqdWWw7zmIqWNLJ3iwuprPVXLjcMf/2YfpkUfbVhm6T5hYxa2uQDqF2udNvG9RXDMHLi8QhhibLHIjs7aIuVg29tTpsNfrrpFkaZsNFFFaKNsXyqu9LI3aACJir9bFlI+UJFIB8CQAfA1YsXyqK4pEzKmUXImhY+CrIpY+wAmoQhhiRNIjAnJLLEQLkdh8HIbeG/vpjLwqGGLFteRQkgjJM0pyxHqGbdzbdjm38ae4DhkqSsCvYXFB0On5owyeOytJk9g86ez4NymJAU3edHXbVQsAJ96N7qFIbBJHKohhkd8LLicoPWO10TDl3RZCc2QyIAdebikuICCMLDiZSmHhxToGaZ47K2GEqKZAwYgGQgAn4oqXx+EkSR5Y4y+WdJgilQZAYDDIFuQMwWzWNr2HfRg8HIzpLJEVMk7ysjZSY19H6pA1iRmsiEgXsW8KoKpNiIiVzzSDFHD4c4QGWVZJGMk4jJQEBy1o82YHS96tGLc9S5BP8At0Y35emxC3lY2pTjOBdvSyqZi+HiEY07UsZmYAXOhDNHqbbim+IhnMzYfqW6p8THiBOGXqxGrpKyEXzdZ1kZUAC1mBvyoBlwzI085jkdcenpPWRSM15FLN1JVGOUxraIqyg2BsdSaQ4YcP1BfCSyazYFJonaQyJKMVHmZw5zK7BrNyOWpFlxMs6K0JjfDtOwxJ6sxujJIkSqAc2vWRswKgAxc9KSEM+IYyvhWgceiIwZoy0hjxSSOwKsbxoqtlJIJzNoKAOG4ERsmKR5Az4yaKUGR2SRHxMsSjq2YqpVjGQVA9UjnSnQZsKVvC5afIOuBklexJ17LEqvaB9X6q94bHiGdYXw7RxR4qadpmeMrIvXySRBFVi1yzRklgLBTzp70YxEuRYZcNLF1SAZ3aMo5Bt2QjlhprqBQE7RRRUIAqh8GYHjp7LAhZe0fVOijTXx7uVXwVQujrMeOSXZSAk9lC2IsyDU5td+4b1DcejL7x7gcGLi6rEIGXcHZkb5Stup+vY3GlfLXE8dJHiJYgdIpZIxYC5yOVBN+el6+t6+SOkoHp+LykFTiZyCDmBBlYgg896k6qywVuheLHSNqWa53tp/l2p9gwWGpN78yT9dQaPbnUhhcYBoffXhmpdj2JwJCeHQnPl2uc1ifbY15hI01Ga/tLH6bUg2KjO+oHhXiYqMbD6AK51Oi3Afqw2sDfvpW1wQQCLWsTf6xUemMTvOtdvigNrkn2Cppn5JceyIzG4rLMGdc2UrpexKgjs37iBbbnX070TKHBYYxkFGhjYEbWZQfPnXy7xPtNm7/wCfbW3/AAJ9JI5cGuEaQdfBmsh0LRZrqV+UFDZdNrC+4v78L5HlyKmaTRRRXc5DbF8vbTDGYtIkLyuqItrsxsBcgC58yBT/ABnL21A9JnKwXVS5E2HIUEAsfSIuyCSBc7amoyHcnH8MsSzGeIROSqvmGVmF7gHnaxv3WNKYzjGHiZVlmjRpACoZgMwJsCL7600wTGSdWkiMbLC1o3yEjPJZvVJXURrz2PnVdxU+SFkEJkT0QxFuzkiRJJkDPc5ioXXsgmymhS8SSAFQSAWOUX5mxNh42B91JwY2N1RldWWT1CDcNoTp36An2U14gtmwo3tOBfvtDLVb6InKmDiPxQsi665JsKzX/wAQTD2UBZ+IcXghUtNLHGqsFJdgoDMuYAk8yutJYjpBhY0jkfERKk35tiws47weY1Gu2oqG4vMyT5kiaZhi0tGpUFv+wyDQuQotqdTyp/hIxNPL1seW+FhUxtlJRZGnzqSpI1yqDY2OUd1AOJ+kmESXqXxMKy5gnVlwHzNay23ubjTxpXH8bw8KK800caMxVWZgAWF7geWU37rU2eFVxuHUDQYXEgX1OkmEA1OpPjTLo/EGm7QByRSBbi/53FTdYPb1Md6AsAxSZ8mZc+XPlvrkJtm8ri1689LTIr5lyPkytfRusICWP6xZQPMVS+Hr1c8EgPZiw8GHOp/NyTYmJf8A1Eg17r1Kf/jsH58O/wCPh6CicxfEooldpZFRYwC5Y2ChjZb+Z0HfTTEdJcIiRyPiYVjmv1bs4Cva17E91xfuphxWGQyyvCgleJsPKIywXrAolBUMdA3azAnS6io1+JASQPBg5pC8eOD4eyB0labDmTPncKFz3uQTfMCAQaoouynmO6qH0WjH9OSnn1WI/wCLGKuPBsKYoIYmN2jijRj3lUAJ94rG+knFWwmKxckbESTRzQIRcFOslTMwPIhI2se8rWW6LFEh8J/wmPK0mDwLFIlJSWYaNIRoyR/JS9wW3blYatl0MVhYClY47AAjQd3Klgw76805ts9UIKKEUw5/mxp5hMGGvcka7ZdCPOusNGD4WqSRlA3rNhjMYOwsG18vd8akxgvH6P40/LrXSTgEG16lpdjPUbJgl5knyAH3049Hvs1vAj7aWlnUm4BAPKvOuF6w5alzRtcmReO4ewHf4jWoqGZ4nV42ZHQ5lZTZlYcwatqT1F8ZwItmX2irjyaXTMzjfM2v4KunR4hG8c+UYiEAm2gkQ6ZwORB0IGmoOl7C/V8n9F+MNgsXFiASBG4z2v2oybOum91v7bd1fV0bhgCDcEAgjYg7GvdGVo8zVDfGMOyO+9qjeI4UyIFBtaSJ77/m5UkI9uS3tp7xNgMhJ2J5XJJBFgBz1qP4pjjFFnC3NwoDXGpOgPdVIlbpCXFcHMzJJh5ESRQyHrFLoyPY7BgcysoI9o50knBAEMea6nDDD3O5Pau5885NReB6VSyns4cWHrEMTlJuBfs8yLVxB0tmZOsGGugbKzBjZdVG+X9YVrSzq8EyxzYUt1NyLxOrnxsjKbd3rVDnowcuHAlKNDhnw7MlwTmiyK666FCWI/tGiXj8wl6v0fVlZkuxGbLflbQXG/iKQk6SYlbZ8GVBIFyzWF/HLTSybqX9YueDYoqH66H0jrxNm6tjCAIDDkCZw3qktfNuTyrrG8KxTZXjniSZ4upmbqmKEAsVeNc91dS72uSO1rtSc3HcWCbYJmUE2OY6jvsFpthelGIkuVwZYKxV8rG6kWvcFRrrt4U0sqwyavl+6LAMB+WikDaRQyRWNyTnaEg38OpPneo2bg+IQI2GmjSRRKrdYheNklkMgNgwOdDtrY3YHfRjN0pxCZC+DOWQgLZyWO2gGXeu8d0mxEILPhLIGADZzY3vv2Oyb2FjzppY3M34/dDsdHVMTxiQ5HwkeGDfHBTrSJb/ACryhvMUpLhEOGTCdciyokSK2mkseUxtkJ17cYOW+tiKbYLjOIMakYUlbAA5jcgc7ZaTxWNEpuUYaKwKtYqVDhTqujAyH2qKaWTdyFoeGTvG0onibEPIkyuqN6PlRcgjy5szIVL3Oa93JGwFOeGcIkR0llkV5As/WZVKqWmeFhlBJsqrCF1uToe+u8BjcqKqpZRoNeXK2m1SMM2blUaZhpitfOvwhq3pT3OmdyPIsa+hFnBIC66kE2NhYG+ttdRasK6bcMlmxDNGnqu4bMyqrHOcqrcgkkDv1vptWJJ1yNQKlGW8K8W+xX21J4Dg8kwvFGRYdsO6ZM19ArZr2ItodQdLmnScDkeMPGlnDhHTOpHaHZZSTcaixUkm9te7jupW+R6XzQzwkelKBPGpnBdHpwO1GvMWdwuvhZhc+FdScCJRXQgXJVlLXsdwQwGoIvpbS3Opu8j6JkUW+hXcY5VbimeHxzFwumptz++rFPwOQi2ZB5lvw17D0UmYBh1DC9+00isbWuFsoubX7/KrucveJvd8rYyKkV1GNDp5fz76m5uj5VVYP2WuLG5KsNxewuLHQ2H0UphejzWLaMN9iD45bMPtrPD5fBNL6kMhtSuIHYPs+upiTga5QyOcpJFityCORINj33tr4Wpw3R/Ot0DkAdq43Op0Aa+w2vc1OFyvsXS0ZzjIrMbbV9QdBHvw3Ak3ucLBe+5PVLrWJS9DzKbxxzaAEqwA110B3IOnjra53rauhsgjwOGQqUywoArXuLC1jfXS3OvTjxzhH/I8+aNOyTx63KeBJ+gj7agulaEwWG/WR/5hU5jIBmDa31tqbDyHKori3C+ujKZ2Un43rWHMAXG40vW+5yg6kmVrok/+0uNQMjjldRJI2/LQGn/EYoxg5XiPYldJbdxZ4wRp4qfpowXRRo1ZVxJyvuuQi999RIDr3bUonRlgpQTKENjk6o5bg3B0l1N++9abTZ6Jyi5Wn4HONQHGQDmI5PcRY/6fpqE4xxdUinRGldusbMXN1V72yp3KCCQPCu5uEOJxnxkwcKcshjIWxGqq3WaHw8K7PQ8yJrOwJZmJMd2YnZj29Dv76vJdWVbtVbJjEOPSIVzMHyMVXOVR7b5gAcxF7jy8Ka4OUsuL7LZg7BgnrE5Bop56EAE72ppJ0SlZlZsY5ZPVJQ3Xy/KaV7L0flS5ONkuxueybvZQMp7eui29tTl5MVCvi/PkaydauLhMUcxJz6YiQ5WBAJEZN8hAF7W0ttT3ii9bhpyrSxWBZg2sbbtYE3uD3qRralsV0fkkILTglb5Lxsct+4dba9rDbWk36NTMCsmLMin4rxkrptoJBS0a1RbTvp9R7gyT1askiHqxlkRrpawvfkD5g+dRM6FZPWJILAttc531sPI1J4fgsy//AHTW2y5SFA7h27rtyNdRcCt/vBa1rZNLXvza+53vS0YUoruIYa+5N9L+Hv51K8P2Ht+s0lHwsDn9f0drSnMeHAFrn2Eg++9Rs5uSZ1g/UX+yPqrJekOGRsREHBYdbK+9tQyAajkAxFa6igaDYC1Y5xfGluIImUBUEhFr3JLC5JJPyRWRFtdCwcN4NhhGQVXIHVtXawYZlvfN7KmYOCYcXURLZtxdtWBFtzvqdKZYaU8o+Ybs2ubHbVvEnlpUpBAxAUra+rMDpu1wLnQ+qdvqtWrfk05y8jg8KgY2KR2UqvauxzNay6t2SbrpzuPClBgMMGK9XFY5bLlBGa7jbvsD7q6iwRZT1g1dlLAHQ2IF/EhVHuFK4TDMCCwAbNc2J11kuRroDmBt4mpb8mNUvImMHhLXEUP+EpJ0JFhludFJ07qIo8OtyEj01UiMEWKhwFIXU2N7DzrpYimQixsE0z6nR1IUk7C62/vVz6ICGDMoYDNYOQASmW5G4G4B00pbGp+R5FJG17LfLYaoRYk2tYi4Ond3VzhpUAFgTckiyn1Sb5tvV7Q99cLhitwuXKSAbscw7eYcu0xzkan5O96byRAWBaNctyAJGGW18zrzXZuwNNDrvUIO1x6lrqGIAUCw9ZnykAXNr2I3tz7qMVIwuQWUltbZb2ERa2oI3ApOPB5lspQpuNLgsAFN/C4a/O58NVMRFkQW3BvpfcIwFrnbbS9CDNCSWOdzl6sHME1zAkeqo0swPI0vgnvDEc2bsettftHW1N8M1w55kxEnU3JVDuTrvUn0ehV4EY3N773Hxj8X4vlVKSGMG3t+yojjUmWF2LSIFsS0QUuBcXtmBFu/wvUvjOXtptUCdMqGFmlkkkVZ8UqrD1q9YsasTc8smqWt470jJiZ+piZZ5c8secF3gSMNcDL2lBPrDQGrNLwwGUyhiLxdUVAGXLckHa4IJqPxPBZViRIpriJSArxxsW7rEiysBcA+Nb1I9CyRfgh+MTyxekK2JkBj6kxg5AXzWJ2UE2sdu7WnWNnePECL0rEZQpaQiNWK6DJbLEbgk223qTx/R9JUCsz2VFRB2exa1z+sxtbXTuqQ9E7aPmOdRlYgWzr3EbetqO7XvNNSDyRoj+isjvAskkjOz33CgLlZhYWA7ud6liaa8JwHURiMMWCk2JAB1N7aeJNOqxJ8zjNpybQA13SYrsVEZPaKKKECiiigAViXEJB/Sa2+TJ78wrbRWDcRn/8AqQIGgST26g3+uqaiaFhVzADTcHUZhoe6nuEhuUKrbKQTdTfNmjz2PIm2p1v2vE1BYDiUgBPUHsgk9teVu/zqbh4q4Nuob1snrp62XN366VrSzTiyQZGViwViLoCAL6dc7BgPC9vJrnagxEl7Lq8b5bxMGuXmIHWGwj0YaHv8aZ4DpAS7qynRrAdns2JBuRo3n4c6nsPis3K1RprqSUZR6iDwq1ikdh2xqmU6pvYgEC+mw199NZ8MWUoUJJMpYkaMro4C35+si5f1O4CpqoReNsTYRA65b52GuR32MdzpEw0G9qJN9DKTfQexROFcEEkSoVNxd0UR6/2rKQb21B5WpOSBzewZc4e+qEdrrCtwbkOCw1Gmpve2jQcZfMDlWzIzBeszAhQxLLliubZbEa7ipPhmLaQMWUIVbLa5JvlVje6i3rCjTRXFpWO4o8otcnUm53JJuTppuaRx3q9/aXTzNvtpxSGNF1t3sg97qKhkhxGxcMwIN0vYEDRDrudOVTfRm/o63zXDP63reud/52tULZgEuGX1d9jaOTS1rA3Gvs2qY6LqBCQBa0j6Xzc76nv1qlH2M5e2m1OcZy9v1U2qMjOXOh8qrvCsfKII5ZOvdnSEASejLG0kxRQQYlzKLtz2B2J0qyEUg2FQoIyoyABQttAFtYDutYW7rUBHR8WdpRD1S5wzh/yhyqEELXU5LvdcQuhC6gjxpLiOPkSWWzfk4Y8PKy2GqNJOJje19EQMPFPE3lIcFGhBVQCM1jue2VLXJ1JJRbk9wpT0dczNlGZlCse9VzEA+Azt7zQo1wOIZzK1/wAmGyIBbXq9Ha9r6vmXusgPOmUnGzkV1iLF4YpcoJNhIba5VLELqSQp22qWw8KxoqIoVVACqBoAOVMRweAaCMC4Ubm4Cm6hTe6hTsBa3K1RsDBukmnZiMhCdY4Qs+md1yplQ5mvE+jZNgDY3AlMZjWWRIo0DyOruAzlFCxlA12Csb3lQAW79rVw3B4SADGLWII17QZizBtfygLEkhr3JJ505xWDSS2cXtexBKkX3GZSDY8xsaIOiJw3SPPkdYvyTNh1LF7ODiRHlsgUg2Mqg9od4vtRw/jhKRq63kkWErqAH6wtmI00yCN2I7gO+pVeHxAWCKBeNrAWGaLL1Ztyy5Ft5CkU4UoljkFrQxtHGoX1c5XMc17nRFAGltd76UnIf0UUUAVgXEnzcTQbDKw99vvrfa+fOJS34mnL1gPK1/rvVRqJesBwkHXrZb2K/wC7OhKkjVNb5R/JNTsHBbk/lpO0bt2IO0fH8lrsN96jeHYlQFuwGbbXQ2/61PYbFJ8tdN9Rp5924q2zTmxthuHwXLtJLmZt2yksWOmiLYXINhodDppUxhigbIM1721t+trccuwR7u+vYBGxFshI1G1wORHv38adLEL3sLi4vYX7VidfEqL+QqOTZlzb6jeTisQ3fkp2bUNa1tNfWHvpLEyw3uwuTk1Ckk3uFF7b2kPsY069Cj/Rp81furrqVvfKL2tewvYG4F+6+tQyNeHGE2CKLpcgkXIGZgDmOtjmex/tdxp/FEq+qoF7bADYADbwAHsryOIDUCxNh7Be3s1PvNKAUDZ7SOLPZH9pPodaWpHGeqfZ9BFAQbALlHcotpYn86Nrmw18eVTXRcWSUXT88/q+zf8AW76icRKM2xUWA2Gt2ZRsRYXbfapXow2kw00lbQC1rgb6m58foqlJDG8vP7Kb05xp28/sptUZGFeV7RUB5RRRQCOKQFGDEqpBuwYoQOZDCxXzrKYuIzNOyDE4nKGlCkO5Y5Xst1JvqOW9abxz8ye4tGD/AGTIob2WvesuwcPU4plmslhIQTsbsCjA87ke/wARXh2nK9e7Tp1Z9DYUqnfjl9ST6K9Kp+tVJnLhtO1qQdiL+BrTFrIOiuBeedWCm1yxNtBc3tfbStfUV22eTadl9QjBOOlU65ntFFFek+aFFFFAcvsfKvnfirn+k4jsMxA8sv319EPsfKvnfGQluJxA7ku9u4LGzfRlqo0i3dEUYYdSS3akduwM2XLZSraj4yNerVg4LZbtMw10yEE65dSDcd/gD3VC8F4cqxIg1ylje7KbsxJNwb7nvqw4XCsAVykiwIJkNyRqOWhzcx3+FWzbkO4ojZRml2ALCM59G2uPVuCvL4oNKBmIADzXGYnsPc5xop7QIsP5Fd4SF7BShs1s35Um1rajn36V3Dh3uMyNyBPXEjTW4B53qWZ1CDxuCbviNG0yoxFhfS5YixF9TrtzFOU4c2hMrH1flcjc7sd78/urx8M1vzZJAAv1pDEBibX3Op5715h8KdzHbRhrKXFtdLbWN9f4UsamLnh6m5LtYlyQW0ux+jKLgfwFKy4FX9Yk63Gi2BC5dLg6eFN1wrFSSkec2tq1tzcE3vezNY0uqygaCIb6doj+b1LJbHcUeVQovZQAO+w2pLGeo/gpPuFc9XJf1wB3BfAd/jevXhco6lgxYEA2sBdbWNvHX20IQ0raDW2trW0b8ta4a/619tr1KdF5LmcZr2k2t6txoPHamc2DYC7FE56s7C+bNc+pfWlOiGKjeTECOVJMpjzZCpyk59CV56czyqopO43l5/ZTanOM5e2m1RkCvK9ooDw0UGioBLEopRg9srDKb7EHS301RY8VFNI8EgBkikkVCwBzBGZcwuLZrDVbd/Laz9LFJwzZVzNniKi4F2EqFdSQBqBVCi4ZiS7YnqLoTJIw6yO4BYsR6wOZSPA3HfXyfUMSzSUejXR9/wDh7dljFqTk65cvqaBwbE3GUqFIuLAWGn2WsR4EVK1B9HkJ7Z+Mb/uhbjwOW/tqcrv6bKcsP+fZ0eXJVhRRRXvMBRRRQCc2zeVYDhkY8VTU5urnNxuD6NLb23rfcT6jeRrIOiGAD8WQX9ZZlJ8WhkFvYDVRUUbh/TXGIBae+mxSM/6b/TU5h/hKxY+PGfOMfZVd410XlwsjRS5Q0eh312sRpsRqPOosQnw9hBo1ZpSo03C/CXiyN4fmH8VOT8I+K5NB5GNvvrOMGDbw/n3V1LOBuR9P3VhwfkutfKjQG+EnGfKh9ifxqKk+FXH8nh/wh9pqpDGK3qm9t7Bjbl3d9RBK3vn5/JJrWl+Sal4NNw3wjY91BM6jfaKLv8VNdHp3jjviD82MfUtZ7hcairbN+6aeibUb8jqOR2qOL8jUvBcz0xxZ3xMnse31WpnjekEzKc08x23kf76hosKT4ef/AFrzGw5FFyDfxsaw8N92a3tdEMOJY7OTe7anVta1L/4fcVpjQTa3UG1u/rvurIZ1u2mtzsL7nl4m+lfQvwMdGXwmDZ5oykuIfMVYWYIosgI5HVjY69rUCtxgo9DEpuXUvGM5U2pzjOXn9lNq0zIV5XteVAFFM+LY8QR5yL9pV3ygFja7N8VRzNIScVKxZ3jIctkRAwbrDyKsN1Iub20ANRySNrFJq0PMbhFlTI4upKm1yNVYMNuV1GnOmMnR3Dk3ydxIDMEJG10BynburiXj6hMOwQn0jKQL+qGKi501sZFFdwccRmm0IjgAJkOzbjQeakeOnfWJQxyfM3usiV1/br8klFGFFgLV3UOvHfyJkMZVusEXVlgDnJAsTsN7nyNcSceIieTqiRG5RrOtieyBka3buWt5g1paYql0G4yPt3om6KjDxgLII5QsZ6syG7ggANlAvpcmxNh3U74diutiSTKVzqGAO4B2+ixrVoxLHKKtjiiiihgSxPqt5VnfwfwAcQXmQJSfMjX/ADVouJ9U+VUT4PYbY8+Ecje0sg+2tIpaOmvQmPH2bP1UqqVD5QwI5BluCQDe1iNzVDl+BCQ7Y5P/ACzD/nGtmooDF4/gTmX1cbFfvOHa/v62o/E/Abi2P+1wEcuw4+gXreKKA+fh8BeOU3TFYcHvvKv1LTd/gJ4hcnr8Gb97yj/lV9E0UB85n4CuI/pMJ/iS/wDs1IYD4C8WTebFwof1BJKfeclb5RQGVcO+BkIPymPmb/8AnHHGP3s9SuH+B/hwN5OvmPMvMwv/AIeWtAooCvcH6D4DDOskGFjV19Vzd3HK4ZySDVhoooBtjOXn9lNqc4xtBfvpk8oHMVGRileU2bFqPjD31z6avyh7xQBj8Kz5cshQre4sGVgRazKd/Co+Ho5GAoZ3YRqVQBimUsSXa6Eam9rbAACn/pg7x76PTB3isuCfU6RzTiqTI5+jYMYQyN2Y441YAAqEfOSPEkL5ZRSh6PIeyWPV585RbrfKqrGuYG9kCg+J1p6cX/NqPSv5sabtGt/k8jOLgCAi7F0ErzZGGa7MmUXLEk21NzvelI+DARxRZzlik6zb1rMzBd9ACR82nAxP82oGJ/mxooJdiPPN9WNsZwUSdeS3anCrfKCUVRay+d2N/HwqTjQAADQAAAeA2pr6V5+40ekHx9xqqNGXklJU2PK8vTM4rvrn00cyPfVowO8R6p8qr/we8I7T4tj6+aNAPkhu0T4llsPLxqWkxQKkDUkctTUjwDBGHDxxm11Gtu8kn7aqKSFFFFAFFFFAFFFFAFFFFAFFFFAFFFFAcSxK3rAHzF6TGDj+QnzR91FFAdiBfkr7hXeUd1FFAe0UUUAUUUUAUUUUAUUUUAUUUUAWooooAooooAooooAooooAooooAooooAooo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50180" name="AutoShape 4" descr="data:image/jpeg;base64,/9j/4AAQSkZJRgABAQAAAQABAAD/2wCEAAkGBxQTEhUUEhQVFRUUFxgWGBcXFxkXFhcXGBgaHBoYHBgcHSggGBolGxUXIjEhJiksLi4uHB82ODMsNygtLisBCgoKDg0OGxAQGy0lICQsLCwsLCw0NCwsLCwsLCwsLCwsLCwtLCwsLCwsLCwsLCwsLCwsLCwsLCwsLCwsLCwsLP/AABEIAOUA3QMBIgACEQEDEQH/xAAcAAABBQEBAQAAAAAAAAAAAAAAAwQFBgcCAQj/xABSEAACAQIEAgYECQgHBQYHAAABAgMAEQQSITEFQQYTIlFhcRQygZEHQlKSobHB0dIjM1NiY6Lh8BUWcoKTssI0Q7PD8SSDhJSj0wgXJURFZHP/xAAaAQEBAQEBAQEAAAAAAAAAAAAAAQIDBAUG/8QALhEAAgIBAQcCBQQDAAAAAAAAAAECEQMSBBMUITFBUQVhMlJxobEVkdHwIkLx/9oADAMBAAIRAxEAPwDbJpcttL3rz0jwqn/CBxWaGSIRSFAysSLA3II11FVE9KcV+mPzU/DWlBs9ENmlNakzW2xXh9NeDEnuB9v8KyX+tOL/AEv7ifhoXpZiv0n7ifhq7uRvg5+Ua16V4D3/AMK89M8B7/4VkzdLcV+kHzE/DSZ6W4nm4+Yv3Xpu5BbFk9jXxi/D6a9GK8Kx7+tuJ+UPmr91eDpjiflj5q/dTdyLwOX2NjGJHcfo++g4kdx+j76x0dNMULdtdf1R91dDpvivlr81fupu5Dgcvsa96YPkt7h99Hpo7m91ZGOm2L+WPmJ91dDpri/0gH9xPw03cicDl9jV/wCko++uhj4/lVkEnSOYtnJQt8rqo81h45b0qOlWJG0lvJI/w03chwWT2NbOOT5QrvCYpZBdDexse8HuPjWRf1oxJ3l96p+Gpz4LuMdZiMXG7APdHC6DNuGYDvva9vlDvqOLRzybPKCtmj0UUVk4BRRRQBRRRQBRRRQBRRRQBRRRQFO6dcElxDxmIL2VIN2tuf4VVv6lYr9n8/8AhWoYrf2VX+kmKaMQWcxq86o5Fh2CrE6kabDWq8jij04c2S1CJTj0JxP7P5/8K8boRiv2Xzz+Grr0exDusmdi6CRhE5ABePSx0AzC5sGtrUrVWZtWbntOWEmnRm39SMT+z+efw1yeg+J/ZfPP4a0uirvWY4zIZg3QPFfsvnn8Nc/1CxX7L55/DWo0U3rLx2X2MuPQLFfsvnn8NejoFiv2R/vn8NahRTfMvHZfYy8dAsV+yH98/hrodBMV+y+efw1p1R+MdxPBZ7IxZSgA1Ijka5buGUWAtzvfS13rJxuX2KAOgeK0/NfPP4a6XoLif2Xzz+Gr1jOJskyw5QTJlMZudVBbrie7IoU+JdRUXhekLMsXq2cRK2pLB3wwl1Y2u3aGgDaG5I2DeyLxuX2K6nQnEg/7v55/DVSxWEnwXFIGN1IxEIzKdCrsoZb+KsQQe+ts4Y5aKJm1LRoSe8lRc1nPTnGBMW2ZSAChDEXUkKpt4HTmKmu+piW0TmqZsVFV3inTbBwEq0uZh8WNS/0gZR7TUNL8KOH+JDO3iQig/vE/RXWGyZ5q4wZ4p58cPiki90Vnv/zOB9XD++W3+g1yfhIflh0H/eE6/Mrt+m7T8v3X8nJ7Zh+b8miUVnJ+EeT9DH89vuoHwjSfoY/nN91X9M2n5fuv5HG4fP2Zo1FZ2PhHf9An+I34KWT4Rzpmww8bS/YUqP03aV/r91/I4zD835L9RVKT4RofjQzD+zkYf5gfoqSwHTfBym3W5CdLSAp+8ez9NcZ7JngrcGdI7RilyUkWOivAa9rznYbYrf2VF8QwPWmI5rdVKsu175QRbfT1t6lMXv7KhuOYhkjUI4jaSRIxIwDBMx3sdCbaC+lyKjVljJxdoZ8H4fLHMXcLkdWsuYkwdu4ReRDXubWAI7gKnKgZDirR4cyhJWMpMwjUkxRkWYR+qHPWRg8vW02psMVipTDGkyRSBMT1hMQdHfDyxxDslgVVsxbQ3sRUUaVGsk3N2yzV7VcPGpGVW0QlMPmUWYK7YkRSqCRqPWH01x0l4xNCZTGRaIYZ7FQey0k3WjbcpFYdxqnOizUVCniMn9ICAEdT6Mz7C5lEijfewRl+dU1QBRRRUAV4R9G3hXtFCHhXn3Vx6Ot75VvYC9hew2HkKUoqlPFFqx34V8U8eIJU6FlH7gv9lbHWUdOeDvjeILhkIUuxZSwOW6QF8pI2vltfW19jtXXBJRnbMyVrkUaGQ2p3ET3U0iw06TPA8axyRtkYMcxB0N7g2IsQfIirRguAM28lh3Ko+s3r9MvU8EV1PlS2TLJjHDUstWrAdFIzu8h+aPqWpiPorh+5z5sR9Vq5S9YweGTgMnsZ1I9q6iYmtCfozh/kH5x++nEHRvD/AKP6T99ZfrWGvhZP0/JfVGc12K0sdGMP8j6TScvROA7Aip+s4X2ZeAyeUZ2BUViK0Di/RkIpKMdO8CqLPhpDIsSIHd2yqAcpJPLtG3016MPqezy719Tlk2LKuiNw6HSFsDhSdSYI7nv7I1qYqO6OYNocLBE9s0cSI1tRcKAdeetSNfmMjTm2vLPuQ+FWNsXUJ0iliWA+kIrwsyrJm9VVZgM7abA2N+W9xapvF8qbEXrmylN4djIoOqlMv/ZVbEQRSuxZQj9U63kb4meGVFYm3qi+oruHisUUkE8ziNJlxrIWuLq88DR2Fr3ZAGtvrVuKC1rC3dbT3V7allKZIpWIuVYHqlxBSxzhfS2nIyjXMFJFu8Uu+IixMjyRsJImkwkOddVYq0jPY7MAJwLjnccqtZGtCrbQC3hQFM6JOzSxO987Jika/fAcJh29heB2/vVdKLV5SyHtFFFQBRRRVAUUUVAAqjxS347Gvd1hv/4e321eBVJwTg8cUfGUScuXVAb+6qioqnSUAcXxmnx4/pgiP21O8NFRXTZBDxTENL2RKY3QnQMoijQ277MpFKYXj0Kj1ifJWP2Wo5Gki44Q1IA1TI+l8I2WRvIKPralT04T4sLHzYD6ga5tkcS2tSkZqmN02PLD/vk/UlA6ZycoB7esP+kU1E0svqmuiaoy9NJBvHGvmWH0G16cL0ul1/JJpqdWWw7zmIqWNLJ3iwuprPVXLjcMf/2YfpkUfbVhm6T5hYxa2uQDqF2udNvG9RXDMHLi8QhhibLHIjs7aIuVg29tTpsNfrrpFkaZsNFFFaKNsXyqu9LI3aACJir9bFlI+UJFIB8CQAfA1YsXyqK4pEzKmUXImhY+CrIpY+wAmoQhhiRNIjAnJLLEQLkdh8HIbeG/vpjLwqGGLFteRQkgjJM0pyxHqGbdzbdjm38ae4DhkqSsCvYXFB0On5owyeOytJk9g86ez4NymJAU3edHXbVQsAJ96N7qFIbBJHKohhkd8LLicoPWO10TDl3RZCc2QyIAdebikuICCMLDiZSmHhxToGaZ47K2GEqKZAwYgGQgAn4oqXx+EkSR5Y4y+WdJgilQZAYDDIFuQMwWzWNr2HfRg8HIzpLJEVMk7ysjZSY19H6pA1iRmsiEgXsW8KoKpNiIiVzzSDFHD4c4QGWVZJGMk4jJQEBy1o82YHS96tGLc9S5BP8At0Y35emxC3lY2pTjOBdvSyqZi+HiEY07UsZmYAXOhDNHqbbim+IhnMzYfqW6p8THiBOGXqxGrpKyEXzdZ1kZUAC1mBvyoBlwzI085jkdcenpPWRSM15FLN1JVGOUxraIqyg2BsdSaQ4YcP1BfCSyazYFJonaQyJKMVHmZw5zK7BrNyOWpFlxMs6K0JjfDtOwxJ6sxujJIkSqAc2vWRswKgAxc9KSEM+IYyvhWgceiIwZoy0hjxSSOwKsbxoqtlJIJzNoKAOG4ERsmKR5Az4yaKUGR2SRHxMsSjq2YqpVjGQVA9UjnSnQZsKVvC5afIOuBklexJ17LEqvaB9X6q94bHiGdYXw7RxR4qadpmeMrIvXySRBFVi1yzRklgLBTzp70YxEuRYZcNLF1SAZ3aMo5Bt2QjlhprqBQE7RRRUIAqh8GYHjp7LAhZe0fVOijTXx7uVXwVQujrMeOSXZSAk9lC2IsyDU5td+4b1DcejL7x7gcGLi6rEIGXcHZkb5Stup+vY3GlfLXE8dJHiJYgdIpZIxYC5yOVBN+el6+t6+SOkoHp+LykFTiZyCDmBBlYgg896k6qywVuheLHSNqWa53tp/l2p9gwWGpN78yT9dQaPbnUhhcYBoffXhmpdj2JwJCeHQnPl2uc1ifbY15hI01Ga/tLH6bUg2KjO+oHhXiYqMbD6AK51Oi3Afqw2sDfvpW1wQQCLWsTf6xUemMTvOtdvigNrkn2Cppn5JceyIzG4rLMGdc2UrpexKgjs37iBbbnX070TKHBYYxkFGhjYEbWZQfPnXy7xPtNm7/wCfbW3/AAJ9JI5cGuEaQdfBmsh0LRZrqV+UFDZdNrC+4v78L5HlyKmaTRRRXc5DbF8vbTDGYtIkLyuqItrsxsBcgC58yBT/ABnL21A9JnKwXVS5E2HIUEAsfSIuyCSBc7amoyHcnH8MsSzGeIROSqvmGVmF7gHnaxv3WNKYzjGHiZVlmjRpACoZgMwJsCL7600wTGSdWkiMbLC1o3yEjPJZvVJXURrz2PnVdxU+SFkEJkT0QxFuzkiRJJkDPc5ioXXsgmymhS8SSAFQSAWOUX5mxNh42B91JwY2N1RldWWT1CDcNoTp36An2U14gtmwo3tOBfvtDLVb6InKmDiPxQsi665JsKzX/wAQTD2UBZ+IcXghUtNLHGqsFJdgoDMuYAk8yutJYjpBhY0jkfERKk35tiws47weY1Gu2oqG4vMyT5kiaZhi0tGpUFv+wyDQuQotqdTyp/hIxNPL1seW+FhUxtlJRZGnzqSpI1yqDY2OUd1AOJ+kmESXqXxMKy5gnVlwHzNay23ubjTxpXH8bw8KK800caMxVWZgAWF7geWU37rU2eFVxuHUDQYXEgX1OkmEA1OpPjTLo/EGm7QByRSBbi/53FTdYPb1Md6AsAxSZ8mZc+XPlvrkJtm8ri1689LTIr5lyPkytfRusICWP6xZQPMVS+Hr1c8EgPZiw8GHOp/NyTYmJf8A1Eg17r1Kf/jsH58O/wCPh6CicxfEooldpZFRYwC5Y2ChjZb+Z0HfTTEdJcIiRyPiYVjmv1bs4Cva17E91xfuphxWGQyyvCgleJsPKIywXrAolBUMdA3azAnS6io1+JASQPBg5pC8eOD4eyB0labDmTPncKFz3uQTfMCAQaoouynmO6qH0WjH9OSnn1WI/wCLGKuPBsKYoIYmN2jijRj3lUAJ94rG+knFWwmKxckbESTRzQIRcFOslTMwPIhI2se8rWW6LFEh8J/wmPK0mDwLFIlJSWYaNIRoyR/JS9wW3blYatl0MVhYClY47AAjQd3Klgw76805ts9UIKKEUw5/mxp5hMGGvcka7ZdCPOusNGD4WqSRlA3rNhjMYOwsG18vd8akxgvH6P40/LrXSTgEG16lpdjPUbJgl5knyAH3049Hvs1vAj7aWlnUm4BAPKvOuF6w5alzRtcmReO4ewHf4jWoqGZ4nV42ZHQ5lZTZlYcwatqT1F8ZwItmX2irjyaXTMzjfM2v4KunR4hG8c+UYiEAm2gkQ6ZwORB0IGmoOl7C/V8n9F+MNgsXFiASBG4z2v2oybOum91v7bd1fV0bhgCDcEAgjYg7GvdGVo8zVDfGMOyO+9qjeI4UyIFBtaSJ77/m5UkI9uS3tp7xNgMhJ2J5XJJBFgBz1qP4pjjFFnC3NwoDXGpOgPdVIlbpCXFcHMzJJh5ESRQyHrFLoyPY7BgcysoI9o50knBAEMea6nDDD3O5Pau5885NReB6VSyns4cWHrEMTlJuBfs8yLVxB0tmZOsGGugbKzBjZdVG+X9YVrSzq8EyxzYUt1NyLxOrnxsjKbd3rVDnowcuHAlKNDhnw7MlwTmiyK666FCWI/tGiXj8wl6v0fVlZkuxGbLflbQXG/iKQk6SYlbZ8GVBIFyzWF/HLTSybqX9YueDYoqH66H0jrxNm6tjCAIDDkCZw3qktfNuTyrrG8KxTZXjniSZ4upmbqmKEAsVeNc91dS72uSO1rtSc3HcWCbYJmUE2OY6jvsFpthelGIkuVwZYKxV8rG6kWvcFRrrt4U0sqwyavl+6LAMB+WikDaRQyRWNyTnaEg38OpPneo2bg+IQI2GmjSRRKrdYheNklkMgNgwOdDtrY3YHfRjN0pxCZC+DOWQgLZyWO2gGXeu8d0mxEILPhLIGADZzY3vv2Oyb2FjzppY3M34/dDsdHVMTxiQ5HwkeGDfHBTrSJb/ACryhvMUpLhEOGTCdciyokSK2mkseUxtkJ17cYOW+tiKbYLjOIMakYUlbAA5jcgc7ZaTxWNEpuUYaKwKtYqVDhTqujAyH2qKaWTdyFoeGTvG0onibEPIkyuqN6PlRcgjy5szIVL3Oa93JGwFOeGcIkR0llkV5As/WZVKqWmeFhlBJsqrCF1uToe+u8BjcqKqpZRoNeXK2m1SMM2blUaZhpitfOvwhq3pT3OmdyPIsa+hFnBIC66kE2NhYG+ttdRasK6bcMlmxDNGnqu4bMyqrHOcqrcgkkDv1vptWJJ1yNQKlGW8K8W+xX21J4Dg8kwvFGRYdsO6ZM19ArZr2ItodQdLmnScDkeMPGlnDhHTOpHaHZZSTcaixUkm9te7jupW+R6XzQzwkelKBPGpnBdHpwO1GvMWdwuvhZhc+FdScCJRXQgXJVlLXsdwQwGoIvpbS3Opu8j6JkUW+hXcY5VbimeHxzFwumptz++rFPwOQi2ZB5lvw17D0UmYBh1DC9+00isbWuFsoubX7/KrucveJvd8rYyKkV1GNDp5fz76m5uj5VVYP2WuLG5KsNxewuLHQ2H0UphejzWLaMN9iD45bMPtrPD5fBNL6kMhtSuIHYPs+upiTga5QyOcpJFityCORINj33tr4Wpw3R/Ot0DkAdq43Op0Aa+w2vc1OFyvsXS0ZzjIrMbbV9QdBHvw3Ak3ucLBe+5PVLrWJS9DzKbxxzaAEqwA110B3IOnjra53rauhsgjwOGQqUywoArXuLC1jfXS3OvTjxzhH/I8+aNOyTx63KeBJ+gj7agulaEwWG/WR/5hU5jIBmDa31tqbDyHKori3C+ujKZ2Un43rWHMAXG40vW+5yg6kmVrok/+0uNQMjjldRJI2/LQGn/EYoxg5XiPYldJbdxZ4wRp4qfpowXRRo1ZVxJyvuuQi999RIDr3bUonRlgpQTKENjk6o5bg3B0l1N++9abTZ6Jyi5Wn4HONQHGQDmI5PcRY/6fpqE4xxdUinRGldusbMXN1V72yp3KCCQPCu5uEOJxnxkwcKcshjIWxGqq3WaHw8K7PQ8yJrOwJZmJMd2YnZj29Dv76vJdWVbtVbJjEOPSIVzMHyMVXOVR7b5gAcxF7jy8Ka4OUsuL7LZg7BgnrE5Bop56EAE72ppJ0SlZlZsY5ZPVJQ3Xy/KaV7L0flS5ONkuxueybvZQMp7eui29tTl5MVCvi/PkaydauLhMUcxJz6YiQ5WBAJEZN8hAF7W0ttT3ii9bhpyrSxWBZg2sbbtYE3uD3qRralsV0fkkILTglb5Lxsct+4dba9rDbWk36NTMCsmLMin4rxkrptoJBS0a1RbTvp9R7gyT1askiHqxlkRrpawvfkD5g+dRM6FZPWJILAttc531sPI1J4fgsy//AHTW2y5SFA7h27rtyNdRcCt/vBa1rZNLXvza+53vS0YUoruIYa+5N9L+Hv51K8P2Ht+s0lHwsDn9f0drSnMeHAFrn2Eg++9Rs5uSZ1g/UX+yPqrJekOGRsREHBYdbK+9tQyAajkAxFa6igaDYC1Y5xfGluIImUBUEhFr3JLC5JJPyRWRFtdCwcN4NhhGQVXIHVtXawYZlvfN7KmYOCYcXURLZtxdtWBFtzvqdKZYaU8o+Ybs2ubHbVvEnlpUpBAxAUra+rMDpu1wLnQ+qdvqtWrfk05y8jg8KgY2KR2UqvauxzNay6t2SbrpzuPClBgMMGK9XFY5bLlBGa7jbvsD7q6iwRZT1g1dlLAHQ2IF/EhVHuFK4TDMCCwAbNc2J11kuRroDmBt4mpb8mNUvImMHhLXEUP+EpJ0JFhludFJ07qIo8OtyEj01UiMEWKhwFIXU2N7DzrpYimQixsE0z6nR1IUk7C62/vVz6ICGDMoYDNYOQASmW5G4G4B00pbGp+R5FJG17LfLYaoRYk2tYi4Ond3VzhpUAFgTckiyn1Sb5tvV7Q99cLhitwuXKSAbscw7eYcu0xzkan5O96byRAWBaNctyAJGGW18zrzXZuwNNDrvUIO1x6lrqGIAUCw9ZnykAXNr2I3tz7qMVIwuQWUltbZb2ERa2oI3ApOPB5lspQpuNLgsAFN/C4a/O58NVMRFkQW3BvpfcIwFrnbbS9CDNCSWOdzl6sHME1zAkeqo0swPI0vgnvDEc2bsettftHW1N8M1w55kxEnU3JVDuTrvUn0ehV4EY3N773Hxj8X4vlVKSGMG3t+yojjUmWF2LSIFsS0QUuBcXtmBFu/wvUvjOXtptUCdMqGFmlkkkVZ8UqrD1q9YsasTc8smqWt470jJiZ+piZZ5c8secF3gSMNcDL2lBPrDQGrNLwwGUyhiLxdUVAGXLckHa4IJqPxPBZViRIpriJSArxxsW7rEiysBcA+Nb1I9CyRfgh+MTyxekK2JkBj6kxg5AXzWJ2UE2sdu7WnWNnePECL0rEZQpaQiNWK6DJbLEbgk223qTx/R9JUCsz2VFRB2exa1z+sxtbXTuqQ9E7aPmOdRlYgWzr3EbetqO7XvNNSDyRoj+isjvAskkjOz33CgLlZhYWA7ud6liaa8JwHURiMMWCk2JAB1N7aeJNOqxJ8zjNpybQA13SYrsVEZPaKKKECiiigAViXEJB/Sa2+TJ78wrbRWDcRn/8AqQIGgST26g3+uqaiaFhVzADTcHUZhoe6nuEhuUKrbKQTdTfNmjz2PIm2p1v2vE1BYDiUgBPUHsgk9teVu/zqbh4q4Nuob1snrp62XN366VrSzTiyQZGViwViLoCAL6dc7BgPC9vJrnagxEl7Lq8b5bxMGuXmIHWGwj0YaHv8aZ4DpAS7qynRrAdns2JBuRo3n4c6nsPis3K1RprqSUZR6iDwq1ikdh2xqmU6pvYgEC+mw199NZ8MWUoUJJMpYkaMro4C35+si5f1O4CpqoReNsTYRA65b52GuR32MdzpEw0G9qJN9DKTfQexROFcEEkSoVNxd0UR6/2rKQb21B5WpOSBzewZc4e+qEdrrCtwbkOCw1Gmpve2jQcZfMDlWzIzBeszAhQxLLliubZbEa7ipPhmLaQMWUIVbLa5JvlVje6i3rCjTRXFpWO4o8otcnUm53JJuTppuaRx3q9/aXTzNvtpxSGNF1t3sg97qKhkhxGxcMwIN0vYEDRDrudOVTfRm/o63zXDP63reud/52tULZgEuGX1d9jaOTS1rA3Gvs2qY6LqBCQBa0j6Xzc76nv1qlH2M5e2m1OcZy9v1U2qMjOXOh8qrvCsfKII5ZOvdnSEASejLG0kxRQQYlzKLtz2B2J0qyEUg2FQoIyoyABQttAFtYDutYW7rUBHR8WdpRD1S5wzh/yhyqEELXU5LvdcQuhC6gjxpLiOPkSWWzfk4Y8PKy2GqNJOJje19EQMPFPE3lIcFGhBVQCM1jue2VLXJ1JJRbk9wpT0dczNlGZlCse9VzEA+Azt7zQo1wOIZzK1/wAmGyIBbXq9Ha9r6vmXusgPOmUnGzkV1iLF4YpcoJNhIba5VLELqSQp22qWw8KxoqIoVVACqBoAOVMRweAaCMC4Ubm4Cm6hTe6hTsBa3K1RsDBukmnZiMhCdY4Qs+md1yplQ5mvE+jZNgDY3AlMZjWWRIo0DyOruAzlFCxlA12Csb3lQAW79rVw3B4SADGLWII17QZizBtfygLEkhr3JJ505xWDSS2cXtexBKkX3GZSDY8xsaIOiJw3SPPkdYvyTNh1LF7ODiRHlsgUg2Mqg9od4vtRw/jhKRq63kkWErqAH6wtmI00yCN2I7gO+pVeHxAWCKBeNrAWGaLL1Ztyy5Ft5CkU4UoljkFrQxtHGoX1c5XMc17nRFAGltd76UnIf0UUUAVgXEnzcTQbDKw99vvrfa+fOJS34mnL1gPK1/rvVRqJesBwkHXrZb2K/wC7OhKkjVNb5R/JNTsHBbk/lpO0bt2IO0fH8lrsN96jeHYlQFuwGbbXQ2/61PYbFJ8tdN9Rp5924q2zTmxthuHwXLtJLmZt2yksWOmiLYXINhodDppUxhigbIM1721t+trccuwR7u+vYBGxFshI1G1wORHv38adLEL3sLi4vYX7VidfEqL+QqOTZlzb6jeTisQ3fkp2bUNa1tNfWHvpLEyw3uwuTk1Ckk3uFF7b2kPsY069Cj/Rp81furrqVvfKL2tewvYG4F+6+tQyNeHGE2CKLpcgkXIGZgDmOtjmex/tdxp/FEq+qoF7bADYADbwAHsryOIDUCxNh7Be3s1PvNKAUDZ7SOLPZH9pPodaWpHGeqfZ9BFAQbALlHcotpYn86Nrmw18eVTXRcWSUXT88/q+zf8AW76icRKM2xUWA2Gt2ZRsRYXbfapXow2kw00lbQC1rgb6m58foqlJDG8vP7Kb05xp28/sptUZGFeV7RUB5RRRQCOKQFGDEqpBuwYoQOZDCxXzrKYuIzNOyDE4nKGlCkO5Y5Xst1JvqOW9abxz8ye4tGD/AGTIob2WvesuwcPU4plmslhIQTsbsCjA87ke/wARXh2nK9e7Tp1Z9DYUqnfjl9ST6K9Kp+tVJnLhtO1qQdiL+BrTFrIOiuBeedWCm1yxNtBc3tfbStfUV22eTadl9QjBOOlU65ntFFFek+aFFFFAcvsfKvnfirn+k4jsMxA8sv319EPsfKvnfGQluJxA7ku9u4LGzfRlqo0i3dEUYYdSS3akduwM2XLZSraj4yNerVg4LZbtMw10yEE65dSDcd/gD3VC8F4cqxIg1ylje7KbsxJNwb7nvqw4XCsAVykiwIJkNyRqOWhzcx3+FWzbkO4ojZRml2ALCM59G2uPVuCvL4oNKBmIADzXGYnsPc5xop7QIsP5Fd4SF7BShs1s35Um1rajn36V3Dh3uMyNyBPXEjTW4B53qWZ1CDxuCbviNG0yoxFhfS5YixF9TrtzFOU4c2hMrH1flcjc7sd78/urx8M1vzZJAAv1pDEBibX3Op5715h8KdzHbRhrKXFtdLbWN9f4UsamLnh6m5LtYlyQW0ux+jKLgfwFKy4FX9Yk63Gi2BC5dLg6eFN1wrFSSkec2tq1tzcE3vezNY0uqygaCIb6doj+b1LJbHcUeVQovZQAO+w2pLGeo/gpPuFc9XJf1wB3BfAd/jevXhco6lgxYEA2sBdbWNvHX20IQ0raDW2trW0b8ta4a/619tr1KdF5LmcZr2k2t6txoPHamc2DYC7FE56s7C+bNc+pfWlOiGKjeTECOVJMpjzZCpyk59CV56czyqopO43l5/ZTanOM5e2m1RkCvK9ooDw0UGioBLEopRg9srDKb7EHS301RY8VFNI8EgBkikkVCwBzBGZcwuLZrDVbd/Laz9LFJwzZVzNniKi4F2EqFdSQBqBVCi4ZiS7YnqLoTJIw6yO4BYsR6wOZSPA3HfXyfUMSzSUejXR9/wDh7dljFqTk65cvqaBwbE3GUqFIuLAWGn2WsR4EVK1B9HkJ7Z+Mb/uhbjwOW/tqcrv6bKcsP+fZ0eXJVhRRRXvMBRRRQCc2zeVYDhkY8VTU5urnNxuD6NLb23rfcT6jeRrIOiGAD8WQX9ZZlJ8WhkFvYDVRUUbh/TXGIBae+mxSM/6b/TU5h/hKxY+PGfOMfZVd410XlwsjRS5Q0eh312sRpsRqPOosQnw9hBo1ZpSo03C/CXiyN4fmH8VOT8I+K5NB5GNvvrOMGDbw/n3V1LOBuR9P3VhwfkutfKjQG+EnGfKh9ifxqKk+FXH8nh/wh9pqpDGK3qm9t7Bjbl3d9RBK3vn5/JJrWl+Sal4NNw3wjY91BM6jfaKLv8VNdHp3jjviD82MfUtZ7hcairbN+6aeibUb8jqOR2qOL8jUvBcz0xxZ3xMnse31WpnjekEzKc08x23kf76hosKT4ef/AFrzGw5FFyDfxsaw8N92a3tdEMOJY7OTe7anVta1L/4fcVpjQTa3UG1u/rvurIZ1u2mtzsL7nl4m+lfQvwMdGXwmDZ5oykuIfMVYWYIosgI5HVjY69rUCtxgo9DEpuXUvGM5U2pzjOXn9lNq0zIV5XteVAFFM+LY8QR5yL9pV3ygFja7N8VRzNIScVKxZ3jIctkRAwbrDyKsN1Iub20ANRySNrFJq0PMbhFlTI4upKm1yNVYMNuV1GnOmMnR3Dk3ydxIDMEJG10BynburiXj6hMOwQn0jKQL+qGKi501sZFFdwccRmm0IjgAJkOzbjQeakeOnfWJQxyfM3usiV1/br8klFGFFgLV3UOvHfyJkMZVusEXVlgDnJAsTsN7nyNcSceIieTqiRG5RrOtieyBka3buWt5g1paYql0G4yPt3om6KjDxgLII5QsZ6syG7ggANlAvpcmxNh3U74diutiSTKVzqGAO4B2+ixrVoxLHKKtjiiiihgSxPqt5VnfwfwAcQXmQJSfMjX/ADVouJ9U+VUT4PYbY8+Ecje0sg+2tIpaOmvQmPH2bP1UqqVD5QwI5BluCQDe1iNzVDl+BCQ7Y5P/ACzD/nGtmooDF4/gTmX1cbFfvOHa/v62o/E/Abi2P+1wEcuw4+gXreKKA+fh8BeOU3TFYcHvvKv1LTd/gJ4hcnr8Gb97yj/lV9E0UB85n4CuI/pMJ/iS/wDs1IYD4C8WTebFwof1BJKfeclb5RQGVcO+BkIPymPmb/8AnHHGP3s9SuH+B/hwN5OvmPMvMwv/AIeWtAooCvcH6D4DDOskGFjV19Vzd3HK4ZySDVhoooBtjOXn9lNqc4xtBfvpk8oHMVGRileU2bFqPjD31z6avyh7xQBj8Kz5cshQre4sGVgRazKd/Co+Ho5GAoZ3YRqVQBimUsSXa6Eam9rbAACn/pg7x76PTB3isuCfU6RzTiqTI5+jYMYQyN2Y441YAAqEfOSPEkL5ZRSh6PIeyWPV585RbrfKqrGuYG9kCg+J1p6cX/NqPSv5sabtGt/k8jOLgCAi7F0ErzZGGa7MmUXLEk21NzvelI+DARxRZzlik6zb1rMzBd9ACR82nAxP82oGJ/mxooJdiPPN9WNsZwUSdeS3anCrfKCUVRay+d2N/HwqTjQAADQAAAeA2pr6V5+40ekHx9xqqNGXklJU2PK8vTM4rvrn00cyPfVowO8R6p8qr/we8I7T4tj6+aNAPkhu0T4llsPLxqWkxQKkDUkctTUjwDBGHDxxm11Gtu8kn7aqKSFFFFAFFFFAFFFFAFFFFAFFFFAFFFFAcSxK3rAHzF6TGDj+QnzR91FFAdiBfkr7hXeUd1FFAe0UUUAUUUUAUUUUAUUUUAUUUUAWooooAooooAooooAooooAooooAooooAoooo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50182" name="Picture 6" descr="http://www.buy-pharma.com/img/uploads/3672-nipress-sodium-nitroprusside-injection.jpg"/>
          <p:cNvPicPr>
            <a:picLocks noChangeAspect="1" noChangeArrowheads="1"/>
          </p:cNvPicPr>
          <p:nvPr/>
        </p:nvPicPr>
        <p:blipFill>
          <a:blip r:embed="rId2" cstate="print"/>
          <a:srcRect/>
          <a:stretch>
            <a:fillRect/>
          </a:stretch>
        </p:blipFill>
        <p:spPr bwMode="auto">
          <a:xfrm>
            <a:off x="1143000" y="0"/>
            <a:ext cx="6858000" cy="6744752"/>
          </a:xfrm>
          <a:prstGeom prst="rect">
            <a:avLst/>
          </a:prstGeom>
          <a:noFill/>
        </p:spPr>
      </p:pic>
    </p:spTree>
    <p:extLst>
      <p:ext uri="{BB962C8B-B14F-4D97-AF65-F5344CB8AC3E}">
        <p14:creationId xmlns:p14="http://schemas.microsoft.com/office/powerpoint/2010/main" val="374508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internationaldrugmart.com/images/header/alpha-blocker.jpg"/>
          <p:cNvPicPr>
            <a:picLocks noChangeAspect="1" noChangeArrowheads="1"/>
          </p:cNvPicPr>
          <p:nvPr/>
        </p:nvPicPr>
        <p:blipFill>
          <a:blip r:embed="rId2" cstate="print"/>
          <a:srcRect/>
          <a:stretch>
            <a:fillRect/>
          </a:stretch>
        </p:blipFill>
        <p:spPr bwMode="auto">
          <a:xfrm>
            <a:off x="7014" y="1143000"/>
            <a:ext cx="9136986" cy="4419600"/>
          </a:xfrm>
          <a:prstGeom prst="rect">
            <a:avLst/>
          </a:prstGeom>
          <a:noFill/>
        </p:spPr>
      </p:pic>
    </p:spTree>
    <p:extLst>
      <p:ext uri="{BB962C8B-B14F-4D97-AF65-F5344CB8AC3E}">
        <p14:creationId xmlns:p14="http://schemas.microsoft.com/office/powerpoint/2010/main" val="861607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descr="http://www.unitedpharmacies.com/images/Minipress-XL-Prazosin-2.5mg-15-Tablets-1.jpg"/>
          <p:cNvPicPr>
            <a:picLocks noChangeAspect="1" noChangeArrowheads="1"/>
          </p:cNvPicPr>
          <p:nvPr/>
        </p:nvPicPr>
        <p:blipFill>
          <a:blip r:embed="rId2" cstate="print"/>
          <a:srcRect/>
          <a:stretch>
            <a:fillRect/>
          </a:stretch>
        </p:blipFill>
        <p:spPr bwMode="auto">
          <a:xfrm>
            <a:off x="4495800" y="990600"/>
            <a:ext cx="4648200" cy="4724400"/>
          </a:xfrm>
          <a:prstGeom prst="rect">
            <a:avLst/>
          </a:prstGeom>
          <a:noFill/>
        </p:spPr>
      </p:pic>
      <p:pic>
        <p:nvPicPr>
          <p:cNvPr id="5" name="Picture 4" descr="http://cheapmed.info/image.php?aHR0cDovL3BoYXJtLmtrdS5hYy50aC90aGFpdi9kZXBhcnQvY2xpbmljL0Rpc3BlbnNpbmdQaGFybWFjeS9jdnMvaW1hZ2VzL2N2cy9NaW5pcHJlc3MuSlBH"/>
          <p:cNvPicPr>
            <a:picLocks noChangeAspect="1" noChangeArrowheads="1"/>
          </p:cNvPicPr>
          <p:nvPr/>
        </p:nvPicPr>
        <p:blipFill>
          <a:blip r:embed="rId3" cstate="print"/>
          <a:srcRect/>
          <a:stretch>
            <a:fillRect/>
          </a:stretch>
        </p:blipFill>
        <p:spPr bwMode="auto">
          <a:xfrm>
            <a:off x="0" y="838200"/>
            <a:ext cx="4724400" cy="4953000"/>
          </a:xfrm>
          <a:prstGeom prst="rect">
            <a:avLst/>
          </a:prstGeom>
          <a:noFill/>
        </p:spPr>
      </p:pic>
    </p:spTree>
    <p:extLst>
      <p:ext uri="{BB962C8B-B14F-4D97-AF65-F5344CB8AC3E}">
        <p14:creationId xmlns:p14="http://schemas.microsoft.com/office/powerpoint/2010/main" val="3228859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qualitygenerics.com/images/prescriptions/hytrin.jpg"/>
          <p:cNvPicPr>
            <a:picLocks noChangeAspect="1" noChangeArrowheads="1"/>
          </p:cNvPicPr>
          <p:nvPr/>
        </p:nvPicPr>
        <p:blipFill>
          <a:blip r:embed="rId2" cstate="print"/>
          <a:srcRect/>
          <a:stretch>
            <a:fillRect/>
          </a:stretch>
        </p:blipFill>
        <p:spPr bwMode="auto">
          <a:xfrm>
            <a:off x="1143000" y="0"/>
            <a:ext cx="6629400" cy="4323521"/>
          </a:xfrm>
          <a:prstGeom prst="rect">
            <a:avLst/>
          </a:prstGeom>
          <a:noFill/>
        </p:spPr>
      </p:pic>
      <p:pic>
        <p:nvPicPr>
          <p:cNvPr id="41988" name="Picture 4" descr="http://www.procanadadrugs.com/media/catalog/product/cache/1/image/9df78eab33525d08d6e5fb8d27136e95/w/d/wds_hytrin5mg50tab.jpg"/>
          <p:cNvPicPr>
            <a:picLocks noChangeAspect="1" noChangeArrowheads="1"/>
          </p:cNvPicPr>
          <p:nvPr/>
        </p:nvPicPr>
        <p:blipFill>
          <a:blip r:embed="rId3" cstate="print"/>
          <a:srcRect/>
          <a:stretch>
            <a:fillRect/>
          </a:stretch>
        </p:blipFill>
        <p:spPr bwMode="auto">
          <a:xfrm>
            <a:off x="4511295" y="3810000"/>
            <a:ext cx="4632704" cy="3048000"/>
          </a:xfrm>
          <a:prstGeom prst="rect">
            <a:avLst/>
          </a:prstGeom>
          <a:noFill/>
        </p:spPr>
      </p:pic>
      <p:pic>
        <p:nvPicPr>
          <p:cNvPr id="5" name="Picture 2" descr="http://pharmacybestbuys.com/cache/Generic_hytrin.png"/>
          <p:cNvPicPr>
            <a:picLocks noChangeAspect="1" noChangeArrowheads="1"/>
          </p:cNvPicPr>
          <p:nvPr/>
        </p:nvPicPr>
        <p:blipFill>
          <a:blip r:embed="rId4" cstate="print"/>
          <a:srcRect/>
          <a:stretch>
            <a:fillRect/>
          </a:stretch>
        </p:blipFill>
        <p:spPr bwMode="auto">
          <a:xfrm>
            <a:off x="0" y="3810000"/>
            <a:ext cx="4676775" cy="3048000"/>
          </a:xfrm>
          <a:prstGeom prst="rect">
            <a:avLst/>
          </a:prstGeom>
          <a:noFill/>
        </p:spPr>
      </p:pic>
    </p:spTree>
    <p:extLst>
      <p:ext uri="{BB962C8B-B14F-4D97-AF65-F5344CB8AC3E}">
        <p14:creationId xmlns:p14="http://schemas.microsoft.com/office/powerpoint/2010/main" val="288857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Oval 2"/>
          <p:cNvSpPr/>
          <p:nvPr/>
        </p:nvSpPr>
        <p:spPr>
          <a:xfrm>
            <a:off x="0" y="228600"/>
            <a:ext cx="3581400" cy="2057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i="1" u="sng" dirty="0" smtClean="0">
                <a:solidFill>
                  <a:schemeClr val="bg1"/>
                </a:solidFill>
              </a:rPr>
              <a:t>ISA</a:t>
            </a:r>
          </a:p>
          <a:p>
            <a:pPr algn="ctr"/>
            <a:r>
              <a:rPr lang="en-US" sz="3200" dirty="0" smtClean="0">
                <a:solidFill>
                  <a:schemeClr val="bg1"/>
                </a:solidFill>
              </a:rPr>
              <a:t>Partial agonist</a:t>
            </a:r>
          </a:p>
          <a:p>
            <a:pPr algn="ctr"/>
            <a:endParaRPr lang="ar-IQ" sz="4000" b="1" dirty="0">
              <a:solidFill>
                <a:schemeClr val="tx1"/>
              </a:solidFill>
            </a:endParaRPr>
          </a:p>
        </p:txBody>
      </p:sp>
    </p:spTree>
    <p:extLst>
      <p:ext uri="{BB962C8B-B14F-4D97-AF65-F5344CB8AC3E}">
        <p14:creationId xmlns:p14="http://schemas.microsoft.com/office/powerpoint/2010/main" val="223505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Ra'y\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590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srcRect/>
          <a:stretch>
            <a:fillRect/>
          </a:stretch>
        </p:blipFill>
        <p:spPr bwMode="auto">
          <a:xfrm>
            <a:off x="304800" y="1371600"/>
            <a:ext cx="4953000" cy="4953000"/>
          </a:xfrm>
          <a:prstGeom prst="rect">
            <a:avLst/>
          </a:prstGeom>
          <a:noFill/>
          <a:ln w="9525">
            <a:noFill/>
            <a:miter lim="800000"/>
            <a:headEnd/>
            <a:tailEnd/>
          </a:ln>
          <a:effectLst/>
        </p:spPr>
      </p:pic>
      <p:sp>
        <p:nvSpPr>
          <p:cNvPr id="2" name="Rectangle 1"/>
          <p:cNvSpPr/>
          <p:nvPr/>
        </p:nvSpPr>
        <p:spPr>
          <a:xfrm>
            <a:off x="1676401" y="838200"/>
            <a:ext cx="3643080" cy="769441"/>
          </a:xfrm>
          <a:prstGeom prst="rect">
            <a:avLst/>
          </a:prstGeom>
        </p:spPr>
        <p:txBody>
          <a:bodyPr wrap="square">
            <a:spAutoFit/>
          </a:bodyPr>
          <a:lstStyle/>
          <a:p>
            <a:r>
              <a:rPr lang="en-US" sz="4400" b="1" u="sng" dirty="0">
                <a:latin typeface="Times New Roman" pitchFamily="18" charset="0"/>
                <a:cs typeface="Times New Roman" pitchFamily="18" charset="0"/>
              </a:rPr>
              <a:t>water soluble</a:t>
            </a:r>
            <a:endParaRPr lang="ar-IQ" sz="4400" dirty="0"/>
          </a:p>
        </p:txBody>
      </p:sp>
    </p:spTree>
    <p:extLst>
      <p:ext uri="{BB962C8B-B14F-4D97-AF65-F5344CB8AC3E}">
        <p14:creationId xmlns:p14="http://schemas.microsoft.com/office/powerpoint/2010/main" val="227385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381000" y="838200"/>
            <a:ext cx="3505200" cy="2906751"/>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3886200" y="2"/>
            <a:ext cx="5257800" cy="428413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0" y="4114801"/>
            <a:ext cx="4648200" cy="2743200"/>
          </a:xfrm>
          <a:prstGeom prst="rect">
            <a:avLst/>
          </a:prstGeom>
          <a:noFill/>
          <a:ln w="9525">
            <a:noFill/>
            <a:miter lim="800000"/>
            <a:headEnd/>
            <a:tailEnd/>
          </a:ln>
          <a:effectLst/>
        </p:spPr>
      </p:pic>
      <p:sp>
        <p:nvSpPr>
          <p:cNvPr id="5" name="Oval 4"/>
          <p:cNvSpPr/>
          <p:nvPr/>
        </p:nvSpPr>
        <p:spPr>
          <a:xfrm>
            <a:off x="4572000" y="4419600"/>
            <a:ext cx="43434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ectangle 5"/>
          <p:cNvSpPr/>
          <p:nvPr/>
        </p:nvSpPr>
        <p:spPr>
          <a:xfrm>
            <a:off x="4343400" y="4800600"/>
            <a:ext cx="4572000" cy="1323439"/>
          </a:xfrm>
          <a:prstGeom prst="rect">
            <a:avLst/>
          </a:prstGeom>
        </p:spPr>
        <p:txBody>
          <a:bodyPr>
            <a:spAutoFit/>
          </a:bodyPr>
          <a:lstStyle/>
          <a:p>
            <a:pPr algn="ctr"/>
            <a:r>
              <a:rPr lang="en-US" sz="4000" b="1" dirty="0" smtClean="0"/>
              <a:t>Water Soluble</a:t>
            </a:r>
          </a:p>
          <a:p>
            <a:pPr algn="ctr"/>
            <a:r>
              <a:rPr lang="en-US" sz="4000" b="1" dirty="0" smtClean="0"/>
              <a:t>Selective</a:t>
            </a:r>
            <a:endParaRPr lang="ar-IQ" sz="4000" dirty="0"/>
          </a:p>
        </p:txBody>
      </p:sp>
    </p:spTree>
    <p:extLst>
      <p:ext uri="{BB962C8B-B14F-4D97-AF65-F5344CB8AC3E}">
        <p14:creationId xmlns:p14="http://schemas.microsoft.com/office/powerpoint/2010/main" val="1470495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9314" y="-1"/>
            <a:ext cx="4086997" cy="4800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4876800" y="0"/>
            <a:ext cx="3814174" cy="4800599"/>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cstate="print"/>
          <a:srcRect/>
          <a:stretch>
            <a:fillRect/>
          </a:stretch>
        </p:blipFill>
        <p:spPr bwMode="auto">
          <a:xfrm>
            <a:off x="533400" y="4572000"/>
            <a:ext cx="3872911" cy="2286000"/>
          </a:xfrm>
          <a:prstGeom prst="rect">
            <a:avLst/>
          </a:prstGeom>
          <a:noFill/>
          <a:ln w="9525">
            <a:noFill/>
            <a:miter lim="800000"/>
            <a:headEnd/>
            <a:tailEnd/>
          </a:ln>
          <a:effectLst/>
        </p:spPr>
      </p:pic>
    </p:spTree>
    <p:extLst>
      <p:ext uri="{BB962C8B-B14F-4D97-AF65-F5344CB8AC3E}">
        <p14:creationId xmlns:p14="http://schemas.microsoft.com/office/powerpoint/2010/main" val="380351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905000"/>
            <a:ext cx="4953000" cy="49530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724400" y="1371600"/>
            <a:ext cx="4419600" cy="5486400"/>
          </a:xfrm>
          <a:prstGeom prst="rect">
            <a:avLst/>
          </a:prstGeom>
          <a:noFill/>
          <a:ln w="9525">
            <a:noFill/>
            <a:miter lim="800000"/>
            <a:headEnd/>
            <a:tailEnd/>
          </a:ln>
          <a:effectLst/>
        </p:spPr>
      </p:pic>
      <p:sp>
        <p:nvSpPr>
          <p:cNvPr id="5" name="Oval 4"/>
          <p:cNvSpPr/>
          <p:nvPr/>
        </p:nvSpPr>
        <p:spPr>
          <a:xfrm>
            <a:off x="2667000" y="762000"/>
            <a:ext cx="43434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Rectangle 5"/>
          <p:cNvSpPr/>
          <p:nvPr/>
        </p:nvSpPr>
        <p:spPr>
          <a:xfrm>
            <a:off x="2438400" y="1143000"/>
            <a:ext cx="4572000" cy="1200329"/>
          </a:xfrm>
          <a:prstGeom prst="rect">
            <a:avLst/>
          </a:prstGeom>
        </p:spPr>
        <p:txBody>
          <a:bodyPr wrap="square">
            <a:spAutoFit/>
          </a:bodyPr>
          <a:lstStyle/>
          <a:p>
            <a:pPr algn="ctr"/>
            <a:r>
              <a:rPr lang="en-US" sz="3600" b="1" dirty="0" smtClean="0"/>
              <a:t>Water Soluble</a:t>
            </a:r>
          </a:p>
          <a:p>
            <a:pPr algn="ctr"/>
            <a:r>
              <a:rPr lang="en-US" sz="3600" b="1" dirty="0" smtClean="0"/>
              <a:t>Selective</a:t>
            </a:r>
            <a:endParaRPr lang="ar-IQ" sz="3600" dirty="0"/>
          </a:p>
        </p:txBody>
      </p:sp>
    </p:spTree>
    <p:extLst>
      <p:ext uri="{BB962C8B-B14F-4D97-AF65-F5344CB8AC3E}">
        <p14:creationId xmlns:p14="http://schemas.microsoft.com/office/powerpoint/2010/main" val="33627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588" y="0"/>
            <a:ext cx="9272502" cy="6858000"/>
          </a:xfrm>
          <a:prstGeom prst="rect">
            <a:avLst/>
          </a:prstGeom>
          <a:noFill/>
          <a:ln w="9525">
            <a:noFill/>
            <a:miter lim="800000"/>
            <a:headEnd/>
            <a:tailEnd/>
          </a:ln>
          <a:effectLst/>
        </p:spPr>
      </p:pic>
      <p:sp>
        <p:nvSpPr>
          <p:cNvPr id="3" name="Rounded Rectangle 2"/>
          <p:cNvSpPr/>
          <p:nvPr/>
        </p:nvSpPr>
        <p:spPr>
          <a:xfrm>
            <a:off x="1447800" y="5715000"/>
            <a:ext cx="594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solidFill>
                  <a:schemeClr val="bg1"/>
                </a:solidFill>
              </a:rPr>
              <a:t>Lipid soluble </a:t>
            </a:r>
            <a:r>
              <a:rPr lang="el-GR" sz="4000" dirty="0" smtClean="0">
                <a:solidFill>
                  <a:schemeClr val="bg1"/>
                </a:solidFill>
              </a:rPr>
              <a:t>β</a:t>
            </a:r>
            <a:r>
              <a:rPr lang="en-US" sz="4000" dirty="0" smtClean="0">
                <a:solidFill>
                  <a:schemeClr val="bg1"/>
                </a:solidFill>
              </a:rPr>
              <a:t>-blocker </a:t>
            </a:r>
            <a:endParaRPr lang="ar-IQ" sz="4000" dirty="0" smtClean="0">
              <a:solidFill>
                <a:schemeClr val="bg1"/>
              </a:solidFill>
            </a:endParaRPr>
          </a:p>
        </p:txBody>
      </p:sp>
    </p:spTree>
    <p:extLst>
      <p:ext uri="{BB962C8B-B14F-4D97-AF65-F5344CB8AC3E}">
        <p14:creationId xmlns:p14="http://schemas.microsoft.com/office/powerpoint/2010/main" val="105249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1000" y="762000"/>
            <a:ext cx="4343400" cy="32575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724400" y="762000"/>
            <a:ext cx="4267200" cy="32004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5562600" y="4076700"/>
            <a:ext cx="2225040" cy="2781300"/>
          </a:xfrm>
          <a:prstGeom prst="rect">
            <a:avLst/>
          </a:prstGeom>
          <a:noFill/>
          <a:ln w="9525">
            <a:noFill/>
            <a:miter lim="800000"/>
            <a:headEnd/>
            <a:tailEnd/>
          </a:ln>
          <a:effectLst/>
        </p:spPr>
      </p:pic>
      <p:sp>
        <p:nvSpPr>
          <p:cNvPr id="5" name="Oval 4"/>
          <p:cNvSpPr/>
          <p:nvPr/>
        </p:nvSpPr>
        <p:spPr>
          <a:xfrm>
            <a:off x="609600" y="4267200"/>
            <a:ext cx="4343400" cy="2362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dirty="0" smtClean="0">
                <a:solidFill>
                  <a:schemeClr val="tx1"/>
                </a:solidFill>
              </a:rPr>
              <a:t>Glucoma </a:t>
            </a:r>
            <a:endParaRPr lang="ar-IQ" sz="4800" dirty="0">
              <a:solidFill>
                <a:schemeClr val="tx1"/>
              </a:solidFill>
            </a:endParaRPr>
          </a:p>
        </p:txBody>
      </p:sp>
    </p:spTree>
    <p:extLst>
      <p:ext uri="{BB962C8B-B14F-4D97-AF65-F5344CB8AC3E}">
        <p14:creationId xmlns:p14="http://schemas.microsoft.com/office/powerpoint/2010/main" val="594754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428</Words>
  <Application>Microsoft Office PowerPoint</Application>
  <PresentationFormat>On-screen Show (4:3)</PresentationFormat>
  <Paragraphs>41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ANTI HYPERTENSIVE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HYPERTENSIVE DRUGS</dc:title>
  <dc:creator>Al-Ra'y</dc:creator>
  <cp:lastModifiedBy>DR.Ahmed Saker 2O11</cp:lastModifiedBy>
  <cp:revision>17</cp:revision>
  <dcterms:created xsi:type="dcterms:W3CDTF">2006-08-16T00:00:00Z</dcterms:created>
  <dcterms:modified xsi:type="dcterms:W3CDTF">2018-03-27T17:47:12Z</dcterms:modified>
</cp:coreProperties>
</file>