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0" r:id="rId2"/>
    <p:sldId id="256" r:id="rId3"/>
    <p:sldId id="271" r:id="rId4"/>
    <p:sldId id="257" r:id="rId5"/>
    <p:sldId id="273" r:id="rId6"/>
    <p:sldId id="275" r:id="rId7"/>
    <p:sldId id="276" r:id="rId8"/>
    <p:sldId id="283" r:id="rId9"/>
    <p:sldId id="266" r:id="rId10"/>
    <p:sldId id="263" r:id="rId11"/>
    <p:sldId id="279" r:id="rId12"/>
    <p:sldId id="280" r:id="rId13"/>
    <p:sldId id="267" r:id="rId14"/>
    <p:sldId id="281" r:id="rId15"/>
    <p:sldId id="268" r:id="rId16"/>
    <p:sldId id="272" r:id="rId17"/>
    <p:sldId id="286" r:id="rId18"/>
    <p:sldId id="28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p:scale>
          <a:sx n="76" d="100"/>
          <a:sy n="76" d="100"/>
        </p:scale>
        <p:origin x="-1212"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EA6DF-FF2F-4E4B-91E7-44E492C942C7}" type="datetimeFigureOut">
              <a:rPr lang="en-GB" smtClean="0"/>
              <a:t>27/03/2018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D8EE04-24AC-427C-9224-B70D48346A42}" type="slidenum">
              <a:rPr lang="en-GB" smtClean="0"/>
              <a:t>‹#›</a:t>
            </a:fld>
            <a:endParaRPr lang="en-GB"/>
          </a:p>
        </p:txBody>
      </p:sp>
    </p:spTree>
    <p:extLst>
      <p:ext uri="{BB962C8B-B14F-4D97-AF65-F5344CB8AC3E}">
        <p14:creationId xmlns:p14="http://schemas.microsoft.com/office/powerpoint/2010/main" val="1690429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10"/>
          </p:nvPr>
        </p:nvSpPr>
        <p:spPr/>
        <p:txBody>
          <a:bodyPr/>
          <a:lstStyle/>
          <a:p>
            <a:fld id="{47D8EE04-24AC-427C-9224-B70D48346A42}" type="slidenum">
              <a:rPr lang="en-GB" smtClean="0"/>
              <a:t>5</a:t>
            </a:fld>
            <a:endParaRPr lang="en-GB"/>
          </a:p>
        </p:txBody>
      </p:sp>
    </p:spTree>
    <p:extLst>
      <p:ext uri="{BB962C8B-B14F-4D97-AF65-F5344CB8AC3E}">
        <p14:creationId xmlns:p14="http://schemas.microsoft.com/office/powerpoint/2010/main" val="2977448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15.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610600" cy="1927225"/>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Clinical pharmacy laboratory/4 </a:t>
            </a:r>
            <a:r>
              <a:rPr lang="en-US" sz="4000" b="1" baseline="30000" dirty="0" err="1" smtClean="0">
                <a:latin typeface="Times New Roman" panose="02020603050405020304" pitchFamily="18" charset="0"/>
                <a:cs typeface="Times New Roman" panose="02020603050405020304" pitchFamily="18" charset="0"/>
              </a:rPr>
              <a:t>th</a:t>
            </a:r>
            <a:r>
              <a:rPr lang="en-US" sz="4000" b="1" dirty="0" smtClean="0">
                <a:latin typeface="Times New Roman" panose="02020603050405020304" pitchFamily="18" charset="0"/>
                <a:cs typeface="Times New Roman" panose="02020603050405020304" pitchFamily="18" charset="0"/>
              </a:rPr>
              <a:t> Class</a:t>
            </a:r>
            <a:br>
              <a:rPr lang="en-US" sz="4000" b="1" dirty="0" smtClean="0">
                <a:latin typeface="Times New Roman" panose="02020603050405020304" pitchFamily="18" charset="0"/>
                <a:cs typeface="Times New Roman" panose="02020603050405020304" pitchFamily="18" charset="0"/>
              </a:rPr>
            </a:br>
            <a:r>
              <a:rPr lang="en-US" sz="4000" b="1" dirty="0" smtClean="0">
                <a:latin typeface="Times New Roman" panose="02020603050405020304" pitchFamily="18" charset="0"/>
                <a:cs typeface="Times New Roman" panose="02020603050405020304" pitchFamily="18" charset="0"/>
              </a:rPr>
              <a:t>Anemias and blood disorders</a:t>
            </a:r>
            <a:r>
              <a:rPr lang="en-GB" b="1" dirty="0">
                <a:latin typeface="Times New Roman" panose="02020603050405020304" pitchFamily="18" charset="0"/>
                <a:cs typeface="Times New Roman" panose="02020603050405020304" pitchFamily="18" charset="0"/>
              </a:rPr>
              <a:t/>
            </a:r>
            <a:br>
              <a:rPr lang="en-GB" b="1"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304800" y="2514600"/>
            <a:ext cx="8610600" cy="4038600"/>
          </a:xfrm>
          <a:ln>
            <a:prstDash val="dashDot"/>
          </a:ln>
        </p:spPr>
        <p:style>
          <a:lnRef idx="2">
            <a:schemeClr val="dk1"/>
          </a:lnRef>
          <a:fillRef idx="1">
            <a:schemeClr val="lt1"/>
          </a:fillRef>
          <a:effectRef idx="0">
            <a:schemeClr val="dk1"/>
          </a:effectRef>
          <a:fontRef idx="minor">
            <a:schemeClr val="dk1"/>
          </a:fontRef>
        </p:style>
        <p:txBody>
          <a:bodyPr>
            <a:normAutofit/>
          </a:bodyPr>
          <a:lstStyle/>
          <a:p>
            <a:r>
              <a:rPr lang="en-US" sz="4000" dirty="0" smtClean="0">
                <a:solidFill>
                  <a:schemeClr val="tx1"/>
                </a:solidFill>
                <a:effectLst>
                  <a:outerShdw blurRad="38100" dist="38100" dir="2700000" algn="tl">
                    <a:srgbClr val="000000">
                      <a:alpha val="43137"/>
                    </a:srgbClr>
                  </a:outerShdw>
                </a:effectLst>
              </a:rPr>
              <a:t>Prepared by:</a:t>
            </a:r>
          </a:p>
          <a:p>
            <a:r>
              <a:rPr lang="en-US" sz="4000" dirty="0" smtClean="0">
                <a:solidFill>
                  <a:schemeClr val="tx1"/>
                </a:solidFill>
                <a:effectLst>
                  <a:outerShdw blurRad="38100" dist="38100" dir="2700000" algn="tl">
                    <a:srgbClr val="000000">
                      <a:alpha val="43137"/>
                    </a:srgbClr>
                  </a:outerShdw>
                </a:effectLst>
              </a:rPr>
              <a:t>Assistant lecturer /</a:t>
            </a:r>
            <a:r>
              <a:rPr lang="en-US" sz="4000" dirty="0" err="1" smtClean="0">
                <a:solidFill>
                  <a:schemeClr val="tx1"/>
                </a:solidFill>
                <a:effectLst>
                  <a:outerShdw blurRad="38100" dist="38100" dir="2700000" algn="tl">
                    <a:srgbClr val="000000">
                      <a:alpha val="43137"/>
                    </a:srgbClr>
                  </a:outerShdw>
                </a:effectLst>
              </a:rPr>
              <a:t>Zahraa</a:t>
            </a:r>
            <a:r>
              <a:rPr lang="en-US" sz="4000" dirty="0" smtClean="0">
                <a:solidFill>
                  <a:schemeClr val="tx1"/>
                </a:solidFill>
                <a:effectLst>
                  <a:outerShdw blurRad="38100" dist="38100" dir="2700000" algn="tl">
                    <a:srgbClr val="000000">
                      <a:alpha val="43137"/>
                    </a:srgbClr>
                  </a:outerShdw>
                </a:effectLst>
              </a:rPr>
              <a:t> Abdul- Ghani</a:t>
            </a:r>
          </a:p>
          <a:p>
            <a:pPr algn="l"/>
            <a:r>
              <a:rPr lang="en-US" sz="4000" dirty="0" smtClean="0">
                <a:solidFill>
                  <a:schemeClr val="tx1"/>
                </a:solidFill>
                <a:effectLst>
                  <a:outerShdw blurRad="38100" dist="38100" dir="2700000" algn="tl">
                    <a:srgbClr val="000000">
                      <a:alpha val="43137"/>
                    </a:srgbClr>
                  </a:outerShdw>
                </a:effectLst>
              </a:rPr>
              <a:t>      Assistant lecturer/</a:t>
            </a:r>
            <a:r>
              <a:rPr lang="en-US" sz="4000" dirty="0" err="1" smtClean="0">
                <a:solidFill>
                  <a:schemeClr val="tx1"/>
                </a:solidFill>
                <a:effectLst>
                  <a:outerShdw blurRad="38100" dist="38100" dir="2700000" algn="tl">
                    <a:srgbClr val="000000">
                      <a:alpha val="43137"/>
                    </a:srgbClr>
                  </a:outerShdw>
                </a:effectLst>
              </a:rPr>
              <a:t>Lubab</a:t>
            </a:r>
            <a:r>
              <a:rPr lang="en-US" sz="4000" dirty="0" smtClean="0">
                <a:solidFill>
                  <a:schemeClr val="tx1"/>
                </a:solidFill>
                <a:effectLst>
                  <a:outerShdw blurRad="38100" dist="38100" dir="2700000" algn="tl">
                    <a:srgbClr val="000000">
                      <a:alpha val="43137"/>
                    </a:srgbClr>
                  </a:outerShdw>
                </a:effectLst>
              </a:rPr>
              <a:t> Tarek </a:t>
            </a:r>
            <a:r>
              <a:rPr lang="en-US" sz="4000" dirty="0" err="1" smtClean="0">
                <a:solidFill>
                  <a:schemeClr val="tx1"/>
                </a:solidFill>
                <a:effectLst>
                  <a:outerShdw blurRad="38100" dist="38100" dir="2700000" algn="tl">
                    <a:srgbClr val="000000">
                      <a:alpha val="43137"/>
                    </a:srgbClr>
                  </a:outerShdw>
                </a:effectLst>
              </a:rPr>
              <a:t>Nafea</a:t>
            </a:r>
            <a:endParaRPr lang="en-GB" sz="4000" dirty="0">
              <a:solidFill>
                <a:schemeClr val="tx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724400"/>
            <a:ext cx="1975104" cy="172516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38800" y="4876800"/>
            <a:ext cx="2209800" cy="1473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23543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Iron dextran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1676400"/>
            <a:ext cx="4572000" cy="4381500"/>
          </a:xfrm>
        </p:spPr>
      </p:pic>
    </p:spTree>
    <p:extLst>
      <p:ext uri="{BB962C8B-B14F-4D97-AF65-F5344CB8AC3E}">
        <p14:creationId xmlns:p14="http://schemas.microsoft.com/office/powerpoint/2010/main" val="423573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solidFill>
                  <a:schemeClr val="tx1"/>
                </a:solidFill>
              </a:rPr>
              <a:t>Iron sucrose</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62200" y="1600200"/>
            <a:ext cx="4114800" cy="4159526"/>
          </a:xfrm>
        </p:spPr>
      </p:pic>
    </p:spTree>
    <p:extLst>
      <p:ext uri="{BB962C8B-B14F-4D97-AF65-F5344CB8AC3E}">
        <p14:creationId xmlns:p14="http://schemas.microsoft.com/office/powerpoint/2010/main" val="28281822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lstStyle/>
          <a:p>
            <a:r>
              <a:rPr lang="en-GB" dirty="0"/>
              <a:t>Ferric </a:t>
            </a:r>
            <a:r>
              <a:rPr lang="en-GB" dirty="0" err="1"/>
              <a:t>carboxymaltose</a:t>
            </a:r>
            <a:endParaRPr lang="en-GB" dirty="0"/>
          </a:p>
        </p:txBody>
      </p:sp>
      <p:pic>
        <p:nvPicPr>
          <p:cNvPr id="3074" name="Picture 2" descr="C:\Users\Al-Ra'y\Desktop\download f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828800"/>
            <a:ext cx="4191000" cy="4442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7993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US" b="1" i="1" dirty="0" smtClean="0"/>
              <a:t/>
            </a:r>
            <a:br>
              <a:rPr lang="en-US" b="1" i="1" dirty="0" smtClean="0"/>
            </a:br>
            <a:r>
              <a:rPr lang="en-US" sz="3100" b="1" i="1" dirty="0" err="1" smtClean="0">
                <a:solidFill>
                  <a:srgbClr val="FF0000"/>
                </a:solidFill>
              </a:rPr>
              <a:t>Anaemias</a:t>
            </a:r>
            <a:r>
              <a:rPr lang="en-US" sz="3100" b="1" i="1" dirty="0" smtClean="0">
                <a:solidFill>
                  <a:srgbClr val="FF0000"/>
                </a:solidFill>
              </a:rPr>
              <a:t> , </a:t>
            </a:r>
            <a:r>
              <a:rPr lang="en-US" sz="3100" b="1" i="1" dirty="0">
                <a:solidFill>
                  <a:srgbClr val="FF0000"/>
                </a:solidFill>
              </a:rPr>
              <a:t>megaloblastic</a:t>
            </a:r>
            <a:r>
              <a:rPr lang="en-GB" sz="3100" dirty="0">
                <a:solidFill>
                  <a:srgbClr val="FF0000"/>
                </a:solidFill>
              </a:rPr>
              <a:t/>
            </a:r>
            <a:br>
              <a:rPr lang="en-GB" sz="3100" dirty="0">
                <a:solidFill>
                  <a:srgbClr val="FF0000"/>
                </a:solidFill>
              </a:rPr>
            </a:br>
            <a:endParaRPr lang="en-GB" sz="3100" dirty="0">
              <a:solidFill>
                <a:srgbClr val="FF0000"/>
              </a:solidFill>
            </a:endParaRPr>
          </a:p>
        </p:txBody>
      </p:sp>
      <p:sp>
        <p:nvSpPr>
          <p:cNvPr id="3" name="Content Placeholder 2"/>
          <p:cNvSpPr>
            <a:spLocks noGrp="1"/>
          </p:cNvSpPr>
          <p:nvPr>
            <p:ph idx="1"/>
          </p:nvPr>
        </p:nvSpPr>
        <p:spPr>
          <a:xfrm>
            <a:off x="76200" y="685800"/>
            <a:ext cx="8991600" cy="6026726"/>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GB" sz="2400" b="1" dirty="0">
                <a:latin typeface="Times New Roman" panose="02020603050405020304" pitchFamily="18" charset="0"/>
                <a:cs typeface="Times New Roman" panose="02020603050405020304" pitchFamily="18" charset="0"/>
              </a:rPr>
              <a:t>Overview</a:t>
            </a:r>
          </a:p>
          <a:p>
            <a:pPr algn="just"/>
            <a:r>
              <a:rPr lang="en-GB" sz="2400" dirty="0">
                <a:latin typeface="Times New Roman" panose="02020603050405020304" pitchFamily="18" charset="0"/>
                <a:cs typeface="Times New Roman" panose="02020603050405020304" pitchFamily="18" charset="0"/>
              </a:rPr>
              <a:t>Most megaloblastic anaemias result from a lack of </a:t>
            </a:r>
            <a:r>
              <a:rPr lang="en-GB" sz="2400" dirty="0" smtClean="0">
                <a:latin typeface="Times New Roman" panose="02020603050405020304" pitchFamily="18" charset="0"/>
                <a:cs typeface="Times New Roman" panose="02020603050405020304" pitchFamily="18" charset="0"/>
              </a:rPr>
              <a:t>either vitamin </a:t>
            </a:r>
            <a:r>
              <a:rPr lang="en-GB" sz="2400" dirty="0">
                <a:latin typeface="Times New Roman" panose="02020603050405020304" pitchFamily="18" charset="0"/>
                <a:cs typeface="Times New Roman" panose="02020603050405020304" pitchFamily="18" charset="0"/>
              </a:rPr>
              <a:t>B12 or </a:t>
            </a:r>
            <a:r>
              <a:rPr lang="en-GB" sz="2400" dirty="0" smtClean="0">
                <a:latin typeface="Times New Roman" panose="02020603050405020304" pitchFamily="18" charset="0"/>
                <a:cs typeface="Times New Roman" panose="02020603050405020304" pitchFamily="18" charset="0"/>
              </a:rPr>
              <a:t>folate.</a:t>
            </a:r>
          </a:p>
          <a:p>
            <a:pPr algn="just"/>
            <a:r>
              <a:rPr lang="en-GB" sz="2400" dirty="0" smtClean="0">
                <a:latin typeface="Times New Roman" panose="02020603050405020304" pitchFamily="18" charset="0"/>
                <a:cs typeface="Times New Roman" panose="02020603050405020304" pitchFamily="18" charset="0"/>
              </a:rPr>
              <a:t>Causes of </a:t>
            </a:r>
            <a:r>
              <a:rPr lang="en-GB" sz="2400" dirty="0">
                <a:latin typeface="Times New Roman" panose="02020603050405020304" pitchFamily="18" charset="0"/>
                <a:cs typeface="Times New Roman" panose="02020603050405020304" pitchFamily="18" charset="0"/>
              </a:rPr>
              <a:t>megaloblastic anaemia </a:t>
            </a:r>
            <a:r>
              <a:rPr lang="en-GB" sz="2400" dirty="0" smtClean="0">
                <a:latin typeface="Times New Roman" panose="02020603050405020304" pitchFamily="18" charset="0"/>
                <a:cs typeface="Times New Roman" panose="02020603050405020304" pitchFamily="18" charset="0"/>
              </a:rPr>
              <a:t>:</a:t>
            </a:r>
          </a:p>
          <a:p>
            <a:pPr marL="0" indent="0" algn="just">
              <a:buNone/>
            </a:pPr>
            <a:r>
              <a:rPr lang="en-GB" sz="2400" dirty="0" smtClean="0">
                <a:latin typeface="Times New Roman" panose="02020603050405020304" pitchFamily="18" charset="0"/>
                <a:cs typeface="Times New Roman" panose="02020603050405020304" pitchFamily="18" charset="0"/>
              </a:rPr>
              <a:t>1.in </a:t>
            </a:r>
            <a:r>
              <a:rPr lang="en-GB" sz="2400" dirty="0">
                <a:latin typeface="Times New Roman" panose="02020603050405020304" pitchFamily="18" charset="0"/>
                <a:cs typeface="Times New Roman" panose="02020603050405020304" pitchFamily="18" charset="0"/>
              </a:rPr>
              <a:t>the UK is </a:t>
            </a:r>
            <a:r>
              <a:rPr lang="en-GB" sz="2400" dirty="0" smtClean="0">
                <a:latin typeface="Times New Roman" panose="02020603050405020304" pitchFamily="18" charset="0"/>
                <a:cs typeface="Times New Roman" panose="02020603050405020304" pitchFamily="18" charset="0"/>
              </a:rPr>
              <a:t>pernicious anaemia </a:t>
            </a:r>
            <a:r>
              <a:rPr lang="en-GB" sz="2400" dirty="0">
                <a:latin typeface="Times New Roman" panose="02020603050405020304" pitchFamily="18" charset="0"/>
                <a:cs typeface="Times New Roman" panose="02020603050405020304" pitchFamily="18" charset="0"/>
              </a:rPr>
              <a:t>in which lack of gastric intrinsic factor </a:t>
            </a:r>
            <a:r>
              <a:rPr lang="en-GB" sz="2400" dirty="0" smtClean="0">
                <a:latin typeface="Times New Roman" panose="02020603050405020304" pitchFamily="18" charset="0"/>
                <a:cs typeface="Times New Roman" panose="02020603050405020304" pitchFamily="18" charset="0"/>
              </a:rPr>
              <a:t>resulting from </a:t>
            </a:r>
            <a:r>
              <a:rPr lang="en-GB" sz="2400" dirty="0">
                <a:latin typeface="Times New Roman" panose="02020603050405020304" pitchFamily="18" charset="0"/>
                <a:cs typeface="Times New Roman" panose="02020603050405020304" pitchFamily="18" charset="0"/>
              </a:rPr>
              <a:t>an autoimmune gastritis causes malabsorption </a:t>
            </a:r>
            <a:r>
              <a:rPr lang="en-GB" sz="2400" dirty="0" smtClean="0">
                <a:latin typeface="Times New Roman" panose="02020603050405020304" pitchFamily="18" charset="0"/>
                <a:cs typeface="Times New Roman" panose="02020603050405020304" pitchFamily="18" charset="0"/>
              </a:rPr>
              <a:t>of vitamin </a:t>
            </a:r>
            <a:r>
              <a:rPr lang="en-GB" sz="2400" dirty="0">
                <a:latin typeface="Times New Roman" panose="02020603050405020304" pitchFamily="18" charset="0"/>
                <a:cs typeface="Times New Roman" panose="02020603050405020304" pitchFamily="18" charset="0"/>
              </a:rPr>
              <a:t>B12</a:t>
            </a:r>
            <a:r>
              <a:rPr lang="en-GB" sz="2400" dirty="0" smtClean="0">
                <a:latin typeface="Times New Roman" panose="02020603050405020304" pitchFamily="18" charset="0"/>
                <a:cs typeface="Times New Roman" panose="02020603050405020304" pitchFamily="18" charset="0"/>
              </a:rPr>
              <a:t>.</a:t>
            </a:r>
          </a:p>
          <a:p>
            <a:pPr marL="0" indent="0" algn="just">
              <a:buNone/>
            </a:pPr>
            <a:r>
              <a:rPr lang="en-GB" sz="2400" dirty="0" smtClean="0">
                <a:latin typeface="Times New Roman" panose="02020603050405020304" pitchFamily="18" charset="0"/>
                <a:cs typeface="Times New Roman" panose="02020603050405020304" pitchFamily="18" charset="0"/>
              </a:rPr>
              <a:t>2.Apart </a:t>
            </a:r>
            <a:r>
              <a:rPr lang="en-GB" sz="2400" dirty="0">
                <a:latin typeface="Times New Roman" panose="02020603050405020304" pitchFamily="18" charset="0"/>
                <a:cs typeface="Times New Roman" panose="02020603050405020304" pitchFamily="18" charset="0"/>
              </a:rPr>
              <a:t>from dietary deficiency, </a:t>
            </a:r>
            <a:r>
              <a:rPr lang="en-GB" sz="2400" dirty="0" smtClean="0">
                <a:latin typeface="Times New Roman" panose="02020603050405020304" pitchFamily="18" charset="0"/>
                <a:cs typeface="Times New Roman" panose="02020603050405020304" pitchFamily="18" charset="0"/>
              </a:rPr>
              <a:t>are </a:t>
            </a:r>
            <a:r>
              <a:rPr lang="en-GB" sz="2400" dirty="0">
                <a:latin typeface="Times New Roman" panose="02020603050405020304" pitchFamily="18" charset="0"/>
                <a:cs typeface="Times New Roman" panose="02020603050405020304" pitchFamily="18" charset="0"/>
              </a:rPr>
              <a:t>attributable to malabsorption. </a:t>
            </a:r>
            <a:endParaRPr lang="en-GB" sz="2400" dirty="0" smtClean="0">
              <a:latin typeface="Times New Roman" panose="02020603050405020304" pitchFamily="18" charset="0"/>
              <a:cs typeface="Times New Roman" panose="02020603050405020304" pitchFamily="18" charset="0"/>
            </a:endParaRPr>
          </a:p>
          <a:p>
            <a:pPr marL="0" indent="0" algn="just">
              <a:buNone/>
            </a:pPr>
            <a:r>
              <a:rPr lang="en-US" sz="2800" b="1" dirty="0">
                <a:latin typeface="Times New Roman" panose="02020603050405020304" pitchFamily="18" charset="0"/>
                <a:cs typeface="Times New Roman" panose="02020603050405020304" pitchFamily="18" charset="0"/>
              </a:rPr>
              <a:t>Folic acid:</a:t>
            </a:r>
          </a:p>
          <a:p>
            <a:pPr lvl="0" algn="just"/>
            <a:r>
              <a:rPr lang="en-GB" sz="2400" dirty="0">
                <a:solidFill>
                  <a:prstClr val="black"/>
                </a:solidFill>
                <a:latin typeface="Times New Roman" panose="02020603050405020304" pitchFamily="18" charset="0"/>
                <a:cs typeface="Times New Roman" panose="02020603050405020304" pitchFamily="18" charset="0"/>
              </a:rPr>
              <a:t>Folic acid below has few indications for long-term therapy since most causes of folate deficiency are self-limiting or will yield to a short course of treatment. It should not be used in undiagnosed megaloblastic anaemia unless vitamin B12 is administered concurrently otherwise neuropathy may be </a:t>
            </a:r>
            <a:r>
              <a:rPr lang="en-GB" sz="2400" dirty="0" smtClean="0">
                <a:solidFill>
                  <a:prstClr val="black"/>
                </a:solidFill>
                <a:latin typeface="Times New Roman" panose="02020603050405020304" pitchFamily="18" charset="0"/>
                <a:cs typeface="Times New Roman" panose="02020603050405020304" pitchFamily="18" charset="0"/>
              </a:rPr>
              <a:t>precipitated.</a:t>
            </a:r>
            <a:endParaRPr lang="en-GB"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8354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09600"/>
          </a:xfrm>
        </p:spPr>
        <p:style>
          <a:lnRef idx="2">
            <a:schemeClr val="dk1"/>
          </a:lnRef>
          <a:fillRef idx="1">
            <a:schemeClr val="lt1"/>
          </a:fillRef>
          <a:effectRef idx="0">
            <a:schemeClr val="dk1"/>
          </a:effectRef>
          <a:fontRef idx="minor">
            <a:schemeClr val="dk1"/>
          </a:fontRef>
        </p:style>
        <p:txBody>
          <a:bodyPr>
            <a:normAutofit fontScale="90000"/>
          </a:bodyPr>
          <a:lstStyle/>
          <a:p>
            <a:r>
              <a:rPr lang="en-US" sz="3600" b="1" i="1" dirty="0">
                <a:solidFill>
                  <a:srgbClr val="FF0000"/>
                </a:solidFill>
              </a:rPr>
              <a:t>Folic acid </a:t>
            </a:r>
            <a:endParaRPr lang="en-GB"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1524000"/>
            <a:ext cx="3534099" cy="2356066"/>
          </a:xfrm>
          <a:prstGeom prst="rect">
            <a:avLst/>
          </a:prstGeom>
          <a:ln w="28575">
            <a:solidFill>
              <a:srgbClr val="C00000"/>
            </a:solidFill>
          </a:ln>
        </p:spPr>
      </p:pic>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5410200" y="1377233"/>
            <a:ext cx="3200400" cy="3011265"/>
          </a:xfrm>
          <a:ln w="28575">
            <a:solidFill>
              <a:schemeClr val="tx1"/>
            </a:solidFill>
          </a:ln>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33600" y="4395805"/>
            <a:ext cx="2891095" cy="2312935"/>
          </a:xfrm>
          <a:prstGeom prst="rect">
            <a:avLst/>
          </a:prstGeom>
        </p:spPr>
      </p:pic>
    </p:spTree>
    <p:extLst>
      <p:ext uri="{BB962C8B-B14F-4D97-AF65-F5344CB8AC3E}">
        <p14:creationId xmlns:p14="http://schemas.microsoft.com/office/powerpoint/2010/main" val="36128741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265238"/>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sz="3600" b="1" i="1" dirty="0" smtClean="0"/>
              <a:t/>
            </a:r>
            <a:br>
              <a:rPr lang="en-US" sz="3600" b="1" i="1" dirty="0" smtClean="0"/>
            </a:br>
            <a:r>
              <a:rPr lang="en-US" sz="3600" b="1" i="1" dirty="0" smtClean="0"/>
              <a:t>vitamin </a:t>
            </a:r>
            <a:r>
              <a:rPr lang="en-US" sz="3600" b="1" i="1" dirty="0"/>
              <a:t>B preparations -  </a:t>
            </a:r>
            <a:r>
              <a:rPr lang="en-US" sz="3600" b="1" i="1" dirty="0" err="1"/>
              <a:t>Hydroxocobalamin</a:t>
            </a:r>
            <a:r>
              <a:rPr lang="en-US" sz="3600" b="1" i="1" dirty="0"/>
              <a:t> , cyanocobalamin</a:t>
            </a:r>
            <a:r>
              <a:rPr lang="en-GB" dirty="0"/>
              <a:t/>
            </a:r>
            <a:br>
              <a:rPr lang="en-GB" dirty="0"/>
            </a:br>
            <a:endParaRPr lang="en-GB"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24200" y="1905000"/>
            <a:ext cx="2971800" cy="3962400"/>
          </a:xfrm>
          <a:prstGeom prst="rect">
            <a:avLst/>
          </a:prstGeom>
        </p:spPr>
      </p:pic>
    </p:spTree>
    <p:extLst>
      <p:ext uri="{BB962C8B-B14F-4D97-AF65-F5344CB8AC3E}">
        <p14:creationId xmlns:p14="http://schemas.microsoft.com/office/powerpoint/2010/main" val="2685233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839200" cy="1447800"/>
          </a:xfrm>
        </p:spPr>
        <p:style>
          <a:lnRef idx="2">
            <a:schemeClr val="accent2"/>
          </a:lnRef>
          <a:fillRef idx="1">
            <a:schemeClr val="lt1"/>
          </a:fillRef>
          <a:effectRef idx="0">
            <a:schemeClr val="accent2"/>
          </a:effectRef>
          <a:fontRef idx="minor">
            <a:schemeClr val="dk1"/>
          </a:fontRef>
        </p:style>
        <p:txBody>
          <a:bodyPr>
            <a:noAutofit/>
          </a:bodyPr>
          <a:lstStyle/>
          <a:p>
            <a:pPr lvl="0"/>
            <a:r>
              <a:rPr lang="en-US" sz="2400" b="1" i="1" dirty="0" smtClean="0"/>
              <a:t/>
            </a:r>
            <a:br>
              <a:rPr lang="en-US" sz="2400" b="1" i="1" dirty="0" smtClean="0"/>
            </a:br>
            <a:r>
              <a:rPr lang="en-US" sz="2400" b="1" dirty="0" err="1" smtClean="0">
                <a:latin typeface="Times New Roman" panose="02020603050405020304" pitchFamily="18" charset="0"/>
                <a:cs typeface="Times New Roman" panose="02020603050405020304" pitchFamily="18" charset="0"/>
              </a:rPr>
              <a:t>Erythropoietins</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Epoetins</a:t>
            </a:r>
            <a:r>
              <a:rPr lang="en-US" sz="2400" b="1" dirty="0">
                <a:latin typeface="Times New Roman" panose="02020603050405020304" pitchFamily="18" charset="0"/>
                <a:cs typeface="Times New Roman" panose="02020603050405020304" pitchFamily="18" charset="0"/>
              </a:rPr>
              <a:t> (recombinant human </a:t>
            </a:r>
            <a:r>
              <a:rPr lang="en-US" sz="2400" b="1" dirty="0" err="1">
                <a:latin typeface="Times New Roman" panose="02020603050405020304" pitchFamily="18" charset="0"/>
                <a:cs typeface="Times New Roman" panose="02020603050405020304" pitchFamily="18" charset="0"/>
              </a:rPr>
              <a:t>erythropoietins</a:t>
            </a:r>
            <a:r>
              <a:rPr lang="en-US" sz="2400" b="1" dirty="0">
                <a:latin typeface="Times New Roman" panose="02020603050405020304" pitchFamily="18" charset="0"/>
                <a:cs typeface="Times New Roman" panose="02020603050405020304" pitchFamily="18" charset="0"/>
              </a:rPr>
              <a: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Darbepoetin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hyperglycosylated</a:t>
            </a:r>
            <a:r>
              <a:rPr lang="en-US" sz="2400" b="1" dirty="0">
                <a:latin typeface="Times New Roman" panose="02020603050405020304" pitchFamily="18" charset="0"/>
                <a:cs typeface="Times New Roman" panose="02020603050405020304" pitchFamily="18" charset="0"/>
              </a:rPr>
              <a:t> derivative) </a:t>
            </a:r>
            <a:r>
              <a:rPr lang="en-US" sz="2400" b="1" dirty="0" err="1">
                <a:latin typeface="Times New Roman" panose="02020603050405020304" pitchFamily="18" charset="0"/>
                <a:cs typeface="Times New Roman" panose="02020603050405020304" pitchFamily="18" charset="0"/>
              </a:rPr>
              <a:t>Methoxy</a:t>
            </a:r>
            <a:r>
              <a:rPr lang="en-US" sz="2400" b="1" dirty="0">
                <a:latin typeface="Times New Roman" panose="02020603050405020304" pitchFamily="18" charset="0"/>
                <a:cs typeface="Times New Roman" panose="02020603050405020304" pitchFamily="18" charset="0"/>
              </a:rPr>
              <a:t> polyethylene glycol-</a:t>
            </a:r>
            <a:r>
              <a:rPr lang="en-US" sz="2400" b="1" dirty="0" err="1">
                <a:latin typeface="Times New Roman" panose="02020603050405020304" pitchFamily="18" charset="0"/>
                <a:cs typeface="Times New Roman" panose="02020603050405020304" pitchFamily="18" charset="0"/>
              </a:rPr>
              <a:t>epoetin</a:t>
            </a:r>
            <a:r>
              <a:rPr lang="en-US" sz="2400" b="1" dirty="0">
                <a:latin typeface="Times New Roman" panose="02020603050405020304" pitchFamily="18" charset="0"/>
                <a:cs typeface="Times New Roman" panose="02020603050405020304" pitchFamily="18" charset="0"/>
              </a:rPr>
              <a:t> beta</a:t>
            </a:r>
            <a:r>
              <a:rPr lang="en-US" sz="2400" dirty="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
            </a:r>
            <a:br>
              <a:rPr lang="en-GB" sz="2400" dirty="0">
                <a:latin typeface="Times New Roman" panose="02020603050405020304" pitchFamily="18" charset="0"/>
                <a:cs typeface="Times New Roman" panose="02020603050405020304" pitchFamily="18" charset="0"/>
              </a:rPr>
            </a:br>
            <a:endParaRPr lang="en-GB"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752600"/>
            <a:ext cx="8915400" cy="48768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2000" b="1" dirty="0" smtClean="0">
                <a:latin typeface="Times New Roman" panose="02020603050405020304" pitchFamily="18" charset="0"/>
                <a:cs typeface="Times New Roman" panose="02020603050405020304" pitchFamily="18" charset="0"/>
              </a:rPr>
              <a:t>Are </a:t>
            </a:r>
            <a:r>
              <a:rPr lang="en-GB" sz="2000" b="1" dirty="0">
                <a:latin typeface="Times New Roman" panose="02020603050405020304" pitchFamily="18" charset="0"/>
                <a:cs typeface="Times New Roman" panose="02020603050405020304" pitchFamily="18" charset="0"/>
              </a:rPr>
              <a:t>used </a:t>
            </a:r>
            <a:r>
              <a:rPr lang="en-GB" sz="2000" b="1" dirty="0" smtClean="0">
                <a:latin typeface="Times New Roman" panose="02020603050405020304" pitchFamily="18" charset="0"/>
                <a:cs typeface="Times New Roman" panose="02020603050405020304" pitchFamily="18" charset="0"/>
              </a:rPr>
              <a:t>to:-</a:t>
            </a:r>
          </a:p>
          <a:p>
            <a:pPr algn="just"/>
            <a:r>
              <a:rPr lang="en-GB" sz="2000" dirty="0" smtClean="0">
                <a:latin typeface="Times New Roman" panose="02020603050405020304" pitchFamily="18" charset="0"/>
                <a:cs typeface="Times New Roman" panose="02020603050405020304" pitchFamily="18" charset="0"/>
              </a:rPr>
              <a:t> treat </a:t>
            </a:r>
            <a:r>
              <a:rPr lang="en-GB" sz="2000" dirty="0">
                <a:latin typeface="Times New Roman" panose="02020603050405020304" pitchFamily="18" charset="0"/>
                <a:cs typeface="Times New Roman" panose="02020603050405020304" pitchFamily="18" charset="0"/>
              </a:rPr>
              <a:t>the anaemia associated with erythropoietin </a:t>
            </a:r>
            <a:r>
              <a:rPr lang="en-GB" sz="2000" dirty="0" smtClean="0">
                <a:latin typeface="Times New Roman" panose="02020603050405020304" pitchFamily="18" charset="0"/>
                <a:cs typeface="Times New Roman" panose="02020603050405020304" pitchFamily="18" charset="0"/>
              </a:rPr>
              <a:t>deficiency in </a:t>
            </a:r>
            <a:r>
              <a:rPr lang="en-GB" sz="2000" dirty="0">
                <a:latin typeface="Times New Roman" panose="02020603050405020304" pitchFamily="18" charset="0"/>
                <a:cs typeface="Times New Roman" panose="02020603050405020304" pitchFamily="18" charset="0"/>
              </a:rPr>
              <a:t>chronic renal failure, to increase the yield of </a:t>
            </a:r>
            <a:r>
              <a:rPr lang="en-GB" sz="2000" dirty="0" smtClean="0">
                <a:latin typeface="Times New Roman" panose="02020603050405020304" pitchFamily="18" charset="0"/>
                <a:cs typeface="Times New Roman" panose="02020603050405020304" pitchFamily="18" charset="0"/>
              </a:rPr>
              <a:t>autologous blood </a:t>
            </a:r>
            <a:r>
              <a:rPr lang="en-GB" sz="2000" dirty="0">
                <a:latin typeface="Times New Roman" panose="02020603050405020304" pitchFamily="18" charset="0"/>
                <a:cs typeface="Times New Roman" panose="02020603050405020304" pitchFamily="18" charset="0"/>
              </a:rPr>
              <a:t>in normal individuals and to shorten the period </a:t>
            </a:r>
            <a:r>
              <a:rPr lang="en-GB" sz="2000" dirty="0" smtClean="0">
                <a:latin typeface="Times New Roman" panose="02020603050405020304" pitchFamily="18" charset="0"/>
                <a:cs typeface="Times New Roman" panose="02020603050405020304" pitchFamily="18" charset="0"/>
              </a:rPr>
              <a:t>of symptomatic </a:t>
            </a:r>
            <a:r>
              <a:rPr lang="en-GB" sz="2000" dirty="0">
                <a:latin typeface="Times New Roman" panose="02020603050405020304" pitchFamily="18" charset="0"/>
                <a:cs typeface="Times New Roman" panose="02020603050405020304" pitchFamily="18" charset="0"/>
              </a:rPr>
              <a:t>anaemia in patients receiving </a:t>
            </a:r>
            <a:r>
              <a:rPr lang="en-GB" sz="2000" dirty="0" smtClean="0">
                <a:latin typeface="Times New Roman" panose="02020603050405020304" pitchFamily="18" charset="0"/>
                <a:cs typeface="Times New Roman" panose="02020603050405020304" pitchFamily="18" charset="0"/>
              </a:rPr>
              <a:t>cytotoxic chemotherapy</a:t>
            </a:r>
            <a:r>
              <a:rPr lang="en-GB" sz="2000" dirty="0">
                <a:latin typeface="Times New Roman" panose="02020603050405020304" pitchFamily="18" charset="0"/>
                <a:cs typeface="Times New Roman" panose="02020603050405020304" pitchFamily="18" charset="0"/>
              </a:rPr>
              <a:t>.</a:t>
            </a:r>
          </a:p>
          <a:p>
            <a:pPr algn="just"/>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beta </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is also used for the prevention </a:t>
            </a:r>
            <a:r>
              <a:rPr lang="en-GB" sz="2000" dirty="0" smtClean="0">
                <a:latin typeface="Times New Roman" panose="02020603050405020304" pitchFamily="18" charset="0"/>
                <a:cs typeface="Times New Roman" panose="02020603050405020304" pitchFamily="18" charset="0"/>
              </a:rPr>
              <a:t>of anaemia </a:t>
            </a:r>
            <a:r>
              <a:rPr lang="en-GB" sz="2000" dirty="0">
                <a:latin typeface="Times New Roman" panose="02020603050405020304" pitchFamily="18" charset="0"/>
                <a:cs typeface="Times New Roman" panose="02020603050405020304" pitchFamily="18" charset="0"/>
              </a:rPr>
              <a:t>in preterm neonates of low birth-weight; </a:t>
            </a:r>
            <a:r>
              <a:rPr lang="en-GB" sz="2000" dirty="0" smtClean="0">
                <a:latin typeface="Times New Roman" panose="02020603050405020304" pitchFamily="18" charset="0"/>
                <a:cs typeface="Times New Roman" panose="02020603050405020304" pitchFamily="18" charset="0"/>
              </a:rPr>
              <a:t>only unpreserved </a:t>
            </a:r>
            <a:r>
              <a:rPr lang="en-GB" sz="2000" dirty="0">
                <a:latin typeface="Times New Roman" panose="02020603050405020304" pitchFamily="18" charset="0"/>
                <a:cs typeface="Times New Roman" panose="02020603050405020304" pitchFamily="18" charset="0"/>
              </a:rPr>
              <a:t>formulations should be used in </a:t>
            </a:r>
            <a:r>
              <a:rPr lang="en-GB" sz="2000" dirty="0" smtClean="0">
                <a:latin typeface="Times New Roman" panose="02020603050405020304" pitchFamily="18" charset="0"/>
                <a:cs typeface="Times New Roman" panose="02020603050405020304" pitchFamily="18" charset="0"/>
              </a:rPr>
              <a:t>neonates because </a:t>
            </a:r>
            <a:r>
              <a:rPr lang="en-GB" sz="2000" dirty="0">
                <a:latin typeface="Times New Roman" panose="02020603050405020304" pitchFamily="18" charset="0"/>
                <a:cs typeface="Times New Roman" panose="02020603050405020304" pitchFamily="18" charset="0"/>
              </a:rPr>
              <a:t>other preparations may contain benzyl alcohol.</a:t>
            </a:r>
          </a:p>
          <a:p>
            <a:pPr algn="just"/>
            <a:r>
              <a:rPr lang="en-GB" sz="2000" dirty="0" err="1">
                <a:latin typeface="Times New Roman" panose="02020603050405020304" pitchFamily="18" charset="0"/>
                <a:cs typeface="Times New Roman" panose="02020603050405020304" pitchFamily="18" charset="0"/>
              </a:rPr>
              <a:t>Darbepoetin</a:t>
            </a:r>
            <a:r>
              <a:rPr lang="en-GB" sz="2000" dirty="0">
                <a:latin typeface="Times New Roman" panose="02020603050405020304" pitchFamily="18" charset="0"/>
                <a:cs typeface="Times New Roman" panose="02020603050405020304" pitchFamily="18" charset="0"/>
              </a:rPr>
              <a:t> alfa </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is a </a:t>
            </a:r>
            <a:r>
              <a:rPr lang="en-GB" sz="2000" dirty="0" err="1">
                <a:latin typeface="Times New Roman" panose="02020603050405020304" pitchFamily="18" charset="0"/>
                <a:cs typeface="Times New Roman" panose="02020603050405020304" pitchFamily="18" charset="0"/>
              </a:rPr>
              <a:t>hyperglycosylated</a:t>
            </a:r>
            <a:r>
              <a:rPr lang="en-GB" sz="2000" dirty="0">
                <a:latin typeface="Times New Roman" panose="02020603050405020304" pitchFamily="18" charset="0"/>
                <a:cs typeface="Times New Roman" panose="02020603050405020304" pitchFamily="18" charset="0"/>
              </a:rPr>
              <a:t> derivative </a:t>
            </a:r>
            <a:r>
              <a:rPr lang="en-GB" sz="2000" dirty="0" smtClean="0">
                <a:latin typeface="Times New Roman" panose="02020603050405020304" pitchFamily="18" charset="0"/>
                <a:cs typeface="Times New Roman" panose="02020603050405020304" pitchFamily="18" charset="0"/>
              </a:rPr>
              <a:t>of </a:t>
            </a:r>
            <a:r>
              <a:rPr lang="en-GB" sz="2000" dirty="0" err="1" smtClean="0">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it has a longer half life and can be administered </a:t>
            </a:r>
            <a:r>
              <a:rPr lang="en-GB" sz="2000" dirty="0" smtClean="0">
                <a:latin typeface="Times New Roman" panose="02020603050405020304" pitchFamily="18" charset="0"/>
                <a:cs typeface="Times New Roman" panose="02020603050405020304" pitchFamily="18" charset="0"/>
              </a:rPr>
              <a:t>less frequently </a:t>
            </a:r>
            <a:r>
              <a:rPr lang="en-GB" sz="2000" dirty="0">
                <a:latin typeface="Times New Roman" panose="02020603050405020304" pitchFamily="18" charset="0"/>
                <a:cs typeface="Times New Roman" panose="02020603050405020304" pitchFamily="18" charset="0"/>
              </a:rPr>
              <a:t>than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a:t>
            </a:r>
          </a:p>
          <a:p>
            <a:pPr algn="just"/>
            <a:r>
              <a:rPr lang="en-GB" sz="2000" dirty="0" err="1">
                <a:latin typeface="Times New Roman" panose="02020603050405020304" pitchFamily="18" charset="0"/>
                <a:cs typeface="Times New Roman" panose="02020603050405020304" pitchFamily="18" charset="0"/>
              </a:rPr>
              <a:t>Methoxy</a:t>
            </a:r>
            <a:r>
              <a:rPr lang="en-GB" sz="2000" dirty="0">
                <a:latin typeface="Times New Roman" panose="02020603050405020304" pitchFamily="18" charset="0"/>
                <a:cs typeface="Times New Roman" panose="02020603050405020304" pitchFamily="18" charset="0"/>
              </a:rPr>
              <a:t> polyethylene glycol-</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 beta </a:t>
            </a:r>
            <a:r>
              <a:rPr lang="en-GB" sz="2000" dirty="0" smtClean="0">
                <a:latin typeface="Times New Roman" panose="02020603050405020304" pitchFamily="18" charset="0"/>
                <a:cs typeface="Times New Roman" panose="02020603050405020304" pitchFamily="18" charset="0"/>
              </a:rPr>
              <a:t> </a:t>
            </a:r>
            <a:r>
              <a:rPr lang="en-GB" sz="2000" dirty="0">
                <a:latin typeface="Times New Roman" panose="02020603050405020304" pitchFamily="18" charset="0"/>
                <a:cs typeface="Times New Roman" panose="02020603050405020304" pitchFamily="18" charset="0"/>
              </a:rPr>
              <a:t>is </a:t>
            </a:r>
            <a:r>
              <a:rPr lang="en-GB" sz="2000" dirty="0" smtClean="0">
                <a:latin typeface="Times New Roman" panose="02020603050405020304" pitchFamily="18" charset="0"/>
                <a:cs typeface="Times New Roman" panose="02020603050405020304" pitchFamily="18" charset="0"/>
              </a:rPr>
              <a:t>a continuous </a:t>
            </a:r>
            <a:r>
              <a:rPr lang="en-GB" sz="2000" dirty="0">
                <a:latin typeface="Times New Roman" panose="02020603050405020304" pitchFamily="18" charset="0"/>
                <a:cs typeface="Times New Roman" panose="02020603050405020304" pitchFamily="18" charset="0"/>
              </a:rPr>
              <a:t>erythropoietin receptor activator that is </a:t>
            </a:r>
            <a:r>
              <a:rPr lang="en-GB" sz="2000" dirty="0" smtClean="0">
                <a:latin typeface="Times New Roman" panose="02020603050405020304" pitchFamily="18" charset="0"/>
                <a:cs typeface="Times New Roman" panose="02020603050405020304" pitchFamily="18" charset="0"/>
              </a:rPr>
              <a:t>licensed for </a:t>
            </a:r>
            <a:r>
              <a:rPr lang="en-GB" sz="2000" dirty="0">
                <a:latin typeface="Times New Roman" panose="02020603050405020304" pitchFamily="18" charset="0"/>
                <a:cs typeface="Times New Roman" panose="02020603050405020304" pitchFamily="18" charset="0"/>
              </a:rPr>
              <a:t>the treatment of symptomatic anaemia associated </a:t>
            </a:r>
            <a:r>
              <a:rPr lang="en-GB" sz="2000" dirty="0" smtClean="0">
                <a:latin typeface="Times New Roman" panose="02020603050405020304" pitchFamily="18" charset="0"/>
                <a:cs typeface="Times New Roman" panose="02020603050405020304" pitchFamily="18" charset="0"/>
              </a:rPr>
              <a:t>with chronic </a:t>
            </a:r>
            <a:r>
              <a:rPr lang="en-GB" sz="2000" dirty="0">
                <a:latin typeface="Times New Roman" panose="02020603050405020304" pitchFamily="18" charset="0"/>
                <a:cs typeface="Times New Roman" panose="02020603050405020304" pitchFamily="18" charset="0"/>
              </a:rPr>
              <a:t>kidney disease. It has a longer duration of </a:t>
            </a:r>
            <a:r>
              <a:rPr lang="en-GB" sz="2000" dirty="0" smtClean="0">
                <a:latin typeface="Times New Roman" panose="02020603050405020304" pitchFamily="18" charset="0"/>
                <a:cs typeface="Times New Roman" panose="02020603050405020304" pitchFamily="18" charset="0"/>
              </a:rPr>
              <a:t>action than </a:t>
            </a:r>
            <a:r>
              <a:rPr lang="en-GB" sz="2000" dirty="0" err="1">
                <a:latin typeface="Times New Roman" panose="02020603050405020304" pitchFamily="18" charset="0"/>
                <a:cs typeface="Times New Roman" panose="02020603050405020304" pitchFamily="18" charset="0"/>
              </a:rPr>
              <a:t>epoetin</a:t>
            </a:r>
            <a:r>
              <a:rPr lang="en-GB"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917752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685800"/>
            <a:ext cx="2590800" cy="355369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76800" y="716071"/>
            <a:ext cx="2653284" cy="3581400"/>
          </a:xfrm>
          <a:prstGeom prst="rect">
            <a:avLst/>
          </a:prstGeom>
        </p:spPr>
      </p:pic>
    </p:spTree>
    <p:extLst>
      <p:ext uri="{BB962C8B-B14F-4D97-AF65-F5344CB8AC3E}">
        <p14:creationId xmlns:p14="http://schemas.microsoft.com/office/powerpoint/2010/main" val="1716091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2" y="152400"/>
            <a:ext cx="8610600" cy="4420965"/>
          </a:xfrm>
        </p:spPr>
      </p:pic>
      <p:sp>
        <p:nvSpPr>
          <p:cNvPr id="5" name="Rectangle 4"/>
          <p:cNvSpPr/>
          <p:nvPr/>
        </p:nvSpPr>
        <p:spPr>
          <a:xfrm>
            <a:off x="1981200" y="4572000"/>
            <a:ext cx="4947188" cy="1323439"/>
          </a:xfrm>
          <a:prstGeom prst="rect">
            <a:avLst/>
          </a:prstGeom>
          <a:noFill/>
        </p:spPr>
        <p:txBody>
          <a:bodyPr wrap="none" lIns="91440" tIns="45720" rIns="91440" bIns="45720">
            <a:spAutoFit/>
          </a:bodyPr>
          <a:lstStyle/>
          <a:p>
            <a:pPr algn="ctr"/>
            <a:r>
              <a:rPr lang="en-US" sz="8000"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rPr>
              <a:t>Thank you</a:t>
            </a:r>
            <a:endParaRPr lang="en-US" sz="80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5963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8601"/>
            <a:ext cx="8458200" cy="914399"/>
          </a:xfrm>
        </p:spPr>
        <p:txBody>
          <a:bodyPr>
            <a:normAutofit/>
          </a:bodyPr>
          <a:lstStyle/>
          <a:p>
            <a:r>
              <a:rPr lang="en-US" b="1" dirty="0" smtClean="0">
                <a:latin typeface="Times New Roman" panose="02020603050405020304" pitchFamily="18" charset="0"/>
                <a:cs typeface="Times New Roman" panose="02020603050405020304" pitchFamily="18" charset="0"/>
              </a:rPr>
              <a:t>Lecture Outlines</a:t>
            </a:r>
            <a:endParaRPr lang="en-GB"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 y="990600"/>
            <a:ext cx="8763000" cy="5715000"/>
          </a:xfrm>
        </p:spPr>
        <p:txBody>
          <a:bodyPr>
            <a:normAutofit/>
          </a:bodyPr>
          <a:lstStyle/>
          <a:p>
            <a:pPr marL="457200" indent="-457200" algn="l">
              <a:buBlip>
                <a:blip r:embed="rId2"/>
              </a:buBlip>
            </a:pPr>
            <a:r>
              <a:rPr lang="en-US" sz="2800" dirty="0">
                <a:solidFill>
                  <a:prstClr val="black"/>
                </a:solidFill>
                <a:latin typeface="Times New Roman" panose="02020603050405020304" pitchFamily="18" charset="0"/>
                <a:ea typeface="+mj-ea"/>
                <a:cs typeface="Times New Roman" panose="02020603050405020304" pitchFamily="18" charset="0"/>
              </a:rPr>
              <a:t>ORAL IRON</a:t>
            </a:r>
            <a:r>
              <a:rPr lang="en-US" sz="2800" dirty="0" smtClean="0">
                <a:solidFill>
                  <a:prstClr val="black"/>
                </a:solidFill>
                <a:latin typeface="Times New Roman" panose="02020603050405020304" pitchFamily="18" charset="0"/>
                <a:ea typeface="+mj-ea"/>
                <a:cs typeface="Times New Roman" panose="02020603050405020304" pitchFamily="18" charset="0"/>
              </a:rPr>
              <a:t>:- Ferrous fumarate, ferrous gluconate, ferrous </a:t>
            </a:r>
            <a:r>
              <a:rPr lang="en-US" sz="2800" dirty="0" err="1">
                <a:solidFill>
                  <a:prstClr val="black"/>
                </a:solidFill>
                <a:latin typeface="Times New Roman" panose="02020603050405020304" pitchFamily="18" charset="0"/>
                <a:ea typeface="+mj-ea"/>
                <a:cs typeface="Times New Roman" panose="02020603050405020304" pitchFamily="18" charset="0"/>
              </a:rPr>
              <a:t>sulphate</a:t>
            </a:r>
            <a:r>
              <a:rPr lang="en-US" sz="2800" dirty="0" smtClean="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US" sz="2800" dirty="0" smtClean="0">
                <a:solidFill>
                  <a:prstClr val="black"/>
                </a:solidFill>
                <a:latin typeface="Times New Roman" panose="02020603050405020304" pitchFamily="18" charset="0"/>
                <a:ea typeface="+mj-ea"/>
                <a:cs typeface="Times New Roman" panose="02020603050405020304" pitchFamily="18" charset="0"/>
              </a:rPr>
              <a:t>PARENTERAL IRON:-iron dextran , iron sucrose , ferric </a:t>
            </a:r>
            <a:r>
              <a:rPr lang="en-US" sz="2800" dirty="0" err="1">
                <a:solidFill>
                  <a:prstClr val="black"/>
                </a:solidFill>
                <a:latin typeface="Times New Roman" panose="02020603050405020304" pitchFamily="18" charset="0"/>
                <a:ea typeface="+mj-ea"/>
                <a:cs typeface="Times New Roman" panose="02020603050405020304" pitchFamily="18" charset="0"/>
              </a:rPr>
              <a:t>carboxymaltose</a:t>
            </a:r>
            <a:r>
              <a:rPr lang="en-US" sz="2800" dirty="0" smtClean="0">
                <a:solidFill>
                  <a:prstClr val="black"/>
                </a:solidFill>
                <a:latin typeface="Times New Roman" panose="02020603050405020304" pitchFamily="18" charset="0"/>
                <a:ea typeface="+mj-ea"/>
                <a:cs typeface="Times New Roman" panose="02020603050405020304" pitchFamily="18" charset="0"/>
              </a:rPr>
              <a:t>.</a:t>
            </a:r>
          </a:p>
          <a:p>
            <a:pPr marL="457200" indent="-457200" algn="l">
              <a:buBlip>
                <a:blip r:embed="rId2"/>
              </a:buBlip>
            </a:pPr>
            <a:r>
              <a:rPr lang="en-GB" sz="2800" dirty="0" smtClean="0">
                <a:solidFill>
                  <a:prstClr val="black"/>
                </a:solidFill>
                <a:latin typeface="Times New Roman" panose="02020603050405020304" pitchFamily="18" charset="0"/>
                <a:ea typeface="+mj-ea"/>
                <a:cs typeface="Times New Roman" panose="02020603050405020304" pitchFamily="18" charset="0"/>
              </a:rPr>
              <a:t> Vitamins and trace elements: </a:t>
            </a:r>
            <a:r>
              <a:rPr lang="en-US" sz="2800" dirty="0" smtClean="0">
                <a:solidFill>
                  <a:prstClr val="black"/>
                </a:solidFill>
                <a:latin typeface="Times New Roman" panose="02020603050405020304" pitchFamily="18" charset="0"/>
                <a:ea typeface="+mj-ea"/>
                <a:cs typeface="Times New Roman" panose="02020603050405020304" pitchFamily="18" charset="0"/>
              </a:rPr>
              <a:t>Folic acid ,</a:t>
            </a:r>
          </a:p>
          <a:p>
            <a:pPr marL="457200" indent="-457200" algn="l">
              <a:buBlip>
                <a:blip r:embed="rId2"/>
              </a:buBlip>
            </a:pPr>
            <a:r>
              <a:rPr lang="en-US" sz="2800" dirty="0" smtClean="0">
                <a:solidFill>
                  <a:prstClr val="black"/>
                </a:solidFill>
                <a:latin typeface="Times New Roman" panose="02020603050405020304" pitchFamily="18" charset="0"/>
                <a:ea typeface="+mj-ea"/>
                <a:cs typeface="Times New Roman" panose="02020603050405020304" pitchFamily="18" charset="0"/>
              </a:rPr>
              <a:t>Vitamin B</a:t>
            </a:r>
            <a:r>
              <a:rPr lang="en-GB" sz="2800" dirty="0" smtClean="0">
                <a:solidFill>
                  <a:prstClr val="black"/>
                </a:solidFill>
                <a:latin typeface="Times New Roman" panose="02020603050405020304" pitchFamily="18" charset="0"/>
                <a:ea typeface="+mj-ea"/>
                <a:cs typeface="Times New Roman" panose="02020603050405020304" pitchFamily="18" charset="0"/>
              </a:rPr>
              <a:t> </a:t>
            </a:r>
            <a:r>
              <a:rPr lang="en-US" sz="2800" dirty="0" smtClean="0">
                <a:solidFill>
                  <a:prstClr val="black"/>
                </a:solidFill>
                <a:latin typeface="Times New Roman" panose="02020603050405020304" pitchFamily="18" charset="0"/>
                <a:ea typeface="+mj-ea"/>
                <a:cs typeface="Times New Roman" panose="02020603050405020304" pitchFamily="18" charset="0"/>
              </a:rPr>
              <a:t>Preparations :Cyanocobalamin</a:t>
            </a:r>
            <a:r>
              <a:rPr lang="en-US" sz="2800" dirty="0" smtClean="0">
                <a:solidFill>
                  <a:prstClr val="black"/>
                </a:solidFill>
                <a:ea typeface="+mj-ea"/>
                <a:cs typeface="+mj-cs"/>
              </a:rPr>
              <a:t>.</a:t>
            </a:r>
          </a:p>
          <a:p>
            <a:pPr marL="457200" indent="-457200" algn="l">
              <a:buBlip>
                <a:blip r:embed="rId2"/>
              </a:buBlip>
            </a:pPr>
            <a:r>
              <a:rPr lang="en-GB" sz="2800" dirty="0" smtClean="0">
                <a:solidFill>
                  <a:prstClr val="black"/>
                </a:solidFill>
                <a:ea typeface="+mj-ea"/>
                <a:cs typeface="+mj-cs"/>
              </a:rPr>
              <a:t>Erythropoietin (eiopoitins): erythropoietin alfa</a:t>
            </a:r>
            <a:r>
              <a:rPr lang="en-GB" sz="2800" dirty="0">
                <a:solidFill>
                  <a:prstClr val="black"/>
                </a:solidFill>
                <a:ea typeface="+mj-ea"/>
                <a:cs typeface="+mj-cs"/>
              </a:rPr>
              <a:t/>
            </a:r>
            <a:br>
              <a:rPr lang="en-GB" sz="2800" dirty="0">
                <a:solidFill>
                  <a:prstClr val="black"/>
                </a:solidFill>
                <a:ea typeface="+mj-ea"/>
                <a:cs typeface="+mj-cs"/>
              </a:rPr>
            </a:br>
            <a:endParaRPr lang="en-GB" sz="4400" b="1" dirty="0">
              <a:solidFill>
                <a:schemeClr val="tx1"/>
              </a:solidFil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0" y="4419600"/>
            <a:ext cx="4330700" cy="218901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16917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Anaemias</a:t>
            </a:r>
            <a:r>
              <a:rPr lang="en-GB" dirty="0">
                <a:latin typeface="Times New Roman" panose="02020603050405020304" pitchFamily="18" charset="0"/>
                <a:cs typeface="Times New Roman" panose="02020603050405020304" pitchFamily="18" charset="0"/>
              </a:rPr>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143000"/>
            <a:ext cx="8686800" cy="55626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2800" b="1" dirty="0" smtClean="0">
                <a:solidFill>
                  <a:srgbClr val="FF0000"/>
                </a:solidFill>
                <a:latin typeface="Times New Roman" panose="02020603050405020304" pitchFamily="18" charset="0"/>
                <a:cs typeface="Times New Roman" panose="02020603050405020304" pitchFamily="18" charset="0"/>
              </a:rPr>
              <a:t>Initiation </a:t>
            </a:r>
            <a:r>
              <a:rPr lang="en-GB" sz="2800" b="1" dirty="0">
                <a:solidFill>
                  <a:srgbClr val="FF0000"/>
                </a:solidFill>
                <a:latin typeface="Times New Roman" panose="02020603050405020304" pitchFamily="18" charset="0"/>
                <a:cs typeface="Times New Roman" panose="02020603050405020304" pitchFamily="18" charset="0"/>
              </a:rPr>
              <a:t>of treatment</a:t>
            </a:r>
          </a:p>
          <a:p>
            <a:pPr algn="just"/>
            <a:r>
              <a:rPr lang="en-GB" sz="2800" dirty="0">
                <a:latin typeface="Times New Roman" panose="02020603050405020304" pitchFamily="18" charset="0"/>
                <a:cs typeface="Times New Roman" panose="02020603050405020304" pitchFamily="18" charset="0"/>
              </a:rPr>
              <a:t>Before initiating treatment for anaemia it is essential </a:t>
            </a:r>
            <a:r>
              <a:rPr lang="en-GB" sz="2800" dirty="0" smtClean="0">
                <a:latin typeface="Times New Roman" panose="02020603050405020304" pitchFamily="18" charset="0"/>
                <a:cs typeface="Times New Roman" panose="02020603050405020304" pitchFamily="18" charset="0"/>
              </a:rPr>
              <a:t>to determine </a:t>
            </a:r>
            <a:r>
              <a:rPr lang="en-GB" sz="2800" dirty="0">
                <a:latin typeface="Times New Roman" panose="02020603050405020304" pitchFamily="18" charset="0"/>
                <a:cs typeface="Times New Roman" panose="02020603050405020304" pitchFamily="18" charset="0"/>
              </a:rPr>
              <a:t>which type is present. Iron salts may be </a:t>
            </a:r>
            <a:r>
              <a:rPr lang="en-GB" sz="2800" dirty="0" smtClean="0">
                <a:latin typeface="Times New Roman" panose="02020603050405020304" pitchFamily="18" charset="0"/>
                <a:cs typeface="Times New Roman" panose="02020603050405020304" pitchFamily="18" charset="0"/>
              </a:rPr>
              <a:t>harmful and </a:t>
            </a:r>
            <a:r>
              <a:rPr lang="en-GB" sz="2800" dirty="0">
                <a:latin typeface="Times New Roman" panose="02020603050405020304" pitchFamily="18" charset="0"/>
                <a:cs typeface="Times New Roman" panose="02020603050405020304" pitchFamily="18" charset="0"/>
              </a:rPr>
              <a:t>result in iron overload if given </a:t>
            </a:r>
            <a:r>
              <a:rPr lang="en-GB" sz="2800" dirty="0" smtClean="0">
                <a:latin typeface="Times New Roman" panose="02020603050405020304" pitchFamily="18" charset="0"/>
                <a:cs typeface="Times New Roman" panose="02020603050405020304" pitchFamily="18" charset="0"/>
              </a:rPr>
              <a:t>to </a:t>
            </a:r>
            <a:r>
              <a:rPr lang="en-GB" sz="2800" dirty="0">
                <a:latin typeface="Times New Roman" panose="02020603050405020304" pitchFamily="18" charset="0"/>
                <a:cs typeface="Times New Roman" panose="02020603050405020304" pitchFamily="18" charset="0"/>
              </a:rPr>
              <a:t>patients </a:t>
            </a:r>
            <a:r>
              <a:rPr lang="en-GB" sz="2800" dirty="0" smtClean="0">
                <a:latin typeface="Times New Roman" panose="02020603050405020304" pitchFamily="18" charset="0"/>
                <a:cs typeface="Times New Roman" panose="02020603050405020304" pitchFamily="18" charset="0"/>
              </a:rPr>
              <a:t>with anaemias </a:t>
            </a:r>
            <a:r>
              <a:rPr lang="en-GB" sz="2800" dirty="0">
                <a:latin typeface="Times New Roman" panose="02020603050405020304" pitchFamily="18" charset="0"/>
                <a:cs typeface="Times New Roman" panose="02020603050405020304" pitchFamily="18" charset="0"/>
              </a:rPr>
              <a:t>other than </a:t>
            </a:r>
            <a:r>
              <a:rPr lang="en-GB" sz="2800" dirty="0" smtClean="0">
                <a:latin typeface="Times New Roman" panose="02020603050405020304" pitchFamily="18" charset="0"/>
                <a:cs typeface="Times New Roman" panose="02020603050405020304" pitchFamily="18" charset="0"/>
              </a:rPr>
              <a:t>iron deficiency type.</a:t>
            </a:r>
          </a:p>
          <a:p>
            <a:pPr marL="0" indent="0">
              <a:buNone/>
            </a:pPr>
            <a:r>
              <a:rPr lang="en-GB" sz="2800" b="1" dirty="0">
                <a:ln w="18000">
                  <a:solidFill>
                    <a:schemeClr val="accent2">
                      <a:satMod val="140000"/>
                    </a:schemeClr>
                  </a:solidFill>
                  <a:prstDash val="solid"/>
                  <a:miter lim="800000"/>
                </a:ln>
                <a:solidFill>
                  <a:srgbClr val="FF0000"/>
                </a:solidFill>
                <a:latin typeface="Times New Roman" panose="02020603050405020304" pitchFamily="18" charset="0"/>
                <a:cs typeface="Times New Roman" panose="02020603050405020304" pitchFamily="18" charset="0"/>
              </a:rPr>
              <a:t>Treatment and </a:t>
            </a:r>
            <a:r>
              <a:rPr lang="en-GB" sz="2800" b="1" dirty="0" smtClean="0">
                <a:ln w="18000">
                  <a:solidFill>
                    <a:schemeClr val="accent2">
                      <a:satMod val="140000"/>
                    </a:schemeClr>
                  </a:solidFill>
                  <a:prstDash val="solid"/>
                  <a:miter lim="800000"/>
                </a:ln>
                <a:solidFill>
                  <a:srgbClr val="FF0000"/>
                </a:solidFill>
                <a:latin typeface="Times New Roman" panose="02020603050405020304" pitchFamily="18" charset="0"/>
                <a:cs typeface="Times New Roman" panose="02020603050405020304" pitchFamily="18" charset="0"/>
              </a:rPr>
              <a:t>prophylaxis</a:t>
            </a:r>
          </a:p>
          <a:p>
            <a:pPr algn="just"/>
            <a:r>
              <a:rPr lang="en-GB" sz="2800" dirty="0" smtClean="0">
                <a:latin typeface="Times New Roman" panose="02020603050405020304" pitchFamily="18" charset="0"/>
                <a:cs typeface="Times New Roman" panose="02020603050405020304" pitchFamily="18" charset="0"/>
              </a:rPr>
              <a:t>Treatment </a:t>
            </a:r>
            <a:r>
              <a:rPr lang="en-GB" sz="2800" dirty="0">
                <a:latin typeface="Times New Roman" panose="02020603050405020304" pitchFamily="18" charset="0"/>
                <a:cs typeface="Times New Roman" panose="02020603050405020304" pitchFamily="18" charset="0"/>
              </a:rPr>
              <a:t>with an iron preparation is justified only in the presence of a demonstrable iron-deficiency state. Before starting treatment, it is important to exclude any serious underlying cause of the anaemia (e.g. gastric erosion, gastrointestinal cancer). </a:t>
            </a:r>
          </a:p>
        </p:txBody>
      </p:sp>
    </p:spTree>
    <p:extLst>
      <p:ext uri="{BB962C8B-B14F-4D97-AF65-F5344CB8AC3E}">
        <p14:creationId xmlns:p14="http://schemas.microsoft.com/office/powerpoint/2010/main" val="3755121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smtClean="0"/>
              <a:t>Oral </a:t>
            </a:r>
            <a:r>
              <a:rPr lang="en-GB" dirty="0"/>
              <a:t>iron</a:t>
            </a:r>
            <a:endParaRPr lang="en-GB"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
        <p:nvSpPr>
          <p:cNvPr id="3" name="Content Placeholder 2"/>
          <p:cNvSpPr>
            <a:spLocks noGrp="1"/>
          </p:cNvSpPr>
          <p:nvPr>
            <p:ph idx="1"/>
          </p:nvPr>
        </p:nvSpPr>
        <p:spPr>
          <a:xfrm>
            <a:off x="228600" y="990600"/>
            <a:ext cx="8686800" cy="5486400"/>
          </a:xfrm>
        </p:spPr>
        <p:style>
          <a:lnRef idx="2">
            <a:schemeClr val="accent2"/>
          </a:lnRef>
          <a:fillRef idx="1">
            <a:schemeClr val="lt1"/>
          </a:fillRef>
          <a:effectRef idx="0">
            <a:schemeClr val="accent2"/>
          </a:effectRef>
          <a:fontRef idx="minor">
            <a:schemeClr val="dk1"/>
          </a:fontRef>
        </p:style>
        <p:txBody>
          <a:bodyPr>
            <a:noAutofit/>
          </a:bodyPr>
          <a:lstStyle/>
          <a:p>
            <a:pPr algn="just"/>
            <a:endParaRPr lang="en-GB" sz="2800" dirty="0" smtClean="0">
              <a:latin typeface="Times New Roman" panose="02020603050405020304" pitchFamily="18" charset="0"/>
              <a:cs typeface="Times New Roman" panose="02020603050405020304" pitchFamily="18" charset="0"/>
            </a:endParaRPr>
          </a:p>
          <a:p>
            <a:pPr algn="just"/>
            <a:r>
              <a:rPr lang="en-GB" sz="2800" dirty="0" smtClean="0">
                <a:latin typeface="Times New Roman" panose="02020603050405020304" pitchFamily="18" charset="0"/>
                <a:cs typeface="Times New Roman" panose="02020603050405020304" pitchFamily="18" charset="0"/>
              </a:rPr>
              <a:t>Iron </a:t>
            </a:r>
            <a:r>
              <a:rPr lang="en-GB" sz="2800" dirty="0">
                <a:latin typeface="Times New Roman" panose="02020603050405020304" pitchFamily="18" charset="0"/>
                <a:cs typeface="Times New Roman" panose="02020603050405020304" pitchFamily="18" charset="0"/>
              </a:rPr>
              <a:t>salts should be given by mouth unless there are </a:t>
            </a:r>
            <a:r>
              <a:rPr lang="en-GB" sz="2800" dirty="0" smtClean="0">
                <a:latin typeface="Times New Roman" panose="02020603050405020304" pitchFamily="18" charset="0"/>
                <a:cs typeface="Times New Roman" panose="02020603050405020304" pitchFamily="18" charset="0"/>
              </a:rPr>
              <a:t>good reasons </a:t>
            </a:r>
            <a:r>
              <a:rPr lang="en-GB" sz="2800" dirty="0">
                <a:latin typeface="Times New Roman" panose="02020603050405020304" pitchFamily="18" charset="0"/>
                <a:cs typeface="Times New Roman" panose="02020603050405020304" pitchFamily="18" charset="0"/>
              </a:rPr>
              <a:t>for using another route</a:t>
            </a:r>
            <a:r>
              <a:rPr lang="en-GB" sz="2800" dirty="0" smtClean="0">
                <a:latin typeface="Times New Roman" panose="02020603050405020304" pitchFamily="18" charset="0"/>
                <a:cs typeface="Times New Roman" panose="02020603050405020304" pitchFamily="18" charset="0"/>
              </a:rPr>
              <a:t>. </a:t>
            </a:r>
          </a:p>
          <a:p>
            <a:pPr algn="just"/>
            <a:r>
              <a:rPr lang="en-GB" sz="2800" dirty="0" smtClean="0">
                <a:latin typeface="Times New Roman" panose="02020603050405020304" pitchFamily="18" charset="0"/>
                <a:cs typeface="Times New Roman" panose="02020603050405020304" pitchFamily="18" charset="0"/>
              </a:rPr>
              <a:t>Ferrous </a:t>
            </a:r>
            <a:r>
              <a:rPr lang="en-GB" sz="2800" dirty="0">
                <a:latin typeface="Times New Roman" panose="02020603050405020304" pitchFamily="18" charset="0"/>
                <a:cs typeface="Times New Roman" panose="02020603050405020304" pitchFamily="18" charset="0"/>
              </a:rPr>
              <a:t>salts show only marginal differences between </a:t>
            </a:r>
            <a:r>
              <a:rPr lang="en-GB" sz="2800" dirty="0" smtClean="0">
                <a:latin typeface="Times New Roman" panose="02020603050405020304" pitchFamily="18" charset="0"/>
                <a:cs typeface="Times New Roman" panose="02020603050405020304" pitchFamily="18" charset="0"/>
              </a:rPr>
              <a:t>one another </a:t>
            </a:r>
            <a:r>
              <a:rPr lang="en-GB" sz="2800" dirty="0">
                <a:latin typeface="Times New Roman" panose="02020603050405020304" pitchFamily="18" charset="0"/>
                <a:cs typeface="Times New Roman" panose="02020603050405020304" pitchFamily="18" charset="0"/>
              </a:rPr>
              <a:t>in efficiency of absorption of iron</a:t>
            </a:r>
            <a:r>
              <a:rPr lang="en-GB" sz="2800" dirty="0" smtClean="0">
                <a:latin typeface="Times New Roman" panose="02020603050405020304" pitchFamily="18" charset="0"/>
                <a:cs typeface="Times New Roman" panose="02020603050405020304" pitchFamily="18" charset="0"/>
              </a:rPr>
              <a:t>.</a:t>
            </a:r>
          </a:p>
          <a:p>
            <a:pPr algn="just"/>
            <a:r>
              <a:rPr lang="en-GB" sz="2800" dirty="0" smtClean="0">
                <a:latin typeface="Times New Roman" panose="02020603050405020304" pitchFamily="18" charset="0"/>
                <a:cs typeface="Times New Roman" panose="02020603050405020304" pitchFamily="18" charset="0"/>
              </a:rPr>
              <a:t> Haemoglobin regeneration </a:t>
            </a:r>
            <a:r>
              <a:rPr lang="en-GB" sz="2800" dirty="0">
                <a:latin typeface="Times New Roman" panose="02020603050405020304" pitchFamily="18" charset="0"/>
                <a:cs typeface="Times New Roman" panose="02020603050405020304" pitchFamily="18" charset="0"/>
              </a:rPr>
              <a:t>rate is little affected by the type of salt </a:t>
            </a:r>
            <a:r>
              <a:rPr lang="en-GB" sz="2800" dirty="0" smtClean="0">
                <a:latin typeface="Times New Roman" panose="02020603050405020304" pitchFamily="18" charset="0"/>
                <a:cs typeface="Times New Roman" panose="02020603050405020304" pitchFamily="18" charset="0"/>
              </a:rPr>
              <a:t>used provided </a:t>
            </a:r>
            <a:r>
              <a:rPr lang="en-GB" sz="2800" dirty="0">
                <a:latin typeface="Times New Roman" panose="02020603050405020304" pitchFamily="18" charset="0"/>
                <a:cs typeface="Times New Roman" panose="02020603050405020304" pitchFamily="18" charset="0"/>
              </a:rPr>
              <a:t>sufficient iron is </a:t>
            </a:r>
            <a:r>
              <a:rPr lang="en-GB" sz="2800" dirty="0" smtClean="0">
                <a:latin typeface="Times New Roman" panose="02020603050405020304" pitchFamily="18" charset="0"/>
                <a:cs typeface="Times New Roman" panose="02020603050405020304" pitchFamily="18" charset="0"/>
              </a:rPr>
              <a:t>given. Choice </a:t>
            </a:r>
            <a:r>
              <a:rPr lang="en-GB" sz="2800" dirty="0">
                <a:latin typeface="Times New Roman" panose="02020603050405020304" pitchFamily="18" charset="0"/>
                <a:cs typeface="Times New Roman" panose="02020603050405020304" pitchFamily="18" charset="0"/>
              </a:rPr>
              <a:t>of preparation </a:t>
            </a:r>
            <a:r>
              <a:rPr lang="en-GB" sz="2800" dirty="0" smtClean="0">
                <a:latin typeface="Times New Roman" panose="02020603050405020304" pitchFamily="18" charset="0"/>
                <a:cs typeface="Times New Roman" panose="02020603050405020304" pitchFamily="18" charset="0"/>
              </a:rPr>
              <a:t>is thus </a:t>
            </a:r>
            <a:r>
              <a:rPr lang="en-GB" sz="2800" dirty="0">
                <a:latin typeface="Times New Roman" panose="02020603050405020304" pitchFamily="18" charset="0"/>
                <a:cs typeface="Times New Roman" panose="02020603050405020304" pitchFamily="18" charset="0"/>
              </a:rPr>
              <a:t>usually decided by the incidence of side-effects </a:t>
            </a:r>
            <a:r>
              <a:rPr lang="en-GB" sz="2800" dirty="0" smtClean="0">
                <a:latin typeface="Times New Roman" panose="02020603050405020304" pitchFamily="18" charset="0"/>
                <a:cs typeface="Times New Roman" panose="02020603050405020304" pitchFamily="18" charset="0"/>
              </a:rPr>
              <a:t>and cost.</a:t>
            </a:r>
          </a:p>
          <a:p>
            <a:pPr marL="0" indent="0" algn="just">
              <a:buNone/>
            </a:pP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7558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533400"/>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smtClean="0"/>
              <a:t/>
            </a:r>
            <a:br>
              <a:rPr lang="en-GB" dirty="0" smtClean="0"/>
            </a:br>
            <a:r>
              <a:rPr lang="en-GB" dirty="0" smtClean="0">
                <a:latin typeface="Times New Roman" panose="02020603050405020304" pitchFamily="18" charset="0"/>
                <a:cs typeface="Times New Roman" panose="02020603050405020304" pitchFamily="18" charset="0"/>
              </a:rPr>
              <a:t>Iron </a:t>
            </a:r>
            <a:r>
              <a:rPr lang="en-GB" dirty="0">
                <a:latin typeface="Times New Roman" panose="02020603050405020304" pitchFamily="18" charset="0"/>
                <a:cs typeface="Times New Roman" panose="02020603050405020304" pitchFamily="18" charset="0"/>
              </a:rPr>
              <a:t>(oral) </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838200"/>
            <a:ext cx="8686800" cy="59436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2400" b="1" dirty="0" smtClean="0">
                <a:latin typeface="Times New Roman" panose="02020603050405020304" pitchFamily="18" charset="0"/>
                <a:cs typeface="Times New Roman" panose="02020603050405020304" pitchFamily="18" charset="0"/>
              </a:rPr>
              <a:t>SIDE-EFFECTS:-</a:t>
            </a:r>
            <a:r>
              <a:rPr lang="en-GB" sz="2400" dirty="0" smtClean="0">
                <a:latin typeface="Times New Roman" panose="02020603050405020304" pitchFamily="18" charset="0"/>
                <a:cs typeface="Times New Roman" panose="02020603050405020304" pitchFamily="18" charset="0"/>
              </a:rPr>
              <a:t> Constipation . diarrhoea . epigastric pain (</a:t>
            </a:r>
            <a:r>
              <a:rPr lang="en-GB" sz="2400" dirty="0">
                <a:latin typeface="Times New Roman" panose="02020603050405020304" pitchFamily="18" charset="0"/>
                <a:cs typeface="Times New Roman" panose="02020603050405020304" pitchFamily="18" charset="0"/>
              </a:rPr>
              <a:t>dose related) . faecal impaction . </a:t>
            </a:r>
            <a:r>
              <a:rPr lang="en-GB" sz="2400" dirty="0" smtClean="0">
                <a:latin typeface="Times New Roman" panose="02020603050405020304" pitchFamily="18" charset="0"/>
                <a:cs typeface="Times New Roman" panose="02020603050405020304" pitchFamily="18" charset="0"/>
              </a:rPr>
              <a:t>gastro-intestinal irritation </a:t>
            </a:r>
            <a:r>
              <a:rPr lang="en-GB" sz="2400" dirty="0">
                <a:latin typeface="Times New Roman" panose="02020603050405020304" pitchFamily="18" charset="0"/>
                <a:cs typeface="Times New Roman" panose="02020603050405020304" pitchFamily="18" charset="0"/>
              </a:rPr>
              <a:t>. nausea (dose related</a:t>
            </a:r>
            <a:r>
              <a:rPr lang="en-GB" sz="2400" dirty="0" smtClean="0">
                <a:latin typeface="Times New Roman" panose="02020603050405020304" pitchFamily="18" charset="0"/>
                <a:cs typeface="Times New Roman" panose="02020603050405020304" pitchFamily="18" charset="0"/>
              </a:rPr>
              <a:t>).</a:t>
            </a:r>
            <a:endParaRPr lang="en-GB" sz="2000" dirty="0" smtClean="0">
              <a:latin typeface="Times New Roman" panose="02020603050405020304" pitchFamily="18" charset="0"/>
              <a:cs typeface="Times New Roman" panose="02020603050405020304" pitchFamily="18" charset="0"/>
            </a:endParaRPr>
          </a:p>
          <a:p>
            <a:pPr marL="0" indent="0">
              <a:buNone/>
            </a:pPr>
            <a:r>
              <a:rPr lang="en-GB" sz="2400" b="1" dirty="0">
                <a:latin typeface="Times New Roman" panose="02020603050405020304" pitchFamily="18" charset="0"/>
                <a:cs typeface="Times New Roman" panose="02020603050405020304" pitchFamily="18" charset="0"/>
              </a:rPr>
              <a:t>MONITORING REQUIREMENTS</a:t>
            </a:r>
          </a:p>
          <a:p>
            <a:r>
              <a:rPr lang="en-GB" sz="2000" dirty="0">
                <a:latin typeface="Times New Roman" panose="02020603050405020304" pitchFamily="18" charset="0"/>
                <a:cs typeface="Times New Roman" panose="02020603050405020304" pitchFamily="18" charset="0"/>
              </a:rPr>
              <a:t>▶ Therapeutic response The haemoglobin concentration should rise by about 100–200 mg/ 100mL (1–2 g/litre) per day or 2 g/100mL (20 g/litre) over 3–4 weeks. When the haemoglobin is in the normal range, treatment should be continued for a further 3 months to replenish the iron stores. </a:t>
            </a:r>
          </a:p>
          <a:p>
            <a:pPr marL="0" indent="0">
              <a:buNone/>
            </a:pPr>
            <a:r>
              <a:rPr lang="en-GB" sz="2400" b="1" dirty="0">
                <a:latin typeface="Times New Roman" panose="02020603050405020304" pitchFamily="18" charset="0"/>
                <a:cs typeface="Times New Roman" panose="02020603050405020304" pitchFamily="18" charset="0"/>
              </a:rPr>
              <a:t>PRESCRIBING AND DISPENSING INFORMATION</a:t>
            </a:r>
          </a:p>
          <a:p>
            <a:r>
              <a:rPr lang="en-GB" sz="2000" dirty="0">
                <a:latin typeface="Times New Roman" panose="02020603050405020304" pitchFamily="18" charset="0"/>
                <a:cs typeface="Times New Roman" panose="02020603050405020304" pitchFamily="18" charset="0"/>
              </a:rPr>
              <a:t>▶ In children Express the dose in terms of elemental iron and iron salt and select the most appropriate </a:t>
            </a:r>
            <a:r>
              <a:rPr lang="en-GB" sz="2000" dirty="0" smtClean="0">
                <a:latin typeface="Times New Roman" panose="02020603050405020304" pitchFamily="18" charset="0"/>
                <a:cs typeface="Times New Roman" panose="02020603050405020304" pitchFamily="18" charset="0"/>
              </a:rPr>
              <a:t>preparation. The </a:t>
            </a:r>
            <a:r>
              <a:rPr lang="en-GB" sz="2000" dirty="0">
                <a:latin typeface="Times New Roman" panose="02020603050405020304" pitchFamily="18" charset="0"/>
                <a:cs typeface="Times New Roman" panose="02020603050405020304" pitchFamily="18" charset="0"/>
              </a:rPr>
              <a:t>most common reason for lack of response in children is poor compliance; poor absorption is rare in children.</a:t>
            </a:r>
          </a:p>
          <a:p>
            <a:pPr marL="0" indent="0">
              <a:buNone/>
            </a:pPr>
            <a:r>
              <a:rPr lang="en-GB" sz="2400" dirty="0">
                <a:latin typeface="Times New Roman" panose="02020603050405020304" pitchFamily="18" charset="0"/>
                <a:cs typeface="Times New Roman" panose="02020603050405020304" pitchFamily="18" charset="0"/>
              </a:rPr>
              <a:t> </a:t>
            </a:r>
            <a:r>
              <a:rPr lang="en-GB" sz="2400" b="1" dirty="0">
                <a:latin typeface="Times New Roman" panose="02020603050405020304" pitchFamily="18" charset="0"/>
                <a:cs typeface="Times New Roman" panose="02020603050405020304" pitchFamily="18" charset="0"/>
              </a:rPr>
              <a:t>PATIENT AND CARER ADVICE</a:t>
            </a:r>
          </a:p>
          <a:p>
            <a:pPr marL="0" indent="0">
              <a:buNone/>
            </a:pPr>
            <a:r>
              <a:rPr lang="en-GB" sz="2000" dirty="0">
                <a:latin typeface="Times New Roman" panose="02020603050405020304" pitchFamily="18" charset="0"/>
                <a:cs typeface="Times New Roman" panose="02020603050405020304" pitchFamily="18" charset="0"/>
              </a:rPr>
              <a:t> Although iron preparations are best absorbed on an empty stomach they can be taken after food to reduce gastro-intestinal side-effects. May discolour stools.</a:t>
            </a:r>
          </a:p>
          <a:p>
            <a:pPr marL="0" indent="0" algn="just">
              <a:buNone/>
            </a:pPr>
            <a:endParaRPr lang="en-GB" sz="2000" dirty="0">
              <a:latin typeface="Times New Roman" panose="02020603050405020304" pitchFamily="18" charset="0"/>
              <a:cs typeface="Times New Roman" panose="02020603050405020304" pitchFamily="18" charset="0"/>
            </a:endParaRPr>
          </a:p>
          <a:p>
            <a:pPr marL="0" indent="0" algn="just">
              <a:buNone/>
            </a:pPr>
            <a:endParaRPr lang="en-GB" sz="2000" dirty="0" smtClean="0">
              <a:latin typeface="Times New Roman" panose="02020603050405020304" pitchFamily="18" charset="0"/>
              <a:cs typeface="Times New Roman" panose="02020603050405020304" pitchFamily="18" charset="0"/>
            </a:endParaRPr>
          </a:p>
          <a:p>
            <a:pPr marL="0" indent="0" algn="just">
              <a:buNone/>
            </a:pPr>
            <a:r>
              <a:rPr lang="en-GB" sz="2000" dirty="0" smtClean="0">
                <a:latin typeface="Times New Roman" panose="02020603050405020304" pitchFamily="18" charset="0"/>
                <a:cs typeface="Times New Roman" panose="02020603050405020304" pitchFamily="18" charset="0"/>
              </a:rPr>
              <a:t> </a:t>
            </a:r>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7411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563562"/>
          </a:xfrm>
        </p:spPr>
        <p:style>
          <a:lnRef idx="2">
            <a:schemeClr val="dk1"/>
          </a:lnRef>
          <a:fillRef idx="1">
            <a:schemeClr val="lt1"/>
          </a:fillRef>
          <a:effectRef idx="0">
            <a:schemeClr val="dk1"/>
          </a:effectRef>
          <a:fontRef idx="minor">
            <a:schemeClr val="dk1"/>
          </a:fontRef>
        </p:style>
        <p:txBody>
          <a:bodyPr>
            <a:normAutofit fontScale="90000"/>
          </a:bodyPr>
          <a:lstStyle/>
          <a:p>
            <a:r>
              <a:rPr lang="en-GB" dirty="0">
                <a:solidFill>
                  <a:srgbClr val="FF0000"/>
                </a:solidFill>
                <a:latin typeface="Times New Roman" panose="02020603050405020304" pitchFamily="18" charset="0"/>
                <a:cs typeface="Times New Roman" panose="02020603050405020304" pitchFamily="18" charset="0"/>
              </a:rPr>
              <a:t>Ferrous fumarate</a:t>
            </a:r>
          </a:p>
        </p:txBody>
      </p:sp>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643" y="1295400"/>
            <a:ext cx="3657599" cy="5105400"/>
          </a:xfrm>
          <a:prstGeom prst="rect">
            <a:avLst/>
          </a:prstGeom>
          <a:ln>
            <a:solidFill>
              <a:schemeClr val="tx1"/>
            </a:solidFill>
          </a:ln>
        </p:spPr>
      </p:pic>
      <p:pic>
        <p:nvPicPr>
          <p:cNvPr id="2050" name="Picture 2" descr="C:\Users\Al-Ra'y\Desktop\imagesf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3838" y="1524000"/>
            <a:ext cx="4329113"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4912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GB" dirty="0"/>
              <a:t>Ferrous </a:t>
            </a:r>
            <a:r>
              <a:rPr lang="en-GB" dirty="0" err="1"/>
              <a:t>sulfate</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371600"/>
            <a:ext cx="2590800" cy="4800600"/>
          </a:xfrm>
        </p:spPr>
      </p:pic>
      <p:pic>
        <p:nvPicPr>
          <p:cNvPr id="10"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57600" y="1600200"/>
            <a:ext cx="4953000" cy="3200400"/>
          </a:xfrm>
          <a:prstGeom prst="roundRect">
            <a:avLst>
              <a:gd name="adj" fmla="val 8594"/>
            </a:avLst>
          </a:prstGeom>
          <a:solidFill>
            <a:srgbClr val="FFFFFF">
              <a:shade val="85000"/>
            </a:srgbClr>
          </a:solidFill>
          <a:ln w="28575">
            <a:solidFill>
              <a:schemeClr val="tx1"/>
            </a:solidFill>
          </a:ln>
          <a:effectLst>
            <a:reflection blurRad="12700" stA="38000" endPos="28000" dist="5000" dir="5400000" sy="-100000" algn="bl" rotWithShape="0"/>
          </a:effectLst>
        </p:spPr>
      </p:pic>
    </p:spTree>
    <p:extLst>
      <p:ext uri="{BB962C8B-B14F-4D97-AF65-F5344CB8AC3E}">
        <p14:creationId xmlns:p14="http://schemas.microsoft.com/office/powerpoint/2010/main" val="14665775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Ferrous gluconate</a:t>
            </a:r>
            <a:endParaRPr lang="en-GB" dirty="0"/>
          </a:p>
        </p:txBody>
      </p:sp>
      <p:pic>
        <p:nvPicPr>
          <p:cNvPr id="1026" name="Picture 2" descr="C:\Users\Al-Ra'y\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1600200"/>
            <a:ext cx="4038600" cy="4343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708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838200"/>
          </a:xfrm>
        </p:spPr>
        <p:style>
          <a:lnRef idx="2">
            <a:schemeClr val="accent2"/>
          </a:lnRef>
          <a:fillRef idx="1">
            <a:schemeClr val="lt1"/>
          </a:fillRef>
          <a:effectRef idx="0">
            <a:schemeClr val="accent2"/>
          </a:effectRef>
          <a:fontRef idx="minor">
            <a:schemeClr val="dk1"/>
          </a:fontRef>
        </p:style>
        <p:txBody>
          <a:bodyPr>
            <a:normAutofit fontScale="90000"/>
          </a:bodyPr>
          <a:lstStyle/>
          <a:p>
            <a:pPr marL="342900" lvl="0" indent="-342900">
              <a:spcBef>
                <a:spcPct val="20000"/>
              </a:spcBef>
            </a:pPr>
            <a:r>
              <a:rPr lang="en-US" sz="3200" b="1" i="1" dirty="0" smtClean="0">
                <a:solidFill>
                  <a:prstClr val="black"/>
                </a:solidFill>
                <a:ea typeface="+mn-ea"/>
                <a:cs typeface="+mn-cs"/>
              </a:rPr>
              <a:t/>
            </a:r>
            <a:br>
              <a:rPr lang="en-US" sz="3200" b="1" i="1" dirty="0" smtClean="0">
                <a:solidFill>
                  <a:prstClr val="black"/>
                </a:solidFill>
                <a:ea typeface="+mn-ea"/>
                <a:cs typeface="+mn-cs"/>
              </a:rPr>
            </a:br>
            <a:r>
              <a:rPr lang="en-US" sz="3100" b="1" dirty="0" smtClean="0">
                <a:solidFill>
                  <a:srgbClr val="FF0000"/>
                </a:solidFill>
                <a:latin typeface="Times New Roman" panose="02020603050405020304" pitchFamily="18" charset="0"/>
                <a:cs typeface="Times New Roman" panose="02020603050405020304" pitchFamily="18" charset="0"/>
              </a:rPr>
              <a:t>Parenteral </a:t>
            </a:r>
            <a:r>
              <a:rPr lang="en-US" sz="3100" b="1" dirty="0">
                <a:solidFill>
                  <a:srgbClr val="FF0000"/>
                </a:solidFill>
                <a:latin typeface="Times New Roman" panose="02020603050405020304" pitchFamily="18" charset="0"/>
                <a:cs typeface="Times New Roman" panose="02020603050405020304" pitchFamily="18" charset="0"/>
              </a:rPr>
              <a:t>iron  </a:t>
            </a:r>
            <a:r>
              <a:rPr lang="en-US" sz="3100" b="1" dirty="0" smtClean="0">
                <a:solidFill>
                  <a:srgbClr val="FF0000"/>
                </a:solidFill>
                <a:latin typeface="Times New Roman" panose="02020603050405020304" pitchFamily="18" charset="0"/>
                <a:cs typeface="Times New Roman" panose="02020603050405020304" pitchFamily="18" charset="0"/>
              </a:rPr>
              <a:t>:-Iron </a:t>
            </a:r>
            <a:r>
              <a:rPr lang="en-US" sz="3100" b="1" dirty="0">
                <a:solidFill>
                  <a:srgbClr val="FF0000"/>
                </a:solidFill>
                <a:latin typeface="Times New Roman" panose="02020603050405020304" pitchFamily="18" charset="0"/>
                <a:cs typeface="Times New Roman" panose="02020603050405020304" pitchFamily="18" charset="0"/>
              </a:rPr>
              <a:t>dextran, iron sucrose, ferric </a:t>
            </a:r>
            <a:r>
              <a:rPr lang="en-US" sz="3100" b="1" dirty="0" err="1">
                <a:solidFill>
                  <a:srgbClr val="FF0000"/>
                </a:solidFill>
                <a:latin typeface="Times New Roman" panose="02020603050405020304" pitchFamily="18" charset="0"/>
                <a:cs typeface="Times New Roman" panose="02020603050405020304" pitchFamily="18" charset="0"/>
              </a:rPr>
              <a:t>carboxymaltose</a:t>
            </a:r>
            <a:r>
              <a:rPr lang="en-US" sz="3100" dirty="0">
                <a:solidFill>
                  <a:srgbClr val="FF0000"/>
                </a:solidFill>
                <a:latin typeface="Times New Roman" panose="02020603050405020304" pitchFamily="18" charset="0"/>
                <a:cs typeface="Times New Roman" panose="02020603050405020304" pitchFamily="18" charset="0"/>
              </a:rPr>
              <a:t>.</a:t>
            </a:r>
            <a:r>
              <a:rPr lang="en-GB" sz="3100" dirty="0">
                <a:solidFill>
                  <a:prstClr val="black"/>
                </a:solidFill>
                <a:latin typeface="Times New Roman" panose="02020603050405020304" pitchFamily="18" charset="0"/>
                <a:cs typeface="Times New Roman" panose="02020603050405020304" pitchFamily="18" charset="0"/>
              </a:rPr>
              <a:t/>
            </a:r>
            <a:br>
              <a:rPr lang="en-GB" sz="3100" dirty="0">
                <a:solidFill>
                  <a:prstClr val="black"/>
                </a:solidFill>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66800"/>
            <a:ext cx="8763000" cy="563880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en-GB" sz="1800" b="1" dirty="0" smtClean="0">
                <a:latin typeface="Times New Roman" panose="02020603050405020304" pitchFamily="18" charset="0"/>
                <a:cs typeface="Times New Roman" panose="02020603050405020304" pitchFamily="18" charset="0"/>
              </a:rPr>
              <a:t>Parenteral iron is generally reserved for use when oral therapy is unsuccessful because </a:t>
            </a:r>
          </a:p>
          <a:p>
            <a:pPr marL="0" indent="0" algn="just">
              <a:buNone/>
            </a:pPr>
            <a:r>
              <a:rPr lang="en-GB" sz="2000" b="1" dirty="0" smtClean="0">
                <a:latin typeface="Times New Roman" panose="02020603050405020304" pitchFamily="18" charset="0"/>
                <a:cs typeface="Times New Roman" panose="02020603050405020304" pitchFamily="18" charset="0"/>
              </a:rPr>
              <a:t>1-</a:t>
            </a:r>
            <a:r>
              <a:rPr lang="en-GB" sz="2000" dirty="0" smtClean="0">
                <a:latin typeface="Times New Roman" panose="02020603050405020304" pitchFamily="18" charset="0"/>
                <a:cs typeface="Times New Roman" panose="02020603050405020304" pitchFamily="18" charset="0"/>
              </a:rPr>
              <a:t>the patient cannot tolerate oral iron, or </a:t>
            </a:r>
            <a:r>
              <a:rPr lang="en-GB" sz="2000" b="1" dirty="0" smtClean="0">
                <a:latin typeface="Times New Roman" panose="02020603050405020304" pitchFamily="18" charset="0"/>
                <a:cs typeface="Times New Roman" panose="02020603050405020304" pitchFamily="18" charset="0"/>
              </a:rPr>
              <a:t>2</a:t>
            </a:r>
            <a:r>
              <a:rPr lang="en-GB" sz="2000" dirty="0" smtClean="0">
                <a:latin typeface="Times New Roman" panose="02020603050405020304" pitchFamily="18" charset="0"/>
                <a:cs typeface="Times New Roman" panose="02020603050405020304" pitchFamily="18" charset="0"/>
              </a:rPr>
              <a:t>-becausemalabsorption or </a:t>
            </a:r>
            <a:r>
              <a:rPr lang="en-GB" sz="2000" b="1" dirty="0" smtClean="0">
                <a:latin typeface="Times New Roman" panose="02020603050405020304" pitchFamily="18" charset="0"/>
                <a:cs typeface="Times New Roman" panose="02020603050405020304" pitchFamily="18" charset="0"/>
              </a:rPr>
              <a:t>3-</a:t>
            </a:r>
            <a:r>
              <a:rPr lang="en-GB" sz="2000" dirty="0" smtClean="0">
                <a:latin typeface="Times New Roman" panose="02020603050405020304" pitchFamily="18" charset="0"/>
                <a:cs typeface="Times New Roman" panose="02020603050405020304" pitchFamily="18" charset="0"/>
              </a:rPr>
              <a:t> in the management </a:t>
            </a:r>
            <a:r>
              <a:rPr lang="en-GB" sz="2000" dirty="0">
                <a:latin typeface="Times New Roman" panose="02020603050405020304" pitchFamily="18" charset="0"/>
                <a:cs typeface="Times New Roman" panose="02020603050405020304" pitchFamily="18" charset="0"/>
              </a:rPr>
              <a:t>of chemotherapy-induced anaemia, </a:t>
            </a:r>
            <a:r>
              <a:rPr lang="en-GB" sz="2000" dirty="0" smtClean="0">
                <a:latin typeface="Times New Roman" panose="02020603050405020304" pitchFamily="18" charset="0"/>
                <a:cs typeface="Times New Roman" panose="02020603050405020304" pitchFamily="18" charset="0"/>
              </a:rPr>
              <a:t>or </a:t>
            </a:r>
            <a:r>
              <a:rPr lang="en-GB" sz="2000" b="1" dirty="0" smtClean="0">
                <a:latin typeface="Times New Roman" panose="02020603050405020304" pitchFamily="18" charset="0"/>
                <a:cs typeface="Times New Roman" panose="02020603050405020304" pitchFamily="18" charset="0"/>
              </a:rPr>
              <a:t>4-</a:t>
            </a:r>
            <a:r>
              <a:rPr lang="en-GB" sz="2000" dirty="0" smtClean="0">
                <a:latin typeface="Times New Roman" panose="02020603050405020304" pitchFamily="18" charset="0"/>
                <a:cs typeface="Times New Roman" panose="02020603050405020304" pitchFamily="18" charset="0"/>
              </a:rPr>
              <a:t> in patients </a:t>
            </a:r>
            <a:r>
              <a:rPr lang="en-GB" sz="2000" dirty="0">
                <a:latin typeface="Times New Roman" panose="02020603050405020304" pitchFamily="18" charset="0"/>
                <a:cs typeface="Times New Roman" panose="02020603050405020304" pitchFamily="18" charset="0"/>
              </a:rPr>
              <a:t>with chronic renal failure who are </a:t>
            </a:r>
            <a:r>
              <a:rPr lang="en-GB" sz="2000" dirty="0" smtClean="0">
                <a:latin typeface="Times New Roman" panose="02020603050405020304" pitchFamily="18" charset="0"/>
                <a:cs typeface="Times New Roman" panose="02020603050405020304" pitchFamily="18" charset="0"/>
              </a:rPr>
              <a:t>receiving haemodialysis </a:t>
            </a:r>
            <a:r>
              <a:rPr lang="en-GB" sz="2000" dirty="0">
                <a:latin typeface="Times New Roman" panose="02020603050405020304" pitchFamily="18" charset="0"/>
                <a:cs typeface="Times New Roman" panose="02020603050405020304" pitchFamily="18" charset="0"/>
              </a:rPr>
              <a:t>(and some who are receiving </a:t>
            </a:r>
            <a:r>
              <a:rPr lang="en-GB" sz="2000" dirty="0" smtClean="0">
                <a:latin typeface="Times New Roman" panose="02020603050405020304" pitchFamily="18" charset="0"/>
                <a:cs typeface="Times New Roman" panose="02020603050405020304" pitchFamily="18" charset="0"/>
              </a:rPr>
              <a:t>peritoneal dialysis). </a:t>
            </a:r>
          </a:p>
          <a:p>
            <a:pPr marL="0" indent="0" algn="just">
              <a:buNone/>
            </a:pPr>
            <a:r>
              <a:rPr lang="en-GB" sz="1800" b="1" dirty="0" smtClean="0">
                <a:latin typeface="Times New Roman" panose="02020603050405020304" pitchFamily="18" charset="0"/>
                <a:cs typeface="Times New Roman" panose="02020603050405020304" pitchFamily="18" charset="0"/>
              </a:rPr>
              <a:t>SIDE-EFFECTS</a:t>
            </a:r>
            <a:r>
              <a:rPr lang="en-GB" sz="1800" dirty="0" smtClean="0">
                <a:latin typeface="Times New Roman" panose="02020603050405020304" pitchFamily="18" charset="0"/>
                <a:cs typeface="Times New Roman" panose="02020603050405020304" pitchFamily="18" charset="0"/>
              </a:rPr>
              <a:t> </a:t>
            </a:r>
            <a:r>
              <a:rPr lang="en-GB" sz="1800" dirty="0" smtClean="0">
                <a:latin typeface="Times New Roman" panose="02020603050405020304" pitchFamily="18" charset="0"/>
                <a:cs typeface="Times New Roman" panose="02020603050405020304" pitchFamily="18" charset="0"/>
              </a:rPr>
              <a:t>:-Hypersensitivity </a:t>
            </a:r>
            <a:r>
              <a:rPr lang="en-GB" sz="1800" dirty="0" smtClean="0">
                <a:latin typeface="Times New Roman" panose="02020603050405020304" pitchFamily="18" charset="0"/>
                <a:cs typeface="Times New Roman" panose="02020603050405020304" pitchFamily="18" charset="0"/>
              </a:rPr>
              <a:t>reactions</a:t>
            </a:r>
          </a:p>
          <a:p>
            <a:pPr marL="0" indent="0" algn="just">
              <a:buNone/>
            </a:pPr>
            <a:r>
              <a:rPr lang="en-GB" sz="1800" b="1" dirty="0">
                <a:latin typeface="Times New Roman" panose="02020603050405020304" pitchFamily="18" charset="0"/>
                <a:cs typeface="Times New Roman" panose="02020603050405020304" pitchFamily="18" charset="0"/>
              </a:rPr>
              <a:t>IMPORTANT SAFETY INFORMATION:-</a:t>
            </a:r>
          </a:p>
          <a:p>
            <a:pPr marL="0" indent="0" algn="just">
              <a:buNone/>
            </a:pPr>
            <a:r>
              <a:rPr lang="en-GB" sz="2000" dirty="0">
                <a:latin typeface="Times New Roman" panose="02020603050405020304" pitchFamily="18" charset="0"/>
                <a:cs typeface="Times New Roman" panose="02020603050405020304" pitchFamily="18" charset="0"/>
              </a:rPr>
              <a:t>Serious hypersensitivity reactions, including life threatening and fatal anaphylactic reactions, have been reported in patients receiving intravenous iron. These  reactions can occur even when a previous administration has been tolerated (including a negative test dose). Test doses are no longer recommended and caution is needed with every dose of intravenous iron. Intravenous iron products should only be administered when appropriately trained staff and resuscitation facilities are immediately available; patients should be closely monitored for signs of hypersensitivity during and for at </a:t>
            </a:r>
            <a:r>
              <a:rPr lang="en-GB" sz="2000" b="1" u="sng" dirty="0">
                <a:latin typeface="Times New Roman" panose="02020603050405020304" pitchFamily="18" charset="0"/>
                <a:cs typeface="Times New Roman" panose="02020603050405020304" pitchFamily="18" charset="0"/>
              </a:rPr>
              <a:t>least 30 minutes </a:t>
            </a:r>
            <a:r>
              <a:rPr lang="en-GB" sz="2000" dirty="0">
                <a:latin typeface="Times New Roman" panose="02020603050405020304" pitchFamily="18" charset="0"/>
                <a:cs typeface="Times New Roman" panose="02020603050405020304" pitchFamily="18" charset="0"/>
              </a:rPr>
              <a:t>after every administration. In the event of a hypersensitivity reaction, treatment should be stopped immediately and appropriate management initiated. </a:t>
            </a:r>
          </a:p>
          <a:p>
            <a:pPr algn="just"/>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252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657</TotalTime>
  <Words>802</Words>
  <Application>Microsoft Office PowerPoint</Application>
  <PresentationFormat>On-screen Show (4:3)</PresentationFormat>
  <Paragraphs>61</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Clinical pharmacy laboratory/4 th Class Anemias and blood disorders </vt:lpstr>
      <vt:lpstr>Lecture Outlines</vt:lpstr>
      <vt:lpstr> Anaemias </vt:lpstr>
      <vt:lpstr>Oral iron</vt:lpstr>
      <vt:lpstr> Iron (oral)  </vt:lpstr>
      <vt:lpstr>Ferrous fumarate</vt:lpstr>
      <vt:lpstr>Ferrous sulfate</vt:lpstr>
      <vt:lpstr>Ferrous gluconate</vt:lpstr>
      <vt:lpstr> Parenteral iron  :-Iron dextran, iron sucrose, ferric carboxymaltose. </vt:lpstr>
      <vt:lpstr>Iron dextran</vt:lpstr>
      <vt:lpstr>Iron sucrose</vt:lpstr>
      <vt:lpstr>Ferric carboxymaltose</vt:lpstr>
      <vt:lpstr> Anaemias , megaloblastic </vt:lpstr>
      <vt:lpstr>Folic acid </vt:lpstr>
      <vt:lpstr> vitamin B preparations -  Hydroxocobalamin , cyanocobalamin </vt:lpstr>
      <vt:lpstr> Erythropoietins                  Epoetins (recombinant human erythropoietins)  Darbepoetin (hyperglycosylated derivative) Methoxy polyethylene glycol-epoetin beta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ORAL IRON:Ferrous fumarate,ferrous gluconate,ferrous sulphate.PARENTERAL IRON:iron dextran,iron sucrose,ferric carboxymaltose. Folic acid,Folinic acid.Vitamin B preperations:Hydroxocobalamin,Cyanocobalamin. </dc:title>
  <dc:creator>HP</dc:creator>
  <cp:lastModifiedBy>DR.Ahmed Saker 2O11</cp:lastModifiedBy>
  <cp:revision>173</cp:revision>
  <dcterms:created xsi:type="dcterms:W3CDTF">2006-08-16T00:00:00Z</dcterms:created>
  <dcterms:modified xsi:type="dcterms:W3CDTF">2018-03-27T17:45:07Z</dcterms:modified>
</cp:coreProperties>
</file>