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60" r:id="rId5"/>
    <p:sldId id="259" r:id="rId6"/>
    <p:sldId id="266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Cases of pediatric</a:t>
            </a:r>
            <a:br>
              <a:rPr lang="en-US" sz="4400" dirty="0" smtClean="0"/>
            </a:br>
            <a:r>
              <a:rPr lang="en-US" sz="4400" dirty="0" smtClean="0"/>
              <a:t> ward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Assist. </a:t>
            </a:r>
            <a:r>
              <a:rPr lang="en-US" sz="3600" dirty="0" err="1" smtClean="0">
                <a:solidFill>
                  <a:srgbClr val="FF0000"/>
                </a:solidFill>
              </a:rPr>
              <a:t>Lec</a:t>
            </a:r>
            <a:r>
              <a:rPr lang="en-US" sz="3600" dirty="0" smtClean="0">
                <a:solidFill>
                  <a:srgbClr val="FF0000"/>
                </a:solidFill>
              </a:rPr>
              <a:t>. </a:t>
            </a:r>
            <a:r>
              <a:rPr lang="en-US" sz="3600" dirty="0" err="1" smtClean="0">
                <a:solidFill>
                  <a:srgbClr val="FF0000"/>
                </a:solidFill>
              </a:rPr>
              <a:t>Lubab</a:t>
            </a:r>
            <a:r>
              <a:rPr lang="en-US" sz="3600" dirty="0" smtClean="0">
                <a:solidFill>
                  <a:srgbClr val="FF0000"/>
                </a:solidFill>
              </a:rPr>
              <a:t> Tarek </a:t>
            </a:r>
            <a:r>
              <a:rPr lang="en-US" sz="3600" dirty="0" err="1" smtClean="0">
                <a:solidFill>
                  <a:srgbClr val="FF0000"/>
                </a:solidFill>
              </a:rPr>
              <a:t>Nafea</a:t>
            </a:r>
            <a:endParaRPr lang="en-GB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87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Gastroenteritis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029200"/>
          </a:xfrm>
        </p:spPr>
        <p:txBody>
          <a:bodyPr>
            <a:noAutofit/>
          </a:bodyPr>
          <a:lstStyle/>
          <a:p>
            <a:r>
              <a:rPr lang="en-GB" sz="1400" b="1" dirty="0"/>
              <a:t>CASE 9.2 – My toddler has developed sickness and diarrhoea, and most of the children at his nursery have developed it as well.</a:t>
            </a:r>
            <a:endParaRPr lang="en-GB" sz="1400" dirty="0"/>
          </a:p>
          <a:p>
            <a:r>
              <a:rPr lang="en-GB" sz="1400" b="1" dirty="0"/>
              <a:t>Q1: What is the likely differential diagnosis?</a:t>
            </a:r>
            <a:endParaRPr lang="en-GB" sz="1400" dirty="0"/>
          </a:p>
          <a:p>
            <a:r>
              <a:rPr lang="en-GB" sz="1400" dirty="0"/>
              <a:t>A1</a:t>
            </a:r>
          </a:p>
          <a:p>
            <a:r>
              <a:rPr lang="en-GB" sz="1400" dirty="0"/>
              <a:t>􀁺 Acute viral gastroenteritis.</a:t>
            </a:r>
          </a:p>
          <a:p>
            <a:r>
              <a:rPr lang="en-GB" sz="1400" dirty="0"/>
              <a:t>􀁺 Bacterial gastroenteritis, e.g. Salmonella, Campylobacter, </a:t>
            </a:r>
            <a:r>
              <a:rPr lang="en-GB" sz="1400" dirty="0" err="1"/>
              <a:t>Shigella</a:t>
            </a:r>
            <a:r>
              <a:rPr lang="en-GB" sz="1400" dirty="0"/>
              <a:t> dysentery.</a:t>
            </a:r>
          </a:p>
          <a:p>
            <a:r>
              <a:rPr lang="en-GB" sz="1400" dirty="0"/>
              <a:t>􀁺 Lactose intolerance.</a:t>
            </a:r>
          </a:p>
          <a:p>
            <a:r>
              <a:rPr lang="en-GB" sz="1400" b="1" dirty="0"/>
              <a:t>Q2: What issues in the given history support the diagnosis?</a:t>
            </a:r>
            <a:endParaRPr lang="en-GB" sz="1400" dirty="0"/>
          </a:p>
          <a:p>
            <a:r>
              <a:rPr lang="en-GB" sz="1400" dirty="0"/>
              <a:t>A2</a:t>
            </a:r>
          </a:p>
          <a:p>
            <a:r>
              <a:rPr lang="en-GB" sz="1400" dirty="0"/>
              <a:t>The presence of diarrhoea and vomiting in the child’s nursery supports the diagnosis of an infective cause (e.g. rotavirus). This also makes food-borne infections a possibility.</a:t>
            </a:r>
          </a:p>
          <a:p>
            <a:r>
              <a:rPr lang="en-GB" sz="1400" b="1" dirty="0"/>
              <a:t>Q3: What additional features in the history would you seek to support </a:t>
            </a:r>
            <a:r>
              <a:rPr lang="en-GB" sz="1400" b="1" dirty="0" err="1"/>
              <a:t>aparticular</a:t>
            </a:r>
            <a:r>
              <a:rPr lang="en-GB" sz="1400" b="1" dirty="0"/>
              <a:t> diagnosis?</a:t>
            </a:r>
            <a:endParaRPr lang="en-GB" sz="1400" dirty="0"/>
          </a:p>
          <a:p>
            <a:r>
              <a:rPr lang="en-GB" sz="1400" dirty="0"/>
              <a:t>A3</a:t>
            </a:r>
          </a:p>
          <a:p>
            <a:r>
              <a:rPr lang="en-GB" sz="1400" dirty="0"/>
              <a:t>􀁺 Ask about the frequency of dirty nappies. Up to four dirty nappies a day is probably normal.</a:t>
            </a:r>
          </a:p>
          <a:p>
            <a:r>
              <a:rPr lang="en-GB" sz="1400" dirty="0"/>
              <a:t>􀁺 Ask about the nature of the stools: profuse watery diarrhoea with little solid material suggests gastroenteritis. Ask </a:t>
            </a:r>
            <a:r>
              <a:rPr lang="en-GB" sz="1400" dirty="0" err="1"/>
              <a:t>ifthere</a:t>
            </a:r>
            <a:r>
              <a:rPr lang="en-GB" sz="1400" dirty="0"/>
              <a:t> is any blood in the stools or vomit.</a:t>
            </a:r>
          </a:p>
          <a:p>
            <a:r>
              <a:rPr lang="en-GB" sz="1400" dirty="0"/>
              <a:t>􀁺 If the vomiting is bile-stained, consider obstruction.</a:t>
            </a:r>
          </a:p>
          <a:p>
            <a:r>
              <a:rPr lang="en-GB" sz="1400" dirty="0"/>
              <a:t>􀁺 Ask about any foreign travel (bacterial gastroenteritis more likely).</a:t>
            </a:r>
          </a:p>
          <a:p>
            <a:r>
              <a:rPr lang="en-GB" sz="1400" b="1" dirty="0"/>
              <a:t>Q4: What clinical examination would you perform, and why</a:t>
            </a:r>
            <a:r>
              <a:rPr lang="en-GB" sz="1400" b="1" dirty="0" smtClean="0"/>
              <a:t>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8011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20000" cy="45720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486400"/>
          </a:xfrm>
        </p:spPr>
        <p:txBody>
          <a:bodyPr>
            <a:normAutofit fontScale="25000" lnSpcReduction="20000"/>
          </a:bodyPr>
          <a:lstStyle/>
          <a:p>
            <a:r>
              <a:rPr lang="en-GB" sz="6400" dirty="0"/>
              <a:t>A4</a:t>
            </a:r>
          </a:p>
          <a:p>
            <a:r>
              <a:rPr lang="en-GB" sz="6400" dirty="0"/>
              <a:t>􀁺 Examine the abdomen.</a:t>
            </a:r>
          </a:p>
          <a:p>
            <a:r>
              <a:rPr lang="en-GB" sz="6400" dirty="0"/>
              <a:t>􀁺 Assess the level of hydration.</a:t>
            </a:r>
          </a:p>
          <a:p>
            <a:r>
              <a:rPr lang="en-GB" sz="6400" dirty="0"/>
              <a:t>􀁺 Moderate (5%) dehydration gives the signs of irritability, dry lips and mouth, and eyes slightly sunken.</a:t>
            </a:r>
          </a:p>
          <a:p>
            <a:r>
              <a:rPr lang="en-GB" sz="6400" dirty="0"/>
              <a:t>􀁺 Severe (10%) dehydration is suggested by altered consciousness, rapid </a:t>
            </a:r>
            <a:r>
              <a:rPr lang="en-GB" sz="6400" dirty="0" err="1"/>
              <a:t>thready</a:t>
            </a:r>
            <a:r>
              <a:rPr lang="en-GB" sz="6400" dirty="0"/>
              <a:t> pulse, reduced skin turgor.</a:t>
            </a:r>
          </a:p>
          <a:p>
            <a:r>
              <a:rPr lang="en-GB" sz="6400" b="1" dirty="0"/>
              <a:t>Q5: What investigations would be most helpful, and why?</a:t>
            </a:r>
            <a:endParaRPr lang="en-GB" sz="6400" dirty="0"/>
          </a:p>
          <a:p>
            <a:endParaRPr lang="en-GB" sz="6400" dirty="0"/>
          </a:p>
          <a:p>
            <a:endParaRPr lang="en-GB" sz="6400" dirty="0" smtClean="0"/>
          </a:p>
          <a:p>
            <a:r>
              <a:rPr lang="en-GB" sz="6400" dirty="0" smtClean="0"/>
              <a:t>A5</a:t>
            </a:r>
            <a:endParaRPr lang="en-GB" sz="6400" dirty="0"/>
          </a:p>
          <a:p>
            <a:r>
              <a:rPr lang="en-GB" sz="6400" dirty="0"/>
              <a:t>􀁺 Consider checking serum sodium to look for </a:t>
            </a:r>
            <a:r>
              <a:rPr lang="en-GB" sz="6400" dirty="0" err="1"/>
              <a:t>hyponatraemic</a:t>
            </a:r>
            <a:r>
              <a:rPr lang="en-GB" sz="6400" dirty="0"/>
              <a:t> or </a:t>
            </a:r>
            <a:r>
              <a:rPr lang="en-GB" sz="6400" dirty="0" err="1"/>
              <a:t>hypernatraemic</a:t>
            </a:r>
            <a:r>
              <a:rPr lang="en-GB" sz="6400" dirty="0"/>
              <a:t> dehydration.</a:t>
            </a:r>
          </a:p>
          <a:p>
            <a:r>
              <a:rPr lang="en-GB" sz="6400" dirty="0"/>
              <a:t>􀁺 Take a stool sample for culture and microscopy for ova, cysts and parasites, and immunofluorescence for rotavirus (</a:t>
            </a:r>
            <a:r>
              <a:rPr lang="en-GB" sz="6400" dirty="0" err="1"/>
              <a:t>thecommonest</a:t>
            </a:r>
            <a:r>
              <a:rPr lang="en-GB" sz="6400" dirty="0"/>
              <a:t> cause of acute gastroenteritis in winter months).</a:t>
            </a:r>
          </a:p>
          <a:p>
            <a:r>
              <a:rPr lang="en-GB" sz="6400" b="1" dirty="0"/>
              <a:t>Q6: What treatment options are appropriate?</a:t>
            </a:r>
            <a:endParaRPr lang="en-GB" sz="6400" dirty="0"/>
          </a:p>
          <a:p>
            <a:r>
              <a:rPr lang="en-GB" sz="6400" dirty="0"/>
              <a:t>A6</a:t>
            </a:r>
          </a:p>
          <a:p>
            <a:r>
              <a:rPr lang="en-GB" sz="6400" dirty="0"/>
              <a:t>􀁺 Oral rehydration therapy rather than intravenous fluid therapy.</a:t>
            </a:r>
          </a:p>
          <a:p>
            <a:r>
              <a:rPr lang="en-GB" sz="6400" dirty="0"/>
              <a:t>􀁺 Reintroduce feeds as soon as possible when rehydrated. Do not stop breast feeding.􀁺 Coeliac disease.</a:t>
            </a:r>
          </a:p>
          <a:p>
            <a:r>
              <a:rPr lang="en-GB" sz="5600" dirty="0"/>
              <a:t> </a:t>
            </a:r>
          </a:p>
          <a:p>
            <a:r>
              <a:rPr lang="en-GB" sz="5600" dirty="0"/>
              <a:t> </a:t>
            </a:r>
          </a:p>
          <a:p>
            <a:r>
              <a:rPr lang="en-GB" sz="5600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261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dirty="0" smtClean="0"/>
              <a:t>Febrile convulsion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334000"/>
          </a:xfrm>
        </p:spPr>
        <p:txBody>
          <a:bodyPr>
            <a:normAutofit fontScale="62500" lnSpcReduction="20000"/>
          </a:bodyPr>
          <a:lstStyle/>
          <a:p>
            <a:r>
              <a:rPr lang="en-GB" b="1" dirty="0"/>
              <a:t>CASE 7.2 – My 3-day-old baby has had a fit.</a:t>
            </a:r>
            <a:endParaRPr lang="en-GB" dirty="0"/>
          </a:p>
          <a:p>
            <a:r>
              <a:rPr lang="en-GB" b="1" dirty="0"/>
              <a:t>Q1: What is the likely differential diagnosis?</a:t>
            </a:r>
            <a:endParaRPr lang="en-GB" dirty="0"/>
          </a:p>
          <a:p>
            <a:r>
              <a:rPr lang="en-GB" dirty="0"/>
              <a:t>A1</a:t>
            </a:r>
          </a:p>
          <a:p>
            <a:r>
              <a:rPr lang="en-GB" dirty="0"/>
              <a:t>Most fits in infants have an identifiable cause, as opposed to fits in older children, which are usually idiopathic.</a:t>
            </a:r>
          </a:p>
          <a:p>
            <a:r>
              <a:rPr lang="en-GB" dirty="0"/>
              <a:t>􀁺 Consider meningitis: this is usually associated with septicaemia in the first week.</a:t>
            </a:r>
          </a:p>
          <a:p>
            <a:r>
              <a:rPr lang="en-GB" dirty="0"/>
              <a:t>􀁺 Low serum levels of calcium, magnesium or sodium can all cause fits.</a:t>
            </a:r>
          </a:p>
          <a:p>
            <a:r>
              <a:rPr lang="en-GB" dirty="0"/>
              <a:t>􀁺 Drug withdrawal, for instance maternal opiate abuse in pregnancy.</a:t>
            </a:r>
          </a:p>
          <a:p>
            <a:r>
              <a:rPr lang="en-GB" dirty="0"/>
              <a:t>􀁺 Inborn errors of metabolism, such as organic </a:t>
            </a:r>
            <a:r>
              <a:rPr lang="en-GB" dirty="0" err="1"/>
              <a:t>acidaemias</a:t>
            </a:r>
            <a:r>
              <a:rPr lang="en-GB" dirty="0"/>
              <a:t>.</a:t>
            </a:r>
          </a:p>
          <a:p>
            <a:r>
              <a:rPr lang="en-GB" dirty="0"/>
              <a:t>􀁺 Fitting in the first 48 hours of life is most commonly due to perinatal hypoxia/ischaemia, intracranial trauma or haemorrhage.</a:t>
            </a:r>
          </a:p>
          <a:p>
            <a:r>
              <a:rPr lang="en-GB" b="1" dirty="0"/>
              <a:t>Q2: What issues in the given history support the diagnosis?</a:t>
            </a:r>
            <a:endParaRPr lang="en-GB" dirty="0"/>
          </a:p>
          <a:p>
            <a:r>
              <a:rPr lang="en-GB" dirty="0"/>
              <a:t>A2</a:t>
            </a:r>
          </a:p>
          <a:p>
            <a:r>
              <a:rPr lang="en-GB" dirty="0"/>
              <a:t>􀁺 The infected stump suggests infection but this may be coincidental.</a:t>
            </a:r>
          </a:p>
          <a:p>
            <a:r>
              <a:rPr lang="en-GB" b="1" dirty="0"/>
              <a:t>Q3: What additional features in the history would you seek to support a particular diagnosis?</a:t>
            </a:r>
            <a:endParaRPr lang="en-GB" dirty="0"/>
          </a:p>
          <a:p>
            <a:r>
              <a:rPr lang="en-GB" dirty="0"/>
              <a:t>A3</a:t>
            </a:r>
          </a:p>
          <a:p>
            <a:r>
              <a:rPr lang="en-GB" dirty="0"/>
              <a:t>􀁺 Was there a history of difficult labour, i.e. prolonged, forceps (perinatal hypoxia, intracranial trauma)?</a:t>
            </a:r>
          </a:p>
          <a:p>
            <a:r>
              <a:rPr lang="en-GB" dirty="0"/>
              <a:t>􀁺 Was there prolonged rupture of the membranes (sepsis)?</a:t>
            </a:r>
          </a:p>
          <a:p>
            <a:r>
              <a:rPr lang="en-GB" dirty="0"/>
              <a:t>􀁺 Was there a maternal history of drug abuse (drug withdrawal)?</a:t>
            </a:r>
          </a:p>
          <a:p>
            <a:r>
              <a:rPr lang="en-GB" dirty="0"/>
              <a:t>􀁺 Is there a family history of stillbirths or neonatal deaths (some inborn errors)?</a:t>
            </a:r>
          </a:p>
          <a:p>
            <a:r>
              <a:rPr lang="en-GB" dirty="0"/>
              <a:t>􀁺 Poor feeding.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345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0480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867400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Q4: What clinical examination would you perform, and why?</a:t>
            </a:r>
            <a:endParaRPr lang="en-GB" dirty="0"/>
          </a:p>
          <a:p>
            <a:r>
              <a:rPr lang="en-GB" dirty="0"/>
              <a:t>A4</a:t>
            </a:r>
          </a:p>
          <a:p>
            <a:r>
              <a:rPr lang="en-GB" dirty="0"/>
              <a:t>􀁺 Examine the baby for signs of infection. A flare around or from the umbilicus would suggest a bacterial infection.</a:t>
            </a:r>
          </a:p>
          <a:p>
            <a:r>
              <a:rPr lang="en-GB" dirty="0"/>
              <a:t>􀁺 Examine for signs of poor perfusion, e.g. sunken fontanelle, slow capillary refill and birth trauma (e.g. bruising,</a:t>
            </a:r>
          </a:p>
          <a:p>
            <a:r>
              <a:rPr lang="en-GB" dirty="0"/>
              <a:t>fractures).</a:t>
            </a:r>
          </a:p>
          <a:p>
            <a:r>
              <a:rPr lang="en-GB" dirty="0"/>
              <a:t>􀁺 Observe conscious level and spontaneous movement. Is the baby irritable or drowsy?</a:t>
            </a:r>
          </a:p>
          <a:p>
            <a:r>
              <a:rPr lang="en-GB" dirty="0"/>
              <a:t>􀁺 Tense fontanelle may suggest meningitis.</a:t>
            </a:r>
          </a:p>
          <a:p>
            <a:r>
              <a:rPr lang="en-GB" dirty="0"/>
              <a:t>􀁺 If possible, observe and describe the fit.</a:t>
            </a:r>
          </a:p>
          <a:p>
            <a:r>
              <a:rPr lang="en-GB" b="1" dirty="0"/>
              <a:t>Q5: What investigations would be most helpful, and why?</a:t>
            </a:r>
            <a:endParaRPr lang="en-GB" dirty="0"/>
          </a:p>
          <a:p>
            <a:r>
              <a:rPr lang="en-GB" dirty="0"/>
              <a:t>A5</a:t>
            </a:r>
          </a:p>
          <a:p>
            <a:r>
              <a:rPr lang="en-GB" dirty="0"/>
              <a:t>􀁺 Culture skin swabs, blood and CSF for infection.</a:t>
            </a:r>
          </a:p>
          <a:p>
            <a:r>
              <a:rPr lang="en-GB" dirty="0"/>
              <a:t>􀁺 Consider a cranial ultrasound for evidence of intracranial haemorrhage.</a:t>
            </a:r>
          </a:p>
          <a:p>
            <a:r>
              <a:rPr lang="en-GB" dirty="0"/>
              <a:t>􀁺 Check blood glucose, serum electrolytes, calcium and magnesium.</a:t>
            </a:r>
          </a:p>
          <a:p>
            <a:r>
              <a:rPr lang="en-GB" b="1" dirty="0"/>
              <a:t>Q6: What treatment options are appropriate?</a:t>
            </a:r>
            <a:endParaRPr lang="en-GB" dirty="0"/>
          </a:p>
          <a:p>
            <a:r>
              <a:rPr lang="en-GB" dirty="0"/>
              <a:t>A6</a:t>
            </a:r>
          </a:p>
          <a:p>
            <a:r>
              <a:rPr lang="en-GB" dirty="0"/>
              <a:t>􀁺 Treat infection with systemic antibiotics.</a:t>
            </a:r>
          </a:p>
          <a:p>
            <a:r>
              <a:rPr lang="en-GB" dirty="0"/>
              <a:t>􀁺 Suppress convulsions with anticonvulsants (</a:t>
            </a:r>
            <a:r>
              <a:rPr lang="en-GB" dirty="0" err="1"/>
              <a:t>phenobarbitone</a:t>
            </a:r>
            <a:r>
              <a:rPr lang="en-GB" dirty="0"/>
              <a:t>, phenytoin – but not diazepam as it may cause respiratory depression).</a:t>
            </a:r>
          </a:p>
          <a:p>
            <a:r>
              <a:rPr lang="en-GB" dirty="0"/>
              <a:t>􀁺 Counsel the parents as to the cause.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969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dirty="0" smtClean="0"/>
              <a:t>Jaundice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CASE 11.1 – My new born baby is yellow.</a:t>
            </a:r>
            <a:endParaRPr lang="en-GB" dirty="0"/>
          </a:p>
          <a:p>
            <a:r>
              <a:rPr lang="en-GB" b="1" dirty="0"/>
              <a:t>Q1: What is the likely differential diagnosis?</a:t>
            </a:r>
            <a:endParaRPr lang="en-GB" dirty="0"/>
          </a:p>
          <a:p>
            <a:r>
              <a:rPr lang="en-GB" b="1" dirty="0"/>
              <a:t>A1</a:t>
            </a:r>
            <a:endParaRPr lang="en-GB" dirty="0"/>
          </a:p>
          <a:p>
            <a:r>
              <a:rPr lang="en-GB" dirty="0"/>
              <a:t>􀁺 Physiological jaundice.</a:t>
            </a:r>
          </a:p>
          <a:p>
            <a:r>
              <a:rPr lang="en-GB" dirty="0"/>
              <a:t>􀁺 Haemolysis.</a:t>
            </a:r>
          </a:p>
          <a:p>
            <a:r>
              <a:rPr lang="en-GB" dirty="0"/>
              <a:t>􀁺 Sepsis.</a:t>
            </a:r>
          </a:p>
          <a:p>
            <a:r>
              <a:rPr lang="en-GB" dirty="0"/>
              <a:t>􀁺 Inherited metabolic disorder, e.g. glucose 6-phosphate dehydrogenase (G-6PD) deficiency, </a:t>
            </a:r>
            <a:r>
              <a:rPr lang="en-GB" dirty="0" err="1"/>
              <a:t>galactosaemia</a:t>
            </a:r>
            <a:r>
              <a:rPr lang="en-GB" dirty="0"/>
              <a:t>.</a:t>
            </a:r>
          </a:p>
          <a:p>
            <a:r>
              <a:rPr lang="en-GB" b="1" dirty="0"/>
              <a:t>Q2: What issues in the given history support the diagnosis?</a:t>
            </a:r>
            <a:endParaRPr lang="en-GB" dirty="0"/>
          </a:p>
          <a:p>
            <a:r>
              <a:rPr lang="en-GB" b="1" dirty="0"/>
              <a:t>A2</a:t>
            </a:r>
            <a:endParaRPr lang="en-GB" dirty="0"/>
          </a:p>
          <a:p>
            <a:r>
              <a:rPr lang="en-GB" dirty="0"/>
              <a:t>􀁺 The baby is at the age at which physiological jaundice is likely to present.</a:t>
            </a:r>
          </a:p>
          <a:p>
            <a:r>
              <a:rPr lang="en-GB" dirty="0"/>
              <a:t>􀁺 Breast feeding may lead to reduced fluid intake initially. Some normal babies are slow to establish breast feeding, but this may indicate lethargy and suggest a pathological process such as sepsis.</a:t>
            </a:r>
          </a:p>
          <a:p>
            <a:r>
              <a:rPr lang="en-GB" b="1" dirty="0"/>
              <a:t>Q3: What additional features in the history?</a:t>
            </a:r>
            <a:endParaRPr lang="en-GB" dirty="0"/>
          </a:p>
          <a:p>
            <a:r>
              <a:rPr lang="en-GB" dirty="0"/>
              <a:t>A3</a:t>
            </a:r>
          </a:p>
          <a:p>
            <a:r>
              <a:rPr lang="en-GB" dirty="0"/>
              <a:t>􀁺 Ask about feeding activity. Does he suck well? Is the baby </a:t>
            </a:r>
            <a:r>
              <a:rPr lang="en-GB" dirty="0" err="1"/>
              <a:t>pyrexial</a:t>
            </a:r>
            <a:r>
              <a:rPr lang="en-GB" dirty="0"/>
              <a:t>, excessively sleepy or lethargic?</a:t>
            </a:r>
          </a:p>
          <a:p>
            <a:r>
              <a:rPr lang="en-GB" dirty="0"/>
              <a:t>􀁺 Has he passed normal urine and stool? Clinical assessment of level of jaundice.</a:t>
            </a:r>
          </a:p>
          <a:p>
            <a:r>
              <a:rPr lang="en-GB" dirty="0"/>
              <a:t>􀁺 Check maternal blood group and presence of antenatal antibodies (e.g. anti D).</a:t>
            </a:r>
          </a:p>
          <a:p>
            <a:r>
              <a:rPr lang="en-GB" dirty="0"/>
              <a:t>􀁺 Enquire about previous babies or family history of jaundice.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50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 fontScale="62500" lnSpcReduction="20000"/>
          </a:bodyPr>
          <a:lstStyle/>
          <a:p>
            <a:r>
              <a:rPr lang="en-GB" b="1" dirty="0"/>
              <a:t>Q4: What clinical examination would you perform, and why?</a:t>
            </a:r>
            <a:endParaRPr lang="en-GB" dirty="0"/>
          </a:p>
          <a:p>
            <a:r>
              <a:rPr lang="en-GB" dirty="0"/>
              <a:t>A4</a:t>
            </a:r>
          </a:p>
          <a:p>
            <a:r>
              <a:rPr lang="en-GB" dirty="0"/>
              <a:t>􀁺 Assessment of baby’s well-being, check for hepatosplenomegaly and signs of sepsis (lethargy, high-pitched cry, mottling, tense fontanelle).</a:t>
            </a:r>
          </a:p>
          <a:p>
            <a:r>
              <a:rPr lang="en-GB" dirty="0"/>
              <a:t>Answers </a:t>
            </a:r>
            <a:r>
              <a:rPr lang="en-GB" b="1" dirty="0"/>
              <a:t>125</a:t>
            </a:r>
            <a:endParaRPr lang="en-GB" dirty="0"/>
          </a:p>
          <a:p>
            <a:r>
              <a:rPr lang="en-GB" b="1" dirty="0"/>
              <a:t>Q5: What investigations would be most helpful, and why?</a:t>
            </a:r>
            <a:endParaRPr lang="en-GB" dirty="0"/>
          </a:p>
          <a:p>
            <a:r>
              <a:rPr lang="en-GB" dirty="0"/>
              <a:t>A5</a:t>
            </a:r>
          </a:p>
          <a:p>
            <a:r>
              <a:rPr lang="en-GB" dirty="0"/>
              <a:t>􀁺 Serum bilirubin. Unconjugated and conjugated. To define degree of jaundice and exclude significant conjugated component.</a:t>
            </a:r>
          </a:p>
          <a:p>
            <a:r>
              <a:rPr lang="en-GB" dirty="0"/>
              <a:t>􀁺 Blood group and direct antibody test (DAT) or Coombs test (evidence of haemolysis due to ABO incompatibility or Rhesus disease).</a:t>
            </a:r>
          </a:p>
          <a:p>
            <a:r>
              <a:rPr lang="en-GB" dirty="0"/>
              <a:t>􀁺 Urine for reducing substances (</a:t>
            </a:r>
            <a:r>
              <a:rPr lang="en-GB" dirty="0" err="1"/>
              <a:t>Clinitest</a:t>
            </a:r>
            <a:r>
              <a:rPr lang="en-GB" dirty="0"/>
              <a:t>), including glucose. To exclude </a:t>
            </a:r>
            <a:r>
              <a:rPr lang="en-GB" dirty="0" err="1"/>
              <a:t>galactosaemia</a:t>
            </a:r>
            <a:r>
              <a:rPr lang="en-GB" dirty="0"/>
              <a:t> and </a:t>
            </a:r>
            <a:r>
              <a:rPr lang="en-GB" dirty="0" err="1"/>
              <a:t>fructosaemia</a:t>
            </a:r>
            <a:r>
              <a:rPr lang="en-GB" dirty="0"/>
              <a:t>.</a:t>
            </a:r>
          </a:p>
          <a:p>
            <a:r>
              <a:rPr lang="en-GB" dirty="0"/>
              <a:t>􀁺 Urine culture (to exclude urinary tract infection, UTI).</a:t>
            </a:r>
          </a:p>
          <a:p>
            <a:r>
              <a:rPr lang="en-GB" b="1" dirty="0"/>
              <a:t>Q6: What treatment options are appropriate?</a:t>
            </a:r>
            <a:endParaRPr lang="en-GB" dirty="0"/>
          </a:p>
          <a:p>
            <a:r>
              <a:rPr lang="en-GB" dirty="0"/>
              <a:t>A6</a:t>
            </a:r>
          </a:p>
          <a:p>
            <a:r>
              <a:rPr lang="en-GB" dirty="0"/>
              <a:t>􀁺 In a well-baby with no evidence of haemolysis, the most likely cause is physiological jaundice. If the serum bilirubin is &lt;300 </a:t>
            </a:r>
            <a:r>
              <a:rPr lang="en-GB" dirty="0" err="1"/>
              <a:t>μmol</a:t>
            </a:r>
            <a:r>
              <a:rPr lang="en-GB" dirty="0"/>
              <a:t>/L, no specific treatment is necessary other than encouraging fluid intake.</a:t>
            </a:r>
          </a:p>
          <a:p>
            <a:r>
              <a:rPr lang="en-GB" dirty="0"/>
              <a:t>􀁺 If the bilirubin rises to &lt; 300 </a:t>
            </a:r>
            <a:r>
              <a:rPr lang="en-GB" dirty="0" err="1"/>
              <a:t>μmol</a:t>
            </a:r>
            <a:r>
              <a:rPr lang="en-GB" dirty="0"/>
              <a:t>/L, then treatment with phototherapy will break down the bilirubin to harmless </a:t>
            </a:r>
            <a:r>
              <a:rPr lang="en-GB" dirty="0" err="1"/>
              <a:t>byproducts</a:t>
            </a:r>
            <a:r>
              <a:rPr lang="en-GB" dirty="0"/>
              <a:t>.</a:t>
            </a:r>
          </a:p>
          <a:p>
            <a:r>
              <a:rPr lang="en-GB" dirty="0"/>
              <a:t>􀁺 In haemolytic jaundice the bilirubin may rise rapidly to a level which is potentially dangerous (levels &gt;450 </a:t>
            </a:r>
            <a:r>
              <a:rPr lang="en-GB" dirty="0" err="1"/>
              <a:t>μmol</a:t>
            </a:r>
            <a:r>
              <a:rPr lang="en-GB" dirty="0"/>
              <a:t>/L may cross the blood–brain barrier and cause kernicterus). Phototherapy may be insufficient in this case, and exchange transfusion may be required.</a:t>
            </a:r>
          </a:p>
          <a:p>
            <a:r>
              <a:rPr lang="en-GB" dirty="0"/>
              <a:t>􀁺 If the urine contains reducing substances (not glucose), exclude </a:t>
            </a:r>
            <a:r>
              <a:rPr lang="en-GB" dirty="0" err="1"/>
              <a:t>galactosaemia</a:t>
            </a:r>
            <a:r>
              <a:rPr lang="en-GB" dirty="0"/>
              <a:t> and </a:t>
            </a:r>
            <a:r>
              <a:rPr lang="en-GB" dirty="0" err="1"/>
              <a:t>fructosaemia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555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</TotalTime>
  <Words>1217</Words>
  <Application>Microsoft Office PowerPoint</Application>
  <PresentationFormat>On-screen Show (4:3)</PresentationFormat>
  <Paragraphs>109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Cases of pediatric  ward</vt:lpstr>
      <vt:lpstr>Gastroenteritis</vt:lpstr>
      <vt:lpstr>PowerPoint Presentation</vt:lpstr>
      <vt:lpstr>Febrile convulsion</vt:lpstr>
      <vt:lpstr>PowerPoint Presentation</vt:lpstr>
      <vt:lpstr>Jaundice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Cases of pediatric  ward</dc:title>
  <dc:creator>HP</dc:creator>
  <cp:lastModifiedBy>DR.Ahmed Saker 2O11</cp:lastModifiedBy>
  <cp:revision>10</cp:revision>
  <dcterms:created xsi:type="dcterms:W3CDTF">2006-08-16T00:00:00Z</dcterms:created>
  <dcterms:modified xsi:type="dcterms:W3CDTF">2018-03-27T18:58:36Z</dcterms:modified>
</cp:coreProperties>
</file>