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87" r:id="rId8"/>
    <p:sldId id="261" r:id="rId9"/>
    <p:sldId id="262" r:id="rId10"/>
    <p:sldId id="263" r:id="rId11"/>
    <p:sldId id="264" r:id="rId12"/>
    <p:sldId id="28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9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4433BA7-14AD-436B-85E2-23A5C507B93A}" type="datetimeFigureOut">
              <a:rPr lang="ar-IQ" smtClean="0"/>
              <a:t>13/06/1439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2E38D6C-26ED-4D28-BDB7-D7A8BCFF29F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6237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4A19E-5A23-494E-8653-DBC562BFE20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5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 smtClean="0">
              <a:solidFill>
                <a:srgbClr val="062D67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2/28/2018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61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2/28/2018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76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 smtClean="0">
              <a:solidFill>
                <a:prstClr val="white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62D67"/>
                </a:solidFill>
              </a:rPr>
              <a:pPr/>
              <a:t>2/28/2018</a:t>
            </a:fld>
            <a:endParaRPr lang="en-US">
              <a:solidFill>
                <a:srgbClr val="062D67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62D67"/>
                </a:solidFill>
              </a:rPr>
              <a:pPr/>
              <a:t>‹#›</a:t>
            </a:fld>
            <a:endParaRPr lang="en-US">
              <a:solidFill>
                <a:srgbClr val="062D67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62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16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2/28/2018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38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2/28/2018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82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2/28/2018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85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2/28/2018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7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2/28/2018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7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2/28/2018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87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2/28/2018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15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2/28/2018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1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2/28/2018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5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045461"/>
            <a:ext cx="8643966" cy="312102"/>
          </a:xfrm>
        </p:spPr>
        <p:txBody>
          <a:bodyPr/>
          <a:lstStyle/>
          <a:p>
            <a:endParaRPr lang="en-GB" sz="2400" dirty="0" smtClean="0">
              <a:solidFill>
                <a:schemeClr val="accent2"/>
              </a:solidFill>
              <a:latin typeface="Aharoni" pitchFamily="2" charset="-79"/>
              <a:cs typeface="Aharoni" pitchFamily="2" charset="-79"/>
            </a:endParaRPr>
          </a:p>
          <a:p>
            <a:endParaRPr lang="en-GB" sz="2400" dirty="0" smtClean="0">
              <a:solidFill>
                <a:schemeClr val="accent2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GB" sz="24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  </a:t>
            </a:r>
            <a:endParaRPr lang="en-GB" sz="2800" dirty="0" smtClean="0">
              <a:solidFill>
                <a:schemeClr val="bg1">
                  <a:lumMod val="50000"/>
                </a:schemeClr>
              </a:solidFill>
              <a:latin typeface="Aharoni" pitchFamily="2" charset="-79"/>
              <a:cs typeface="+mj-cs"/>
            </a:endParaRPr>
          </a:p>
          <a:p>
            <a:endParaRPr lang="en-GB" sz="2800" dirty="0" smtClean="0">
              <a:solidFill>
                <a:schemeClr val="bg1">
                  <a:lumMod val="50000"/>
                </a:schemeClr>
              </a:solidFill>
              <a:latin typeface="Aharoni" pitchFamily="2" charset="-79"/>
              <a:cs typeface="+mj-cs"/>
            </a:endParaRP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Sleep disorders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0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2020824"/>
            <a:ext cx="8534400" cy="4684776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To diagnose sleep disorders, clinical history is the main way, but overnight polysomnography &amp;/or Multiple Sleep Latency Test (MSLTs) can diagnose for OSA, narcolepsy, &amp; PLMS.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/>
              <a:t>Polysomnography</a:t>
            </a:r>
            <a:r>
              <a:rPr lang="en-US" sz="2400" dirty="0" smtClean="0"/>
              <a:t>: </a:t>
            </a:r>
            <a:r>
              <a:rPr lang="en-US" sz="2400" dirty="0"/>
              <a:t>is a comprehensive recording of the </a:t>
            </a:r>
            <a:r>
              <a:rPr lang="en-US" sz="2400" dirty="0" err="1"/>
              <a:t>biophysiological</a:t>
            </a:r>
            <a:r>
              <a:rPr lang="en-US" sz="2400" dirty="0"/>
              <a:t> changes that occur during sleep, </a:t>
            </a:r>
            <a:r>
              <a:rPr lang="en-US" sz="2400" dirty="0" smtClean="0"/>
              <a:t>it can monitors </a:t>
            </a:r>
            <a:r>
              <a:rPr lang="en-US" sz="2400" dirty="0"/>
              <a:t>many body functions including brain (EEG), eye movements (EOG), muscle activity or skeletal muscle activation (EMG) and heart rhythm (ECG) during </a:t>
            </a:r>
            <a:r>
              <a:rPr lang="en-US" sz="2400" dirty="0" smtClean="0"/>
              <a:t>sleep.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990600"/>
            <a:ext cx="4114800" cy="7010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diagnosis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27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diagnosis</a:t>
            </a:r>
            <a:endParaRPr lang="ar-IQ" sz="2400" dirty="0"/>
          </a:p>
        </p:txBody>
      </p:sp>
      <p:sp>
        <p:nvSpPr>
          <p:cNvPr id="5" name="Rectangle 4"/>
          <p:cNvSpPr/>
          <p:nvPr/>
        </p:nvSpPr>
        <p:spPr>
          <a:xfrm>
            <a:off x="609600" y="1752600"/>
            <a:ext cx="8305800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Multiple Sleep Latency </a:t>
            </a:r>
            <a:r>
              <a:rPr lang="en-US" sz="2400" dirty="0" smtClean="0"/>
              <a:t>Test</a:t>
            </a:r>
            <a:r>
              <a:rPr lang="en-US" sz="2400" dirty="0"/>
              <a:t>: It is used to measure the time elapsed from the start of a daytime nap period to the first signs of sleep, called </a:t>
            </a:r>
            <a:r>
              <a:rPr lang="en-US" sz="2400" dirty="0">
                <a:solidFill>
                  <a:srgbClr val="FFFF00"/>
                </a:solidFill>
              </a:rPr>
              <a:t>sleep latency</a:t>
            </a:r>
            <a:r>
              <a:rPr lang="en-US" sz="2400" dirty="0"/>
              <a:t>. </a:t>
            </a:r>
            <a:endParaRPr lang="en-US" sz="24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test is based on the idea that the sleepier people are, the faster they will fall asleep</a:t>
            </a:r>
            <a:r>
              <a:rPr lang="en-US" sz="2400" dirty="0" smtClean="0"/>
              <a:t>.</a:t>
            </a:r>
            <a:endParaRPr lang="ar-IQ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432434"/>
              </p:ext>
            </p:extLst>
          </p:nvPr>
        </p:nvGraphicFramePr>
        <p:xfrm>
          <a:off x="609600" y="4724400"/>
          <a:ext cx="3657600" cy="1854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Sleepiness</a:t>
                      </a:r>
                      <a:endParaRPr lang="ar-IQ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Minutes</a:t>
                      </a:r>
                      <a:endParaRPr lang="ar-IQ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Severe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0-5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Troublesome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5-10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Manageable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10-15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Excellent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15-20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C:\Users\pc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43" y="4191000"/>
            <a:ext cx="4038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2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0857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Normally human sleep 1/3 of their lives</a:t>
            </a:r>
          </a:p>
          <a:p>
            <a:pPr algn="l"/>
            <a:r>
              <a:rPr lang="en-US" sz="2800" dirty="0" smtClean="0"/>
              <a:t>This is necessary to maintain wakefulness </a:t>
            </a:r>
          </a:p>
          <a:p>
            <a:pPr algn="l"/>
            <a:r>
              <a:rPr lang="en-US" sz="2800" dirty="0" smtClean="0"/>
              <a:t>and health.</a:t>
            </a:r>
          </a:p>
          <a:p>
            <a:pPr algn="l"/>
            <a:r>
              <a:rPr lang="en-US" sz="2800" dirty="0" smtClean="0"/>
              <a:t>Most people sleep 7-8hr/day.</a:t>
            </a:r>
          </a:p>
          <a:p>
            <a:pPr algn="l"/>
            <a:r>
              <a:rPr lang="en-US" sz="2800" dirty="0" smtClean="0"/>
              <a:t>Some healthy subjects require as little as 3 </a:t>
            </a:r>
            <a:r>
              <a:rPr lang="en-US" sz="2800" dirty="0" err="1" smtClean="0"/>
              <a:t>hr</a:t>
            </a:r>
            <a:r>
              <a:rPr lang="en-US" sz="2800" dirty="0" smtClean="0"/>
              <a:t>/d.</a:t>
            </a:r>
          </a:p>
          <a:p>
            <a:pPr algn="l"/>
            <a:r>
              <a:rPr lang="en-US" sz="2800" dirty="0" smtClean="0"/>
              <a:t>Sleep requirement decrease with age (physiological insomnia) and it does not cause daytime fatigue.</a:t>
            </a:r>
          </a:p>
          <a:p>
            <a:pPr algn="l"/>
            <a:endParaRPr lang="en-US" sz="2800" dirty="0"/>
          </a:p>
        </p:txBody>
      </p:sp>
      <p:pic>
        <p:nvPicPr>
          <p:cNvPr id="8194" name="Picture 2" descr="C:\Users\pc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24003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Physiology of sleep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36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28600"/>
            <a:ext cx="8229600" cy="65532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Sleep is government by the </a:t>
            </a:r>
            <a:r>
              <a:rPr lang="en-US" sz="2800" dirty="0" err="1" smtClean="0"/>
              <a:t>suprachiasmic</a:t>
            </a:r>
            <a:r>
              <a:rPr lang="en-US" sz="2800" dirty="0" smtClean="0"/>
              <a:t> nucleus in the brain which regulates the circadian rhythm</a:t>
            </a:r>
            <a:endParaRPr lang="en-US" sz="2800" dirty="0"/>
          </a:p>
        </p:txBody>
      </p:sp>
      <p:pic>
        <p:nvPicPr>
          <p:cNvPr id="9218" name="Picture 2" descr="C:\Users\pc\Desktop\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133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c\Desktop\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6324600" cy="494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5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447800"/>
            <a:ext cx="8991600" cy="52578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Rapid eye movement (REM)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/>
              <a:t>25% of sleeping time paradoxical sleep, eye movement and dreaming occur but the body is mostly </a:t>
            </a:r>
            <a:r>
              <a:rPr lang="en-US" sz="2400" dirty="0"/>
              <a:t>virtual </a:t>
            </a:r>
            <a:r>
              <a:rPr lang="en-US" sz="2400" dirty="0" smtClean="0"/>
              <a:t>paralyzed.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/>
              <a:t>REM sleep is turned on by acetylcholine secretion and is inhibited by neurons that secrete monoamines including </a:t>
            </a:r>
            <a:r>
              <a:rPr lang="en-US" sz="2400" dirty="0" smtClean="0"/>
              <a:t>serotonin.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/>
              <a:t>REM sleep occurs as a person returns to stage 2 or 1 from a deep </a:t>
            </a:r>
            <a:r>
              <a:rPr lang="en-US" sz="2400" dirty="0" smtClean="0"/>
              <a:t>sleep.</a:t>
            </a:r>
          </a:p>
          <a:p>
            <a:pPr algn="just"/>
            <a:r>
              <a:rPr lang="en-US" sz="2400" dirty="0" smtClean="0"/>
              <a:t>Non- REM sleep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/>
              <a:t>75% of sleeping time (3 stages; N1, N2 &amp; N3).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/>
              <a:t>body </a:t>
            </a:r>
            <a:r>
              <a:rPr lang="en-US" sz="2400" dirty="0"/>
              <a:t>activity slows </a:t>
            </a:r>
            <a:r>
              <a:rPr lang="en-US" sz="2400" dirty="0" smtClean="0"/>
              <a:t>down: body </a:t>
            </a:r>
            <a:r>
              <a:rPr lang="en-US" sz="2400" dirty="0"/>
              <a:t>temperature, heart rate, breathing rate, and energy use all decrease. </a:t>
            </a:r>
            <a:endParaRPr lang="en-US" sz="24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/>
              <a:t>Brain </a:t>
            </a:r>
            <a:r>
              <a:rPr lang="en-US" sz="2400" dirty="0"/>
              <a:t>waves get slower and </a:t>
            </a:r>
            <a:r>
              <a:rPr lang="en-US" sz="2400" dirty="0" smtClean="0"/>
              <a:t>bigger, and the </a:t>
            </a:r>
            <a:r>
              <a:rPr lang="en-US" sz="2400" dirty="0"/>
              <a:t>excitatory neurotransmitter acetylcholine becomes less available in the </a:t>
            </a:r>
            <a:r>
              <a:rPr lang="en-US" sz="2400" dirty="0" smtClean="0"/>
              <a:t>brain.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609600"/>
            <a:ext cx="4114800" cy="7010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Stages of sleep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2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60976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Insomnia could be either: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Primary insomnia (rare) no contributing factor.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Secondary insomnia (frequent), a symptom of an underlying disease.</a:t>
            </a:r>
          </a:p>
          <a:p>
            <a:pPr algn="just"/>
            <a:r>
              <a:rPr lang="en-US" sz="2800" dirty="0" smtClean="0"/>
              <a:t>Stress, pain, thyroid abnormality, asthma, depression, bipolar disorders, or drugs:</a:t>
            </a:r>
          </a:p>
          <a:p>
            <a:pPr algn="just"/>
            <a:r>
              <a:rPr lang="en-US" sz="2800" dirty="0" smtClean="0"/>
              <a:t>SSRIs, steroids, stimulants, ß agonists, withdrawal of CNS depressants after chronic use (hypnotics, anxiolytics, alcohol).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Etiology of insomnia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69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60976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Certain neurotransmitters promote sleep and wakefulness in different areas in the CNS:</a:t>
            </a:r>
          </a:p>
          <a:p>
            <a:pPr algn="just"/>
            <a:r>
              <a:rPr lang="en-US" sz="2800" dirty="0" smtClean="0"/>
              <a:t>Serotonin: controls Non-REM.</a:t>
            </a:r>
          </a:p>
          <a:p>
            <a:pPr algn="just"/>
            <a:r>
              <a:rPr lang="en-US" sz="2800" dirty="0" smtClean="0"/>
              <a:t>Cholinergic, adrenergic transmitters: REM sleep</a:t>
            </a:r>
          </a:p>
          <a:p>
            <a:pPr algn="just"/>
            <a:r>
              <a:rPr lang="en-US" sz="2800" dirty="0" smtClean="0"/>
              <a:t>Dopamine</a:t>
            </a:r>
          </a:p>
          <a:p>
            <a:pPr algn="just"/>
            <a:r>
              <a:rPr lang="en-US" sz="2800" dirty="0" smtClean="0"/>
              <a:t>Norepinephrine</a:t>
            </a:r>
          </a:p>
          <a:p>
            <a:pPr algn="just"/>
            <a:r>
              <a:rPr lang="en-US" sz="2800" dirty="0" err="1" smtClean="0"/>
              <a:t>Hypocretin</a:t>
            </a:r>
            <a:r>
              <a:rPr lang="en-US" sz="2800" dirty="0" smtClean="0"/>
              <a:t>                    play a role in wakefulness</a:t>
            </a:r>
          </a:p>
          <a:p>
            <a:pPr algn="just"/>
            <a:r>
              <a:rPr lang="en-US" sz="2800" dirty="0" smtClean="0"/>
              <a:t>Substance P</a:t>
            </a:r>
          </a:p>
          <a:p>
            <a:pPr algn="just"/>
            <a:r>
              <a:rPr lang="en-US" sz="2800" dirty="0" err="1"/>
              <a:t>H</a:t>
            </a:r>
            <a:r>
              <a:rPr lang="en-US" sz="2800" dirty="0" err="1" smtClean="0"/>
              <a:t>istamin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Pathophysiology of insomnia</a:t>
            </a:r>
            <a:endParaRPr lang="en-US" sz="2000" dirty="0"/>
          </a:p>
        </p:txBody>
      </p:sp>
      <p:sp>
        <p:nvSpPr>
          <p:cNvPr id="4" name="Right Brace 3"/>
          <p:cNvSpPr/>
          <p:nvPr/>
        </p:nvSpPr>
        <p:spPr>
          <a:xfrm>
            <a:off x="3048000" y="4038600"/>
            <a:ext cx="762000" cy="266700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84776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Difficulty falling a sleep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Frequent nocturnal awaking.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Early morning awaking.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Resulting in daytime impairment in conc. and work performance.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Clinical picture of insomnia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78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6097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Non pharmacological</a:t>
            </a:r>
          </a:p>
          <a:p>
            <a:pPr algn="l"/>
            <a:r>
              <a:rPr lang="en-US" sz="2800" dirty="0" smtClean="0"/>
              <a:t>1- Regular sleep schedule.</a:t>
            </a:r>
          </a:p>
          <a:p>
            <a:pPr algn="l"/>
            <a:r>
              <a:rPr lang="en-US" sz="2800" dirty="0" smtClean="0"/>
              <a:t>2- Exercise but not before bed time.</a:t>
            </a:r>
          </a:p>
          <a:p>
            <a:pPr algn="l"/>
            <a:r>
              <a:rPr lang="en-US" sz="2800" dirty="0" smtClean="0"/>
              <a:t>3- Avoid alcohol or caffeine.</a:t>
            </a:r>
          </a:p>
          <a:p>
            <a:pPr algn="l"/>
            <a:r>
              <a:rPr lang="en-US" sz="2800" dirty="0" smtClean="0"/>
              <a:t>4- Quite dark place to sleep.</a:t>
            </a:r>
          </a:p>
          <a:p>
            <a:pPr algn="l"/>
            <a:r>
              <a:rPr lang="en-US" sz="2800" dirty="0" smtClean="0"/>
              <a:t>5- Avoid daytime naps.</a:t>
            </a:r>
          </a:p>
          <a:p>
            <a:pPr algn="l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199" y="975360"/>
            <a:ext cx="5067301" cy="701040"/>
          </a:xfrm>
        </p:spPr>
        <p:txBody>
          <a:bodyPr>
            <a:noAutofit/>
          </a:bodyPr>
          <a:lstStyle/>
          <a:p>
            <a:r>
              <a:rPr lang="en-US" sz="2000" dirty="0" smtClean="0"/>
              <a:t>Treatment of sleep disorders</a:t>
            </a:r>
            <a:br>
              <a:rPr lang="en-US" sz="2000" dirty="0" smtClean="0"/>
            </a:br>
            <a:r>
              <a:rPr lang="en-US" sz="2000" dirty="0" smtClean="0"/>
              <a:t>insomnia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4343400"/>
            <a:ext cx="3276600" cy="2354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40" y="1798320"/>
            <a:ext cx="19431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76097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First</a:t>
            </a:r>
            <a:r>
              <a:rPr lang="en-US" sz="2800" dirty="0" smtClean="0"/>
              <a:t> :- Benzodiazepine receptor agonists BZDRAs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/>
              <a:t>These occupy the benzodiazepine receptors on the GABA type A receptor and facilitate the inhibitory effect of GABA in the brain and promote sleepiness.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smtClean="0"/>
              <a:t>Transitional benzodiazepines: diazepam, lorazepam, </a:t>
            </a:r>
            <a:r>
              <a:rPr lang="en-US" sz="2800" dirty="0" err="1" smtClean="0"/>
              <a:t>temazepam</a:t>
            </a:r>
            <a:r>
              <a:rPr lang="en-US" sz="2800" dirty="0" smtClean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smtClean="0"/>
              <a:t>The “Z- drugs” </a:t>
            </a:r>
            <a:r>
              <a:rPr lang="en-US" sz="2800" dirty="0"/>
              <a:t>(</a:t>
            </a:r>
            <a:r>
              <a:rPr lang="en-US" sz="2800" dirty="0" err="1"/>
              <a:t>nonbenzodiazepine</a:t>
            </a:r>
            <a:r>
              <a:rPr lang="en-US" sz="2800" dirty="0"/>
              <a:t> </a:t>
            </a:r>
            <a:r>
              <a:rPr lang="en-US" sz="2800" dirty="0" smtClean="0"/>
              <a:t>hypnotic) </a:t>
            </a:r>
            <a:r>
              <a:rPr lang="en-US" sz="2800" dirty="0" err="1" smtClean="0"/>
              <a:t>Zaleplon</a:t>
            </a:r>
            <a:r>
              <a:rPr lang="en-US" sz="2800" dirty="0" smtClean="0"/>
              <a:t>, </a:t>
            </a:r>
            <a:r>
              <a:rPr lang="en-US" sz="2800" dirty="0" err="1" smtClean="0"/>
              <a:t>zopiclon</a:t>
            </a:r>
            <a:r>
              <a:rPr lang="en-US" sz="2800" dirty="0" smtClean="0"/>
              <a:t>, </a:t>
            </a:r>
            <a:r>
              <a:rPr lang="en-US" sz="2800" dirty="0" err="1" smtClean="0"/>
              <a:t>zolpidem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Pharmacological treatment of insomnia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38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According to their prevalence, sleep disorders are classified into:</a:t>
            </a:r>
          </a:p>
          <a:p>
            <a:pPr algn="l"/>
            <a:r>
              <a:rPr lang="en-US" sz="2800" dirty="0" smtClean="0"/>
              <a:t>1- Insomnia (the commonest): difficulty in initiating or maintaining sleep.</a:t>
            </a:r>
          </a:p>
          <a:p>
            <a:pPr algn="l"/>
            <a:r>
              <a:rPr lang="en-US" sz="2800" dirty="0" smtClean="0"/>
              <a:t>2- Restless Leg Syndrome (RLS) 5-15%:</a:t>
            </a:r>
          </a:p>
          <a:p>
            <a:pPr algn="l"/>
            <a:r>
              <a:rPr lang="en-US" sz="2800" dirty="0" smtClean="0"/>
              <a:t>3- Obstructive Sleep Apnea (OSA) 4%</a:t>
            </a:r>
          </a:p>
          <a:p>
            <a:pPr algn="l"/>
            <a:r>
              <a:rPr lang="en-US" sz="2800" dirty="0" smtClean="0"/>
              <a:t>4- Parasomnias.</a:t>
            </a:r>
          </a:p>
          <a:p>
            <a:pPr algn="l"/>
            <a:r>
              <a:rPr lang="en-US" sz="2800" dirty="0" smtClean="0"/>
              <a:t>5- Narcolepsy.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914400"/>
            <a:ext cx="4114800" cy="7010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classification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3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524000"/>
            <a:ext cx="8763000" cy="51816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dirty="0" err="1" smtClean="0"/>
              <a:t>Flurazepam</a:t>
            </a:r>
            <a:r>
              <a:rPr lang="en-US" sz="2800" dirty="0" smtClean="0"/>
              <a:t>: high risk for hangover and residual effects.</a:t>
            </a:r>
          </a:p>
          <a:p>
            <a:pPr algn="just"/>
            <a:r>
              <a:rPr lang="en-US" sz="2800" dirty="0" err="1" smtClean="0"/>
              <a:t>Temazepam</a:t>
            </a:r>
            <a:r>
              <a:rPr lang="en-US" sz="2800" dirty="0" smtClean="0"/>
              <a:t>: moderate duration well tolerated inexpensive.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3200" dirty="0" err="1"/>
              <a:t>Eszopiclone</a:t>
            </a:r>
            <a:r>
              <a:rPr lang="en-US" sz="3200" dirty="0"/>
              <a:t>: </a:t>
            </a:r>
            <a:r>
              <a:rPr lang="en-US" sz="2800" dirty="0"/>
              <a:t>can be used for 6 months for chronic insomnia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err="1" smtClean="0"/>
              <a:t>Zopiclone</a:t>
            </a:r>
            <a:r>
              <a:rPr lang="en-US" sz="2800" dirty="0" smtClean="0"/>
              <a:t>: </a:t>
            </a:r>
            <a:r>
              <a:rPr lang="en-US" sz="2600" dirty="0" smtClean="0"/>
              <a:t>less alteration in sleep stages, used for 2-4 weeks, can be used for chronic insomnia.</a:t>
            </a:r>
          </a:p>
          <a:p>
            <a:pPr algn="just"/>
            <a:r>
              <a:rPr lang="en-US" sz="2800" dirty="0" err="1"/>
              <a:t>Zaleplon</a:t>
            </a:r>
            <a:r>
              <a:rPr lang="en-US" sz="2800" dirty="0"/>
              <a:t>: </a:t>
            </a:r>
            <a:r>
              <a:rPr lang="en-US" sz="2600" dirty="0"/>
              <a:t>short acting only for difficulty falling asleep, causes late night rebound insomnia</a:t>
            </a:r>
            <a:r>
              <a:rPr lang="en-US" sz="2600" dirty="0" smtClean="0"/>
              <a:t>.</a:t>
            </a:r>
          </a:p>
          <a:p>
            <a:pPr algn="just"/>
            <a:r>
              <a:rPr lang="en-US" sz="2800" dirty="0" err="1" smtClean="0"/>
              <a:t>Zolpidem</a:t>
            </a:r>
            <a:r>
              <a:rPr lang="en-US" sz="2800" dirty="0" smtClean="0"/>
              <a:t>: </a:t>
            </a:r>
            <a:r>
              <a:rPr lang="en-US" sz="2400" dirty="0" smtClean="0"/>
              <a:t>short-moderate duration no effect on sleep stages. Because of short </a:t>
            </a:r>
            <a:r>
              <a:rPr lang="en-US" sz="3600" dirty="0" smtClean="0"/>
              <a:t>t</a:t>
            </a:r>
            <a:r>
              <a:rPr lang="en-US" sz="1600" dirty="0" smtClean="0"/>
              <a:t>1/2</a:t>
            </a:r>
            <a:r>
              <a:rPr lang="en-US" sz="2400" dirty="0" smtClean="0"/>
              <a:t>, hangover effects are rare, but rebound insomnia in late night causing early morning waking.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7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8477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All the </a:t>
            </a:r>
            <a:r>
              <a:rPr lang="en-US" sz="2800" dirty="0"/>
              <a:t>“Z- drugs”</a:t>
            </a:r>
            <a:r>
              <a:rPr lang="en-US" sz="2800" dirty="0" smtClean="0"/>
              <a:t> are expensive and used for short term</a:t>
            </a:r>
          </a:p>
          <a:p>
            <a:pPr algn="l"/>
            <a:r>
              <a:rPr lang="en-US" sz="2800" dirty="0" smtClean="0"/>
              <a:t>Start with minimum effective dose, and increase if necessary and the dose should be reduced in:</a:t>
            </a:r>
          </a:p>
          <a:p>
            <a:pPr algn="l"/>
            <a:r>
              <a:rPr lang="en-US" sz="2800" dirty="0" smtClean="0"/>
              <a:t>Elderly</a:t>
            </a:r>
          </a:p>
          <a:p>
            <a:pPr algn="l"/>
            <a:r>
              <a:rPr lang="en-US" sz="2800" dirty="0" smtClean="0"/>
              <a:t>Hepatic diseases</a:t>
            </a:r>
          </a:p>
          <a:p>
            <a:pPr algn="l"/>
            <a:r>
              <a:rPr lang="en-US" sz="2800" dirty="0" smtClean="0"/>
              <a:t>Respiratory diseases</a:t>
            </a:r>
          </a:p>
          <a:p>
            <a:pPr algn="l"/>
            <a:r>
              <a:rPr lang="en-US" sz="2800" dirty="0" smtClean="0"/>
              <a:t>Pharmacologic treatment of insomnia is recommended for short term only (2-4weeks), but long term use of hypnotics is not CI unless other CI is present.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 –drugs”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752600"/>
            <a:ext cx="8839200" cy="468477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800" dirty="0" smtClean="0"/>
              <a:t>1- </a:t>
            </a:r>
            <a:r>
              <a:rPr lang="en-US" sz="2800" dirty="0" smtClean="0">
                <a:solidFill>
                  <a:srgbClr val="FFFF00"/>
                </a:solidFill>
              </a:rPr>
              <a:t>Residual sedation(hangover</a:t>
            </a:r>
            <a:r>
              <a:rPr lang="en-US" sz="2800" dirty="0" smtClean="0"/>
              <a:t>):</a:t>
            </a:r>
          </a:p>
          <a:p>
            <a:pPr algn="l"/>
            <a:r>
              <a:rPr lang="en-US" sz="2800" dirty="0" smtClean="0"/>
              <a:t> </a:t>
            </a:r>
            <a:r>
              <a:rPr lang="en-US" sz="2400" dirty="0" smtClean="0"/>
              <a:t>minimized by careful selection of hypnotic agent with a duration of action matching the sleep time of the patient.</a:t>
            </a:r>
          </a:p>
          <a:p>
            <a:pPr algn="l"/>
            <a:r>
              <a:rPr lang="en-US" sz="2800" dirty="0" smtClean="0"/>
              <a:t>2- </a:t>
            </a:r>
            <a:r>
              <a:rPr lang="en-US" sz="2800" dirty="0" smtClean="0">
                <a:solidFill>
                  <a:srgbClr val="FFFF00"/>
                </a:solidFill>
              </a:rPr>
              <a:t>Anterograde amnesia</a:t>
            </a:r>
            <a:r>
              <a:rPr lang="en-US" sz="2800" dirty="0"/>
              <a:t>: </a:t>
            </a:r>
            <a:r>
              <a:rPr lang="en-US" sz="2600" dirty="0"/>
              <a:t>partial or complete inability to recall the recent </a:t>
            </a:r>
            <a:r>
              <a:rPr lang="en-US" sz="2600" dirty="0" smtClean="0"/>
              <a:t>past.</a:t>
            </a:r>
          </a:p>
          <a:p>
            <a:pPr algn="l"/>
            <a:r>
              <a:rPr lang="en-US" sz="2800" dirty="0" smtClean="0"/>
              <a:t> </a:t>
            </a:r>
            <a:r>
              <a:rPr lang="en-US" sz="2400" dirty="0" smtClean="0"/>
              <a:t>avoid a drug with active metabolite like </a:t>
            </a:r>
            <a:r>
              <a:rPr lang="en-US" sz="2400" dirty="0" err="1" smtClean="0"/>
              <a:t>flurazepam</a:t>
            </a:r>
            <a:r>
              <a:rPr lang="en-US" sz="2400" dirty="0" smtClean="0"/>
              <a:t> for elderly.</a:t>
            </a:r>
          </a:p>
          <a:p>
            <a:pPr algn="l"/>
            <a:r>
              <a:rPr lang="en-US" sz="2400" dirty="0" smtClean="0"/>
              <a:t>3- </a:t>
            </a:r>
            <a:r>
              <a:rPr lang="en-US" sz="2800" dirty="0" smtClean="0">
                <a:solidFill>
                  <a:srgbClr val="FFFF00"/>
                </a:solidFill>
              </a:rPr>
              <a:t>Rebound insomnia</a:t>
            </a:r>
            <a:r>
              <a:rPr lang="en-US" sz="2800" dirty="0" smtClean="0"/>
              <a:t>:</a:t>
            </a:r>
            <a:r>
              <a:rPr lang="en-US" sz="2400" dirty="0" smtClean="0"/>
              <a:t> </a:t>
            </a:r>
          </a:p>
          <a:p>
            <a:pPr algn="l"/>
            <a:r>
              <a:rPr lang="en-US" sz="2400" dirty="0" smtClean="0"/>
              <a:t>especially after discontinuation of short duration BZD.</a:t>
            </a:r>
          </a:p>
          <a:p>
            <a:pPr algn="l"/>
            <a:r>
              <a:rPr lang="en-US" sz="2400" dirty="0" smtClean="0"/>
              <a:t>4- </a:t>
            </a:r>
            <a:r>
              <a:rPr lang="en-US" sz="2800" dirty="0" smtClean="0">
                <a:solidFill>
                  <a:srgbClr val="FFFF00"/>
                </a:solidFill>
              </a:rPr>
              <a:t>Tolerance, dependence, withdrawal</a:t>
            </a:r>
            <a:r>
              <a:rPr lang="en-US" sz="2400" dirty="0" smtClean="0"/>
              <a:t>:</a:t>
            </a:r>
          </a:p>
          <a:p>
            <a:pPr algn="l"/>
            <a:r>
              <a:rPr lang="en-US" sz="2400" dirty="0" smtClean="0"/>
              <a:t> reduced by intermittent therapy with lowest possible dose.</a:t>
            </a:r>
          </a:p>
          <a:p>
            <a:pPr algn="l"/>
            <a:r>
              <a:rPr lang="en-US" sz="2400" dirty="0" smtClean="0"/>
              <a:t>5- </a:t>
            </a:r>
            <a:r>
              <a:rPr lang="en-US" sz="2400" dirty="0" smtClean="0">
                <a:solidFill>
                  <a:srgbClr val="FFFF00"/>
                </a:solidFill>
              </a:rPr>
              <a:t>DI</a:t>
            </a:r>
            <a:r>
              <a:rPr lang="en-US" sz="2400" dirty="0" smtClean="0"/>
              <a:t>:</a:t>
            </a:r>
          </a:p>
          <a:p>
            <a:pPr algn="l"/>
            <a:r>
              <a:rPr lang="en-US" sz="2400" dirty="0" smtClean="0"/>
              <a:t> alcohol, TCAs, antihistamines, opioids causing marked sedation </a:t>
            </a:r>
            <a:endParaRPr lang="en-US" sz="2400" dirty="0" smtClean="0"/>
          </a:p>
          <a:p>
            <a:pPr algn="l"/>
            <a:r>
              <a:rPr lang="en-US" sz="2400" dirty="0"/>
              <a:t>o</a:t>
            </a:r>
            <a:r>
              <a:rPr lang="en-US" sz="2400" dirty="0" smtClean="0"/>
              <a:t>r</a:t>
            </a:r>
            <a:r>
              <a:rPr lang="en-US" sz="2400" dirty="0" smtClean="0"/>
              <a:t> </a:t>
            </a:r>
            <a:r>
              <a:rPr lang="en-US" sz="2400" dirty="0" smtClean="0"/>
              <a:t>respiratory </a:t>
            </a:r>
            <a:r>
              <a:rPr lang="en-US" sz="2400" dirty="0" smtClean="0"/>
              <a:t>depression.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762000"/>
            <a:ext cx="4114800" cy="701040"/>
          </a:xfrm>
        </p:spPr>
        <p:txBody>
          <a:bodyPr/>
          <a:lstStyle/>
          <a:p>
            <a:r>
              <a:rPr lang="en-US" dirty="0" smtClean="0"/>
              <a:t>Adverse effects of benzodiazepines</a:t>
            </a:r>
            <a:endParaRPr lang="en-US" dirty="0"/>
          </a:p>
        </p:txBody>
      </p:sp>
      <p:pic>
        <p:nvPicPr>
          <p:cNvPr id="10242" name="Picture 2" descr="C:\Users\pc\Desktop\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8" r="31645" b="6711"/>
          <a:stretch/>
        </p:blipFill>
        <p:spPr bwMode="auto">
          <a:xfrm>
            <a:off x="7696200" y="3183802"/>
            <a:ext cx="1371600" cy="245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Second</a:t>
            </a:r>
            <a:r>
              <a:rPr lang="en-US" sz="2800" dirty="0" smtClean="0"/>
              <a:t>: Sedating antidepressants:</a:t>
            </a:r>
          </a:p>
          <a:p>
            <a:pPr algn="l"/>
            <a:r>
              <a:rPr lang="en-US" sz="2800" dirty="0" smtClean="0"/>
              <a:t>Trazodone, amitriptyline.</a:t>
            </a:r>
          </a:p>
          <a:p>
            <a:pPr algn="l"/>
            <a:r>
              <a:rPr lang="en-US" sz="2800" dirty="0" smtClean="0"/>
              <a:t>These are good when insomnia is </a:t>
            </a:r>
          </a:p>
          <a:p>
            <a:pPr algn="l"/>
            <a:r>
              <a:rPr lang="en-US" sz="2800" dirty="0" smtClean="0"/>
              <a:t>associated with depression.</a:t>
            </a:r>
          </a:p>
          <a:p>
            <a:pPr algn="l"/>
            <a:r>
              <a:rPr lang="en-US" sz="2800" dirty="0" smtClean="0"/>
              <a:t>But have frequent side effects</a:t>
            </a:r>
          </a:p>
          <a:p>
            <a:pPr algn="l"/>
            <a:r>
              <a:rPr lang="en-US" sz="2800" dirty="0" smtClean="0"/>
              <a:t>Especially when used for elderly.</a:t>
            </a:r>
          </a:p>
          <a:p>
            <a:pPr algn="l"/>
            <a:endParaRPr lang="en-US" sz="2800" dirty="0"/>
          </a:p>
        </p:txBody>
      </p:sp>
      <p:pic>
        <p:nvPicPr>
          <p:cNvPr id="11266" name="Picture 2" descr="C:\Users\pc\Desktop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30252"/>
            <a:ext cx="2438400" cy="231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pc\Desktop\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4038600"/>
            <a:ext cx="2438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8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Third:</a:t>
            </a:r>
            <a:r>
              <a:rPr lang="en-US" sz="2800" dirty="0" smtClean="0"/>
              <a:t> Antihistamines:</a:t>
            </a:r>
          </a:p>
          <a:p>
            <a:pPr algn="l"/>
            <a:r>
              <a:rPr lang="en-US" sz="2800" dirty="0" smtClean="0"/>
              <a:t>Diphenhydramine, </a:t>
            </a:r>
            <a:r>
              <a:rPr lang="en-US" sz="2800" dirty="0" err="1" smtClean="0"/>
              <a:t>chlorpheneramine</a:t>
            </a:r>
            <a:endParaRPr lang="en-US" sz="2800" dirty="0" smtClean="0"/>
          </a:p>
          <a:p>
            <a:pPr algn="l"/>
            <a:r>
              <a:rPr lang="en-US" sz="2800" dirty="0" smtClean="0"/>
              <a:t>Used for chronic insomnia.</a:t>
            </a:r>
          </a:p>
          <a:p>
            <a:pPr algn="l"/>
            <a:r>
              <a:rPr lang="en-US" sz="2800" dirty="0" smtClean="0"/>
              <a:t>Also produce undesirable side effects</a:t>
            </a:r>
            <a:endParaRPr lang="en-US" sz="2800" dirty="0"/>
          </a:p>
        </p:txBody>
      </p:sp>
      <p:pic>
        <p:nvPicPr>
          <p:cNvPr id="12290" name="Picture 2" descr="C:\Users\pc\Desktop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1"/>
            <a:ext cx="2971800" cy="24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c\Desktop\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15430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2020824"/>
            <a:ext cx="8458200" cy="4075176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dirty="0" smtClean="0">
                <a:solidFill>
                  <a:srgbClr val="FFFF00"/>
                </a:solidFill>
              </a:rPr>
              <a:t>Forth:</a:t>
            </a:r>
            <a:r>
              <a:rPr lang="en-US" sz="2800" dirty="0" smtClean="0"/>
              <a:t> </a:t>
            </a:r>
            <a:r>
              <a:rPr lang="en-US" sz="2800" dirty="0" err="1" smtClean="0"/>
              <a:t>Ramelteon</a:t>
            </a:r>
            <a:endParaRPr lang="en-US" sz="28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/>
              <a:t>A new melatonin receptor agonist, that </a:t>
            </a:r>
            <a:r>
              <a:rPr lang="en-US" sz="2800" dirty="0"/>
              <a:t>selectively binds to the MT1 and MT2 receptors in the </a:t>
            </a:r>
            <a:r>
              <a:rPr lang="en-US" sz="2800" dirty="0" err="1"/>
              <a:t>suprachiasmatic</a:t>
            </a:r>
            <a:r>
              <a:rPr lang="en-US" sz="2800" dirty="0"/>
              <a:t> nucleus (SCN), instead of binding to </a:t>
            </a:r>
            <a:r>
              <a:rPr lang="en-US" sz="2800" dirty="0" smtClean="0"/>
              <a:t>GABA </a:t>
            </a:r>
            <a:r>
              <a:rPr lang="en-US" sz="2400" dirty="0" smtClean="0"/>
              <a:t>A</a:t>
            </a:r>
            <a:r>
              <a:rPr lang="en-US" sz="2800" dirty="0" smtClean="0"/>
              <a:t> receptors.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ndicated for insomnia characterized by difficulty with sleep onset.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err="1" smtClean="0"/>
              <a:t>Ramelteon</a:t>
            </a:r>
            <a:r>
              <a:rPr lang="en-US" sz="2800" dirty="0" smtClean="0"/>
              <a:t> is not a controlled substance, and thus may be a viable option for patients with history of substance abuse.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64699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2020824"/>
            <a:ext cx="8458200" cy="468477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 smtClean="0"/>
              <a:t>Are vulnerable both to insomnia and to adverse effects of hypnotics because:</a:t>
            </a:r>
          </a:p>
          <a:p>
            <a:pPr marL="514350" indent="-514350" algn="l">
              <a:buAutoNum type="alphaLcPeriod"/>
            </a:pPr>
            <a:r>
              <a:rPr lang="en-US" sz="2800" dirty="0" smtClean="0"/>
              <a:t>Reduced met. of some drugs.</a:t>
            </a:r>
          </a:p>
          <a:p>
            <a:pPr marL="514350" indent="-514350" algn="l">
              <a:buAutoNum type="alphaLcPeriod"/>
            </a:pPr>
            <a:r>
              <a:rPr lang="en-US" sz="2800" dirty="0" smtClean="0"/>
              <a:t>Have other diseases (</a:t>
            </a:r>
            <a:r>
              <a:rPr lang="en-US" sz="2800" dirty="0" err="1" smtClean="0"/>
              <a:t>eg</a:t>
            </a:r>
            <a:r>
              <a:rPr lang="en-US" sz="2800" dirty="0" smtClean="0"/>
              <a:t> CV).</a:t>
            </a:r>
          </a:p>
          <a:p>
            <a:pPr marL="514350" indent="-514350" algn="l">
              <a:buAutoNum type="alphaLcPeriod"/>
            </a:pPr>
            <a:r>
              <a:rPr lang="en-US" sz="2800" dirty="0" smtClean="0"/>
              <a:t>Sensitive to respiratory depression.</a:t>
            </a:r>
          </a:p>
          <a:p>
            <a:pPr marL="514350" indent="-514350" algn="l">
              <a:buAutoNum type="alphaLcPeriod"/>
            </a:pPr>
            <a:r>
              <a:rPr lang="en-US" sz="2800" dirty="0" smtClean="0"/>
              <a:t>Prone to sleep apnea.</a:t>
            </a:r>
          </a:p>
          <a:p>
            <a:pPr algn="l"/>
            <a:r>
              <a:rPr lang="en-US" sz="2800" dirty="0" smtClean="0"/>
              <a:t>Therefore we should:</a:t>
            </a:r>
          </a:p>
          <a:p>
            <a:pPr marL="514350" indent="-514350" algn="l">
              <a:buAutoNum type="alphaLcPeriod"/>
            </a:pPr>
            <a:r>
              <a:rPr lang="en-US" sz="2400" dirty="0" smtClean="0"/>
              <a:t>Adjust hypnotic dose (1/2 the recommended adult dose).</a:t>
            </a:r>
          </a:p>
          <a:p>
            <a:pPr marL="457200" indent="-457200" algn="l">
              <a:buAutoNum type="alphaLcPeriod"/>
            </a:pPr>
            <a:r>
              <a:rPr lang="en-US" sz="2400" dirty="0" smtClean="0"/>
              <a:t>Avoid hypnotics with long half life or active metabolite.</a:t>
            </a:r>
          </a:p>
          <a:p>
            <a:pPr marL="457200" indent="-457200" algn="l">
              <a:buAutoNum type="alphaLcPeriod"/>
            </a:pPr>
            <a:r>
              <a:rPr lang="en-US" sz="2400" dirty="0" smtClean="0"/>
              <a:t>Gradual withdrawal</a:t>
            </a:r>
          </a:p>
          <a:p>
            <a:pPr algn="l"/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Insomnia in elderly patients</a:t>
            </a:r>
            <a:endParaRPr lang="en-US" dirty="0"/>
          </a:p>
        </p:txBody>
      </p:sp>
      <p:pic>
        <p:nvPicPr>
          <p:cNvPr id="13314" name="Picture 2" descr="C:\Users\pc\Desktop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2743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8477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Sedative antihistamines are recommended or  a single dose of BZD may be more effective.</a:t>
            </a:r>
          </a:p>
          <a:p>
            <a:pPr algn="l"/>
            <a:endParaRPr lang="en-US" sz="2800" dirty="0" smtClean="0"/>
          </a:p>
          <a:p>
            <a:pPr algn="l"/>
            <a:endParaRPr lang="en-US" sz="2800" dirty="0"/>
          </a:p>
          <a:p>
            <a:pPr algn="l"/>
            <a:endParaRPr lang="en-US" sz="2800" dirty="0" smtClean="0"/>
          </a:p>
          <a:p>
            <a:pPr algn="l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Insomnia in young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Dopaminergic drug (</a:t>
            </a:r>
            <a:r>
              <a:rPr lang="en-US" sz="2800" dirty="0" err="1" smtClean="0"/>
              <a:t>ropinirole</a:t>
            </a:r>
            <a:r>
              <a:rPr lang="en-US" sz="2800" dirty="0" smtClean="0"/>
              <a:t>)</a:t>
            </a:r>
          </a:p>
          <a:p>
            <a:pPr algn="l"/>
            <a:endParaRPr lang="en-US" sz="2800" dirty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Sedative hypnotics (</a:t>
            </a:r>
            <a:r>
              <a:rPr lang="en-US" sz="2800" dirty="0" err="1" smtClean="0"/>
              <a:t>temazepam</a:t>
            </a:r>
            <a:r>
              <a:rPr lang="en-US" sz="2800" dirty="0" smtClean="0"/>
              <a:t>, clonazepam, </a:t>
            </a:r>
            <a:r>
              <a:rPr lang="en-US" sz="2800" dirty="0" err="1" smtClean="0"/>
              <a:t>zolipidem</a:t>
            </a:r>
            <a:r>
              <a:rPr lang="en-US" sz="2800" dirty="0" smtClean="0"/>
              <a:t>).</a:t>
            </a:r>
          </a:p>
          <a:p>
            <a:pPr algn="l"/>
            <a:endParaRPr lang="en-US" sz="2800" dirty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Iron supplementation in patients with iron deficiency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RLS</a:t>
            </a:r>
            <a:endParaRPr lang="en-US" dirty="0"/>
          </a:p>
        </p:txBody>
      </p:sp>
      <p:pic>
        <p:nvPicPr>
          <p:cNvPr id="14338" name="Picture 2" descr="C:\Users\pc\Desktop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4193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8477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Continuous +</a:t>
            </a:r>
            <a:r>
              <a:rPr lang="en-US" sz="2800" dirty="0" err="1" smtClean="0"/>
              <a:t>ve</a:t>
            </a:r>
            <a:r>
              <a:rPr lang="en-US" sz="2800" dirty="0" smtClean="0"/>
              <a:t> airway pressure (CPAP) therapy using +</a:t>
            </a:r>
            <a:r>
              <a:rPr lang="en-US" sz="2800" dirty="0" err="1" smtClean="0"/>
              <a:t>ve</a:t>
            </a:r>
            <a:r>
              <a:rPr lang="en-US" sz="2800" dirty="0" smtClean="0"/>
              <a:t> pressure column in the upper airway using room air and small machine which is easily portable.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OSA</a:t>
            </a:r>
            <a:endParaRPr lang="en-US" dirty="0"/>
          </a:p>
        </p:txBody>
      </p:sp>
      <p:pic>
        <p:nvPicPr>
          <p:cNvPr id="15362" name="Picture 2" descr="C:\Users\pc\Desktop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657600"/>
            <a:ext cx="51435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It is the difficulty in initiating or </a:t>
            </a:r>
          </a:p>
          <a:p>
            <a:pPr algn="l"/>
            <a:r>
              <a:rPr lang="en-US" sz="2800" dirty="0" smtClean="0"/>
              <a:t>maintaining sleep.</a:t>
            </a:r>
          </a:p>
          <a:p>
            <a:pPr algn="l"/>
            <a:r>
              <a:rPr lang="en-US" sz="2800" dirty="0" smtClean="0"/>
              <a:t>Insomnia increases with age (1/3</a:t>
            </a:r>
          </a:p>
          <a:p>
            <a:pPr algn="l"/>
            <a:r>
              <a:rPr lang="en-US" sz="2800" dirty="0" smtClean="0"/>
              <a:t>of people&gt; 65years) have persistent</a:t>
            </a:r>
          </a:p>
          <a:p>
            <a:pPr algn="l"/>
            <a:r>
              <a:rPr lang="en-US" sz="2800" dirty="0" smtClean="0"/>
              <a:t> insomnia.</a:t>
            </a:r>
          </a:p>
          <a:p>
            <a:pPr algn="l"/>
            <a:r>
              <a:rPr lang="en-US" sz="2800" dirty="0" smtClean="0"/>
              <a:t> female &gt; male.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971006"/>
            <a:ext cx="4114800" cy="7010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Insomnia</a:t>
            </a:r>
            <a:endParaRPr lang="en-US" sz="2400" dirty="0"/>
          </a:p>
        </p:txBody>
      </p:sp>
      <p:pic>
        <p:nvPicPr>
          <p:cNvPr id="1026" name="Picture 2" descr="C:\Users\pc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97147"/>
            <a:ext cx="2514600" cy="26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algn="l"/>
            <a:r>
              <a:rPr lang="en-US" sz="2800" dirty="0"/>
              <a:t>Some patients cannot tolerate this because it needs wearing a mask during sleep, other ways:</a:t>
            </a:r>
          </a:p>
          <a:p>
            <a:pPr algn="l"/>
            <a:r>
              <a:rPr lang="en-US" dirty="0"/>
              <a:t>1-</a:t>
            </a:r>
            <a:r>
              <a:rPr lang="en-US" sz="2800" dirty="0"/>
              <a:t> Weight management for overweight patients.</a:t>
            </a:r>
          </a:p>
          <a:p>
            <a:pPr algn="l"/>
            <a:r>
              <a:rPr lang="en-US" sz="2800" dirty="0"/>
              <a:t>2- Oral appliances can be used to advance the lower jaw bone and to keep tongue forward to enlarge the upper airway.</a:t>
            </a:r>
          </a:p>
          <a:p>
            <a:pPr algn="l"/>
            <a:r>
              <a:rPr lang="en-US" sz="2800" dirty="0"/>
              <a:t>3- Surgery.</a:t>
            </a:r>
          </a:p>
          <a:p>
            <a:endParaRPr lang="en-US" dirty="0"/>
          </a:p>
        </p:txBody>
      </p:sp>
      <p:pic>
        <p:nvPicPr>
          <p:cNvPr id="16386" name="Picture 2" descr="C:\Users\pc\Desktop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79595"/>
            <a:ext cx="22288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pc\Desktop\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79595"/>
            <a:ext cx="20097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8194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No treatment required,  only low dose clonazepam for bothersome episodes.</a:t>
            </a:r>
          </a:p>
          <a:p>
            <a:pPr algn="l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975360"/>
            <a:ext cx="4495800" cy="7010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Treatment of parasomnias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9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2020824"/>
            <a:ext cx="8458200" cy="4608576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Treat </a:t>
            </a:r>
            <a:r>
              <a:rPr lang="en-US" sz="2400" dirty="0"/>
              <a:t>excessive daytime sleepiness with scheduled naps and CNS stimulants (</a:t>
            </a:r>
            <a:r>
              <a:rPr lang="en-US" sz="2400" dirty="0" err="1"/>
              <a:t>Modafinil</a:t>
            </a:r>
            <a:r>
              <a:rPr lang="en-US" sz="2400" dirty="0"/>
              <a:t>), methylphenidate, amphetamine. </a:t>
            </a:r>
            <a:r>
              <a:rPr lang="en-US" sz="2400" dirty="0" err="1"/>
              <a:t>Modafinil</a:t>
            </a:r>
            <a:r>
              <a:rPr lang="en-US" sz="2400" dirty="0"/>
              <a:t> have fewer peripheral and CV effects than the traditional stimulants.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Suppression </a:t>
            </a:r>
            <a:r>
              <a:rPr lang="en-US" sz="2400" dirty="0"/>
              <a:t>of </a:t>
            </a:r>
            <a:r>
              <a:rPr lang="en-US" sz="2400" dirty="0" smtClean="0"/>
              <a:t>cataplexy, REM and </a:t>
            </a:r>
            <a:r>
              <a:rPr lang="en-US" sz="2400" dirty="0"/>
              <a:t>sleep abnormalities with </a:t>
            </a:r>
            <a:r>
              <a:rPr lang="en-US" sz="2400" dirty="0" err="1"/>
              <a:t>aminergic</a:t>
            </a:r>
            <a:r>
              <a:rPr lang="en-US" sz="2400" dirty="0"/>
              <a:t> drugs: </a:t>
            </a:r>
            <a:r>
              <a:rPr lang="en-US" sz="2400" dirty="0" smtClean="0"/>
              <a:t>TCAs</a:t>
            </a:r>
            <a:r>
              <a:rPr lang="en-US" sz="2400" dirty="0"/>
              <a:t>, SSRIs (paroxetine and fluoxetine), and SNRI (venlafaxine) and also low dose </a:t>
            </a:r>
            <a:r>
              <a:rPr lang="en-US" sz="2400" dirty="0" err="1"/>
              <a:t>selegilin</a:t>
            </a:r>
            <a:r>
              <a:rPr lang="en-US" sz="2400" dirty="0"/>
              <a:t>, a selective irreversible MAO-B inhibitor (metabolized to amphetamine).</a:t>
            </a:r>
          </a:p>
          <a:p>
            <a:pPr>
              <a:lnSpc>
                <a:spcPct val="150000"/>
              </a:lnSpc>
            </a:pPr>
            <a:endParaRPr lang="ar-IQ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62D67">
                    <a:lumMod val="75000"/>
                    <a:lumOff val="25000"/>
                  </a:srgbClr>
                </a:solidFill>
              </a:rPr>
              <a:t>Treatment of </a:t>
            </a:r>
            <a:r>
              <a:rPr lang="en-US" sz="2000" dirty="0" smtClean="0">
                <a:solidFill>
                  <a:srgbClr val="062D67">
                    <a:lumMod val="75000"/>
                    <a:lumOff val="25000"/>
                  </a:srgbClr>
                </a:solidFill>
              </a:rPr>
              <a:t>narcolepsy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2075902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8229600" cy="407517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000" b="1" spc="0" dirty="0">
                <a:ln w="19050">
                  <a:solidFill>
                    <a:schemeClr val="bg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	</a:t>
            </a:r>
            <a:r>
              <a:rPr lang="en-US" sz="6000" b="1" spc="0" dirty="0" smtClean="0">
                <a:ln w="19050">
                  <a:solidFill>
                    <a:schemeClr val="bg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 you</a:t>
            </a:r>
            <a:endParaRPr lang="en-US" sz="6000" b="1" spc="0" dirty="0">
              <a:ln w="19050">
                <a:solidFill>
                  <a:schemeClr val="bg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2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458200" cy="5257800"/>
          </a:xfrm>
        </p:spPr>
        <p:txBody>
          <a:bodyPr>
            <a:normAutofit/>
          </a:bodyPr>
          <a:lstStyle/>
          <a:p>
            <a:pPr algn="l"/>
            <a:endParaRPr lang="en-US" sz="2800" dirty="0" smtClean="0"/>
          </a:p>
          <a:p>
            <a:pPr algn="just"/>
            <a:r>
              <a:rPr lang="en-US" sz="2800" dirty="0" smtClean="0"/>
              <a:t>Irresistible desire to move the limbs especially at rest </a:t>
            </a:r>
            <a:r>
              <a:rPr lang="en-US" sz="2800" dirty="0"/>
              <a:t>and therefore can make it hard to </a:t>
            </a:r>
            <a:r>
              <a:rPr lang="en-US" sz="2800" dirty="0" smtClean="0"/>
              <a:t>sleep.</a:t>
            </a:r>
          </a:p>
          <a:p>
            <a:pPr algn="just"/>
            <a:r>
              <a:rPr lang="en-US" sz="2800" dirty="0" smtClean="0"/>
              <a:t>If occur during sleep it is called Periodic Limbs Movements of Sleep (PLMS).</a:t>
            </a:r>
          </a:p>
          <a:p>
            <a:pPr algn="just"/>
            <a:r>
              <a:rPr lang="en-US" sz="2800" dirty="0" smtClean="0"/>
              <a:t>Results from iron deficiency in the brain lead to dysfunction of dopaminergic transmission in the </a:t>
            </a:r>
            <a:r>
              <a:rPr lang="en-US" sz="2800" dirty="0" err="1" smtClean="0"/>
              <a:t>substantia</a:t>
            </a:r>
            <a:r>
              <a:rPr lang="en-US" sz="2800" dirty="0" smtClean="0"/>
              <a:t> </a:t>
            </a:r>
            <a:r>
              <a:rPr lang="en-US" sz="2800" dirty="0" err="1" smtClean="0"/>
              <a:t>nigra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Prevalence increases in end stage renal disease, </a:t>
            </a:r>
            <a:r>
              <a:rPr lang="en-US" sz="2800" dirty="0"/>
              <a:t>Parkinson's disease, diabetes mellitus, rheumatoid </a:t>
            </a:r>
            <a:r>
              <a:rPr lang="en-US" sz="2800" dirty="0" smtClean="0"/>
              <a:t>arthritis</a:t>
            </a:r>
            <a:r>
              <a:rPr lang="en-US" sz="2800" dirty="0"/>
              <a:t> and</a:t>
            </a:r>
            <a:r>
              <a:rPr lang="en-US" sz="2800" dirty="0" smtClean="0"/>
              <a:t> pregnancy.</a:t>
            </a:r>
          </a:p>
          <a:p>
            <a:pPr algn="l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762000"/>
            <a:ext cx="4114800" cy="7010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Restless leg syndrome (RLS)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24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534400" cy="4684776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/>
              <a:t>Common </a:t>
            </a:r>
            <a:r>
              <a:rPr lang="en-US" sz="2800" dirty="0"/>
              <a:t>type of sleep apnea and is caused by complete or partial obstructions of the upper </a:t>
            </a:r>
            <a:r>
              <a:rPr lang="en-US" sz="2800" dirty="0" smtClean="0"/>
              <a:t>airway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/>
              <a:t>Present as repetitive upper airway collapse during sleep, which decreases or stops airflow, with subsequent arousal from sleep to resume breathing.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/>
              <a:t>Characterized by snoring, choking, gasping for air and morning headache.</a:t>
            </a:r>
          </a:p>
          <a:p>
            <a:pPr algn="just"/>
            <a:r>
              <a:rPr lang="en-US" sz="2800" dirty="0" smtClean="0"/>
              <a:t>It is usually associated with: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Obesity and this will also contribute to CV diseases.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Smoking: by increasing upper airways edema.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Obstructive sleep apnea (OSA)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45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pc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9914"/>
            <a:ext cx="9144001" cy="689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534400" cy="4760976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/>
              <a:t>Hypertension, heart failure</a:t>
            </a:r>
            <a:r>
              <a:rPr lang="en-US" sz="2800" dirty="0" smtClean="0"/>
              <a:t>, and stroke because </a:t>
            </a:r>
            <a:r>
              <a:rPr lang="en-US" sz="2800" dirty="0"/>
              <a:t>hypoxemia and hypercapnia which increases sympathetic nervous system </a:t>
            </a:r>
            <a:r>
              <a:rPr lang="en-US" sz="2800" dirty="0" smtClean="0"/>
              <a:t>activity. </a:t>
            </a:r>
          </a:p>
          <a:p>
            <a:pPr algn="l"/>
            <a:r>
              <a:rPr lang="en-US" sz="2800" dirty="0" smtClean="0"/>
              <a:t>  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1026" name="Picture 2" descr="C:\Users\pc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8839200" cy="320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524000"/>
            <a:ext cx="8534400" cy="4760976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nvolve </a:t>
            </a:r>
            <a:r>
              <a:rPr lang="en-US" sz="2800" dirty="0"/>
              <a:t>abnormal movements, behaviors, emotions, perceptions, and dreams that occur while falling asleep, sleeping, between sleep stages, or during arousal from </a:t>
            </a:r>
            <a:r>
              <a:rPr lang="en-US" sz="2800" dirty="0" smtClean="0"/>
              <a:t>sleep.</a:t>
            </a:r>
          </a:p>
          <a:p>
            <a:pPr algn="just"/>
            <a:r>
              <a:rPr lang="en-US" sz="2800" dirty="0" err="1" smtClean="0"/>
              <a:t>Eg</a:t>
            </a:r>
            <a:r>
              <a:rPr lang="en-US" sz="2800" dirty="0" smtClean="0"/>
              <a:t>. sleep walking, sleep talking, bruxism (grinding teeth) and enuresis.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ore frequent in children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762000"/>
            <a:ext cx="4114800" cy="7010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parasomnias</a:t>
            </a:r>
            <a:endParaRPr lang="en-US" sz="2000" dirty="0"/>
          </a:p>
        </p:txBody>
      </p:sp>
      <p:pic>
        <p:nvPicPr>
          <p:cNvPr id="5122" name="Picture 2" descr="C:\Users\pc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62500"/>
            <a:ext cx="33528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c\Desktop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4762500"/>
            <a:ext cx="3429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828800"/>
            <a:ext cx="8534400" cy="4608576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/>
              <a:t>Un-</a:t>
            </a:r>
            <a:r>
              <a:rPr lang="en-US" sz="2800" dirty="0" err="1" smtClean="0"/>
              <a:t>controlable</a:t>
            </a:r>
            <a:r>
              <a:rPr lang="en-US" sz="2800" dirty="0" smtClean="0"/>
              <a:t> desire for sleep at </a:t>
            </a:r>
            <a:r>
              <a:rPr lang="en-US" sz="2800" dirty="0"/>
              <a:t>daytime (decreased ability to regulate sleep-wake </a:t>
            </a:r>
            <a:r>
              <a:rPr lang="en-US" sz="2800" dirty="0" smtClean="0"/>
              <a:t>cycles).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/>
              <a:t>Often associated with cataplexy (abrupt attack or </a:t>
            </a:r>
            <a:r>
              <a:rPr lang="en-US" sz="2800" dirty="0"/>
              <a:t>episode  </a:t>
            </a:r>
            <a:r>
              <a:rPr lang="en-US" sz="2800" dirty="0" smtClean="0"/>
              <a:t>of muscle weakness).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/>
              <a:t>Here the conc. of </a:t>
            </a:r>
            <a:r>
              <a:rPr lang="en-US" sz="2800" dirty="0" err="1" smtClean="0"/>
              <a:t>hypocretin</a:t>
            </a:r>
            <a:r>
              <a:rPr lang="en-US" sz="2800" dirty="0" smtClean="0"/>
              <a:t> due to autoimmune destruction (a wake promoting neuropeptide) is reduced in the CSF.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7010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narcolepsy</a:t>
            </a:r>
            <a:endParaRPr lang="en-US" sz="2400" dirty="0"/>
          </a:p>
        </p:txBody>
      </p:sp>
      <p:pic>
        <p:nvPicPr>
          <p:cNvPr id="6147" name="Picture 3" descr="C:\Users\pc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68253"/>
            <a:ext cx="3200400" cy="21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2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Custom 26">
      <a:dk1>
        <a:srgbClr val="062D67"/>
      </a:dk1>
      <a:lt1>
        <a:sysClr val="window" lastClr="FFFFFF"/>
      </a:lt1>
      <a:dk2>
        <a:srgbClr val="00B0F0"/>
      </a:dk2>
      <a:lt2>
        <a:srgbClr val="5DD3FF"/>
      </a:lt2>
      <a:accent1>
        <a:srgbClr val="B1E3F9"/>
      </a:accent1>
      <a:accent2>
        <a:srgbClr val="8BD6F6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1514</Words>
  <Application>Microsoft Office PowerPoint</Application>
  <PresentationFormat>On-screen Show (4:3)</PresentationFormat>
  <Paragraphs>184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BlackTie</vt:lpstr>
      <vt:lpstr>Sleep disorders</vt:lpstr>
      <vt:lpstr>classification</vt:lpstr>
      <vt:lpstr>Insomnia</vt:lpstr>
      <vt:lpstr>Restless leg syndrome (RLS)</vt:lpstr>
      <vt:lpstr>Obstructive sleep apnea (OSA)</vt:lpstr>
      <vt:lpstr>PowerPoint Presentation</vt:lpstr>
      <vt:lpstr>Cont….</vt:lpstr>
      <vt:lpstr>parasomnias</vt:lpstr>
      <vt:lpstr>narcolepsy</vt:lpstr>
      <vt:lpstr>diagnosis</vt:lpstr>
      <vt:lpstr>diagnosis</vt:lpstr>
      <vt:lpstr>Physiology of sleep</vt:lpstr>
      <vt:lpstr>PowerPoint Presentation</vt:lpstr>
      <vt:lpstr>Stages of sleep</vt:lpstr>
      <vt:lpstr>Etiology of insomnia</vt:lpstr>
      <vt:lpstr>Pathophysiology of insomnia</vt:lpstr>
      <vt:lpstr>Clinical picture of insomnia</vt:lpstr>
      <vt:lpstr>Treatment of sleep disorders insomnia</vt:lpstr>
      <vt:lpstr>Pharmacological treatment of insomnia</vt:lpstr>
      <vt:lpstr>PowerPoint Presentation</vt:lpstr>
      <vt:lpstr>“Z –drugs”</vt:lpstr>
      <vt:lpstr>Adverse effects of benzodiazepines</vt:lpstr>
      <vt:lpstr>PowerPoint Presentation</vt:lpstr>
      <vt:lpstr>PowerPoint Presentation</vt:lpstr>
      <vt:lpstr>PowerPoint Presentation</vt:lpstr>
      <vt:lpstr>Insomnia in elderly patients</vt:lpstr>
      <vt:lpstr>Insomnia in young patients</vt:lpstr>
      <vt:lpstr>Treatment of RLS</vt:lpstr>
      <vt:lpstr>Treatment of OSA</vt:lpstr>
      <vt:lpstr>PowerPoint Presentation</vt:lpstr>
      <vt:lpstr>Treatment of parasomnias</vt:lpstr>
      <vt:lpstr>Treatment of narcolepsy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Sleep disorders</dc:title>
  <dc:creator>lenovo</dc:creator>
  <cp:lastModifiedBy>lenovo</cp:lastModifiedBy>
  <cp:revision>27</cp:revision>
  <dcterms:created xsi:type="dcterms:W3CDTF">2006-08-16T00:00:00Z</dcterms:created>
  <dcterms:modified xsi:type="dcterms:W3CDTF">2018-02-28T20:38:43Z</dcterms:modified>
</cp:coreProperties>
</file>