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259" r:id="rId5"/>
    <p:sldId id="299" r:id="rId6"/>
    <p:sldId id="261" r:id="rId7"/>
    <p:sldId id="262" r:id="rId8"/>
    <p:sldId id="263" r:id="rId9"/>
    <p:sldId id="264" r:id="rId10"/>
    <p:sldId id="265" r:id="rId11"/>
    <p:sldId id="266" r:id="rId12"/>
    <p:sldId id="267" r:id="rId13"/>
    <p:sldId id="300" r:id="rId14"/>
    <p:sldId id="301" r:id="rId15"/>
    <p:sldId id="302" r:id="rId16"/>
    <p:sldId id="303" r:id="rId17"/>
    <p:sldId id="304" r:id="rId18"/>
    <p:sldId id="272" r:id="rId19"/>
    <p:sldId id="306" r:id="rId20"/>
    <p:sldId id="307" r:id="rId21"/>
    <p:sldId id="308" r:id="rId22"/>
    <p:sldId id="305" r:id="rId23"/>
    <p:sldId id="273" r:id="rId24"/>
    <p:sldId id="274" r:id="rId25"/>
    <p:sldId id="275" r:id="rId26"/>
    <p:sldId id="276" r:id="rId27"/>
    <p:sldId id="292" r:id="rId28"/>
    <p:sldId id="277" r:id="rId29"/>
    <p:sldId id="278" r:id="rId30"/>
    <p:sldId id="293" r:id="rId31"/>
    <p:sldId id="294" r:id="rId32"/>
    <p:sldId id="295" r:id="rId33"/>
    <p:sldId id="296" r:id="rId34"/>
    <p:sldId id="279" r:id="rId35"/>
    <p:sldId id="280" r:id="rId36"/>
    <p:sldId id="297" r:id="rId37"/>
    <p:sldId id="298" r:id="rId38"/>
    <p:sldId id="281" r:id="rId39"/>
    <p:sldId id="282" r:id="rId40"/>
    <p:sldId id="283" r:id="rId41"/>
    <p:sldId id="284"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0" d="100"/>
          <a:sy n="80" d="100"/>
        </p:scale>
        <p:origin x="-172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8E46DE2-8DAF-4127-9011-D99B3125C608}" type="datetimeFigureOut">
              <a:rPr lang="ar-IQ" smtClean="0"/>
              <a:t>07/06/1439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942534D-52A7-44EE-AC19-0159A489E3DA}" type="slidenum">
              <a:rPr lang="ar-IQ" smtClean="0"/>
              <a:t>‹#›</a:t>
            </a:fld>
            <a:endParaRPr lang="ar-IQ"/>
          </a:p>
        </p:txBody>
      </p:sp>
    </p:spTree>
    <p:extLst>
      <p:ext uri="{BB962C8B-B14F-4D97-AF65-F5344CB8AC3E}">
        <p14:creationId xmlns:p14="http://schemas.microsoft.com/office/powerpoint/2010/main" val="205202816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C4E6BE-23FA-4EA0-BC0C-B4D98ED8521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8942534D-52A7-44EE-AC19-0159A489E3DA}" type="slidenum">
              <a:rPr lang="ar-IQ" smtClean="0"/>
              <a:t>4</a:t>
            </a:fld>
            <a:endParaRPr lang="ar-IQ"/>
          </a:p>
        </p:txBody>
      </p:sp>
    </p:spTree>
    <p:extLst>
      <p:ext uri="{BB962C8B-B14F-4D97-AF65-F5344CB8AC3E}">
        <p14:creationId xmlns:p14="http://schemas.microsoft.com/office/powerpoint/2010/main" val="79521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7B100F66-E695-4372-B87C-C9FA7D2D8728}" type="slidenum">
              <a:rPr lang="en-US"/>
              <a:pPr/>
              <a:t>‹#›</a:t>
            </a:fld>
            <a:endParaRPr lang="en-US"/>
          </a:p>
        </p:txBody>
      </p:sp>
    </p:spTree>
    <p:extLst>
      <p:ext uri="{BB962C8B-B14F-4D97-AF65-F5344CB8AC3E}">
        <p14:creationId xmlns:p14="http://schemas.microsoft.com/office/powerpoint/2010/main" val="1093605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3EE94FD0-FC2A-4419-9DB5-846425E2411A}" type="slidenum">
              <a:rPr lang="en-US"/>
              <a:pPr/>
              <a:t>‹#›</a:t>
            </a:fld>
            <a:endParaRPr lang="en-US"/>
          </a:p>
        </p:txBody>
      </p:sp>
    </p:spTree>
    <p:extLst>
      <p:ext uri="{BB962C8B-B14F-4D97-AF65-F5344CB8AC3E}">
        <p14:creationId xmlns:p14="http://schemas.microsoft.com/office/powerpoint/2010/main" val="4119187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upload.wikimedia.org/wikipedia/commons/f/fb/Amyloid-plaque_formation-big.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upload.wikimedia.org/wikipedia/commons/5/51/TANGLES_HIGH.jp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upload.wikimedia.org/wikipedia/commons/4/49/PET_Alzheimer.jpg" TargetMode="External"/><Relationship Id="rId2" Type="http://schemas.openxmlformats.org/officeDocument/2006/relationships/hyperlink" Target="http://en.wikipedia.org/wiki/Positron_emission_tomography"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n.wikipedia.org/wiki/File:Auguste_D_aus_Marktbreit.jpg" TargetMode="External"/><Relationship Id="rId1" Type="http://schemas.openxmlformats.org/officeDocument/2006/relationships/slideLayout" Target="../slideLayouts/slideLayout12.xml"/><Relationship Id="rId4" Type="http://schemas.openxmlformats.org/officeDocument/2006/relationships/hyperlink" Target="http://en.wikipedia.org/wiki/Auguste_D"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en.wikipedia.org/wiki/File:Snoezelruimte.JPG" TargetMode="External"/><Relationship Id="rId1" Type="http://schemas.openxmlformats.org/officeDocument/2006/relationships/slideLayout" Target="../slideLayouts/slideLayout12.xml"/><Relationship Id="rId4" Type="http://schemas.openxmlformats.org/officeDocument/2006/relationships/hyperlink" Target="http://en.wikipedia.org/wiki/Snoezelen"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599"/>
            <a:ext cx="8001000" cy="1828799"/>
          </a:xfrm>
        </p:spPr>
        <p:txBody>
          <a:bodyPr/>
          <a:lstStyle/>
          <a:p>
            <a:pPr eaLnBrk="1" fontAlgn="auto" hangingPunct="1">
              <a:spcAft>
                <a:spcPts val="0"/>
              </a:spcAft>
              <a:defRPr/>
            </a:pPr>
            <a:r>
              <a:rPr lang="en-US"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Alzheimer’s Disease</a:t>
            </a:r>
            <a:endParaRPr lang="en-US" dirty="0">
              <a:solidFill>
                <a:srgbClr val="FF0000"/>
              </a:solidFill>
            </a:endParaRPr>
          </a:p>
        </p:txBody>
      </p:sp>
      <p:pic>
        <p:nvPicPr>
          <p:cNvPr id="6148" name="Picture 3" descr="C:\Users\owner\Pictures\alzheimers 1.jpg"/>
          <p:cNvPicPr>
            <a:picLocks noChangeAspect="1" noChangeArrowheads="1"/>
          </p:cNvPicPr>
          <p:nvPr/>
        </p:nvPicPr>
        <p:blipFill>
          <a:blip r:embed="rId3"/>
          <a:srcRect/>
          <a:stretch>
            <a:fillRect/>
          </a:stretch>
        </p:blipFill>
        <p:spPr bwMode="auto">
          <a:xfrm>
            <a:off x="1066800" y="1905000"/>
            <a:ext cx="7467600" cy="2438400"/>
          </a:xfrm>
          <a:prstGeom prst="rect">
            <a:avLst/>
          </a:prstGeom>
          <a:noFill/>
          <a:ln w="9525">
            <a:noFill/>
            <a:miter lim="800000"/>
            <a:headEnd/>
            <a:tailEnd/>
          </a:ln>
        </p:spPr>
      </p:pic>
    </p:spTree>
    <p:extLst>
      <p:ext uri="{BB962C8B-B14F-4D97-AF65-F5344CB8AC3E}">
        <p14:creationId xmlns:p14="http://schemas.microsoft.com/office/powerpoint/2010/main" val="1156097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r>
              <a:rPr lang="en-US" sz="2800" b="1" dirty="0" smtClean="0">
                <a:solidFill>
                  <a:srgbClr val="FF0000"/>
                </a:solidFill>
                <a:latin typeface="Times New Roman" pitchFamily="18" charset="0"/>
                <a:cs typeface="Times New Roman" pitchFamily="18" charset="0"/>
              </a:rPr>
              <a:t>Genetic &amp; immunological Factors</a:t>
            </a:r>
            <a:endParaRPr lang="en-US" sz="2800" b="1" dirty="0">
              <a:solidFill>
                <a:srgbClr val="FF0000"/>
              </a:solidFill>
              <a:latin typeface="Times New Roman" pitchFamily="18" charset="0"/>
              <a:cs typeface="Times New Roman" pitchFamily="18" charset="0"/>
            </a:endParaRPr>
          </a:p>
        </p:txBody>
      </p:sp>
      <p:sp>
        <p:nvSpPr>
          <p:cNvPr id="35843" name="Rectangle 3"/>
          <p:cNvSpPr>
            <a:spLocks noGrp="1" noChangeArrowheads="1"/>
          </p:cNvSpPr>
          <p:nvPr>
            <p:ph type="body" idx="1"/>
          </p:nvPr>
        </p:nvSpPr>
        <p:spPr/>
        <p:txBody>
          <a:bodyPr>
            <a:normAutofit lnSpcReduction="10000"/>
          </a:bodyPr>
          <a:lstStyle/>
          <a:p>
            <a:pPr algn="just">
              <a:lnSpc>
                <a:spcPct val="150000"/>
              </a:lnSpc>
            </a:pPr>
            <a:r>
              <a:rPr lang="en-US" sz="2400" dirty="0">
                <a:latin typeface="Times New Roman" pitchFamily="18" charset="0"/>
                <a:cs typeface="Times New Roman" pitchFamily="18" charset="0"/>
              </a:rPr>
              <a:t>The majority and </a:t>
            </a:r>
            <a:r>
              <a:rPr lang="en-US" sz="2400" dirty="0" smtClean="0">
                <a:latin typeface="Times New Roman" pitchFamily="18" charset="0"/>
                <a:cs typeface="Times New Roman" pitchFamily="18" charset="0"/>
              </a:rPr>
              <a:t>most aggressive </a:t>
            </a:r>
            <a:r>
              <a:rPr lang="en-US" sz="2400" dirty="0">
                <a:latin typeface="Times New Roman" pitchFamily="18" charset="0"/>
                <a:cs typeface="Times New Roman" pitchFamily="18" charset="0"/>
              </a:rPr>
              <a:t>early onset cases </a:t>
            </a:r>
            <a:r>
              <a:rPr lang="en-US" sz="2400" dirty="0" smtClean="0">
                <a:latin typeface="Times New Roman" pitchFamily="18" charset="0"/>
                <a:cs typeface="Times New Roman" pitchFamily="18" charset="0"/>
              </a:rPr>
              <a:t>are attributed </a:t>
            </a:r>
            <a:r>
              <a:rPr lang="en-US" sz="2400" dirty="0">
                <a:latin typeface="Times New Roman" pitchFamily="18" charset="0"/>
                <a:cs typeface="Times New Roman" pitchFamily="18" charset="0"/>
              </a:rPr>
              <a:t>to mutations of a </a:t>
            </a:r>
            <a:r>
              <a:rPr lang="en-US" sz="2400" dirty="0" smtClean="0">
                <a:latin typeface="Times New Roman" pitchFamily="18" charset="0"/>
                <a:cs typeface="Times New Roman" pitchFamily="18" charset="0"/>
              </a:rPr>
              <a:t>gene located </a:t>
            </a:r>
            <a:r>
              <a:rPr lang="en-US" sz="2400" dirty="0">
                <a:latin typeface="Times New Roman" pitchFamily="18" charset="0"/>
                <a:cs typeface="Times New Roman" pitchFamily="18" charset="0"/>
              </a:rPr>
              <a:t>on </a:t>
            </a:r>
            <a:r>
              <a:rPr lang="en-US" sz="2400" dirty="0" smtClean="0">
                <a:latin typeface="Times New Roman" pitchFamily="18" charset="0"/>
                <a:cs typeface="Times New Roman" pitchFamily="18" charset="0"/>
              </a:rPr>
              <a:t>chromosome 14, </a:t>
            </a:r>
            <a:r>
              <a:rPr lang="en-US" sz="2400" dirty="0">
                <a:latin typeface="Times New Roman" pitchFamily="18" charset="0"/>
                <a:cs typeface="Times New Roman" pitchFamily="18" charset="0"/>
              </a:rPr>
              <a:t>which produces a protein called </a:t>
            </a:r>
            <a:r>
              <a:rPr lang="en-US" sz="2400" dirty="0" err="1" smtClean="0">
                <a:latin typeface="Times New Roman" pitchFamily="18" charset="0"/>
                <a:cs typeface="Times New Roman" pitchFamily="18" charset="0"/>
              </a:rPr>
              <a:t>presenilin</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structurally similar protein, </a:t>
            </a:r>
            <a:r>
              <a:rPr lang="en-US" sz="2400" dirty="0" err="1">
                <a:latin typeface="Times New Roman" pitchFamily="18" charset="0"/>
                <a:cs typeface="Times New Roman" pitchFamily="18" charset="0"/>
              </a:rPr>
              <a:t>presenilin</a:t>
            </a:r>
            <a:r>
              <a:rPr lang="en-US" sz="2400" dirty="0">
                <a:latin typeface="Times New Roman" pitchFamily="18" charset="0"/>
                <a:cs typeface="Times New Roman" pitchFamily="18" charset="0"/>
              </a:rPr>
              <a:t> 2, is produced by </a:t>
            </a:r>
            <a:r>
              <a:rPr lang="en-US" sz="2400" dirty="0" smtClean="0">
                <a:latin typeface="Times New Roman" pitchFamily="18" charset="0"/>
                <a:cs typeface="Times New Roman" pitchFamily="18" charset="0"/>
              </a:rPr>
              <a:t>a gene </a:t>
            </a:r>
            <a:r>
              <a:rPr lang="en-US" sz="2400" dirty="0">
                <a:latin typeface="Times New Roman" pitchFamily="18" charset="0"/>
                <a:cs typeface="Times New Roman" pitchFamily="18" charset="0"/>
              </a:rPr>
              <a:t>on chromosome 1.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Both </a:t>
            </a:r>
            <a:r>
              <a:rPr lang="en-US" sz="2400" dirty="0" err="1">
                <a:latin typeface="Times New Roman" pitchFamily="18" charset="0"/>
                <a:cs typeface="Times New Roman" pitchFamily="18" charset="0"/>
              </a:rPr>
              <a:t>presenilin</a:t>
            </a:r>
            <a:r>
              <a:rPr lang="en-US" sz="2400" dirty="0">
                <a:latin typeface="Times New Roman" pitchFamily="18" charset="0"/>
                <a:cs typeface="Times New Roman" pitchFamily="18" charset="0"/>
              </a:rPr>
              <a:t> 1 and </a:t>
            </a:r>
            <a:r>
              <a:rPr lang="en-US" sz="2400" dirty="0" err="1">
                <a:latin typeface="Times New Roman" pitchFamily="18" charset="0"/>
                <a:cs typeface="Times New Roman" pitchFamily="18" charset="0"/>
              </a:rPr>
              <a:t>presenilin</a:t>
            </a:r>
            <a:r>
              <a:rPr lang="en-US" sz="2400" dirty="0">
                <a:latin typeface="Times New Roman" pitchFamily="18" charset="0"/>
                <a:cs typeface="Times New Roman" pitchFamily="18" charset="0"/>
              </a:rPr>
              <a:t> 2 </a:t>
            </a:r>
            <a:r>
              <a:rPr lang="en-US" sz="2400" dirty="0" smtClean="0">
                <a:latin typeface="Times New Roman" pitchFamily="18" charset="0"/>
                <a:cs typeface="Times New Roman" pitchFamily="18" charset="0"/>
              </a:rPr>
              <a:t>encode for </a:t>
            </a:r>
            <a:r>
              <a:rPr lang="en-US" sz="2400" dirty="0">
                <a:latin typeface="Times New Roman" pitchFamily="18" charset="0"/>
                <a:cs typeface="Times New Roman" pitchFamily="18" charset="0"/>
              </a:rPr>
              <a:t>membrane proteins that may be involved in amyloid </a:t>
            </a:r>
            <a:r>
              <a:rPr lang="en-US" sz="2400" dirty="0" smtClean="0">
                <a:latin typeface="Times New Roman" pitchFamily="18" charset="0"/>
                <a:cs typeface="Times New Roman" pitchFamily="18" charset="0"/>
              </a:rPr>
              <a:t>precursor protein </a:t>
            </a:r>
            <a:r>
              <a:rPr lang="en-US" sz="2400" dirty="0">
                <a:latin typeface="Times New Roman" pitchFamily="18" charset="0"/>
                <a:cs typeface="Times New Roman" pitchFamily="18" charset="0"/>
              </a:rPr>
              <a:t>(APP) processing. </a:t>
            </a:r>
          </a:p>
        </p:txBody>
      </p:sp>
    </p:spTree>
    <p:extLst>
      <p:ext uri="{BB962C8B-B14F-4D97-AF65-F5344CB8AC3E}">
        <p14:creationId xmlns:p14="http://schemas.microsoft.com/office/powerpoint/2010/main" val="2336972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a:bodyPr>
          <a:lstStyle/>
          <a:p>
            <a:r>
              <a:rPr lang="en-US" sz="3200" b="1" dirty="0" smtClean="0">
                <a:solidFill>
                  <a:srgbClr val="FF0000"/>
                </a:solidFill>
                <a:latin typeface="Times New Roman" pitchFamily="18" charset="0"/>
                <a:cs typeface="Times New Roman" pitchFamily="18" charset="0"/>
              </a:rPr>
              <a:t>Risk Factors</a:t>
            </a:r>
            <a:endParaRPr lang="en-US" sz="3200" b="1" dirty="0">
              <a:solidFill>
                <a:srgbClr val="FF0000"/>
              </a:solidFill>
              <a:latin typeface="Times New Roman" pitchFamily="18" charset="0"/>
              <a:cs typeface="Times New Roman" pitchFamily="18" charset="0"/>
            </a:endParaRPr>
          </a:p>
        </p:txBody>
      </p:sp>
      <p:sp>
        <p:nvSpPr>
          <p:cNvPr id="36867" name="Rectangle 3"/>
          <p:cNvSpPr>
            <a:spLocks noGrp="1" noChangeArrowheads="1"/>
          </p:cNvSpPr>
          <p:nvPr>
            <p:ph type="body" idx="1"/>
          </p:nvPr>
        </p:nvSpPr>
        <p:spPr/>
        <p:txBody>
          <a:bodyPr>
            <a:normAutofit fontScale="92500" lnSpcReduction="10000"/>
          </a:bodyPr>
          <a:lstStyle/>
          <a:p>
            <a:pPr algn="just">
              <a:lnSpc>
                <a:spcPct val="150000"/>
              </a:lnSpc>
              <a:buFontTx/>
              <a:buNone/>
            </a:pPr>
            <a:r>
              <a:rPr lang="en-US" sz="4000" dirty="0">
                <a:latin typeface="Times New Roman" pitchFamily="18" charset="0"/>
              </a:rPr>
              <a:t>	</a:t>
            </a:r>
            <a:r>
              <a:rPr lang="en-US" sz="3000" dirty="0">
                <a:latin typeface="Times New Roman" pitchFamily="18" charset="0"/>
              </a:rPr>
              <a:t>a) Down's syndrome.</a:t>
            </a:r>
          </a:p>
          <a:p>
            <a:pPr algn="just">
              <a:lnSpc>
                <a:spcPct val="150000"/>
              </a:lnSpc>
              <a:buFontTx/>
              <a:buNone/>
            </a:pPr>
            <a:r>
              <a:rPr lang="en-US" sz="3000" dirty="0">
                <a:latin typeface="Times New Roman" pitchFamily="18" charset="0"/>
              </a:rPr>
              <a:t>    b) Family History.</a:t>
            </a:r>
          </a:p>
          <a:p>
            <a:pPr algn="just">
              <a:lnSpc>
                <a:spcPct val="150000"/>
              </a:lnSpc>
              <a:buFontTx/>
              <a:buNone/>
            </a:pPr>
            <a:r>
              <a:rPr lang="en-US" sz="3000" dirty="0">
                <a:latin typeface="Times New Roman" pitchFamily="18" charset="0"/>
              </a:rPr>
              <a:t>    c) Chronic high BP.                                       </a:t>
            </a:r>
          </a:p>
          <a:p>
            <a:pPr algn="just">
              <a:lnSpc>
                <a:spcPct val="150000"/>
              </a:lnSpc>
              <a:buFontTx/>
              <a:buNone/>
            </a:pPr>
            <a:r>
              <a:rPr lang="en-US" sz="3000" dirty="0">
                <a:latin typeface="Times New Roman" pitchFamily="18" charset="0"/>
              </a:rPr>
              <a:t>    d) Head injuries.</a:t>
            </a:r>
          </a:p>
          <a:p>
            <a:pPr algn="just">
              <a:lnSpc>
                <a:spcPct val="150000"/>
              </a:lnSpc>
              <a:buFontTx/>
              <a:buNone/>
            </a:pPr>
            <a:r>
              <a:rPr lang="en-US" sz="3000" dirty="0">
                <a:latin typeface="Times New Roman" pitchFamily="18" charset="0"/>
              </a:rPr>
              <a:t>    e) Gender.  </a:t>
            </a:r>
          </a:p>
          <a:p>
            <a:pPr algn="just">
              <a:lnSpc>
                <a:spcPct val="150000"/>
              </a:lnSpc>
              <a:buFontTx/>
              <a:buNone/>
            </a:pPr>
            <a:r>
              <a:rPr lang="en-US" sz="3000" dirty="0">
                <a:latin typeface="Times New Roman" pitchFamily="18" charset="0"/>
              </a:rPr>
              <a:t>    f) Smoking and Drinking</a:t>
            </a:r>
          </a:p>
        </p:txBody>
      </p:sp>
    </p:spTree>
    <p:extLst>
      <p:ext uri="{BB962C8B-B14F-4D97-AF65-F5344CB8AC3E}">
        <p14:creationId xmlns:p14="http://schemas.microsoft.com/office/powerpoint/2010/main" val="1567876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r>
              <a:rPr lang="en-US" sz="4000" b="1" dirty="0">
                <a:solidFill>
                  <a:srgbClr val="FF0000"/>
                </a:solidFill>
              </a:rPr>
              <a:t>PATHOPHYSIOLOGY</a:t>
            </a:r>
          </a:p>
        </p:txBody>
      </p:sp>
      <p:sp>
        <p:nvSpPr>
          <p:cNvPr id="37891" name="Rectangle 3"/>
          <p:cNvSpPr>
            <a:spLocks noGrp="1" noChangeArrowheads="1"/>
          </p:cNvSpPr>
          <p:nvPr>
            <p:ph type="body" idx="1"/>
          </p:nvPr>
        </p:nvSpPr>
        <p:spPr/>
        <p:txBody>
          <a:bodyPr>
            <a:noAutofit/>
          </a:bodyPr>
          <a:lstStyle/>
          <a:p>
            <a:pPr algn="just">
              <a:lnSpc>
                <a:spcPct val="150000"/>
              </a:lnSpc>
              <a:buClr>
                <a:srgbClr val="FF00FF"/>
              </a:buClr>
            </a:pPr>
            <a:r>
              <a:rPr lang="en-US" sz="2400" dirty="0">
                <a:latin typeface="Times New Roman" pitchFamily="18" charset="0"/>
              </a:rPr>
              <a:t>Alzheimer's disease attacks nerves and brain cells as well as neurotransmitters. </a:t>
            </a:r>
          </a:p>
          <a:p>
            <a:pPr algn="just">
              <a:lnSpc>
                <a:spcPct val="150000"/>
              </a:lnSpc>
              <a:buClr>
                <a:srgbClr val="FF00FF"/>
              </a:buClr>
            </a:pPr>
            <a:r>
              <a:rPr lang="en-US" sz="2400" dirty="0">
                <a:latin typeface="Times New Roman" pitchFamily="18" charset="0"/>
              </a:rPr>
              <a:t>The destruction of these parts causes clumps of protein to form around the brain's cells. These clumps are known as 'plaques' and 'bundles'. The presence of the 'plaques' and 'bundles' start to destroy more connections between the brain cells, which makes the condition worse.</a:t>
            </a:r>
          </a:p>
          <a:p>
            <a:pPr algn="just">
              <a:lnSpc>
                <a:spcPct val="150000"/>
              </a:lnSpc>
              <a:buFontTx/>
              <a:buNone/>
            </a:pPr>
            <a:endParaRPr lang="en-US" sz="2400" dirty="0"/>
          </a:p>
        </p:txBody>
      </p:sp>
    </p:spTree>
    <p:extLst>
      <p:ext uri="{BB962C8B-B14F-4D97-AF65-F5344CB8AC3E}">
        <p14:creationId xmlns:p14="http://schemas.microsoft.com/office/powerpoint/2010/main" val="2069136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latin typeface="Times New Roman" pitchFamily="18" charset="0"/>
                <a:cs typeface="Times New Roman" pitchFamily="18" charset="0"/>
              </a:rPr>
              <a:t>Pathophysiology</a:t>
            </a:r>
            <a:endParaRPr lang="ar-IQ" sz="3200" b="1" dirty="0">
              <a:solidFill>
                <a:srgbClr val="FF0000"/>
              </a:solidFill>
              <a:latin typeface="Times New Roman" pitchFamily="18" charset="0"/>
              <a:cs typeface="Times New Roman" pitchFamily="18" charset="0"/>
            </a:endParaRPr>
          </a:p>
        </p:txBody>
      </p:sp>
      <p:sp>
        <p:nvSpPr>
          <p:cNvPr id="3" name="Text Placeholder 2"/>
          <p:cNvSpPr>
            <a:spLocks noGrp="1"/>
          </p:cNvSpPr>
          <p:nvPr>
            <p:ph type="body" sz="half" idx="1"/>
          </p:nvPr>
        </p:nvSpPr>
        <p:spPr>
          <a:xfrm>
            <a:off x="457200" y="1600200"/>
            <a:ext cx="7696200" cy="4525963"/>
          </a:xfrm>
        </p:spPr>
        <p:txBody>
          <a:bodyPr>
            <a:normAutofit/>
          </a:bodyPr>
          <a:lstStyle/>
          <a:p>
            <a:pPr algn="just">
              <a:lnSpc>
                <a:spcPct val="150000"/>
              </a:lnSpc>
            </a:pPr>
            <a:r>
              <a:rPr lang="en-US" sz="2800" dirty="0">
                <a:latin typeface="Times New Roman" pitchFamily="18" charset="0"/>
                <a:cs typeface="Times New Roman" pitchFamily="18" charset="0"/>
              </a:rPr>
              <a:t>The signature lesions in AD are </a:t>
            </a:r>
            <a:r>
              <a:rPr lang="en-US" sz="2800" dirty="0" err="1">
                <a:latin typeface="Times New Roman" pitchFamily="18" charset="0"/>
                <a:cs typeface="Times New Roman" pitchFamily="18" charset="0"/>
              </a:rPr>
              <a:t>neuritic</a:t>
            </a:r>
            <a:r>
              <a:rPr lang="en-US" sz="2800" dirty="0">
                <a:latin typeface="Times New Roman" pitchFamily="18" charset="0"/>
                <a:cs typeface="Times New Roman" pitchFamily="18" charset="0"/>
              </a:rPr>
              <a:t> plaques and </a:t>
            </a:r>
            <a:r>
              <a:rPr lang="en-US" sz="2800" dirty="0" smtClean="0">
                <a:latin typeface="Times New Roman" pitchFamily="18" charset="0"/>
                <a:cs typeface="Times New Roman" pitchFamily="18" charset="0"/>
              </a:rPr>
              <a:t>neurofibrillary tangles </a:t>
            </a:r>
            <a:r>
              <a:rPr lang="en-US" sz="2800" dirty="0">
                <a:latin typeface="Times New Roman" pitchFamily="18" charset="0"/>
                <a:cs typeface="Times New Roman" pitchFamily="18" charset="0"/>
              </a:rPr>
              <a:t>(NFTs) located in the cortical areas and medial </a:t>
            </a:r>
            <a:r>
              <a:rPr lang="en-US" sz="2800" dirty="0" smtClean="0">
                <a:latin typeface="Times New Roman" pitchFamily="18" charset="0"/>
                <a:cs typeface="Times New Roman" pitchFamily="18" charset="0"/>
              </a:rPr>
              <a:t>temporal lobe </a:t>
            </a:r>
            <a:r>
              <a:rPr lang="en-US" sz="2800" dirty="0">
                <a:latin typeface="Times New Roman" pitchFamily="18" charset="0"/>
                <a:cs typeface="Times New Roman" pitchFamily="18" charset="0"/>
              </a:rPr>
              <a:t>structures of the </a:t>
            </a:r>
            <a:r>
              <a:rPr lang="en-US" sz="2800" dirty="0" smtClean="0">
                <a:latin typeface="Times New Roman" pitchFamily="18" charset="0"/>
                <a:cs typeface="Times New Roman" pitchFamily="18" charset="0"/>
              </a:rPr>
              <a:t>brain.</a:t>
            </a:r>
          </a:p>
          <a:p>
            <a:pPr algn="just">
              <a:lnSpc>
                <a:spcPct val="150000"/>
              </a:lnSpc>
            </a:pPr>
            <a:r>
              <a:rPr lang="en-US" sz="2800" dirty="0" smtClean="0">
                <a:latin typeface="Times New Roman" pitchFamily="18" charset="0"/>
                <a:cs typeface="Times New Roman" pitchFamily="18" charset="0"/>
              </a:rPr>
              <a:t>Along </a:t>
            </a:r>
            <a:r>
              <a:rPr lang="en-US" sz="2800" dirty="0">
                <a:latin typeface="Times New Roman" pitchFamily="18" charset="0"/>
                <a:cs typeface="Times New Roman" pitchFamily="18" charset="0"/>
              </a:rPr>
              <a:t>with these lesions, </a:t>
            </a:r>
            <a:r>
              <a:rPr lang="en-US" sz="2800" dirty="0" smtClean="0">
                <a:latin typeface="Times New Roman" pitchFamily="18" charset="0"/>
                <a:cs typeface="Times New Roman" pitchFamily="18" charset="0"/>
              </a:rPr>
              <a:t>degeneration of </a:t>
            </a:r>
            <a:r>
              <a:rPr lang="en-US" sz="2800" dirty="0">
                <a:latin typeface="Times New Roman" pitchFamily="18" charset="0"/>
                <a:cs typeface="Times New Roman" pitchFamily="18" charset="0"/>
              </a:rPr>
              <a:t>neurons and synapses, as well as cortical atrophy, occurs.</a:t>
            </a:r>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1829238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219200"/>
            <a:ext cx="7696200" cy="5181600"/>
          </a:xfrm>
        </p:spPr>
        <p:txBody>
          <a:bodyPr>
            <a:noAutofit/>
          </a:bodyPr>
          <a:lstStyle/>
          <a:p>
            <a:pPr marL="0" indent="0" algn="just">
              <a:lnSpc>
                <a:spcPct val="150000"/>
              </a:lnSpc>
              <a:buNone/>
            </a:pPr>
            <a:r>
              <a:rPr lang="en-US" sz="2400" b="1" dirty="0" smtClean="0">
                <a:solidFill>
                  <a:srgbClr val="FF0000"/>
                </a:solidFill>
                <a:latin typeface="Times New Roman" pitchFamily="18" charset="0"/>
                <a:cs typeface="Times New Roman" pitchFamily="18" charset="0"/>
              </a:rPr>
              <a:t>Amyloid Cascade</a:t>
            </a:r>
          </a:p>
          <a:p>
            <a:pPr algn="just">
              <a:lnSpc>
                <a:spcPct val="150000"/>
              </a:lnSpc>
            </a:pPr>
            <a:r>
              <a:rPr lang="en-US" sz="2400" dirty="0" err="1">
                <a:latin typeface="Times New Roman" pitchFamily="18" charset="0"/>
                <a:cs typeface="Times New Roman" pitchFamily="18" charset="0"/>
              </a:rPr>
              <a:t>Neuritic</a:t>
            </a:r>
            <a:r>
              <a:rPr lang="en-US" sz="2400" dirty="0">
                <a:latin typeface="Times New Roman" pitchFamily="18" charset="0"/>
                <a:cs typeface="Times New Roman" pitchFamily="18" charset="0"/>
              </a:rPr>
              <a:t> plaques (also termed amyloid or senile plaques) are </a:t>
            </a:r>
            <a:r>
              <a:rPr lang="en-US" sz="2400" dirty="0" smtClean="0">
                <a:latin typeface="Times New Roman" pitchFamily="18" charset="0"/>
                <a:cs typeface="Times New Roman" pitchFamily="18" charset="0"/>
              </a:rPr>
              <a:t>extracellular lesions </a:t>
            </a:r>
            <a:r>
              <a:rPr lang="en-US" sz="2400" dirty="0">
                <a:latin typeface="Times New Roman" pitchFamily="18" charset="0"/>
                <a:cs typeface="Times New Roman" pitchFamily="18" charset="0"/>
              </a:rPr>
              <a:t>found in the brain and cerebral vasculature. Plaques </a:t>
            </a:r>
            <a:r>
              <a:rPr lang="en-US" sz="2400" dirty="0" smtClean="0">
                <a:latin typeface="Times New Roman" pitchFamily="18" charset="0"/>
                <a:cs typeface="Times New Roman" pitchFamily="18" charset="0"/>
              </a:rPr>
              <a:t>from AD </a:t>
            </a:r>
            <a:r>
              <a:rPr lang="en-US" sz="2400" dirty="0">
                <a:latin typeface="Times New Roman" pitchFamily="18" charset="0"/>
                <a:cs typeface="Times New Roman" pitchFamily="18" charset="0"/>
              </a:rPr>
              <a:t>brains largely consist of a protein called </a:t>
            </a:r>
            <a:r>
              <a:rPr lang="el-GR" sz="2400" dirty="0">
                <a:latin typeface="Times New Roman" pitchFamily="18" charset="0"/>
                <a:cs typeface="Times New Roman" pitchFamily="18" charset="0"/>
              </a:rPr>
              <a:t>β-</a:t>
            </a:r>
            <a:r>
              <a:rPr lang="en-US" sz="2400" dirty="0" smtClean="0">
                <a:latin typeface="Times New Roman" pitchFamily="18" charset="0"/>
                <a:cs typeface="Times New Roman" pitchFamily="18" charset="0"/>
              </a:rPr>
              <a:t>amyloid peptide </a:t>
            </a:r>
            <a:r>
              <a:rPr lang="en-US" sz="2400" dirty="0">
                <a:latin typeface="Times New Roman" pitchFamily="18" charset="0"/>
                <a:cs typeface="Times New Roman" pitchFamily="18" charset="0"/>
              </a:rPr>
              <a:t>(</a:t>
            </a:r>
            <a:r>
              <a:rPr lang="el-GR" sz="2400" dirty="0">
                <a:latin typeface="Times New Roman" pitchFamily="18" charset="0"/>
                <a:cs typeface="Times New Roman" pitchFamily="18" charset="0"/>
              </a:rPr>
              <a:t>β</a:t>
            </a:r>
            <a:r>
              <a:rPr lang="en-US" sz="2400" dirty="0">
                <a:latin typeface="Times New Roman" pitchFamily="18" charset="0"/>
                <a:cs typeface="Times New Roman" pitchFamily="18" charset="0"/>
              </a:rPr>
              <a:t>AP) </a:t>
            </a:r>
            <a:r>
              <a:rPr lang="en-US" sz="2400" dirty="0" smtClean="0">
                <a:latin typeface="Times New Roman" pitchFamily="18" charset="0"/>
                <a:cs typeface="Times New Roman" pitchFamily="18" charset="0"/>
              </a:rPr>
              <a:t>βAP, which </a:t>
            </a:r>
            <a:r>
              <a:rPr lang="en-US" sz="2400" dirty="0">
                <a:latin typeface="Times New Roman" pitchFamily="18" charset="0"/>
                <a:cs typeface="Times New Roman" pitchFamily="18" charset="0"/>
              </a:rPr>
              <a:t>is </a:t>
            </a:r>
            <a:r>
              <a:rPr lang="en-US" sz="2400" dirty="0" smtClean="0">
                <a:latin typeface="Times New Roman" pitchFamily="18" charset="0"/>
                <a:cs typeface="Times New Roman" pitchFamily="18" charset="0"/>
              </a:rPr>
              <a:t>produced via processing </a:t>
            </a:r>
            <a:r>
              <a:rPr lang="en-US" sz="2400" dirty="0">
                <a:latin typeface="Times New Roman" pitchFamily="18" charset="0"/>
                <a:cs typeface="Times New Roman" pitchFamily="18" charset="0"/>
              </a:rPr>
              <a:t>of a larger protein, APP.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Specific </a:t>
            </a:r>
            <a:r>
              <a:rPr lang="en-US" sz="2400" dirty="0">
                <a:latin typeface="Times New Roman" pitchFamily="18" charset="0"/>
                <a:cs typeface="Times New Roman" pitchFamily="18" charset="0"/>
              </a:rPr>
              <a:t>APP physiologic roles </a:t>
            </a:r>
            <a:r>
              <a:rPr lang="en-US" sz="2400" dirty="0" smtClean="0">
                <a:latin typeface="Times New Roman" pitchFamily="18" charset="0"/>
                <a:cs typeface="Times New Roman" pitchFamily="18" charset="0"/>
              </a:rPr>
              <a:t>are not </a:t>
            </a:r>
            <a:r>
              <a:rPr lang="en-US" sz="2400" dirty="0">
                <a:latin typeface="Times New Roman" pitchFamily="18" charset="0"/>
                <a:cs typeface="Times New Roman" pitchFamily="18" charset="0"/>
              </a:rPr>
              <a:t>entirely clear, but in a general sense it is felt to contribute </a:t>
            </a:r>
            <a:r>
              <a:rPr lang="en-US" sz="2400" dirty="0" smtClean="0">
                <a:latin typeface="Times New Roman" pitchFamily="18" charset="0"/>
                <a:cs typeface="Times New Roman" pitchFamily="18" charset="0"/>
              </a:rPr>
              <a:t>to proper </a:t>
            </a:r>
            <a:r>
              <a:rPr lang="en-US" sz="2400" dirty="0">
                <a:latin typeface="Times New Roman" pitchFamily="18" charset="0"/>
                <a:cs typeface="Times New Roman" pitchFamily="18" charset="0"/>
              </a:rPr>
              <a:t>neuronal function </a:t>
            </a:r>
            <a:r>
              <a:rPr lang="en-US" sz="2400" dirty="0" smtClean="0">
                <a:latin typeface="Times New Roman" pitchFamily="18" charset="0"/>
                <a:cs typeface="Times New Roman" pitchFamily="18" charset="0"/>
              </a:rPr>
              <a:t>and perhaps </a:t>
            </a:r>
            <a:r>
              <a:rPr lang="en-US" sz="2400" dirty="0">
                <a:latin typeface="Times New Roman" pitchFamily="18" charset="0"/>
                <a:cs typeface="Times New Roman" pitchFamily="18" charset="0"/>
              </a:rPr>
              <a:t>cerebral </a:t>
            </a:r>
            <a:r>
              <a:rPr lang="en-US" sz="2400" dirty="0" smtClean="0">
                <a:latin typeface="Times New Roman" pitchFamily="18" charset="0"/>
                <a:cs typeface="Times New Roman" pitchFamily="18" charset="0"/>
              </a:rPr>
              <a:t>development.</a:t>
            </a:r>
            <a:endParaRPr lang="ar-IQ" sz="2400" dirty="0">
              <a:latin typeface="Times New Roman" pitchFamily="18" charset="0"/>
              <a:cs typeface="Times New Roman" pitchFamily="18" charset="0"/>
            </a:endParaRPr>
          </a:p>
        </p:txBody>
      </p:sp>
      <p:sp>
        <p:nvSpPr>
          <p:cNvPr id="4" name="Title 1"/>
          <p:cNvSpPr txBox="1">
            <a:spLocks/>
          </p:cNvSpPr>
          <p:nvPr/>
        </p:nvSpPr>
        <p:spPr>
          <a:xfrm>
            <a:off x="6096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rgbClr val="FF0000"/>
                </a:solidFill>
                <a:latin typeface="Times New Roman" pitchFamily="18" charset="0"/>
                <a:cs typeface="Times New Roman" pitchFamily="18" charset="0"/>
              </a:rPr>
              <a:t>Pathophysiology</a:t>
            </a:r>
            <a:endParaRPr lang="ar-IQ"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39039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066800"/>
            <a:ext cx="8229600" cy="5181600"/>
          </a:xfrm>
        </p:spPr>
        <p:txBody>
          <a:bodyPr>
            <a:noAutofit/>
          </a:bodyPr>
          <a:lstStyle/>
          <a:p>
            <a:pPr marL="0" indent="0" algn="just">
              <a:lnSpc>
                <a:spcPct val="150000"/>
              </a:lnSpc>
              <a:buNone/>
            </a:pPr>
            <a:r>
              <a:rPr lang="en-US" sz="2400" b="1" dirty="0" smtClean="0">
                <a:solidFill>
                  <a:srgbClr val="FF0000"/>
                </a:solidFill>
                <a:latin typeface="Times New Roman" pitchFamily="18" charset="0"/>
                <a:cs typeface="Times New Roman" pitchFamily="18" charset="0"/>
              </a:rPr>
              <a:t>Neurofibrillary Tangle </a:t>
            </a:r>
          </a:p>
          <a:p>
            <a:pPr algn="just">
              <a:lnSpc>
                <a:spcPct val="150000"/>
              </a:lnSpc>
            </a:pPr>
            <a:r>
              <a:rPr lang="en-US" sz="2400" dirty="0" smtClean="0">
                <a:latin typeface="Times New Roman" pitchFamily="18" charset="0"/>
                <a:cs typeface="Times New Roman" pitchFamily="18" charset="0"/>
              </a:rPr>
              <a:t>NFTs </a:t>
            </a:r>
            <a:r>
              <a:rPr lang="en-US" sz="2400" dirty="0">
                <a:latin typeface="Times New Roman" pitchFamily="18" charset="0"/>
                <a:cs typeface="Times New Roman" pitchFamily="18" charset="0"/>
              </a:rPr>
              <a:t>are commonly found in the cells of the hippocampus </a:t>
            </a:r>
            <a:r>
              <a:rPr lang="en-US" sz="2400" dirty="0" smtClean="0">
                <a:latin typeface="Times New Roman" pitchFamily="18" charset="0"/>
                <a:cs typeface="Times New Roman" pitchFamily="18" charset="0"/>
              </a:rPr>
              <a:t>and cerebral </a:t>
            </a:r>
            <a:r>
              <a:rPr lang="en-US" sz="2400" dirty="0">
                <a:latin typeface="Times New Roman" pitchFamily="18" charset="0"/>
                <a:cs typeface="Times New Roman" pitchFamily="18" charset="0"/>
              </a:rPr>
              <a:t>cortex in persons with AD and are composed of </a:t>
            </a:r>
            <a:r>
              <a:rPr lang="en-US" sz="2400" dirty="0" smtClean="0">
                <a:latin typeface="Times New Roman" pitchFamily="18" charset="0"/>
                <a:cs typeface="Times New Roman" pitchFamily="18" charset="0"/>
              </a:rPr>
              <a:t>abnormally </a:t>
            </a:r>
            <a:r>
              <a:rPr lang="en-US" sz="2400" dirty="0" err="1" smtClean="0">
                <a:latin typeface="Times New Roman" pitchFamily="18" charset="0"/>
                <a:cs typeface="Times New Roman" pitchFamily="18" charset="0"/>
              </a:rPr>
              <a:t>hyperphosphorylated</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tau protein.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Tau </a:t>
            </a:r>
            <a:r>
              <a:rPr lang="en-US" sz="2400" dirty="0">
                <a:latin typeface="Times New Roman" pitchFamily="18" charset="0"/>
                <a:cs typeface="Times New Roman" pitchFamily="18" charset="0"/>
              </a:rPr>
              <a:t>protein provides </a:t>
            </a:r>
            <a:r>
              <a:rPr lang="en-US" sz="2400" dirty="0" smtClean="0">
                <a:latin typeface="Times New Roman" pitchFamily="18" charset="0"/>
                <a:cs typeface="Times New Roman" pitchFamily="18" charset="0"/>
              </a:rPr>
              <a:t>structural support </a:t>
            </a:r>
            <a:r>
              <a:rPr lang="en-US" sz="2400" dirty="0">
                <a:latin typeface="Times New Roman" pitchFamily="18" charset="0"/>
                <a:cs typeface="Times New Roman" pitchFamily="18" charset="0"/>
              </a:rPr>
              <a:t>to microtubules, the cell’s transportation and skeletal </a:t>
            </a:r>
            <a:r>
              <a:rPr lang="en-US" sz="2400" dirty="0" smtClean="0">
                <a:latin typeface="Times New Roman" pitchFamily="18" charset="0"/>
                <a:cs typeface="Times New Roman" pitchFamily="18" charset="0"/>
              </a:rPr>
              <a:t>support system.</a:t>
            </a:r>
          </a:p>
          <a:p>
            <a:pPr algn="just">
              <a:lnSpc>
                <a:spcPct val="150000"/>
              </a:lnSpc>
            </a:pPr>
            <a:r>
              <a:rPr lang="en-US" sz="2400" dirty="0" smtClean="0">
                <a:latin typeface="Times New Roman" pitchFamily="18" charset="0"/>
                <a:cs typeface="Times New Roman" pitchFamily="18" charset="0"/>
              </a:rPr>
              <a:t>When </a:t>
            </a:r>
            <a:r>
              <a:rPr lang="en-US" sz="2400" dirty="0">
                <a:latin typeface="Times New Roman" pitchFamily="18" charset="0"/>
                <a:cs typeface="Times New Roman" pitchFamily="18" charset="0"/>
              </a:rPr>
              <a:t>tau filaments undergo abnormal </a:t>
            </a:r>
            <a:r>
              <a:rPr lang="en-US" sz="2400" dirty="0" smtClean="0">
                <a:latin typeface="Times New Roman" pitchFamily="18" charset="0"/>
                <a:cs typeface="Times New Roman" pitchFamily="18" charset="0"/>
              </a:rPr>
              <a:t>phosphorylation at </a:t>
            </a:r>
            <a:r>
              <a:rPr lang="en-US" sz="2400" dirty="0">
                <a:latin typeface="Times New Roman" pitchFamily="18" charset="0"/>
                <a:cs typeface="Times New Roman" pitchFamily="18" charset="0"/>
              </a:rPr>
              <a:t>a specific site, they cannot bind effectively to </a:t>
            </a:r>
            <a:r>
              <a:rPr lang="en-US" sz="2400" dirty="0" smtClean="0">
                <a:latin typeface="Times New Roman" pitchFamily="18" charset="0"/>
                <a:cs typeface="Times New Roman" pitchFamily="18" charset="0"/>
              </a:rPr>
              <a:t>microtubules, and </a:t>
            </a:r>
            <a:r>
              <a:rPr lang="en-US" sz="2400" dirty="0">
                <a:latin typeface="Times New Roman" pitchFamily="18" charset="0"/>
                <a:cs typeface="Times New Roman" pitchFamily="18" charset="0"/>
              </a:rPr>
              <a:t>the microtubules collapse.</a:t>
            </a:r>
            <a:endParaRPr lang="ar-IQ" sz="2400" dirty="0">
              <a:latin typeface="Times New Roman" pitchFamily="18" charset="0"/>
              <a:cs typeface="Times New Roman" pitchFamily="18" charset="0"/>
            </a:endParaRPr>
          </a:p>
        </p:txBody>
      </p:sp>
      <p:sp>
        <p:nvSpPr>
          <p:cNvPr id="5" name="Title 1"/>
          <p:cNvSpPr txBox="1">
            <a:spLocks/>
          </p:cNvSpPr>
          <p:nvPr/>
        </p:nvSpPr>
        <p:spPr>
          <a:xfrm>
            <a:off x="6096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rgbClr val="FF0000"/>
                </a:solidFill>
                <a:latin typeface="Times New Roman" pitchFamily="18" charset="0"/>
                <a:cs typeface="Times New Roman" pitchFamily="18" charset="0"/>
              </a:rPr>
              <a:t>Pathophysiology</a:t>
            </a:r>
            <a:endParaRPr lang="ar-IQ"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35486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Picture 6" descr="Image of amyloid plaques and neurofibrillary tangles"/>
          <p:cNvPicPr>
            <a:picLocks noGrp="1" noChangeAspect="1" noChangeArrowheads="1"/>
          </p:cNvPicPr>
          <p:nvPr>
            <p:ph type="title"/>
          </p:nvPr>
        </p:nvPicPr>
        <p:blipFill>
          <a:blip r:embed="rId2"/>
          <a:srcRect/>
          <a:stretch>
            <a:fillRect/>
          </a:stretch>
        </p:blipFill>
        <p:spPr>
          <a:xfrm>
            <a:off x="1219200" y="533400"/>
            <a:ext cx="7239000" cy="5483225"/>
          </a:xfrm>
          <a:noFill/>
          <a:ln/>
        </p:spPr>
      </p:pic>
    </p:spTree>
    <p:extLst>
      <p:ext uri="{BB962C8B-B14F-4D97-AF65-F5344CB8AC3E}">
        <p14:creationId xmlns:p14="http://schemas.microsoft.com/office/powerpoint/2010/main" val="402739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174"/>
                                        </p:tgtEl>
                                        <p:attrNameLst>
                                          <p:attrName>style.visibility</p:attrName>
                                        </p:attrNameLst>
                                      </p:cBhvr>
                                      <p:to>
                                        <p:strVal val="visible"/>
                                      </p:to>
                                    </p:set>
                                    <p:animEffect transition="in" filter="circle(in)">
                                      <p:cBhvr>
                                        <p:cTn id="7" dur="2000"/>
                                        <p:tgtEl>
                                          <p:spTgt spid="7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4221162"/>
          </a:xfrm>
        </p:spPr>
        <p:txBody>
          <a:bodyPr/>
          <a:lstStyle/>
          <a:p>
            <a:endParaRPr lang="en-US"/>
          </a:p>
        </p:txBody>
      </p:sp>
      <p:sp>
        <p:nvSpPr>
          <p:cNvPr id="8195" name="Rectangle 3"/>
          <p:cNvSpPr>
            <a:spLocks noGrp="1" noChangeArrowheads="1"/>
          </p:cNvSpPr>
          <p:nvPr>
            <p:ph type="body" idx="1"/>
          </p:nvPr>
        </p:nvSpPr>
        <p:spPr>
          <a:xfrm>
            <a:off x="457200" y="4953000"/>
            <a:ext cx="8229600" cy="1173163"/>
          </a:xfrm>
        </p:spPr>
        <p:txBody>
          <a:bodyPr/>
          <a:lstStyle/>
          <a:p>
            <a:pPr>
              <a:lnSpc>
                <a:spcPct val="90000"/>
              </a:lnSpc>
            </a:pPr>
            <a:r>
              <a:rPr lang="en-US" sz="2400" dirty="0"/>
              <a:t>Enzymes act on the APP (amyloid precursor protein) and cut it into fragments. The beta-amyloid fragment is crucial in the formation of senile plaques in AD </a:t>
            </a:r>
          </a:p>
        </p:txBody>
      </p:sp>
      <p:pic>
        <p:nvPicPr>
          <p:cNvPr id="8197" name="Picture 5" descr="File:Amyloid-plaque formation-big.jpg">
            <a:hlinkClick r:id="rId2"/>
          </p:cNvPr>
          <p:cNvPicPr>
            <a:picLocks noChangeAspect="1" noChangeArrowheads="1"/>
          </p:cNvPicPr>
          <p:nvPr/>
        </p:nvPicPr>
        <p:blipFill>
          <a:blip r:embed="rId3"/>
          <a:srcRect/>
          <a:stretch>
            <a:fillRect/>
          </a:stretch>
        </p:blipFill>
        <p:spPr bwMode="auto">
          <a:xfrm>
            <a:off x="609600" y="609600"/>
            <a:ext cx="8077200" cy="3810000"/>
          </a:xfrm>
          <a:prstGeom prst="rect">
            <a:avLst/>
          </a:prstGeom>
          <a:noFill/>
        </p:spPr>
      </p:pic>
    </p:spTree>
    <p:extLst>
      <p:ext uri="{BB962C8B-B14F-4D97-AF65-F5344CB8AC3E}">
        <p14:creationId xmlns:p14="http://schemas.microsoft.com/office/powerpoint/2010/main" val="3401811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4983162"/>
          </a:xfrm>
        </p:spPr>
        <p:txBody>
          <a:bodyPr/>
          <a:lstStyle/>
          <a:p>
            <a:endParaRPr lang="en-US"/>
          </a:p>
        </p:txBody>
      </p:sp>
      <p:sp>
        <p:nvSpPr>
          <p:cNvPr id="9219" name="Rectangle 3"/>
          <p:cNvSpPr>
            <a:spLocks noGrp="1" noChangeArrowheads="1"/>
          </p:cNvSpPr>
          <p:nvPr>
            <p:ph type="body" idx="1"/>
          </p:nvPr>
        </p:nvSpPr>
        <p:spPr>
          <a:xfrm>
            <a:off x="457200" y="5638800"/>
            <a:ext cx="8229600" cy="990600"/>
          </a:xfrm>
        </p:spPr>
        <p:txBody>
          <a:bodyPr>
            <a:normAutofit fontScale="92500" lnSpcReduction="10000"/>
          </a:bodyPr>
          <a:lstStyle/>
          <a:p>
            <a:pPr algn="just">
              <a:lnSpc>
                <a:spcPct val="90000"/>
              </a:lnSpc>
              <a:buFontTx/>
              <a:buNone/>
            </a:pPr>
            <a:r>
              <a:rPr lang="en-US" sz="2400" b="1" dirty="0"/>
              <a:t>Tau </a:t>
            </a:r>
            <a:r>
              <a:rPr lang="en-US" sz="2400" b="1" dirty="0" smtClean="0"/>
              <a:t>proteins </a:t>
            </a:r>
            <a:r>
              <a:rPr lang="en-US" sz="2400" dirty="0" smtClean="0"/>
              <a:t>are </a:t>
            </a:r>
            <a:r>
              <a:rPr lang="en-US" sz="2400" dirty="0"/>
              <a:t>proteins that stabilize microtubules</a:t>
            </a:r>
            <a:endParaRPr lang="en-US" sz="2400" dirty="0" smtClean="0"/>
          </a:p>
          <a:p>
            <a:pPr algn="just">
              <a:lnSpc>
                <a:spcPct val="90000"/>
              </a:lnSpc>
              <a:buFontTx/>
              <a:buNone/>
            </a:pPr>
            <a:r>
              <a:rPr lang="en-US" sz="2400" dirty="0" smtClean="0"/>
              <a:t>Alzheimer's </a:t>
            </a:r>
            <a:r>
              <a:rPr lang="en-US" sz="2400" dirty="0"/>
              <a:t>disease, are associated with tau proteins that </a:t>
            </a:r>
            <a:r>
              <a:rPr lang="en-US" sz="2400" dirty="0" smtClean="0"/>
              <a:t>have become </a:t>
            </a:r>
            <a:r>
              <a:rPr lang="en-US" sz="2400" dirty="0"/>
              <a:t>defective and no longer stabilize microtubules </a:t>
            </a:r>
            <a:r>
              <a:rPr lang="en-US" sz="2400" dirty="0" smtClean="0"/>
              <a:t>properly. </a:t>
            </a:r>
            <a:endParaRPr lang="en-US" sz="2400" dirty="0"/>
          </a:p>
        </p:txBody>
      </p:sp>
      <p:pic>
        <p:nvPicPr>
          <p:cNvPr id="9221" name="Picture 5" descr="File:TANGLES HIGH.jpg">
            <a:hlinkClick r:id="rId2"/>
          </p:cNvPr>
          <p:cNvPicPr>
            <a:picLocks noChangeAspect="1" noChangeArrowheads="1"/>
          </p:cNvPicPr>
          <p:nvPr/>
        </p:nvPicPr>
        <p:blipFill>
          <a:blip r:embed="rId3"/>
          <a:srcRect/>
          <a:stretch>
            <a:fillRect/>
          </a:stretch>
        </p:blipFill>
        <p:spPr bwMode="auto">
          <a:xfrm>
            <a:off x="155575" y="46038"/>
            <a:ext cx="7620000" cy="5238750"/>
          </a:xfrm>
          <a:prstGeom prst="rect">
            <a:avLst/>
          </a:prstGeom>
          <a:noFill/>
        </p:spPr>
      </p:pic>
    </p:spTree>
    <p:extLst>
      <p:ext uri="{BB962C8B-B14F-4D97-AF65-F5344CB8AC3E}">
        <p14:creationId xmlns:p14="http://schemas.microsoft.com/office/powerpoint/2010/main" val="3267885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8229600" cy="4525963"/>
          </a:xfrm>
        </p:spPr>
        <p:txBody>
          <a:bodyPr>
            <a:noAutofit/>
          </a:bodyPr>
          <a:lstStyle/>
          <a:p>
            <a:pPr marL="0" indent="0" algn="just">
              <a:lnSpc>
                <a:spcPct val="150000"/>
              </a:lnSpc>
              <a:buNone/>
            </a:pPr>
            <a:r>
              <a:rPr lang="en-US" sz="2400" dirty="0" smtClean="0">
                <a:solidFill>
                  <a:srgbClr val="FF0000"/>
                </a:solidFill>
                <a:latin typeface="Times New Roman" pitchFamily="18" charset="0"/>
                <a:cs typeface="Times New Roman" pitchFamily="18" charset="0"/>
              </a:rPr>
              <a:t>Inflammatory Mediators</a:t>
            </a:r>
            <a:endParaRPr lang="en-US" sz="2400" dirty="0">
              <a:solidFill>
                <a:srgbClr val="FF0000"/>
              </a:solidFill>
              <a:latin typeface="Times New Roman" pitchFamily="18" charset="0"/>
              <a:cs typeface="Times New Roman" pitchFamily="18" charset="0"/>
            </a:endParaRPr>
          </a:p>
          <a:p>
            <a:pPr marL="0" indent="0" algn="just">
              <a:lnSpc>
                <a:spcPct val="150000"/>
              </a:lnSpc>
              <a:buNone/>
            </a:pPr>
            <a:r>
              <a:rPr lang="en-US" sz="2400" dirty="0">
                <a:latin typeface="Times New Roman" pitchFamily="18" charset="0"/>
                <a:cs typeface="Times New Roman" pitchFamily="18" charset="0"/>
              </a:rPr>
              <a:t>Inflammatory or immunologic paradigms are often viewed as </a:t>
            </a:r>
            <a:r>
              <a:rPr lang="en-US" sz="2400" dirty="0" smtClean="0">
                <a:latin typeface="Times New Roman" pitchFamily="18" charset="0"/>
                <a:cs typeface="Times New Roman" pitchFamily="18" charset="0"/>
              </a:rPr>
              <a:t>a corollary </a:t>
            </a:r>
            <a:r>
              <a:rPr lang="en-US" sz="2400" dirty="0">
                <a:latin typeface="Times New Roman" pitchFamily="18" charset="0"/>
                <a:cs typeface="Times New Roman" pitchFamily="18" charset="0"/>
              </a:rPr>
              <a:t>of the amyloid cascade hypothesis. Certainly, brain </a:t>
            </a:r>
            <a:r>
              <a:rPr lang="en-US" sz="2400" dirty="0" smtClean="0">
                <a:latin typeface="Times New Roman" pitchFamily="18" charset="0"/>
                <a:cs typeface="Times New Roman" pitchFamily="18" charset="0"/>
              </a:rPr>
              <a:t>amyloid deposition </a:t>
            </a:r>
            <a:r>
              <a:rPr lang="en-US" sz="2400" dirty="0">
                <a:latin typeface="Times New Roman" pitchFamily="18" charset="0"/>
                <a:cs typeface="Times New Roman" pitchFamily="18" charset="0"/>
              </a:rPr>
              <a:t>associates with local inflammatory and </a:t>
            </a:r>
            <a:r>
              <a:rPr lang="en-US" sz="2400" dirty="0" smtClean="0">
                <a:latin typeface="Times New Roman" pitchFamily="18" charset="0"/>
                <a:cs typeface="Times New Roman" pitchFamily="18" charset="0"/>
              </a:rPr>
              <a:t>immunologic alterations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0" indent="0" algn="just">
              <a:lnSpc>
                <a:spcPct val="150000"/>
              </a:lnSpc>
              <a:buNone/>
            </a:pPr>
            <a:r>
              <a:rPr lang="en-US" sz="2400" dirty="0" smtClean="0">
                <a:latin typeface="Times New Roman" pitchFamily="18" charset="0"/>
                <a:cs typeface="Times New Roman" pitchFamily="18" charset="0"/>
              </a:rPr>
              <a:t>This line </a:t>
            </a:r>
            <a:r>
              <a:rPr lang="en-US" sz="2400" dirty="0">
                <a:latin typeface="Times New Roman" pitchFamily="18" charset="0"/>
                <a:cs typeface="Times New Roman" pitchFamily="18" charset="0"/>
              </a:rPr>
              <a:t>of observation led some to propose that </a:t>
            </a:r>
            <a:r>
              <a:rPr lang="en-US" sz="2400" dirty="0" smtClean="0">
                <a:latin typeface="Times New Roman" pitchFamily="18" charset="0"/>
                <a:cs typeface="Times New Roman" pitchFamily="18" charset="0"/>
              </a:rPr>
              <a:t>inflammation is </a:t>
            </a:r>
            <a:r>
              <a:rPr lang="en-US" sz="2400" dirty="0">
                <a:latin typeface="Times New Roman" pitchFamily="18" charset="0"/>
                <a:cs typeface="Times New Roman" pitchFamily="18" charset="0"/>
              </a:rPr>
              <a:t>relevant to AD </a:t>
            </a:r>
            <a:r>
              <a:rPr lang="en-US" sz="2400" dirty="0" err="1">
                <a:latin typeface="Times New Roman" pitchFamily="18" charset="0"/>
                <a:cs typeface="Times New Roman" pitchFamily="18" charset="0"/>
              </a:rPr>
              <a:t>neurodegeneration</a:t>
            </a:r>
            <a:r>
              <a:rPr lang="en-US" sz="2400" dirty="0">
                <a:latin typeface="Times New Roman" pitchFamily="18" charset="0"/>
                <a:cs typeface="Times New Roman" pitchFamily="18" charset="0"/>
              </a:rPr>
              <a:t>.</a:t>
            </a:r>
            <a:endParaRPr lang="ar-IQ" sz="2400" dirty="0">
              <a:latin typeface="Times New Roman" pitchFamily="18" charset="0"/>
              <a:cs typeface="Times New Roman" pitchFamily="18" charset="0"/>
            </a:endParaRPr>
          </a:p>
        </p:txBody>
      </p:sp>
      <p:sp>
        <p:nvSpPr>
          <p:cNvPr id="4" name="Title 1"/>
          <p:cNvSpPr txBox="1">
            <a:spLocks/>
          </p:cNvSpPr>
          <p:nvPr/>
        </p:nvSpPr>
        <p:spPr>
          <a:xfrm>
            <a:off x="6096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rgbClr val="FF0000"/>
                </a:solidFill>
                <a:latin typeface="Times New Roman" pitchFamily="18" charset="0"/>
                <a:cs typeface="Times New Roman" pitchFamily="18" charset="0"/>
              </a:rPr>
              <a:t>Pathophysiology</a:t>
            </a:r>
            <a:endParaRPr lang="ar-IQ"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77482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808037"/>
            <a:ext cx="8229600" cy="5211763"/>
          </a:xfrm>
        </p:spPr>
        <p:txBody>
          <a:bodyPr>
            <a:normAutofit fontScale="77500" lnSpcReduction="20000"/>
          </a:bodyPr>
          <a:lstStyle/>
          <a:p>
            <a:pPr algn="just">
              <a:lnSpc>
                <a:spcPct val="170000"/>
              </a:lnSpc>
              <a:buFontTx/>
              <a:buNone/>
            </a:pPr>
            <a:r>
              <a:rPr lang="en-US" sz="2800" i="1" dirty="0">
                <a:solidFill>
                  <a:srgbClr val="00FFFF"/>
                </a:solidFill>
                <a:latin typeface="Times New Roman" pitchFamily="18" charset="0"/>
              </a:rPr>
              <a:t>	</a:t>
            </a:r>
            <a:r>
              <a:rPr lang="en-US" sz="2800" i="1" dirty="0" smtClean="0">
                <a:solidFill>
                  <a:srgbClr val="FF0000"/>
                </a:solidFill>
                <a:latin typeface="Times New Roman" pitchFamily="18" charset="0"/>
              </a:rPr>
              <a:t>Alzheimer's </a:t>
            </a:r>
            <a:r>
              <a:rPr lang="en-US" sz="2800" i="1" dirty="0">
                <a:solidFill>
                  <a:srgbClr val="FF0000"/>
                </a:solidFill>
                <a:latin typeface="Times New Roman" pitchFamily="18" charset="0"/>
              </a:rPr>
              <a:t>disease </a:t>
            </a:r>
            <a:endParaRPr lang="en-US" sz="2800" i="1" dirty="0" smtClean="0">
              <a:solidFill>
                <a:srgbClr val="FF0000"/>
              </a:solidFill>
              <a:latin typeface="Times New Roman" pitchFamily="18" charset="0"/>
            </a:endParaRPr>
          </a:p>
          <a:p>
            <a:pPr algn="just">
              <a:lnSpc>
                <a:spcPct val="170000"/>
              </a:lnSpc>
            </a:pPr>
            <a:r>
              <a:rPr lang="en-US" sz="2800" dirty="0" smtClean="0">
                <a:latin typeface="Times New Roman" pitchFamily="18" charset="0"/>
              </a:rPr>
              <a:t>It is </a:t>
            </a:r>
            <a:r>
              <a:rPr lang="en-US" sz="2800" dirty="0">
                <a:latin typeface="Times New Roman" pitchFamily="18" charset="0"/>
              </a:rPr>
              <a:t>a degenerative brain disorder of unknown etiology  which is the most common form of </a:t>
            </a:r>
            <a:r>
              <a:rPr lang="en-US" sz="2800" dirty="0" smtClean="0">
                <a:latin typeface="Times New Roman" pitchFamily="18" charset="0"/>
              </a:rPr>
              <a:t>dementia.</a:t>
            </a:r>
          </a:p>
          <a:p>
            <a:pPr algn="just">
              <a:lnSpc>
                <a:spcPct val="170000"/>
              </a:lnSpc>
            </a:pPr>
            <a:r>
              <a:rPr lang="en-US" sz="2800" dirty="0" smtClean="0">
                <a:latin typeface="Times New Roman" pitchFamily="18" charset="0"/>
              </a:rPr>
              <a:t>usually </a:t>
            </a:r>
            <a:r>
              <a:rPr lang="en-US" sz="2800" dirty="0">
                <a:latin typeface="Times New Roman" pitchFamily="18" charset="0"/>
              </a:rPr>
              <a:t>starts in late middle age or in old age, results in progressive memory loss, impaired thinking, disorientation, and changes in personality and mood. </a:t>
            </a:r>
            <a:endParaRPr lang="en-US" sz="2800" dirty="0" smtClean="0">
              <a:latin typeface="Times New Roman" pitchFamily="18" charset="0"/>
            </a:endParaRPr>
          </a:p>
          <a:p>
            <a:pPr algn="just">
              <a:lnSpc>
                <a:spcPct val="170000"/>
              </a:lnSpc>
            </a:pPr>
            <a:r>
              <a:rPr lang="en-US" sz="2800" dirty="0" smtClean="0">
                <a:latin typeface="Times New Roman" pitchFamily="18" charset="0"/>
              </a:rPr>
              <a:t>There </a:t>
            </a:r>
            <a:r>
              <a:rPr lang="en-US" sz="2800" dirty="0">
                <a:latin typeface="Times New Roman" pitchFamily="18" charset="0"/>
              </a:rPr>
              <a:t>is degeneration of brain neurons especially in the cerebral cortex and presence of neurofibrillary tangles and plaques containing </a:t>
            </a:r>
            <a:r>
              <a:rPr lang="en-US" sz="2800" dirty="0" smtClean="0">
                <a:latin typeface="Times New Roman" pitchFamily="18" charset="0"/>
              </a:rPr>
              <a:t>beta-amyloid cells.</a:t>
            </a:r>
            <a:endParaRPr lang="en-US" sz="2800" dirty="0">
              <a:latin typeface="Times New Roman" pitchFamily="18" charset="0"/>
            </a:endParaRPr>
          </a:p>
        </p:txBody>
      </p:sp>
    </p:spTree>
    <p:extLst>
      <p:ext uri="{BB962C8B-B14F-4D97-AF65-F5344CB8AC3E}">
        <p14:creationId xmlns:p14="http://schemas.microsoft.com/office/powerpoint/2010/main" val="206655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ssolve">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dissolve">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dissolve">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dissolve">
                                      <p:cBhvr>
                                        <p:cTn id="22"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447800"/>
            <a:ext cx="8229600" cy="4525963"/>
          </a:xfrm>
        </p:spPr>
        <p:txBody>
          <a:bodyPr>
            <a:noAutofit/>
          </a:bodyPr>
          <a:lstStyle/>
          <a:p>
            <a:pPr marL="0" indent="0" algn="just">
              <a:lnSpc>
                <a:spcPct val="150000"/>
              </a:lnSpc>
              <a:buNone/>
            </a:pPr>
            <a:r>
              <a:rPr lang="en-US" sz="2000" dirty="0" smtClean="0">
                <a:solidFill>
                  <a:srgbClr val="FF0000"/>
                </a:solidFill>
                <a:latin typeface="Times New Roman" pitchFamily="18" charset="0"/>
                <a:cs typeface="Times New Roman" pitchFamily="18" charset="0"/>
              </a:rPr>
              <a:t>The Cholinergic Hypothesis</a:t>
            </a:r>
            <a:endParaRPr lang="en-US" sz="2000" dirty="0">
              <a:solidFill>
                <a:srgbClr val="FF0000"/>
              </a:solidFill>
              <a:latin typeface="Times New Roman" pitchFamily="18" charset="0"/>
              <a:cs typeface="Times New Roman" pitchFamily="18" charset="0"/>
            </a:endParaRPr>
          </a:p>
          <a:p>
            <a:pPr algn="just">
              <a:lnSpc>
                <a:spcPct val="150000"/>
              </a:lnSpc>
            </a:pPr>
            <a:r>
              <a:rPr lang="en-US" sz="2000" dirty="0">
                <a:latin typeface="Times New Roman" pitchFamily="18" charset="0"/>
                <a:cs typeface="Times New Roman" pitchFamily="18" charset="0"/>
              </a:rPr>
              <a:t>Multiple neuronal pathways are destroyed in AD. </a:t>
            </a:r>
            <a:r>
              <a:rPr lang="en-US" sz="2000" dirty="0" smtClean="0">
                <a:latin typeface="Times New Roman" pitchFamily="18" charset="0"/>
                <a:cs typeface="Times New Roman" pitchFamily="18" charset="0"/>
              </a:rPr>
              <a:t>There is variety of neurotransmitter </a:t>
            </a:r>
            <a:r>
              <a:rPr lang="en-US" sz="2000" dirty="0">
                <a:latin typeface="Times New Roman" pitchFamily="18" charset="0"/>
                <a:cs typeface="Times New Roman" pitchFamily="18" charset="0"/>
              </a:rPr>
              <a:t>deficits, with cholinergic abnormalities being </a:t>
            </a:r>
            <a:r>
              <a:rPr lang="en-US" sz="2000" dirty="0" smtClean="0">
                <a:latin typeface="Times New Roman" pitchFamily="18" charset="0"/>
                <a:cs typeface="Times New Roman" pitchFamily="18" charset="0"/>
              </a:rPr>
              <a:t>the most prominent. Loss </a:t>
            </a:r>
            <a:r>
              <a:rPr lang="en-US" sz="2000" dirty="0">
                <a:latin typeface="Times New Roman" pitchFamily="18" charset="0"/>
                <a:cs typeface="Times New Roman" pitchFamily="18" charset="0"/>
              </a:rPr>
              <a:t>of cholinergic activity correlates with </a:t>
            </a:r>
            <a:r>
              <a:rPr lang="en-US" sz="2000" dirty="0" smtClean="0">
                <a:latin typeface="Times New Roman" pitchFamily="18" charset="0"/>
                <a:cs typeface="Times New Roman" pitchFamily="18" charset="0"/>
              </a:rPr>
              <a:t>AD severity</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late AD, the number of cholinergic neurons is </a:t>
            </a:r>
            <a:r>
              <a:rPr lang="en-US" sz="2000" dirty="0" smtClean="0">
                <a:latin typeface="Times New Roman" pitchFamily="18" charset="0"/>
                <a:cs typeface="Times New Roman" pitchFamily="18" charset="0"/>
              </a:rPr>
              <a:t>reduced, and </a:t>
            </a:r>
            <a:r>
              <a:rPr lang="en-US" sz="2000" dirty="0">
                <a:latin typeface="Times New Roman" pitchFamily="18" charset="0"/>
                <a:cs typeface="Times New Roman" pitchFamily="18" charset="0"/>
              </a:rPr>
              <a:t>there is loss of nicotinic receptors in the hippocampus </a:t>
            </a:r>
            <a:r>
              <a:rPr lang="en-US" sz="2000" dirty="0" smtClean="0">
                <a:latin typeface="Times New Roman" pitchFamily="18" charset="0"/>
                <a:cs typeface="Times New Roman" pitchFamily="18" charset="0"/>
              </a:rPr>
              <a:t>and cortex</a:t>
            </a:r>
            <a:r>
              <a:rPr lang="en-US" sz="2000" dirty="0">
                <a:latin typeface="Times New Roman" pitchFamily="18" charset="0"/>
                <a:cs typeface="Times New Roman" pitchFamily="18" charset="0"/>
              </a:rPr>
              <a:t>. Presynaptic nicotinic receptors control the release of </a:t>
            </a:r>
            <a:r>
              <a:rPr lang="en-US" sz="2000" dirty="0" smtClean="0">
                <a:latin typeface="Times New Roman" pitchFamily="18" charset="0"/>
                <a:cs typeface="Times New Roman" pitchFamily="18" charset="0"/>
              </a:rPr>
              <a:t>acetylcholine, as </a:t>
            </a:r>
            <a:r>
              <a:rPr lang="en-US" sz="2000" dirty="0">
                <a:latin typeface="Times New Roman" pitchFamily="18" charset="0"/>
                <a:cs typeface="Times New Roman" pitchFamily="18" charset="0"/>
              </a:rPr>
              <a:t>well as other neurotransmitters important for </a:t>
            </a:r>
            <a:r>
              <a:rPr lang="en-US" sz="2000" dirty="0" smtClean="0">
                <a:latin typeface="Times New Roman" pitchFamily="18" charset="0"/>
                <a:cs typeface="Times New Roman" pitchFamily="18" charset="0"/>
              </a:rPr>
              <a:t>memory and </a:t>
            </a:r>
            <a:r>
              <a:rPr lang="en-US" sz="2000" dirty="0">
                <a:latin typeface="Times New Roman" pitchFamily="18" charset="0"/>
                <a:cs typeface="Times New Roman" pitchFamily="18" charset="0"/>
              </a:rPr>
              <a:t>mood, including glutamate, serotonin, and norepinephrine</a:t>
            </a:r>
            <a:endParaRPr lang="ar-IQ" sz="2000" dirty="0">
              <a:latin typeface="Times New Roman" pitchFamily="18" charset="0"/>
              <a:cs typeface="Times New Roman" pitchFamily="18" charset="0"/>
            </a:endParaRPr>
          </a:p>
        </p:txBody>
      </p:sp>
      <p:sp>
        <p:nvSpPr>
          <p:cNvPr id="4" name="Title 1"/>
          <p:cNvSpPr txBox="1">
            <a:spLocks/>
          </p:cNvSpPr>
          <p:nvPr/>
        </p:nvSpPr>
        <p:spPr>
          <a:xfrm>
            <a:off x="6096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rgbClr val="FF0000"/>
                </a:solidFill>
                <a:latin typeface="Times New Roman" pitchFamily="18" charset="0"/>
                <a:cs typeface="Times New Roman" pitchFamily="18" charset="0"/>
              </a:rPr>
              <a:t>Pathophysiology</a:t>
            </a:r>
            <a:endParaRPr lang="ar-IQ"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65847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295400"/>
            <a:ext cx="8229600" cy="4953000"/>
          </a:xfrm>
        </p:spPr>
        <p:txBody>
          <a:bodyPr>
            <a:noAutofit/>
          </a:bodyPr>
          <a:lstStyle/>
          <a:p>
            <a:pPr marL="0" indent="0" algn="just">
              <a:lnSpc>
                <a:spcPct val="150000"/>
              </a:lnSpc>
              <a:buNone/>
            </a:pPr>
            <a:r>
              <a:rPr lang="en-US" sz="2000" dirty="0" smtClean="0">
                <a:solidFill>
                  <a:srgbClr val="FF0000"/>
                </a:solidFill>
                <a:latin typeface="Times New Roman" pitchFamily="18" charset="0"/>
                <a:cs typeface="Times New Roman" pitchFamily="18" charset="0"/>
              </a:rPr>
              <a:t>Other Neurotransmitter Abnormalities </a:t>
            </a:r>
          </a:p>
          <a:p>
            <a:pPr algn="just">
              <a:lnSpc>
                <a:spcPct val="150000"/>
              </a:lnSpc>
            </a:pPr>
            <a:r>
              <a:rPr lang="en-US" sz="2000" dirty="0">
                <a:latin typeface="Times New Roman" pitchFamily="18" charset="0"/>
                <a:cs typeface="Times New Roman" pitchFamily="18" charset="0"/>
              </a:rPr>
              <a:t>S</a:t>
            </a:r>
            <a:r>
              <a:rPr lang="en-US" sz="2000" dirty="0" smtClean="0">
                <a:latin typeface="Times New Roman" pitchFamily="18" charset="0"/>
                <a:cs typeface="Times New Roman" pitchFamily="18" charset="0"/>
              </a:rPr>
              <a:t>erotonergic </a:t>
            </a:r>
            <a:r>
              <a:rPr lang="en-US" sz="2000" dirty="0">
                <a:latin typeface="Times New Roman" pitchFamily="18" charset="0"/>
                <a:cs typeface="Times New Roman" pitchFamily="18" charset="0"/>
              </a:rPr>
              <a:t>neurons of the raphe </a:t>
            </a:r>
            <a:r>
              <a:rPr lang="en-US" sz="2000" dirty="0" smtClean="0">
                <a:latin typeface="Times New Roman" pitchFamily="18" charset="0"/>
                <a:cs typeface="Times New Roman" pitchFamily="18" charset="0"/>
              </a:rPr>
              <a:t>nuclei and </a:t>
            </a:r>
            <a:r>
              <a:rPr lang="en-US" sz="2000" dirty="0">
                <a:latin typeface="Times New Roman" pitchFamily="18" charset="0"/>
                <a:cs typeface="Times New Roman" pitchFamily="18" charset="0"/>
              </a:rPr>
              <a:t>noradrenergic cells of the locus </a:t>
            </a:r>
            <a:r>
              <a:rPr lang="en-US" sz="2000" dirty="0" err="1">
                <a:latin typeface="Times New Roman" pitchFamily="18" charset="0"/>
                <a:cs typeface="Times New Roman" pitchFamily="18" charset="0"/>
              </a:rPr>
              <a:t>ceruleus</a:t>
            </a:r>
            <a:r>
              <a:rPr lang="en-US" sz="2000" dirty="0">
                <a:latin typeface="Times New Roman" pitchFamily="18" charset="0"/>
                <a:cs typeface="Times New Roman" pitchFamily="18" charset="0"/>
              </a:rPr>
              <a:t> are lost, while </a:t>
            </a:r>
            <a:r>
              <a:rPr lang="en-US" sz="2000" dirty="0" smtClean="0">
                <a:latin typeface="Times New Roman" pitchFamily="18" charset="0"/>
                <a:cs typeface="Times New Roman" pitchFamily="18" charset="0"/>
              </a:rPr>
              <a:t>monoamine oxidase </a:t>
            </a:r>
            <a:r>
              <a:rPr lang="en-US" sz="2000" dirty="0">
                <a:latin typeface="Times New Roman" pitchFamily="18" charset="0"/>
                <a:cs typeface="Times New Roman" pitchFamily="18" charset="0"/>
              </a:rPr>
              <a:t>type B activity is increased. Monoamine oxidase </a:t>
            </a:r>
            <a:r>
              <a:rPr lang="en-US" sz="2000" dirty="0" smtClean="0">
                <a:latin typeface="Times New Roman" pitchFamily="18" charset="0"/>
                <a:cs typeface="Times New Roman" pitchFamily="18" charset="0"/>
              </a:rPr>
              <a:t>type B </a:t>
            </a:r>
            <a:r>
              <a:rPr lang="en-US" sz="2000" dirty="0">
                <a:latin typeface="Times New Roman" pitchFamily="18" charset="0"/>
                <a:cs typeface="Times New Roman" pitchFamily="18" charset="0"/>
              </a:rPr>
              <a:t>is found predominantly in the brain and in platelets, and </a:t>
            </a:r>
            <a:r>
              <a:rPr lang="en-US" sz="2000" dirty="0" smtClean="0">
                <a:latin typeface="Times New Roman" pitchFamily="18" charset="0"/>
                <a:cs typeface="Times New Roman" pitchFamily="18" charset="0"/>
              </a:rPr>
              <a:t>is responsible </a:t>
            </a:r>
            <a:r>
              <a:rPr lang="en-US" sz="2000" dirty="0">
                <a:latin typeface="Times New Roman" pitchFamily="18" charset="0"/>
                <a:cs typeface="Times New Roman" pitchFamily="18" charset="0"/>
              </a:rPr>
              <a:t>for metabolizing dopamine. </a:t>
            </a: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addition, </a:t>
            </a:r>
            <a:r>
              <a:rPr lang="en-US" sz="2000" dirty="0" smtClean="0">
                <a:latin typeface="Times New Roman" pitchFamily="18" charset="0"/>
                <a:cs typeface="Times New Roman" pitchFamily="18" charset="0"/>
              </a:rPr>
              <a:t>abnormalities appear </a:t>
            </a:r>
            <a:r>
              <a:rPr lang="en-US" sz="2000" dirty="0">
                <a:latin typeface="Times New Roman" pitchFamily="18" charset="0"/>
                <a:cs typeface="Times New Roman" pitchFamily="18" charset="0"/>
              </a:rPr>
              <a:t>in glutamate pathways of the cortex and limbic </a:t>
            </a:r>
            <a:r>
              <a:rPr lang="en-US" sz="2000" dirty="0" smtClean="0">
                <a:latin typeface="Times New Roman" pitchFamily="18" charset="0"/>
                <a:cs typeface="Times New Roman" pitchFamily="18" charset="0"/>
              </a:rPr>
              <a:t>structures, where </a:t>
            </a:r>
            <a:r>
              <a:rPr lang="en-US" sz="2000" dirty="0">
                <a:latin typeface="Times New Roman" pitchFamily="18" charset="0"/>
                <a:cs typeface="Times New Roman" pitchFamily="18" charset="0"/>
              </a:rPr>
              <a:t>a loss of neurons leads to a focus on </a:t>
            </a:r>
            <a:r>
              <a:rPr lang="en-US" sz="2000" dirty="0" err="1">
                <a:latin typeface="Times New Roman" pitchFamily="18" charset="0"/>
                <a:cs typeface="Times New Roman" pitchFamily="18" charset="0"/>
              </a:rPr>
              <a:t>excitotoxicity</a:t>
            </a:r>
            <a:r>
              <a:rPr lang="en-US" sz="2000" dirty="0">
                <a:latin typeface="Times New Roman" pitchFamily="18" charset="0"/>
                <a:cs typeface="Times New Roman" pitchFamily="18" charset="0"/>
              </a:rPr>
              <a:t> models </a:t>
            </a:r>
            <a:r>
              <a:rPr lang="en-US" sz="2000" dirty="0" smtClean="0">
                <a:latin typeface="Times New Roman" pitchFamily="18" charset="0"/>
                <a:cs typeface="Times New Roman" pitchFamily="18" charset="0"/>
              </a:rPr>
              <a:t>as possible </a:t>
            </a:r>
            <a:r>
              <a:rPr lang="en-US" sz="2000" dirty="0">
                <a:latin typeface="Times New Roman" pitchFamily="18" charset="0"/>
                <a:cs typeface="Times New Roman" pitchFamily="18" charset="0"/>
              </a:rPr>
              <a:t>contributing factors to AD pathology.</a:t>
            </a:r>
            <a:endParaRPr lang="ar-IQ" sz="2000" dirty="0">
              <a:latin typeface="Times New Roman" pitchFamily="18" charset="0"/>
              <a:cs typeface="Times New Roman" pitchFamily="18" charset="0"/>
            </a:endParaRPr>
          </a:p>
        </p:txBody>
      </p:sp>
      <p:sp>
        <p:nvSpPr>
          <p:cNvPr id="4" name="Title 1"/>
          <p:cNvSpPr txBox="1">
            <a:spLocks/>
          </p:cNvSpPr>
          <p:nvPr/>
        </p:nvSpPr>
        <p:spPr>
          <a:xfrm>
            <a:off x="6096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rgbClr val="FF0000"/>
                </a:solidFill>
                <a:latin typeface="Times New Roman" pitchFamily="18" charset="0"/>
                <a:cs typeface="Times New Roman" pitchFamily="18" charset="0"/>
              </a:rPr>
              <a:t>Pathophysiology</a:t>
            </a:r>
            <a:endParaRPr lang="ar-IQ"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64375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35" name="Line 23"/>
          <p:cNvSpPr>
            <a:spLocks noChangeShapeType="1"/>
          </p:cNvSpPr>
          <p:nvPr/>
        </p:nvSpPr>
        <p:spPr bwMode="auto">
          <a:xfrm>
            <a:off x="4114800" y="1524000"/>
            <a:ext cx="0" cy="381000"/>
          </a:xfrm>
          <a:prstGeom prst="line">
            <a:avLst/>
          </a:prstGeom>
          <a:noFill/>
          <a:ln w="9525">
            <a:solidFill>
              <a:schemeClr val="tx1"/>
            </a:solidFill>
            <a:round/>
            <a:headEnd/>
            <a:tailEnd type="triangle" w="med" len="med"/>
          </a:ln>
          <a:effectLst/>
        </p:spPr>
        <p:txBody>
          <a:bodyPr/>
          <a:lstStyle/>
          <a:p>
            <a:endParaRPr lang="en-US"/>
          </a:p>
        </p:txBody>
      </p:sp>
      <p:sp>
        <p:nvSpPr>
          <p:cNvPr id="38959" name="Rectangle 47"/>
          <p:cNvSpPr>
            <a:spLocks noChangeArrowheads="1"/>
          </p:cNvSpPr>
          <p:nvPr/>
        </p:nvSpPr>
        <p:spPr bwMode="auto">
          <a:xfrm>
            <a:off x="533400" y="228600"/>
            <a:ext cx="7391400" cy="685800"/>
          </a:xfrm>
          <a:prstGeom prst="rect">
            <a:avLst/>
          </a:prstGeom>
          <a:solidFill>
            <a:schemeClr val="accent4">
              <a:lumMod val="40000"/>
              <a:lumOff val="60000"/>
            </a:schemeClr>
          </a:solidFill>
          <a:ln w="9525">
            <a:solidFill>
              <a:schemeClr val="accent2"/>
            </a:solidFill>
            <a:miter lim="800000"/>
            <a:headEnd/>
            <a:tailEnd/>
          </a:ln>
          <a:effectLst/>
        </p:spPr>
        <p:txBody>
          <a:bodyPr wrap="none" anchor="ctr"/>
          <a:lstStyle/>
          <a:p>
            <a:pPr algn="ctr"/>
            <a:r>
              <a:rPr lang="en-US" b="1" dirty="0"/>
              <a:t>DUE TO THE ETIOLOGICAL FACTORS</a:t>
            </a:r>
          </a:p>
        </p:txBody>
      </p:sp>
      <p:sp>
        <p:nvSpPr>
          <p:cNvPr id="38960" name="Rectangle 48"/>
          <p:cNvSpPr>
            <a:spLocks noChangeArrowheads="1"/>
          </p:cNvSpPr>
          <p:nvPr/>
        </p:nvSpPr>
        <p:spPr bwMode="auto">
          <a:xfrm>
            <a:off x="609600" y="1371600"/>
            <a:ext cx="7543800" cy="990600"/>
          </a:xfrm>
          <a:prstGeom prst="rect">
            <a:avLst/>
          </a:prstGeom>
          <a:solidFill>
            <a:schemeClr val="accent4">
              <a:lumMod val="40000"/>
              <a:lumOff val="60000"/>
            </a:schemeClr>
          </a:solidFill>
          <a:ln w="9525">
            <a:solidFill>
              <a:schemeClr val="accent2"/>
            </a:solidFill>
            <a:miter lim="800000"/>
            <a:headEnd/>
            <a:tailEnd/>
          </a:ln>
          <a:effectLst/>
        </p:spPr>
        <p:txBody>
          <a:bodyPr wrap="none" anchor="ctr"/>
          <a:lstStyle/>
          <a:p>
            <a:pPr algn="ctr"/>
            <a:r>
              <a:rPr lang="en-US" b="1" dirty="0"/>
              <a:t>CHANGES OCCUR IN THE PROTIENS OF THE NERVE CELLS </a:t>
            </a:r>
          </a:p>
          <a:p>
            <a:pPr algn="ctr"/>
            <a:r>
              <a:rPr lang="en-US" b="1" dirty="0"/>
              <a:t>OF THE CEREBRAL CORTEX</a:t>
            </a:r>
          </a:p>
        </p:txBody>
      </p:sp>
      <p:sp>
        <p:nvSpPr>
          <p:cNvPr id="38961" name="Rectangle 49"/>
          <p:cNvSpPr>
            <a:spLocks noChangeArrowheads="1"/>
          </p:cNvSpPr>
          <p:nvPr/>
        </p:nvSpPr>
        <p:spPr bwMode="auto">
          <a:xfrm>
            <a:off x="609600" y="2743200"/>
            <a:ext cx="7620000" cy="685800"/>
          </a:xfrm>
          <a:prstGeom prst="rect">
            <a:avLst/>
          </a:prstGeom>
          <a:solidFill>
            <a:schemeClr val="accent4">
              <a:lumMod val="40000"/>
              <a:lumOff val="60000"/>
            </a:schemeClr>
          </a:solidFill>
          <a:ln w="9525">
            <a:solidFill>
              <a:schemeClr val="tx1"/>
            </a:solidFill>
            <a:miter lim="800000"/>
            <a:headEnd/>
            <a:tailEnd/>
          </a:ln>
          <a:effectLst/>
        </p:spPr>
        <p:txBody>
          <a:bodyPr wrap="none" anchor="ctr"/>
          <a:lstStyle/>
          <a:p>
            <a:pPr algn="ctr"/>
            <a:r>
              <a:rPr lang="en-US" b="1" dirty="0"/>
              <a:t>ACCUMULATION OF NEUROFIBRILLARY TANGLES AND PLAQUES</a:t>
            </a:r>
          </a:p>
        </p:txBody>
      </p:sp>
      <p:sp>
        <p:nvSpPr>
          <p:cNvPr id="38962" name="Rectangle 50"/>
          <p:cNvSpPr>
            <a:spLocks noChangeArrowheads="1"/>
          </p:cNvSpPr>
          <p:nvPr/>
        </p:nvSpPr>
        <p:spPr bwMode="auto">
          <a:xfrm>
            <a:off x="609600" y="3886200"/>
            <a:ext cx="7391400" cy="609600"/>
          </a:xfrm>
          <a:prstGeom prst="rect">
            <a:avLst/>
          </a:prstGeom>
          <a:solidFill>
            <a:schemeClr val="accent4">
              <a:lumMod val="40000"/>
              <a:lumOff val="60000"/>
            </a:schemeClr>
          </a:solidFill>
          <a:ln w="9525">
            <a:solidFill>
              <a:schemeClr val="tx1"/>
            </a:solidFill>
            <a:miter lim="800000"/>
            <a:headEnd/>
            <a:tailEnd/>
          </a:ln>
          <a:effectLst/>
        </p:spPr>
        <p:txBody>
          <a:bodyPr wrap="none" anchor="ctr"/>
          <a:lstStyle/>
          <a:p>
            <a:pPr algn="ctr"/>
            <a:r>
              <a:rPr lang="en-US" b="1" dirty="0"/>
              <a:t>GRANULO VASCULAR DEGENERATION</a:t>
            </a:r>
          </a:p>
        </p:txBody>
      </p:sp>
      <p:sp>
        <p:nvSpPr>
          <p:cNvPr id="38963" name="Rectangle 51"/>
          <p:cNvSpPr>
            <a:spLocks noChangeArrowheads="1"/>
          </p:cNvSpPr>
          <p:nvPr/>
        </p:nvSpPr>
        <p:spPr bwMode="auto">
          <a:xfrm>
            <a:off x="609600" y="4953000"/>
            <a:ext cx="7391400" cy="609600"/>
          </a:xfrm>
          <a:prstGeom prst="rect">
            <a:avLst/>
          </a:prstGeom>
          <a:solidFill>
            <a:schemeClr val="accent4">
              <a:lumMod val="40000"/>
              <a:lumOff val="60000"/>
            </a:schemeClr>
          </a:solidFill>
          <a:ln w="9525">
            <a:solidFill>
              <a:schemeClr val="tx1"/>
            </a:solidFill>
            <a:miter lim="800000"/>
            <a:headEnd/>
            <a:tailEnd/>
          </a:ln>
          <a:effectLst/>
        </p:spPr>
        <p:txBody>
          <a:bodyPr wrap="none" anchor="ctr"/>
          <a:lstStyle/>
          <a:p>
            <a:pPr algn="ctr"/>
            <a:r>
              <a:rPr lang="en-US" b="1" dirty="0"/>
              <a:t>LOSS OF CHOLINERGIC NERVE CELLS</a:t>
            </a:r>
          </a:p>
        </p:txBody>
      </p:sp>
      <p:sp>
        <p:nvSpPr>
          <p:cNvPr id="38964" name="Rectangle 52"/>
          <p:cNvSpPr>
            <a:spLocks noChangeArrowheads="1"/>
          </p:cNvSpPr>
          <p:nvPr/>
        </p:nvSpPr>
        <p:spPr bwMode="auto">
          <a:xfrm>
            <a:off x="838200" y="6019800"/>
            <a:ext cx="7010400" cy="7620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b="1" dirty="0"/>
              <a:t>LOSS OF MEMORY, FUNCTION AND COGNITION</a:t>
            </a:r>
          </a:p>
        </p:txBody>
      </p:sp>
      <p:sp>
        <p:nvSpPr>
          <p:cNvPr id="38972" name="AutoShape 60"/>
          <p:cNvSpPr>
            <a:spLocks noChangeArrowheads="1"/>
          </p:cNvSpPr>
          <p:nvPr/>
        </p:nvSpPr>
        <p:spPr bwMode="auto">
          <a:xfrm>
            <a:off x="3962400" y="2286000"/>
            <a:ext cx="457200" cy="457200"/>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p>
        </p:txBody>
      </p:sp>
      <p:sp>
        <p:nvSpPr>
          <p:cNvPr id="38973" name="AutoShape 61"/>
          <p:cNvSpPr>
            <a:spLocks noChangeArrowheads="1"/>
          </p:cNvSpPr>
          <p:nvPr/>
        </p:nvSpPr>
        <p:spPr bwMode="auto">
          <a:xfrm>
            <a:off x="3962400" y="3429000"/>
            <a:ext cx="457200" cy="457200"/>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p>
        </p:txBody>
      </p:sp>
      <p:sp>
        <p:nvSpPr>
          <p:cNvPr id="38974" name="AutoShape 62"/>
          <p:cNvSpPr>
            <a:spLocks noChangeArrowheads="1"/>
          </p:cNvSpPr>
          <p:nvPr/>
        </p:nvSpPr>
        <p:spPr bwMode="auto">
          <a:xfrm>
            <a:off x="3962400" y="914400"/>
            <a:ext cx="457200" cy="457200"/>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p>
        </p:txBody>
      </p:sp>
      <p:sp>
        <p:nvSpPr>
          <p:cNvPr id="38975" name="AutoShape 63"/>
          <p:cNvSpPr>
            <a:spLocks noChangeArrowheads="1"/>
          </p:cNvSpPr>
          <p:nvPr/>
        </p:nvSpPr>
        <p:spPr bwMode="auto">
          <a:xfrm>
            <a:off x="3962400" y="4495800"/>
            <a:ext cx="457200" cy="457200"/>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p>
        </p:txBody>
      </p:sp>
      <p:sp>
        <p:nvSpPr>
          <p:cNvPr id="38976" name="AutoShape 64"/>
          <p:cNvSpPr>
            <a:spLocks noChangeArrowheads="1"/>
          </p:cNvSpPr>
          <p:nvPr/>
        </p:nvSpPr>
        <p:spPr bwMode="auto">
          <a:xfrm>
            <a:off x="3962400" y="5486400"/>
            <a:ext cx="457200" cy="457200"/>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p>
        </p:txBody>
      </p:sp>
    </p:spTree>
    <p:extLst>
      <p:ext uri="{BB962C8B-B14F-4D97-AF65-F5344CB8AC3E}">
        <p14:creationId xmlns:p14="http://schemas.microsoft.com/office/powerpoint/2010/main" val="869557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8959"/>
                                        </p:tgtEl>
                                        <p:attrNameLst>
                                          <p:attrName>style.visibility</p:attrName>
                                        </p:attrNameLst>
                                      </p:cBhvr>
                                      <p:to>
                                        <p:strVal val="visible"/>
                                      </p:to>
                                    </p:set>
                                    <p:animEffect transition="in" filter="diamond(in)">
                                      <p:cBhvr>
                                        <p:cTn id="7" dur="2000"/>
                                        <p:tgtEl>
                                          <p:spTgt spid="3895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8960"/>
                                        </p:tgtEl>
                                        <p:attrNameLst>
                                          <p:attrName>style.visibility</p:attrName>
                                        </p:attrNameLst>
                                      </p:cBhvr>
                                      <p:to>
                                        <p:strVal val="visible"/>
                                      </p:to>
                                    </p:set>
                                    <p:animEffect transition="in" filter="diamond(in)">
                                      <p:cBhvr>
                                        <p:cTn id="12" dur="2000"/>
                                        <p:tgtEl>
                                          <p:spTgt spid="38960"/>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8961"/>
                                        </p:tgtEl>
                                        <p:attrNameLst>
                                          <p:attrName>style.visibility</p:attrName>
                                        </p:attrNameLst>
                                      </p:cBhvr>
                                      <p:to>
                                        <p:strVal val="visible"/>
                                      </p:to>
                                    </p:set>
                                    <p:animEffect transition="in" filter="diamond(in)">
                                      <p:cBhvr>
                                        <p:cTn id="17" dur="2000"/>
                                        <p:tgtEl>
                                          <p:spTgt spid="38961"/>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8962"/>
                                        </p:tgtEl>
                                        <p:attrNameLst>
                                          <p:attrName>style.visibility</p:attrName>
                                        </p:attrNameLst>
                                      </p:cBhvr>
                                      <p:to>
                                        <p:strVal val="visible"/>
                                      </p:to>
                                    </p:set>
                                    <p:animEffect transition="in" filter="diamond(in)">
                                      <p:cBhvr>
                                        <p:cTn id="22" dur="2000"/>
                                        <p:tgtEl>
                                          <p:spTgt spid="38962"/>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8963"/>
                                        </p:tgtEl>
                                        <p:attrNameLst>
                                          <p:attrName>style.visibility</p:attrName>
                                        </p:attrNameLst>
                                      </p:cBhvr>
                                      <p:to>
                                        <p:strVal val="visible"/>
                                      </p:to>
                                    </p:set>
                                    <p:animEffect transition="in" filter="diamond(in)">
                                      <p:cBhvr>
                                        <p:cTn id="27" dur="2000"/>
                                        <p:tgtEl>
                                          <p:spTgt spid="38963"/>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8964"/>
                                        </p:tgtEl>
                                        <p:attrNameLst>
                                          <p:attrName>style.visibility</p:attrName>
                                        </p:attrNameLst>
                                      </p:cBhvr>
                                      <p:to>
                                        <p:strVal val="visible"/>
                                      </p:to>
                                    </p:set>
                                    <p:animEffect transition="in" filter="diamond(in)">
                                      <p:cBhvr>
                                        <p:cTn id="32" dur="2000"/>
                                        <p:tgtEl>
                                          <p:spTgt spid="3896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8972"/>
                                        </p:tgtEl>
                                        <p:attrNameLst>
                                          <p:attrName>style.visibility</p:attrName>
                                        </p:attrNameLst>
                                      </p:cBhvr>
                                      <p:to>
                                        <p:strVal val="visible"/>
                                      </p:to>
                                    </p:set>
                                    <p:animEffect transition="in" filter="blinds(horizontal)">
                                      <p:cBhvr>
                                        <p:cTn id="37" dur="500"/>
                                        <p:tgtEl>
                                          <p:spTgt spid="3897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8973"/>
                                        </p:tgtEl>
                                        <p:attrNameLst>
                                          <p:attrName>style.visibility</p:attrName>
                                        </p:attrNameLst>
                                      </p:cBhvr>
                                      <p:to>
                                        <p:strVal val="visible"/>
                                      </p:to>
                                    </p:set>
                                    <p:animEffect transition="in" filter="blinds(horizontal)">
                                      <p:cBhvr>
                                        <p:cTn id="42" dur="500"/>
                                        <p:tgtEl>
                                          <p:spTgt spid="3897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8974"/>
                                        </p:tgtEl>
                                        <p:attrNameLst>
                                          <p:attrName>style.visibility</p:attrName>
                                        </p:attrNameLst>
                                      </p:cBhvr>
                                      <p:to>
                                        <p:strVal val="visible"/>
                                      </p:to>
                                    </p:set>
                                    <p:animEffect transition="in" filter="blinds(horizontal)">
                                      <p:cBhvr>
                                        <p:cTn id="47" dur="500"/>
                                        <p:tgtEl>
                                          <p:spTgt spid="3897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8975"/>
                                        </p:tgtEl>
                                        <p:attrNameLst>
                                          <p:attrName>style.visibility</p:attrName>
                                        </p:attrNameLst>
                                      </p:cBhvr>
                                      <p:to>
                                        <p:strVal val="visible"/>
                                      </p:to>
                                    </p:set>
                                    <p:animEffect transition="in" filter="blinds(horizontal)">
                                      <p:cBhvr>
                                        <p:cTn id="52" dur="500"/>
                                        <p:tgtEl>
                                          <p:spTgt spid="3897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8976"/>
                                        </p:tgtEl>
                                        <p:attrNameLst>
                                          <p:attrName>style.visibility</p:attrName>
                                        </p:attrNameLst>
                                      </p:cBhvr>
                                      <p:to>
                                        <p:strVal val="visible"/>
                                      </p:to>
                                    </p:set>
                                    <p:animEffect transition="in" filter="blinds(horizontal)">
                                      <p:cBhvr>
                                        <p:cTn id="57" dur="500"/>
                                        <p:tgtEl>
                                          <p:spTgt spid="389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59" grpId="0" animBg="1"/>
      <p:bldP spid="38960" grpId="0" animBg="1"/>
      <p:bldP spid="38961" grpId="0" animBg="1"/>
      <p:bldP spid="38962" grpId="0" animBg="1"/>
      <p:bldP spid="38963" grpId="0" animBg="1"/>
      <p:bldP spid="38964" grpId="0" animBg="1"/>
      <p:bldP spid="38972" grpId="0" animBg="1"/>
      <p:bldP spid="38973" grpId="0" animBg="1"/>
      <p:bldP spid="38974" grpId="0" animBg="1"/>
      <p:bldP spid="38975" grpId="0" animBg="1"/>
      <p:bldP spid="3897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z="6600" b="1">
                <a:solidFill>
                  <a:srgbClr val="B82A0E"/>
                </a:solidFill>
                <a:latin typeface="Monotype Corsiva" pitchFamily="66" charset="0"/>
              </a:rPr>
              <a:t>SIGNS</a:t>
            </a:r>
          </a:p>
        </p:txBody>
      </p:sp>
      <p:sp>
        <p:nvSpPr>
          <p:cNvPr id="50179" name="Rectangle 3"/>
          <p:cNvSpPr>
            <a:spLocks noGrp="1" noChangeArrowheads="1"/>
          </p:cNvSpPr>
          <p:nvPr>
            <p:ph type="body" idx="1"/>
          </p:nvPr>
        </p:nvSpPr>
        <p:spPr/>
        <p:txBody>
          <a:bodyPr/>
          <a:lstStyle/>
          <a:p>
            <a:pPr>
              <a:lnSpc>
                <a:spcPct val="80000"/>
              </a:lnSpc>
              <a:buFontTx/>
              <a:buNone/>
            </a:pPr>
            <a:r>
              <a:rPr lang="en-US" sz="2400" dirty="0">
                <a:latin typeface="Times New Roman" pitchFamily="18" charset="0"/>
              </a:rPr>
              <a:t>Ten warning signs of Alzheimer's disease</a:t>
            </a:r>
          </a:p>
          <a:p>
            <a:pPr>
              <a:lnSpc>
                <a:spcPct val="80000"/>
              </a:lnSpc>
              <a:buFontTx/>
              <a:buNone/>
            </a:pPr>
            <a:endParaRPr lang="en-US" sz="2400" dirty="0">
              <a:latin typeface="Times New Roman" pitchFamily="18" charset="0"/>
            </a:endParaRPr>
          </a:p>
          <a:p>
            <a:pPr>
              <a:lnSpc>
                <a:spcPct val="80000"/>
              </a:lnSpc>
              <a:buFontTx/>
              <a:buNone/>
            </a:pPr>
            <a:r>
              <a:rPr lang="en-US" sz="2400" dirty="0">
                <a:latin typeface="Times New Roman" pitchFamily="18" charset="0"/>
              </a:rPr>
              <a:t> 1)    Memory loss </a:t>
            </a:r>
          </a:p>
          <a:p>
            <a:pPr>
              <a:lnSpc>
                <a:spcPct val="80000"/>
              </a:lnSpc>
              <a:buFontTx/>
              <a:buNone/>
            </a:pPr>
            <a:r>
              <a:rPr lang="en-US" sz="2400" dirty="0">
                <a:latin typeface="Times New Roman" pitchFamily="18" charset="0"/>
              </a:rPr>
              <a:t> 2)    Difficulty to performing familiar tasks </a:t>
            </a:r>
          </a:p>
          <a:p>
            <a:pPr>
              <a:lnSpc>
                <a:spcPct val="80000"/>
              </a:lnSpc>
              <a:buFontTx/>
              <a:buNone/>
            </a:pPr>
            <a:r>
              <a:rPr lang="en-US" sz="2400" dirty="0">
                <a:latin typeface="Times New Roman" pitchFamily="18" charset="0"/>
              </a:rPr>
              <a:t> 3)    Problems with language </a:t>
            </a:r>
          </a:p>
          <a:p>
            <a:pPr>
              <a:lnSpc>
                <a:spcPct val="80000"/>
              </a:lnSpc>
              <a:buFontTx/>
              <a:buNone/>
            </a:pPr>
            <a:r>
              <a:rPr lang="en-US" sz="2400" dirty="0">
                <a:latin typeface="Times New Roman" pitchFamily="18" charset="0"/>
              </a:rPr>
              <a:t> 4)    Disorientation to time and place </a:t>
            </a:r>
          </a:p>
          <a:p>
            <a:pPr>
              <a:lnSpc>
                <a:spcPct val="80000"/>
              </a:lnSpc>
              <a:buFontTx/>
              <a:buNone/>
            </a:pPr>
            <a:r>
              <a:rPr lang="en-US" sz="2400" dirty="0">
                <a:latin typeface="Times New Roman" pitchFamily="18" charset="0"/>
              </a:rPr>
              <a:t> 5)    Poor or decreased judgment </a:t>
            </a:r>
          </a:p>
          <a:p>
            <a:pPr>
              <a:lnSpc>
                <a:spcPct val="80000"/>
              </a:lnSpc>
              <a:buFontTx/>
              <a:buNone/>
            </a:pPr>
            <a:r>
              <a:rPr lang="en-US" sz="2400" dirty="0">
                <a:latin typeface="Times New Roman" pitchFamily="18" charset="0"/>
              </a:rPr>
              <a:t> 6)    Problems with abstract thinking </a:t>
            </a:r>
          </a:p>
          <a:p>
            <a:pPr>
              <a:lnSpc>
                <a:spcPct val="80000"/>
              </a:lnSpc>
              <a:buFontTx/>
              <a:buNone/>
            </a:pPr>
            <a:r>
              <a:rPr lang="en-US" sz="2400" dirty="0">
                <a:latin typeface="Times New Roman" pitchFamily="18" charset="0"/>
              </a:rPr>
              <a:t> 7)    Misplacing things </a:t>
            </a:r>
          </a:p>
          <a:p>
            <a:pPr>
              <a:lnSpc>
                <a:spcPct val="80000"/>
              </a:lnSpc>
              <a:buFontTx/>
              <a:buNone/>
            </a:pPr>
            <a:r>
              <a:rPr lang="en-US" sz="2400" dirty="0">
                <a:latin typeface="Times New Roman" pitchFamily="18" charset="0"/>
              </a:rPr>
              <a:t> 8)    Changes in mood or behavior </a:t>
            </a:r>
          </a:p>
          <a:p>
            <a:pPr>
              <a:lnSpc>
                <a:spcPct val="80000"/>
              </a:lnSpc>
              <a:buFontTx/>
              <a:buNone/>
            </a:pPr>
            <a:r>
              <a:rPr lang="en-US" sz="2400" dirty="0">
                <a:latin typeface="Times New Roman" pitchFamily="18" charset="0"/>
              </a:rPr>
              <a:t> 9)    Changes in personality </a:t>
            </a:r>
          </a:p>
          <a:p>
            <a:pPr>
              <a:lnSpc>
                <a:spcPct val="80000"/>
              </a:lnSpc>
              <a:buFontTx/>
              <a:buNone/>
            </a:pPr>
            <a:r>
              <a:rPr lang="en-US" sz="2400" dirty="0">
                <a:latin typeface="Times New Roman" pitchFamily="18" charset="0"/>
              </a:rPr>
              <a:t>10)   Loss of initiative </a:t>
            </a:r>
          </a:p>
          <a:p>
            <a:pPr>
              <a:lnSpc>
                <a:spcPct val="80000"/>
              </a:lnSpc>
              <a:buFontTx/>
              <a:buNone/>
            </a:pPr>
            <a:endParaRPr lang="en-US" sz="2400" dirty="0"/>
          </a:p>
        </p:txBody>
      </p:sp>
    </p:spTree>
    <p:extLst>
      <p:ext uri="{BB962C8B-B14F-4D97-AF65-F5344CB8AC3E}">
        <p14:creationId xmlns:p14="http://schemas.microsoft.com/office/powerpoint/2010/main" val="3606751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6000" b="1">
                <a:solidFill>
                  <a:srgbClr val="B82A0E"/>
                </a:solidFill>
                <a:latin typeface="Monotype Corsiva" pitchFamily="66" charset="0"/>
              </a:rPr>
              <a:t>SYMPTOMS</a:t>
            </a:r>
          </a:p>
        </p:txBody>
      </p:sp>
      <p:sp>
        <p:nvSpPr>
          <p:cNvPr id="51203" name="Rectangle 3"/>
          <p:cNvSpPr>
            <a:spLocks noGrp="1" noChangeArrowheads="1"/>
          </p:cNvSpPr>
          <p:nvPr>
            <p:ph type="body" idx="1"/>
          </p:nvPr>
        </p:nvSpPr>
        <p:spPr/>
        <p:txBody>
          <a:bodyPr/>
          <a:lstStyle/>
          <a:p>
            <a:pPr>
              <a:lnSpc>
                <a:spcPct val="80000"/>
              </a:lnSpc>
              <a:buClr>
                <a:srgbClr val="FF00FF"/>
              </a:buClr>
            </a:pPr>
            <a:r>
              <a:rPr lang="en-US" sz="2800" dirty="0">
                <a:latin typeface="Times New Roman" pitchFamily="18" charset="0"/>
              </a:rPr>
              <a:t>Confusion        </a:t>
            </a:r>
          </a:p>
          <a:p>
            <a:pPr>
              <a:lnSpc>
                <a:spcPct val="80000"/>
              </a:lnSpc>
              <a:buFontTx/>
              <a:buNone/>
            </a:pPr>
            <a:endParaRPr lang="en-US" sz="2800" dirty="0">
              <a:latin typeface="Times New Roman" pitchFamily="18" charset="0"/>
            </a:endParaRPr>
          </a:p>
          <a:p>
            <a:pPr>
              <a:lnSpc>
                <a:spcPct val="80000"/>
              </a:lnSpc>
              <a:buClr>
                <a:srgbClr val="FF00FF"/>
              </a:buClr>
            </a:pPr>
            <a:r>
              <a:rPr lang="en-US" sz="2800" dirty="0">
                <a:latin typeface="Times New Roman" pitchFamily="18" charset="0"/>
              </a:rPr>
              <a:t>disturbances in short-term memory </a:t>
            </a:r>
            <a:br>
              <a:rPr lang="en-US" sz="2800" dirty="0">
                <a:latin typeface="Times New Roman" pitchFamily="18" charset="0"/>
              </a:rPr>
            </a:br>
            <a:endParaRPr lang="en-US" sz="2800" dirty="0">
              <a:latin typeface="Times New Roman" pitchFamily="18" charset="0"/>
            </a:endParaRPr>
          </a:p>
          <a:p>
            <a:pPr>
              <a:lnSpc>
                <a:spcPct val="80000"/>
              </a:lnSpc>
              <a:buClr>
                <a:srgbClr val="FF00FF"/>
              </a:buClr>
            </a:pPr>
            <a:r>
              <a:rPr lang="en-US" sz="2800" dirty="0">
                <a:latin typeface="Times New Roman" pitchFamily="18" charset="0"/>
              </a:rPr>
              <a:t>problems with attention and spatial orientation</a:t>
            </a:r>
            <a:br>
              <a:rPr lang="en-US" sz="2800" dirty="0">
                <a:latin typeface="Times New Roman" pitchFamily="18" charset="0"/>
              </a:rPr>
            </a:br>
            <a:endParaRPr lang="en-US" sz="2800" dirty="0">
              <a:latin typeface="Times New Roman" pitchFamily="18" charset="0"/>
            </a:endParaRPr>
          </a:p>
          <a:p>
            <a:pPr>
              <a:lnSpc>
                <a:spcPct val="80000"/>
              </a:lnSpc>
              <a:buClr>
                <a:srgbClr val="FF00FF"/>
              </a:buClr>
            </a:pPr>
            <a:r>
              <a:rPr lang="en-US" sz="2800" dirty="0">
                <a:latin typeface="Times New Roman" pitchFamily="18" charset="0"/>
              </a:rPr>
              <a:t>personality changes</a:t>
            </a:r>
            <a:br>
              <a:rPr lang="en-US" sz="2800" dirty="0">
                <a:latin typeface="Times New Roman" pitchFamily="18" charset="0"/>
              </a:rPr>
            </a:br>
            <a:endParaRPr lang="en-US" sz="2800" dirty="0">
              <a:latin typeface="Times New Roman" pitchFamily="18" charset="0"/>
            </a:endParaRPr>
          </a:p>
          <a:p>
            <a:pPr>
              <a:lnSpc>
                <a:spcPct val="80000"/>
              </a:lnSpc>
              <a:buClr>
                <a:srgbClr val="FF00FF"/>
              </a:buClr>
            </a:pPr>
            <a:r>
              <a:rPr lang="en-US" sz="2800" dirty="0">
                <a:latin typeface="Times New Roman" pitchFamily="18" charset="0"/>
              </a:rPr>
              <a:t>language difficulties</a:t>
            </a:r>
            <a:br>
              <a:rPr lang="en-US" sz="2800" dirty="0">
                <a:latin typeface="Times New Roman" pitchFamily="18" charset="0"/>
              </a:rPr>
            </a:br>
            <a:endParaRPr lang="en-US" sz="2800" dirty="0">
              <a:latin typeface="Times New Roman" pitchFamily="18" charset="0"/>
            </a:endParaRPr>
          </a:p>
          <a:p>
            <a:pPr>
              <a:lnSpc>
                <a:spcPct val="80000"/>
              </a:lnSpc>
              <a:buClr>
                <a:srgbClr val="FF00FF"/>
              </a:buClr>
            </a:pPr>
            <a:r>
              <a:rPr lang="en-US" sz="2800" dirty="0">
                <a:latin typeface="Times New Roman" pitchFamily="18" charset="0"/>
              </a:rPr>
              <a:t>unexplained mood swings</a:t>
            </a:r>
          </a:p>
        </p:txBody>
      </p:sp>
    </p:spTree>
    <p:extLst>
      <p:ext uri="{BB962C8B-B14F-4D97-AF65-F5344CB8AC3E}">
        <p14:creationId xmlns:p14="http://schemas.microsoft.com/office/powerpoint/2010/main" val="12153653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868362"/>
          </a:xfrm>
        </p:spPr>
        <p:txBody>
          <a:bodyPr>
            <a:normAutofit/>
          </a:bodyPr>
          <a:lstStyle/>
          <a:p>
            <a:r>
              <a:rPr lang="en-US" sz="2800" b="1" dirty="0">
                <a:solidFill>
                  <a:srgbClr val="FF0000"/>
                </a:solidFill>
                <a:latin typeface="Times New Roman" pitchFamily="18" charset="0"/>
                <a:cs typeface="Times New Roman" pitchFamily="18" charset="0"/>
              </a:rPr>
              <a:t>Diagnostic tests </a:t>
            </a:r>
          </a:p>
        </p:txBody>
      </p:sp>
      <p:sp>
        <p:nvSpPr>
          <p:cNvPr id="43011" name="Rectangle 3"/>
          <p:cNvSpPr>
            <a:spLocks noGrp="1" noChangeArrowheads="1"/>
          </p:cNvSpPr>
          <p:nvPr>
            <p:ph type="body" idx="1"/>
          </p:nvPr>
        </p:nvSpPr>
        <p:spPr>
          <a:xfrm>
            <a:off x="457200" y="1219200"/>
            <a:ext cx="8229600" cy="5257800"/>
          </a:xfrm>
        </p:spPr>
        <p:txBody>
          <a:bodyPr>
            <a:normAutofit/>
          </a:bodyPr>
          <a:lstStyle/>
          <a:p>
            <a:pPr>
              <a:lnSpc>
                <a:spcPct val="90000"/>
              </a:lnSpc>
              <a:buClr>
                <a:srgbClr val="FF00FF"/>
              </a:buClr>
            </a:pPr>
            <a:r>
              <a:rPr lang="en-US" sz="2800" dirty="0">
                <a:latin typeface="Times New Roman" pitchFamily="18" charset="0"/>
              </a:rPr>
              <a:t>Psychiatric assessments. </a:t>
            </a:r>
          </a:p>
          <a:p>
            <a:pPr>
              <a:lnSpc>
                <a:spcPct val="90000"/>
              </a:lnSpc>
              <a:buClr>
                <a:srgbClr val="FF00FF"/>
              </a:buClr>
            </a:pPr>
            <a:r>
              <a:rPr lang="en-US" sz="2800" dirty="0">
                <a:latin typeface="Times New Roman" pitchFamily="18" charset="0"/>
              </a:rPr>
              <a:t>Mental status examination and </a:t>
            </a:r>
            <a:r>
              <a:rPr lang="en-US" sz="2800" dirty="0" smtClean="0">
                <a:latin typeface="Times New Roman" pitchFamily="18" charset="0"/>
              </a:rPr>
              <a:t>neuropsychological </a:t>
            </a:r>
            <a:r>
              <a:rPr lang="en-US" sz="2800" dirty="0">
                <a:latin typeface="Times New Roman" pitchFamily="18" charset="0"/>
              </a:rPr>
              <a:t>assessment.</a:t>
            </a:r>
          </a:p>
          <a:p>
            <a:pPr>
              <a:lnSpc>
                <a:spcPct val="90000"/>
              </a:lnSpc>
              <a:buClr>
                <a:srgbClr val="FF00FF"/>
              </a:buClr>
            </a:pPr>
            <a:r>
              <a:rPr lang="en-US" sz="2800" dirty="0">
                <a:latin typeface="Times New Roman" pitchFamily="18" charset="0"/>
              </a:rPr>
              <a:t>Laboratory tests.</a:t>
            </a:r>
          </a:p>
          <a:p>
            <a:pPr>
              <a:lnSpc>
                <a:spcPct val="90000"/>
              </a:lnSpc>
              <a:buClr>
                <a:srgbClr val="FF00FF"/>
              </a:buClr>
            </a:pPr>
            <a:r>
              <a:rPr lang="en-US" sz="2800" dirty="0">
                <a:latin typeface="Times New Roman" pitchFamily="18" charset="0"/>
              </a:rPr>
              <a:t>Brain imaging</a:t>
            </a:r>
            <a:r>
              <a:rPr lang="en-US" sz="2400" dirty="0">
                <a:latin typeface="Times New Roman" pitchFamily="18" charset="0"/>
              </a:rPr>
              <a:t> .</a:t>
            </a:r>
          </a:p>
          <a:p>
            <a:pPr>
              <a:lnSpc>
                <a:spcPct val="90000"/>
              </a:lnSpc>
              <a:buClr>
                <a:srgbClr val="FF00FF"/>
              </a:buClr>
              <a:buFontTx/>
              <a:buNone/>
            </a:pPr>
            <a:r>
              <a:rPr lang="en-US" sz="2400" dirty="0">
                <a:latin typeface="Times New Roman" pitchFamily="18" charset="0"/>
              </a:rPr>
              <a:t>        </a:t>
            </a:r>
            <a:r>
              <a:rPr lang="en-US" sz="2400" dirty="0" smtClean="0">
                <a:latin typeface="Times New Roman" pitchFamily="18" charset="0"/>
              </a:rPr>
              <a:t>* </a:t>
            </a:r>
            <a:r>
              <a:rPr lang="en-US" sz="2400" dirty="0">
                <a:latin typeface="Times New Roman" pitchFamily="18" charset="0"/>
              </a:rPr>
              <a:t>CT </a:t>
            </a:r>
            <a:r>
              <a:rPr lang="en-US" sz="2800" dirty="0">
                <a:latin typeface="Times New Roman" pitchFamily="18" charset="0"/>
              </a:rPr>
              <a:t>scan</a:t>
            </a:r>
          </a:p>
          <a:p>
            <a:pPr>
              <a:lnSpc>
                <a:spcPct val="90000"/>
              </a:lnSpc>
              <a:buClr>
                <a:srgbClr val="FF00FF"/>
              </a:buClr>
              <a:buFontTx/>
              <a:buNone/>
            </a:pPr>
            <a:r>
              <a:rPr lang="en-US" sz="2400" dirty="0">
                <a:latin typeface="Times New Roman" pitchFamily="18" charset="0"/>
              </a:rPr>
              <a:t>        </a:t>
            </a:r>
            <a:r>
              <a:rPr lang="en-US" sz="2400" dirty="0" smtClean="0">
                <a:latin typeface="Times New Roman" pitchFamily="18" charset="0"/>
              </a:rPr>
              <a:t>* </a:t>
            </a:r>
            <a:r>
              <a:rPr lang="en-US" sz="2400" dirty="0">
                <a:latin typeface="Times New Roman" pitchFamily="18" charset="0"/>
              </a:rPr>
              <a:t>MRI   </a:t>
            </a:r>
          </a:p>
          <a:p>
            <a:pPr>
              <a:lnSpc>
                <a:spcPct val="90000"/>
              </a:lnSpc>
              <a:buClr>
                <a:srgbClr val="FF00FF"/>
              </a:buClr>
              <a:buFontTx/>
              <a:buNone/>
            </a:pPr>
            <a:r>
              <a:rPr lang="en-US" sz="2400" dirty="0">
                <a:latin typeface="Times New Roman" pitchFamily="18" charset="0"/>
              </a:rPr>
              <a:t>        </a:t>
            </a:r>
            <a:r>
              <a:rPr lang="en-US" sz="2400" dirty="0" smtClean="0">
                <a:latin typeface="Times New Roman" pitchFamily="18" charset="0"/>
              </a:rPr>
              <a:t>* </a:t>
            </a:r>
            <a:r>
              <a:rPr lang="en-US" sz="2400" dirty="0">
                <a:latin typeface="Times New Roman" pitchFamily="18" charset="0"/>
              </a:rPr>
              <a:t>PET  (Positron emission </a:t>
            </a:r>
            <a:r>
              <a:rPr lang="en-US" sz="2400" dirty="0" smtClean="0">
                <a:latin typeface="Times New Roman" pitchFamily="18" charset="0"/>
              </a:rPr>
              <a:t>tomography)</a:t>
            </a:r>
            <a:endParaRPr lang="en-US" sz="2400" dirty="0">
              <a:latin typeface="Times New Roman" pitchFamily="18" charset="0"/>
            </a:endParaRPr>
          </a:p>
          <a:p>
            <a:pPr>
              <a:lnSpc>
                <a:spcPct val="90000"/>
              </a:lnSpc>
              <a:buClr>
                <a:srgbClr val="FF00FF"/>
              </a:buClr>
              <a:buFontTx/>
              <a:buNone/>
            </a:pPr>
            <a:r>
              <a:rPr lang="en-US" sz="2400" dirty="0">
                <a:latin typeface="Times New Roman" pitchFamily="18" charset="0"/>
              </a:rPr>
              <a:t>        </a:t>
            </a:r>
            <a:r>
              <a:rPr lang="en-US" sz="2400" dirty="0" smtClean="0">
                <a:latin typeface="Times New Roman" pitchFamily="18" charset="0"/>
              </a:rPr>
              <a:t>* </a:t>
            </a:r>
            <a:r>
              <a:rPr lang="en-US" sz="2400" dirty="0">
                <a:latin typeface="Times New Roman" pitchFamily="18" charset="0"/>
              </a:rPr>
              <a:t>SPECT (Single-photon emission computed </a:t>
            </a:r>
            <a:r>
              <a:rPr lang="en-US" sz="2400" dirty="0" smtClean="0">
                <a:latin typeface="Times New Roman" pitchFamily="18" charset="0"/>
              </a:rPr>
              <a:t>tomography)  </a:t>
            </a:r>
            <a:endParaRPr lang="en-US" sz="2400" dirty="0">
              <a:latin typeface="Times New Roman" pitchFamily="18" charset="0"/>
            </a:endParaRPr>
          </a:p>
          <a:p>
            <a:pPr>
              <a:lnSpc>
                <a:spcPct val="90000"/>
              </a:lnSpc>
              <a:buClr>
                <a:srgbClr val="FF00FF"/>
              </a:buClr>
            </a:pPr>
            <a:r>
              <a:rPr lang="en-US" sz="2800" dirty="0">
                <a:latin typeface="Times New Roman" pitchFamily="18" charset="0"/>
              </a:rPr>
              <a:t>CSF Examination</a:t>
            </a:r>
          </a:p>
          <a:p>
            <a:pPr>
              <a:lnSpc>
                <a:spcPct val="90000"/>
              </a:lnSpc>
              <a:buClr>
                <a:srgbClr val="FF00FF"/>
              </a:buClr>
            </a:pPr>
            <a:r>
              <a:rPr lang="en-US" sz="2400" dirty="0">
                <a:latin typeface="Times New Roman" pitchFamily="18" charset="0"/>
              </a:rPr>
              <a:t>Electro-encephalogram (EEG)</a:t>
            </a:r>
          </a:p>
          <a:p>
            <a:pPr>
              <a:lnSpc>
                <a:spcPct val="90000"/>
              </a:lnSpc>
              <a:buClr>
                <a:srgbClr val="FF00FF"/>
              </a:buClr>
            </a:pPr>
            <a:r>
              <a:rPr lang="en-US" sz="2400" dirty="0">
                <a:latin typeface="Times New Roman" pitchFamily="18" charset="0"/>
              </a:rPr>
              <a:t>Electromyogram  </a:t>
            </a:r>
          </a:p>
          <a:p>
            <a:pPr>
              <a:lnSpc>
                <a:spcPct val="90000"/>
              </a:lnSpc>
              <a:buClr>
                <a:srgbClr val="FF00FF"/>
              </a:buClr>
            </a:pPr>
            <a:endParaRPr lang="en-US" sz="2400" dirty="0">
              <a:latin typeface="Times New Roman" pitchFamily="18" charset="0"/>
            </a:endParaRPr>
          </a:p>
          <a:p>
            <a:pPr>
              <a:lnSpc>
                <a:spcPct val="90000"/>
              </a:lnSpc>
              <a:buClr>
                <a:srgbClr val="FF00FF"/>
              </a:buClr>
            </a:pPr>
            <a:endParaRPr lang="en-US" sz="2800" dirty="0">
              <a:latin typeface="Times New Roman" pitchFamily="18" charset="0"/>
            </a:endParaRPr>
          </a:p>
          <a:p>
            <a:pPr>
              <a:lnSpc>
                <a:spcPct val="90000"/>
              </a:lnSpc>
              <a:buClr>
                <a:srgbClr val="FF00FF"/>
              </a:buClr>
            </a:pPr>
            <a:endParaRPr lang="en-US" sz="2800" dirty="0">
              <a:latin typeface="Times New Roman" pitchFamily="18" charset="0"/>
            </a:endParaRPr>
          </a:p>
          <a:p>
            <a:pPr>
              <a:lnSpc>
                <a:spcPct val="90000"/>
              </a:lnSpc>
            </a:pPr>
            <a:endParaRPr lang="en-US" sz="2400" dirty="0">
              <a:latin typeface="Times New Roman" pitchFamily="18" charset="0"/>
            </a:endParaRPr>
          </a:p>
          <a:p>
            <a:pPr>
              <a:lnSpc>
                <a:spcPct val="90000"/>
              </a:lnSpc>
            </a:pPr>
            <a:endParaRPr lang="en-US" sz="2400" dirty="0"/>
          </a:p>
        </p:txBody>
      </p:sp>
    </p:spTree>
    <p:extLst>
      <p:ext uri="{BB962C8B-B14F-4D97-AF65-F5344CB8AC3E}">
        <p14:creationId xmlns:p14="http://schemas.microsoft.com/office/powerpoint/2010/main" val="23580750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5059362"/>
          </a:xfrm>
        </p:spPr>
        <p:txBody>
          <a:bodyPr/>
          <a:lstStyle/>
          <a:p>
            <a:endParaRPr lang="en-US"/>
          </a:p>
        </p:txBody>
      </p:sp>
      <p:sp>
        <p:nvSpPr>
          <p:cNvPr id="10243" name="Rectangle 3"/>
          <p:cNvSpPr>
            <a:spLocks noGrp="1" noChangeArrowheads="1"/>
          </p:cNvSpPr>
          <p:nvPr>
            <p:ph type="body" idx="1"/>
          </p:nvPr>
        </p:nvSpPr>
        <p:spPr>
          <a:xfrm>
            <a:off x="457200" y="5943600"/>
            <a:ext cx="8229600" cy="914400"/>
          </a:xfrm>
        </p:spPr>
        <p:txBody>
          <a:bodyPr/>
          <a:lstStyle/>
          <a:p>
            <a:pPr>
              <a:lnSpc>
                <a:spcPct val="90000"/>
              </a:lnSpc>
              <a:buFontTx/>
              <a:buNone/>
            </a:pPr>
            <a:r>
              <a:rPr lang="en-US" sz="2800">
                <a:hlinkClick r:id="rId2" tooltip="Positron emission tomography"/>
              </a:rPr>
              <a:t>PET scan</a:t>
            </a:r>
            <a:r>
              <a:rPr lang="en-US" sz="2800"/>
              <a:t> of the brain of a person with AD showing a loss of function in the temporal lobe</a:t>
            </a:r>
          </a:p>
        </p:txBody>
      </p:sp>
      <p:pic>
        <p:nvPicPr>
          <p:cNvPr id="10245" name="Picture 5" descr="File:PET Alzheimer.jpg">
            <a:hlinkClick r:id="rId3"/>
          </p:cNvPr>
          <p:cNvPicPr>
            <a:picLocks noChangeAspect="1" noChangeArrowheads="1"/>
          </p:cNvPicPr>
          <p:nvPr/>
        </p:nvPicPr>
        <p:blipFill>
          <a:blip r:embed="rId4"/>
          <a:srcRect/>
          <a:stretch>
            <a:fillRect/>
          </a:stretch>
        </p:blipFill>
        <p:spPr bwMode="auto">
          <a:xfrm>
            <a:off x="1828800" y="228600"/>
            <a:ext cx="5448300" cy="4906963"/>
          </a:xfrm>
          <a:prstGeom prst="rect">
            <a:avLst/>
          </a:prstGeom>
          <a:noFill/>
        </p:spPr>
      </p:pic>
    </p:spTree>
    <p:extLst>
      <p:ext uri="{BB962C8B-B14F-4D97-AF65-F5344CB8AC3E}">
        <p14:creationId xmlns:p14="http://schemas.microsoft.com/office/powerpoint/2010/main" val="10901656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rgbClr val="FF0000"/>
                </a:solidFill>
              </a:rPr>
              <a:t>Treatment</a:t>
            </a:r>
            <a:endParaRPr lang="ar-IQ" sz="4800"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a:cs typeface="+mj-cs"/>
              </a:rPr>
              <a:t>DESIRED OUTCOMES</a:t>
            </a:r>
          </a:p>
          <a:p>
            <a:pPr algn="just">
              <a:lnSpc>
                <a:spcPct val="150000"/>
              </a:lnSpc>
            </a:pPr>
            <a:r>
              <a:rPr lang="en-US" sz="2600" dirty="0" smtClean="0">
                <a:cs typeface="+mj-cs"/>
              </a:rPr>
              <a:t>The </a:t>
            </a:r>
            <a:r>
              <a:rPr lang="en-US" sz="2600" dirty="0">
                <a:cs typeface="+mj-cs"/>
              </a:rPr>
              <a:t>primary goal of treatment in AD is to </a:t>
            </a:r>
            <a:r>
              <a:rPr lang="en-US" sz="2600" dirty="0" smtClean="0">
                <a:cs typeface="+mj-cs"/>
              </a:rPr>
              <a:t>symptomatically treat</a:t>
            </a:r>
            <a:r>
              <a:rPr lang="en-US" sz="2600" dirty="0">
                <a:cs typeface="+mj-cs"/>
              </a:rPr>
              <a:t> </a:t>
            </a:r>
            <a:r>
              <a:rPr lang="en-US" sz="2600" dirty="0" smtClean="0">
                <a:cs typeface="+mj-cs"/>
              </a:rPr>
              <a:t>cognitive </a:t>
            </a:r>
            <a:r>
              <a:rPr lang="en-US" sz="2600" dirty="0">
                <a:cs typeface="+mj-cs"/>
              </a:rPr>
              <a:t>difficulties and preserve patient function as long as </a:t>
            </a:r>
            <a:r>
              <a:rPr lang="en-US" sz="2600" dirty="0" smtClean="0">
                <a:cs typeface="+mj-cs"/>
              </a:rPr>
              <a:t>possible. </a:t>
            </a:r>
          </a:p>
          <a:p>
            <a:pPr algn="just">
              <a:lnSpc>
                <a:spcPct val="150000"/>
              </a:lnSpc>
            </a:pPr>
            <a:r>
              <a:rPr lang="en-US" sz="2600" dirty="0" smtClean="0">
                <a:cs typeface="+mj-cs"/>
              </a:rPr>
              <a:t>Secondary </a:t>
            </a:r>
            <a:r>
              <a:rPr lang="en-US" sz="2600" dirty="0">
                <a:cs typeface="+mj-cs"/>
              </a:rPr>
              <a:t>goals include treating the psychiatric and </a:t>
            </a:r>
            <a:r>
              <a:rPr lang="en-US" sz="2600" dirty="0" smtClean="0">
                <a:cs typeface="+mj-cs"/>
              </a:rPr>
              <a:t>behavioral </a:t>
            </a:r>
            <a:r>
              <a:rPr lang="en-US" sz="2600" dirty="0" err="1" smtClean="0">
                <a:cs typeface="+mj-cs"/>
              </a:rPr>
              <a:t>sequelae</a:t>
            </a:r>
            <a:r>
              <a:rPr lang="en-US" sz="2600" dirty="0" smtClean="0">
                <a:cs typeface="+mj-cs"/>
              </a:rPr>
              <a:t> </a:t>
            </a:r>
            <a:r>
              <a:rPr lang="en-US" sz="2600" dirty="0">
                <a:cs typeface="+mj-cs"/>
              </a:rPr>
              <a:t>that occur as a result of the disease. </a:t>
            </a:r>
            <a:endParaRPr lang="en-US" sz="2600" dirty="0" smtClean="0">
              <a:cs typeface="+mj-cs"/>
            </a:endParaRPr>
          </a:p>
          <a:p>
            <a:pPr algn="just">
              <a:lnSpc>
                <a:spcPct val="150000"/>
              </a:lnSpc>
            </a:pPr>
            <a:r>
              <a:rPr lang="en-US" sz="2600" dirty="0" smtClean="0">
                <a:cs typeface="+mj-cs"/>
              </a:rPr>
              <a:t>Current </a:t>
            </a:r>
            <a:r>
              <a:rPr lang="en-US" sz="2600" dirty="0">
                <a:cs typeface="+mj-cs"/>
              </a:rPr>
              <a:t>AD </a:t>
            </a:r>
            <a:r>
              <a:rPr lang="en-US" sz="2600" dirty="0" smtClean="0">
                <a:cs typeface="+mj-cs"/>
              </a:rPr>
              <a:t>treatments have </a:t>
            </a:r>
            <a:r>
              <a:rPr lang="en-US" sz="2600" dirty="0">
                <a:cs typeface="+mj-cs"/>
              </a:rPr>
              <a:t>not been shown to prolong life, cure AD, or halt or reverse </a:t>
            </a:r>
            <a:r>
              <a:rPr lang="en-US" sz="2600" dirty="0" smtClean="0">
                <a:cs typeface="+mj-cs"/>
              </a:rPr>
              <a:t>the pathophysiologic </a:t>
            </a:r>
            <a:r>
              <a:rPr lang="en-US" sz="2600" dirty="0">
                <a:cs typeface="+mj-cs"/>
              </a:rPr>
              <a:t>processes of the disorder.</a:t>
            </a:r>
            <a:endParaRPr lang="ar-IQ" sz="2600" dirty="0">
              <a:cs typeface="+mj-cs"/>
            </a:endParaRPr>
          </a:p>
        </p:txBody>
      </p:sp>
    </p:spTree>
    <p:extLst>
      <p:ext uri="{BB962C8B-B14F-4D97-AF65-F5344CB8AC3E}">
        <p14:creationId xmlns:p14="http://schemas.microsoft.com/office/powerpoint/2010/main" val="20302120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r>
              <a:rPr lang="en-US" sz="2800" b="1" dirty="0">
                <a:solidFill>
                  <a:srgbClr val="FF0000"/>
                </a:solidFill>
                <a:latin typeface="Times New Roman" pitchFamily="18" charset="0"/>
                <a:cs typeface="Times New Roman" pitchFamily="18" charset="0"/>
              </a:rPr>
              <a:t>Pharmacological </a:t>
            </a:r>
            <a:r>
              <a:rPr lang="en-US" sz="2800" b="1" dirty="0" smtClean="0">
                <a:solidFill>
                  <a:srgbClr val="FF0000"/>
                </a:solidFill>
                <a:latin typeface="Times New Roman" pitchFamily="18" charset="0"/>
                <a:cs typeface="Times New Roman" pitchFamily="18" charset="0"/>
              </a:rPr>
              <a:t>Intervention</a:t>
            </a:r>
            <a:endParaRPr lang="en-US" sz="2800" b="1" dirty="0">
              <a:solidFill>
                <a:srgbClr val="FF0000"/>
              </a:solidFill>
              <a:latin typeface="Times New Roman" pitchFamily="18" charset="0"/>
              <a:cs typeface="Times New Roman" pitchFamily="18" charset="0"/>
            </a:endParaRPr>
          </a:p>
        </p:txBody>
      </p:sp>
      <p:sp>
        <p:nvSpPr>
          <p:cNvPr id="11267" name="Rectangle 3"/>
          <p:cNvSpPr>
            <a:spLocks noGrp="1" noChangeArrowheads="1"/>
          </p:cNvSpPr>
          <p:nvPr>
            <p:ph type="body" idx="1"/>
          </p:nvPr>
        </p:nvSpPr>
        <p:spPr/>
        <p:txBody>
          <a:bodyPr>
            <a:noAutofit/>
          </a:bodyPr>
          <a:lstStyle/>
          <a:p>
            <a:pPr algn="just">
              <a:lnSpc>
                <a:spcPct val="150000"/>
              </a:lnSpc>
              <a:buClr>
                <a:srgbClr val="FF00FF"/>
              </a:buClr>
            </a:pPr>
            <a:r>
              <a:rPr lang="en-US" sz="2400" dirty="0">
                <a:latin typeface="Times New Roman" pitchFamily="18" charset="0"/>
                <a:cs typeface="Times New Roman" pitchFamily="18" charset="0"/>
              </a:rPr>
              <a:t>In mild-moderate disease, consider therapy with a cholinesterase </a:t>
            </a:r>
            <a:r>
              <a:rPr lang="en-US" sz="2400" dirty="0" smtClean="0">
                <a:latin typeface="Times New Roman" pitchFamily="18" charset="0"/>
                <a:cs typeface="Times New Roman" pitchFamily="18" charset="0"/>
              </a:rPr>
              <a:t>inhibitor:</a:t>
            </a:r>
          </a:p>
          <a:p>
            <a:pPr algn="just">
              <a:lnSpc>
                <a:spcPct val="150000"/>
              </a:lnSpc>
              <a:buClr>
                <a:srgbClr val="FF00FF"/>
              </a:buClr>
            </a:pPr>
            <a:r>
              <a:rPr lang="en-US" sz="2400" dirty="0" err="1" smtClean="0">
                <a:latin typeface="Times New Roman" pitchFamily="18" charset="0"/>
                <a:cs typeface="Times New Roman" pitchFamily="18" charset="0"/>
              </a:rPr>
              <a:t>Acetylcholinesterase</a:t>
            </a:r>
            <a:r>
              <a:rPr lang="en-US" sz="2400" dirty="0" smtClean="0">
                <a:latin typeface="Times New Roman" pitchFamily="18" charset="0"/>
                <a:cs typeface="Times New Roman" pitchFamily="18" charset="0"/>
              </a:rPr>
              <a:t> inhibitors: prevent </a:t>
            </a:r>
            <a:r>
              <a:rPr lang="en-US" sz="2400" dirty="0">
                <a:latin typeface="Times New Roman" pitchFamily="18" charset="0"/>
                <a:cs typeface="Times New Roman" pitchFamily="18" charset="0"/>
              </a:rPr>
              <a:t>the breakdown of acetylcholine, a chemical messenger important for learning and memory </a:t>
            </a:r>
          </a:p>
          <a:p>
            <a:pPr algn="just">
              <a:lnSpc>
                <a:spcPct val="150000"/>
              </a:lnSpc>
              <a:buClr>
                <a:srgbClr val="FF00FF"/>
              </a:buClr>
              <a:buFontTx/>
              <a:buNone/>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eg</a:t>
            </a:r>
            <a:r>
              <a:rPr lang="en-US" sz="2400" dirty="0">
                <a:latin typeface="Times New Roman" pitchFamily="18" charset="0"/>
                <a:cs typeface="Times New Roman" pitchFamily="18" charset="0"/>
              </a:rPr>
              <a:t>.  Donepezil (Aricept) </a:t>
            </a:r>
          </a:p>
          <a:p>
            <a:pPr algn="just">
              <a:lnSpc>
                <a:spcPct val="150000"/>
              </a:lnSpc>
              <a:buClr>
                <a:srgbClr val="FF00FF"/>
              </a:buClr>
              <a:buFontTx/>
              <a:buNone/>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Rivastigmine</a:t>
            </a:r>
            <a:r>
              <a:rPr lang="en-US" sz="2400" dirty="0">
                <a:latin typeface="Times New Roman" pitchFamily="18" charset="0"/>
                <a:cs typeface="Times New Roman" pitchFamily="18" charset="0"/>
              </a:rPr>
              <a:t> (Exelon) </a:t>
            </a:r>
          </a:p>
          <a:p>
            <a:pPr algn="just">
              <a:lnSpc>
                <a:spcPct val="150000"/>
              </a:lnSpc>
              <a:buClr>
                <a:srgbClr val="FF00FF"/>
              </a:buClr>
              <a:buFontTx/>
              <a:buNone/>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Galantamine</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Razadyne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164535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a:xfrm>
            <a:off x="457200" y="762000"/>
            <a:ext cx="8229600" cy="5364163"/>
          </a:xfrm>
        </p:spPr>
        <p:txBody>
          <a:bodyPr>
            <a:normAutofit lnSpcReduction="10000"/>
          </a:bodyPr>
          <a:lstStyle/>
          <a:p>
            <a:pPr algn="just">
              <a:lnSpc>
                <a:spcPct val="150000"/>
              </a:lnSpc>
            </a:pPr>
            <a:r>
              <a:rPr lang="en-US" sz="2400" dirty="0">
                <a:cs typeface="+mj-cs"/>
              </a:rPr>
              <a:t>In moderate to severe disease, consider adding </a:t>
            </a:r>
            <a:r>
              <a:rPr lang="en-US" sz="2400" dirty="0" err="1">
                <a:cs typeface="+mj-cs"/>
              </a:rPr>
              <a:t>antiglutamatergic</a:t>
            </a:r>
            <a:r>
              <a:rPr lang="en-US" sz="2400" dirty="0">
                <a:cs typeface="+mj-cs"/>
              </a:rPr>
              <a:t> </a:t>
            </a:r>
            <a:r>
              <a:rPr lang="en-US" sz="2400" dirty="0" smtClean="0">
                <a:cs typeface="+mj-cs"/>
              </a:rPr>
              <a:t>therapy:</a:t>
            </a:r>
            <a:r>
              <a:rPr lang="en-US" sz="2400" dirty="0">
                <a:cs typeface="+mj-cs"/>
              </a:rPr>
              <a:t>	 </a:t>
            </a:r>
            <a:endParaRPr lang="en-US" sz="2400" dirty="0" smtClean="0">
              <a:cs typeface="+mj-cs"/>
            </a:endParaRPr>
          </a:p>
          <a:p>
            <a:pPr algn="just">
              <a:lnSpc>
                <a:spcPct val="150000"/>
              </a:lnSpc>
              <a:buFontTx/>
              <a:buNone/>
            </a:pPr>
            <a:r>
              <a:rPr lang="en-US" sz="2400" dirty="0" smtClean="0">
                <a:cs typeface="+mj-cs"/>
              </a:rPr>
              <a:t>               N-Methyl </a:t>
            </a:r>
            <a:r>
              <a:rPr lang="en-US" sz="2400" dirty="0">
                <a:cs typeface="+mj-cs"/>
              </a:rPr>
              <a:t>d-aspartate Receptor Antagonist (NMDA)</a:t>
            </a:r>
          </a:p>
          <a:p>
            <a:pPr marL="0" indent="0" algn="just">
              <a:lnSpc>
                <a:spcPct val="150000"/>
              </a:lnSpc>
              <a:buNone/>
            </a:pPr>
            <a:r>
              <a:rPr lang="en-US" sz="2400" dirty="0" smtClean="0">
                <a:cs typeface="+mj-cs"/>
              </a:rPr>
              <a:t>   E.g.: </a:t>
            </a:r>
            <a:r>
              <a:rPr lang="en-US" sz="2400" dirty="0" err="1" smtClean="0">
                <a:cs typeface="+mj-cs"/>
              </a:rPr>
              <a:t>Memantine</a:t>
            </a:r>
            <a:r>
              <a:rPr lang="en-US" sz="2400" dirty="0" smtClean="0">
                <a:cs typeface="+mj-cs"/>
              </a:rPr>
              <a:t> </a:t>
            </a:r>
            <a:r>
              <a:rPr lang="en-US" sz="2400" dirty="0">
                <a:cs typeface="+mj-cs"/>
              </a:rPr>
              <a:t>– blocks the NMDA receptor and inhibit their overstimulation by glutamate (neurotransmitter)</a:t>
            </a:r>
          </a:p>
          <a:p>
            <a:pPr algn="just">
              <a:lnSpc>
                <a:spcPct val="150000"/>
              </a:lnSpc>
              <a:buClr>
                <a:srgbClr val="FF00FF"/>
              </a:buClr>
            </a:pPr>
            <a:r>
              <a:rPr lang="en-US" sz="2400" dirty="0" err="1">
                <a:latin typeface="Times New Roman" pitchFamily="18" charset="0"/>
                <a:cs typeface="+mj-cs"/>
              </a:rPr>
              <a:t>Antidepressents</a:t>
            </a:r>
            <a:r>
              <a:rPr lang="en-US" sz="2400" dirty="0">
                <a:latin typeface="Times New Roman" pitchFamily="18" charset="0"/>
                <a:cs typeface="+mj-cs"/>
              </a:rPr>
              <a:t>. </a:t>
            </a:r>
          </a:p>
          <a:p>
            <a:pPr algn="just">
              <a:lnSpc>
                <a:spcPct val="150000"/>
              </a:lnSpc>
              <a:buClr>
                <a:srgbClr val="FF00FF"/>
              </a:buClr>
            </a:pPr>
            <a:r>
              <a:rPr lang="en-US" sz="2400" dirty="0">
                <a:latin typeface="Times New Roman" pitchFamily="18" charset="0"/>
                <a:cs typeface="+mj-cs"/>
              </a:rPr>
              <a:t>Anxiolytics.</a:t>
            </a:r>
          </a:p>
          <a:p>
            <a:pPr algn="just">
              <a:lnSpc>
                <a:spcPct val="150000"/>
              </a:lnSpc>
              <a:buClr>
                <a:srgbClr val="FF00FF"/>
              </a:buClr>
            </a:pPr>
            <a:r>
              <a:rPr lang="en-US" sz="2400" dirty="0">
                <a:latin typeface="Times New Roman" pitchFamily="18" charset="0"/>
                <a:cs typeface="+mj-cs"/>
              </a:rPr>
              <a:t>Antipsychotics.</a:t>
            </a:r>
          </a:p>
          <a:p>
            <a:pPr algn="just">
              <a:lnSpc>
                <a:spcPct val="150000"/>
              </a:lnSpc>
              <a:buClr>
                <a:srgbClr val="FF00FF"/>
              </a:buClr>
            </a:pPr>
            <a:r>
              <a:rPr lang="en-US" sz="2400" dirty="0">
                <a:latin typeface="Times New Roman" pitchFamily="18" charset="0"/>
                <a:cs typeface="+mj-cs"/>
              </a:rPr>
              <a:t>Anticonvulsants</a:t>
            </a:r>
          </a:p>
        </p:txBody>
      </p:sp>
    </p:spTree>
    <p:extLst>
      <p:ext uri="{BB962C8B-B14F-4D97-AF65-F5344CB8AC3E}">
        <p14:creationId xmlns:p14="http://schemas.microsoft.com/office/powerpoint/2010/main" val="3358515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5400" i="1">
                <a:solidFill>
                  <a:srgbClr val="B82A0E"/>
                </a:solidFill>
                <a:latin typeface="Monotype Corsiva" pitchFamily="66" charset="0"/>
              </a:rPr>
              <a:t>Origin of Alzheimer's Disease</a:t>
            </a:r>
          </a:p>
        </p:txBody>
      </p:sp>
      <p:sp>
        <p:nvSpPr>
          <p:cNvPr id="16387" name="Rectangle 3"/>
          <p:cNvSpPr>
            <a:spLocks noGrp="1" noChangeArrowheads="1"/>
          </p:cNvSpPr>
          <p:nvPr>
            <p:ph type="body" sz="half" idx="1"/>
          </p:nvPr>
        </p:nvSpPr>
        <p:spPr>
          <a:xfrm>
            <a:off x="457200" y="1524000"/>
            <a:ext cx="5029200" cy="4602163"/>
          </a:xfrm>
        </p:spPr>
        <p:txBody>
          <a:bodyPr/>
          <a:lstStyle/>
          <a:p>
            <a:pPr>
              <a:lnSpc>
                <a:spcPct val="80000"/>
              </a:lnSpc>
              <a:buFontTx/>
              <a:buNone/>
            </a:pPr>
            <a:r>
              <a:rPr lang="en-US" sz="2400" dirty="0">
                <a:latin typeface="Times New Roman" pitchFamily="18" charset="0"/>
              </a:rPr>
              <a:t>		The disease was first described by Dr. </a:t>
            </a:r>
            <a:r>
              <a:rPr lang="en-US" sz="2400" dirty="0" err="1">
                <a:latin typeface="Times New Roman" pitchFamily="18" charset="0"/>
              </a:rPr>
              <a:t>Alois</a:t>
            </a:r>
            <a:r>
              <a:rPr lang="en-US" sz="2400" dirty="0">
                <a:latin typeface="Times New Roman" pitchFamily="18" charset="0"/>
              </a:rPr>
              <a:t> Alzheimer, a German physician, in 1906. Alzheimer had a patient named </a:t>
            </a:r>
            <a:r>
              <a:rPr lang="en-US" sz="2400" dirty="0" err="1">
                <a:latin typeface="Times New Roman" pitchFamily="18" charset="0"/>
              </a:rPr>
              <a:t>Auguste</a:t>
            </a:r>
            <a:r>
              <a:rPr lang="en-US" sz="2400" dirty="0">
                <a:latin typeface="Times New Roman" pitchFamily="18" charset="0"/>
              </a:rPr>
              <a:t> D, in her fifties who suffered from what seemed to be a mental illness. But when she died in 1906, an autopsy revealed dense deposits, now called </a:t>
            </a:r>
            <a:r>
              <a:rPr lang="en-US" sz="2400" dirty="0" err="1">
                <a:solidFill>
                  <a:srgbClr val="FF0000"/>
                </a:solidFill>
                <a:latin typeface="Times New Roman" pitchFamily="18" charset="0"/>
              </a:rPr>
              <a:t>neuritic</a:t>
            </a:r>
            <a:r>
              <a:rPr lang="en-US" sz="2400" dirty="0">
                <a:solidFill>
                  <a:srgbClr val="FF0000"/>
                </a:solidFill>
                <a:latin typeface="Times New Roman" pitchFamily="18" charset="0"/>
              </a:rPr>
              <a:t> plaques</a:t>
            </a:r>
            <a:r>
              <a:rPr lang="en-US" sz="2400" dirty="0">
                <a:latin typeface="Times New Roman" pitchFamily="18" charset="0"/>
              </a:rPr>
              <a:t>, outside and around the nerve cells in her brain. Inside the cells were twisted strands of fiber, or </a:t>
            </a:r>
            <a:r>
              <a:rPr lang="en-US" sz="2400" dirty="0">
                <a:solidFill>
                  <a:srgbClr val="FF0000"/>
                </a:solidFill>
                <a:latin typeface="Times New Roman" pitchFamily="18" charset="0"/>
              </a:rPr>
              <a:t>neurofibrillary tangles</a:t>
            </a:r>
            <a:r>
              <a:rPr lang="en-US" sz="2400" dirty="0">
                <a:latin typeface="Times New Roman" pitchFamily="18" charset="0"/>
              </a:rPr>
              <a:t>. Since Dr. </a:t>
            </a:r>
            <a:r>
              <a:rPr lang="en-US" sz="2400" dirty="0" err="1">
                <a:latin typeface="Times New Roman" pitchFamily="18" charset="0"/>
              </a:rPr>
              <a:t>Alois</a:t>
            </a:r>
            <a:r>
              <a:rPr lang="en-US" sz="2400" dirty="0">
                <a:latin typeface="Times New Roman" pitchFamily="18" charset="0"/>
              </a:rPr>
              <a:t> Alzheimer's was the first person who discovered the disease, AD was named after him.</a:t>
            </a:r>
            <a:r>
              <a:rPr lang="en-US" sz="2400" dirty="0">
                <a:latin typeface="Times New Roman" pitchFamily="18" charset="0"/>
                <a:hlinkClick r:id="" action="ppaction://noaction"/>
              </a:rPr>
              <a:t> </a:t>
            </a:r>
            <a:endParaRPr lang="en-US" sz="2400" dirty="0">
              <a:latin typeface="Times New Roman" pitchFamily="18" charset="0"/>
            </a:endParaRPr>
          </a:p>
          <a:p>
            <a:pPr>
              <a:lnSpc>
                <a:spcPct val="80000"/>
              </a:lnSpc>
              <a:buFontTx/>
              <a:buNone/>
            </a:pPr>
            <a:endParaRPr lang="en-US" sz="2400" dirty="0"/>
          </a:p>
        </p:txBody>
      </p:sp>
      <p:pic>
        <p:nvPicPr>
          <p:cNvPr id="16389" name="Picture 5" descr="180px-Auguste_D_aus_Marktbreit">
            <a:hlinkClick r:id="rId2" tooltip="&quot;Alois Alzheimer's patient Auguste D in 1902. Hers was the first described case of what became known as Alzheimer's diease.&quot;"/>
          </p:cNvPr>
          <p:cNvPicPr>
            <a:picLocks noGrp="1" noChangeAspect="1" noChangeArrowheads="1"/>
          </p:cNvPicPr>
          <p:nvPr>
            <p:ph sz="half" idx="2"/>
          </p:nvPr>
        </p:nvPicPr>
        <p:blipFill>
          <a:blip r:embed="rId3"/>
          <a:srcRect/>
          <a:stretch>
            <a:fillRect/>
          </a:stretch>
        </p:blipFill>
        <p:spPr>
          <a:xfrm>
            <a:off x="5813425" y="1752600"/>
            <a:ext cx="2946400" cy="2971800"/>
          </a:xfrm>
          <a:ln/>
        </p:spPr>
      </p:pic>
      <p:sp>
        <p:nvSpPr>
          <p:cNvPr id="16391" name="Rectangle 7"/>
          <p:cNvSpPr>
            <a:spLocks noChangeArrowheads="1"/>
          </p:cNvSpPr>
          <p:nvPr/>
        </p:nvSpPr>
        <p:spPr bwMode="auto">
          <a:xfrm>
            <a:off x="6705600" y="4953000"/>
            <a:ext cx="1250950" cy="366713"/>
          </a:xfrm>
          <a:prstGeom prst="rect">
            <a:avLst/>
          </a:prstGeom>
          <a:noFill/>
          <a:ln w="9525">
            <a:noFill/>
            <a:miter lim="800000"/>
            <a:headEnd/>
            <a:tailEnd/>
          </a:ln>
          <a:effectLst/>
        </p:spPr>
        <p:txBody>
          <a:bodyPr wrap="none">
            <a:spAutoFit/>
          </a:bodyPr>
          <a:lstStyle/>
          <a:p>
            <a:r>
              <a:rPr lang="en-US">
                <a:hlinkClick r:id="rId4" tooltip="Auguste D"/>
              </a:rPr>
              <a:t>Auguste D</a:t>
            </a:r>
            <a:endParaRPr lang="en-US"/>
          </a:p>
        </p:txBody>
      </p:sp>
    </p:spTree>
    <p:extLst>
      <p:ext uri="{BB962C8B-B14F-4D97-AF65-F5344CB8AC3E}">
        <p14:creationId xmlns:p14="http://schemas.microsoft.com/office/powerpoint/2010/main" val="16668334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534400" cy="4525963"/>
          </a:xfrm>
        </p:spPr>
        <p:txBody>
          <a:bodyPr>
            <a:noAutofit/>
          </a:bodyPr>
          <a:lstStyle/>
          <a:p>
            <a:pPr algn="just">
              <a:lnSpc>
                <a:spcPct val="150000"/>
              </a:lnSpc>
            </a:pPr>
            <a:r>
              <a:rPr lang="en-US" sz="2400" b="1" dirty="0">
                <a:solidFill>
                  <a:srgbClr val="FF0000"/>
                </a:solidFill>
                <a:latin typeface="Times New Roman" pitchFamily="18" charset="0"/>
                <a:cs typeface="Times New Roman" pitchFamily="18" charset="0"/>
              </a:rPr>
              <a:t>Cholinesterase Inhibitors </a:t>
            </a:r>
            <a:r>
              <a:rPr lang="en-US" sz="2400" dirty="0" smtClean="0">
                <a:latin typeface="Times New Roman" pitchFamily="18" charset="0"/>
                <a:cs typeface="Times New Roman" pitchFamily="18" charset="0"/>
              </a:rPr>
              <a:t>to enhance cholinergic </a:t>
            </a:r>
            <a:r>
              <a:rPr lang="en-US" sz="2400" dirty="0">
                <a:latin typeface="Times New Roman" pitchFamily="18" charset="0"/>
                <a:cs typeface="Times New Roman" pitchFamily="18" charset="0"/>
              </a:rPr>
              <a:t>activity in </a:t>
            </a:r>
            <a:r>
              <a:rPr lang="en-US" sz="2400" dirty="0" smtClean="0">
                <a:latin typeface="Times New Roman" pitchFamily="18" charset="0"/>
                <a:cs typeface="Times New Roman" pitchFamily="18" charset="0"/>
              </a:rPr>
              <a:t>patients with </a:t>
            </a:r>
            <a:r>
              <a:rPr lang="en-US" sz="2400" dirty="0">
                <a:latin typeface="Times New Roman" pitchFamily="18" charset="0"/>
                <a:cs typeface="Times New Roman" pitchFamily="18" charset="0"/>
              </a:rPr>
              <a:t>AD by inhibiting the hydrolysis of acetylcholine through </a:t>
            </a:r>
            <a:r>
              <a:rPr lang="en-US" sz="2400" dirty="0" smtClean="0">
                <a:latin typeface="Times New Roman" pitchFamily="18" charset="0"/>
                <a:cs typeface="Times New Roman" pitchFamily="18" charset="0"/>
              </a:rPr>
              <a:t>reversible inhibition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cholinesterase.</a:t>
            </a:r>
          </a:p>
          <a:p>
            <a:pPr algn="just">
              <a:lnSpc>
                <a:spcPct val="150000"/>
              </a:lnSpc>
            </a:pPr>
            <a:endParaRPr lang="en-US" sz="2400" dirty="0" smtClean="0">
              <a:latin typeface="Times New Roman" pitchFamily="18" charset="0"/>
              <a:cs typeface="Times New Roman" pitchFamily="18" charset="0"/>
            </a:endParaRPr>
          </a:p>
          <a:p>
            <a:pPr algn="just">
              <a:lnSpc>
                <a:spcPct val="150000"/>
              </a:lnSpc>
            </a:pPr>
            <a:r>
              <a:rPr lang="en-US" sz="2400" dirty="0" err="1">
                <a:latin typeface="Times New Roman" pitchFamily="18" charset="0"/>
                <a:cs typeface="Times New Roman" pitchFamily="18" charset="0"/>
              </a:rPr>
              <a:t>Tacrine</a:t>
            </a:r>
            <a:r>
              <a:rPr lang="en-US" sz="2400" dirty="0">
                <a:latin typeface="Times New Roman" pitchFamily="18" charset="0"/>
                <a:cs typeface="Times New Roman" pitchFamily="18" charset="0"/>
              </a:rPr>
              <a:t> was the first such </a:t>
            </a:r>
            <a:r>
              <a:rPr lang="en-US" sz="2400" dirty="0" smtClean="0">
                <a:latin typeface="Times New Roman" pitchFamily="18" charset="0"/>
                <a:cs typeface="Times New Roman" pitchFamily="18" charset="0"/>
              </a:rPr>
              <a:t>drug. However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tacrine</a:t>
            </a:r>
            <a:r>
              <a:rPr lang="en-US" sz="2400" dirty="0">
                <a:latin typeface="Times New Roman" pitchFamily="18" charset="0"/>
                <a:cs typeface="Times New Roman" pitchFamily="18" charset="0"/>
              </a:rPr>
              <a:t> is fraught </a:t>
            </a:r>
            <a:r>
              <a:rPr lang="en-US" sz="2400" dirty="0" smtClean="0">
                <a:latin typeface="Times New Roman" pitchFamily="18" charset="0"/>
                <a:cs typeface="Times New Roman" pitchFamily="18" charset="0"/>
              </a:rPr>
              <a:t>with significant </a:t>
            </a:r>
            <a:r>
              <a:rPr lang="en-US" sz="2400" dirty="0">
                <a:latin typeface="Times New Roman" pitchFamily="18" charset="0"/>
                <a:cs typeface="Times New Roman" pitchFamily="18" charset="0"/>
              </a:rPr>
              <a:t>side effects, including hepatotoxicity, that severely </a:t>
            </a:r>
            <a:r>
              <a:rPr lang="en-US" sz="2400" dirty="0" smtClean="0">
                <a:latin typeface="Times New Roman" pitchFamily="18" charset="0"/>
                <a:cs typeface="Times New Roman" pitchFamily="18" charset="0"/>
              </a:rPr>
              <a:t>limit its </a:t>
            </a:r>
            <a:r>
              <a:rPr lang="en-US" sz="2400" dirty="0">
                <a:latin typeface="Times New Roman" pitchFamily="18" charset="0"/>
                <a:cs typeface="Times New Roman" pitchFamily="18" charset="0"/>
              </a:rPr>
              <a:t>usefulness.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use of </a:t>
            </a:r>
            <a:r>
              <a:rPr lang="en-US" sz="2400" dirty="0" err="1">
                <a:latin typeface="Times New Roman" pitchFamily="18" charset="0"/>
                <a:cs typeface="Times New Roman" pitchFamily="18" charset="0"/>
              </a:rPr>
              <a:t>tacrine</a:t>
            </a:r>
            <a:r>
              <a:rPr lang="en-US" sz="2400" dirty="0">
                <a:latin typeface="Times New Roman" pitchFamily="18" charset="0"/>
                <a:cs typeface="Times New Roman" pitchFamily="18" charset="0"/>
              </a:rPr>
              <a:t> has </a:t>
            </a:r>
            <a:r>
              <a:rPr lang="en-US" sz="2400" dirty="0" smtClean="0">
                <a:latin typeface="Times New Roman" pitchFamily="18" charset="0"/>
                <a:cs typeface="Times New Roman" pitchFamily="18" charset="0"/>
              </a:rPr>
              <a:t>been replaced </a:t>
            </a:r>
            <a:r>
              <a:rPr lang="en-US" sz="2400" dirty="0">
                <a:latin typeface="Times New Roman" pitchFamily="18" charset="0"/>
                <a:cs typeface="Times New Roman" pitchFamily="18" charset="0"/>
              </a:rPr>
              <a:t>by the use of safer, more tolerable cholinesterase inhibitors.</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2716994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p:spPr>
        <p:txBody>
          <a:bodyPr>
            <a:noAutofit/>
          </a:bodyPr>
          <a:lstStyle/>
          <a:p>
            <a:pPr algn="just">
              <a:lnSpc>
                <a:spcPct val="150000"/>
              </a:lnSpc>
            </a:pPr>
            <a:r>
              <a:rPr lang="en-US" sz="2400" dirty="0">
                <a:latin typeface="Times New Roman" pitchFamily="18" charset="0"/>
                <a:cs typeface="Times New Roman" pitchFamily="18" charset="0"/>
              </a:rPr>
              <a:t>Newer cholinesterase inhibitors donepezil, </a:t>
            </a:r>
            <a:r>
              <a:rPr lang="en-US" sz="2400" dirty="0" err="1">
                <a:latin typeface="Times New Roman" pitchFamily="18" charset="0"/>
                <a:cs typeface="Times New Roman" pitchFamily="18" charset="0"/>
              </a:rPr>
              <a:t>rivastigmine</a:t>
            </a:r>
            <a:r>
              <a:rPr lang="en-US" sz="2400" dirty="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galantamine</a:t>
            </a:r>
            <a:r>
              <a:rPr lang="en-US" sz="2400" dirty="0" smtClean="0">
                <a:latin typeface="Times New Roman" pitchFamily="18" charset="0"/>
                <a:cs typeface="Times New Roman" pitchFamily="18" charset="0"/>
              </a:rPr>
              <a:t>, show </a:t>
            </a:r>
            <a:r>
              <a:rPr lang="en-US" sz="2400" dirty="0">
                <a:latin typeface="Times New Roman" pitchFamily="18" charset="0"/>
                <a:cs typeface="Times New Roman" pitchFamily="18" charset="0"/>
              </a:rPr>
              <a:t>similar efficacy and </a:t>
            </a:r>
            <a:r>
              <a:rPr lang="en-US" sz="2400" dirty="0" smtClean="0">
                <a:latin typeface="Times New Roman" pitchFamily="18" charset="0"/>
                <a:cs typeface="Times New Roman" pitchFamily="18" charset="0"/>
              </a:rPr>
              <a:t>are </a:t>
            </a:r>
            <a:r>
              <a:rPr lang="en-US" sz="2400" dirty="0">
                <a:latin typeface="Times New Roman" pitchFamily="18" charset="0"/>
                <a:cs typeface="Times New Roman" pitchFamily="18" charset="0"/>
              </a:rPr>
              <a:t>generally well tolerated.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most frequent </a:t>
            </a:r>
            <a:r>
              <a:rPr lang="en-US" sz="2400" dirty="0" smtClean="0">
                <a:latin typeface="Times New Roman" pitchFamily="18" charset="0"/>
                <a:cs typeface="Times New Roman" pitchFamily="18" charset="0"/>
              </a:rPr>
              <a:t>adverse events </a:t>
            </a:r>
            <a:r>
              <a:rPr lang="en-US" sz="2400" dirty="0">
                <a:latin typeface="Times New Roman" pitchFamily="18" charset="0"/>
                <a:cs typeface="Times New Roman" pitchFamily="18" charset="0"/>
              </a:rPr>
              <a:t>associated with these agents are mild to moderate </a:t>
            </a:r>
            <a:r>
              <a:rPr lang="en-US" sz="2400" dirty="0" smtClean="0">
                <a:latin typeface="Times New Roman" pitchFamily="18" charset="0"/>
                <a:cs typeface="Times New Roman" pitchFamily="18" charset="0"/>
              </a:rPr>
              <a:t>gastrointestinal symptoms </a:t>
            </a:r>
            <a:r>
              <a:rPr lang="en-US" sz="2400" dirty="0">
                <a:latin typeface="Times New Roman" pitchFamily="18" charset="0"/>
                <a:cs typeface="Times New Roman" pitchFamily="18" charset="0"/>
              </a:rPr>
              <a:t>(nausea, vomiting, and diarrhea</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Other cholinergic side </a:t>
            </a:r>
            <a:r>
              <a:rPr lang="en-US" sz="2400" dirty="0">
                <a:latin typeface="Times New Roman" pitchFamily="18" charset="0"/>
                <a:cs typeface="Times New Roman" pitchFamily="18" charset="0"/>
              </a:rPr>
              <a:t>effects are generally dose-related and include </a:t>
            </a:r>
            <a:r>
              <a:rPr lang="en-US" sz="2400" dirty="0" smtClean="0">
                <a:latin typeface="Times New Roman" pitchFamily="18" charset="0"/>
                <a:cs typeface="Times New Roman" pitchFamily="18" charset="0"/>
              </a:rPr>
              <a:t>urinary incontinence</a:t>
            </a:r>
            <a:r>
              <a:rPr lang="en-US" sz="2400" dirty="0">
                <a:latin typeface="Times New Roman" pitchFamily="18" charset="0"/>
                <a:cs typeface="Times New Roman" pitchFamily="18" charset="0"/>
              </a:rPr>
              <a:t>, dizziness, headache, syncope, </a:t>
            </a:r>
            <a:r>
              <a:rPr lang="en-US" sz="2400" dirty="0" err="1">
                <a:latin typeface="Times New Roman" pitchFamily="18" charset="0"/>
                <a:cs typeface="Times New Roman" pitchFamily="18" charset="0"/>
              </a:rPr>
              <a:t>bradycardia</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muscle weakness</a:t>
            </a:r>
            <a:r>
              <a:rPr lang="en-US" sz="2400" dirty="0">
                <a:latin typeface="Times New Roman" pitchFamily="18" charset="0"/>
                <a:cs typeface="Times New Roman" pitchFamily="18" charset="0"/>
              </a:rPr>
              <a:t>, salivation, and sweating.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Gradual </a:t>
            </a:r>
            <a:r>
              <a:rPr lang="en-US" sz="2400" dirty="0">
                <a:latin typeface="Times New Roman" pitchFamily="18" charset="0"/>
                <a:cs typeface="Times New Roman" pitchFamily="18" charset="0"/>
              </a:rPr>
              <a:t>dose titration </a:t>
            </a:r>
            <a:r>
              <a:rPr lang="en-US" sz="2400" dirty="0" smtClean="0">
                <a:latin typeface="Times New Roman" pitchFamily="18" charset="0"/>
                <a:cs typeface="Times New Roman" pitchFamily="18" charset="0"/>
              </a:rPr>
              <a:t>over several </a:t>
            </a:r>
            <a:r>
              <a:rPr lang="en-US" sz="2400" dirty="0">
                <a:latin typeface="Times New Roman" pitchFamily="18" charset="0"/>
                <a:cs typeface="Times New Roman" pitchFamily="18" charset="0"/>
              </a:rPr>
              <a:t>months can improve tolerability</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1489044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334000"/>
          </a:xfrm>
        </p:spPr>
        <p:txBody>
          <a:bodyPr>
            <a:noAutofit/>
          </a:bodyPr>
          <a:lstStyle/>
          <a:p>
            <a:pPr marL="0" indent="0" algn="just">
              <a:lnSpc>
                <a:spcPct val="150000"/>
              </a:lnSpc>
              <a:buNone/>
            </a:pPr>
            <a:r>
              <a:rPr lang="en-US" sz="2400" b="1" dirty="0" err="1">
                <a:solidFill>
                  <a:srgbClr val="FF0000"/>
                </a:solidFill>
                <a:latin typeface="Times New Roman" pitchFamily="18" charset="0"/>
                <a:cs typeface="Times New Roman" pitchFamily="18" charset="0"/>
              </a:rPr>
              <a:t>Antiglutamatergic</a:t>
            </a:r>
            <a:r>
              <a:rPr lang="en-US" sz="2400" b="1" dirty="0">
                <a:solidFill>
                  <a:srgbClr val="FF0000"/>
                </a:solidFill>
                <a:latin typeface="Times New Roman" pitchFamily="18" charset="0"/>
                <a:cs typeface="Times New Roman" pitchFamily="18" charset="0"/>
              </a:rPr>
              <a:t> Therapy </a:t>
            </a:r>
            <a:r>
              <a:rPr lang="en-US" sz="2400" b="1" dirty="0" smtClean="0">
                <a:solidFill>
                  <a:srgbClr val="FF0000"/>
                </a:solidFill>
                <a:latin typeface="Times New Roman" pitchFamily="18" charset="0"/>
                <a:cs typeface="Times New Roman" pitchFamily="18" charset="0"/>
              </a:rPr>
              <a:t> </a:t>
            </a:r>
          </a:p>
          <a:p>
            <a:pPr algn="just">
              <a:lnSpc>
                <a:spcPct val="150000"/>
              </a:lnSpc>
            </a:pPr>
            <a:r>
              <a:rPr lang="en-US" sz="2400" dirty="0" err="1" smtClean="0">
                <a:latin typeface="Times New Roman" pitchFamily="18" charset="0"/>
                <a:cs typeface="Times New Roman" pitchFamily="18" charset="0"/>
              </a:rPr>
              <a:t>Memantine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the only </a:t>
            </a:r>
            <a:r>
              <a:rPr lang="en-US" sz="2400" dirty="0" smtClean="0">
                <a:latin typeface="Times New Roman" pitchFamily="18" charset="0"/>
                <a:cs typeface="Times New Roman" pitchFamily="18" charset="0"/>
              </a:rPr>
              <a:t>NMDA antagonist currently available.</a:t>
            </a:r>
          </a:p>
          <a:p>
            <a:pPr algn="just">
              <a:lnSpc>
                <a:spcPct val="150000"/>
              </a:lnSpc>
            </a:pPr>
            <a:r>
              <a:rPr lang="en-US" sz="2400" dirty="0" err="1" smtClean="0">
                <a:latin typeface="Times New Roman" pitchFamily="18" charset="0"/>
                <a:cs typeface="Times New Roman" pitchFamily="18" charset="0"/>
              </a:rPr>
              <a:t>Memantine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blocks </a:t>
            </a:r>
            <a:r>
              <a:rPr lang="en-US" sz="2400" dirty="0" err="1" smtClean="0">
                <a:latin typeface="Times New Roman" pitchFamily="18" charset="0"/>
                <a:cs typeface="Times New Roman" pitchFamily="18" charset="0"/>
              </a:rPr>
              <a:t>glutamatergic</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neurotransmission </a:t>
            </a:r>
            <a:r>
              <a:rPr lang="en-US" sz="2400" dirty="0">
                <a:latin typeface="Times New Roman" pitchFamily="18" charset="0"/>
                <a:cs typeface="Times New Roman" pitchFamily="18" charset="0"/>
              </a:rPr>
              <a:t>by antagonizing NMDA receptors. </a:t>
            </a:r>
          </a:p>
          <a:p>
            <a:pPr algn="just">
              <a:lnSpc>
                <a:spcPct val="150000"/>
              </a:lnSpc>
            </a:pPr>
            <a:r>
              <a:rPr lang="en-US" sz="2400" dirty="0" smtClean="0">
                <a:latin typeface="Times New Roman" pitchFamily="18" charset="0"/>
                <a:cs typeface="Times New Roman" pitchFamily="18" charset="0"/>
              </a:rPr>
              <a:t>Glutamate is an </a:t>
            </a:r>
            <a:r>
              <a:rPr lang="en-US" sz="2400" dirty="0">
                <a:latin typeface="Times New Roman" pitchFamily="18" charset="0"/>
                <a:cs typeface="Times New Roman" pitchFamily="18" charset="0"/>
              </a:rPr>
              <a:t>excitatory neurotransmitter in the brain implicated in </a:t>
            </a:r>
            <a:r>
              <a:rPr lang="en-US" sz="2400" dirty="0" smtClean="0">
                <a:latin typeface="Times New Roman" pitchFamily="18" charset="0"/>
                <a:cs typeface="Times New Roman" pitchFamily="18" charset="0"/>
              </a:rPr>
              <a:t>long-term potentiation</a:t>
            </a:r>
            <a:r>
              <a:rPr lang="en-US" sz="2400" dirty="0">
                <a:latin typeface="Times New Roman" pitchFamily="18" charset="0"/>
                <a:cs typeface="Times New Roman" pitchFamily="18" charset="0"/>
              </a:rPr>
              <a:t>, a neuronal mechanism important for learning </a:t>
            </a:r>
            <a:r>
              <a:rPr lang="en-US" sz="2400" dirty="0" smtClean="0">
                <a:latin typeface="Times New Roman" pitchFamily="18" charset="0"/>
                <a:cs typeface="Times New Roman" pitchFamily="18" charset="0"/>
              </a:rPr>
              <a:t>and memory.</a:t>
            </a:r>
          </a:p>
          <a:p>
            <a:pPr algn="just">
              <a:lnSpc>
                <a:spcPct val="150000"/>
              </a:lnSpc>
            </a:pPr>
            <a:r>
              <a:rPr lang="en-US" sz="2400" dirty="0" smtClean="0">
                <a:latin typeface="Times New Roman" pitchFamily="18" charset="0"/>
                <a:cs typeface="Times New Roman" pitchFamily="18" charset="0"/>
              </a:rPr>
              <a:t>By </a:t>
            </a:r>
            <a:r>
              <a:rPr lang="en-US" sz="2400" dirty="0">
                <a:latin typeface="Times New Roman" pitchFamily="18" charset="0"/>
                <a:cs typeface="Times New Roman" pitchFamily="18" charset="0"/>
              </a:rPr>
              <a:t>blocking NMDA receptors, </a:t>
            </a:r>
            <a:r>
              <a:rPr lang="en-US" sz="2400" dirty="0" err="1">
                <a:latin typeface="Times New Roman" pitchFamily="18" charset="0"/>
                <a:cs typeface="Times New Roman" pitchFamily="18" charset="0"/>
              </a:rPr>
              <a:t>excitotoxic</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reactions, which </a:t>
            </a:r>
            <a:r>
              <a:rPr lang="en-US" sz="2400" dirty="0">
                <a:latin typeface="Times New Roman" pitchFamily="18" charset="0"/>
                <a:cs typeface="Times New Roman" pitchFamily="18" charset="0"/>
              </a:rPr>
              <a:t>ultimately lead to cell death, may be </a:t>
            </a:r>
            <a:r>
              <a:rPr lang="en-US" sz="2400" dirty="0" smtClean="0">
                <a:latin typeface="Times New Roman" pitchFamily="18" charset="0"/>
                <a:cs typeface="Times New Roman" pitchFamily="18" charset="0"/>
              </a:rPr>
              <a:t>prevented.</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5934170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5637"/>
            <a:ext cx="8229600" cy="5821363"/>
          </a:xfrm>
        </p:spPr>
        <p:txBody>
          <a:bodyPr>
            <a:noAutofit/>
          </a:bodyPr>
          <a:lstStyle/>
          <a:p>
            <a:pPr algn="just">
              <a:lnSpc>
                <a:spcPct val="150000"/>
              </a:lnSpc>
            </a:pPr>
            <a:r>
              <a:rPr lang="en-US" sz="2400" dirty="0" err="1" smtClean="0">
                <a:latin typeface="Times New Roman" pitchFamily="18" charset="0"/>
                <a:cs typeface="Times New Roman" pitchFamily="18" charset="0"/>
              </a:rPr>
              <a:t>Memantine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has been well tolerated in clinical trials. </a:t>
            </a:r>
            <a:r>
              <a:rPr lang="en-US" sz="2400" dirty="0" smtClean="0">
                <a:latin typeface="Times New Roman" pitchFamily="18" charset="0"/>
                <a:cs typeface="Times New Roman" pitchFamily="18" charset="0"/>
              </a:rPr>
              <a:t>The most </a:t>
            </a:r>
            <a:r>
              <a:rPr lang="en-US" sz="2400" dirty="0">
                <a:latin typeface="Times New Roman" pitchFamily="18" charset="0"/>
                <a:cs typeface="Times New Roman" pitchFamily="18" charset="0"/>
              </a:rPr>
              <a:t>common adverse events associated with </a:t>
            </a:r>
            <a:r>
              <a:rPr lang="en-US" sz="2400" dirty="0" err="1">
                <a:latin typeface="Times New Roman" pitchFamily="18" charset="0"/>
                <a:cs typeface="Times New Roman" pitchFamily="18" charset="0"/>
              </a:rPr>
              <a:t>memantine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include constipation</a:t>
            </a:r>
            <a:r>
              <a:rPr lang="en-US" sz="2400" dirty="0">
                <a:latin typeface="Times New Roman" pitchFamily="18" charset="0"/>
                <a:cs typeface="Times New Roman" pitchFamily="18" charset="0"/>
              </a:rPr>
              <a:t>, confusion, dizziness, headache, hallucinations, </a:t>
            </a:r>
            <a:r>
              <a:rPr lang="en-US" sz="2400" dirty="0" smtClean="0">
                <a:latin typeface="Times New Roman" pitchFamily="18" charset="0"/>
                <a:cs typeface="Times New Roman" pitchFamily="18" charset="0"/>
              </a:rPr>
              <a:t>coughing, and hypertension.</a:t>
            </a:r>
            <a:endParaRPr lang="en-US" sz="2400" dirty="0">
              <a:latin typeface="Times New Roman" pitchFamily="18" charset="0"/>
              <a:cs typeface="Times New Roman" pitchFamily="18" charset="0"/>
            </a:endParaRPr>
          </a:p>
          <a:p>
            <a:pPr algn="just">
              <a:lnSpc>
                <a:spcPct val="150000"/>
              </a:lnSpc>
            </a:pPr>
            <a:r>
              <a:rPr lang="en-US" sz="2400" dirty="0" err="1">
                <a:latin typeface="Times New Roman" pitchFamily="18" charset="0"/>
                <a:cs typeface="Times New Roman" pitchFamily="18" charset="0"/>
              </a:rPr>
              <a:t>Memantine</a:t>
            </a:r>
            <a:r>
              <a:rPr lang="en-US" sz="2400" dirty="0">
                <a:latin typeface="Times New Roman" pitchFamily="18" charset="0"/>
                <a:cs typeface="Times New Roman" pitchFamily="18" charset="0"/>
              </a:rPr>
              <a:t> is likely to be used as </a:t>
            </a:r>
            <a:r>
              <a:rPr lang="en-US" sz="2400" dirty="0" err="1">
                <a:latin typeface="Times New Roman" pitchFamily="18" charset="0"/>
                <a:cs typeface="Times New Roman" pitchFamily="18" charset="0"/>
              </a:rPr>
              <a:t>monotherapy</a:t>
            </a:r>
            <a:r>
              <a:rPr lang="en-US" sz="2400" dirty="0">
                <a:latin typeface="Times New Roman" pitchFamily="18" charset="0"/>
                <a:cs typeface="Times New Roman" pitchFamily="18" charset="0"/>
              </a:rPr>
              <a:t> and also </a:t>
            </a:r>
            <a:r>
              <a:rPr lang="en-US" sz="2400" dirty="0" smtClean="0">
                <a:latin typeface="Times New Roman" pitchFamily="18" charset="0"/>
                <a:cs typeface="Times New Roman" pitchFamily="18" charset="0"/>
              </a:rPr>
              <a:t>in combination </a:t>
            </a:r>
            <a:r>
              <a:rPr lang="en-US" sz="2400" dirty="0">
                <a:latin typeface="Times New Roman" pitchFamily="18" charset="0"/>
                <a:cs typeface="Times New Roman" pitchFamily="18" charset="0"/>
              </a:rPr>
              <a:t>with cholinesterase inhibitors in patients with </a:t>
            </a:r>
            <a:r>
              <a:rPr lang="en-US" sz="2400" dirty="0" smtClean="0">
                <a:latin typeface="Times New Roman" pitchFamily="18" charset="0"/>
                <a:cs typeface="Times New Roman" pitchFamily="18" charset="0"/>
              </a:rPr>
              <a:t>moderate to </a:t>
            </a:r>
            <a:r>
              <a:rPr lang="en-US" sz="2400" dirty="0">
                <a:latin typeface="Times New Roman" pitchFamily="18" charset="0"/>
                <a:cs typeface="Times New Roman" pitchFamily="18" charset="0"/>
              </a:rPr>
              <a:t>severe AD. </a:t>
            </a:r>
            <a:endParaRPr lang="en-US" sz="2400" dirty="0" smtClean="0">
              <a:latin typeface="Times New Roman" pitchFamily="18" charset="0"/>
              <a:cs typeface="Times New Roman" pitchFamily="18" charset="0"/>
            </a:endParaRPr>
          </a:p>
          <a:p>
            <a:pPr algn="just">
              <a:lnSpc>
                <a:spcPct val="150000"/>
              </a:lnSpc>
            </a:pPr>
            <a:r>
              <a:rPr lang="en-US" sz="2400" dirty="0" err="1" smtClean="0">
                <a:latin typeface="Times New Roman" pitchFamily="18" charset="0"/>
                <a:cs typeface="Times New Roman" pitchFamily="18" charset="0"/>
              </a:rPr>
              <a:t>Memantine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should be initiated at 5 mg once a </a:t>
            </a:r>
            <a:r>
              <a:rPr lang="en-US" sz="2400" dirty="0" smtClean="0">
                <a:latin typeface="Times New Roman" pitchFamily="18" charset="0"/>
                <a:cs typeface="Times New Roman" pitchFamily="18" charset="0"/>
              </a:rPr>
              <a:t>day and </a:t>
            </a:r>
            <a:r>
              <a:rPr lang="en-US" sz="2400" dirty="0">
                <a:latin typeface="Times New Roman" pitchFamily="18" charset="0"/>
                <a:cs typeface="Times New Roman" pitchFamily="18" charset="0"/>
              </a:rPr>
              <a:t>increased weekly by 5 mg a day to the effective dose of 10 </a:t>
            </a:r>
            <a:r>
              <a:rPr lang="en-US" sz="2400" dirty="0" smtClean="0">
                <a:latin typeface="Times New Roman" pitchFamily="18" charset="0"/>
                <a:cs typeface="Times New Roman" pitchFamily="18" charset="0"/>
              </a:rPr>
              <a:t>mg twice daily.</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5934170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0" y="228600"/>
            <a:ext cx="9144000" cy="6400800"/>
          </a:xfrm>
          <a:prstGeom prst="rect">
            <a:avLst/>
          </a:prstGeom>
          <a:noFill/>
          <a:ln w="9525">
            <a:noFill/>
            <a:miter lim="800000"/>
            <a:headEnd/>
            <a:tailEnd/>
          </a:ln>
          <a:effectLst/>
        </p:spPr>
      </p:pic>
    </p:spTree>
    <p:extLst>
      <p:ext uri="{BB962C8B-B14F-4D97-AF65-F5344CB8AC3E}">
        <p14:creationId xmlns:p14="http://schemas.microsoft.com/office/powerpoint/2010/main" val="23004038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i="1" dirty="0" smtClean="0">
                <a:solidFill>
                  <a:srgbClr val="C00000"/>
                </a:solidFill>
                <a:latin typeface="Monotype Corsiva" pitchFamily="66" charset="0"/>
              </a:rPr>
              <a:t>Non-conventional Pharmacologic Treatment</a:t>
            </a:r>
            <a:endParaRPr lang="en-US" sz="3600" i="1" dirty="0">
              <a:solidFill>
                <a:srgbClr val="C00000"/>
              </a:solidFill>
              <a:latin typeface="Monotype Corsiva" pitchFamily="66" charset="0"/>
            </a:endParaRPr>
          </a:p>
        </p:txBody>
      </p:sp>
      <p:sp>
        <p:nvSpPr>
          <p:cNvPr id="3" name="Content Placeholder 2"/>
          <p:cNvSpPr>
            <a:spLocks noGrp="1"/>
          </p:cNvSpPr>
          <p:nvPr>
            <p:ph idx="1"/>
          </p:nvPr>
        </p:nvSpPr>
        <p:spPr>
          <a:xfrm>
            <a:off x="457200" y="1295400"/>
            <a:ext cx="8229600" cy="4830763"/>
          </a:xfrm>
        </p:spPr>
        <p:txBody>
          <a:bodyPr>
            <a:noAutofit/>
          </a:bodyPr>
          <a:lstStyle/>
          <a:p>
            <a:pPr algn="just">
              <a:lnSpc>
                <a:spcPct val="150000"/>
              </a:lnSpc>
            </a:pPr>
            <a:r>
              <a:rPr lang="en-US" sz="2000" b="1" dirty="0" smtClean="0">
                <a:latin typeface="Times New Roman" pitchFamily="18" charset="0"/>
                <a:cs typeface="Times New Roman" pitchFamily="18" charset="0"/>
              </a:rPr>
              <a:t>Vitamin E</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The antioxidant vitamin E has been proposed as a treatment </a:t>
            </a:r>
            <a:r>
              <a:rPr lang="en-US" sz="2000" dirty="0" smtClean="0">
                <a:latin typeface="Times New Roman" pitchFamily="18" charset="0"/>
                <a:cs typeface="Times New Roman" pitchFamily="18" charset="0"/>
              </a:rPr>
              <a:t>for AD </a:t>
            </a:r>
            <a:r>
              <a:rPr lang="en-US" sz="2000" dirty="0">
                <a:latin typeface="Times New Roman" pitchFamily="18" charset="0"/>
                <a:cs typeface="Times New Roman" pitchFamily="18" charset="0"/>
              </a:rPr>
              <a:t>because of the association of oxygen free radicals with AD</a:t>
            </a:r>
            <a:endParaRPr lang="en-US" sz="2000" dirty="0" smtClean="0">
              <a:latin typeface="Times New Roman" pitchFamily="18" charset="0"/>
              <a:cs typeface="Times New Roman" pitchFamily="18" charset="0"/>
            </a:endParaRPr>
          </a:p>
          <a:p>
            <a:pPr algn="just">
              <a:lnSpc>
                <a:spcPct val="150000"/>
              </a:lnSpc>
            </a:pPr>
            <a:r>
              <a:rPr lang="en-US" sz="2000" b="1" dirty="0" smtClean="0">
                <a:latin typeface="Times New Roman" pitchFamily="18" charset="0"/>
                <a:cs typeface="Times New Roman" pitchFamily="18" charset="0"/>
              </a:rPr>
              <a:t>Estrogen</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There </a:t>
            </a:r>
            <a:r>
              <a:rPr lang="en-US" sz="2000" dirty="0" smtClean="0">
                <a:latin typeface="Times New Roman" pitchFamily="18" charset="0"/>
                <a:cs typeface="Times New Roman" pitchFamily="18" charset="0"/>
              </a:rPr>
              <a:t>is clinical </a:t>
            </a:r>
            <a:r>
              <a:rPr lang="en-US" sz="2000" dirty="0">
                <a:latin typeface="Times New Roman" pitchFamily="18" charset="0"/>
                <a:cs typeface="Times New Roman" pitchFamily="18" charset="0"/>
              </a:rPr>
              <a:t>evidence that loss </a:t>
            </a:r>
            <a:r>
              <a:rPr lang="en-US" sz="2000" dirty="0" smtClean="0">
                <a:latin typeface="Times New Roman" pitchFamily="18" charset="0"/>
                <a:cs typeface="Times New Roman" pitchFamily="18" charset="0"/>
              </a:rPr>
              <a:t>of estrogen </a:t>
            </a:r>
            <a:r>
              <a:rPr lang="en-US" sz="2000" dirty="0">
                <a:latin typeface="Times New Roman" pitchFamily="18" charset="0"/>
                <a:cs typeface="Times New Roman" pitchFamily="18" charset="0"/>
              </a:rPr>
              <a:t>after menopause is </a:t>
            </a:r>
            <a:r>
              <a:rPr lang="en-US" sz="2000" dirty="0" smtClean="0">
                <a:latin typeface="Times New Roman" pitchFamily="18" charset="0"/>
                <a:cs typeface="Times New Roman" pitchFamily="18" charset="0"/>
              </a:rPr>
              <a:t>associated with </a:t>
            </a:r>
            <a:r>
              <a:rPr lang="en-US" sz="2000" dirty="0">
                <a:latin typeface="Times New Roman" pitchFamily="18" charset="0"/>
                <a:cs typeface="Times New Roman" pitchFamily="18" charset="0"/>
              </a:rPr>
              <a:t>subclinical impairment in some aspects of </a:t>
            </a:r>
            <a:r>
              <a:rPr lang="en-US" sz="2000" dirty="0" smtClean="0">
                <a:latin typeface="Times New Roman" pitchFamily="18" charset="0"/>
                <a:cs typeface="Times New Roman" pitchFamily="18" charset="0"/>
              </a:rPr>
              <a:t>neuropsychological function</a:t>
            </a:r>
            <a:r>
              <a:rPr lang="en-US" sz="2000" dirty="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p>
          <a:p>
            <a:pPr algn="just">
              <a:lnSpc>
                <a:spcPct val="150000"/>
              </a:lnSpc>
            </a:pPr>
            <a:r>
              <a:rPr lang="en-US" sz="2000" b="1" dirty="0" smtClean="0">
                <a:latin typeface="Times New Roman" pitchFamily="18" charset="0"/>
                <a:cs typeface="Times New Roman" pitchFamily="18" charset="0"/>
              </a:rPr>
              <a:t>NASIDs</a:t>
            </a:r>
            <a:r>
              <a:rPr lang="en-US" sz="2000"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Antiinflammatory</a:t>
            </a:r>
            <a:r>
              <a:rPr lang="en-US" sz="2000" b="1" dirty="0">
                <a:latin typeface="Times New Roman" pitchFamily="18" charset="0"/>
                <a:cs typeface="Times New Roman" pitchFamily="18" charset="0"/>
              </a:rPr>
              <a:t> Agents </a:t>
            </a:r>
            <a:r>
              <a:rPr lang="en-US" sz="2000" dirty="0">
                <a:latin typeface="Times New Roman" pitchFamily="18" charset="0"/>
                <a:cs typeface="Times New Roman" pitchFamily="18" charset="0"/>
              </a:rPr>
              <a:t>Epidemiologic studies suggest a </a:t>
            </a:r>
            <a:r>
              <a:rPr lang="en-US" sz="2000" dirty="0" smtClean="0">
                <a:latin typeface="Times New Roman" pitchFamily="18" charset="0"/>
                <a:cs typeface="Times New Roman" pitchFamily="18" charset="0"/>
              </a:rPr>
              <a:t>protective effect </a:t>
            </a:r>
            <a:r>
              <a:rPr lang="en-US" sz="2000" dirty="0">
                <a:latin typeface="Times New Roman" pitchFamily="18" charset="0"/>
                <a:cs typeface="Times New Roman" pitchFamily="18" charset="0"/>
              </a:rPr>
              <a:t>against AD in patients who have taken </a:t>
            </a:r>
            <a:r>
              <a:rPr lang="en-US" sz="2000" dirty="0" smtClean="0">
                <a:latin typeface="Times New Roman" pitchFamily="18" charset="0"/>
                <a:cs typeface="Times New Roman" pitchFamily="18" charset="0"/>
              </a:rPr>
              <a:t>NSAIDs.</a:t>
            </a:r>
          </a:p>
          <a:p>
            <a:pPr algn="just">
              <a:lnSpc>
                <a:spcPct val="150000"/>
              </a:lnSpc>
            </a:pPr>
            <a:r>
              <a:rPr lang="en-US" sz="2000" b="1" dirty="0">
                <a:latin typeface="Times New Roman" pitchFamily="18" charset="0"/>
                <a:cs typeface="Times New Roman" pitchFamily="18" charset="0"/>
              </a:rPr>
              <a:t>Statins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pravastatin and </a:t>
            </a:r>
            <a:r>
              <a:rPr lang="en-US" sz="2000" dirty="0">
                <a:latin typeface="Times New Roman" pitchFamily="18" charset="0"/>
                <a:cs typeface="Times New Roman" pitchFamily="18" charset="0"/>
              </a:rPr>
              <a:t>lovastatin, but not simvastatin, were associated with </a:t>
            </a:r>
            <a:r>
              <a:rPr lang="en-US" sz="2000" dirty="0" smtClean="0">
                <a:latin typeface="Times New Roman" pitchFamily="18" charset="0"/>
                <a:cs typeface="Times New Roman" pitchFamily="18" charset="0"/>
              </a:rPr>
              <a:t>a lower </a:t>
            </a:r>
            <a:r>
              <a:rPr lang="en-US" sz="2000" dirty="0">
                <a:latin typeface="Times New Roman" pitchFamily="18" charset="0"/>
                <a:cs typeface="Times New Roman" pitchFamily="18" charset="0"/>
              </a:rPr>
              <a:t>prevalence of </a:t>
            </a:r>
            <a:r>
              <a:rPr lang="en-US" sz="2000" dirty="0" smtClean="0">
                <a:latin typeface="Times New Roman" pitchFamily="18" charset="0"/>
                <a:cs typeface="Times New Roman" pitchFamily="18" charset="0"/>
              </a:rPr>
              <a:t>AD. </a:t>
            </a:r>
          </a:p>
          <a:p>
            <a:pPr marL="0" indent="0" algn="just">
              <a:lnSpc>
                <a:spcPct val="150000"/>
              </a:lnSpc>
              <a:buNone/>
            </a:pPr>
            <a:r>
              <a:rPr lang="en-US" sz="2000" dirty="0" smtClean="0">
                <a:latin typeface="Times New Roman" pitchFamily="18" charset="0"/>
                <a:cs typeface="Times New Roman" pitchFamily="18" charset="0"/>
              </a:rPr>
              <a:t>(3-hydroxy-3-methylglutaryl-CoA </a:t>
            </a:r>
            <a:r>
              <a:rPr lang="en-US" sz="2000" dirty="0" err="1" smtClean="0">
                <a:latin typeface="Times New Roman" pitchFamily="18" charset="0"/>
                <a:cs typeface="Times New Roman" pitchFamily="18" charset="0"/>
              </a:rPr>
              <a:t>reductase</a:t>
            </a:r>
            <a:r>
              <a:rPr lang="en-US" sz="2000" dirty="0" smtClean="0">
                <a:latin typeface="Times New Roman" pitchFamily="18" charset="0"/>
                <a:cs typeface="Times New Roman" pitchFamily="18" charset="0"/>
              </a:rPr>
              <a:t> inhibitors) </a:t>
            </a:r>
          </a:p>
        </p:txBody>
      </p:sp>
    </p:spTree>
    <p:extLst>
      <p:ext uri="{BB962C8B-B14F-4D97-AF65-F5344CB8AC3E}">
        <p14:creationId xmlns:p14="http://schemas.microsoft.com/office/powerpoint/2010/main" val="28020287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i="1" dirty="0" smtClean="0">
                <a:solidFill>
                  <a:srgbClr val="C00000"/>
                </a:solidFill>
                <a:latin typeface="Monotype Corsiva" pitchFamily="66" charset="0"/>
              </a:rPr>
              <a:t>Non-conventional Pharmacologic Treatment</a:t>
            </a:r>
            <a:endParaRPr lang="en-US" sz="3600" i="1" dirty="0">
              <a:solidFill>
                <a:srgbClr val="C00000"/>
              </a:solidFill>
              <a:latin typeface="Monotype Corsiva" pitchFamily="66" charset="0"/>
            </a:endParaRPr>
          </a:p>
        </p:txBody>
      </p:sp>
      <p:sp>
        <p:nvSpPr>
          <p:cNvPr id="3" name="Content Placeholder 2"/>
          <p:cNvSpPr>
            <a:spLocks noGrp="1"/>
          </p:cNvSpPr>
          <p:nvPr>
            <p:ph idx="1"/>
          </p:nvPr>
        </p:nvSpPr>
        <p:spPr>
          <a:xfrm>
            <a:off x="457200" y="1295400"/>
            <a:ext cx="8229600" cy="4830763"/>
          </a:xfrm>
        </p:spPr>
        <p:txBody>
          <a:bodyPr>
            <a:normAutofit fontScale="92500"/>
          </a:bodyPr>
          <a:lstStyle/>
          <a:p>
            <a:pPr marL="0" indent="0" algn="just">
              <a:lnSpc>
                <a:spcPct val="150000"/>
              </a:lnSpc>
              <a:buNone/>
            </a:pPr>
            <a:r>
              <a:rPr lang="en-US" sz="2400" b="1" dirty="0" smtClean="0">
                <a:latin typeface="Times New Roman" pitchFamily="18" charset="0"/>
                <a:cs typeface="Times New Roman" pitchFamily="18" charset="0"/>
              </a:rPr>
              <a:t>Ginkgo </a:t>
            </a:r>
            <a:r>
              <a:rPr lang="en-US" sz="2400" b="1" dirty="0" err="1" smtClean="0">
                <a:latin typeface="Times New Roman" pitchFamily="18" charset="0"/>
                <a:cs typeface="Times New Roman" pitchFamily="18" charset="0"/>
              </a:rPr>
              <a:t>biloba</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mechanisms of action in </a:t>
            </a:r>
            <a:r>
              <a:rPr lang="en-US" sz="2400" dirty="0" smtClean="0">
                <a:latin typeface="Times New Roman" pitchFamily="18" charset="0"/>
                <a:cs typeface="Times New Roman" pitchFamily="18" charset="0"/>
              </a:rPr>
              <a:t>AD include:</a:t>
            </a:r>
          </a:p>
          <a:p>
            <a:pPr algn="just">
              <a:lnSpc>
                <a:spcPct val="150000"/>
              </a:lnSpc>
            </a:pPr>
            <a:r>
              <a:rPr lang="en-US" sz="2400" dirty="0" smtClean="0">
                <a:latin typeface="Times New Roman" pitchFamily="18" charset="0"/>
                <a:cs typeface="Times New Roman" pitchFamily="18" charset="0"/>
              </a:rPr>
              <a:t>increasing </a:t>
            </a:r>
            <a:r>
              <a:rPr lang="en-US" sz="2400" dirty="0">
                <a:latin typeface="Times New Roman" pitchFamily="18" charset="0"/>
                <a:cs typeface="Times New Roman" pitchFamily="18" charset="0"/>
              </a:rPr>
              <a:t>blood flow, decreasing the viscosity of </a:t>
            </a:r>
            <a:r>
              <a:rPr lang="en-US" sz="2400" dirty="0" smtClean="0">
                <a:latin typeface="Times New Roman" pitchFamily="18" charset="0"/>
                <a:cs typeface="Times New Roman" pitchFamily="18" charset="0"/>
              </a:rPr>
              <a:t>blood</a:t>
            </a:r>
          </a:p>
          <a:p>
            <a:pPr algn="just">
              <a:lnSpc>
                <a:spcPct val="150000"/>
              </a:lnSpc>
            </a:pPr>
            <a:r>
              <a:rPr lang="en-US" sz="2400" dirty="0" smtClean="0">
                <a:latin typeface="Times New Roman" pitchFamily="18" charset="0"/>
                <a:cs typeface="Times New Roman" pitchFamily="18" charset="0"/>
              </a:rPr>
              <a:t>antagonizing </a:t>
            </a:r>
            <a:r>
              <a:rPr lang="en-US" sz="2400" dirty="0">
                <a:latin typeface="Times New Roman" pitchFamily="18" charset="0"/>
                <a:cs typeface="Times New Roman" pitchFamily="18" charset="0"/>
              </a:rPr>
              <a:t>platelet activating factor </a:t>
            </a:r>
            <a:r>
              <a:rPr lang="en-US" sz="2400" dirty="0" smtClean="0">
                <a:latin typeface="Times New Roman" pitchFamily="18" charset="0"/>
                <a:cs typeface="Times New Roman" pitchFamily="18" charset="0"/>
              </a:rPr>
              <a:t>receptors</a:t>
            </a:r>
          </a:p>
          <a:p>
            <a:pPr algn="just">
              <a:lnSpc>
                <a:spcPct val="150000"/>
              </a:lnSpc>
            </a:pPr>
            <a:r>
              <a:rPr lang="en-US" sz="2400" dirty="0" smtClean="0">
                <a:latin typeface="Times New Roman" pitchFamily="18" charset="0"/>
                <a:cs typeface="Times New Roman" pitchFamily="18" charset="0"/>
              </a:rPr>
              <a:t>increasing tolerance to anoxia</a:t>
            </a:r>
          </a:p>
          <a:p>
            <a:pPr algn="just">
              <a:lnSpc>
                <a:spcPct val="150000"/>
              </a:lnSpc>
            </a:pPr>
            <a:r>
              <a:rPr lang="en-US" sz="2400" dirty="0" smtClean="0">
                <a:latin typeface="Times New Roman" pitchFamily="18" charset="0"/>
                <a:cs typeface="Times New Roman" pitchFamily="18" charset="0"/>
              </a:rPr>
              <a:t>inhibiting </a:t>
            </a:r>
            <a:r>
              <a:rPr lang="en-US" sz="2400" dirty="0">
                <a:latin typeface="Times New Roman" pitchFamily="18" charset="0"/>
                <a:cs typeface="Times New Roman" pitchFamily="18" charset="0"/>
              </a:rPr>
              <a:t>monoamine </a:t>
            </a:r>
            <a:r>
              <a:rPr lang="en-US" sz="2400" dirty="0" smtClean="0">
                <a:latin typeface="Times New Roman" pitchFamily="18" charset="0"/>
                <a:cs typeface="Times New Roman" pitchFamily="18" charset="0"/>
              </a:rPr>
              <a:t>oxidase</a:t>
            </a:r>
          </a:p>
          <a:p>
            <a:pPr algn="just">
              <a:lnSpc>
                <a:spcPct val="150000"/>
              </a:lnSpc>
            </a:pPr>
            <a:r>
              <a:rPr lang="en-US" sz="2400" dirty="0" smtClean="0">
                <a:latin typeface="Times New Roman" pitchFamily="18" charset="0"/>
                <a:cs typeface="Times New Roman" pitchFamily="18" charset="0"/>
              </a:rPr>
              <a:t>Anti-infective properties</a:t>
            </a:r>
          </a:p>
          <a:p>
            <a:pPr algn="just">
              <a:lnSpc>
                <a:spcPct val="150000"/>
              </a:lnSpc>
            </a:pPr>
            <a:r>
              <a:rPr lang="en-US" sz="2400" dirty="0" smtClean="0">
                <a:latin typeface="Times New Roman" pitchFamily="18" charset="0"/>
                <a:cs typeface="Times New Roman" pitchFamily="18" charset="0"/>
              </a:rPr>
              <a:t>preventing </a:t>
            </a:r>
            <a:r>
              <a:rPr lang="en-US" sz="2400" dirty="0">
                <a:latin typeface="Times New Roman" pitchFamily="18" charset="0"/>
                <a:cs typeface="Times New Roman" pitchFamily="18" charset="0"/>
              </a:rPr>
              <a:t>the damage of membranes caused by </a:t>
            </a:r>
            <a:r>
              <a:rPr lang="en-US" sz="2400" dirty="0" smtClean="0">
                <a:latin typeface="Times New Roman" pitchFamily="18" charset="0"/>
                <a:cs typeface="Times New Roman" pitchFamily="18" charset="0"/>
              </a:rPr>
              <a:t>free radicals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Ginkgo </a:t>
            </a:r>
            <a:r>
              <a:rPr lang="en-US" sz="2400" dirty="0" err="1">
                <a:latin typeface="Times New Roman" pitchFamily="18" charset="0"/>
                <a:cs typeface="Times New Roman" pitchFamily="18" charset="0"/>
              </a:rPr>
              <a:t>biloba</a:t>
            </a:r>
            <a:r>
              <a:rPr lang="en-US" sz="2400" dirty="0">
                <a:latin typeface="Times New Roman" pitchFamily="18" charset="0"/>
                <a:cs typeface="Times New Roman" pitchFamily="18" charset="0"/>
              </a:rPr>
              <a:t> may also inhibit </a:t>
            </a:r>
            <a:r>
              <a:rPr lang="en-US" sz="2400" dirty="0" smtClean="0">
                <a:latin typeface="Times New Roman" pitchFamily="18" charset="0"/>
                <a:cs typeface="Times New Roman" pitchFamily="18" charset="0"/>
              </a:rPr>
              <a:t>catecholamine-</a:t>
            </a:r>
            <a:r>
              <a:rPr lang="en-US" sz="2400" i="1" dirty="0" smtClean="0">
                <a:latin typeface="Times New Roman" pitchFamily="18" charset="0"/>
                <a:cs typeface="Times New Roman" pitchFamily="18" charset="0"/>
              </a:rPr>
              <a:t>O</a:t>
            </a:r>
            <a:r>
              <a:rPr lang="en-US" sz="2400" dirty="0" smtClean="0">
                <a:latin typeface="Times New Roman" pitchFamily="18" charset="0"/>
                <a:cs typeface="Times New Roman" pitchFamily="18" charset="0"/>
              </a:rPr>
              <a:t>-methyl </a:t>
            </a:r>
            <a:r>
              <a:rPr lang="en-US" sz="2400" dirty="0" err="1" smtClean="0">
                <a:latin typeface="Times New Roman" pitchFamily="18" charset="0"/>
                <a:cs typeface="Times New Roman" pitchFamily="18" charset="0"/>
              </a:rPr>
              <a:t>transferase</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602262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44562"/>
          </a:xfrm>
        </p:spPr>
        <p:txBody>
          <a:bodyPr/>
          <a:lstStyle/>
          <a:p>
            <a:r>
              <a:rPr lang="en-US" sz="3600" b="1" i="1" dirty="0">
                <a:solidFill>
                  <a:srgbClr val="C00000"/>
                </a:solidFill>
                <a:latin typeface="Monotype Corsiva" pitchFamily="66" charset="0"/>
              </a:rPr>
              <a:t>Medications Used for </a:t>
            </a:r>
            <a:r>
              <a:rPr lang="en-US" sz="3600" b="1" i="1" dirty="0" err="1">
                <a:solidFill>
                  <a:srgbClr val="C00000"/>
                </a:solidFill>
                <a:latin typeface="Monotype Corsiva" pitchFamily="66" charset="0"/>
              </a:rPr>
              <a:t>Noncognitive</a:t>
            </a:r>
            <a:r>
              <a:rPr lang="en-US" sz="3600" b="1" i="1" dirty="0">
                <a:solidFill>
                  <a:srgbClr val="C00000"/>
                </a:solidFill>
                <a:latin typeface="Monotype Corsiva" pitchFamily="66" charset="0"/>
              </a:rPr>
              <a:t> Symptoms</a:t>
            </a:r>
            <a:endParaRPr lang="en-US" sz="3600" i="1" dirty="0">
              <a:solidFill>
                <a:srgbClr val="C00000"/>
              </a:solidFill>
              <a:latin typeface="Monotype Corsiva" pitchFamily="66" charset="0"/>
            </a:endParaRPr>
          </a:p>
        </p:txBody>
      </p:sp>
      <p:sp>
        <p:nvSpPr>
          <p:cNvPr id="3" name="Content Placeholder 2"/>
          <p:cNvSpPr>
            <a:spLocks noGrp="1"/>
          </p:cNvSpPr>
          <p:nvPr>
            <p:ph idx="1"/>
          </p:nvPr>
        </p:nvSpPr>
        <p:spPr>
          <a:xfrm>
            <a:off x="457200" y="1493837"/>
            <a:ext cx="8229600" cy="4830763"/>
          </a:xfrm>
        </p:spPr>
        <p:txBody>
          <a:bodyPr>
            <a:noAutofit/>
          </a:bodyPr>
          <a:lstStyle/>
          <a:p>
            <a:pPr algn="just">
              <a:lnSpc>
                <a:spcPct val="150000"/>
              </a:lnSpc>
            </a:pPr>
            <a:r>
              <a:rPr lang="en-US" sz="2000" dirty="0" smtClean="0">
                <a:solidFill>
                  <a:srgbClr val="FF0000"/>
                </a:solidFill>
                <a:latin typeface="Times New Roman" pitchFamily="18" charset="0"/>
                <a:cs typeface="Times New Roman" pitchFamily="18" charset="0"/>
              </a:rPr>
              <a:t>Antipsychotics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Psychosis</a:t>
            </a:r>
            <a:r>
              <a:rPr lang="en-US" sz="2000" dirty="0" smtClean="0">
                <a:latin typeface="Times New Roman" pitchFamily="18" charset="0"/>
                <a:cs typeface="Times New Roman" pitchFamily="18" charset="0"/>
              </a:rPr>
              <a:t>: (hallucinations, delusions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Disruptive </a:t>
            </a:r>
            <a:r>
              <a:rPr lang="en-US" sz="2000" dirty="0">
                <a:latin typeface="Times New Roman" pitchFamily="18" charset="0"/>
                <a:cs typeface="Times New Roman" pitchFamily="18" charset="0"/>
              </a:rPr>
              <a:t>behaviors: </a:t>
            </a:r>
            <a:r>
              <a:rPr lang="en-US" sz="2000" dirty="0" smtClean="0">
                <a:latin typeface="Times New Roman" pitchFamily="18" charset="0"/>
                <a:cs typeface="Times New Roman" pitchFamily="18" charset="0"/>
              </a:rPr>
              <a:t>agitation, aggression)</a:t>
            </a:r>
            <a:endParaRPr lang="en-US" sz="2000" dirty="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Haloperidol, Olanzapine, </a:t>
            </a:r>
            <a:r>
              <a:rPr lang="en-US" sz="2000" dirty="0" err="1" smtClean="0">
                <a:latin typeface="Times New Roman" pitchFamily="18" charset="0"/>
                <a:cs typeface="Times New Roman" pitchFamily="18" charset="0"/>
              </a:rPr>
              <a:t>Quetiapine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Risperidone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Ziprasidone</a:t>
            </a:r>
            <a:r>
              <a:rPr lang="en-US" sz="2000" dirty="0" smtClean="0">
                <a:latin typeface="Times New Roman" pitchFamily="18" charset="0"/>
                <a:cs typeface="Times New Roman" pitchFamily="18" charset="0"/>
              </a:rPr>
              <a:t> </a:t>
            </a:r>
          </a:p>
          <a:p>
            <a:pPr algn="just">
              <a:lnSpc>
                <a:spcPct val="150000"/>
              </a:lnSpc>
            </a:pPr>
            <a:r>
              <a:rPr lang="en-US" sz="2000" dirty="0" smtClean="0">
                <a:solidFill>
                  <a:srgbClr val="FF0000"/>
                </a:solidFill>
                <a:latin typeface="Times New Roman" pitchFamily="18" charset="0"/>
                <a:cs typeface="Times New Roman" pitchFamily="18" charset="0"/>
              </a:rPr>
              <a:t>Antidepressants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Depression: </a:t>
            </a:r>
            <a:r>
              <a:rPr lang="en-US" sz="2000" dirty="0" smtClean="0">
                <a:latin typeface="Times New Roman" pitchFamily="18" charset="0"/>
                <a:cs typeface="Times New Roman" pitchFamily="18" charset="0"/>
              </a:rPr>
              <a:t>  (poor appetite, insomnia</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hopelessness, </a:t>
            </a:r>
            <a:r>
              <a:rPr lang="en-US" sz="2000" dirty="0" err="1" smtClean="0">
                <a:latin typeface="Times New Roman" pitchFamily="18" charset="0"/>
                <a:cs typeface="Times New Roman" pitchFamily="18" charset="0"/>
              </a:rPr>
              <a:t>anhedonia</a:t>
            </a:r>
            <a:r>
              <a:rPr lang="en-US" sz="2000" dirty="0" smtClean="0">
                <a:latin typeface="Times New Roman" pitchFamily="18" charset="0"/>
                <a:cs typeface="Times New Roman" pitchFamily="18" charset="0"/>
              </a:rPr>
              <a:t>, suicidal thoughts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agitation, anxiety)</a:t>
            </a:r>
            <a:endParaRPr lang="en-US" sz="2000" dirty="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Citalopram, </a:t>
            </a:r>
            <a:r>
              <a:rPr lang="en-US" sz="2000" dirty="0" err="1" smtClean="0">
                <a:latin typeface="Times New Roman" pitchFamily="18" charset="0"/>
                <a:cs typeface="Times New Roman" pitchFamily="18" charset="0"/>
              </a:rPr>
              <a:t>Escitalopram</a:t>
            </a:r>
            <a:r>
              <a:rPr lang="en-US" sz="2000" dirty="0" smtClean="0">
                <a:latin typeface="Times New Roman" pitchFamily="18" charset="0"/>
                <a:cs typeface="Times New Roman" pitchFamily="18" charset="0"/>
              </a:rPr>
              <a:t>, Fluoxetine, Paroxetine, Sertraline, Venlafaxine, </a:t>
            </a:r>
            <a:r>
              <a:rPr lang="en-US" sz="2000" dirty="0" err="1" smtClean="0">
                <a:latin typeface="Times New Roman" pitchFamily="18" charset="0"/>
                <a:cs typeface="Times New Roman" pitchFamily="18" charset="0"/>
              </a:rPr>
              <a:t>Trazodone</a:t>
            </a:r>
            <a:r>
              <a:rPr lang="en-US" sz="2000" dirty="0" smtClean="0">
                <a:latin typeface="Times New Roman" pitchFamily="18" charset="0"/>
                <a:cs typeface="Times New Roman" pitchFamily="18" charset="0"/>
              </a:rPr>
              <a:t> </a:t>
            </a:r>
          </a:p>
          <a:p>
            <a:pPr algn="just">
              <a:lnSpc>
                <a:spcPct val="150000"/>
              </a:lnSpc>
            </a:pPr>
            <a:r>
              <a:rPr lang="en-US" sz="2000" dirty="0" smtClean="0">
                <a:solidFill>
                  <a:srgbClr val="FF0000"/>
                </a:solidFill>
                <a:latin typeface="Times New Roman" pitchFamily="18" charset="0"/>
                <a:cs typeface="Times New Roman" pitchFamily="18" charset="0"/>
              </a:rPr>
              <a:t>Anticonvulsants</a:t>
            </a:r>
            <a:r>
              <a:rPr lang="en-US" sz="2000" dirty="0" smtClean="0">
                <a:latin typeface="Times New Roman" pitchFamily="18" charset="0"/>
                <a:cs typeface="Times New Roman" pitchFamily="18" charset="0"/>
              </a:rPr>
              <a:t> :     (Agitation </a:t>
            </a:r>
            <a:r>
              <a:rPr lang="en-US" sz="2000" dirty="0">
                <a:latin typeface="Times New Roman" pitchFamily="18" charset="0"/>
                <a:cs typeface="Times New Roman" pitchFamily="18" charset="0"/>
              </a:rPr>
              <a:t>or </a:t>
            </a:r>
            <a:r>
              <a:rPr lang="en-US" sz="2000" dirty="0" smtClean="0">
                <a:latin typeface="Times New Roman" pitchFamily="18" charset="0"/>
                <a:cs typeface="Times New Roman" pitchFamily="18" charset="0"/>
              </a:rPr>
              <a:t>aggression)</a:t>
            </a:r>
            <a:endParaRPr lang="en-US" sz="2000" dirty="0">
              <a:latin typeface="Times New Roman" pitchFamily="18" charset="0"/>
              <a:cs typeface="Times New Roman" pitchFamily="18" charset="0"/>
            </a:endParaRPr>
          </a:p>
          <a:p>
            <a:pPr marL="0" indent="0" algn="just">
              <a:lnSpc>
                <a:spcPct val="150000"/>
              </a:lnSpc>
              <a:buNone/>
            </a:pPr>
            <a:r>
              <a:rPr lang="en-US" sz="2000" dirty="0">
                <a:latin typeface="Times New Roman" pitchFamily="18" charset="0"/>
                <a:cs typeface="Times New Roman" pitchFamily="18" charset="0"/>
              </a:rPr>
              <a:t>Carbamazepine  </a:t>
            </a:r>
            <a:r>
              <a:rPr lang="en-US" sz="2000" dirty="0" smtClean="0">
                <a:latin typeface="Times New Roman" pitchFamily="18" charset="0"/>
                <a:cs typeface="Times New Roman" pitchFamily="18" charset="0"/>
              </a:rPr>
              <a:t>and </a:t>
            </a:r>
            <a:r>
              <a:rPr lang="en-US" sz="2000" dirty="0" err="1" smtClean="0">
                <a:latin typeface="Times New Roman" pitchFamily="18" charset="0"/>
                <a:cs typeface="Times New Roman" pitchFamily="18" charset="0"/>
              </a:rPr>
              <a:t>Valproic</a:t>
            </a:r>
            <a:r>
              <a:rPr lang="en-US" sz="2000" dirty="0" smtClean="0">
                <a:latin typeface="Times New Roman" pitchFamily="18" charset="0"/>
                <a:cs typeface="Times New Roman" pitchFamily="18" charset="0"/>
              </a:rPr>
              <a:t> Acid</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5151519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i="1">
                <a:solidFill>
                  <a:srgbClr val="A50021"/>
                </a:solidFill>
              </a:rPr>
              <a:t>Psychosocial intervention</a:t>
            </a:r>
          </a:p>
        </p:txBody>
      </p:sp>
      <p:sp>
        <p:nvSpPr>
          <p:cNvPr id="47107" name="Rectangle 3"/>
          <p:cNvSpPr>
            <a:spLocks noGrp="1" noChangeArrowheads="1"/>
          </p:cNvSpPr>
          <p:nvPr>
            <p:ph type="body" sz="half" idx="1"/>
          </p:nvPr>
        </p:nvSpPr>
        <p:spPr>
          <a:xfrm>
            <a:off x="457200" y="1600200"/>
            <a:ext cx="5486400" cy="4525963"/>
          </a:xfrm>
        </p:spPr>
        <p:txBody>
          <a:bodyPr/>
          <a:lstStyle/>
          <a:p>
            <a:pPr>
              <a:lnSpc>
                <a:spcPct val="90000"/>
              </a:lnSpc>
            </a:pPr>
            <a:r>
              <a:rPr lang="en-US" sz="2800" dirty="0"/>
              <a:t>Behavioral approach</a:t>
            </a:r>
          </a:p>
          <a:p>
            <a:pPr>
              <a:lnSpc>
                <a:spcPct val="90000"/>
              </a:lnSpc>
            </a:pPr>
            <a:r>
              <a:rPr lang="en-US" sz="2800" dirty="0"/>
              <a:t>Emotion oriented approach</a:t>
            </a:r>
          </a:p>
          <a:p>
            <a:pPr>
              <a:lnSpc>
                <a:spcPct val="90000"/>
              </a:lnSpc>
              <a:buFontTx/>
              <a:buNone/>
            </a:pPr>
            <a:r>
              <a:rPr lang="en-US" sz="2800" dirty="0"/>
              <a:t>	-</a:t>
            </a:r>
            <a:r>
              <a:rPr lang="en-US" sz="2800" dirty="0" err="1"/>
              <a:t>Remnisence</a:t>
            </a:r>
            <a:r>
              <a:rPr lang="en-US" sz="2800" dirty="0"/>
              <a:t> therapy</a:t>
            </a:r>
          </a:p>
          <a:p>
            <a:pPr>
              <a:lnSpc>
                <a:spcPct val="90000"/>
              </a:lnSpc>
              <a:buFontTx/>
              <a:buNone/>
            </a:pPr>
            <a:r>
              <a:rPr lang="en-US" sz="2800" dirty="0"/>
              <a:t>	-Validation therapy</a:t>
            </a:r>
          </a:p>
          <a:p>
            <a:pPr>
              <a:lnSpc>
                <a:spcPct val="90000"/>
              </a:lnSpc>
              <a:buFontTx/>
              <a:buNone/>
            </a:pPr>
            <a:r>
              <a:rPr lang="en-US" sz="2800" dirty="0"/>
              <a:t>	-supportive psychotherapy</a:t>
            </a:r>
          </a:p>
          <a:p>
            <a:pPr>
              <a:lnSpc>
                <a:spcPct val="90000"/>
              </a:lnSpc>
              <a:buFontTx/>
              <a:buNone/>
            </a:pPr>
            <a:r>
              <a:rPr lang="en-US" sz="2800" dirty="0"/>
              <a:t>	-sensory integration</a:t>
            </a:r>
          </a:p>
          <a:p>
            <a:pPr>
              <a:lnSpc>
                <a:spcPct val="90000"/>
              </a:lnSpc>
              <a:buFontTx/>
              <a:buNone/>
            </a:pPr>
            <a:r>
              <a:rPr lang="en-US" sz="2800" dirty="0"/>
              <a:t>	-stimulated presence therapy</a:t>
            </a:r>
          </a:p>
          <a:p>
            <a:pPr>
              <a:lnSpc>
                <a:spcPct val="90000"/>
              </a:lnSpc>
            </a:pPr>
            <a:r>
              <a:rPr lang="en-US" sz="2800" dirty="0"/>
              <a:t>Cognition oriented approach</a:t>
            </a:r>
          </a:p>
          <a:p>
            <a:pPr>
              <a:lnSpc>
                <a:spcPct val="90000"/>
              </a:lnSpc>
            </a:pPr>
            <a:r>
              <a:rPr lang="en-US" sz="2800" dirty="0"/>
              <a:t>Stimulation oriented approach</a:t>
            </a:r>
          </a:p>
        </p:txBody>
      </p:sp>
      <p:pic>
        <p:nvPicPr>
          <p:cNvPr id="47108" name="Picture 4" descr="180px-Snoezelruimte">
            <a:hlinkClick r:id="rId2" tooltip="A specifically designed room for sensory integration therapy, also called snoezelen; an emotion-oriented psychosocial intervention for people with dementia"/>
          </p:cNvPr>
          <p:cNvPicPr>
            <a:picLocks noGrp="1" noChangeAspect="1" noChangeArrowheads="1"/>
          </p:cNvPicPr>
          <p:nvPr>
            <p:ph sz="half" idx="2"/>
          </p:nvPr>
        </p:nvPicPr>
        <p:blipFill>
          <a:blip r:embed="rId3"/>
          <a:srcRect/>
          <a:stretch>
            <a:fillRect/>
          </a:stretch>
        </p:blipFill>
        <p:spPr>
          <a:xfrm>
            <a:off x="6934200" y="1905000"/>
            <a:ext cx="1714500" cy="2286000"/>
          </a:xfrm>
          <a:noFill/>
          <a:ln/>
        </p:spPr>
      </p:pic>
      <p:sp>
        <p:nvSpPr>
          <p:cNvPr id="47111" name="Rectangle 7"/>
          <p:cNvSpPr>
            <a:spLocks noChangeArrowheads="1"/>
          </p:cNvSpPr>
          <p:nvPr/>
        </p:nvSpPr>
        <p:spPr bwMode="auto">
          <a:xfrm>
            <a:off x="7010400" y="4267200"/>
            <a:ext cx="1289050" cy="366713"/>
          </a:xfrm>
          <a:prstGeom prst="rect">
            <a:avLst/>
          </a:prstGeom>
          <a:noFill/>
          <a:ln w="9525">
            <a:noFill/>
            <a:miter lim="800000"/>
            <a:headEnd/>
            <a:tailEnd/>
          </a:ln>
          <a:effectLst/>
        </p:spPr>
        <p:txBody>
          <a:bodyPr wrap="none">
            <a:spAutoFit/>
          </a:bodyPr>
          <a:lstStyle/>
          <a:p>
            <a:r>
              <a:rPr lang="en-US">
                <a:hlinkClick r:id="rId4" tooltip="Snoezelen"/>
              </a:rPr>
              <a:t>snoezelen</a:t>
            </a:r>
            <a:r>
              <a:rPr lang="en-US"/>
              <a:t>;</a:t>
            </a:r>
          </a:p>
        </p:txBody>
      </p:sp>
    </p:spTree>
    <p:extLst>
      <p:ext uri="{BB962C8B-B14F-4D97-AF65-F5344CB8AC3E}">
        <p14:creationId xmlns:p14="http://schemas.microsoft.com/office/powerpoint/2010/main" val="22761693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457200" y="457200"/>
            <a:ext cx="8229600" cy="5668963"/>
          </a:xfrm>
        </p:spPr>
        <p:txBody>
          <a:bodyPr>
            <a:normAutofit/>
          </a:bodyPr>
          <a:lstStyle/>
          <a:p>
            <a:pPr algn="just">
              <a:lnSpc>
                <a:spcPct val="150000"/>
              </a:lnSpc>
              <a:buFontTx/>
              <a:buNone/>
            </a:pPr>
            <a:r>
              <a:rPr lang="en-US" sz="2800" b="1" dirty="0">
                <a:solidFill>
                  <a:srgbClr val="A50021"/>
                </a:solidFill>
                <a:latin typeface="Times New Roman" pitchFamily="18" charset="0"/>
                <a:cs typeface="Times New Roman" pitchFamily="18" charset="0"/>
              </a:rPr>
              <a:t>Caregiving</a:t>
            </a:r>
          </a:p>
          <a:p>
            <a:pPr algn="just">
              <a:lnSpc>
                <a:spcPct val="150000"/>
              </a:lnSpc>
              <a:buFontTx/>
              <a:buNone/>
            </a:pPr>
            <a:r>
              <a:rPr lang="en-US" sz="2800" dirty="0">
                <a:latin typeface="Times New Roman" pitchFamily="18" charset="0"/>
                <a:cs typeface="Times New Roman" pitchFamily="18" charset="0"/>
              </a:rPr>
              <a:t>		Since Alzheimer's has no cure and it gradually renders people incapable of tending for their own needs, caregiving essentially is the treatment and must be carefully managed over the course of the </a:t>
            </a:r>
            <a:r>
              <a:rPr lang="en-US" sz="2800" dirty="0" smtClean="0">
                <a:latin typeface="Times New Roman" pitchFamily="18" charset="0"/>
                <a:cs typeface="Times New Roman" pitchFamily="18" charset="0"/>
              </a:rPr>
              <a:t>disease.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486075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subTitle" idx="1"/>
          </p:nvPr>
        </p:nvSpPr>
        <p:spPr>
          <a:xfrm>
            <a:off x="381000" y="381000"/>
            <a:ext cx="8534400" cy="6096000"/>
          </a:xfrm>
        </p:spPr>
        <p:txBody>
          <a:bodyPr>
            <a:normAutofit/>
          </a:bodyPr>
          <a:lstStyle/>
          <a:p>
            <a:pPr algn="just">
              <a:lnSpc>
                <a:spcPct val="170000"/>
              </a:lnSpc>
            </a:pPr>
            <a:endParaRPr lang="en-US" sz="2800" dirty="0">
              <a:solidFill>
                <a:schemeClr val="tx1"/>
              </a:solidFill>
              <a:latin typeface="Times New Roman" pitchFamily="18" charset="0"/>
            </a:endParaRPr>
          </a:p>
          <a:p>
            <a:pPr marL="457200" indent="-457200" algn="just">
              <a:lnSpc>
                <a:spcPct val="170000"/>
              </a:lnSpc>
              <a:buFont typeface="Arial" pitchFamily="34" charset="0"/>
              <a:buChar char="•"/>
            </a:pPr>
            <a:r>
              <a:rPr lang="en-US" sz="2800" dirty="0" smtClean="0">
                <a:solidFill>
                  <a:schemeClr val="tx1"/>
                </a:solidFill>
                <a:latin typeface="Times New Roman" pitchFamily="18" charset="0"/>
              </a:rPr>
              <a:t>Alzheimer’s </a:t>
            </a:r>
            <a:r>
              <a:rPr lang="en-US" sz="2800" dirty="0">
                <a:solidFill>
                  <a:schemeClr val="tx1"/>
                </a:solidFill>
                <a:latin typeface="Times New Roman" pitchFamily="18" charset="0"/>
              </a:rPr>
              <a:t>disease is a chronic, irreversible disease that affects the cells of the brain and causes impairment of intellectual functioning. </a:t>
            </a:r>
          </a:p>
          <a:p>
            <a:pPr marL="457200" indent="-457200" algn="just">
              <a:lnSpc>
                <a:spcPct val="170000"/>
              </a:lnSpc>
              <a:buFont typeface="Arial" pitchFamily="34" charset="0"/>
              <a:buChar char="•"/>
            </a:pPr>
            <a:r>
              <a:rPr lang="en-US" sz="2800" dirty="0" smtClean="0">
                <a:solidFill>
                  <a:schemeClr val="tx1"/>
                </a:solidFill>
                <a:latin typeface="Times New Roman" pitchFamily="18" charset="0"/>
              </a:rPr>
              <a:t>Alzheimer's </a:t>
            </a:r>
            <a:r>
              <a:rPr lang="en-US" sz="2800" dirty="0">
                <a:solidFill>
                  <a:schemeClr val="tx1"/>
                </a:solidFill>
                <a:latin typeface="Times New Roman" pitchFamily="18" charset="0"/>
              </a:rPr>
              <a:t>disease is a brain disorder which gradually destroys the ability to reason, remember, imagine, and learn.</a:t>
            </a:r>
          </a:p>
          <a:p>
            <a:pPr algn="just">
              <a:lnSpc>
                <a:spcPct val="170000"/>
              </a:lnSpc>
            </a:pPr>
            <a:endParaRPr lang="en-US" sz="2800" dirty="0">
              <a:solidFill>
                <a:schemeClr val="tx1"/>
              </a:solidFill>
              <a:latin typeface="Times New Roman" pitchFamily="18" charset="0"/>
            </a:endParaRPr>
          </a:p>
        </p:txBody>
      </p:sp>
    </p:spTree>
    <p:extLst>
      <p:ext uri="{BB962C8B-B14F-4D97-AF65-F5344CB8AC3E}">
        <p14:creationId xmlns:p14="http://schemas.microsoft.com/office/powerpoint/2010/main" val="22155880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304800" y="381000"/>
            <a:ext cx="8382000" cy="5943600"/>
          </a:xfrm>
          <a:prstGeom prst="rect">
            <a:avLst/>
          </a:prstGeom>
          <a:noFill/>
          <a:ln w="9525">
            <a:noFill/>
            <a:miter lim="800000"/>
            <a:headEnd/>
            <a:tailEnd/>
          </a:ln>
          <a:effectLst/>
        </p:spPr>
      </p:pic>
    </p:spTree>
    <p:extLst>
      <p:ext uri="{BB962C8B-B14F-4D97-AF65-F5344CB8AC3E}">
        <p14:creationId xmlns:p14="http://schemas.microsoft.com/office/powerpoint/2010/main" val="37128868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thank_you_greeting_card_template-p137835890415090573tdn0_400.jpg"/>
          <p:cNvPicPr>
            <a:picLocks noChangeAspect="1"/>
          </p:cNvPicPr>
          <p:nvPr/>
        </p:nvPicPr>
        <p:blipFill>
          <a:blip r:embed="rId2" cstate="print"/>
          <a:stretch>
            <a:fillRect/>
          </a:stretch>
        </p:blipFill>
        <p:spPr>
          <a:xfrm>
            <a:off x="0" y="0"/>
            <a:ext cx="9144000" cy="6948264"/>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34929909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نتيجة بحث الصور عن ‪Alzheimer diseas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0"/>
            <a:ext cx="8839200" cy="670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686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solidFill>
                  <a:srgbClr val="FF0000"/>
                </a:solidFill>
              </a:rPr>
              <a:t>INCIDENCE</a:t>
            </a:r>
          </a:p>
        </p:txBody>
      </p:sp>
      <p:sp>
        <p:nvSpPr>
          <p:cNvPr id="29699" name="Rectangle 3"/>
          <p:cNvSpPr>
            <a:spLocks noGrp="1" noChangeArrowheads="1"/>
          </p:cNvSpPr>
          <p:nvPr>
            <p:ph type="body" idx="1"/>
          </p:nvPr>
        </p:nvSpPr>
        <p:spPr/>
        <p:txBody>
          <a:bodyPr>
            <a:normAutofit/>
          </a:bodyPr>
          <a:lstStyle/>
          <a:p>
            <a:pPr algn="just">
              <a:lnSpc>
                <a:spcPct val="150000"/>
              </a:lnSpc>
            </a:pPr>
            <a:r>
              <a:rPr lang="en-US" sz="2800" dirty="0">
                <a:latin typeface="Times New Roman" pitchFamily="18" charset="0"/>
              </a:rPr>
              <a:t>About 3 percent of men  and women ages 65 to 74 have AD, and nearly half of those age 85 and older may have the disease.</a:t>
            </a:r>
          </a:p>
          <a:p>
            <a:pPr algn="just">
              <a:lnSpc>
                <a:spcPct val="150000"/>
              </a:lnSpc>
              <a:buFont typeface="Wingdings" pitchFamily="2" charset="2"/>
              <a:buNone/>
            </a:pPr>
            <a:r>
              <a:rPr lang="en-US" sz="2800" dirty="0">
                <a:latin typeface="Times New Roman" pitchFamily="18" charset="0"/>
              </a:rPr>
              <a:t> </a:t>
            </a:r>
          </a:p>
          <a:p>
            <a:pPr algn="just">
              <a:lnSpc>
                <a:spcPct val="150000"/>
              </a:lnSpc>
            </a:pPr>
            <a:r>
              <a:rPr lang="en-US" sz="2800" dirty="0">
                <a:latin typeface="Times New Roman" pitchFamily="18" charset="0"/>
              </a:rPr>
              <a:t>About </a:t>
            </a:r>
            <a:r>
              <a:rPr lang="en-US" sz="2800" dirty="0" smtClean="0">
                <a:latin typeface="Times New Roman" pitchFamily="18" charset="0"/>
              </a:rPr>
              <a:t>360,000 </a:t>
            </a:r>
            <a:r>
              <a:rPr lang="en-US" sz="2800" dirty="0">
                <a:latin typeface="Times New Roman" pitchFamily="18" charset="0"/>
              </a:rPr>
              <a:t>new cases of  Alzheimer’s are diagnosed  each  year.</a:t>
            </a:r>
          </a:p>
        </p:txBody>
      </p:sp>
    </p:spTree>
    <p:extLst>
      <p:ext uri="{BB962C8B-B14F-4D97-AF65-F5344CB8AC3E}">
        <p14:creationId xmlns:p14="http://schemas.microsoft.com/office/powerpoint/2010/main" val="2929273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7" name="Rectangle 7"/>
          <p:cNvSpPr>
            <a:spLocks noGrp="1" noChangeArrowheads="1"/>
          </p:cNvSpPr>
          <p:nvPr>
            <p:ph type="ctrTitle"/>
          </p:nvPr>
        </p:nvSpPr>
        <p:spPr>
          <a:xfrm>
            <a:off x="838200" y="228600"/>
            <a:ext cx="7772400" cy="1470025"/>
          </a:xfrm>
        </p:spPr>
        <p:txBody>
          <a:bodyPr/>
          <a:lstStyle/>
          <a:p>
            <a:r>
              <a:rPr lang="en-US" dirty="0">
                <a:solidFill>
                  <a:srgbClr val="FF0000"/>
                </a:solidFill>
              </a:rPr>
              <a:t>CAUSES</a:t>
            </a:r>
          </a:p>
        </p:txBody>
      </p:sp>
      <p:sp>
        <p:nvSpPr>
          <p:cNvPr id="30725" name="Rectangle 5"/>
          <p:cNvSpPr>
            <a:spLocks noGrp="1" noChangeArrowheads="1"/>
          </p:cNvSpPr>
          <p:nvPr>
            <p:ph type="subTitle" idx="1"/>
          </p:nvPr>
        </p:nvSpPr>
        <p:spPr>
          <a:xfrm>
            <a:off x="762000" y="1676400"/>
            <a:ext cx="7696200" cy="4572000"/>
          </a:xfrm>
        </p:spPr>
        <p:txBody>
          <a:bodyPr>
            <a:normAutofit/>
          </a:bodyPr>
          <a:lstStyle/>
          <a:p>
            <a:pPr algn="just">
              <a:lnSpc>
                <a:spcPct val="150000"/>
              </a:lnSpc>
            </a:pPr>
            <a:r>
              <a:rPr lang="en-US" dirty="0" smtClean="0">
                <a:solidFill>
                  <a:schemeClr val="tx1"/>
                </a:solidFill>
                <a:latin typeface="Times New Roman" pitchFamily="18" charset="0"/>
              </a:rPr>
              <a:t>There is no precise cause of Alzheimer’s  disease </a:t>
            </a:r>
            <a:r>
              <a:rPr lang="en-US" dirty="0">
                <a:solidFill>
                  <a:schemeClr val="tx1"/>
                </a:solidFill>
                <a:latin typeface="Times New Roman" pitchFamily="18" charset="0"/>
              </a:rPr>
              <a:t>known</a:t>
            </a:r>
            <a:r>
              <a:rPr lang="en-US" dirty="0" smtClean="0">
                <a:solidFill>
                  <a:schemeClr val="tx1"/>
                </a:solidFill>
                <a:latin typeface="Times New Roman" pitchFamily="18" charset="0"/>
              </a:rPr>
              <a:t>.</a:t>
            </a:r>
          </a:p>
          <a:p>
            <a:pPr algn="just">
              <a:lnSpc>
                <a:spcPct val="150000"/>
              </a:lnSpc>
            </a:pPr>
            <a:r>
              <a:rPr lang="en-US" dirty="0" smtClean="0">
                <a:solidFill>
                  <a:schemeClr val="tx1"/>
                </a:solidFill>
                <a:latin typeface="Times New Roman" pitchFamily="18" charset="0"/>
              </a:rPr>
              <a:t>However</a:t>
            </a:r>
            <a:r>
              <a:rPr lang="en-US" dirty="0">
                <a:solidFill>
                  <a:schemeClr val="tx1"/>
                </a:solidFill>
                <a:latin typeface="Times New Roman" pitchFamily="18" charset="0"/>
              </a:rPr>
              <a:t>, several factors are thought to be implicated in this </a:t>
            </a:r>
            <a:r>
              <a:rPr lang="en-US" dirty="0" smtClean="0">
                <a:solidFill>
                  <a:schemeClr val="tx1"/>
                </a:solidFill>
                <a:latin typeface="Times New Roman" pitchFamily="18" charset="0"/>
              </a:rPr>
              <a:t>disease: </a:t>
            </a:r>
            <a:endParaRPr lang="en-US" dirty="0">
              <a:solidFill>
                <a:schemeClr val="tx1"/>
              </a:solidFill>
              <a:latin typeface="Times New Roman" pitchFamily="18" charset="0"/>
            </a:endParaRPr>
          </a:p>
          <a:p>
            <a:pPr algn="just">
              <a:lnSpc>
                <a:spcPct val="150000"/>
              </a:lnSpc>
            </a:pPr>
            <a:endParaRPr lang="en-US" sz="2800" dirty="0">
              <a:solidFill>
                <a:schemeClr val="tx1"/>
              </a:solidFill>
            </a:endParaRPr>
          </a:p>
        </p:txBody>
      </p:sp>
    </p:spTree>
    <p:extLst>
      <p:ext uri="{BB962C8B-B14F-4D97-AF65-F5344CB8AC3E}">
        <p14:creationId xmlns:p14="http://schemas.microsoft.com/office/powerpoint/2010/main" val="36185390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457200" y="609600"/>
            <a:ext cx="8229600" cy="5516563"/>
          </a:xfrm>
        </p:spPr>
        <p:txBody>
          <a:bodyPr/>
          <a:lstStyle/>
          <a:p>
            <a:pPr marL="0" indent="0" algn="ctr">
              <a:buClr>
                <a:srgbClr val="B82A0E"/>
              </a:buClr>
              <a:buNone/>
            </a:pPr>
            <a:r>
              <a:rPr lang="en-US" b="1" dirty="0" smtClean="0">
                <a:solidFill>
                  <a:srgbClr val="FF0000"/>
                </a:solidFill>
                <a:latin typeface="Times New Roman" pitchFamily="18" charset="0"/>
                <a:cs typeface="Times New Roman" pitchFamily="18" charset="0"/>
              </a:rPr>
              <a:t>Neurochemical Factors</a:t>
            </a:r>
            <a:endParaRPr lang="en-US" sz="2800" b="1" dirty="0">
              <a:solidFill>
                <a:srgbClr val="FF0000"/>
              </a:solidFill>
              <a:latin typeface="Times New Roman" pitchFamily="18" charset="0"/>
              <a:cs typeface="Times New Roman" pitchFamily="18" charset="0"/>
            </a:endParaRPr>
          </a:p>
          <a:p>
            <a:pPr marL="609600" indent="-609600">
              <a:buClr>
                <a:srgbClr val="B82A0E"/>
              </a:buClr>
              <a:buFontTx/>
              <a:buAutoNum type="arabicPeriod"/>
            </a:pPr>
            <a:endParaRPr lang="en-US" sz="4000" b="1" dirty="0">
              <a:solidFill>
                <a:srgbClr val="B82A0E"/>
              </a:solidFill>
              <a:latin typeface="Monotype Corsiva" pitchFamily="66" charset="0"/>
            </a:endParaRPr>
          </a:p>
          <a:p>
            <a:pPr marL="609600" indent="-609600">
              <a:buFontTx/>
              <a:buNone/>
            </a:pPr>
            <a:r>
              <a:rPr lang="en-US" b="1" dirty="0"/>
              <a:t>     </a:t>
            </a:r>
            <a:r>
              <a:rPr lang="en-US" dirty="0">
                <a:latin typeface="Times New Roman" pitchFamily="18" charset="0"/>
              </a:rPr>
              <a:t>a) Acetylcholine.            </a:t>
            </a:r>
          </a:p>
          <a:p>
            <a:pPr marL="609600" indent="-609600">
              <a:buFontTx/>
              <a:buNone/>
            </a:pPr>
            <a:r>
              <a:rPr lang="en-US" dirty="0">
                <a:latin typeface="Times New Roman" pitchFamily="18" charset="0"/>
              </a:rPr>
              <a:t>     </a:t>
            </a:r>
            <a:r>
              <a:rPr lang="en-US" dirty="0" smtClean="0">
                <a:latin typeface="Times New Roman" pitchFamily="18" charset="0"/>
              </a:rPr>
              <a:t>b</a:t>
            </a:r>
            <a:r>
              <a:rPr lang="en-US" dirty="0">
                <a:latin typeface="Times New Roman" pitchFamily="18" charset="0"/>
              </a:rPr>
              <a:t>) </a:t>
            </a:r>
            <a:r>
              <a:rPr lang="en-US" dirty="0" err="1">
                <a:latin typeface="Times New Roman" pitchFamily="18" charset="0"/>
              </a:rPr>
              <a:t>Somatostatin</a:t>
            </a:r>
            <a:r>
              <a:rPr lang="en-US" dirty="0">
                <a:latin typeface="Times New Roman" pitchFamily="18" charset="0"/>
              </a:rPr>
              <a:t>.</a:t>
            </a:r>
          </a:p>
          <a:p>
            <a:pPr marL="609600" indent="-609600">
              <a:buFontTx/>
              <a:buNone/>
            </a:pPr>
            <a:r>
              <a:rPr lang="en-US" dirty="0">
                <a:latin typeface="Times New Roman" pitchFamily="18" charset="0"/>
              </a:rPr>
              <a:t>     </a:t>
            </a:r>
            <a:r>
              <a:rPr lang="en-US" dirty="0" smtClean="0">
                <a:latin typeface="Times New Roman" pitchFamily="18" charset="0"/>
              </a:rPr>
              <a:t>c</a:t>
            </a:r>
            <a:r>
              <a:rPr lang="en-US" dirty="0">
                <a:latin typeface="Times New Roman" pitchFamily="18" charset="0"/>
              </a:rPr>
              <a:t>) Substance P.</a:t>
            </a:r>
          </a:p>
          <a:p>
            <a:pPr marL="609600" indent="-609600">
              <a:buFontTx/>
              <a:buNone/>
            </a:pPr>
            <a:r>
              <a:rPr lang="en-US" dirty="0">
                <a:latin typeface="Times New Roman" pitchFamily="18" charset="0"/>
              </a:rPr>
              <a:t>     </a:t>
            </a:r>
            <a:r>
              <a:rPr lang="en-US" dirty="0" smtClean="0">
                <a:latin typeface="Times New Roman" pitchFamily="18" charset="0"/>
              </a:rPr>
              <a:t>d</a:t>
            </a:r>
            <a:r>
              <a:rPr lang="en-US" dirty="0">
                <a:latin typeface="Times New Roman" pitchFamily="18" charset="0"/>
              </a:rPr>
              <a:t>) Norepinephrine</a:t>
            </a:r>
          </a:p>
        </p:txBody>
      </p:sp>
    </p:spTree>
    <p:extLst>
      <p:ext uri="{BB962C8B-B14F-4D97-AF65-F5344CB8AC3E}">
        <p14:creationId xmlns:p14="http://schemas.microsoft.com/office/powerpoint/2010/main" val="3312988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457200" y="609600"/>
            <a:ext cx="8229600" cy="5516563"/>
          </a:xfrm>
        </p:spPr>
        <p:txBody>
          <a:bodyPr>
            <a:noAutofit/>
          </a:bodyPr>
          <a:lstStyle/>
          <a:p>
            <a:pPr marL="0" indent="0" algn="ctr">
              <a:lnSpc>
                <a:spcPct val="170000"/>
              </a:lnSpc>
              <a:buNone/>
            </a:pPr>
            <a:r>
              <a:rPr lang="en-US" sz="2800" b="1" dirty="0" smtClean="0">
                <a:solidFill>
                  <a:srgbClr val="FF0000"/>
                </a:solidFill>
                <a:latin typeface="Times New Roman" pitchFamily="18" charset="0"/>
                <a:cs typeface="Times New Roman" pitchFamily="18" charset="0"/>
              </a:rPr>
              <a:t>Environmental </a:t>
            </a:r>
            <a:r>
              <a:rPr lang="en-US" sz="2800" b="1" dirty="0">
                <a:solidFill>
                  <a:srgbClr val="FF0000"/>
                </a:solidFill>
                <a:latin typeface="Times New Roman" pitchFamily="18" charset="0"/>
                <a:cs typeface="Times New Roman" pitchFamily="18" charset="0"/>
              </a:rPr>
              <a:t>factors</a:t>
            </a:r>
            <a:endParaRPr lang="en-US" sz="2800" b="1" dirty="0" smtClean="0">
              <a:latin typeface="Times New Roman" pitchFamily="18" charset="0"/>
              <a:cs typeface="Times New Roman" pitchFamily="18" charset="0"/>
            </a:endParaRPr>
          </a:p>
          <a:p>
            <a:pPr marL="0" indent="0" algn="just">
              <a:lnSpc>
                <a:spcPct val="170000"/>
              </a:lnSpc>
              <a:buNone/>
            </a:pPr>
            <a:r>
              <a:rPr lang="en-US" sz="2000" dirty="0" smtClean="0">
                <a:latin typeface="Times New Roman" pitchFamily="18" charset="0"/>
                <a:cs typeface="Times New Roman" pitchFamily="18" charset="0"/>
              </a:rPr>
              <a:t>A </a:t>
            </a:r>
            <a:r>
              <a:rPr lang="en-US" sz="2000" dirty="0">
                <a:latin typeface="Times New Roman" pitchFamily="18" charset="0"/>
                <a:cs typeface="Times New Roman" pitchFamily="18" charset="0"/>
              </a:rPr>
              <a:t>number of environmental factors are associated with an </a:t>
            </a:r>
            <a:r>
              <a:rPr lang="en-US" sz="2000" dirty="0" smtClean="0">
                <a:latin typeface="Times New Roman" pitchFamily="18" charset="0"/>
                <a:cs typeface="Times New Roman" pitchFamily="18" charset="0"/>
              </a:rPr>
              <a:t>increased risk </a:t>
            </a:r>
            <a:r>
              <a:rPr lang="en-US" sz="2000" dirty="0">
                <a:latin typeface="Times New Roman" pitchFamily="18" charset="0"/>
                <a:cs typeface="Times New Roman" pitchFamily="18" charset="0"/>
              </a:rPr>
              <a:t>of AD, </a:t>
            </a:r>
            <a:r>
              <a:rPr lang="en-US" sz="2000" dirty="0" smtClean="0">
                <a:latin typeface="Times New Roman" pitchFamily="18" charset="0"/>
                <a:cs typeface="Times New Roman" pitchFamily="18" charset="0"/>
              </a:rPr>
              <a:t>including: </a:t>
            </a:r>
          </a:p>
          <a:p>
            <a:pPr algn="just">
              <a:lnSpc>
                <a:spcPct val="170000"/>
              </a:lnSpc>
            </a:pPr>
            <a:r>
              <a:rPr lang="en-US" sz="2000" dirty="0" smtClean="0">
                <a:latin typeface="Times New Roman" pitchFamily="18" charset="0"/>
                <a:cs typeface="Times New Roman" pitchFamily="18" charset="0"/>
              </a:rPr>
              <a:t>Age</a:t>
            </a:r>
          </a:p>
          <a:p>
            <a:pPr algn="just">
              <a:lnSpc>
                <a:spcPct val="170000"/>
              </a:lnSpc>
            </a:pPr>
            <a:r>
              <a:rPr lang="en-US" sz="2000" dirty="0">
                <a:latin typeface="Times New Roman" pitchFamily="18" charset="0"/>
                <a:cs typeface="Times New Roman" pitchFamily="18" charset="0"/>
              </a:rPr>
              <a:t>D</a:t>
            </a:r>
            <a:r>
              <a:rPr lang="en-US" sz="2000" dirty="0" smtClean="0">
                <a:latin typeface="Times New Roman" pitchFamily="18" charset="0"/>
                <a:cs typeface="Times New Roman" pitchFamily="18" charset="0"/>
              </a:rPr>
              <a:t>ecreased </a:t>
            </a:r>
            <a:r>
              <a:rPr lang="en-US" sz="2000" dirty="0">
                <a:latin typeface="Times New Roman" pitchFamily="18" charset="0"/>
                <a:cs typeface="Times New Roman" pitchFamily="18" charset="0"/>
              </a:rPr>
              <a:t>reserve capacity of the </a:t>
            </a:r>
            <a:r>
              <a:rPr lang="en-US" sz="2000" dirty="0" smtClean="0">
                <a:latin typeface="Times New Roman" pitchFamily="18" charset="0"/>
                <a:cs typeface="Times New Roman" pitchFamily="18" charset="0"/>
              </a:rPr>
              <a:t>brain (reduced </a:t>
            </a:r>
            <a:r>
              <a:rPr lang="en-US" sz="2000" dirty="0">
                <a:latin typeface="Times New Roman" pitchFamily="18" charset="0"/>
                <a:cs typeface="Times New Roman" pitchFamily="18" charset="0"/>
              </a:rPr>
              <a:t>brain size, low educational level, and reduced mental </a:t>
            </a:r>
            <a:r>
              <a:rPr lang="en-US" sz="2000" dirty="0" smtClean="0">
                <a:latin typeface="Times New Roman" pitchFamily="18" charset="0"/>
                <a:cs typeface="Times New Roman" pitchFamily="18" charset="0"/>
              </a:rPr>
              <a:t>and physical </a:t>
            </a:r>
            <a:r>
              <a:rPr lang="en-US" sz="2000" dirty="0">
                <a:latin typeface="Times New Roman" pitchFamily="18" charset="0"/>
                <a:cs typeface="Times New Roman" pitchFamily="18" charset="0"/>
              </a:rPr>
              <a:t>activity in late </a:t>
            </a:r>
            <a:r>
              <a:rPr lang="en-US" sz="2000" dirty="0" smtClean="0">
                <a:latin typeface="Times New Roman" pitchFamily="18" charset="0"/>
                <a:cs typeface="Times New Roman" pitchFamily="18" charset="0"/>
              </a:rPr>
              <a:t>life.</a:t>
            </a:r>
          </a:p>
          <a:p>
            <a:pPr algn="just">
              <a:lnSpc>
                <a:spcPct val="170000"/>
              </a:lnSpc>
            </a:pPr>
            <a:r>
              <a:rPr lang="en-US" sz="2000" dirty="0">
                <a:latin typeface="Times New Roman" pitchFamily="18" charset="0"/>
                <a:cs typeface="Times New Roman" pitchFamily="18" charset="0"/>
              </a:rPr>
              <a:t>H</a:t>
            </a:r>
            <a:r>
              <a:rPr lang="en-US" sz="2000" dirty="0" smtClean="0">
                <a:latin typeface="Times New Roman" pitchFamily="18" charset="0"/>
                <a:cs typeface="Times New Roman" pitchFamily="18" charset="0"/>
              </a:rPr>
              <a:t>ead injury.</a:t>
            </a:r>
          </a:p>
          <a:p>
            <a:pPr algn="just">
              <a:lnSpc>
                <a:spcPct val="170000"/>
              </a:lnSpc>
            </a:pPr>
            <a:r>
              <a:rPr lang="en-US" sz="2000" dirty="0">
                <a:latin typeface="Times New Roman" pitchFamily="18" charset="0"/>
                <a:cs typeface="Times New Roman" pitchFamily="18" charset="0"/>
              </a:rPr>
              <a:t>R</a:t>
            </a:r>
            <a:r>
              <a:rPr lang="en-US" sz="2000" dirty="0" smtClean="0">
                <a:latin typeface="Times New Roman" pitchFamily="18" charset="0"/>
                <a:cs typeface="Times New Roman" pitchFamily="18" charset="0"/>
              </a:rPr>
              <a:t>isk </a:t>
            </a:r>
            <a:r>
              <a:rPr lang="en-US" sz="2000" dirty="0">
                <a:latin typeface="Times New Roman" pitchFamily="18" charset="0"/>
                <a:cs typeface="Times New Roman" pitchFamily="18" charset="0"/>
              </a:rPr>
              <a:t>factors for </a:t>
            </a:r>
            <a:r>
              <a:rPr lang="en-US" sz="2000" dirty="0" smtClean="0">
                <a:latin typeface="Times New Roman" pitchFamily="18" charset="0"/>
                <a:cs typeface="Times New Roman" pitchFamily="18" charset="0"/>
              </a:rPr>
              <a:t>vascular disease </a:t>
            </a:r>
            <a:r>
              <a:rPr lang="en-US" sz="2000" dirty="0">
                <a:latin typeface="Times New Roman" pitchFamily="18" charset="0"/>
                <a:cs typeface="Times New Roman" pitchFamily="18" charset="0"/>
              </a:rPr>
              <a:t>(hypercholesterolemia, </a:t>
            </a:r>
            <a:r>
              <a:rPr lang="en-US" sz="2000" dirty="0" smtClean="0">
                <a:latin typeface="Times New Roman" pitchFamily="18" charset="0"/>
                <a:cs typeface="Times New Roman" pitchFamily="18" charset="0"/>
              </a:rPr>
              <a:t>hypertension, atherosclerosis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coronary heart </a:t>
            </a:r>
            <a:r>
              <a:rPr lang="en-US" sz="2000" dirty="0">
                <a:latin typeface="Times New Roman" pitchFamily="18" charset="0"/>
                <a:cs typeface="Times New Roman" pitchFamily="18" charset="0"/>
              </a:rPr>
              <a:t>disease, smoking, obesity, and diabetes</a:t>
            </a:r>
            <a:r>
              <a:rPr lang="en-US" sz="2000" dirty="0" smtClean="0">
                <a:latin typeface="Times New Roman" pitchFamily="18" charset="0"/>
                <a:cs typeface="Times New Roman" pitchFamily="18" charset="0"/>
              </a:rPr>
              <a:t>).</a:t>
            </a:r>
          </a:p>
          <a:p>
            <a:pPr algn="just">
              <a:lnSpc>
                <a:spcPct val="170000"/>
              </a:lnSpc>
            </a:pPr>
            <a:r>
              <a:rPr lang="en-US" sz="2000" dirty="0" smtClean="0">
                <a:latin typeface="Times New Roman" pitchFamily="18" charset="0"/>
                <a:cs typeface="Times New Roman" pitchFamily="18" charset="0"/>
              </a:rPr>
              <a:t>Infections.</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2620812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1657</Words>
  <Application>Microsoft Office PowerPoint</Application>
  <PresentationFormat>On-screen Show (4:3)</PresentationFormat>
  <Paragraphs>186</Paragraphs>
  <Slides>41</Slides>
  <Notes>2</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Alzheimer’s Disease</vt:lpstr>
      <vt:lpstr>PowerPoint Presentation</vt:lpstr>
      <vt:lpstr>Origin of Alzheimer's Disease</vt:lpstr>
      <vt:lpstr>PowerPoint Presentation</vt:lpstr>
      <vt:lpstr>PowerPoint Presentation</vt:lpstr>
      <vt:lpstr>INCIDENCE</vt:lpstr>
      <vt:lpstr>CAUSES</vt:lpstr>
      <vt:lpstr>PowerPoint Presentation</vt:lpstr>
      <vt:lpstr>PowerPoint Presentation</vt:lpstr>
      <vt:lpstr>Genetic &amp; immunological Factors</vt:lpstr>
      <vt:lpstr>Risk Factors</vt:lpstr>
      <vt:lpstr>PATHOPHYSIOLOGY</vt:lpstr>
      <vt:lpstr>Pathophysiology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SIGNS</vt:lpstr>
      <vt:lpstr>SYMPTOMS</vt:lpstr>
      <vt:lpstr>Diagnostic tests </vt:lpstr>
      <vt:lpstr>PowerPoint Presentation</vt:lpstr>
      <vt:lpstr>Treatment</vt:lpstr>
      <vt:lpstr>Pharmacological Intervention</vt:lpstr>
      <vt:lpstr>PowerPoint Presentation</vt:lpstr>
      <vt:lpstr>PowerPoint Presentation</vt:lpstr>
      <vt:lpstr>PowerPoint Presentation</vt:lpstr>
      <vt:lpstr>PowerPoint Presentation</vt:lpstr>
      <vt:lpstr>PowerPoint Presentation</vt:lpstr>
      <vt:lpstr>PowerPoint Presentation</vt:lpstr>
      <vt:lpstr>Non-conventional Pharmacologic Treatment</vt:lpstr>
      <vt:lpstr>Non-conventional Pharmacologic Treatment</vt:lpstr>
      <vt:lpstr>Medications Used for Noncognitive Symptoms</vt:lpstr>
      <vt:lpstr>Psychosocial intervention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Alzheimer’s Disease and it’s    Treatment</dc:title>
  <dc:creator>lenovo</dc:creator>
  <cp:lastModifiedBy>lenovo</cp:lastModifiedBy>
  <cp:revision>27</cp:revision>
  <dcterms:created xsi:type="dcterms:W3CDTF">2006-08-16T00:00:00Z</dcterms:created>
  <dcterms:modified xsi:type="dcterms:W3CDTF">2018-02-21T21:41:26Z</dcterms:modified>
</cp:coreProperties>
</file>