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58" r:id="rId5"/>
    <p:sldId id="262" r:id="rId6"/>
    <p:sldId id="260" r:id="rId7"/>
    <p:sldId id="261" r:id="rId8"/>
    <p:sldId id="263" r:id="rId9"/>
    <p:sldId id="264" r:id="rId10"/>
    <p:sldId id="266" r:id="rId11"/>
    <p:sldId id="267" r:id="rId12"/>
    <p:sldId id="268" r:id="rId13"/>
    <p:sldId id="270" r:id="rId14"/>
    <p:sldId id="271" r:id="rId15"/>
    <p:sldId id="272" r:id="rId16"/>
    <p:sldId id="274" r:id="rId17"/>
    <p:sldId id="275" r:id="rId18"/>
    <p:sldId id="273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0B107F-EA63-47EA-9810-6D04F28AF30F}" type="doc">
      <dgm:prSet loTypeId="urn:microsoft.com/office/officeart/2005/8/layout/target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A1538BE-A177-4185-8FB7-FA1988199E18}">
      <dgm:prSet custT="1"/>
      <dgm:spPr/>
      <dgm:t>
        <a:bodyPr/>
        <a:lstStyle/>
        <a:p>
          <a:pPr rtl="0"/>
          <a:r>
            <a:rPr lang="en-GB" sz="2200" dirty="0" smtClean="0">
              <a:latin typeface="Aharoni" pitchFamily="2" charset="-79"/>
              <a:cs typeface="Aharoni" pitchFamily="2" charset="-79"/>
            </a:rPr>
            <a:t>A- Their structural </a:t>
          </a:r>
          <a:r>
            <a:rPr lang="en-GB" sz="22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rPr>
            <a:t>similarity to endogenous structural proteins and nutrients</a:t>
          </a:r>
          <a:r>
            <a:rPr lang="en-GB" sz="2200" dirty="0" smtClean="0">
              <a:latin typeface="Aharoni" pitchFamily="2" charset="-79"/>
              <a:cs typeface="Aharoni" pitchFamily="2" charset="-79"/>
            </a:rPr>
            <a:t>.</a:t>
          </a:r>
          <a:endParaRPr lang="en-US" sz="2200" dirty="0">
            <a:latin typeface="Aharoni" pitchFamily="2" charset="-79"/>
            <a:cs typeface="Aharoni" pitchFamily="2" charset="-79"/>
          </a:endParaRPr>
        </a:p>
      </dgm:t>
    </dgm:pt>
    <dgm:pt modelId="{FE03C1AF-9E7F-4F1C-A072-104F51749B50}" type="parTrans" cxnId="{71F76B83-DA2C-4008-B7CE-663B554E60EC}">
      <dgm:prSet/>
      <dgm:spPr/>
      <dgm:t>
        <a:bodyPr/>
        <a:lstStyle/>
        <a:p>
          <a:endParaRPr lang="en-US"/>
        </a:p>
      </dgm:t>
    </dgm:pt>
    <dgm:pt modelId="{E096A093-5510-49BA-8925-ED79CB789411}" type="sibTrans" cxnId="{71F76B83-DA2C-4008-B7CE-663B554E60EC}">
      <dgm:prSet/>
      <dgm:spPr/>
      <dgm:t>
        <a:bodyPr/>
        <a:lstStyle/>
        <a:p>
          <a:endParaRPr lang="en-US"/>
        </a:p>
      </dgm:t>
    </dgm:pt>
    <dgm:pt modelId="{B426F79E-1F29-4E15-A01A-9F11B9414AF9}">
      <dgm:prSet custT="1"/>
      <dgm:spPr/>
      <dgm:t>
        <a:bodyPr/>
        <a:lstStyle/>
        <a:p>
          <a:pPr rtl="0"/>
          <a:r>
            <a:rPr lang="en-GB" sz="2200" dirty="0" smtClean="0">
              <a:latin typeface="Arial Narrow" pitchFamily="34" charset="0"/>
            </a:rPr>
            <a:t>B- </a:t>
          </a:r>
          <a:r>
            <a:rPr lang="en-GB" sz="2000" dirty="0" smtClean="0">
              <a:latin typeface="Arial Narrow" pitchFamily="34" charset="0"/>
            </a:rPr>
            <a:t>Their </a:t>
          </a:r>
          <a:r>
            <a:rPr lang="en-GB" sz="2000" dirty="0" smtClean="0">
              <a:effectLst/>
              <a:latin typeface="Arial Narrow" pitchFamily="34" charset="0"/>
            </a:rPr>
            <a:t>intimate </a:t>
          </a:r>
          <a:r>
            <a:rPr lang="en-GB" sz="2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involvement in physiologic processes on the molecular level </a:t>
          </a:r>
          <a:r>
            <a:rPr lang="en-GB" sz="2000" dirty="0" smtClean="0">
              <a:latin typeface="Arial Narrow" pitchFamily="34" charset="0"/>
            </a:rPr>
            <a:t>and regulatory feedback mechanisms.</a:t>
          </a:r>
          <a:endParaRPr lang="en-US" sz="2000" dirty="0">
            <a:latin typeface="Arial Narrow" pitchFamily="34" charset="0"/>
          </a:endParaRPr>
        </a:p>
      </dgm:t>
    </dgm:pt>
    <dgm:pt modelId="{B56417ED-D112-4C60-9C55-C95BB0FEAACF}" type="parTrans" cxnId="{99C4E6C9-0378-4602-9B4F-E738EE0CEBA2}">
      <dgm:prSet/>
      <dgm:spPr/>
      <dgm:t>
        <a:bodyPr/>
        <a:lstStyle/>
        <a:p>
          <a:endParaRPr lang="en-US"/>
        </a:p>
      </dgm:t>
    </dgm:pt>
    <dgm:pt modelId="{512B3322-C5B5-438B-97AE-8702D99D1611}" type="sibTrans" cxnId="{99C4E6C9-0378-4602-9B4F-E738EE0CEBA2}">
      <dgm:prSet/>
      <dgm:spPr/>
      <dgm:t>
        <a:bodyPr/>
        <a:lstStyle/>
        <a:p>
          <a:endParaRPr lang="en-US"/>
        </a:p>
      </dgm:t>
    </dgm:pt>
    <dgm:pt modelId="{035080EB-8E9A-4DF1-AED2-4BE5D91FEAAC}">
      <dgm:prSet/>
      <dgm:spPr/>
      <dgm:t>
        <a:bodyPr/>
        <a:lstStyle/>
        <a:p>
          <a:pPr rtl="0"/>
          <a:r>
            <a:rPr lang="en-GB" dirty="0" smtClean="0">
              <a:latin typeface="Aharoni" pitchFamily="2" charset="-79"/>
              <a:cs typeface="Aharoni" pitchFamily="2" charset="-79"/>
            </a:rPr>
            <a:t>C- The analytical challenges to identify and quantify them in the </a:t>
          </a:r>
          <a:r>
            <a:rPr lang="en-GB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rPr>
            <a:t>presence of a myriad of similar molecules</a:t>
          </a:r>
          <a:r>
            <a:rPr lang="en-GB" u="none" dirty="0" smtClean="0">
              <a:effectLst/>
              <a:latin typeface="Aharoni" pitchFamily="2" charset="-79"/>
              <a:cs typeface="Aharoni" pitchFamily="2" charset="-79"/>
            </a:rPr>
            <a:t>.</a:t>
          </a:r>
          <a:endParaRPr lang="en-US" u="none" dirty="0">
            <a:effectLst/>
            <a:latin typeface="Aharoni" pitchFamily="2" charset="-79"/>
            <a:cs typeface="Aharoni" pitchFamily="2" charset="-79"/>
          </a:endParaRPr>
        </a:p>
      </dgm:t>
    </dgm:pt>
    <dgm:pt modelId="{BEFF4636-4555-4326-B555-D1124F01DF39}" type="parTrans" cxnId="{B62E054C-0A80-4A12-93AD-EE9759459087}">
      <dgm:prSet/>
      <dgm:spPr/>
      <dgm:t>
        <a:bodyPr/>
        <a:lstStyle/>
        <a:p>
          <a:endParaRPr lang="en-US"/>
        </a:p>
      </dgm:t>
    </dgm:pt>
    <dgm:pt modelId="{24B8DAD0-E2B3-40DC-B676-A364D7F3EF0B}" type="sibTrans" cxnId="{B62E054C-0A80-4A12-93AD-EE9759459087}">
      <dgm:prSet/>
      <dgm:spPr/>
      <dgm:t>
        <a:bodyPr/>
        <a:lstStyle/>
        <a:p>
          <a:endParaRPr lang="en-US"/>
        </a:p>
      </dgm:t>
    </dgm:pt>
    <dgm:pt modelId="{128ACC3B-47E6-4C40-B9E2-15E2E5762542}">
      <dgm:prSet/>
      <dgm:spPr/>
      <dgm:t>
        <a:bodyPr/>
        <a:lstStyle/>
        <a:p>
          <a:pPr rtl="0"/>
          <a:r>
            <a:rPr lang="en-GB" dirty="0" smtClean="0">
              <a:latin typeface="Arial Narrow" pitchFamily="34" charset="0"/>
            </a:rPr>
            <a:t>D- Their </a:t>
          </a:r>
          <a:r>
            <a:rPr lang="en-GB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large molecular weight and macromolecules character</a:t>
          </a:r>
          <a:r>
            <a:rPr lang="en-GB" dirty="0" smtClean="0">
              <a:latin typeface="Arial Narrow" pitchFamily="34" charset="0"/>
            </a:rPr>
            <a:t> (for proteins</a:t>
          </a:r>
          <a:r>
            <a:rPr lang="en-GB" dirty="0" smtClean="0">
              <a:latin typeface="Arial Narrow" pitchFamily="34" charset="0"/>
            </a:rPr>
            <a:t>).</a:t>
          </a:r>
          <a:endParaRPr lang="en-US" dirty="0">
            <a:latin typeface="Arial Narrow" pitchFamily="34" charset="0"/>
          </a:endParaRPr>
        </a:p>
      </dgm:t>
    </dgm:pt>
    <dgm:pt modelId="{BAEC70DB-A67E-4597-9D32-C4D04D31F043}" type="parTrans" cxnId="{5198338A-9645-48E9-96FB-77D66380B2E4}">
      <dgm:prSet/>
      <dgm:spPr/>
      <dgm:t>
        <a:bodyPr/>
        <a:lstStyle/>
        <a:p>
          <a:endParaRPr lang="en-US"/>
        </a:p>
      </dgm:t>
    </dgm:pt>
    <dgm:pt modelId="{3A478FB5-0745-4D02-8B49-1A883EF10F58}" type="sibTrans" cxnId="{5198338A-9645-48E9-96FB-77D66380B2E4}">
      <dgm:prSet/>
      <dgm:spPr/>
      <dgm:t>
        <a:bodyPr/>
        <a:lstStyle/>
        <a:p>
          <a:endParaRPr lang="en-US"/>
        </a:p>
      </dgm:t>
    </dgm:pt>
    <dgm:pt modelId="{52EA551D-1C07-4CFA-8907-6ABC2B160390}">
      <dgm:prSet/>
      <dgm:spPr/>
      <dgm:t>
        <a:bodyPr/>
        <a:lstStyle/>
        <a:p>
          <a:pPr rtl="0"/>
          <a:r>
            <a:rPr lang="en-GB" dirty="0" smtClean="0">
              <a:latin typeface="Arial Narrow" pitchFamily="34" charset="0"/>
            </a:rPr>
            <a:t> </a:t>
          </a:r>
          <a:r>
            <a:rPr lang="en-US" b="1" dirty="0" smtClean="0">
              <a:latin typeface="Arial Narrow" pitchFamily="34" charset="0"/>
            </a:rPr>
            <a:t>E-   </a:t>
          </a:r>
          <a:r>
            <a:rPr lang="en-US" b="0" dirty="0" smtClean="0">
              <a:latin typeface="Arial Narrow" pitchFamily="34" charset="0"/>
            </a:rPr>
            <a:t>Their definition by the </a:t>
          </a:r>
          <a:r>
            <a: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production process in a living organism</a:t>
          </a:r>
          <a:r>
            <a:rPr lang="en-US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 </a:t>
          </a:r>
          <a:r>
            <a:rPr lang="en-US" b="1" dirty="0" smtClean="0">
              <a:latin typeface="Arial Narrow" pitchFamily="34" charset="0"/>
            </a:rPr>
            <a:t>rather than a chemically defined structure and purity as it is the case for small-molecule drugs</a:t>
          </a:r>
          <a:endParaRPr lang="en-US" dirty="0">
            <a:latin typeface="Arial Narrow" pitchFamily="34" charset="0"/>
          </a:endParaRPr>
        </a:p>
      </dgm:t>
    </dgm:pt>
    <dgm:pt modelId="{6432280B-AA17-4D73-95E8-D20820F03173}" type="parTrans" cxnId="{BC56092F-1A11-4BC9-84E8-42AF450E21CC}">
      <dgm:prSet/>
      <dgm:spPr/>
      <dgm:t>
        <a:bodyPr/>
        <a:lstStyle/>
        <a:p>
          <a:endParaRPr lang="en-US"/>
        </a:p>
      </dgm:t>
    </dgm:pt>
    <dgm:pt modelId="{5C025A32-8475-4B4A-B370-195D658DC8C7}" type="sibTrans" cxnId="{BC56092F-1A11-4BC9-84E8-42AF450E21CC}">
      <dgm:prSet/>
      <dgm:spPr/>
      <dgm:t>
        <a:bodyPr/>
        <a:lstStyle/>
        <a:p>
          <a:endParaRPr lang="en-US"/>
        </a:p>
      </dgm:t>
    </dgm:pt>
    <dgm:pt modelId="{AFEE01B3-D74B-4A01-A7D4-348FB63E9421}" type="pres">
      <dgm:prSet presAssocID="{E70B107F-EA63-47EA-9810-6D04F28AF30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F51754-DE9D-47AB-8793-EF161A14EA04}" type="pres">
      <dgm:prSet presAssocID="{9A1538BE-A177-4185-8FB7-FA1988199E18}" presName="circle1" presStyleLbl="node1" presStyleIdx="0" presStyleCnt="5"/>
      <dgm:spPr/>
    </dgm:pt>
    <dgm:pt modelId="{B7326EA6-92F3-4AE6-A216-86AE19E2FF35}" type="pres">
      <dgm:prSet presAssocID="{9A1538BE-A177-4185-8FB7-FA1988199E18}" presName="space" presStyleCnt="0"/>
      <dgm:spPr/>
    </dgm:pt>
    <dgm:pt modelId="{E28CFB7D-202A-4A37-8FCE-6BFE5DD8DFE5}" type="pres">
      <dgm:prSet presAssocID="{9A1538BE-A177-4185-8FB7-FA1988199E18}" presName="rect1" presStyleLbl="alignAcc1" presStyleIdx="0" presStyleCnt="5"/>
      <dgm:spPr/>
      <dgm:t>
        <a:bodyPr/>
        <a:lstStyle/>
        <a:p>
          <a:endParaRPr lang="en-US"/>
        </a:p>
      </dgm:t>
    </dgm:pt>
    <dgm:pt modelId="{691CE088-93BD-45C0-A5B9-8A35BFEA6ABC}" type="pres">
      <dgm:prSet presAssocID="{B426F79E-1F29-4E15-A01A-9F11B9414AF9}" presName="vertSpace2" presStyleLbl="node1" presStyleIdx="0" presStyleCnt="5"/>
      <dgm:spPr/>
    </dgm:pt>
    <dgm:pt modelId="{C5E6C7BB-B148-40B7-80EE-C214546BB821}" type="pres">
      <dgm:prSet presAssocID="{B426F79E-1F29-4E15-A01A-9F11B9414AF9}" presName="circle2" presStyleLbl="node1" presStyleIdx="1" presStyleCnt="5"/>
      <dgm:spPr/>
    </dgm:pt>
    <dgm:pt modelId="{EDC63849-92BD-4356-8959-025567FF1CFA}" type="pres">
      <dgm:prSet presAssocID="{B426F79E-1F29-4E15-A01A-9F11B9414AF9}" presName="rect2" presStyleLbl="alignAcc1" presStyleIdx="1" presStyleCnt="5"/>
      <dgm:spPr/>
      <dgm:t>
        <a:bodyPr/>
        <a:lstStyle/>
        <a:p>
          <a:endParaRPr lang="en-US"/>
        </a:p>
      </dgm:t>
    </dgm:pt>
    <dgm:pt modelId="{D126EDE8-6AF4-4ADD-945B-508D0B50BBA3}" type="pres">
      <dgm:prSet presAssocID="{035080EB-8E9A-4DF1-AED2-4BE5D91FEAAC}" presName="vertSpace3" presStyleLbl="node1" presStyleIdx="1" presStyleCnt="5"/>
      <dgm:spPr/>
    </dgm:pt>
    <dgm:pt modelId="{9DBE2308-72B7-462B-A3B6-32C112785AC5}" type="pres">
      <dgm:prSet presAssocID="{035080EB-8E9A-4DF1-AED2-4BE5D91FEAAC}" presName="circle3" presStyleLbl="node1" presStyleIdx="2" presStyleCnt="5"/>
      <dgm:spPr/>
    </dgm:pt>
    <dgm:pt modelId="{C4051803-1378-4E59-A92D-CE348FE3223F}" type="pres">
      <dgm:prSet presAssocID="{035080EB-8E9A-4DF1-AED2-4BE5D91FEAAC}" presName="rect3" presStyleLbl="alignAcc1" presStyleIdx="2" presStyleCnt="5"/>
      <dgm:spPr/>
      <dgm:t>
        <a:bodyPr/>
        <a:lstStyle/>
        <a:p>
          <a:endParaRPr lang="en-US"/>
        </a:p>
      </dgm:t>
    </dgm:pt>
    <dgm:pt modelId="{42C5EDDC-1068-4C1A-BAD0-1C8556F5FC98}" type="pres">
      <dgm:prSet presAssocID="{128ACC3B-47E6-4C40-B9E2-15E2E5762542}" presName="vertSpace4" presStyleLbl="node1" presStyleIdx="2" presStyleCnt="5"/>
      <dgm:spPr/>
    </dgm:pt>
    <dgm:pt modelId="{02762868-6B6C-4198-832A-9D2374BAD03F}" type="pres">
      <dgm:prSet presAssocID="{128ACC3B-47E6-4C40-B9E2-15E2E5762542}" presName="circle4" presStyleLbl="node1" presStyleIdx="3" presStyleCnt="5"/>
      <dgm:spPr/>
    </dgm:pt>
    <dgm:pt modelId="{F6A7E963-2A76-4973-B182-E449C5318C2B}" type="pres">
      <dgm:prSet presAssocID="{128ACC3B-47E6-4C40-B9E2-15E2E5762542}" presName="rect4" presStyleLbl="alignAcc1" presStyleIdx="3" presStyleCnt="5"/>
      <dgm:spPr/>
      <dgm:t>
        <a:bodyPr/>
        <a:lstStyle/>
        <a:p>
          <a:endParaRPr lang="en-US"/>
        </a:p>
      </dgm:t>
    </dgm:pt>
    <dgm:pt modelId="{3B5AD8AB-C5DB-4BD7-AE62-8D48EFCF0AAC}" type="pres">
      <dgm:prSet presAssocID="{52EA551D-1C07-4CFA-8907-6ABC2B160390}" presName="vertSpace5" presStyleLbl="node1" presStyleIdx="3" presStyleCnt="5"/>
      <dgm:spPr/>
    </dgm:pt>
    <dgm:pt modelId="{FA546C20-D2A3-4AB0-A5AD-DCA7E75424E9}" type="pres">
      <dgm:prSet presAssocID="{52EA551D-1C07-4CFA-8907-6ABC2B160390}" presName="circle5" presStyleLbl="node1" presStyleIdx="4" presStyleCnt="5"/>
      <dgm:spPr/>
    </dgm:pt>
    <dgm:pt modelId="{F35DA54D-E29B-4A32-BD7D-ACDEBDDF1FAE}" type="pres">
      <dgm:prSet presAssocID="{52EA551D-1C07-4CFA-8907-6ABC2B160390}" presName="rect5" presStyleLbl="alignAcc1" presStyleIdx="4" presStyleCnt="5" custScaleY="114110"/>
      <dgm:spPr/>
      <dgm:t>
        <a:bodyPr/>
        <a:lstStyle/>
        <a:p>
          <a:endParaRPr lang="en-US"/>
        </a:p>
      </dgm:t>
    </dgm:pt>
    <dgm:pt modelId="{71EFF1D9-8E54-4863-A4B5-60033EB0F46D}" type="pres">
      <dgm:prSet presAssocID="{9A1538BE-A177-4185-8FB7-FA1988199E18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85ACC4-8583-4105-B845-329259079B4B}" type="pres">
      <dgm:prSet presAssocID="{B426F79E-1F29-4E15-A01A-9F11B9414AF9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725F96-5E51-441E-A955-B0142DBD603E}" type="pres">
      <dgm:prSet presAssocID="{035080EB-8E9A-4DF1-AED2-4BE5D91FEAAC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5A0DF-FF6A-4171-8F09-7157ADEAB4D2}" type="pres">
      <dgm:prSet presAssocID="{128ACC3B-47E6-4C40-B9E2-15E2E5762542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1505F6-F833-48EF-95AE-3410433D1B89}" type="pres">
      <dgm:prSet presAssocID="{52EA551D-1C07-4CFA-8907-6ABC2B160390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F76B83-DA2C-4008-B7CE-663B554E60EC}" srcId="{E70B107F-EA63-47EA-9810-6D04F28AF30F}" destId="{9A1538BE-A177-4185-8FB7-FA1988199E18}" srcOrd="0" destOrd="0" parTransId="{FE03C1AF-9E7F-4F1C-A072-104F51749B50}" sibTransId="{E096A093-5510-49BA-8925-ED79CB789411}"/>
    <dgm:cxn modelId="{FE67BA40-4FFE-4E3D-84B6-30424087A087}" type="presOf" srcId="{9A1538BE-A177-4185-8FB7-FA1988199E18}" destId="{E28CFB7D-202A-4A37-8FCE-6BFE5DD8DFE5}" srcOrd="0" destOrd="0" presId="urn:microsoft.com/office/officeart/2005/8/layout/target3"/>
    <dgm:cxn modelId="{90CF84A6-3D60-462A-BDC1-64DB00728DA0}" type="presOf" srcId="{128ACC3B-47E6-4C40-B9E2-15E2E5762542}" destId="{AA25A0DF-FF6A-4171-8F09-7157ADEAB4D2}" srcOrd="1" destOrd="0" presId="urn:microsoft.com/office/officeart/2005/8/layout/target3"/>
    <dgm:cxn modelId="{6C5CC9DC-7602-43DA-9724-6AC18F537E13}" type="presOf" srcId="{9A1538BE-A177-4185-8FB7-FA1988199E18}" destId="{71EFF1D9-8E54-4863-A4B5-60033EB0F46D}" srcOrd="1" destOrd="0" presId="urn:microsoft.com/office/officeart/2005/8/layout/target3"/>
    <dgm:cxn modelId="{1A21DE0E-DA09-40A1-9C75-ED5EC3D1E09E}" type="presOf" srcId="{52EA551D-1C07-4CFA-8907-6ABC2B160390}" destId="{D61505F6-F833-48EF-95AE-3410433D1B89}" srcOrd="1" destOrd="0" presId="urn:microsoft.com/office/officeart/2005/8/layout/target3"/>
    <dgm:cxn modelId="{74044242-214C-4F93-968F-CB1F97C91F55}" type="presOf" srcId="{B426F79E-1F29-4E15-A01A-9F11B9414AF9}" destId="{7785ACC4-8583-4105-B845-329259079B4B}" srcOrd="1" destOrd="0" presId="urn:microsoft.com/office/officeart/2005/8/layout/target3"/>
    <dgm:cxn modelId="{D3E60C1E-A47B-4D26-9E94-5D6139ECEAC7}" type="presOf" srcId="{035080EB-8E9A-4DF1-AED2-4BE5D91FEAAC}" destId="{C4051803-1378-4E59-A92D-CE348FE3223F}" srcOrd="0" destOrd="0" presId="urn:microsoft.com/office/officeart/2005/8/layout/target3"/>
    <dgm:cxn modelId="{9827E5A5-C694-4238-90A6-FC4F38F539CB}" type="presOf" srcId="{128ACC3B-47E6-4C40-B9E2-15E2E5762542}" destId="{F6A7E963-2A76-4973-B182-E449C5318C2B}" srcOrd="0" destOrd="0" presId="urn:microsoft.com/office/officeart/2005/8/layout/target3"/>
    <dgm:cxn modelId="{7BA6D3A4-5443-4354-ADBD-4EFD9AAA14F9}" type="presOf" srcId="{035080EB-8E9A-4DF1-AED2-4BE5D91FEAAC}" destId="{3A725F96-5E51-441E-A955-B0142DBD603E}" srcOrd="1" destOrd="0" presId="urn:microsoft.com/office/officeart/2005/8/layout/target3"/>
    <dgm:cxn modelId="{CA7A8C0D-1467-4F93-9720-62E696AA8111}" type="presOf" srcId="{E70B107F-EA63-47EA-9810-6D04F28AF30F}" destId="{AFEE01B3-D74B-4A01-A7D4-348FB63E9421}" srcOrd="0" destOrd="0" presId="urn:microsoft.com/office/officeart/2005/8/layout/target3"/>
    <dgm:cxn modelId="{F30F6385-FAA4-414F-A140-DC32FC6BC7EC}" type="presOf" srcId="{B426F79E-1F29-4E15-A01A-9F11B9414AF9}" destId="{EDC63849-92BD-4356-8959-025567FF1CFA}" srcOrd="0" destOrd="0" presId="urn:microsoft.com/office/officeart/2005/8/layout/target3"/>
    <dgm:cxn modelId="{BC56092F-1A11-4BC9-84E8-42AF450E21CC}" srcId="{E70B107F-EA63-47EA-9810-6D04F28AF30F}" destId="{52EA551D-1C07-4CFA-8907-6ABC2B160390}" srcOrd="4" destOrd="0" parTransId="{6432280B-AA17-4D73-95E8-D20820F03173}" sibTransId="{5C025A32-8475-4B4A-B370-195D658DC8C7}"/>
    <dgm:cxn modelId="{F835DCB2-DD00-4056-A1EE-1DE61EF0408E}" type="presOf" srcId="{52EA551D-1C07-4CFA-8907-6ABC2B160390}" destId="{F35DA54D-E29B-4A32-BD7D-ACDEBDDF1FAE}" srcOrd="0" destOrd="0" presId="urn:microsoft.com/office/officeart/2005/8/layout/target3"/>
    <dgm:cxn modelId="{99C4E6C9-0378-4602-9B4F-E738EE0CEBA2}" srcId="{E70B107F-EA63-47EA-9810-6D04F28AF30F}" destId="{B426F79E-1F29-4E15-A01A-9F11B9414AF9}" srcOrd="1" destOrd="0" parTransId="{B56417ED-D112-4C60-9C55-C95BB0FEAACF}" sibTransId="{512B3322-C5B5-438B-97AE-8702D99D1611}"/>
    <dgm:cxn modelId="{5198338A-9645-48E9-96FB-77D66380B2E4}" srcId="{E70B107F-EA63-47EA-9810-6D04F28AF30F}" destId="{128ACC3B-47E6-4C40-B9E2-15E2E5762542}" srcOrd="3" destOrd="0" parTransId="{BAEC70DB-A67E-4597-9D32-C4D04D31F043}" sibTransId="{3A478FB5-0745-4D02-8B49-1A883EF10F58}"/>
    <dgm:cxn modelId="{B62E054C-0A80-4A12-93AD-EE9759459087}" srcId="{E70B107F-EA63-47EA-9810-6D04F28AF30F}" destId="{035080EB-8E9A-4DF1-AED2-4BE5D91FEAAC}" srcOrd="2" destOrd="0" parTransId="{BEFF4636-4555-4326-B555-D1124F01DF39}" sibTransId="{24B8DAD0-E2B3-40DC-B676-A364D7F3EF0B}"/>
    <dgm:cxn modelId="{64339B1E-860C-4B05-9915-873066B381CB}" type="presParOf" srcId="{AFEE01B3-D74B-4A01-A7D4-348FB63E9421}" destId="{31F51754-DE9D-47AB-8793-EF161A14EA04}" srcOrd="0" destOrd="0" presId="urn:microsoft.com/office/officeart/2005/8/layout/target3"/>
    <dgm:cxn modelId="{8E9942F9-E2E3-4C60-AAEA-799B0F0CC1A7}" type="presParOf" srcId="{AFEE01B3-D74B-4A01-A7D4-348FB63E9421}" destId="{B7326EA6-92F3-4AE6-A216-86AE19E2FF35}" srcOrd="1" destOrd="0" presId="urn:microsoft.com/office/officeart/2005/8/layout/target3"/>
    <dgm:cxn modelId="{8267794D-219E-4CF6-AA90-177913F36751}" type="presParOf" srcId="{AFEE01B3-D74B-4A01-A7D4-348FB63E9421}" destId="{E28CFB7D-202A-4A37-8FCE-6BFE5DD8DFE5}" srcOrd="2" destOrd="0" presId="urn:microsoft.com/office/officeart/2005/8/layout/target3"/>
    <dgm:cxn modelId="{E53FD945-8072-4D77-9D3E-479E24730484}" type="presParOf" srcId="{AFEE01B3-D74B-4A01-A7D4-348FB63E9421}" destId="{691CE088-93BD-45C0-A5B9-8A35BFEA6ABC}" srcOrd="3" destOrd="0" presId="urn:microsoft.com/office/officeart/2005/8/layout/target3"/>
    <dgm:cxn modelId="{8C91C178-FFDE-4F1A-9A14-B02724A44DAC}" type="presParOf" srcId="{AFEE01B3-D74B-4A01-A7D4-348FB63E9421}" destId="{C5E6C7BB-B148-40B7-80EE-C214546BB821}" srcOrd="4" destOrd="0" presId="urn:microsoft.com/office/officeart/2005/8/layout/target3"/>
    <dgm:cxn modelId="{7B3EB101-03B8-47A9-AE97-97BF476D557A}" type="presParOf" srcId="{AFEE01B3-D74B-4A01-A7D4-348FB63E9421}" destId="{EDC63849-92BD-4356-8959-025567FF1CFA}" srcOrd="5" destOrd="0" presId="urn:microsoft.com/office/officeart/2005/8/layout/target3"/>
    <dgm:cxn modelId="{F444C66F-D7B1-4D45-9666-A2148D926579}" type="presParOf" srcId="{AFEE01B3-D74B-4A01-A7D4-348FB63E9421}" destId="{D126EDE8-6AF4-4ADD-945B-508D0B50BBA3}" srcOrd="6" destOrd="0" presId="urn:microsoft.com/office/officeart/2005/8/layout/target3"/>
    <dgm:cxn modelId="{BE191E11-2981-48BE-B6FB-95F665BE7F67}" type="presParOf" srcId="{AFEE01B3-D74B-4A01-A7D4-348FB63E9421}" destId="{9DBE2308-72B7-462B-A3B6-32C112785AC5}" srcOrd="7" destOrd="0" presId="urn:microsoft.com/office/officeart/2005/8/layout/target3"/>
    <dgm:cxn modelId="{D573955F-14A1-4253-8EEF-8ACE1A4F3AF3}" type="presParOf" srcId="{AFEE01B3-D74B-4A01-A7D4-348FB63E9421}" destId="{C4051803-1378-4E59-A92D-CE348FE3223F}" srcOrd="8" destOrd="0" presId="urn:microsoft.com/office/officeart/2005/8/layout/target3"/>
    <dgm:cxn modelId="{1277BA24-94FF-47E3-B5AB-4A06924FDB17}" type="presParOf" srcId="{AFEE01B3-D74B-4A01-A7D4-348FB63E9421}" destId="{42C5EDDC-1068-4C1A-BAD0-1C8556F5FC98}" srcOrd="9" destOrd="0" presId="urn:microsoft.com/office/officeart/2005/8/layout/target3"/>
    <dgm:cxn modelId="{976F490F-CBEE-4471-9A95-E2C9AFC28484}" type="presParOf" srcId="{AFEE01B3-D74B-4A01-A7D4-348FB63E9421}" destId="{02762868-6B6C-4198-832A-9D2374BAD03F}" srcOrd="10" destOrd="0" presId="urn:microsoft.com/office/officeart/2005/8/layout/target3"/>
    <dgm:cxn modelId="{9CBC38DC-25CA-4D3F-920E-795C46DC289B}" type="presParOf" srcId="{AFEE01B3-D74B-4A01-A7D4-348FB63E9421}" destId="{F6A7E963-2A76-4973-B182-E449C5318C2B}" srcOrd="11" destOrd="0" presId="urn:microsoft.com/office/officeart/2005/8/layout/target3"/>
    <dgm:cxn modelId="{CE822655-376B-41BD-9BF5-C97CE9894A78}" type="presParOf" srcId="{AFEE01B3-D74B-4A01-A7D4-348FB63E9421}" destId="{3B5AD8AB-C5DB-4BD7-AE62-8D48EFCF0AAC}" srcOrd="12" destOrd="0" presId="urn:microsoft.com/office/officeart/2005/8/layout/target3"/>
    <dgm:cxn modelId="{B81C322B-FE86-4A0D-ACF9-22359629651A}" type="presParOf" srcId="{AFEE01B3-D74B-4A01-A7D4-348FB63E9421}" destId="{FA546C20-D2A3-4AB0-A5AD-DCA7E75424E9}" srcOrd="13" destOrd="0" presId="urn:microsoft.com/office/officeart/2005/8/layout/target3"/>
    <dgm:cxn modelId="{725D5250-4820-43F8-9064-909FF9BF2009}" type="presParOf" srcId="{AFEE01B3-D74B-4A01-A7D4-348FB63E9421}" destId="{F35DA54D-E29B-4A32-BD7D-ACDEBDDF1FAE}" srcOrd="14" destOrd="0" presId="urn:microsoft.com/office/officeart/2005/8/layout/target3"/>
    <dgm:cxn modelId="{2369144B-4F28-44E6-8A26-5AF71F6C7F03}" type="presParOf" srcId="{AFEE01B3-D74B-4A01-A7D4-348FB63E9421}" destId="{71EFF1D9-8E54-4863-A4B5-60033EB0F46D}" srcOrd="15" destOrd="0" presId="urn:microsoft.com/office/officeart/2005/8/layout/target3"/>
    <dgm:cxn modelId="{412A0869-96BF-49D5-96AE-A2AD2075839E}" type="presParOf" srcId="{AFEE01B3-D74B-4A01-A7D4-348FB63E9421}" destId="{7785ACC4-8583-4105-B845-329259079B4B}" srcOrd="16" destOrd="0" presId="urn:microsoft.com/office/officeart/2005/8/layout/target3"/>
    <dgm:cxn modelId="{022E6BBC-868D-48E5-89F2-11098906E4A8}" type="presParOf" srcId="{AFEE01B3-D74B-4A01-A7D4-348FB63E9421}" destId="{3A725F96-5E51-441E-A955-B0142DBD603E}" srcOrd="17" destOrd="0" presId="urn:microsoft.com/office/officeart/2005/8/layout/target3"/>
    <dgm:cxn modelId="{4CB4A5F2-A948-468E-8CE1-7520DFD6AFD8}" type="presParOf" srcId="{AFEE01B3-D74B-4A01-A7D4-348FB63E9421}" destId="{AA25A0DF-FF6A-4171-8F09-7157ADEAB4D2}" srcOrd="18" destOrd="0" presId="urn:microsoft.com/office/officeart/2005/8/layout/target3"/>
    <dgm:cxn modelId="{5D9D49B6-E657-49CD-8583-E57DB3CBAACA}" type="presParOf" srcId="{AFEE01B3-D74B-4A01-A7D4-348FB63E9421}" destId="{D61505F6-F833-48EF-95AE-3410433D1B89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3DF65D-6F7F-47C1-91FF-BD939C5A016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AD67039-F34A-4461-805F-BD3A53271DF6}">
      <dgm:prSet/>
      <dgm:spPr/>
      <dgm:t>
        <a:bodyPr/>
        <a:lstStyle/>
        <a:p>
          <a:pPr algn="just" rtl="0"/>
          <a:r>
            <a:rPr lang="en-GB" dirty="0" smtClean="0"/>
            <a:t>Suggested approaches to </a:t>
          </a:r>
          <a:r>
            <a:rPr lang="en-GB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increase the oral bioavailability of protein drugs</a:t>
          </a:r>
          <a:r>
            <a:rPr lang="en-GB" dirty="0" smtClean="0"/>
            <a:t> include </a:t>
          </a:r>
          <a:r>
            <a:rPr lang="en-GB" b="1" dirty="0" smtClean="0">
              <a:solidFill>
                <a:srgbClr val="FFFF00"/>
              </a:solidFill>
            </a:rPr>
            <a:t>encapsulation into micro- or nanoparticles </a:t>
          </a:r>
          <a:r>
            <a:rPr lang="en-GB" dirty="0" smtClean="0"/>
            <a:t>thereby </a:t>
          </a:r>
          <a:r>
            <a:rPr lang="en-GB" dirty="0" smtClean="0">
              <a:solidFill>
                <a:schemeClr val="bg2">
                  <a:lumMod val="75000"/>
                </a:schemeClr>
              </a:solidFill>
            </a:rPr>
            <a:t>protecting proteins from intestinal degradation.</a:t>
          </a:r>
          <a:endParaRPr lang="en-US" dirty="0">
            <a:solidFill>
              <a:schemeClr val="bg2">
                <a:lumMod val="75000"/>
              </a:schemeClr>
            </a:solidFill>
          </a:endParaRPr>
        </a:p>
      </dgm:t>
    </dgm:pt>
    <dgm:pt modelId="{D72D3ED7-5CB7-457E-840B-BC4FAD6EDA76}" type="parTrans" cxnId="{5627F8C4-23AE-4E08-9809-384ED59E1253}">
      <dgm:prSet/>
      <dgm:spPr/>
      <dgm:t>
        <a:bodyPr/>
        <a:lstStyle/>
        <a:p>
          <a:endParaRPr lang="en-US"/>
        </a:p>
      </dgm:t>
    </dgm:pt>
    <dgm:pt modelId="{3F69B761-51DB-4297-A187-2CABEB10B5C2}" type="sibTrans" cxnId="{5627F8C4-23AE-4E08-9809-384ED59E1253}">
      <dgm:prSet/>
      <dgm:spPr/>
      <dgm:t>
        <a:bodyPr/>
        <a:lstStyle/>
        <a:p>
          <a:endParaRPr lang="en-US"/>
        </a:p>
      </dgm:t>
    </dgm:pt>
    <dgm:pt modelId="{3C223FF5-395F-4BC0-A814-06D7C9F23546}">
      <dgm:prSet/>
      <dgm:spPr/>
      <dgm:t>
        <a:bodyPr/>
        <a:lstStyle/>
        <a:p>
          <a:pPr algn="just" rtl="0"/>
          <a:r>
            <a:rPr lang="en-GB" dirty="0" smtClean="0"/>
            <a:t>Other strategies are </a:t>
          </a:r>
          <a:r>
            <a:rPr lang="en-GB" b="1" dirty="0" smtClean="0">
              <a:solidFill>
                <a:srgbClr val="FFFF00"/>
              </a:solidFill>
            </a:rPr>
            <a:t>chemical modifications </a:t>
          </a:r>
          <a:r>
            <a:rPr lang="en-GB" b="1" dirty="0" smtClean="0"/>
            <a:t>s</a:t>
          </a:r>
          <a:r>
            <a:rPr lang="en-GB" dirty="0" smtClean="0"/>
            <a:t>uch as </a:t>
          </a:r>
          <a:r>
            <a:rPr lang="en-GB" dirty="0" smtClean="0">
              <a:solidFill>
                <a:srgbClr val="002060"/>
              </a:solidFill>
            </a:rPr>
            <a:t>amino acid backbone modifications and chemical conjugations</a:t>
          </a:r>
          <a:r>
            <a:rPr lang="en-GB" dirty="0" smtClean="0"/>
            <a:t> </a:t>
          </a:r>
          <a:r>
            <a:rPr lang="en-GB" dirty="0" smtClean="0">
              <a:solidFill>
                <a:srgbClr val="92D050"/>
              </a:solidFill>
            </a:rPr>
            <a:t>to improve the resistance to degradation and the permeability of protein drug. </a:t>
          </a:r>
          <a:endParaRPr lang="en-US" dirty="0">
            <a:solidFill>
              <a:srgbClr val="92D050"/>
            </a:solidFill>
          </a:endParaRPr>
        </a:p>
      </dgm:t>
    </dgm:pt>
    <dgm:pt modelId="{86B46903-A4BD-4D70-A9CE-16BA4D905F4E}" type="parTrans" cxnId="{D641D46A-CF80-4B22-9051-8170613F49BD}">
      <dgm:prSet/>
      <dgm:spPr/>
      <dgm:t>
        <a:bodyPr/>
        <a:lstStyle/>
        <a:p>
          <a:endParaRPr lang="en-US"/>
        </a:p>
      </dgm:t>
    </dgm:pt>
    <dgm:pt modelId="{7ABFC8FE-8F08-4EAB-8AD1-7B9329E60491}" type="sibTrans" cxnId="{D641D46A-CF80-4B22-9051-8170613F49BD}">
      <dgm:prSet/>
      <dgm:spPr/>
      <dgm:t>
        <a:bodyPr/>
        <a:lstStyle/>
        <a:p>
          <a:endParaRPr lang="en-US"/>
        </a:p>
      </dgm:t>
    </dgm:pt>
    <dgm:pt modelId="{A1898362-CDA5-4D76-BA90-5D62DD06C982}">
      <dgm:prSet/>
      <dgm:spPr/>
      <dgm:t>
        <a:bodyPr/>
        <a:lstStyle/>
        <a:p>
          <a:pPr algn="just" rtl="0"/>
          <a:r>
            <a:rPr lang="en-GB" b="1" dirty="0" err="1" smtClean="0">
              <a:solidFill>
                <a:srgbClr val="FFFF00"/>
              </a:solidFill>
            </a:rPr>
            <a:t>Coadministration</a:t>
          </a:r>
          <a:r>
            <a:rPr lang="en-GB" b="1" dirty="0" smtClean="0">
              <a:solidFill>
                <a:srgbClr val="FFFF00"/>
              </a:solidFill>
            </a:rPr>
            <a:t> of protease inhibitors </a:t>
          </a:r>
          <a:r>
            <a:rPr lang="en-GB" dirty="0" smtClean="0"/>
            <a:t>for the </a:t>
          </a:r>
          <a:r>
            <a:rPr lang="en-GB" dirty="0" smtClean="0">
              <a:solidFill>
                <a:schemeClr val="accent1">
                  <a:lumMod val="50000"/>
                </a:schemeClr>
              </a:solidFill>
            </a:rPr>
            <a:t>inhibition of enzymatic degradation. </a:t>
          </a:r>
          <a:endParaRPr lang="ar-IQ" dirty="0">
            <a:solidFill>
              <a:schemeClr val="accent1">
                <a:lumMod val="50000"/>
              </a:schemeClr>
            </a:solidFill>
          </a:endParaRPr>
        </a:p>
      </dgm:t>
    </dgm:pt>
    <dgm:pt modelId="{98734992-C11C-41B4-9537-4909F9507A04}" type="parTrans" cxnId="{D2B607B5-7BA6-4FBE-998B-29C676F25CE0}">
      <dgm:prSet/>
      <dgm:spPr/>
      <dgm:t>
        <a:bodyPr/>
        <a:lstStyle/>
        <a:p>
          <a:endParaRPr lang="en-US"/>
        </a:p>
      </dgm:t>
    </dgm:pt>
    <dgm:pt modelId="{32492AD4-F970-4A36-B8AA-655119E47217}" type="sibTrans" cxnId="{D2B607B5-7BA6-4FBE-998B-29C676F25CE0}">
      <dgm:prSet/>
      <dgm:spPr/>
      <dgm:t>
        <a:bodyPr/>
        <a:lstStyle/>
        <a:p>
          <a:endParaRPr lang="en-US"/>
        </a:p>
      </dgm:t>
    </dgm:pt>
    <dgm:pt modelId="{CDF3B1E7-CACD-4A4B-811D-4228D394957D}" type="pres">
      <dgm:prSet presAssocID="{913DF65D-6F7F-47C1-91FF-BD939C5A016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E97B4963-1211-4591-9AC8-5AA6B910BFE5}" type="pres">
      <dgm:prSet presAssocID="{913DF65D-6F7F-47C1-91FF-BD939C5A016E}" presName="Name1" presStyleCnt="0"/>
      <dgm:spPr/>
    </dgm:pt>
    <dgm:pt modelId="{389232E6-9AA7-4C08-B48A-839B484956AB}" type="pres">
      <dgm:prSet presAssocID="{913DF65D-6F7F-47C1-91FF-BD939C5A016E}" presName="cycle" presStyleCnt="0"/>
      <dgm:spPr/>
    </dgm:pt>
    <dgm:pt modelId="{E5582E22-6B28-4A1B-871F-E2FF4A88AD01}" type="pres">
      <dgm:prSet presAssocID="{913DF65D-6F7F-47C1-91FF-BD939C5A016E}" presName="srcNode" presStyleLbl="node1" presStyleIdx="0" presStyleCnt="3"/>
      <dgm:spPr/>
    </dgm:pt>
    <dgm:pt modelId="{765B9B70-04D5-4126-98C3-B417560B2660}" type="pres">
      <dgm:prSet presAssocID="{913DF65D-6F7F-47C1-91FF-BD939C5A016E}" presName="conn" presStyleLbl="parChTrans1D2" presStyleIdx="0" presStyleCnt="1"/>
      <dgm:spPr/>
      <dgm:t>
        <a:bodyPr/>
        <a:lstStyle/>
        <a:p>
          <a:endParaRPr lang="en-US"/>
        </a:p>
      </dgm:t>
    </dgm:pt>
    <dgm:pt modelId="{7180E621-ED5F-4F62-9891-920BBBA354D9}" type="pres">
      <dgm:prSet presAssocID="{913DF65D-6F7F-47C1-91FF-BD939C5A016E}" presName="extraNode" presStyleLbl="node1" presStyleIdx="0" presStyleCnt="3"/>
      <dgm:spPr/>
    </dgm:pt>
    <dgm:pt modelId="{BB1DE42B-74D2-4EF3-AF42-C22AEB0FAF69}" type="pres">
      <dgm:prSet presAssocID="{913DF65D-6F7F-47C1-91FF-BD939C5A016E}" presName="dstNode" presStyleLbl="node1" presStyleIdx="0" presStyleCnt="3"/>
      <dgm:spPr/>
    </dgm:pt>
    <dgm:pt modelId="{00992321-2710-421B-ACCC-EA3FB5E35700}" type="pres">
      <dgm:prSet presAssocID="{7AD67039-F34A-4461-805F-BD3A53271DF6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657230-3797-4654-A076-18069F19A784}" type="pres">
      <dgm:prSet presAssocID="{7AD67039-F34A-4461-805F-BD3A53271DF6}" presName="accent_1" presStyleCnt="0"/>
      <dgm:spPr/>
    </dgm:pt>
    <dgm:pt modelId="{2E8E73B4-66F6-465C-864F-914FADA9BBBD}" type="pres">
      <dgm:prSet presAssocID="{7AD67039-F34A-4461-805F-BD3A53271DF6}" presName="accentRepeatNode" presStyleLbl="solidFgAcc1" presStyleIdx="0" presStyleCnt="3"/>
      <dgm:spPr/>
    </dgm:pt>
    <dgm:pt modelId="{46B5AD16-6A32-4B01-958E-48B3C2E586C9}" type="pres">
      <dgm:prSet presAssocID="{3C223FF5-395F-4BC0-A814-06D7C9F2354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D4BE4E-B901-4E6F-9936-5DCBA8FA71A6}" type="pres">
      <dgm:prSet presAssocID="{3C223FF5-395F-4BC0-A814-06D7C9F23546}" presName="accent_2" presStyleCnt="0"/>
      <dgm:spPr/>
    </dgm:pt>
    <dgm:pt modelId="{95609EDD-02C7-4E66-9EB2-68882B553F98}" type="pres">
      <dgm:prSet presAssocID="{3C223FF5-395F-4BC0-A814-06D7C9F23546}" presName="accentRepeatNode" presStyleLbl="solidFgAcc1" presStyleIdx="1" presStyleCnt="3"/>
      <dgm:spPr/>
    </dgm:pt>
    <dgm:pt modelId="{6413D172-33FD-4F7D-BAFE-8EF7DBE6F3AC}" type="pres">
      <dgm:prSet presAssocID="{A1898362-CDA5-4D76-BA90-5D62DD06C98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028E10-7180-46FF-ACF1-F2A3BC17A913}" type="pres">
      <dgm:prSet presAssocID="{A1898362-CDA5-4D76-BA90-5D62DD06C982}" presName="accent_3" presStyleCnt="0"/>
      <dgm:spPr/>
    </dgm:pt>
    <dgm:pt modelId="{581CBAE3-37FF-452E-891F-ABC5DEFEFA13}" type="pres">
      <dgm:prSet presAssocID="{A1898362-CDA5-4D76-BA90-5D62DD06C982}" presName="accentRepeatNode" presStyleLbl="solidFgAcc1" presStyleIdx="2" presStyleCnt="3"/>
      <dgm:spPr/>
    </dgm:pt>
  </dgm:ptLst>
  <dgm:cxnLst>
    <dgm:cxn modelId="{FCEFD29D-883A-4EDA-B228-9BEE46730AD2}" type="presOf" srcId="{A1898362-CDA5-4D76-BA90-5D62DD06C982}" destId="{6413D172-33FD-4F7D-BAFE-8EF7DBE6F3AC}" srcOrd="0" destOrd="0" presId="urn:microsoft.com/office/officeart/2008/layout/VerticalCurvedList"/>
    <dgm:cxn modelId="{02736AAB-D42C-468D-B767-36461F1B6AEE}" type="presOf" srcId="{7AD67039-F34A-4461-805F-BD3A53271DF6}" destId="{00992321-2710-421B-ACCC-EA3FB5E35700}" srcOrd="0" destOrd="0" presId="urn:microsoft.com/office/officeart/2008/layout/VerticalCurvedList"/>
    <dgm:cxn modelId="{C7185A17-1D1F-4647-AA4E-31BB623B4480}" type="presOf" srcId="{3C223FF5-395F-4BC0-A814-06D7C9F23546}" destId="{46B5AD16-6A32-4B01-958E-48B3C2E586C9}" srcOrd="0" destOrd="0" presId="urn:microsoft.com/office/officeart/2008/layout/VerticalCurvedList"/>
    <dgm:cxn modelId="{DAB0E948-ED24-4542-BD1D-3743E92A1B90}" type="presOf" srcId="{3F69B761-51DB-4297-A187-2CABEB10B5C2}" destId="{765B9B70-04D5-4126-98C3-B417560B2660}" srcOrd="0" destOrd="0" presId="urn:microsoft.com/office/officeart/2008/layout/VerticalCurvedList"/>
    <dgm:cxn modelId="{3AF64EC5-707D-4637-A612-D20FBEEF3875}" type="presOf" srcId="{913DF65D-6F7F-47C1-91FF-BD939C5A016E}" destId="{CDF3B1E7-CACD-4A4B-811D-4228D394957D}" srcOrd="0" destOrd="0" presId="urn:microsoft.com/office/officeart/2008/layout/VerticalCurvedList"/>
    <dgm:cxn modelId="{D641D46A-CF80-4B22-9051-8170613F49BD}" srcId="{913DF65D-6F7F-47C1-91FF-BD939C5A016E}" destId="{3C223FF5-395F-4BC0-A814-06D7C9F23546}" srcOrd="1" destOrd="0" parTransId="{86B46903-A4BD-4D70-A9CE-16BA4D905F4E}" sibTransId="{7ABFC8FE-8F08-4EAB-8AD1-7B9329E60491}"/>
    <dgm:cxn modelId="{D2B607B5-7BA6-4FBE-998B-29C676F25CE0}" srcId="{913DF65D-6F7F-47C1-91FF-BD939C5A016E}" destId="{A1898362-CDA5-4D76-BA90-5D62DD06C982}" srcOrd="2" destOrd="0" parTransId="{98734992-C11C-41B4-9537-4909F9507A04}" sibTransId="{32492AD4-F970-4A36-B8AA-655119E47217}"/>
    <dgm:cxn modelId="{5627F8C4-23AE-4E08-9809-384ED59E1253}" srcId="{913DF65D-6F7F-47C1-91FF-BD939C5A016E}" destId="{7AD67039-F34A-4461-805F-BD3A53271DF6}" srcOrd="0" destOrd="0" parTransId="{D72D3ED7-5CB7-457E-840B-BC4FAD6EDA76}" sibTransId="{3F69B761-51DB-4297-A187-2CABEB10B5C2}"/>
    <dgm:cxn modelId="{AA1C6B81-CDFE-4DC9-9C2D-A68EFC5CE67D}" type="presParOf" srcId="{CDF3B1E7-CACD-4A4B-811D-4228D394957D}" destId="{E97B4963-1211-4591-9AC8-5AA6B910BFE5}" srcOrd="0" destOrd="0" presId="urn:microsoft.com/office/officeart/2008/layout/VerticalCurvedList"/>
    <dgm:cxn modelId="{8DBCDA32-9D0F-4115-B8B7-8626773DDA38}" type="presParOf" srcId="{E97B4963-1211-4591-9AC8-5AA6B910BFE5}" destId="{389232E6-9AA7-4C08-B48A-839B484956AB}" srcOrd="0" destOrd="0" presId="urn:microsoft.com/office/officeart/2008/layout/VerticalCurvedList"/>
    <dgm:cxn modelId="{84173C1A-319E-448C-AED7-79C6084BD56F}" type="presParOf" srcId="{389232E6-9AA7-4C08-B48A-839B484956AB}" destId="{E5582E22-6B28-4A1B-871F-E2FF4A88AD01}" srcOrd="0" destOrd="0" presId="urn:microsoft.com/office/officeart/2008/layout/VerticalCurvedList"/>
    <dgm:cxn modelId="{3E14C20B-4C0E-444F-9B85-509D07656D37}" type="presParOf" srcId="{389232E6-9AA7-4C08-B48A-839B484956AB}" destId="{765B9B70-04D5-4126-98C3-B417560B2660}" srcOrd="1" destOrd="0" presId="urn:microsoft.com/office/officeart/2008/layout/VerticalCurvedList"/>
    <dgm:cxn modelId="{1DD59FE7-D2C6-4FBA-9562-92750FC51467}" type="presParOf" srcId="{389232E6-9AA7-4C08-B48A-839B484956AB}" destId="{7180E621-ED5F-4F62-9891-920BBBA354D9}" srcOrd="2" destOrd="0" presId="urn:microsoft.com/office/officeart/2008/layout/VerticalCurvedList"/>
    <dgm:cxn modelId="{79AABEE0-8DF9-478C-881B-9BC4B8407C00}" type="presParOf" srcId="{389232E6-9AA7-4C08-B48A-839B484956AB}" destId="{BB1DE42B-74D2-4EF3-AF42-C22AEB0FAF69}" srcOrd="3" destOrd="0" presId="urn:microsoft.com/office/officeart/2008/layout/VerticalCurvedList"/>
    <dgm:cxn modelId="{BFF079B8-134C-4F7E-823B-122301802043}" type="presParOf" srcId="{E97B4963-1211-4591-9AC8-5AA6B910BFE5}" destId="{00992321-2710-421B-ACCC-EA3FB5E35700}" srcOrd="1" destOrd="0" presId="urn:microsoft.com/office/officeart/2008/layout/VerticalCurvedList"/>
    <dgm:cxn modelId="{84114A90-711A-4620-9560-A691394F2D33}" type="presParOf" srcId="{E97B4963-1211-4591-9AC8-5AA6B910BFE5}" destId="{DF657230-3797-4654-A076-18069F19A784}" srcOrd="2" destOrd="0" presId="urn:microsoft.com/office/officeart/2008/layout/VerticalCurvedList"/>
    <dgm:cxn modelId="{FE2FCE4B-03F4-40F9-AB62-7F396F6CC851}" type="presParOf" srcId="{DF657230-3797-4654-A076-18069F19A784}" destId="{2E8E73B4-66F6-465C-864F-914FADA9BBBD}" srcOrd="0" destOrd="0" presId="urn:microsoft.com/office/officeart/2008/layout/VerticalCurvedList"/>
    <dgm:cxn modelId="{448CBCF1-51BA-4222-9405-1FFA122C2CEE}" type="presParOf" srcId="{E97B4963-1211-4591-9AC8-5AA6B910BFE5}" destId="{46B5AD16-6A32-4B01-958E-48B3C2E586C9}" srcOrd="3" destOrd="0" presId="urn:microsoft.com/office/officeart/2008/layout/VerticalCurvedList"/>
    <dgm:cxn modelId="{7C676A92-EEFF-4833-A70A-EF263A9668FA}" type="presParOf" srcId="{E97B4963-1211-4591-9AC8-5AA6B910BFE5}" destId="{D8D4BE4E-B901-4E6F-9936-5DCBA8FA71A6}" srcOrd="4" destOrd="0" presId="urn:microsoft.com/office/officeart/2008/layout/VerticalCurvedList"/>
    <dgm:cxn modelId="{1D8D93E7-7714-4E17-9AB0-07E6EFBCE603}" type="presParOf" srcId="{D8D4BE4E-B901-4E6F-9936-5DCBA8FA71A6}" destId="{95609EDD-02C7-4E66-9EB2-68882B553F98}" srcOrd="0" destOrd="0" presId="urn:microsoft.com/office/officeart/2008/layout/VerticalCurvedList"/>
    <dgm:cxn modelId="{C6B35F0A-1003-42CD-A30E-BED93B9C20C4}" type="presParOf" srcId="{E97B4963-1211-4591-9AC8-5AA6B910BFE5}" destId="{6413D172-33FD-4F7D-BAFE-8EF7DBE6F3AC}" srcOrd="5" destOrd="0" presId="urn:microsoft.com/office/officeart/2008/layout/VerticalCurvedList"/>
    <dgm:cxn modelId="{BBF4EFEC-7C51-4708-9E9A-CFCF640859B7}" type="presParOf" srcId="{E97B4963-1211-4591-9AC8-5AA6B910BFE5}" destId="{36028E10-7180-46FF-ACF1-F2A3BC17A913}" srcOrd="6" destOrd="0" presId="urn:microsoft.com/office/officeart/2008/layout/VerticalCurvedList"/>
    <dgm:cxn modelId="{6D364333-7181-412F-9D53-7DB2487C78C0}" type="presParOf" srcId="{36028E10-7180-46FF-ACF1-F2A3BC17A913}" destId="{581CBAE3-37FF-452E-891F-ABC5DEFEFA1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F51754-DE9D-47AB-8793-EF161A14EA04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CFB7D-202A-4A37-8FCE-6BFE5DD8DFE5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latin typeface="Aharoni" pitchFamily="2" charset="-79"/>
              <a:cs typeface="Aharoni" pitchFamily="2" charset="-79"/>
            </a:rPr>
            <a:t>A- Their structural </a:t>
          </a:r>
          <a:r>
            <a:rPr lang="en-GB" sz="2200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rPr>
            <a:t>similarity to endogenous structural proteins and nutrients</a:t>
          </a:r>
          <a:r>
            <a:rPr lang="en-GB" sz="2200" kern="1200" dirty="0" smtClean="0">
              <a:latin typeface="Aharoni" pitchFamily="2" charset="-79"/>
              <a:cs typeface="Aharoni" pitchFamily="2" charset="-79"/>
            </a:rPr>
            <a:t>.</a:t>
          </a:r>
          <a:endParaRPr lang="en-US" sz="2200" kern="1200" dirty="0">
            <a:latin typeface="Aharoni" pitchFamily="2" charset="-79"/>
            <a:cs typeface="Aharoni" pitchFamily="2" charset="-79"/>
          </a:endParaRPr>
        </a:p>
      </dsp:txBody>
      <dsp:txXfrm>
        <a:off x="2262981" y="0"/>
        <a:ext cx="5966618" cy="724154"/>
      </dsp:txXfrm>
    </dsp:sp>
    <dsp:sp modelId="{C5E6C7BB-B148-40B7-80EE-C214546BB821}">
      <dsp:nvSpPr>
        <dsp:cNvPr id="0" name=""/>
        <dsp:cNvSpPr/>
      </dsp:nvSpPr>
      <dsp:spPr>
        <a:xfrm>
          <a:off x="475226" y="724154"/>
          <a:ext cx="3575510" cy="357551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613099"/>
            <a:satOff val="-20281"/>
            <a:lumOff val="-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C63849-92BD-4356-8959-025567FF1CFA}">
      <dsp:nvSpPr>
        <dsp:cNvPr id="0" name=""/>
        <dsp:cNvSpPr/>
      </dsp:nvSpPr>
      <dsp:spPr>
        <a:xfrm>
          <a:off x="2262981" y="724154"/>
          <a:ext cx="5966618" cy="35755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613099"/>
              <a:satOff val="-20281"/>
              <a:lumOff val="-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latin typeface="Arial Narrow" pitchFamily="34" charset="0"/>
            </a:rPr>
            <a:t>B- </a:t>
          </a:r>
          <a:r>
            <a:rPr lang="en-GB" sz="2000" kern="1200" dirty="0" smtClean="0">
              <a:latin typeface="Arial Narrow" pitchFamily="34" charset="0"/>
            </a:rPr>
            <a:t>Their </a:t>
          </a:r>
          <a:r>
            <a:rPr lang="en-GB" sz="2000" kern="1200" dirty="0" smtClean="0">
              <a:effectLst/>
              <a:latin typeface="Arial Narrow" pitchFamily="34" charset="0"/>
            </a:rPr>
            <a:t>intimate </a:t>
          </a:r>
          <a:r>
            <a:rPr lang="en-GB" sz="2000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involvement in physiologic processes on the molecular level </a:t>
          </a:r>
          <a:r>
            <a:rPr lang="en-GB" sz="2000" kern="1200" dirty="0" smtClean="0">
              <a:latin typeface="Arial Narrow" pitchFamily="34" charset="0"/>
            </a:rPr>
            <a:t>and regulatory feedback mechanisms.</a:t>
          </a:r>
          <a:endParaRPr lang="en-US" sz="2000" kern="1200" dirty="0">
            <a:latin typeface="Arial Narrow" pitchFamily="34" charset="0"/>
          </a:endParaRPr>
        </a:p>
      </dsp:txBody>
      <dsp:txXfrm>
        <a:off x="2262981" y="724154"/>
        <a:ext cx="5966618" cy="724154"/>
      </dsp:txXfrm>
    </dsp:sp>
    <dsp:sp modelId="{9DBE2308-72B7-462B-A3B6-32C112785AC5}">
      <dsp:nvSpPr>
        <dsp:cNvPr id="0" name=""/>
        <dsp:cNvSpPr/>
      </dsp:nvSpPr>
      <dsp:spPr>
        <a:xfrm>
          <a:off x="950452" y="1448308"/>
          <a:ext cx="2625058" cy="2625058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1226198"/>
            <a:satOff val="-40562"/>
            <a:lumOff val="-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051803-1378-4E59-A92D-CE348FE3223F}">
      <dsp:nvSpPr>
        <dsp:cNvPr id="0" name=""/>
        <dsp:cNvSpPr/>
      </dsp:nvSpPr>
      <dsp:spPr>
        <a:xfrm>
          <a:off x="2262981" y="1448308"/>
          <a:ext cx="5966618" cy="26250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1226198"/>
              <a:satOff val="-40562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Aharoni" pitchFamily="2" charset="-79"/>
              <a:cs typeface="Aharoni" pitchFamily="2" charset="-79"/>
            </a:rPr>
            <a:t>C- The analytical challenges to identify and quantify them in the </a:t>
          </a:r>
          <a:r>
            <a:rPr lang="en-GB" sz="1600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rPr>
            <a:t>presence of a myriad of similar molecules</a:t>
          </a:r>
          <a:r>
            <a:rPr lang="en-GB" sz="1600" u="none" kern="1200" dirty="0" smtClean="0">
              <a:effectLst/>
              <a:latin typeface="Aharoni" pitchFamily="2" charset="-79"/>
              <a:cs typeface="Aharoni" pitchFamily="2" charset="-79"/>
            </a:rPr>
            <a:t>.</a:t>
          </a:r>
          <a:endParaRPr lang="en-US" sz="1600" u="none" kern="1200" dirty="0">
            <a:effectLst/>
            <a:latin typeface="Aharoni" pitchFamily="2" charset="-79"/>
            <a:cs typeface="Aharoni" pitchFamily="2" charset="-79"/>
          </a:endParaRPr>
        </a:p>
      </dsp:txBody>
      <dsp:txXfrm>
        <a:off x="2262981" y="1448308"/>
        <a:ext cx="5966618" cy="724154"/>
      </dsp:txXfrm>
    </dsp:sp>
    <dsp:sp modelId="{02762868-6B6C-4198-832A-9D2374BAD03F}">
      <dsp:nvSpPr>
        <dsp:cNvPr id="0" name=""/>
        <dsp:cNvSpPr/>
      </dsp:nvSpPr>
      <dsp:spPr>
        <a:xfrm>
          <a:off x="1425678" y="2172462"/>
          <a:ext cx="1674606" cy="1674606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1839296"/>
            <a:satOff val="-60844"/>
            <a:lumOff val="-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A7E963-2A76-4973-B182-E449C5318C2B}">
      <dsp:nvSpPr>
        <dsp:cNvPr id="0" name=""/>
        <dsp:cNvSpPr/>
      </dsp:nvSpPr>
      <dsp:spPr>
        <a:xfrm>
          <a:off x="2262981" y="2172462"/>
          <a:ext cx="5966618" cy="16746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1839296"/>
              <a:satOff val="-60844"/>
              <a:lumOff val="-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Arial Narrow" pitchFamily="34" charset="0"/>
            </a:rPr>
            <a:t>D- Their </a:t>
          </a:r>
          <a:r>
            <a:rPr lang="en-GB" sz="1600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large molecular weight and macromolecules character</a:t>
          </a:r>
          <a:r>
            <a:rPr lang="en-GB" sz="1600" kern="1200" dirty="0" smtClean="0">
              <a:latin typeface="Arial Narrow" pitchFamily="34" charset="0"/>
            </a:rPr>
            <a:t> (for proteins</a:t>
          </a:r>
          <a:r>
            <a:rPr lang="en-GB" sz="1600" kern="1200" dirty="0" smtClean="0">
              <a:latin typeface="Arial Narrow" pitchFamily="34" charset="0"/>
            </a:rPr>
            <a:t>).</a:t>
          </a:r>
          <a:endParaRPr lang="en-US" sz="1600" kern="1200" dirty="0">
            <a:latin typeface="Arial Narrow" pitchFamily="34" charset="0"/>
          </a:endParaRPr>
        </a:p>
      </dsp:txBody>
      <dsp:txXfrm>
        <a:off x="2262981" y="2172462"/>
        <a:ext cx="5966618" cy="724154"/>
      </dsp:txXfrm>
    </dsp:sp>
    <dsp:sp modelId="{FA546C20-D2A3-4AB0-A5AD-DCA7E75424E9}">
      <dsp:nvSpPr>
        <dsp:cNvPr id="0" name=""/>
        <dsp:cNvSpPr/>
      </dsp:nvSpPr>
      <dsp:spPr>
        <a:xfrm>
          <a:off x="1900904" y="2896616"/>
          <a:ext cx="724154" cy="724154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2452395"/>
            <a:satOff val="-81125"/>
            <a:lumOff val="-117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DA54D-E29B-4A32-BD7D-ACDEBDDF1FAE}">
      <dsp:nvSpPr>
        <dsp:cNvPr id="0" name=""/>
        <dsp:cNvSpPr/>
      </dsp:nvSpPr>
      <dsp:spPr>
        <a:xfrm>
          <a:off x="2262981" y="2845527"/>
          <a:ext cx="5966618" cy="8263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2452395"/>
              <a:satOff val="-81125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Arial Narrow" pitchFamily="34" charset="0"/>
            </a:rPr>
            <a:t> </a:t>
          </a:r>
          <a:r>
            <a:rPr lang="en-US" sz="1600" b="1" kern="1200" dirty="0" smtClean="0">
              <a:latin typeface="Arial Narrow" pitchFamily="34" charset="0"/>
            </a:rPr>
            <a:t>E-   </a:t>
          </a:r>
          <a:r>
            <a:rPr lang="en-US" sz="1600" b="0" kern="1200" dirty="0" smtClean="0">
              <a:latin typeface="Arial Narrow" pitchFamily="34" charset="0"/>
            </a:rPr>
            <a:t>Their definition by the </a:t>
          </a:r>
          <a:r>
            <a:rPr lang="en-US" sz="16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production process in a living organism</a:t>
          </a:r>
          <a:r>
            <a:rPr lang="en-US" sz="16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 </a:t>
          </a:r>
          <a:r>
            <a:rPr lang="en-US" sz="1600" b="1" kern="1200" dirty="0" smtClean="0">
              <a:latin typeface="Arial Narrow" pitchFamily="34" charset="0"/>
            </a:rPr>
            <a:t>rather than a chemically defined structure and purity as it is the case for small-molecule drugs</a:t>
          </a:r>
          <a:endParaRPr lang="en-US" sz="1600" kern="1200" dirty="0">
            <a:latin typeface="Arial Narrow" pitchFamily="34" charset="0"/>
          </a:endParaRPr>
        </a:p>
      </dsp:txBody>
      <dsp:txXfrm>
        <a:off x="2262981" y="2845527"/>
        <a:ext cx="5966618" cy="8263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B9B70-04D5-4126-98C3-B417560B2660}">
      <dsp:nvSpPr>
        <dsp:cNvPr id="0" name=""/>
        <dsp:cNvSpPr/>
      </dsp:nvSpPr>
      <dsp:spPr>
        <a:xfrm>
          <a:off x="-4721574" y="-723751"/>
          <a:ext cx="5623966" cy="5623966"/>
        </a:xfrm>
        <a:prstGeom prst="blockArc">
          <a:avLst>
            <a:gd name="adj1" fmla="val 18900000"/>
            <a:gd name="adj2" fmla="val 2700000"/>
            <a:gd name="adj3" fmla="val 384"/>
          </a:avLst>
        </a:pr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92321-2710-421B-ACCC-EA3FB5E35700}">
      <dsp:nvSpPr>
        <dsp:cNvPr id="0" name=""/>
        <dsp:cNvSpPr/>
      </dsp:nvSpPr>
      <dsp:spPr>
        <a:xfrm>
          <a:off x="580365" y="417646"/>
          <a:ext cx="7283551" cy="8352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3014" tIns="38100" rIns="38100" bIns="38100" numCol="1" spcCol="1270" anchor="ctr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Suggested approaches to </a:t>
          </a:r>
          <a:r>
            <a:rPr lang="en-GB" sz="1500" kern="1200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increase the oral bioavailability of protein drugs</a:t>
          </a:r>
          <a:r>
            <a:rPr lang="en-GB" sz="1500" kern="1200" dirty="0" smtClean="0"/>
            <a:t> include </a:t>
          </a:r>
          <a:r>
            <a:rPr lang="en-GB" sz="1500" b="1" kern="1200" dirty="0" smtClean="0">
              <a:solidFill>
                <a:srgbClr val="FFFF00"/>
              </a:solidFill>
            </a:rPr>
            <a:t>encapsulation into micro- or nanoparticles </a:t>
          </a:r>
          <a:r>
            <a:rPr lang="en-GB" sz="1500" kern="1200" dirty="0" smtClean="0"/>
            <a:t>thereby </a:t>
          </a:r>
          <a:r>
            <a:rPr lang="en-GB" sz="1500" kern="1200" dirty="0" smtClean="0">
              <a:solidFill>
                <a:schemeClr val="bg2">
                  <a:lumMod val="75000"/>
                </a:schemeClr>
              </a:solidFill>
            </a:rPr>
            <a:t>protecting proteins from intestinal degradation.</a:t>
          </a:r>
          <a:endParaRPr lang="en-US" sz="15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580365" y="417646"/>
        <a:ext cx="7283551" cy="835292"/>
      </dsp:txXfrm>
    </dsp:sp>
    <dsp:sp modelId="{2E8E73B4-66F6-465C-864F-914FADA9BBBD}">
      <dsp:nvSpPr>
        <dsp:cNvPr id="0" name=""/>
        <dsp:cNvSpPr/>
      </dsp:nvSpPr>
      <dsp:spPr>
        <a:xfrm>
          <a:off x="58307" y="313234"/>
          <a:ext cx="1044115" cy="10441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B5AD16-6A32-4B01-958E-48B3C2E586C9}">
      <dsp:nvSpPr>
        <dsp:cNvPr id="0" name=""/>
        <dsp:cNvSpPr/>
      </dsp:nvSpPr>
      <dsp:spPr>
        <a:xfrm>
          <a:off x="883994" y="1670585"/>
          <a:ext cx="6979922" cy="835292"/>
        </a:xfrm>
        <a:prstGeom prst="rect">
          <a:avLst/>
        </a:prstGeom>
        <a:solidFill>
          <a:schemeClr val="accent2">
            <a:hueOff val="-368613"/>
            <a:satOff val="44335"/>
            <a:lumOff val="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3014" tIns="38100" rIns="38100" bIns="38100" numCol="1" spcCol="1270" anchor="ctr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Other strategies are </a:t>
          </a:r>
          <a:r>
            <a:rPr lang="en-GB" sz="1500" b="1" kern="1200" dirty="0" smtClean="0">
              <a:solidFill>
                <a:srgbClr val="FFFF00"/>
              </a:solidFill>
            </a:rPr>
            <a:t>chemical modifications </a:t>
          </a:r>
          <a:r>
            <a:rPr lang="en-GB" sz="1500" b="1" kern="1200" dirty="0" smtClean="0"/>
            <a:t>s</a:t>
          </a:r>
          <a:r>
            <a:rPr lang="en-GB" sz="1500" kern="1200" dirty="0" smtClean="0"/>
            <a:t>uch as </a:t>
          </a:r>
          <a:r>
            <a:rPr lang="en-GB" sz="1500" kern="1200" dirty="0" smtClean="0">
              <a:solidFill>
                <a:srgbClr val="002060"/>
              </a:solidFill>
            </a:rPr>
            <a:t>amino acid backbone modifications and chemical conjugations</a:t>
          </a:r>
          <a:r>
            <a:rPr lang="en-GB" sz="1500" kern="1200" dirty="0" smtClean="0"/>
            <a:t> </a:t>
          </a:r>
          <a:r>
            <a:rPr lang="en-GB" sz="1500" kern="1200" dirty="0" smtClean="0">
              <a:solidFill>
                <a:srgbClr val="92D050"/>
              </a:solidFill>
            </a:rPr>
            <a:t>to improve the resistance to degradation and the permeability of protein drug. </a:t>
          </a:r>
          <a:endParaRPr lang="en-US" sz="1500" kern="1200" dirty="0">
            <a:solidFill>
              <a:srgbClr val="92D050"/>
            </a:solidFill>
          </a:endParaRPr>
        </a:p>
      </dsp:txBody>
      <dsp:txXfrm>
        <a:off x="883994" y="1670585"/>
        <a:ext cx="6979922" cy="835292"/>
      </dsp:txXfrm>
    </dsp:sp>
    <dsp:sp modelId="{95609EDD-02C7-4E66-9EB2-68882B553F98}">
      <dsp:nvSpPr>
        <dsp:cNvPr id="0" name=""/>
        <dsp:cNvSpPr/>
      </dsp:nvSpPr>
      <dsp:spPr>
        <a:xfrm>
          <a:off x="361936" y="1566173"/>
          <a:ext cx="1044115" cy="10441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368613"/>
              <a:satOff val="44335"/>
              <a:lumOff val="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13D172-33FD-4F7D-BAFE-8EF7DBE6F3AC}">
      <dsp:nvSpPr>
        <dsp:cNvPr id="0" name=""/>
        <dsp:cNvSpPr/>
      </dsp:nvSpPr>
      <dsp:spPr>
        <a:xfrm>
          <a:off x="580365" y="2923524"/>
          <a:ext cx="7283551" cy="835292"/>
        </a:xfrm>
        <a:prstGeom prst="rect">
          <a:avLst/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3014" tIns="38100" rIns="38100" bIns="38100" numCol="1" spcCol="1270" anchor="ctr" anchorCtr="0">
          <a:noAutofit/>
        </a:bodyPr>
        <a:lstStyle/>
        <a:p>
          <a:pPr lvl="0" algn="just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err="1" smtClean="0">
              <a:solidFill>
                <a:srgbClr val="FFFF00"/>
              </a:solidFill>
            </a:rPr>
            <a:t>Coadministration</a:t>
          </a:r>
          <a:r>
            <a:rPr lang="en-GB" sz="1500" b="1" kern="1200" dirty="0" smtClean="0">
              <a:solidFill>
                <a:srgbClr val="FFFF00"/>
              </a:solidFill>
            </a:rPr>
            <a:t> of protease inhibitors </a:t>
          </a:r>
          <a:r>
            <a:rPr lang="en-GB" sz="1500" kern="1200" dirty="0" smtClean="0"/>
            <a:t>for the </a:t>
          </a:r>
          <a:r>
            <a:rPr lang="en-GB" sz="1500" kern="1200" dirty="0" smtClean="0">
              <a:solidFill>
                <a:schemeClr val="accent1">
                  <a:lumMod val="50000"/>
                </a:schemeClr>
              </a:solidFill>
            </a:rPr>
            <a:t>inhibition of enzymatic degradation. </a:t>
          </a:r>
          <a:endParaRPr lang="ar-IQ" sz="15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80365" y="2923524"/>
        <a:ext cx="7283551" cy="835292"/>
      </dsp:txXfrm>
    </dsp:sp>
    <dsp:sp modelId="{581CBAE3-37FF-452E-891F-ABC5DEFEFA13}">
      <dsp:nvSpPr>
        <dsp:cNvPr id="0" name=""/>
        <dsp:cNvSpPr/>
      </dsp:nvSpPr>
      <dsp:spPr>
        <a:xfrm>
          <a:off x="58307" y="2819112"/>
          <a:ext cx="1044115" cy="10441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737226"/>
              <a:satOff val="88670"/>
              <a:lumOff val="10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BD0F79A-0F88-45C1-824D-C10C19514A32}" type="datetimeFigureOut">
              <a:rPr lang="ar-IQ" smtClean="0"/>
              <a:pPr/>
              <a:t>02/08/1437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F79A-0F88-45C1-824D-C10C19514A32}" type="datetimeFigureOut">
              <a:rPr lang="ar-IQ" smtClean="0"/>
              <a:pPr/>
              <a:t>02/08/1437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F79A-0F88-45C1-824D-C10C19514A32}" type="datetimeFigureOut">
              <a:rPr lang="ar-IQ" smtClean="0"/>
              <a:pPr/>
              <a:t>02/08/1437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F79A-0F88-45C1-824D-C10C19514A32}" type="datetimeFigureOut">
              <a:rPr lang="ar-IQ" smtClean="0"/>
              <a:pPr/>
              <a:t>02/08/1437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F79A-0F88-45C1-824D-C10C19514A32}" type="datetimeFigureOut">
              <a:rPr lang="ar-IQ" smtClean="0"/>
              <a:pPr/>
              <a:t>02/08/1437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F79A-0F88-45C1-824D-C10C19514A32}" type="datetimeFigureOut">
              <a:rPr lang="ar-IQ" smtClean="0"/>
              <a:pPr/>
              <a:t>02/08/1437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F79A-0F88-45C1-824D-C10C19514A32}" type="datetimeFigureOut">
              <a:rPr lang="ar-IQ" smtClean="0"/>
              <a:pPr/>
              <a:t>02/08/1437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F79A-0F88-45C1-824D-C10C19514A32}" type="datetimeFigureOut">
              <a:rPr lang="ar-IQ" smtClean="0"/>
              <a:pPr/>
              <a:t>02/08/1437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F79A-0F88-45C1-824D-C10C19514A32}" type="datetimeFigureOut">
              <a:rPr lang="ar-IQ" smtClean="0"/>
              <a:pPr/>
              <a:t>02/08/1437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F79A-0F88-45C1-824D-C10C19514A32}" type="datetimeFigureOut">
              <a:rPr lang="ar-IQ" smtClean="0"/>
              <a:pPr/>
              <a:t>02/08/1437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0F79A-0F88-45C1-824D-C10C19514A32}" type="datetimeFigureOut">
              <a:rPr lang="ar-IQ" smtClean="0"/>
              <a:pPr/>
              <a:t>02/08/1437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BD0F79A-0F88-45C1-824D-C10C19514A32}" type="datetimeFigureOut">
              <a:rPr lang="ar-IQ" smtClean="0"/>
              <a:pPr/>
              <a:t>02/08/1437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575139C-51CD-47D5-B0B6-44281EE1EF4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4/43/Illu_blood_components.svg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6016" y="2780928"/>
            <a:ext cx="3312368" cy="2016224"/>
          </a:xfrm>
        </p:spPr>
        <p:txBody>
          <a:bodyPr anchor="ctr">
            <a:normAutofit/>
          </a:bodyPr>
          <a:lstStyle/>
          <a:p>
            <a:pPr algn="l" rtl="0"/>
            <a:r>
              <a:rPr lang="en-GB" sz="4000" dirty="0" smtClean="0">
                <a:latin typeface="Algerian" pitchFamily="82" charset="0"/>
              </a:rPr>
              <a:t>Lecture-7</a:t>
            </a:r>
            <a:br>
              <a:rPr lang="en-GB" sz="4000" dirty="0" smtClean="0">
                <a:latin typeface="Algerian" pitchFamily="82" charset="0"/>
              </a:rPr>
            </a:br>
            <a:endParaRPr lang="ar-IQ" sz="40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3816424" cy="304874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rtl="0"/>
            <a:r>
              <a:rPr lang="en-GB" sz="2800" dirty="0" smtClean="0">
                <a:latin typeface="Aharoni" pitchFamily="2" charset="-79"/>
                <a:cs typeface="Aharoni" pitchFamily="2" charset="-79"/>
              </a:rPr>
              <a:t>Pharmacokinetics and Pharmacodynamics of Peptide </a:t>
            </a:r>
          </a:p>
          <a:p>
            <a:pPr algn="ctr" rtl="0"/>
            <a:r>
              <a:rPr lang="en-GB" sz="2800" dirty="0" smtClean="0">
                <a:latin typeface="Aharoni" pitchFamily="2" charset="-79"/>
                <a:cs typeface="Aharoni" pitchFamily="2" charset="-79"/>
              </a:rPr>
              <a:t>and Protein Drugs  </a:t>
            </a:r>
            <a:endParaRPr lang="ar-IQ" sz="2800" dirty="0">
              <a:latin typeface="Aharoni" pitchFamily="2" charset="-79"/>
            </a:endParaRPr>
          </a:p>
        </p:txBody>
      </p:sp>
    </p:spTree>
  </p:cSld>
  <p:clrMapOvr>
    <a:masterClrMapping/>
  </p:clrMapOvr>
  <p:transition spd="med" advClick="0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920880" cy="6858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rtl="0"/>
            <a:r>
              <a:rPr lang="en-GB" dirty="0" smtClean="0"/>
              <a:t>Absorption of protein therapeutics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16832"/>
            <a:ext cx="7560840" cy="4248472"/>
          </a:xfrm>
        </p:spPr>
        <p:txBody>
          <a:bodyPr>
            <a:normAutofit/>
          </a:bodyPr>
          <a:lstStyle/>
          <a:p>
            <a:pPr algn="just" rtl="0"/>
            <a:r>
              <a:rPr lang="en-GB" b="1" i="1" dirty="0" err="1" smtClean="0">
                <a:solidFill>
                  <a:srgbClr val="FF0000"/>
                </a:solidFill>
              </a:rPr>
              <a:t>Enteral</a:t>
            </a:r>
            <a:r>
              <a:rPr lang="en-GB" b="1" i="1" dirty="0" smtClean="0">
                <a:solidFill>
                  <a:srgbClr val="FF0000"/>
                </a:solidFill>
              </a:rPr>
              <a:t> Administration</a:t>
            </a:r>
          </a:p>
          <a:p>
            <a:pPr algn="just" rtl="0">
              <a:buNone/>
            </a:pPr>
            <a:r>
              <a:rPr lang="en-GB" dirty="0" smtClean="0"/>
              <a:t>    </a:t>
            </a:r>
            <a:r>
              <a:rPr lang="en-GB" b="1" dirty="0" smtClean="0">
                <a:solidFill>
                  <a:srgbClr val="0070C0"/>
                </a:solidFill>
              </a:rPr>
              <a:t>Peptides and proteins</a:t>
            </a:r>
            <a:r>
              <a:rPr lang="en-GB" dirty="0" smtClean="0"/>
              <a:t>, unlike conventional small molecule drugs, are generally </a:t>
            </a:r>
            <a:r>
              <a:rPr lang="en-GB" b="1" dirty="0" smtClean="0"/>
              <a:t>not therapeutically active upon oral administration.</a:t>
            </a:r>
          </a:p>
          <a:p>
            <a:pPr algn="just" rtl="0">
              <a:buNone/>
            </a:pPr>
            <a:endParaRPr lang="en-GB" dirty="0" smtClean="0"/>
          </a:p>
          <a:p>
            <a:pPr algn="just" rtl="0"/>
            <a:r>
              <a:rPr lang="en-GB" dirty="0" smtClean="0"/>
              <a:t>The </a:t>
            </a:r>
            <a:r>
              <a:rPr lang="en-GB" b="1" dirty="0" smtClean="0">
                <a:solidFill>
                  <a:srgbClr val="0070C0"/>
                </a:solidFill>
              </a:rPr>
              <a:t>lack of systemic bioavailability</a:t>
            </a:r>
            <a:r>
              <a:rPr lang="en-GB" dirty="0" smtClean="0"/>
              <a:t> is mainly caused by two factors;</a:t>
            </a:r>
          </a:p>
          <a:p>
            <a:pPr marL="68580" indent="0" algn="just" rtl="0">
              <a:buNone/>
            </a:pPr>
            <a:r>
              <a:rPr lang="en-GB" b="1" dirty="0" smtClean="0"/>
              <a:t>(1) high gastrointestinal enzyme activity</a:t>
            </a:r>
          </a:p>
          <a:p>
            <a:pPr marL="68580" indent="0" algn="just" rtl="0">
              <a:buNone/>
            </a:pPr>
            <a:r>
              <a:rPr lang="en-GB" b="1" dirty="0" smtClean="0"/>
              <a:t>(2) low permeability mucosa.</a:t>
            </a:r>
            <a:endParaRPr lang="ar-IQ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flip dir="l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7861"/>
            <a:ext cx="8229600" cy="5577483"/>
          </a:xfrm>
        </p:spPr>
        <p:txBody>
          <a:bodyPr>
            <a:normAutofit/>
          </a:bodyPr>
          <a:lstStyle/>
          <a:p>
            <a:pPr algn="just" rtl="0"/>
            <a:r>
              <a:rPr lang="en-GB" dirty="0"/>
              <a:t>T</a:t>
            </a:r>
            <a:r>
              <a:rPr lang="en-GB" dirty="0" smtClean="0"/>
              <a:t>hus, although various factors such as 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permeability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stability and gastrointestinal transit time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/>
              <a:t>can affect </a:t>
            </a:r>
            <a:r>
              <a:rPr lang="en-GB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rate and extent of absorption </a:t>
            </a:r>
            <a:r>
              <a:rPr lang="en-GB" dirty="0" smtClean="0"/>
              <a:t>of orally administrated proteins, 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molecular size </a:t>
            </a:r>
            <a:r>
              <a:rPr lang="en-GB" dirty="0" smtClean="0"/>
              <a:t>is generally considered the ultimate obstacle.</a:t>
            </a:r>
          </a:p>
          <a:p>
            <a:pPr marL="68580" indent="0" algn="just" rtl="0">
              <a:buNone/>
            </a:pPr>
            <a:r>
              <a:rPr lang="en-GB" dirty="0" smtClean="0"/>
              <a:t> </a:t>
            </a:r>
          </a:p>
          <a:p>
            <a:pPr algn="just" rtl="0"/>
            <a:r>
              <a:rPr lang="en-GB" b="1" dirty="0" smtClean="0">
                <a:solidFill>
                  <a:srgbClr val="0070C0"/>
                </a:solidFill>
              </a:rPr>
              <a:t>Advantages of Oral administration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smtClean="0"/>
              <a:t>is still desired route of </a:t>
            </a:r>
            <a:r>
              <a:rPr lang="en-GB" dirty="0" smtClean="0">
                <a:solidFill>
                  <a:srgbClr val="0070C0"/>
                </a:solidFill>
              </a:rPr>
              <a:t>delivery for protein drugs </a:t>
            </a:r>
            <a:r>
              <a:rPr lang="en-GB" dirty="0" smtClean="0"/>
              <a:t>due to:</a:t>
            </a:r>
          </a:p>
          <a:p>
            <a:pPr marL="514350" indent="-514350" algn="just" rtl="0">
              <a:buFont typeface="+mj-lt"/>
              <a:buAutoNum type="arabicPeriod"/>
            </a:pPr>
            <a:r>
              <a:rPr lang="en-GB" b="1" dirty="0" smtClean="0">
                <a:solidFill>
                  <a:srgbClr val="0070C0"/>
                </a:solidFill>
              </a:rPr>
              <a:t>Its convenience</a:t>
            </a:r>
          </a:p>
          <a:p>
            <a:pPr marL="514350" indent="-514350" algn="just" rtl="0">
              <a:buFont typeface="+mj-lt"/>
              <a:buAutoNum type="arabicPeriod"/>
            </a:pPr>
            <a:r>
              <a:rPr lang="en-GB" b="1" dirty="0" smtClean="0">
                <a:solidFill>
                  <a:srgbClr val="0070C0"/>
                </a:solidFill>
              </a:rPr>
              <a:t>Cost-effectiveness </a:t>
            </a:r>
          </a:p>
          <a:p>
            <a:pPr marL="514350" indent="-514350" algn="just" rtl="0">
              <a:buFont typeface="+mj-lt"/>
              <a:buAutoNum type="arabicPeriod"/>
            </a:pPr>
            <a:r>
              <a:rPr lang="en-GB" b="1" dirty="0" smtClean="0">
                <a:solidFill>
                  <a:srgbClr val="0070C0"/>
                </a:solidFill>
              </a:rPr>
              <a:t>painlessness</a:t>
            </a:r>
            <a:endParaRPr lang="ar-IQ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prism dir="r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477968"/>
          </a:xfrm>
        </p:spPr>
        <p:txBody>
          <a:bodyPr>
            <a:noAutofit/>
          </a:bodyPr>
          <a:lstStyle/>
          <a:p>
            <a:pPr algn="just"/>
            <a:r>
              <a:rPr lang="en-GB" sz="3200" u="sng" dirty="0" smtClean="0"/>
              <a:t>Strategies to overcome the obstacles associated with oral delivery of proteins</a:t>
            </a:r>
            <a:endParaRPr lang="ar-IQ" sz="3200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488956"/>
              </p:ext>
            </p:extLst>
          </p:nvPr>
        </p:nvGraphicFramePr>
        <p:xfrm>
          <a:off x="611560" y="2276872"/>
          <a:ext cx="7920880" cy="417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doors dir="vert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l" rtl="0"/>
            <a:r>
              <a:rPr lang="en-GB" b="1" i="1" dirty="0" smtClean="0">
                <a:solidFill>
                  <a:srgbClr val="FF0000"/>
                </a:solidFill>
              </a:rPr>
              <a:t>Parenteral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i="1" dirty="0" smtClean="0">
                <a:solidFill>
                  <a:srgbClr val="FF0000"/>
                </a:solidFill>
              </a:rPr>
              <a:t>Administration </a:t>
            </a:r>
          </a:p>
          <a:p>
            <a:pPr algn="just" rtl="0">
              <a:buNone/>
            </a:pPr>
            <a:r>
              <a:rPr lang="en-GB" i="1" dirty="0"/>
              <a:t> </a:t>
            </a:r>
            <a:r>
              <a:rPr lang="en-GB" i="1" dirty="0" smtClean="0"/>
              <a:t>  </a:t>
            </a:r>
            <a:r>
              <a:rPr lang="en-GB" dirty="0" smtClean="0">
                <a:solidFill>
                  <a:schemeClr val="tx1"/>
                </a:solidFill>
              </a:rPr>
              <a:t>Most</a:t>
            </a:r>
            <a:r>
              <a:rPr lang="en-GB" b="1" dirty="0" smtClean="0">
                <a:solidFill>
                  <a:srgbClr val="0070C0"/>
                </a:solidFill>
              </a:rPr>
              <a:t> peptide and protein drugs </a:t>
            </a:r>
            <a:r>
              <a:rPr lang="en-GB" dirty="0" smtClean="0"/>
              <a:t>are currently </a:t>
            </a:r>
            <a:r>
              <a:rPr lang="en-GB" b="1" dirty="0" smtClean="0">
                <a:solidFill>
                  <a:srgbClr val="0070C0"/>
                </a:solidFill>
              </a:rPr>
              <a:t>formulated as parenteral formulations </a:t>
            </a:r>
            <a:r>
              <a:rPr lang="en-GB" dirty="0" smtClean="0"/>
              <a:t>because of their </a:t>
            </a:r>
            <a:r>
              <a:rPr lang="en-GB" b="1" dirty="0" smtClean="0">
                <a:solidFill>
                  <a:srgbClr val="0070C0"/>
                </a:solidFill>
              </a:rPr>
              <a:t>poor oral bioavailability</a:t>
            </a:r>
            <a:r>
              <a:rPr lang="en-GB" dirty="0" smtClean="0"/>
              <a:t>. </a:t>
            </a:r>
          </a:p>
          <a:p>
            <a:pPr algn="just" rtl="0">
              <a:buNone/>
            </a:pPr>
            <a:endParaRPr lang="en-GB" dirty="0" smtClean="0"/>
          </a:p>
          <a:p>
            <a:pPr algn="just" rtl="0"/>
            <a:r>
              <a:rPr lang="en-GB" b="1" dirty="0" smtClean="0">
                <a:solidFill>
                  <a:srgbClr val="00B050"/>
                </a:solidFill>
              </a:rPr>
              <a:t>Major routes of administration </a:t>
            </a:r>
            <a:r>
              <a:rPr lang="en-GB" dirty="0" smtClean="0"/>
              <a:t>include intravenous (</a:t>
            </a:r>
            <a:r>
              <a:rPr lang="en-GB" b="1" dirty="0" smtClean="0">
                <a:solidFill>
                  <a:srgbClr val="00B050"/>
                </a:solidFill>
              </a:rPr>
              <a:t>IV</a:t>
            </a:r>
            <a:r>
              <a:rPr lang="en-GB" dirty="0" smtClean="0"/>
              <a:t>), subcutaneous (</a:t>
            </a:r>
            <a:r>
              <a:rPr lang="en-GB" b="1" dirty="0" smtClean="0">
                <a:solidFill>
                  <a:srgbClr val="00B050"/>
                </a:solidFill>
              </a:rPr>
              <a:t>SC</a:t>
            </a:r>
            <a:r>
              <a:rPr lang="en-GB" dirty="0" smtClean="0"/>
              <a:t>), and intramuscular (</a:t>
            </a:r>
            <a:r>
              <a:rPr lang="en-GB" b="1" dirty="0" smtClean="0">
                <a:solidFill>
                  <a:srgbClr val="00B050"/>
                </a:solidFill>
              </a:rPr>
              <a:t>IM</a:t>
            </a:r>
            <a:r>
              <a:rPr lang="en-GB" dirty="0" smtClean="0"/>
              <a:t>) administration.</a:t>
            </a:r>
          </a:p>
          <a:p>
            <a:pPr algn="just" rtl="0"/>
            <a:endParaRPr lang="en-GB" dirty="0" smtClean="0"/>
          </a:p>
          <a:p>
            <a:pPr algn="just" rtl="0"/>
            <a:r>
              <a:rPr lang="en-GB" dirty="0" smtClean="0"/>
              <a:t>In addition, </a:t>
            </a:r>
            <a:r>
              <a:rPr lang="en-GB" b="1" dirty="0" smtClean="0">
                <a:solidFill>
                  <a:srgbClr val="00B050"/>
                </a:solidFill>
              </a:rPr>
              <a:t>other non-oral administration </a:t>
            </a:r>
            <a:r>
              <a:rPr lang="en-GB" dirty="0" smtClean="0"/>
              <a:t>pathways are utilized, including </a:t>
            </a:r>
            <a:r>
              <a:rPr lang="en-GB" b="1" dirty="0" smtClean="0">
                <a:solidFill>
                  <a:srgbClr val="00B050"/>
                </a:solidFill>
              </a:rPr>
              <a:t>nasal, buccal, rectal, vaginal, transdermal, ocular and pulmonary </a:t>
            </a:r>
            <a:r>
              <a:rPr lang="en-GB" dirty="0" smtClean="0"/>
              <a:t>drug delivery.    </a:t>
            </a:r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prism dir="r" isInverted="1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8064896" cy="5217443"/>
          </a:xfrm>
        </p:spPr>
        <p:txBody>
          <a:bodyPr anchor="ctr">
            <a:normAutofit lnSpcReduction="10000"/>
          </a:bodyPr>
          <a:lstStyle/>
          <a:p>
            <a:pPr algn="just" rtl="0"/>
            <a:r>
              <a:rPr lang="en-GB" b="1" dirty="0" smtClean="0">
                <a:solidFill>
                  <a:srgbClr val="FF0000"/>
                </a:solidFill>
              </a:rPr>
              <a:t>IV administration of peptides and proteins</a:t>
            </a:r>
          </a:p>
          <a:p>
            <a:pPr algn="just" rtl="0"/>
            <a:endParaRPr lang="en-GB" b="1" dirty="0" smtClean="0">
              <a:solidFill>
                <a:srgbClr val="FF0000"/>
              </a:solidFill>
            </a:endParaRPr>
          </a:p>
          <a:p>
            <a:pPr marL="68580" indent="0" algn="ctr" rtl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avoiding presystemic degradation</a:t>
            </a:r>
            <a:r>
              <a:rPr lang="en-GB" dirty="0" smtClean="0"/>
              <a:t> </a:t>
            </a:r>
          </a:p>
          <a:p>
            <a:pPr marL="68580" indent="0" algn="ctr" rtl="0">
              <a:buNone/>
            </a:pPr>
            <a:endParaRPr lang="en-GB" dirty="0" smtClean="0"/>
          </a:p>
          <a:p>
            <a:pPr marL="68580" indent="0" algn="ctr" rtl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achieving the highest concentration in the biologic system</a:t>
            </a:r>
            <a:r>
              <a:rPr lang="en-GB" dirty="0" smtClean="0"/>
              <a:t>.</a:t>
            </a:r>
          </a:p>
          <a:p>
            <a:pPr algn="just" rtl="0"/>
            <a:endParaRPr lang="en-GB" dirty="0" smtClean="0"/>
          </a:p>
          <a:p>
            <a:pPr algn="just"/>
            <a:r>
              <a:rPr lang="en-GB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Exception: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</a:rPr>
              <a:t>IM or SC injections may be more appropriate on achieving biologic activity of the product. 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68580" indent="0" algn="just">
              <a:buNone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(Since IV administration as either a bolus dose or constant rate infusion, however, may not always provide the desired concentration-time profile). </a:t>
            </a:r>
            <a:endParaRPr lang="ar-IQ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4211960" y="1484784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4211960" y="2348880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pan dir="u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 anchor="ctr">
            <a:normAutofit/>
          </a:bodyPr>
          <a:lstStyle/>
          <a:p>
            <a:pPr algn="l" rtl="0"/>
            <a:r>
              <a:rPr lang="en-GB" dirty="0" smtClean="0"/>
              <a:t>For example,</a:t>
            </a:r>
          </a:p>
          <a:p>
            <a:pPr marL="514350" indent="-514350" algn="just" rtl="0">
              <a:buFont typeface="+mj-lt"/>
              <a:buAutoNum type="arabicPeriod"/>
            </a:pPr>
            <a:r>
              <a:rPr lang="en-GB" b="1" dirty="0" smtClean="0">
                <a:solidFill>
                  <a:srgbClr val="C00000"/>
                </a:solidFill>
              </a:rPr>
              <a:t> luteinizing hormone-releasing hormone (LH-RH) </a:t>
            </a:r>
            <a:r>
              <a:rPr lang="en-GB" dirty="0" smtClean="0"/>
              <a:t>in </a:t>
            </a:r>
            <a:r>
              <a:rPr lang="en-GB" b="1" dirty="0" smtClean="0">
                <a:solidFill>
                  <a:srgbClr val="7030A0"/>
                </a:solidFill>
              </a:rPr>
              <a:t>bursts</a:t>
            </a:r>
            <a:r>
              <a:rPr lang="en-GB" dirty="0" smtClean="0"/>
              <a:t>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stimulates the release of follicle-stimulating hormone (FSH) and luteinizing hormone (LH), </a:t>
            </a:r>
            <a:r>
              <a:rPr lang="en-GB" dirty="0" smtClean="0"/>
              <a:t>whereas a </a:t>
            </a:r>
            <a:r>
              <a:rPr lang="en-GB" b="1" dirty="0" smtClean="0">
                <a:solidFill>
                  <a:srgbClr val="7030A0"/>
                </a:solidFill>
              </a:rPr>
              <a:t>continuous baseline level </a:t>
            </a:r>
            <a:r>
              <a:rPr lang="en-GB" i="1" dirty="0" smtClean="0"/>
              <a:t>will suppress the release of these hormones.</a:t>
            </a:r>
          </a:p>
          <a:p>
            <a:pPr marL="514350" indent="-514350" algn="just" rtl="0">
              <a:buFont typeface="+mj-lt"/>
              <a:buAutoNum type="arabicPeriod"/>
            </a:pPr>
            <a:endParaRPr lang="en-GB" i="1" dirty="0" smtClean="0"/>
          </a:p>
          <a:p>
            <a:pPr marL="514350" indent="-514350" algn="just" rtl="0">
              <a:buFont typeface="+mj-lt"/>
              <a:buAutoNum type="arabicPeriod"/>
            </a:pPr>
            <a:r>
              <a:rPr lang="en-GB" dirty="0" smtClean="0"/>
              <a:t> </a:t>
            </a:r>
            <a:r>
              <a:rPr lang="en-GB" b="1" dirty="0" smtClean="0">
                <a:solidFill>
                  <a:srgbClr val="00B050"/>
                </a:solidFill>
              </a:rPr>
              <a:t>To avoid the high peaks from an IV administration </a:t>
            </a:r>
            <a:r>
              <a:rPr lang="en-GB" b="1" dirty="0" smtClean="0">
                <a:solidFill>
                  <a:srgbClr val="C00000"/>
                </a:solidFill>
              </a:rPr>
              <a:t>of leuprorelin, an LH-RH agonist,</a:t>
            </a:r>
            <a:r>
              <a:rPr lang="en-GB" b="1" dirty="0" smtClean="0"/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long acting monthly depot injection of the drug </a:t>
            </a:r>
            <a:r>
              <a:rPr lang="en-GB" dirty="0" smtClean="0"/>
              <a:t>is approved for the treatment of prostate cancer. </a:t>
            </a:r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ferris dir="r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901904"/>
          </a:xfrm>
        </p:spPr>
        <p:txBody>
          <a:bodyPr anchor="ctr"/>
          <a:lstStyle/>
          <a:p>
            <a:pPr algn="ctr"/>
            <a:r>
              <a:rPr lang="en-GB" u="sng" dirty="0" smtClean="0"/>
              <a:t>IV versus SC</a:t>
            </a:r>
            <a:endParaRPr lang="ar-IQ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488832" cy="4464496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/>
              <a:t>A recent study </a:t>
            </a:r>
            <a:r>
              <a:rPr lang="en-GB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comparing SC versus IV administration of </a:t>
            </a:r>
            <a:r>
              <a:rPr lang="en-GB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epoetin</a:t>
            </a:r>
            <a:r>
              <a:rPr lang="en-GB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l-G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n-GB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in </a:t>
            </a:r>
            <a:r>
              <a:rPr lang="en-GB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hemodialysis</a:t>
            </a:r>
            <a:r>
              <a:rPr lang="en-GB" dirty="0" smtClean="0"/>
              <a:t> </a:t>
            </a:r>
            <a:r>
              <a:rPr lang="en-GB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</a:t>
            </a:r>
            <a:r>
              <a:rPr lang="en-GB" dirty="0"/>
              <a:t> 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(SC route maintain the </a:t>
            </a:r>
            <a:r>
              <a:rPr lang="en-GB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homatocrit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a desired target range with a lower average weekly dose of </a:t>
            </a:r>
            <a:r>
              <a:rPr lang="en-GB" b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epoetin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compared to IV).</a:t>
            </a:r>
          </a:p>
          <a:p>
            <a:pPr marL="68580" indent="0" algn="just" rtl="0">
              <a:buNone/>
            </a:pPr>
            <a:r>
              <a:rPr lang="en-GB" dirty="0" smtClean="0"/>
              <a:t>  </a:t>
            </a:r>
          </a:p>
          <a:p>
            <a:pPr algn="just" rtl="0"/>
            <a:r>
              <a:rPr lang="en-US" dirty="0" smtClean="0"/>
              <a:t>The </a:t>
            </a:r>
            <a:r>
              <a:rPr lang="en-US" dirty="0" err="1" smtClean="0"/>
              <a:t>hematocrit</a:t>
            </a:r>
            <a:r>
              <a:rPr lang="en-US" dirty="0" smtClean="0"/>
              <a:t> also known as packed cell volume (PCV) or erythrocyte volume fraction (EVF), is the volume percentage (%) of red blood cells in blood. </a:t>
            </a:r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conveyor dir="r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Illu blood components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772816"/>
            <a:ext cx="4819650" cy="3962401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8092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3600" dirty="0" smtClean="0"/>
              <a:t>Limitation of SC and IM 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pPr marL="68580" indent="0" algn="just" rtl="0">
              <a:buNone/>
            </a:pPr>
            <a:r>
              <a:rPr lang="en-GB" dirty="0" smtClean="0"/>
              <a:t>A- One of the potential limitation are the </a:t>
            </a:r>
            <a:r>
              <a:rPr lang="en-GB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presystemic degradation process</a:t>
            </a:r>
            <a:r>
              <a:rPr lang="en-GB" dirty="0" smtClean="0"/>
              <a:t> frequently associated with these administration routes, 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resulting in a reduced  bioavailability compared to IV administration</a:t>
            </a:r>
            <a:r>
              <a:rPr lang="en-GB" dirty="0" smtClean="0"/>
              <a:t>. </a:t>
            </a:r>
          </a:p>
          <a:p>
            <a:pPr algn="just" rtl="0"/>
            <a:endParaRPr lang="en-GB" dirty="0" smtClean="0"/>
          </a:p>
          <a:p>
            <a:pPr algn="just" rtl="0"/>
            <a:r>
              <a:rPr lang="en-GB" dirty="0" smtClean="0"/>
              <a:t>The </a:t>
            </a:r>
            <a:r>
              <a:rPr lang="en-GB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pharmacokinetically</a:t>
            </a:r>
            <a:r>
              <a:rPr lang="en-GB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derived 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apparent absorption rate constant </a:t>
            </a:r>
            <a:r>
              <a:rPr lang="en-GB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GB" b="1" i="1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</a:t>
            </a:r>
            <a:r>
              <a:rPr lang="en-GB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protein drugs </a:t>
            </a:r>
            <a:r>
              <a:rPr lang="en-GB" dirty="0" smtClean="0"/>
              <a:t>administrated via these administration routes is thus the 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combination of absorption into the systemic circulation and presystemic degradation at absorption site</a:t>
            </a:r>
            <a:r>
              <a:rPr lang="en-GB" dirty="0" smtClean="0"/>
              <a:t>, i.e., the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 of </a:t>
            </a:r>
            <a:r>
              <a:rPr lang="en-GB" dirty="0" smtClean="0"/>
              <a:t>a </a:t>
            </a: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 first-order absorption rate constant </a:t>
            </a:r>
            <a:r>
              <a:rPr lang="en-GB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</a:t>
            </a:r>
            <a:r>
              <a:rPr lang="en-GB" b="1" i="1" u="sng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GB" i="1" dirty="0" smtClean="0"/>
              <a:t> </a:t>
            </a:r>
            <a:r>
              <a:rPr lang="en-GB" dirty="0" smtClean="0"/>
              <a:t>and a </a:t>
            </a: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first-order degradation rate constant.  </a:t>
            </a:r>
            <a:endParaRPr lang="ar-IQ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prism dir="r" isContent="1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just" rtl="0"/>
            <a:r>
              <a:rPr lang="en-GB" dirty="0" smtClean="0"/>
              <a:t>The true absorption rate constant </a:t>
            </a:r>
            <a:r>
              <a:rPr lang="en-GB" i="1" dirty="0" smtClean="0"/>
              <a:t>k</a:t>
            </a:r>
            <a:r>
              <a:rPr lang="en-GB" i="1" baseline="-25000" dirty="0" smtClean="0"/>
              <a:t>a</a:t>
            </a:r>
            <a:r>
              <a:rPr lang="en-GB" i="1" dirty="0" smtClean="0"/>
              <a:t> </a:t>
            </a:r>
            <a:r>
              <a:rPr lang="en-GB" dirty="0" smtClean="0"/>
              <a:t>can then be calculated as:</a:t>
            </a:r>
          </a:p>
          <a:p>
            <a:pPr algn="just" rtl="0"/>
            <a:endParaRPr lang="en-GB" dirty="0" smtClean="0"/>
          </a:p>
          <a:p>
            <a:pPr algn="just" rtl="0">
              <a:buNone/>
            </a:pPr>
            <a:r>
              <a:rPr lang="en-GB" i="1" dirty="0" smtClean="0"/>
              <a:t>     K</a:t>
            </a:r>
            <a:r>
              <a:rPr lang="en-GB" i="1" baseline="-25000" dirty="0" smtClean="0"/>
              <a:t>a</a:t>
            </a:r>
            <a:r>
              <a:rPr lang="en-GB" i="1" dirty="0" smtClean="0"/>
              <a:t> = F. K </a:t>
            </a:r>
            <a:r>
              <a:rPr lang="en-GB" i="1" baseline="-25000" dirty="0" smtClean="0"/>
              <a:t>app</a:t>
            </a:r>
          </a:p>
          <a:p>
            <a:pPr algn="just" rtl="0">
              <a:buNone/>
            </a:pPr>
            <a:endParaRPr lang="en-GB" i="1" baseline="-25000" dirty="0" smtClean="0"/>
          </a:p>
          <a:p>
            <a:pPr algn="just" rtl="0">
              <a:buNone/>
            </a:pPr>
            <a:r>
              <a:rPr lang="en-GB" dirty="0" smtClean="0"/>
              <a:t>    Where F is the bioavailability compared to IV administration. </a:t>
            </a:r>
          </a:p>
          <a:p>
            <a:pPr algn="just" rtl="0">
              <a:buNone/>
            </a:pPr>
            <a:endParaRPr lang="en-GB" dirty="0" smtClean="0"/>
          </a:p>
          <a:p>
            <a:pPr algn="just" rtl="0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rapid apparent absorption, i.e., large </a:t>
            </a:r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GB" b="1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</a:t>
            </a:r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i="1" dirty="0" smtClean="0"/>
              <a:t>, </a:t>
            </a:r>
            <a:r>
              <a:rPr lang="en-GB" dirty="0" smtClean="0"/>
              <a:t>can thus be the result of a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slow true absorption </a:t>
            </a:r>
            <a:r>
              <a:rPr lang="en-GB" dirty="0" smtClean="0"/>
              <a:t>and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 presystemic degradation, i.e., a low systemic bioavailability. </a:t>
            </a:r>
            <a:endParaRPr lang="ar-IQ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window dir="vert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99592" y="836712"/>
            <a:ext cx="7330008" cy="12961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just"/>
            <a:r>
              <a:rPr lang="en-GB" sz="2800" dirty="0" smtClean="0"/>
              <a:t>The central paradigm of clinical pharmacology: The dose-concentration-effect relationship</a:t>
            </a:r>
            <a:endParaRPr lang="ar-IQ" sz="28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755576" y="2454887"/>
            <a:ext cx="7632848" cy="3899861"/>
            <a:chOff x="1475656" y="1988840"/>
            <a:chExt cx="6840760" cy="3239160"/>
          </a:xfrm>
        </p:grpSpPr>
        <p:sp>
          <p:nvSpPr>
            <p:cNvPr id="4" name="Rectangle 3"/>
            <p:cNvSpPr/>
            <p:nvPr/>
          </p:nvSpPr>
          <p:spPr>
            <a:xfrm>
              <a:off x="1475656" y="2420888"/>
              <a:ext cx="1296144" cy="914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GB" dirty="0" smtClean="0"/>
                <a:t>Dose (mg/day) </a:t>
              </a:r>
              <a:endParaRPr lang="ar-IQ" dirty="0"/>
            </a:p>
          </p:txBody>
        </p:sp>
        <p:sp>
          <p:nvSpPr>
            <p:cNvPr id="5" name="Notched Right Arrow 4"/>
            <p:cNvSpPr/>
            <p:nvPr/>
          </p:nvSpPr>
          <p:spPr>
            <a:xfrm>
              <a:off x="2771800" y="2636912"/>
              <a:ext cx="648072" cy="484632"/>
            </a:xfrm>
            <a:prstGeom prst="notched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6" name="Up Arrow Callout 5"/>
            <p:cNvSpPr/>
            <p:nvPr/>
          </p:nvSpPr>
          <p:spPr>
            <a:xfrm>
              <a:off x="2051720" y="3121544"/>
              <a:ext cx="2232248" cy="1149848"/>
            </a:xfrm>
            <a:prstGeom prst="upArrowCallout">
              <a:avLst>
                <a:gd name="adj1" fmla="val 9448"/>
                <a:gd name="adj2" fmla="val 25000"/>
                <a:gd name="adj3" fmla="val 25000"/>
                <a:gd name="adj4" fmla="val 64977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GB" dirty="0" smtClean="0"/>
                <a:t>pharmacokinetics</a:t>
              </a:r>
              <a:endParaRPr lang="ar-IQ" dirty="0"/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3462176" y="2492896"/>
              <a:ext cx="2766008" cy="792088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GB" dirty="0" smtClean="0"/>
                <a:t>Concentration</a:t>
              </a:r>
            </a:p>
            <a:p>
              <a:pPr algn="ctr"/>
              <a:r>
                <a:rPr lang="en-GB" dirty="0" smtClean="0"/>
                <a:t>(mg/l)</a:t>
              </a:r>
              <a:endParaRPr lang="ar-IQ" dirty="0"/>
            </a:p>
          </p:txBody>
        </p:sp>
        <p:sp>
          <p:nvSpPr>
            <p:cNvPr id="8" name="Right Arrow 7"/>
            <p:cNvSpPr/>
            <p:nvPr/>
          </p:nvSpPr>
          <p:spPr>
            <a:xfrm rot="20555973">
              <a:off x="6269114" y="2290920"/>
              <a:ext cx="841975" cy="484632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9" name="Right Arrow 8"/>
            <p:cNvSpPr/>
            <p:nvPr/>
          </p:nvSpPr>
          <p:spPr>
            <a:xfrm rot="1942118">
              <a:off x="5987100" y="3326086"/>
              <a:ext cx="1135691" cy="484632"/>
            </a:xfrm>
            <a:prstGeom prst="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IQ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236296" y="1988840"/>
              <a:ext cx="1080120" cy="914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GB" dirty="0" smtClean="0"/>
                <a:t>Efficacy </a:t>
              </a:r>
              <a:endParaRPr lang="ar-IQ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64288" y="3501008"/>
              <a:ext cx="1152128" cy="9144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GB" dirty="0" smtClean="0"/>
                <a:t>Toxicity</a:t>
              </a:r>
              <a:endParaRPr lang="ar-IQ" dirty="0"/>
            </a:p>
          </p:txBody>
        </p:sp>
        <p:sp>
          <p:nvSpPr>
            <p:cNvPr id="12" name="Up Arrow Callout 11"/>
            <p:cNvSpPr/>
            <p:nvPr/>
          </p:nvSpPr>
          <p:spPr>
            <a:xfrm>
              <a:off x="5458927" y="4025568"/>
              <a:ext cx="2462348" cy="1202432"/>
            </a:xfrm>
            <a:prstGeom prst="upArrowCallout">
              <a:avLst>
                <a:gd name="adj1" fmla="val 18977"/>
                <a:gd name="adj2" fmla="val 25000"/>
                <a:gd name="adj3" fmla="val 25000"/>
                <a:gd name="adj4" fmla="val 64977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GB" dirty="0" smtClean="0"/>
                <a:t>Pharmacodynamic</a:t>
              </a:r>
              <a:endParaRPr lang="ar-IQ" dirty="0"/>
            </a:p>
          </p:txBody>
        </p:sp>
      </p:grp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3845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68580" indent="0" algn="just" rtl="0">
              <a:buNone/>
            </a:pPr>
            <a:r>
              <a:rPr lang="en-GB" dirty="0" smtClean="0"/>
              <a:t>B-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potential factors that may limit bioavailability of proteins after SC or IM administration </a:t>
            </a:r>
            <a:r>
              <a:rPr lang="en-GB" dirty="0" smtClean="0"/>
              <a:t>include: </a:t>
            </a:r>
          </a:p>
          <a:p>
            <a:pPr marL="525780" indent="-457200" algn="just" rtl="0">
              <a:buFont typeface="+mj-lt"/>
              <a:buAutoNum type="arabicPeriod"/>
            </a:pP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 local blood flow</a:t>
            </a:r>
          </a:p>
          <a:p>
            <a:pPr marL="525780" indent="-457200" algn="just" rtl="0">
              <a:buFont typeface="+mj-lt"/>
              <a:buAutoNum type="arabicPeriod"/>
            </a:pP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injection trauma</a:t>
            </a:r>
          </a:p>
          <a:p>
            <a:pPr marL="525780" indent="-457200" algn="just" rtl="0">
              <a:buFont typeface="+mj-lt"/>
              <a:buAutoNum type="arabicPeriod"/>
            </a:pP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 of uptake into systemic circulation related to effective capillary pore size and diffusion.</a:t>
            </a:r>
          </a:p>
          <a:p>
            <a:pPr algn="just" rtl="0"/>
            <a:endParaRPr lang="en-GB" dirty="0" smtClean="0"/>
          </a:p>
          <a:p>
            <a:pPr algn="just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Following an SC injection, peptide and protein therapeutics may enter the systemic circulation either via blood capillaries or through lymphatic vessels. </a:t>
            </a:r>
          </a:p>
          <a:p>
            <a:pPr marL="68580" indent="0" algn="just" rtl="0">
              <a:buNone/>
            </a:pP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general</a:t>
            </a:r>
          </a:p>
          <a:p>
            <a:pPr marL="582930" indent="-514350" algn="just" rtl="0">
              <a:buFont typeface="+mj-lt"/>
              <a:buAutoNum type="romanLcPeriod"/>
            </a:pPr>
            <a:r>
              <a:rPr lang="en-GB" dirty="0" smtClean="0"/>
              <a:t>macromolecules larger than 16 </a:t>
            </a:r>
            <a:r>
              <a:rPr lang="en-GB" dirty="0" err="1" smtClean="0"/>
              <a:t>kDa</a:t>
            </a:r>
            <a:r>
              <a:rPr lang="en-GB" dirty="0" smtClean="0"/>
              <a:t> are predominantly absorbed into the </a:t>
            </a:r>
            <a:r>
              <a:rPr lang="en-GB" dirty="0" err="1" smtClean="0"/>
              <a:t>lymphatics</a:t>
            </a:r>
            <a:r>
              <a:rPr lang="en-GB" dirty="0" smtClean="0"/>
              <a:t> </a:t>
            </a:r>
          </a:p>
          <a:p>
            <a:pPr marL="582930" indent="-514350" algn="just" rtl="0">
              <a:buFont typeface="+mj-lt"/>
              <a:buAutoNum type="romanLcPeriod"/>
            </a:pPr>
            <a:r>
              <a:rPr lang="en-GB" dirty="0" smtClean="0"/>
              <a:t>under 1 </a:t>
            </a:r>
            <a:r>
              <a:rPr lang="en-GB" dirty="0" err="1" smtClean="0"/>
              <a:t>kDa</a:t>
            </a:r>
            <a:r>
              <a:rPr lang="en-GB" dirty="0" smtClean="0"/>
              <a:t> are mostly absorbed into blood circulation. </a:t>
            </a:r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prism dir="u" isContent="1" isInverted="1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692696"/>
            <a:ext cx="8208911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flythroug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685880"/>
          </a:xfrm>
        </p:spPr>
        <p:txBody>
          <a:bodyPr>
            <a:normAutofit fontScale="90000"/>
          </a:bodyPr>
          <a:lstStyle/>
          <a:p>
            <a:pPr algn="l" rtl="0"/>
            <a:r>
              <a:rPr lang="en-GB" dirty="0" smtClean="0"/>
              <a:t>Introduction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04856" cy="4032448"/>
          </a:xfrm>
        </p:spPr>
        <p:txBody>
          <a:bodyPr anchor="ctr">
            <a:normAutofit/>
          </a:bodyPr>
          <a:lstStyle/>
          <a:p>
            <a:pPr algn="just" rtl="0"/>
            <a:r>
              <a:rPr lang="en-GB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Pharmacokinetics</a:t>
            </a:r>
            <a:r>
              <a:rPr lang="en-GB" dirty="0" smtClean="0"/>
              <a:t> describes </a:t>
            </a:r>
            <a:r>
              <a:rPr lang="en-GB" b="1" dirty="0"/>
              <a:t>(</a:t>
            </a:r>
            <a:r>
              <a:rPr lang="en-GB" b="1" dirty="0" smtClean="0">
                <a:solidFill>
                  <a:srgbClr val="00B050"/>
                </a:solidFill>
              </a:rPr>
              <a:t>the time course of a drug </a:t>
            </a:r>
            <a:r>
              <a:rPr lang="en-GB" b="1" dirty="0" smtClean="0"/>
              <a:t>in a body fluid</a:t>
            </a:r>
            <a:r>
              <a:rPr lang="en-GB" dirty="0" smtClean="0"/>
              <a:t>, preferably </a:t>
            </a:r>
            <a:r>
              <a:rPr lang="en-GB" b="1" dirty="0" smtClean="0">
                <a:solidFill>
                  <a:srgbClr val="00B050"/>
                </a:solidFill>
              </a:rPr>
              <a:t>plasma or blood</a:t>
            </a:r>
            <a:r>
              <a:rPr lang="en-GB" dirty="0" smtClean="0"/>
              <a:t>, </a:t>
            </a:r>
            <a:r>
              <a:rPr lang="en-GB" b="1" dirty="0" smtClean="0">
                <a:solidFill>
                  <a:srgbClr val="0070C0"/>
                </a:solidFill>
              </a:rPr>
              <a:t>that results from the administration of a certain dosage regimen</a:t>
            </a:r>
            <a:r>
              <a:rPr lang="en-GB" b="1" dirty="0" smtClean="0"/>
              <a:t>)</a:t>
            </a:r>
            <a:r>
              <a:rPr lang="en-GB" dirty="0" smtClean="0"/>
              <a:t>.</a:t>
            </a:r>
          </a:p>
          <a:p>
            <a:pPr algn="just" rtl="0"/>
            <a:r>
              <a:rPr lang="en-GB" b="1" dirty="0" smtClean="0"/>
              <a:t>It comprises all processes affecting drug </a:t>
            </a:r>
            <a:r>
              <a:rPr lang="en-GB" b="1" dirty="0" smtClean="0">
                <a:solidFill>
                  <a:srgbClr val="7030A0"/>
                </a:solidFill>
              </a:rPr>
              <a:t>absorption, distribution, metabolism, and excretion</a:t>
            </a:r>
            <a:r>
              <a:rPr lang="en-GB" dirty="0" smtClean="0"/>
              <a:t>. </a:t>
            </a:r>
          </a:p>
          <a:p>
            <a:pPr algn="just"/>
            <a:r>
              <a:rPr lang="en-GB" dirty="0" smtClean="0"/>
              <a:t>Simplified, pharmacokinetics </a:t>
            </a:r>
            <a:r>
              <a:rPr lang="en-GB" dirty="0"/>
              <a:t>characterizes </a:t>
            </a:r>
            <a:r>
              <a:rPr lang="en-GB" b="1" i="1" dirty="0">
                <a:solidFill>
                  <a:srgbClr val="C00000"/>
                </a:solidFill>
              </a:rPr>
              <a:t>what the body does to the drug</a:t>
            </a:r>
            <a:r>
              <a:rPr lang="en-GB" i="1" dirty="0" smtClean="0"/>
              <a:t>.</a:t>
            </a:r>
            <a:endParaRPr lang="en-GB" i="1" dirty="0"/>
          </a:p>
        </p:txBody>
      </p:sp>
    </p:spTree>
  </p:cSld>
  <p:clrMapOvr>
    <a:masterClrMapping/>
  </p:clrMapOvr>
  <p:transition spd="med" advClick="0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55576" y="1166813"/>
            <a:ext cx="7474024" cy="4524375"/>
          </a:xfrm>
        </p:spPr>
        <p:txBody>
          <a:bodyPr anchor="ctr"/>
          <a:lstStyle/>
          <a:p>
            <a:pPr algn="just" rtl="0"/>
            <a:r>
              <a:rPr lang="en-GB" dirty="0" smtClean="0"/>
              <a:t> In contrast, </a:t>
            </a:r>
            <a:r>
              <a:rPr lang="en-GB" b="1" dirty="0" smtClean="0">
                <a:solidFill>
                  <a:srgbClr val="FF0000"/>
                </a:solidFill>
              </a:rPr>
              <a:t>pharmacodynamic</a:t>
            </a:r>
            <a:r>
              <a:rPr lang="en-GB" dirty="0" smtClean="0"/>
              <a:t>  characterizes </a:t>
            </a:r>
            <a:r>
              <a:rPr lang="en-GB" b="1" dirty="0" smtClean="0">
                <a:solidFill>
                  <a:srgbClr val="0070C0"/>
                </a:solidFill>
              </a:rPr>
              <a:t>the intensity of a drug effect or toxicity </a:t>
            </a:r>
            <a:r>
              <a:rPr lang="en-GB" b="1" dirty="0" smtClean="0">
                <a:solidFill>
                  <a:srgbClr val="00B050"/>
                </a:solidFill>
              </a:rPr>
              <a:t>resulting from certain drug  concentration in a body fluid, </a:t>
            </a:r>
            <a:r>
              <a:rPr lang="en-GB" b="1" dirty="0" smtClean="0">
                <a:solidFill>
                  <a:srgbClr val="7030A0"/>
                </a:solidFill>
              </a:rPr>
              <a:t>usually at the assumed site of drug action.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smtClean="0"/>
              <a:t>It can be simplified to </a:t>
            </a:r>
            <a:r>
              <a:rPr lang="en-GB" b="1" i="1" dirty="0" smtClean="0">
                <a:solidFill>
                  <a:srgbClr val="C00000"/>
                </a:solidFill>
              </a:rPr>
              <a:t>what the drug does to the body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endParaRPr lang="ar-IQ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 advClick="0"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071396" y="3214717"/>
            <a:ext cx="1428596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GB" dirty="0" smtClean="0"/>
              <a:t>Metabolism</a:t>
            </a:r>
          </a:p>
          <a:p>
            <a:pPr algn="l" rtl="0"/>
            <a:r>
              <a:rPr lang="en-GB" dirty="0" smtClean="0"/>
              <a:t>   Excretion </a:t>
            </a:r>
            <a:endParaRPr lang="ar-IQ" dirty="0"/>
          </a:p>
        </p:txBody>
      </p:sp>
      <p:grpSp>
        <p:nvGrpSpPr>
          <p:cNvPr id="16" name="Group 15"/>
          <p:cNvGrpSpPr/>
          <p:nvPr/>
        </p:nvGrpSpPr>
        <p:grpSpPr>
          <a:xfrm>
            <a:off x="612939" y="764704"/>
            <a:ext cx="7919501" cy="5616624"/>
            <a:chOff x="612939" y="764704"/>
            <a:chExt cx="7919501" cy="5616624"/>
          </a:xfrm>
        </p:grpSpPr>
        <p:cxnSp>
          <p:nvCxnSpPr>
            <p:cNvPr id="44" name="Straight Arrow Connector 43"/>
            <p:cNvCxnSpPr/>
            <p:nvPr/>
          </p:nvCxnSpPr>
          <p:spPr>
            <a:xfrm flipH="1">
              <a:off x="7308581" y="4166203"/>
              <a:ext cx="36004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612939" y="764704"/>
              <a:ext cx="7919501" cy="5616624"/>
              <a:chOff x="612939" y="764704"/>
              <a:chExt cx="7919501" cy="5616624"/>
            </a:xfrm>
          </p:grpSpPr>
          <p:grpSp>
            <p:nvGrpSpPr>
              <p:cNvPr id="97" name="Group 96"/>
              <p:cNvGrpSpPr/>
              <p:nvPr/>
            </p:nvGrpSpPr>
            <p:grpSpPr>
              <a:xfrm>
                <a:off x="612939" y="764704"/>
                <a:ext cx="7919501" cy="5616624"/>
                <a:chOff x="251520" y="548680"/>
                <a:chExt cx="8650252" cy="5832648"/>
              </a:xfrm>
            </p:grpSpPr>
            <p:cxnSp>
              <p:nvCxnSpPr>
                <p:cNvPr id="55" name="Straight Arrow Connector 54"/>
                <p:cNvCxnSpPr/>
                <p:nvPr/>
              </p:nvCxnSpPr>
              <p:spPr>
                <a:xfrm>
                  <a:off x="8532440" y="4149080"/>
                  <a:ext cx="0" cy="2232248"/>
                </a:xfrm>
                <a:prstGeom prst="straightConnector1">
                  <a:avLst/>
                </a:prstGeom>
                <a:ln w="28575">
                  <a:headEnd type="arrow"/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95" name="Group 94"/>
                <p:cNvGrpSpPr/>
                <p:nvPr/>
              </p:nvGrpSpPr>
              <p:grpSpPr>
                <a:xfrm>
                  <a:off x="251520" y="548680"/>
                  <a:ext cx="8650252" cy="5713784"/>
                  <a:chOff x="251520" y="548680"/>
                  <a:chExt cx="8650252" cy="5713784"/>
                </a:xfrm>
              </p:grpSpPr>
              <p:grpSp>
                <p:nvGrpSpPr>
                  <p:cNvPr id="26" name="Group 25"/>
                  <p:cNvGrpSpPr/>
                  <p:nvPr/>
                </p:nvGrpSpPr>
                <p:grpSpPr>
                  <a:xfrm>
                    <a:off x="251520" y="548680"/>
                    <a:ext cx="4481677" cy="2305609"/>
                    <a:chOff x="323528" y="548680"/>
                    <a:chExt cx="4618782" cy="2305609"/>
                  </a:xfrm>
                </p:grpSpPr>
                <p:sp>
                  <p:nvSpPr>
                    <p:cNvPr id="2" name="Rectangle 1"/>
                    <p:cNvSpPr/>
                    <p:nvPr/>
                  </p:nvSpPr>
                  <p:spPr>
                    <a:xfrm>
                      <a:off x="2591614" y="548680"/>
                      <a:ext cx="2026463" cy="1656184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ar-IQ" dirty="0"/>
                    </a:p>
                  </p:txBody>
                </p:sp>
                <p:cxnSp>
                  <p:nvCxnSpPr>
                    <p:cNvPr id="4" name="Straight Arrow Connector 3"/>
                    <p:cNvCxnSpPr/>
                    <p:nvPr/>
                  </p:nvCxnSpPr>
                  <p:spPr>
                    <a:xfrm>
                      <a:off x="1115616" y="1268760"/>
                      <a:ext cx="1348362" cy="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" name="TextBox 6"/>
                    <p:cNvSpPr txBox="1"/>
                    <p:nvPr/>
                  </p:nvSpPr>
                  <p:spPr>
                    <a:xfrm>
                      <a:off x="323528" y="980728"/>
                      <a:ext cx="74892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1">
                      <a:spAutoFit/>
                    </a:bodyPr>
                    <a:lstStyle/>
                    <a:p>
                      <a:r>
                        <a:rPr lang="en-GB" dirty="0" smtClean="0"/>
                        <a:t>Drug </a:t>
                      </a:r>
                      <a:endParaRPr lang="ar-IQ" dirty="0"/>
                    </a:p>
                  </p:txBody>
                </p:sp>
                <p:sp>
                  <p:nvSpPr>
                    <p:cNvPr id="8" name="TextBox 7"/>
                    <p:cNvSpPr txBox="1"/>
                    <p:nvPr/>
                  </p:nvSpPr>
                  <p:spPr>
                    <a:xfrm>
                      <a:off x="971599" y="836712"/>
                      <a:ext cx="1620015" cy="39887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1">
                      <a:spAutoFit/>
                    </a:bodyPr>
                    <a:lstStyle/>
                    <a:p>
                      <a:pPr algn="l" rtl="0"/>
                      <a:r>
                        <a:rPr lang="en-GB" dirty="0" smtClean="0"/>
                        <a:t>Absorption</a:t>
                      </a:r>
                      <a:endParaRPr lang="ar-IQ" dirty="0"/>
                    </a:p>
                  </p:txBody>
                </p:sp>
                <p:cxnSp>
                  <p:nvCxnSpPr>
                    <p:cNvPr id="11" name="Straight Arrow Connector 10"/>
                    <p:cNvCxnSpPr>
                      <a:stCxn id="19" idx="2"/>
                    </p:cNvCxnSpPr>
                    <p:nvPr/>
                  </p:nvCxnSpPr>
                  <p:spPr>
                    <a:xfrm>
                      <a:off x="3588807" y="1286727"/>
                      <a:ext cx="0" cy="306001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Straight Arrow Connector 13"/>
                    <p:cNvCxnSpPr/>
                    <p:nvPr/>
                  </p:nvCxnSpPr>
                  <p:spPr>
                    <a:xfrm flipV="1">
                      <a:off x="3291964" y="1268760"/>
                      <a:ext cx="0" cy="323969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9" name="TextBox 18"/>
                    <p:cNvSpPr txBox="1"/>
                    <p:nvPr/>
                  </p:nvSpPr>
                  <p:spPr>
                    <a:xfrm>
                      <a:off x="2463978" y="588690"/>
                      <a:ext cx="2249656" cy="69803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1">
                      <a:spAutoFit/>
                    </a:bodyPr>
                    <a:lstStyle/>
                    <a:p>
                      <a:pPr algn="ctr"/>
                      <a:r>
                        <a:rPr lang="en-GB" dirty="0" smtClean="0"/>
                        <a:t>Protein bound drug</a:t>
                      </a:r>
                      <a:endParaRPr lang="ar-IQ" dirty="0"/>
                    </a:p>
                  </p:txBody>
                </p:sp>
                <p:sp>
                  <p:nvSpPr>
                    <p:cNvPr id="20" name="TextBox 19"/>
                    <p:cNvSpPr txBox="1"/>
                    <p:nvPr/>
                  </p:nvSpPr>
                  <p:spPr>
                    <a:xfrm>
                      <a:off x="2344104" y="1556791"/>
                      <a:ext cx="2598206" cy="69803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1">
                      <a:spAutoFit/>
                    </a:bodyPr>
                    <a:lstStyle/>
                    <a:p>
                      <a:pPr algn="ctr"/>
                      <a:r>
                        <a:rPr lang="en-GB" dirty="0" smtClean="0"/>
                        <a:t>Plasma concentration</a:t>
                      </a:r>
                      <a:endParaRPr lang="ar-IQ" dirty="0"/>
                    </a:p>
                  </p:txBody>
                </p:sp>
                <p:cxnSp>
                  <p:nvCxnSpPr>
                    <p:cNvPr id="22" name="Straight Arrow Connector 21"/>
                    <p:cNvCxnSpPr/>
                    <p:nvPr/>
                  </p:nvCxnSpPr>
                  <p:spPr>
                    <a:xfrm>
                      <a:off x="3635896" y="2348880"/>
                      <a:ext cx="0" cy="504056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2024204" y="2455410"/>
                      <a:ext cx="1564603" cy="39887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1">
                      <a:spAutoFit/>
                    </a:bodyPr>
                    <a:lstStyle/>
                    <a:p>
                      <a:r>
                        <a:rPr lang="en-GB" dirty="0" smtClean="0"/>
                        <a:t>Elimination </a:t>
                      </a:r>
                      <a:endParaRPr lang="ar-IQ" dirty="0"/>
                    </a:p>
                  </p:txBody>
                </p:sp>
              </p:grpSp>
              <p:sp>
                <p:nvSpPr>
                  <p:cNvPr id="28" name="Rectangle 27"/>
                  <p:cNvSpPr/>
                  <p:nvPr/>
                </p:nvSpPr>
                <p:spPr>
                  <a:xfrm>
                    <a:off x="2771800" y="2971800"/>
                    <a:ext cx="1800200" cy="914400"/>
                  </a:xfrm>
                  <a:prstGeom prst="rect">
                    <a:avLst/>
                  </a:prstGeom>
                  <a:noFill/>
                  <a:ln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IQ"/>
                  </a:p>
                </p:txBody>
              </p:sp>
              <p:cxnSp>
                <p:nvCxnSpPr>
                  <p:cNvPr id="30" name="Straight Arrow Connector 29"/>
                  <p:cNvCxnSpPr/>
                  <p:nvPr/>
                </p:nvCxnSpPr>
                <p:spPr>
                  <a:xfrm flipH="1">
                    <a:off x="4860032" y="1268760"/>
                    <a:ext cx="828000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Arrow Connector 35"/>
                  <p:cNvCxnSpPr/>
                  <p:nvPr/>
                </p:nvCxnSpPr>
                <p:spPr>
                  <a:xfrm>
                    <a:off x="4932040" y="1412776"/>
                    <a:ext cx="828000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Arrow Connector 36"/>
                  <p:cNvCxnSpPr/>
                  <p:nvPr/>
                </p:nvCxnSpPr>
                <p:spPr>
                  <a:xfrm flipH="1" flipV="1">
                    <a:off x="4788024" y="2060848"/>
                    <a:ext cx="216024" cy="648072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Arrow Connector 37"/>
                  <p:cNvCxnSpPr/>
                  <p:nvPr/>
                </p:nvCxnSpPr>
                <p:spPr>
                  <a:xfrm>
                    <a:off x="4572000" y="2132856"/>
                    <a:ext cx="216024" cy="648072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Arrow Connector 44"/>
                  <p:cNvCxnSpPr/>
                  <p:nvPr/>
                </p:nvCxnSpPr>
                <p:spPr>
                  <a:xfrm flipH="1">
                    <a:off x="5076056" y="5085184"/>
                    <a:ext cx="576064" cy="216024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Arrow Connector 51"/>
                  <p:cNvCxnSpPr/>
                  <p:nvPr/>
                </p:nvCxnSpPr>
                <p:spPr>
                  <a:xfrm>
                    <a:off x="8532440" y="620688"/>
                    <a:ext cx="0" cy="3456384"/>
                  </a:xfrm>
                  <a:prstGeom prst="straightConnector1">
                    <a:avLst/>
                  </a:prstGeom>
                  <a:ln w="28575">
                    <a:headEnd type="arrow"/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4" name="Group 83"/>
                  <p:cNvGrpSpPr/>
                  <p:nvPr/>
                </p:nvGrpSpPr>
                <p:grpSpPr>
                  <a:xfrm>
                    <a:off x="5940151" y="548680"/>
                    <a:ext cx="2592288" cy="1814253"/>
                    <a:chOff x="6156175" y="548680"/>
                    <a:chExt cx="2592288" cy="1814253"/>
                  </a:xfrm>
                </p:grpSpPr>
                <p:sp>
                  <p:nvSpPr>
                    <p:cNvPr id="48" name="Rectangle 47"/>
                    <p:cNvSpPr/>
                    <p:nvPr/>
                  </p:nvSpPr>
                  <p:spPr>
                    <a:xfrm>
                      <a:off x="6156176" y="548680"/>
                      <a:ext cx="2376264" cy="18002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ar-IQ"/>
                    </a:p>
                  </p:txBody>
                </p:sp>
                <p:sp>
                  <p:nvSpPr>
                    <p:cNvPr id="49" name="TextBox 48"/>
                    <p:cNvSpPr txBox="1"/>
                    <p:nvPr/>
                  </p:nvSpPr>
                  <p:spPr>
                    <a:xfrm>
                      <a:off x="6156175" y="620688"/>
                      <a:ext cx="2592288" cy="38353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1">
                      <a:spAutoFit/>
                    </a:bodyPr>
                    <a:lstStyle/>
                    <a:p>
                      <a:pPr algn="l"/>
                      <a:r>
                        <a:rPr lang="en-GB" dirty="0" smtClean="0"/>
                        <a:t>Tissue bound drug</a:t>
                      </a:r>
                      <a:endParaRPr lang="ar-IQ" dirty="0"/>
                    </a:p>
                  </p:txBody>
                </p:sp>
                <p:sp>
                  <p:nvSpPr>
                    <p:cNvPr id="50" name="TextBox 49"/>
                    <p:cNvSpPr txBox="1"/>
                    <p:nvPr/>
                  </p:nvSpPr>
                  <p:spPr>
                    <a:xfrm>
                      <a:off x="6303402" y="1664896"/>
                      <a:ext cx="2168083" cy="69803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1">
                      <a:spAutoFit/>
                    </a:bodyPr>
                    <a:lstStyle/>
                    <a:p>
                      <a:pPr algn="ctr"/>
                      <a:r>
                        <a:rPr lang="en-GB" dirty="0" smtClean="0"/>
                        <a:t>Tissue concentration</a:t>
                      </a:r>
                      <a:endParaRPr lang="ar-IQ" dirty="0"/>
                    </a:p>
                  </p:txBody>
                </p:sp>
                <p:cxnSp>
                  <p:nvCxnSpPr>
                    <p:cNvPr id="60" name="Straight Arrow Connector 59"/>
                    <p:cNvCxnSpPr/>
                    <p:nvPr/>
                  </p:nvCxnSpPr>
                  <p:spPr>
                    <a:xfrm>
                      <a:off x="7452320" y="1052736"/>
                      <a:ext cx="0" cy="504056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Arrow Connector 61"/>
                    <p:cNvCxnSpPr/>
                    <p:nvPr/>
                  </p:nvCxnSpPr>
                  <p:spPr>
                    <a:xfrm flipV="1">
                      <a:off x="7164288" y="1052736"/>
                      <a:ext cx="0" cy="504056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5" name="Group 84"/>
                  <p:cNvGrpSpPr/>
                  <p:nvPr/>
                </p:nvGrpSpPr>
                <p:grpSpPr>
                  <a:xfrm>
                    <a:off x="4711730" y="2780927"/>
                    <a:ext cx="3644124" cy="1296144"/>
                    <a:chOff x="4927754" y="2780927"/>
                    <a:chExt cx="3644124" cy="1296144"/>
                  </a:xfrm>
                </p:grpSpPr>
                <p:sp>
                  <p:nvSpPr>
                    <p:cNvPr id="65" name="TextBox 64"/>
                    <p:cNvSpPr txBox="1"/>
                    <p:nvPr/>
                  </p:nvSpPr>
                  <p:spPr>
                    <a:xfrm>
                      <a:off x="4927754" y="2987941"/>
                      <a:ext cx="1952605" cy="69803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1">
                      <a:spAutoFit/>
                    </a:bodyPr>
                    <a:lstStyle/>
                    <a:p>
                      <a:r>
                        <a:rPr lang="en-GB" dirty="0" smtClean="0"/>
                        <a:t>Drug in effect </a:t>
                      </a:r>
                    </a:p>
                    <a:p>
                      <a:r>
                        <a:rPr lang="en-GB" dirty="0" smtClean="0"/>
                        <a:t>compartment</a:t>
                      </a:r>
                      <a:endParaRPr lang="ar-IQ" dirty="0"/>
                    </a:p>
                  </p:txBody>
                </p:sp>
                <p:sp>
                  <p:nvSpPr>
                    <p:cNvPr id="66" name="Rectangle 65"/>
                    <p:cNvSpPr/>
                    <p:nvPr/>
                  </p:nvSpPr>
                  <p:spPr>
                    <a:xfrm>
                      <a:off x="4971478" y="2780927"/>
                      <a:ext cx="3600400" cy="1296144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accent2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ar-IQ"/>
                    </a:p>
                  </p:txBody>
                </p:sp>
                <p:sp>
                  <p:nvSpPr>
                    <p:cNvPr id="68" name="Oval 67"/>
                    <p:cNvSpPr/>
                    <p:nvPr/>
                  </p:nvSpPr>
                  <p:spPr>
                    <a:xfrm>
                      <a:off x="6899993" y="2839088"/>
                      <a:ext cx="1667237" cy="1224136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algn="ctr"/>
                      <a:r>
                        <a:rPr lang="en-GB" sz="1400" dirty="0" smtClean="0"/>
                        <a:t>Drug bound</a:t>
                      </a:r>
                    </a:p>
                    <a:p>
                      <a:pPr algn="ctr"/>
                      <a:r>
                        <a:rPr lang="en-GB" sz="1400" dirty="0" smtClean="0"/>
                        <a:t>to</a:t>
                      </a:r>
                    </a:p>
                    <a:p>
                      <a:pPr algn="ctr"/>
                      <a:r>
                        <a:rPr lang="en-GB" sz="1400" dirty="0" smtClean="0"/>
                        <a:t>Receptor/ </a:t>
                      </a:r>
                      <a:r>
                        <a:rPr lang="en-GB" sz="1400" dirty="0" err="1" smtClean="0"/>
                        <a:t>effector</a:t>
                      </a:r>
                      <a:endParaRPr lang="ar-IQ" dirty="0"/>
                    </a:p>
                  </p:txBody>
                </p:sp>
              </p:grpSp>
              <p:sp>
                <p:nvSpPr>
                  <p:cNvPr id="78" name="Oval 77"/>
                  <p:cNvSpPr/>
                  <p:nvPr/>
                </p:nvSpPr>
                <p:spPr>
                  <a:xfrm>
                    <a:off x="5580112" y="4221088"/>
                    <a:ext cx="2160240" cy="1033264"/>
                  </a:xfrm>
                  <a:prstGeom prst="ellipse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 rtl="0"/>
                    <a:r>
                      <a:rPr lang="en-GB" sz="1400" dirty="0" smtClean="0"/>
                      <a:t>Post-receptor events</a:t>
                    </a:r>
                    <a:endParaRPr lang="ar-IQ" dirty="0"/>
                  </a:p>
                </p:txBody>
              </p:sp>
              <p:sp>
                <p:nvSpPr>
                  <p:cNvPr id="81" name="Oval 80"/>
                  <p:cNvSpPr/>
                  <p:nvPr/>
                </p:nvSpPr>
                <p:spPr>
                  <a:xfrm>
                    <a:off x="2915816" y="4797152"/>
                    <a:ext cx="2160240" cy="1033264"/>
                  </a:xfrm>
                  <a:prstGeom prst="ellipse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 rtl="0"/>
                    <a:r>
                      <a:rPr lang="en-GB" sz="1400" dirty="0" smtClean="0"/>
                      <a:t>biochemical events</a:t>
                    </a:r>
                    <a:endParaRPr lang="ar-IQ" dirty="0"/>
                  </a:p>
                </p:txBody>
              </p:sp>
              <p:sp>
                <p:nvSpPr>
                  <p:cNvPr id="83" name="Oval 82"/>
                  <p:cNvSpPr/>
                  <p:nvPr/>
                </p:nvSpPr>
                <p:spPr>
                  <a:xfrm>
                    <a:off x="251520" y="5229200"/>
                    <a:ext cx="2664296" cy="1033264"/>
                  </a:xfrm>
                  <a:prstGeom prst="ellipse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 rtl="0"/>
                    <a:r>
                      <a:rPr lang="en-GB" sz="1400" dirty="0" smtClean="0"/>
                      <a:t>Pharmacological response</a:t>
                    </a:r>
                    <a:endParaRPr lang="ar-IQ" dirty="0"/>
                  </a:p>
                </p:txBody>
              </p:sp>
              <p:sp>
                <p:nvSpPr>
                  <p:cNvPr id="86" name="TextBox 85"/>
                  <p:cNvSpPr txBox="1"/>
                  <p:nvPr/>
                </p:nvSpPr>
                <p:spPr>
                  <a:xfrm rot="16200000">
                    <a:off x="7779766" y="2241495"/>
                    <a:ext cx="187468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1">
                    <a:spAutoFit/>
                  </a:bodyPr>
                  <a:lstStyle/>
                  <a:p>
                    <a:pPr algn="r" rtl="0"/>
                    <a:r>
                      <a:rPr lang="en-GB" b="1" dirty="0" smtClean="0"/>
                      <a:t>Pharmacokinetics</a:t>
                    </a:r>
                    <a:endParaRPr lang="ar-IQ" b="1" dirty="0"/>
                  </a:p>
                </p:txBody>
              </p:sp>
              <p:sp>
                <p:nvSpPr>
                  <p:cNvPr id="87" name="TextBox 86"/>
                  <p:cNvSpPr txBox="1"/>
                  <p:nvPr/>
                </p:nvSpPr>
                <p:spPr>
                  <a:xfrm rot="16200000">
                    <a:off x="7693203" y="4809736"/>
                    <a:ext cx="20478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1">
                    <a:spAutoFit/>
                  </a:bodyPr>
                  <a:lstStyle/>
                  <a:p>
                    <a:r>
                      <a:rPr lang="en-GB" b="1" dirty="0" err="1" smtClean="0"/>
                      <a:t>Pharmacodynamics</a:t>
                    </a:r>
                    <a:endParaRPr lang="ar-IQ" b="1" dirty="0"/>
                  </a:p>
                </p:txBody>
              </p:sp>
              <p:sp>
                <p:nvSpPr>
                  <p:cNvPr id="94" name="TextBox 93"/>
                  <p:cNvSpPr txBox="1"/>
                  <p:nvPr/>
                </p:nvSpPr>
                <p:spPr>
                  <a:xfrm>
                    <a:off x="4572000" y="836712"/>
                    <a:ext cx="146706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1">
                    <a:spAutoFit/>
                  </a:bodyPr>
                  <a:lstStyle/>
                  <a:p>
                    <a:r>
                      <a:rPr lang="en-GB" dirty="0" smtClean="0"/>
                      <a:t>Distribution  </a:t>
                    </a:r>
                    <a:endParaRPr lang="ar-IQ" dirty="0"/>
                  </a:p>
                </p:txBody>
              </p:sp>
            </p:grpSp>
          </p:grpSp>
          <p:cxnSp>
            <p:nvCxnSpPr>
              <p:cNvPr id="13" name="Straight Arrow Connector 12"/>
              <p:cNvCxnSpPr/>
              <p:nvPr/>
            </p:nvCxnSpPr>
            <p:spPr>
              <a:xfrm flipH="1">
                <a:off x="3038899" y="5850820"/>
                <a:ext cx="494072" cy="7805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honeycomb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27693"/>
          </a:xfrm>
        </p:spPr>
        <p:txBody>
          <a:bodyPr>
            <a:normAutofit/>
          </a:bodyPr>
          <a:lstStyle/>
          <a:p>
            <a:pPr marL="525780" indent="-457200" algn="just" rtl="0">
              <a:buFont typeface="+mj-lt"/>
              <a:buAutoNum type="arabicPeriod"/>
            </a:pPr>
            <a:r>
              <a:rPr lang="en-GB" b="1" dirty="0" smtClean="0"/>
              <a:t>Large extent equally </a:t>
            </a:r>
            <a:r>
              <a:rPr lang="en-GB" b="1" dirty="0" smtClean="0">
                <a:solidFill>
                  <a:srgbClr val="00B0F0"/>
                </a:solidFill>
              </a:rPr>
              <a:t>applicable to protein and peptide drugs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00B0F0"/>
                </a:solidFill>
              </a:rPr>
              <a:t>as they are to traditional small molecule-based therapeutics</a:t>
            </a:r>
            <a:r>
              <a:rPr lang="en-GB" dirty="0" smtClean="0"/>
              <a:t>.</a:t>
            </a:r>
          </a:p>
          <a:p>
            <a:pPr algn="just" rtl="0">
              <a:buNone/>
            </a:pPr>
            <a:endParaRPr lang="en-GB" dirty="0" smtClean="0"/>
          </a:p>
          <a:p>
            <a:pPr marL="525780" indent="-457200" algn="just" rtl="0">
              <a:buFont typeface="+mj-lt"/>
              <a:buAutoNum type="arabicPeriod" startAt="2"/>
            </a:pPr>
            <a:r>
              <a:rPr lang="en-GB" b="1" dirty="0" smtClean="0">
                <a:solidFill>
                  <a:srgbClr val="0070C0"/>
                </a:solidFill>
              </a:rPr>
              <a:t>Deviations from some of these principles</a:t>
            </a:r>
            <a:r>
              <a:rPr lang="en-GB" b="1" dirty="0" smtClean="0"/>
              <a:t> </a:t>
            </a:r>
            <a:r>
              <a:rPr lang="en-GB" dirty="0" smtClean="0"/>
              <a:t>and additional challenges with regard to the characterization of the pharmacokinetics and pharmacodynamics of peptide and protein therapeutics, however, </a:t>
            </a:r>
            <a:r>
              <a:rPr lang="en-GB" b="1" dirty="0" smtClean="0">
                <a:solidFill>
                  <a:srgbClr val="0070C0"/>
                </a:solidFill>
              </a:rPr>
              <a:t>arise from some of their specific properties: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endParaRPr lang="ar-IQ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764704"/>
            <a:ext cx="7560840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rtl="0"/>
            <a:r>
              <a:rPr lang="en-GB" sz="2400" b="1" dirty="0" smtClean="0"/>
              <a:t>Importance </a:t>
            </a:r>
            <a:r>
              <a:rPr lang="en-GB" sz="2400" b="1" dirty="0"/>
              <a:t>of</a:t>
            </a:r>
            <a:r>
              <a:rPr lang="en-GB" sz="2400" dirty="0"/>
              <a:t> </a:t>
            </a:r>
            <a:r>
              <a:rPr lang="en-GB" sz="2400" b="1" dirty="0"/>
              <a:t>pharmacokinetic and pharmacodynamic </a:t>
            </a:r>
            <a:r>
              <a:rPr lang="en-GB" sz="2400" b="1" dirty="0" smtClean="0"/>
              <a:t>principles include</a:t>
            </a:r>
            <a:r>
              <a:rPr lang="en-GB" sz="2400" dirty="0" smtClean="0"/>
              <a:t>:</a:t>
            </a:r>
            <a:endParaRPr lang="en-GB" sz="2400" dirty="0"/>
          </a:p>
        </p:txBody>
      </p:sp>
    </p:spTree>
  </p:cSld>
  <p:clrMapOvr>
    <a:masterClrMapping/>
  </p:clrMapOvr>
  <p:transition spd="med" advClick="0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791441"/>
              </p:ext>
            </p:extLst>
          </p:nvPr>
        </p:nvGraphicFramePr>
        <p:xfrm>
          <a:off x="457200" y="116601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glitter dir="d" pattern="hexagon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0"/>
            <a:r>
              <a:rPr lang="en-GB" sz="3600" u="sng" dirty="0" smtClean="0">
                <a:latin typeface="Aharoni" pitchFamily="2" charset="-79"/>
                <a:cs typeface="Aharoni" pitchFamily="2" charset="-79"/>
              </a:rPr>
              <a:t>Pharmacokinetics of protein therapeutics</a:t>
            </a:r>
            <a:endParaRPr lang="ar-IQ" sz="3600" u="sng" dirty="0">
              <a:latin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323652"/>
            <a:ext cx="7560840" cy="3985668"/>
          </a:xfrm>
        </p:spPr>
        <p:txBody>
          <a:bodyPr>
            <a:normAutofit fontScale="92500" lnSpcReduction="10000"/>
          </a:bodyPr>
          <a:lstStyle/>
          <a:p>
            <a:pPr algn="just" rtl="0"/>
            <a:r>
              <a:rPr lang="en-GB" dirty="0" smtClean="0"/>
              <a:t> The </a:t>
            </a:r>
            <a:r>
              <a:rPr lang="en-GB" b="1" dirty="0" smtClean="0">
                <a:solidFill>
                  <a:srgbClr val="0070C0"/>
                </a:solidFill>
              </a:rPr>
              <a:t>in vivo disposition of peptide and protein drugs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smtClean="0"/>
              <a:t>may often be </a:t>
            </a:r>
            <a:r>
              <a:rPr lang="en-GB" b="1" dirty="0" smtClean="0">
                <a:solidFill>
                  <a:srgbClr val="0070C0"/>
                </a:solidFill>
              </a:rPr>
              <a:t>predicted</a:t>
            </a:r>
            <a:r>
              <a:rPr lang="en-GB" b="1" dirty="0" smtClean="0"/>
              <a:t> </a:t>
            </a:r>
            <a:r>
              <a:rPr lang="en-GB" dirty="0" smtClean="0"/>
              <a:t>to a large degree </a:t>
            </a:r>
            <a:r>
              <a:rPr lang="en-GB" b="1" dirty="0" smtClean="0">
                <a:solidFill>
                  <a:srgbClr val="0070C0"/>
                </a:solidFill>
              </a:rPr>
              <a:t>from their physiological function</a:t>
            </a:r>
            <a:r>
              <a:rPr lang="en-GB" dirty="0" smtClean="0">
                <a:solidFill>
                  <a:srgbClr val="0070C0"/>
                </a:solidFill>
              </a:rPr>
              <a:t>.</a:t>
            </a:r>
          </a:p>
          <a:p>
            <a:pPr algn="just" rtl="0"/>
            <a:endParaRPr lang="en-GB" dirty="0" smtClean="0"/>
          </a:p>
          <a:p>
            <a:pPr algn="just">
              <a:buFont typeface="Wingdings" pitchFamily="2" charset="2"/>
              <a:buChar char="v"/>
            </a:pPr>
            <a:r>
              <a:rPr lang="en-GB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Aparajita" pitchFamily="34" charset="0"/>
              </a:rPr>
              <a:t>For example:</a:t>
            </a:r>
            <a:r>
              <a:rPr lang="en-GB" sz="3200" dirty="0" smtClean="0">
                <a:latin typeface="Baskerville Old Face" pitchFamily="18" charset="0"/>
                <a:cs typeface="Aparajita" pitchFamily="34" charset="0"/>
              </a:rPr>
              <a:t> </a:t>
            </a:r>
            <a:r>
              <a:rPr lang="en-GB" sz="3200" dirty="0">
                <a:latin typeface="Baskerville Old Face" pitchFamily="18" charset="0"/>
                <a:cs typeface="Aparajita" pitchFamily="34" charset="0"/>
              </a:rPr>
              <a:t>Peptides, have </a:t>
            </a:r>
            <a:r>
              <a:rPr lang="en-GB" sz="3200" dirty="0" smtClean="0">
                <a:latin typeface="Baskerville Old Face" pitchFamily="18" charset="0"/>
                <a:cs typeface="Aparajita" pitchFamily="34" charset="0"/>
              </a:rPr>
              <a:t>hormone activity, (short elimination half-lives) </a:t>
            </a:r>
          </a:p>
          <a:p>
            <a:pPr algn="just" rtl="0"/>
            <a:r>
              <a:rPr lang="en-GB" sz="3200" dirty="0" smtClean="0">
                <a:latin typeface="Baskerville Old Face" pitchFamily="18" charset="0"/>
                <a:cs typeface="Aparajita" pitchFamily="34" charset="0"/>
              </a:rPr>
              <a:t>A- desirable for a close regulation of their endogenous levels </a:t>
            </a:r>
          </a:p>
          <a:p>
            <a:pPr algn="just" rtl="0"/>
            <a:r>
              <a:rPr lang="en-GB" sz="3200" dirty="0" smtClean="0">
                <a:latin typeface="Baskerville Old Face" pitchFamily="18" charset="0"/>
                <a:cs typeface="Aparajita" pitchFamily="34" charset="0"/>
              </a:rPr>
              <a:t>B- thus function. </a:t>
            </a:r>
            <a:endParaRPr lang="ar-IQ" sz="3200" dirty="0">
              <a:latin typeface="Baskerville Old Fac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shred pattern="rectangle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68580" indent="0" algn="l" rtl="0">
              <a:buNone/>
            </a:pP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details:</a:t>
            </a:r>
          </a:p>
          <a:p>
            <a:pPr marL="68580" indent="0" algn="l" rtl="0">
              <a:buNone/>
            </a:pPr>
            <a:endParaRPr lang="en-GB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rtl="0"/>
            <a:r>
              <a:rPr lang="en-GB" b="1" dirty="0" smtClean="0">
                <a:solidFill>
                  <a:srgbClr val="FF0000"/>
                </a:solidFill>
              </a:rPr>
              <a:t>Insulin,</a:t>
            </a:r>
            <a:r>
              <a:rPr lang="en-GB" dirty="0" smtClean="0"/>
              <a:t> for example shows </a:t>
            </a:r>
            <a:r>
              <a:rPr lang="en-GB" b="1" dirty="0" smtClean="0">
                <a:solidFill>
                  <a:srgbClr val="00B050"/>
                </a:solidFill>
              </a:rPr>
              <a:t>dose-dependent elimination with a relatively short half-life</a:t>
            </a:r>
            <a:r>
              <a:rPr lang="en-GB" dirty="0" smtClean="0"/>
              <a:t> of 25 and 52 minutes at 0.1 and 0.2 U/kg, respectively.</a:t>
            </a:r>
          </a:p>
          <a:p>
            <a:pPr algn="just" rtl="0"/>
            <a:endParaRPr lang="en-GB" dirty="0" smtClean="0"/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Albumin </a:t>
            </a:r>
            <a:r>
              <a:rPr lang="en-GB" b="1" dirty="0">
                <a:solidFill>
                  <a:srgbClr val="FF0000"/>
                </a:solidFill>
              </a:rPr>
              <a:t>or long-term immunity functions such as </a:t>
            </a:r>
            <a:r>
              <a:rPr lang="en-GB" b="1" dirty="0" err="1">
                <a:solidFill>
                  <a:srgbClr val="FF0000"/>
                </a:solidFill>
              </a:rPr>
              <a:t>immunoglobulins</a:t>
            </a:r>
            <a:r>
              <a:rPr lang="en-GB" dirty="0"/>
              <a:t> </a:t>
            </a:r>
            <a:r>
              <a:rPr lang="en-GB" dirty="0" smtClean="0"/>
              <a:t>are contrary to that </a:t>
            </a:r>
            <a:r>
              <a:rPr lang="en-GB" b="1" dirty="0" smtClean="0">
                <a:solidFill>
                  <a:srgbClr val="0070C0"/>
                </a:solidFill>
              </a:rPr>
              <a:t>(proteins that have transport tasks) </a:t>
            </a:r>
            <a:r>
              <a:rPr lang="en-GB" b="1" dirty="0" smtClean="0">
                <a:solidFill>
                  <a:srgbClr val="00B050"/>
                </a:solidFill>
              </a:rPr>
              <a:t>have elimination half-lives of several days</a:t>
            </a:r>
            <a:r>
              <a:rPr lang="en-GB" dirty="0" smtClean="0"/>
              <a:t>, which enables and ensures the continuous maintenance of physiologically necessary concentrations in the blood stream.  </a:t>
            </a:r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switch dir="r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4777</TotalTime>
  <Words>1129</Words>
  <Application>Microsoft Office PowerPoint</Application>
  <PresentationFormat>On-screen Show (4:3)</PresentationFormat>
  <Paragraphs>115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Austin</vt:lpstr>
      <vt:lpstr>Lecture-7 </vt:lpstr>
      <vt:lpstr>The central paradigm of clinical pharmacology: The dose-concentration-effect relationship</vt:lpstr>
      <vt:lpstr>Introduction </vt:lpstr>
      <vt:lpstr>PowerPoint Presentation</vt:lpstr>
      <vt:lpstr>PowerPoint Presentation</vt:lpstr>
      <vt:lpstr>PowerPoint Presentation</vt:lpstr>
      <vt:lpstr>PowerPoint Presentation</vt:lpstr>
      <vt:lpstr>Pharmacokinetics of protein therapeutics</vt:lpstr>
      <vt:lpstr>PowerPoint Presentation</vt:lpstr>
      <vt:lpstr>Absorption of protein therapeutics</vt:lpstr>
      <vt:lpstr>PowerPoint Presentation</vt:lpstr>
      <vt:lpstr>Strategies to overcome the obstacles associated with oral delivery of proteins</vt:lpstr>
      <vt:lpstr>PowerPoint Presentation</vt:lpstr>
      <vt:lpstr>PowerPoint Presentation</vt:lpstr>
      <vt:lpstr>PowerPoint Presentation</vt:lpstr>
      <vt:lpstr>IV versus SC</vt:lpstr>
      <vt:lpstr>PowerPoint Presentation</vt:lpstr>
      <vt:lpstr>Limitation of SC and IM 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Lecture-7 Pharmaceutical Biotechnology</dc:title>
  <dc:creator>hp pavilion</dc:creator>
  <cp:lastModifiedBy>anas alhamdany</cp:lastModifiedBy>
  <cp:revision>66</cp:revision>
  <dcterms:created xsi:type="dcterms:W3CDTF">2013-04-25T16:07:54Z</dcterms:created>
  <dcterms:modified xsi:type="dcterms:W3CDTF">2016-05-10T15:59:03Z</dcterms:modified>
</cp:coreProperties>
</file>