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87" r:id="rId5"/>
    <p:sldId id="259" r:id="rId6"/>
    <p:sldId id="260" r:id="rId7"/>
    <p:sldId id="285" r:id="rId8"/>
    <p:sldId id="262" r:id="rId9"/>
    <p:sldId id="264" r:id="rId10"/>
    <p:sldId id="267" r:id="rId11"/>
    <p:sldId id="265" r:id="rId12"/>
    <p:sldId id="263" r:id="rId13"/>
    <p:sldId id="268" r:id="rId14"/>
    <p:sldId id="269" r:id="rId15"/>
    <p:sldId id="270" r:id="rId16"/>
    <p:sldId id="266" r:id="rId17"/>
    <p:sldId id="271" r:id="rId18"/>
    <p:sldId id="272" r:id="rId19"/>
    <p:sldId id="275" r:id="rId20"/>
    <p:sldId id="276" r:id="rId21"/>
    <p:sldId id="278" r:id="rId22"/>
    <p:sldId id="279" r:id="rId23"/>
    <p:sldId id="282" r:id="rId24"/>
    <p:sldId id="283" r:id="rId25"/>
    <p:sldId id="284" r:id="rId26"/>
    <p:sldId id="281" r:id="rId27"/>
    <p:sldId id="286" r:id="rId2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35" d="100"/>
          <a:sy n="35" d="100"/>
        </p:scale>
        <p:origin x="-13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ar-IQ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bg1"/>
                </a:solidFill>
              </a:ln>
            </c:spPr>
          </c:marker>
          <c:trendline>
            <c:spPr>
              <a:ln w="9525" cap="flat" cmpd="sng" algn="ctr">
                <a:solidFill>
                  <a:schemeClr val="dk1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Sheet1!$F$2:$F$5</c:f>
                <c:numCache>
                  <c:formatCode>General</c:formatCode>
                  <c:ptCount val="4"/>
                  <c:pt idx="0">
                    <c:v>2</c:v>
                  </c:pt>
                  <c:pt idx="1">
                    <c:v>5</c:v>
                  </c:pt>
                  <c:pt idx="2">
                    <c:v>7.637626158259728</c:v>
                  </c:pt>
                  <c:pt idx="3">
                    <c:v>7.6376261582597396</c:v>
                  </c:pt>
                </c:numCache>
              </c:numRef>
            </c:plus>
            <c:minus>
              <c:numRef>
                <c:f>Sheet1!$F$2:$F$5</c:f>
                <c:numCache>
                  <c:formatCode>General</c:formatCode>
                  <c:ptCount val="4"/>
                  <c:pt idx="0">
                    <c:v>2</c:v>
                  </c:pt>
                  <c:pt idx="1">
                    <c:v>5</c:v>
                  </c:pt>
                  <c:pt idx="2">
                    <c:v>7.637626158259728</c:v>
                  </c:pt>
                  <c:pt idx="3">
                    <c:v>7.6376261582597396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dk1"/>
                </a:solidFill>
                <a:prstDash val="solid"/>
              </a:ln>
              <a:effectLst/>
            </c:spPr>
          </c:errBars>
          <c:xVal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12</c:v>
                </c:pt>
                <c:pt idx="3">
                  <c:v>18</c:v>
                </c:pt>
              </c:numCache>
            </c:numRef>
          </c:xVal>
          <c:yVal>
            <c:numRef>
              <c:f>Sheet1!$E$2:$E$5</c:f>
              <c:numCache>
                <c:formatCode>General</c:formatCode>
                <c:ptCount val="4"/>
                <c:pt idx="0">
                  <c:v>5</c:v>
                </c:pt>
                <c:pt idx="1">
                  <c:v>20</c:v>
                </c:pt>
                <c:pt idx="2">
                  <c:v>33.333333333333336</c:v>
                </c:pt>
                <c:pt idx="3">
                  <c:v>51.666666666666472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819200"/>
        <c:axId val="33199168"/>
      </c:scatterChart>
      <c:valAx>
        <c:axId val="128819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molecular weight [kDa]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3199168"/>
        <c:crosses val="autoZero"/>
        <c:crossBetween val="midCat"/>
        <c:majorUnit val="2"/>
      </c:valAx>
      <c:valAx>
        <c:axId val="331991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lymph recovery [% of dose]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solid"/>
          </a:ln>
          <a:effectLst/>
        </c:spPr>
        <c:crossAx val="128819200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gradFill rotWithShape="1">
      <a:gsLst>
        <a:gs pos="0">
          <a:schemeClr val="accent6">
            <a:tint val="50000"/>
            <a:satMod val="180000"/>
            <a:lumMod val="100000"/>
          </a:schemeClr>
        </a:gs>
        <a:gs pos="40000">
          <a:schemeClr val="accent6">
            <a:tint val="60000"/>
            <a:satMod val="130000"/>
            <a:lumMod val="100000"/>
          </a:schemeClr>
        </a:gs>
        <a:gs pos="100000">
          <a:schemeClr val="accent6">
            <a:tint val="96000"/>
            <a:lumMod val="108000"/>
          </a:schemeClr>
        </a:gs>
      </a:gsLst>
      <a:lin ang="5400000" scaled="0"/>
    </a:gradFill>
    <a:ln w="9525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ar-IQ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0.24375</cdr:x>
      <cdr:y>0.88542</cdr:y>
    </cdr:from>
    <cdr:to>
      <cdr:x>0.38125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14425" y="2428874"/>
          <a:ext cx="628650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1"/>
        <a:lstStyle xmlns:a="http://schemas.openxmlformats.org/drawingml/2006/main"/>
        <a:p xmlns:a="http://schemas.openxmlformats.org/drawingml/2006/main">
          <a:endParaRPr lang="ar-IQ" sz="1100"/>
        </a:p>
      </cdr:txBody>
    </cdr:sp>
  </cdr:relSizeAnchor>
  <cdr:relSizeAnchor xmlns:cdr="http://schemas.openxmlformats.org/drawingml/2006/chartDrawing">
    <cdr:from>
      <cdr:x>0.07705</cdr:x>
      <cdr:y>0.34639</cdr:y>
    </cdr:from>
    <cdr:to>
      <cdr:x>0.92255</cdr:x>
      <cdr:y>0.87883</cdr:y>
    </cdr:to>
    <cdr:grpSp>
      <cdr:nvGrpSpPr>
        <cdr:cNvPr id="7" name="Group 6"/>
        <cdr:cNvGrpSpPr/>
      </cdr:nvGrpSpPr>
      <cdr:grpSpPr>
        <a:xfrm xmlns:a="http://schemas.openxmlformats.org/drawingml/2006/main">
          <a:off x="554822" y="1745806"/>
          <a:ext cx="6088276" cy="2683497"/>
          <a:chOff x="629617" y="1745791"/>
          <a:chExt cx="6909439" cy="2683507"/>
        </a:xfrm>
      </cdr:grpSpPr>
      <cdr:sp macro="" textlink="">
        <cdr:nvSpPr>
          <cdr:cNvPr id="3" name="TextBox 2"/>
          <cdr:cNvSpPr txBox="1"/>
        </cdr:nvSpPr>
        <cdr:spPr>
          <a:xfrm xmlns:a="http://schemas.openxmlformats.org/drawingml/2006/main">
            <a:off x="629617" y="4032448"/>
            <a:ext cx="648072" cy="39685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1"/>
          <a:lstStyle xmlns:a="http://schemas.openxmlformats.org/drawingml/2006/main"/>
          <a:p xmlns:a="http://schemas.openxmlformats.org/drawingml/2006/main">
            <a:r>
              <a:rPr lang="en-GB" sz="1100" dirty="0" err="1">
                <a:solidFill>
                  <a:schemeClr val="tx1"/>
                </a:solidFill>
              </a:rPr>
              <a:t>FUdR</a:t>
            </a:r>
            <a:endParaRPr lang="ar-IQ" sz="1100" dirty="0">
              <a:solidFill>
                <a:schemeClr val="tx1"/>
              </a:solidFill>
            </a:endParaRPr>
          </a:p>
        </cdr:txBody>
      </cdr:sp>
      <cdr:sp macro="" textlink="">
        <cdr:nvSpPr>
          <cdr:cNvPr id="4" name="TextBox 3"/>
          <cdr:cNvSpPr txBox="1"/>
        </cdr:nvSpPr>
        <cdr:spPr>
          <a:xfrm xmlns:a="http://schemas.openxmlformats.org/drawingml/2006/main">
            <a:off x="2285800" y="3456384"/>
            <a:ext cx="648072" cy="40249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1"/>
          <a:lstStyle xmlns:a="http://schemas.openxmlformats.org/drawingml/2006/main"/>
          <a:p xmlns:a="http://schemas.openxmlformats.org/drawingml/2006/main">
            <a:r>
              <a:rPr lang="en-GB" sz="1100" dirty="0" err="1">
                <a:solidFill>
                  <a:schemeClr val="tx1"/>
                </a:solidFill>
              </a:rPr>
              <a:t>Inulin</a:t>
            </a:r>
            <a:endParaRPr lang="ar-IQ" sz="1100" dirty="0">
              <a:solidFill>
                <a:schemeClr val="tx1"/>
              </a:solidFill>
            </a:endParaRPr>
          </a:p>
        </cdr:txBody>
      </cdr:sp>
      <cdr:sp macro="" textlink="">
        <cdr:nvSpPr>
          <cdr:cNvPr id="5" name="TextBox 4"/>
          <cdr:cNvSpPr txBox="1"/>
        </cdr:nvSpPr>
        <cdr:spPr>
          <a:xfrm xmlns:a="http://schemas.openxmlformats.org/drawingml/2006/main">
            <a:off x="6750296" y="1745791"/>
            <a:ext cx="788760" cy="39685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1"/>
          <a:lstStyle xmlns:a="http://schemas.openxmlformats.org/drawingml/2006/main"/>
          <a:p xmlns:a="http://schemas.openxmlformats.org/drawingml/2006/main">
            <a:r>
              <a:rPr lang="en-GB" sz="1100" dirty="0">
                <a:solidFill>
                  <a:schemeClr val="tx1"/>
                </a:solidFill>
              </a:rPr>
              <a:t>IFN-</a:t>
            </a:r>
            <a:r>
              <a:rPr lang="el-GR" sz="1100" dirty="0">
                <a:solidFill>
                  <a:schemeClr val="tx1"/>
                </a:solidFill>
              </a:rPr>
              <a:t>α</a:t>
            </a:r>
            <a:r>
              <a:rPr lang="en-GB" sz="1100" dirty="0">
                <a:solidFill>
                  <a:schemeClr val="tx1"/>
                </a:solidFill>
              </a:rPr>
              <a:t>-2a</a:t>
            </a:r>
            <a:endParaRPr lang="ar-IQ" sz="1100" dirty="0">
              <a:solidFill>
                <a:schemeClr val="tx1"/>
              </a:solidFill>
            </a:endParaRPr>
          </a:p>
        </cdr:txBody>
      </cdr:sp>
      <cdr:sp macro="" textlink="">
        <cdr:nvSpPr>
          <cdr:cNvPr id="6" name="TextBox 5"/>
          <cdr:cNvSpPr txBox="1"/>
        </cdr:nvSpPr>
        <cdr:spPr>
          <a:xfrm xmlns:a="http://schemas.openxmlformats.org/drawingml/2006/main">
            <a:off x="4734072" y="2808311"/>
            <a:ext cx="1152102" cy="28802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1"/>
          <a:lstStyle xmlns:a="http://schemas.openxmlformats.org/drawingml/2006/main"/>
          <a:p xmlns:a="http://schemas.openxmlformats.org/drawingml/2006/main">
            <a:r>
              <a:rPr lang="en-GB" sz="1100" dirty="0" err="1">
                <a:solidFill>
                  <a:schemeClr val="tx1"/>
                </a:solidFill>
              </a:rPr>
              <a:t>Cytochrome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tx1"/>
                </a:solidFill>
              </a:rPr>
              <a:t>C</a:t>
            </a:r>
            <a:endParaRPr lang="ar-IQ" sz="1100" dirty="0">
              <a:solidFill>
                <a:schemeClr val="tx1"/>
              </a:solidFill>
            </a:endParaRPr>
          </a:p>
        </cdr:txBody>
      </cdr:sp>
    </cdr:grp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9887489-16CA-4D1C-B857-9FC2562F60E4}" type="datetimeFigureOut">
              <a:rPr lang="ar-IQ" smtClean="0"/>
              <a:pPr/>
              <a:t>02/07/1438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0CA72F9-2383-4D9D-B5CB-8EAB86000CB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7489-16CA-4D1C-B857-9FC2562F60E4}" type="datetimeFigureOut">
              <a:rPr lang="ar-IQ" smtClean="0"/>
              <a:pPr/>
              <a:t>02/07/1438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72F9-2383-4D9D-B5CB-8EAB86000CB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7489-16CA-4D1C-B857-9FC2562F60E4}" type="datetimeFigureOut">
              <a:rPr lang="ar-IQ" smtClean="0"/>
              <a:pPr/>
              <a:t>02/07/1438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72F9-2383-4D9D-B5CB-8EAB86000CB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7489-16CA-4D1C-B857-9FC2562F60E4}" type="datetimeFigureOut">
              <a:rPr lang="ar-IQ" smtClean="0"/>
              <a:pPr/>
              <a:t>02/07/1438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72F9-2383-4D9D-B5CB-8EAB86000CB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7489-16CA-4D1C-B857-9FC2562F60E4}" type="datetimeFigureOut">
              <a:rPr lang="ar-IQ" smtClean="0"/>
              <a:pPr/>
              <a:t>02/07/1438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72F9-2383-4D9D-B5CB-8EAB86000CB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7489-16CA-4D1C-B857-9FC2562F60E4}" type="datetimeFigureOut">
              <a:rPr lang="ar-IQ" smtClean="0"/>
              <a:pPr/>
              <a:t>02/07/1438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72F9-2383-4D9D-B5CB-8EAB86000CB0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7489-16CA-4D1C-B857-9FC2562F60E4}" type="datetimeFigureOut">
              <a:rPr lang="ar-IQ" smtClean="0"/>
              <a:pPr/>
              <a:t>02/07/1438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72F9-2383-4D9D-B5CB-8EAB86000CB0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7489-16CA-4D1C-B857-9FC2562F60E4}" type="datetimeFigureOut">
              <a:rPr lang="ar-IQ" smtClean="0"/>
              <a:pPr/>
              <a:t>02/07/1438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72F9-2383-4D9D-B5CB-8EAB86000CB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7489-16CA-4D1C-B857-9FC2562F60E4}" type="datetimeFigureOut">
              <a:rPr lang="ar-IQ" smtClean="0"/>
              <a:pPr/>
              <a:t>02/07/1438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72F9-2383-4D9D-B5CB-8EAB86000CB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9887489-16CA-4D1C-B857-9FC2562F60E4}" type="datetimeFigureOut">
              <a:rPr lang="ar-IQ" smtClean="0"/>
              <a:pPr/>
              <a:t>02/07/1438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0CA72F9-2383-4D9D-B5CB-8EAB86000CB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9887489-16CA-4D1C-B857-9FC2562F60E4}" type="datetimeFigureOut">
              <a:rPr lang="ar-IQ" smtClean="0"/>
              <a:pPr/>
              <a:t>02/07/1438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0CA72F9-2383-4D9D-B5CB-8EAB86000CB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9887489-16CA-4D1C-B857-9FC2562F60E4}" type="datetimeFigureOut">
              <a:rPr lang="ar-IQ" smtClean="0"/>
              <a:pPr/>
              <a:t>02/07/1438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0CA72F9-2383-4D9D-B5CB-8EAB86000CB0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uk/url?sa=i&amp;source=images&amp;cd=&amp;cad=rja&amp;docid=lihFwM3xyVvWQM&amp;tbnid=D8uiB-ZsFAVepM:&amp;ved=0CAUQjRw&amp;url=http://www.naturalbodyinc.com/Amino_Vital_7500_ER-pr-755428.html&amp;ei=_b1NUd-ILoHkOoiOgfAI&amp;psig=AFQjCNFB-bHpFzuwmv0WK2yZXD9vrA3Iug&amp;ust=1364135698520353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058001"/>
          </a:xfrm>
        </p:spPr>
        <p:txBody>
          <a:bodyPr anchor="ctr"/>
          <a:lstStyle/>
          <a:p>
            <a:pPr rtl="0"/>
            <a:r>
              <a:rPr lang="en-GB" dirty="0" smtClean="0"/>
              <a:t>Lecture 5</a:t>
            </a:r>
            <a:endParaRPr lang="ar-IQ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259632" y="3212976"/>
            <a:ext cx="6624736" cy="1944216"/>
          </a:xfrm>
        </p:spPr>
        <p:txBody>
          <a:bodyPr>
            <a:noAutofit/>
          </a:bodyPr>
          <a:lstStyle/>
          <a:p>
            <a:pPr algn="just" rtl="0"/>
            <a:r>
              <a:rPr lang="en-GB" sz="2800" dirty="0" smtClean="0">
                <a:latin typeface="Aharoni" pitchFamily="2" charset="-79"/>
                <a:cs typeface="Aharoni" pitchFamily="2" charset="-79"/>
              </a:rPr>
              <a:t>Delivery of Proteins:</a:t>
            </a:r>
          </a:p>
          <a:p>
            <a:pPr algn="just" rtl="0"/>
            <a:r>
              <a:rPr lang="en-GB" sz="2800" dirty="0" smtClean="0">
                <a:latin typeface="Aharoni" pitchFamily="2" charset="-79"/>
                <a:cs typeface="Aharoni" pitchFamily="2" charset="-79"/>
              </a:rPr>
              <a:t> </a:t>
            </a:r>
          </a:p>
          <a:p>
            <a:pPr algn="just" rtl="0"/>
            <a:r>
              <a:rPr lang="en-GB" sz="2800" dirty="0" smtClean="0">
                <a:latin typeface="Aharoni" pitchFamily="2" charset="-79"/>
                <a:cs typeface="Aharoni" pitchFamily="2" charset="-79"/>
              </a:rPr>
              <a:t>Routes of Administration and Absorption Enhancement </a:t>
            </a:r>
            <a:endParaRPr lang="ar-IQ" sz="2800" dirty="0">
              <a:latin typeface="Aharoni" pitchFamily="2" charset="-79"/>
            </a:endParaRPr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rtl="0"/>
            <a:r>
              <a:rPr lang="en-GB" dirty="0" smtClean="0"/>
              <a:t>Molecular weight of different proteins</a:t>
            </a:r>
            <a:endParaRPr lang="ar-IQ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15616" y="2119257"/>
            <a:ext cx="6984776" cy="195781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/>
            <a:r>
              <a:rPr lang="en-GB" dirty="0" err="1" smtClean="0"/>
              <a:t>rIFN</a:t>
            </a:r>
            <a:r>
              <a:rPr lang="en-GB" dirty="0" smtClean="0"/>
              <a:t> alpha-2a (Mw 19 </a:t>
            </a:r>
            <a:r>
              <a:rPr lang="en-GB" dirty="0" err="1" smtClean="0"/>
              <a:t>kDa</a:t>
            </a:r>
            <a:r>
              <a:rPr lang="en-GB" dirty="0" smtClean="0"/>
              <a:t>)</a:t>
            </a:r>
          </a:p>
          <a:p>
            <a:pPr algn="l" rtl="0"/>
            <a:r>
              <a:rPr lang="en-GB" dirty="0" err="1" smtClean="0"/>
              <a:t>Cytochrome</a:t>
            </a:r>
            <a:r>
              <a:rPr lang="en-GB" dirty="0" smtClean="0"/>
              <a:t> C (Mw 12.3 </a:t>
            </a:r>
            <a:r>
              <a:rPr lang="en-GB" dirty="0" err="1" smtClean="0"/>
              <a:t>kDa</a:t>
            </a:r>
            <a:r>
              <a:rPr lang="en-GB" dirty="0" smtClean="0"/>
              <a:t>)</a:t>
            </a:r>
          </a:p>
          <a:p>
            <a:pPr algn="l" rtl="0"/>
            <a:r>
              <a:rPr lang="en-GB" dirty="0" err="1" smtClean="0"/>
              <a:t>Inulin</a:t>
            </a:r>
            <a:r>
              <a:rPr lang="en-GB" dirty="0" smtClean="0"/>
              <a:t> (Mw 5.2 </a:t>
            </a:r>
            <a:r>
              <a:rPr lang="en-GB" dirty="0" err="1" smtClean="0"/>
              <a:t>kDa</a:t>
            </a:r>
            <a:r>
              <a:rPr lang="en-GB" dirty="0" smtClean="0"/>
              <a:t>)</a:t>
            </a:r>
          </a:p>
          <a:p>
            <a:pPr algn="l" rtl="0"/>
            <a:r>
              <a:rPr lang="en-GB" dirty="0" err="1" smtClean="0"/>
              <a:t>FUdR</a:t>
            </a:r>
            <a:r>
              <a:rPr lang="en-GB" dirty="0" smtClean="0"/>
              <a:t> (Mw 256.2 Da)</a:t>
            </a:r>
          </a:p>
          <a:p>
            <a:pPr marL="0" indent="0" algn="l" rtl="0">
              <a:buNone/>
            </a:pPr>
            <a:endParaRPr lang="en-GB" dirty="0" smtClean="0"/>
          </a:p>
        </p:txBody>
      </p:sp>
      <p:sp>
        <p:nvSpPr>
          <p:cNvPr id="2" name="Rectangle 1"/>
          <p:cNvSpPr/>
          <p:nvPr/>
        </p:nvSpPr>
        <p:spPr>
          <a:xfrm>
            <a:off x="1187624" y="4293096"/>
            <a:ext cx="684076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/>
            <a:r>
              <a:rPr lang="en-GB" sz="2400" b="1" dirty="0">
                <a:latin typeface="Arial Narrow" pitchFamily="34" charset="0"/>
              </a:rPr>
              <a:t>The following Figure shows: </a:t>
            </a:r>
          </a:p>
          <a:p>
            <a:pPr algn="just" rtl="0"/>
            <a:r>
              <a:rPr lang="en-GB" sz="2400" b="1" dirty="0" smtClean="0">
                <a:latin typeface="Arial Narrow" pitchFamily="34" charset="0"/>
              </a:rPr>
              <a:t>Cumulative </a:t>
            </a:r>
            <a:r>
              <a:rPr lang="en-GB" sz="2400" b="1" dirty="0">
                <a:latin typeface="Arial Narrow" pitchFamily="34" charset="0"/>
              </a:rPr>
              <a:t>recovery in the efferent lymph from the right popliteal lymph node following SC administration into the lower part of the right hind leg of sheep </a:t>
            </a:r>
            <a:endParaRPr lang="ar-IQ" sz="2400" b="1" dirty="0"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dir="r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844257"/>
              </p:ext>
            </p:extLst>
          </p:nvPr>
        </p:nvGraphicFramePr>
        <p:xfrm>
          <a:off x="971600" y="1196752"/>
          <a:ext cx="720080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99592" y="692696"/>
            <a:ext cx="7416824" cy="43204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rtl="0"/>
            <a:r>
              <a:rPr lang="en-GB" sz="2000" b="1" dirty="0" smtClean="0">
                <a:solidFill>
                  <a:sysClr val="windowText" lastClr="000000"/>
                </a:solidFill>
                <a:latin typeface="Arial Narrow" pitchFamily="34" charset="0"/>
                <a:cs typeface="Aharoni" pitchFamily="2" charset="-79"/>
              </a:rPr>
              <a:t>Correlation between the molecular weight and cumulative recovery </a:t>
            </a:r>
            <a:endParaRPr lang="ar-IQ" sz="2000" b="1" dirty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flash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6984776" cy="3744416"/>
          </a:xfrm>
          <a:solidFill>
            <a:schemeClr val="bg1">
              <a:lumMod val="85000"/>
            </a:schemeClr>
          </a:soli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just" rtl="0"/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Lymphatic transport takes time (hours) </a:t>
            </a:r>
            <a:r>
              <a:rPr lang="en-GB" dirty="0" smtClean="0"/>
              <a:t>and uptake in the blood circulation is highly dependent on the injection site.</a:t>
            </a:r>
          </a:p>
          <a:p>
            <a:pPr marL="0" indent="0" algn="just" rtl="0">
              <a:buNone/>
            </a:pPr>
            <a:r>
              <a:rPr lang="en-GB" dirty="0" smtClean="0"/>
              <a:t> </a:t>
            </a:r>
          </a:p>
          <a:p>
            <a:pPr algn="just" rtl="0"/>
            <a:r>
              <a:rPr lang="en-GB" dirty="0" smtClean="0"/>
              <a:t> On its way to the blood, the lymph passes through draining </a:t>
            </a:r>
            <a:r>
              <a:rPr lang="en-GB" dirty="0" smtClean="0">
                <a:solidFill>
                  <a:srgbClr val="FF0000"/>
                </a:solidFill>
              </a:rPr>
              <a:t>lymph nodes</a:t>
            </a:r>
            <a:r>
              <a:rPr lang="en-GB" dirty="0" smtClean="0"/>
              <a:t> and contact is possible between lymph contents and cells of the </a:t>
            </a:r>
            <a:r>
              <a:rPr lang="en-GB" dirty="0" smtClean="0">
                <a:solidFill>
                  <a:srgbClr val="FF0000"/>
                </a:solidFill>
              </a:rPr>
              <a:t>immune system such as macrophages, B- and T-lymphocytes residing in the lymph nodes</a:t>
            </a:r>
            <a:r>
              <a:rPr lang="en-GB" dirty="0" smtClean="0"/>
              <a:t>.</a:t>
            </a:r>
            <a:endParaRPr lang="ar-IQ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0"/>
            <a:r>
              <a:rPr lang="en-GB" sz="2800" dirty="0" smtClean="0">
                <a:latin typeface="Arial Black" pitchFamily="34" charset="0"/>
              </a:rPr>
              <a:t>The Oral Route of Administration</a:t>
            </a:r>
            <a:endParaRPr lang="ar-IQ" sz="28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119256"/>
            <a:ext cx="7200800" cy="3902031"/>
          </a:xfrm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0">
              <a:buFont typeface="Wingdings" pitchFamily="2" charset="2"/>
              <a:buChar char="q"/>
            </a:pPr>
            <a:r>
              <a:rPr lang="en-GB" dirty="0" smtClean="0"/>
              <a:t> </a:t>
            </a:r>
            <a:r>
              <a:rPr lang="en-GB" dirty="0" smtClean="0">
                <a:latin typeface="Aharoni" pitchFamily="2" charset="-79"/>
                <a:cs typeface="Aharoni" pitchFamily="2" charset="-79"/>
              </a:rPr>
              <a:t>Oral delivery of protein drugs would be preferable because:</a:t>
            </a:r>
          </a:p>
          <a:p>
            <a:pPr marL="457200" indent="-457200" algn="just" rtl="0">
              <a:buFont typeface="+mj-lt"/>
              <a:buAutoNum type="arabicPeriod"/>
            </a:pPr>
            <a:r>
              <a:rPr lang="en-GB" dirty="0" smtClean="0"/>
              <a:t>It is patient friendly </a:t>
            </a:r>
          </a:p>
          <a:p>
            <a:pPr marL="457200" indent="-457200" algn="just" rtl="0">
              <a:buFont typeface="+mj-lt"/>
              <a:buAutoNum type="arabicPeriod"/>
            </a:pPr>
            <a:r>
              <a:rPr lang="en-GB" dirty="0" smtClean="0"/>
              <a:t>No intervention by a healthcare professional is necessary to administer the drug. </a:t>
            </a:r>
          </a:p>
          <a:p>
            <a:pPr marL="457200" indent="-457200" algn="just" rtl="0">
              <a:buFont typeface="+mj-lt"/>
              <a:buAutoNum type="arabicPeriod"/>
            </a:pPr>
            <a:endParaRPr lang="en-GB" dirty="0"/>
          </a:p>
          <a:p>
            <a:pPr algn="just" rtl="0">
              <a:buFont typeface="Wingdings" pitchFamily="2" charset="2"/>
              <a:buChar char="q"/>
            </a:pPr>
            <a:r>
              <a:rPr lang="en-GB" dirty="0" smtClean="0">
                <a:latin typeface="Aharoni" pitchFamily="2" charset="-79"/>
                <a:cs typeface="Aharoni" pitchFamily="2" charset="-79"/>
              </a:rPr>
              <a:t> Not Preferable:</a:t>
            </a:r>
          </a:p>
          <a:p>
            <a:pPr marL="0" indent="0" algn="just">
              <a:buNone/>
            </a:pPr>
            <a:r>
              <a:rPr lang="en-GB" dirty="0" smtClean="0"/>
              <a:t> Oral bioavailability is usually very low.</a:t>
            </a:r>
            <a:endParaRPr lang="ar-IQ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vortex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7077377" cy="1531298"/>
          </a:xfrm>
        </p:spPr>
        <p:style>
          <a:lnRef idx="1">
            <a:schemeClr val="accent6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rtl="0"/>
            <a:r>
              <a:rPr lang="en-GB" sz="3200" dirty="0" smtClean="0">
                <a:latin typeface="Arial Black" pitchFamily="34" charset="0"/>
              </a:rPr>
              <a:t>The two mean reasons for failure of uptake after oral administration</a:t>
            </a:r>
            <a:endParaRPr lang="ar-IQ" sz="32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708920"/>
            <a:ext cx="6984776" cy="2952328"/>
          </a:xfrm>
          <a:solidFill>
            <a:srgbClr val="FFFF00"/>
          </a:soli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marL="514350" indent="-514350" algn="just" rtl="0">
              <a:buFont typeface="+mj-lt"/>
              <a:buAutoNum type="arabicPeriod"/>
            </a:pPr>
            <a:r>
              <a:rPr lang="en-GB" sz="2800" dirty="0" smtClean="0"/>
              <a:t>Protein degradation in the gastrointestinal (GI) tract.</a:t>
            </a:r>
          </a:p>
          <a:p>
            <a:pPr marL="514350" indent="-514350" algn="just" rtl="0">
              <a:buFont typeface="+mj-lt"/>
              <a:buAutoNum type="arabicPeriod"/>
            </a:pPr>
            <a:endParaRPr lang="en-GB" sz="2800" dirty="0" smtClean="0"/>
          </a:p>
          <a:p>
            <a:pPr marL="514350" indent="-514350" algn="just" rtl="0">
              <a:buFont typeface="+mj-lt"/>
              <a:buAutoNum type="arabicPeriod"/>
            </a:pPr>
            <a:r>
              <a:rPr lang="en-GB" sz="2800" dirty="0" smtClean="0"/>
              <a:t>Poor permeability of the wall of the GI tract in case of a passive transport process.</a:t>
            </a:r>
            <a:endParaRPr lang="ar-IQ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shred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GB" dirty="0" smtClean="0"/>
              <a:t>Regarding point </a:t>
            </a:r>
            <a:r>
              <a:rPr lang="en-GB" dirty="0"/>
              <a:t>1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700" dirty="0" smtClean="0">
                <a:latin typeface="Aharoni" pitchFamily="2" charset="-79"/>
                <a:cs typeface="Aharoni" pitchFamily="2" charset="-79"/>
              </a:rPr>
              <a:t>(</a:t>
            </a:r>
            <a:r>
              <a:rPr lang="en-GB" sz="2700" dirty="0">
                <a:latin typeface="Aharoni" pitchFamily="2" charset="-79"/>
                <a:cs typeface="Aharoni" pitchFamily="2" charset="-79"/>
              </a:rPr>
              <a:t>protein degradation in the GI </a:t>
            </a:r>
            <a:r>
              <a:rPr lang="en-GB" sz="2700" dirty="0" smtClean="0">
                <a:latin typeface="Aharoni" pitchFamily="2" charset="-79"/>
                <a:cs typeface="Aharoni" pitchFamily="2" charset="-79"/>
              </a:rPr>
              <a:t>tract)</a:t>
            </a:r>
            <a:r>
              <a:rPr lang="en-GB" dirty="0" smtClean="0"/>
              <a:t>.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276871"/>
            <a:ext cx="7128792" cy="360040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571500" indent="-571500" algn="just" rtl="0">
              <a:buFont typeface="+mj-lt"/>
              <a:buAutoNum type="romanLcPeriod"/>
            </a:pPr>
            <a:r>
              <a:rPr lang="en-GB" b="1" dirty="0" smtClean="0">
                <a:latin typeface="Arial Narrow" pitchFamily="34" charset="0"/>
              </a:rPr>
              <a:t>The human body has developed a very efficient system to break down proteins in our food to amino acids, or di- or tri-peptides.</a:t>
            </a:r>
          </a:p>
          <a:p>
            <a:pPr marL="0" indent="0" algn="just" rtl="0">
              <a:buNone/>
            </a:pPr>
            <a:r>
              <a:rPr lang="en-GB" b="1" dirty="0" smtClean="0">
                <a:latin typeface="Arial Narrow" pitchFamily="34" charset="0"/>
              </a:rPr>
              <a:t> </a:t>
            </a:r>
          </a:p>
          <a:p>
            <a:pPr marL="571500" indent="-571500" algn="just" rtl="0">
              <a:buFont typeface="+mj-lt"/>
              <a:buAutoNum type="romanLcPeriod" startAt="2"/>
            </a:pPr>
            <a:r>
              <a:rPr lang="en-GB" b="1" dirty="0" smtClean="0">
                <a:latin typeface="Arial Narrow" pitchFamily="34" charset="0"/>
              </a:rPr>
              <a:t>These building stones for body proteins are actively absorbed for use wherever necessary in the body. </a:t>
            </a:r>
            <a:endParaRPr lang="ar-IQ" b="1" dirty="0"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>
        <p14:switch dir="l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15616" y="1052736"/>
            <a:ext cx="6912768" cy="467033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571500" indent="-571500" algn="just" rtl="0">
              <a:buFont typeface="+mj-lt"/>
              <a:buAutoNum type="romanLcPeriod" startAt="3"/>
            </a:pPr>
            <a:r>
              <a:rPr lang="en-GB" dirty="0" smtClean="0">
                <a:latin typeface="Aharoni" pitchFamily="2" charset="-79"/>
                <a:cs typeface="Aharoni" pitchFamily="2" charset="-79"/>
              </a:rPr>
              <a:t>In the stomach pepsins</a:t>
            </a:r>
            <a:r>
              <a:rPr lang="en-GB" dirty="0" smtClean="0"/>
              <a:t> </a:t>
            </a:r>
            <a:r>
              <a:rPr lang="en-GB" b="1" dirty="0" smtClean="0">
                <a:latin typeface="Arial Narrow" pitchFamily="34" charset="0"/>
              </a:rPr>
              <a:t>(a family of aspartic </a:t>
            </a:r>
            <a:r>
              <a:rPr lang="en-GB" b="1" dirty="0" smtClean="0">
                <a:latin typeface="Arial Narrow" pitchFamily="34" charset="0"/>
                <a:cs typeface="Aharoni" pitchFamily="2" charset="-79"/>
              </a:rPr>
              <a:t>proteases</a:t>
            </a:r>
            <a:r>
              <a:rPr lang="en-GB" b="1" dirty="0" smtClean="0">
                <a:latin typeface="Arial Narrow" pitchFamily="34" charset="0"/>
              </a:rPr>
              <a:t>)</a:t>
            </a:r>
            <a:r>
              <a:rPr lang="en-GB" dirty="0" smtClean="0"/>
              <a:t> are secreted. They are particularly active between pH 3 and 5 and lose activity at higher pH values.</a:t>
            </a:r>
          </a:p>
          <a:p>
            <a:pPr marL="571500" indent="-571500" algn="just" rtl="0">
              <a:buFont typeface="+mj-lt"/>
              <a:buAutoNum type="romanLcPeriod" startAt="3"/>
            </a:pPr>
            <a:endParaRPr lang="en-GB" dirty="0" smtClean="0"/>
          </a:p>
          <a:p>
            <a:pPr marL="571500" indent="-571500" algn="just" rtl="0">
              <a:buFont typeface="+mj-lt"/>
              <a:buAutoNum type="romanLcPeriod" startAt="3"/>
            </a:pPr>
            <a:r>
              <a:rPr lang="en-GB" dirty="0" smtClean="0">
                <a:latin typeface="Aharoni" pitchFamily="2" charset="-79"/>
                <a:cs typeface="Aharoni" pitchFamily="2" charset="-79"/>
              </a:rPr>
              <a:t>Pepsins are </a:t>
            </a:r>
            <a:r>
              <a:rPr lang="en-GB" dirty="0" err="1" smtClean="0">
                <a:latin typeface="Aharoni" pitchFamily="2" charset="-79"/>
                <a:cs typeface="Aharoni" pitchFamily="2" charset="-79"/>
              </a:rPr>
              <a:t>endopeptidases</a:t>
            </a:r>
            <a:r>
              <a:rPr lang="en-GB" dirty="0" smtClean="0"/>
              <a:t> capable of cleaving peptide bonds distant from the ends of the peptide chain. They preferentially </a:t>
            </a:r>
            <a:r>
              <a:rPr lang="en-GB" b="1" dirty="0" smtClean="0">
                <a:latin typeface="Arial Narrow" pitchFamily="34" charset="0"/>
              </a:rPr>
              <a:t>(cleave peptide bonds between two hydrophobic amino acids).</a:t>
            </a:r>
            <a:endParaRPr lang="ar-IQ" b="1" dirty="0"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flip dir="l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980728"/>
            <a:ext cx="7056784" cy="496855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571500" indent="-571500" algn="just" rtl="0">
              <a:buFont typeface="+mj-lt"/>
              <a:buAutoNum type="romanLcPeriod" startAt="5"/>
            </a:pPr>
            <a:r>
              <a:rPr lang="en-GB" dirty="0" smtClean="0">
                <a:latin typeface="Aharoni" pitchFamily="2" charset="-79"/>
                <a:cs typeface="Aharoni" pitchFamily="2" charset="-79"/>
              </a:rPr>
              <a:t>Other </a:t>
            </a:r>
            <a:r>
              <a:rPr lang="en-GB" dirty="0" err="1" smtClean="0">
                <a:latin typeface="Aharoni" pitchFamily="2" charset="-79"/>
                <a:cs typeface="Aharoni" pitchFamily="2" charset="-79"/>
              </a:rPr>
              <a:t>endopeptidases</a:t>
            </a:r>
            <a:r>
              <a:rPr lang="en-GB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GB" dirty="0" smtClean="0"/>
              <a:t>are </a:t>
            </a:r>
            <a:r>
              <a:rPr lang="en-GB" b="1" dirty="0" smtClean="0">
                <a:solidFill>
                  <a:srgbClr val="FF0000"/>
                </a:solidFill>
              </a:rPr>
              <a:t>active in the GI tract at neutral pH</a:t>
            </a:r>
            <a:r>
              <a:rPr lang="en-GB" dirty="0" smtClean="0"/>
              <a:t> values, e.g., </a:t>
            </a:r>
            <a:r>
              <a:rPr lang="en-GB" dirty="0" smtClean="0">
                <a:latin typeface="Aharoni" pitchFamily="2" charset="-79"/>
                <a:cs typeface="Aharoni" pitchFamily="2" charset="-79"/>
              </a:rPr>
              <a:t>trypsin, chymotrypsin, and </a:t>
            </a:r>
            <a:r>
              <a:rPr lang="en-GB" dirty="0" err="1" smtClean="0">
                <a:latin typeface="Aharoni" pitchFamily="2" charset="-79"/>
                <a:cs typeface="Aharoni" pitchFamily="2" charset="-79"/>
              </a:rPr>
              <a:t>elastase</a:t>
            </a:r>
            <a:r>
              <a:rPr lang="en-GB" dirty="0" smtClean="0"/>
              <a:t>. </a:t>
            </a:r>
          </a:p>
          <a:p>
            <a:pPr marL="0" indent="0" algn="just" rtl="0">
              <a:buNone/>
            </a:pPr>
            <a:r>
              <a:rPr lang="en-GB" dirty="0" smtClean="0"/>
              <a:t>They have different peptide bond cleavage characteristics that more or less complement each other.</a:t>
            </a:r>
          </a:p>
          <a:p>
            <a:pPr marL="571500" indent="-571500" algn="just" rtl="0">
              <a:buFont typeface="+mj-lt"/>
              <a:buAutoNum type="romanLcPeriod" startAt="5"/>
            </a:pPr>
            <a:endParaRPr lang="en-GB" dirty="0" smtClean="0"/>
          </a:p>
          <a:p>
            <a:pPr marL="571500" indent="-571500" algn="just" rtl="0">
              <a:buFont typeface="+mj-lt"/>
              <a:buAutoNum type="romanLcPeriod" startAt="6"/>
            </a:pPr>
            <a:r>
              <a:rPr lang="en-GB" dirty="0" err="1" smtClean="0">
                <a:latin typeface="Aharoni" pitchFamily="2" charset="-79"/>
                <a:cs typeface="Aharoni" pitchFamily="2" charset="-79"/>
              </a:rPr>
              <a:t>Exopeptidases</a:t>
            </a:r>
            <a:r>
              <a:rPr lang="en-GB" dirty="0" smtClean="0"/>
              <a:t>, proteases </a:t>
            </a:r>
            <a:r>
              <a:rPr lang="en-GB" b="1" dirty="0" smtClean="0">
                <a:solidFill>
                  <a:srgbClr val="0070C0"/>
                </a:solidFill>
              </a:rPr>
              <a:t>degrading peptide chains from their ends</a:t>
            </a:r>
            <a:r>
              <a:rPr lang="en-GB" dirty="0" smtClean="0"/>
              <a:t>, are present as well. Examples are </a:t>
            </a:r>
            <a:r>
              <a:rPr lang="en-GB" b="1" dirty="0" err="1" smtClean="0">
                <a:solidFill>
                  <a:srgbClr val="FF0000"/>
                </a:solidFill>
              </a:rPr>
              <a:t>carboxypeptidase</a:t>
            </a:r>
            <a:r>
              <a:rPr lang="en-GB" b="1" dirty="0" smtClean="0">
                <a:solidFill>
                  <a:srgbClr val="FF0000"/>
                </a:solidFill>
              </a:rPr>
              <a:t> A and B</a:t>
            </a:r>
            <a:r>
              <a:rPr lang="en-GB" dirty="0" smtClean="0"/>
              <a:t>.  </a:t>
            </a:r>
            <a:endParaRPr lang="ar-IQ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allery dir="r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836613"/>
            <a:ext cx="3456384" cy="51879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571500" indent="-571500" algn="just" rtl="0">
              <a:buFont typeface="+mj-lt"/>
              <a:buAutoNum type="romanLcPeriod" startAt="8"/>
            </a:pPr>
            <a:r>
              <a:rPr lang="en-GB" dirty="0" smtClean="0"/>
              <a:t>In the GI lumen the </a:t>
            </a:r>
            <a:r>
              <a:rPr lang="en-GB" b="1" dirty="0" smtClean="0">
                <a:latin typeface="Arial Narrow" pitchFamily="34" charset="0"/>
              </a:rPr>
              <a:t>proteins are cut into fragments</a:t>
            </a:r>
            <a:r>
              <a:rPr lang="en-GB" dirty="0" smtClean="0"/>
              <a:t> that effectively </a:t>
            </a:r>
            <a:r>
              <a:rPr lang="en-GB" dirty="0" smtClean="0">
                <a:solidFill>
                  <a:srgbClr val="FF0000"/>
                </a:solidFill>
              </a:rPr>
              <a:t>further break down to amino acids, </a:t>
            </a:r>
            <a:r>
              <a:rPr lang="en-GB" dirty="0" err="1" smtClean="0">
                <a:solidFill>
                  <a:srgbClr val="FF0000"/>
                </a:solidFill>
              </a:rPr>
              <a:t>di</a:t>
            </a:r>
            <a:r>
              <a:rPr lang="en-GB" dirty="0" smtClean="0">
                <a:solidFill>
                  <a:srgbClr val="FF0000"/>
                </a:solidFill>
              </a:rPr>
              <a:t>- and tri-peptides</a:t>
            </a:r>
            <a:r>
              <a:rPr lang="en-GB" dirty="0" smtClean="0"/>
              <a:t> </a:t>
            </a:r>
            <a:r>
              <a:rPr lang="en-GB" b="1" dirty="0" smtClean="0">
                <a:latin typeface="Arial Narrow" pitchFamily="34" charset="0"/>
              </a:rPr>
              <a:t>by brush border (microvillus) and </a:t>
            </a:r>
            <a:r>
              <a:rPr lang="en-GB" b="1" dirty="0" err="1" smtClean="0">
                <a:solidFill>
                  <a:srgbClr val="0070C0"/>
                </a:solidFill>
                <a:latin typeface="Arial Narrow" pitchFamily="34" charset="0"/>
              </a:rPr>
              <a:t>cytoplasmic</a:t>
            </a:r>
            <a:r>
              <a:rPr lang="en-GB" b="1" dirty="0" smtClean="0">
                <a:solidFill>
                  <a:srgbClr val="0070C0"/>
                </a:solidFill>
                <a:latin typeface="Arial Narrow" pitchFamily="34" charset="0"/>
              </a:rPr>
              <a:t> proteases of the </a:t>
            </a:r>
            <a:r>
              <a:rPr lang="en-GB" b="1" dirty="0" err="1" smtClean="0">
                <a:solidFill>
                  <a:srgbClr val="0070C0"/>
                </a:solidFill>
                <a:latin typeface="Arial Narrow" pitchFamily="34" charset="0"/>
              </a:rPr>
              <a:t>enterocytes</a:t>
            </a:r>
            <a:r>
              <a:rPr lang="en-GB" b="1" dirty="0" smtClean="0">
                <a:latin typeface="Arial Narrow" pitchFamily="34" charset="0"/>
              </a:rPr>
              <a:t> (intestinal absorptive cells)</a:t>
            </a:r>
            <a:r>
              <a:rPr lang="en-GB" dirty="0" smtClean="0"/>
              <a:t>.</a:t>
            </a:r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36613"/>
            <a:ext cx="3781797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dir="r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naturalbodyinc.com/images/aminovital/Amino%20Acid%20Absorption%20Diagra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450" y="1628800"/>
            <a:ext cx="7171941" cy="38269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doors dir="vert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65245" cy="91445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/>
            <a:r>
              <a:rPr lang="en-GB" sz="2400" dirty="0" smtClean="0">
                <a:latin typeface="Arial Black" pitchFamily="34" charset="0"/>
              </a:rPr>
              <a:t>The parenteral Route of Administration</a:t>
            </a:r>
            <a:endParaRPr lang="ar-IQ" sz="24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988840"/>
            <a:ext cx="7272808" cy="410445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0"/>
            <a:r>
              <a:rPr lang="en-GB" b="1" dirty="0" smtClean="0">
                <a:latin typeface="Aharoni" pitchFamily="2" charset="-79"/>
                <a:cs typeface="Aharoni" pitchFamily="2" charset="-79"/>
              </a:rPr>
              <a:t>Parenteral administration</a:t>
            </a:r>
            <a:r>
              <a:rPr lang="en-GB" dirty="0" smtClean="0"/>
              <a:t> is defined as administration via those routes where a needle is used, including intravenous </a:t>
            </a:r>
            <a:r>
              <a:rPr lang="en-GB" b="1" dirty="0" smtClean="0">
                <a:solidFill>
                  <a:srgbClr val="FF0000"/>
                </a:solidFill>
              </a:rPr>
              <a:t>(IV)</a:t>
            </a:r>
            <a:r>
              <a:rPr lang="en-GB" dirty="0" smtClean="0"/>
              <a:t>, intramuscular </a:t>
            </a:r>
            <a:r>
              <a:rPr lang="en-GB" b="1" dirty="0" smtClean="0">
                <a:solidFill>
                  <a:srgbClr val="FF0000"/>
                </a:solidFill>
              </a:rPr>
              <a:t>(IM)</a:t>
            </a:r>
            <a:r>
              <a:rPr lang="en-GB" dirty="0" smtClean="0"/>
              <a:t>, subcutaneous </a:t>
            </a:r>
            <a:r>
              <a:rPr lang="en-GB" b="1" dirty="0" smtClean="0">
                <a:solidFill>
                  <a:srgbClr val="FF0000"/>
                </a:solidFill>
              </a:rPr>
              <a:t>(SC)</a:t>
            </a:r>
            <a:r>
              <a:rPr lang="en-GB" dirty="0" smtClean="0"/>
              <a:t> and intraperitoneal </a:t>
            </a:r>
            <a:r>
              <a:rPr lang="en-GB" b="1" dirty="0" smtClean="0">
                <a:solidFill>
                  <a:srgbClr val="FF0000"/>
                </a:solidFill>
              </a:rPr>
              <a:t>(IP) </a:t>
            </a:r>
            <a:r>
              <a:rPr lang="en-GB" dirty="0" smtClean="0"/>
              <a:t>injections. </a:t>
            </a:r>
          </a:p>
          <a:p>
            <a:pPr marL="0" indent="0" algn="just" rtl="0">
              <a:buNone/>
            </a:pPr>
            <a:endParaRPr lang="en-GB" dirty="0" smtClean="0"/>
          </a:p>
          <a:p>
            <a:pPr algn="just" rtl="0"/>
            <a:r>
              <a:rPr lang="en-GB" dirty="0" smtClean="0"/>
              <a:t> 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The blood half-life of biotech products can vary over a wide range</a:t>
            </a:r>
            <a:r>
              <a:rPr lang="en-GB" dirty="0" smtClean="0"/>
              <a:t>. </a:t>
            </a:r>
          </a:p>
          <a:p>
            <a:pPr marL="0" indent="0" algn="just" rtl="0">
              <a:buNone/>
            </a:pPr>
            <a:r>
              <a:rPr lang="en-GB" dirty="0" smtClean="0"/>
              <a:t>For example, the circulation half-life of </a:t>
            </a:r>
            <a:r>
              <a:rPr lang="en-GB" b="1" dirty="0" smtClean="0">
                <a:solidFill>
                  <a:srgbClr val="FF0000"/>
                </a:solidFill>
              </a:rPr>
              <a:t>t-PA</a:t>
            </a:r>
            <a:r>
              <a:rPr lang="en-GB" dirty="0" smtClean="0"/>
              <a:t> is a </a:t>
            </a:r>
            <a:r>
              <a:rPr lang="en-GB" b="1" dirty="0" smtClean="0">
                <a:solidFill>
                  <a:srgbClr val="00B050"/>
                </a:solidFill>
              </a:rPr>
              <a:t>few minutes</a:t>
            </a:r>
            <a:r>
              <a:rPr lang="en-GB" dirty="0" smtClean="0"/>
              <a:t>, while monoclonal antibodies </a:t>
            </a:r>
            <a:r>
              <a:rPr lang="en-GB" b="1" dirty="0" smtClean="0">
                <a:solidFill>
                  <a:srgbClr val="FF0000"/>
                </a:solidFill>
              </a:rPr>
              <a:t>(MAB) </a:t>
            </a:r>
            <a:r>
              <a:rPr lang="en-GB" dirty="0" smtClean="0"/>
              <a:t>have </a:t>
            </a:r>
            <a:r>
              <a:rPr lang="en-GB" b="1" dirty="0" smtClean="0">
                <a:solidFill>
                  <a:srgbClr val="00B050"/>
                </a:solidFill>
              </a:rPr>
              <a:t>half-lives of a few days  </a:t>
            </a:r>
            <a:endParaRPr lang="ar-IQ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 advClick="0"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GB" dirty="0" smtClean="0"/>
              <a:t>Regarding point </a:t>
            </a:r>
            <a:r>
              <a:rPr lang="en-GB" dirty="0"/>
              <a:t>2 </a:t>
            </a:r>
            <a:r>
              <a:rPr lang="en-GB" sz="3100" dirty="0">
                <a:latin typeface="Aharoni" pitchFamily="2" charset="-79"/>
                <a:cs typeface="Aharoni" pitchFamily="2" charset="-79"/>
              </a:rPr>
              <a:t>(</a:t>
            </a:r>
            <a:r>
              <a:rPr lang="en-GB" sz="3100" dirty="0" smtClean="0">
                <a:latin typeface="Aharoni" pitchFamily="2" charset="-79"/>
                <a:cs typeface="Aharoni" pitchFamily="2" charset="-79"/>
              </a:rPr>
              <a:t>permeability)</a:t>
            </a:r>
            <a:r>
              <a:rPr lang="en-GB" dirty="0" smtClean="0"/>
              <a:t>.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204863"/>
            <a:ext cx="7056784" cy="3888433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anchor="ctr">
            <a:normAutofit lnSpcReduction="10000"/>
          </a:bodyPr>
          <a:lstStyle/>
          <a:p>
            <a:pPr marL="571500" indent="-571500" algn="just" rtl="0">
              <a:buFont typeface="+mj-lt"/>
              <a:buAutoNum type="romanLcPeriod"/>
            </a:pPr>
            <a:r>
              <a:rPr lang="en-GB" b="1" dirty="0" smtClean="0">
                <a:latin typeface="Arial Narrow" pitchFamily="34" charset="0"/>
              </a:rPr>
              <a:t>High molecular weight molecules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do not readily penetrate the intact and mature epithelial barrier </a:t>
            </a:r>
            <a:r>
              <a:rPr lang="en-GB" dirty="0" smtClean="0"/>
              <a:t>if diffusion is the sole driving force for mass transfer.</a:t>
            </a:r>
          </a:p>
          <a:p>
            <a:pPr marL="571500" indent="-571500" algn="just" rtl="0">
              <a:buFont typeface="+mj-lt"/>
              <a:buAutoNum type="romanLcPeriod"/>
            </a:pPr>
            <a:r>
              <a:rPr lang="en-GB" b="1" dirty="0" smtClean="0"/>
              <a:t>Their diffusion coefficient decreases with increasing molecule size.</a:t>
            </a:r>
          </a:p>
          <a:p>
            <a:pPr marL="571500" indent="-571500" algn="just" rtl="0">
              <a:buFont typeface="+mj-lt"/>
              <a:buAutoNum type="romanLcPeriod"/>
            </a:pPr>
            <a:r>
              <a:rPr lang="en-GB" dirty="0" smtClean="0"/>
              <a:t>Protein are no exception to this rule.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GB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Active transport</a:t>
            </a:r>
            <a:r>
              <a:rPr lang="en-GB" dirty="0">
                <a:latin typeface="Aharoni" pitchFamily="2" charset="-79"/>
                <a:cs typeface="Aharoni" pitchFamily="2" charset="-79"/>
              </a:rPr>
              <a:t> </a:t>
            </a:r>
            <a:r>
              <a:rPr lang="en-GB" dirty="0"/>
              <a:t>of intact therapeutic recombinant proteins over the GI-epithelium </a:t>
            </a:r>
            <a:r>
              <a:rPr lang="en-GB" b="1" dirty="0"/>
              <a:t>has not been described </a:t>
            </a:r>
            <a:r>
              <a:rPr lang="en-GB" b="1" dirty="0" smtClean="0"/>
              <a:t>yet.</a:t>
            </a:r>
            <a:endParaRPr lang="ar-IQ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dir="r" isInverted="1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rtl="0"/>
            <a:r>
              <a:rPr lang="en-GB" dirty="0" smtClean="0">
                <a:latin typeface="Arial Black" pitchFamily="34" charset="0"/>
              </a:rPr>
              <a:t>Conclusion </a:t>
            </a:r>
            <a:endParaRPr lang="ar-IQ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420888"/>
            <a:ext cx="6624736" cy="25202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GB" dirty="0" smtClean="0"/>
              <a:t> The above analysis leads to the conclusion that nature, unfortunately, does </a:t>
            </a:r>
            <a:r>
              <a:rPr lang="en-GB" b="1" dirty="0" smtClean="0">
                <a:latin typeface="Aharoni" pitchFamily="2" charset="-79"/>
                <a:cs typeface="Aharoni" pitchFamily="2" charset="-79"/>
              </a:rPr>
              <a:t>not allow us to use the oral route of administration for therapeutic protein if high</a:t>
            </a:r>
            <a:r>
              <a:rPr lang="en-GB" b="1" dirty="0" smtClean="0"/>
              <a:t> </a:t>
            </a:r>
            <a:r>
              <a:rPr lang="en-GB" dirty="0" smtClean="0"/>
              <a:t>(or at least constant) </a:t>
            </a:r>
            <a:r>
              <a:rPr lang="en-GB" dirty="0" smtClean="0">
                <a:latin typeface="Aharoni" pitchFamily="2" charset="-79"/>
                <a:cs typeface="Aharoni" pitchFamily="2" charset="-79"/>
              </a:rPr>
              <a:t>bioavailability is required</a:t>
            </a:r>
            <a:r>
              <a:rPr lang="en-GB" dirty="0" smtClean="0"/>
              <a:t>.</a:t>
            </a:r>
            <a:endParaRPr lang="ar-IQ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warp dir="in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1463040" y="1196752"/>
            <a:ext cx="6196405" cy="4526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800" dirty="0" smtClean="0"/>
              <a:t> However, for the category of </a:t>
            </a:r>
            <a:r>
              <a:rPr lang="en-GB" sz="2800" b="1" dirty="0" smtClean="0">
                <a:solidFill>
                  <a:srgbClr val="FF0000"/>
                </a:solidFill>
              </a:rPr>
              <a:t>oral vaccines</a:t>
            </a:r>
            <a:r>
              <a:rPr lang="en-GB" sz="2800" dirty="0" smtClean="0"/>
              <a:t> the above-mentioned hurdles (walls) of degradation and permeation are not necessarily prohibitive.</a:t>
            </a:r>
          </a:p>
          <a:p>
            <a:pPr algn="just"/>
            <a:endParaRPr lang="en-GB" sz="2800" dirty="0" smtClean="0"/>
          </a:p>
          <a:p>
            <a:pPr marL="0" indent="0" algn="just">
              <a:buNone/>
            </a:pPr>
            <a:r>
              <a:rPr lang="en-GB" dirty="0" smtClean="0"/>
              <a:t>  </a:t>
            </a:r>
            <a:r>
              <a:rPr lang="en-GB" sz="2800" b="1" u="sng" dirty="0" smtClean="0">
                <a:solidFill>
                  <a:srgbClr val="FF0000"/>
                </a:solidFill>
              </a:rPr>
              <a:t>Ex:</a:t>
            </a:r>
            <a:r>
              <a:rPr lang="en-GB" sz="2800" dirty="0" smtClean="0"/>
              <a:t> For </a:t>
            </a:r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oral immunization</a:t>
            </a:r>
            <a:r>
              <a:rPr lang="en-GB" sz="2800" dirty="0" smtClean="0"/>
              <a:t>, </a:t>
            </a:r>
            <a:r>
              <a:rPr lang="en-GB" sz="2800" b="1" dirty="0" smtClean="0">
                <a:solidFill>
                  <a:srgbClr val="00B050"/>
                </a:solidFill>
                <a:latin typeface="Arial Narrow" pitchFamily="34" charset="0"/>
              </a:rPr>
              <a:t>only a (small) fraction of the antigen (protein) has to reach its target site to elicit an immune response</a:t>
            </a:r>
            <a:r>
              <a:rPr lang="en-GB" sz="2800" dirty="0" smtClean="0"/>
              <a:t>. </a:t>
            </a:r>
            <a:endParaRPr lang="ar-IQ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an dir="u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1" y="764704"/>
            <a:ext cx="3312367" cy="53285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GB" dirty="0" smtClean="0"/>
              <a:t> The target cells are </a:t>
            </a:r>
            <a:r>
              <a:rPr lang="en-GB" dirty="0">
                <a:solidFill>
                  <a:srgbClr val="FF0000"/>
                </a:solidFill>
              </a:rPr>
              <a:t>B-lymphocyte</a:t>
            </a:r>
            <a:r>
              <a:rPr lang="en-GB" dirty="0"/>
              <a:t> </a:t>
            </a:r>
            <a:r>
              <a:rPr lang="en-GB" dirty="0" smtClean="0"/>
              <a:t>cells </a:t>
            </a:r>
            <a:r>
              <a:rPr lang="en-GB" dirty="0"/>
              <a:t>that produce secretory </a:t>
            </a:r>
            <a:r>
              <a:rPr lang="en-GB" dirty="0">
                <a:solidFill>
                  <a:srgbClr val="FF0000"/>
                </a:solidFill>
              </a:rPr>
              <a:t>IgA  antibodies. </a:t>
            </a:r>
          </a:p>
          <a:p>
            <a:pPr algn="just" rtl="0"/>
            <a:r>
              <a:rPr lang="en-GB" dirty="0" smtClean="0"/>
              <a:t> and antigen presenting accessory cells located in </a:t>
            </a:r>
            <a:r>
              <a:rPr lang="en-GB" dirty="0" err="1" smtClean="0">
                <a:solidFill>
                  <a:srgbClr val="FF0000"/>
                </a:solidFill>
              </a:rPr>
              <a:t>Peyer’s</a:t>
            </a:r>
            <a:r>
              <a:rPr lang="en-GB" dirty="0" smtClean="0">
                <a:solidFill>
                  <a:srgbClr val="FF0000"/>
                </a:solidFill>
              </a:rPr>
              <a:t> patches </a:t>
            </a:r>
            <a:r>
              <a:rPr lang="en-GB" dirty="0" smtClean="0"/>
              <a:t>(macroscopically identifiable follicular structures located in the wall of the GI tract).     </a:t>
            </a:r>
            <a:endParaRPr lang="ar-IQ" dirty="0"/>
          </a:p>
        </p:txBody>
      </p:sp>
      <p:pic>
        <p:nvPicPr>
          <p:cNvPr id="4" name="Content Placeholder 4" descr="Pictur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831441"/>
            <a:ext cx="3888432" cy="51756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ferris dir="r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052736"/>
            <a:ext cx="6840760" cy="48965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 rtl="0"/>
            <a:r>
              <a:rPr lang="en-GB" dirty="0" smtClean="0"/>
              <a:t> </a:t>
            </a:r>
            <a:r>
              <a:rPr lang="en-GB" b="1" dirty="0" smtClean="0">
                <a:latin typeface="Arial Narrow" pitchFamily="34" charset="0"/>
              </a:rPr>
              <a:t>Peyer’s patches are overlaid with </a:t>
            </a:r>
            <a:r>
              <a:rPr lang="en-GB" b="1" dirty="0" err="1" smtClean="0">
                <a:latin typeface="Arial Narrow" pitchFamily="34" charset="0"/>
              </a:rPr>
              <a:t>microfold</a:t>
            </a:r>
            <a:r>
              <a:rPr lang="en-GB" b="1" dirty="0" smtClean="0">
                <a:latin typeface="Arial Narrow" pitchFamily="34" charset="0"/>
              </a:rPr>
              <a:t> (M) cells</a:t>
            </a:r>
            <a:r>
              <a:rPr lang="en-GB" dirty="0" smtClean="0"/>
              <a:t> (separate the luminal contents from the lymphocytes).</a:t>
            </a:r>
          </a:p>
          <a:p>
            <a:pPr algn="just" rtl="0"/>
            <a:endParaRPr lang="en-GB" dirty="0" smtClean="0"/>
          </a:p>
          <a:p>
            <a:pPr algn="just" rtl="0"/>
            <a:r>
              <a:rPr lang="en-GB" dirty="0" smtClean="0"/>
              <a:t> These </a:t>
            </a:r>
            <a:r>
              <a:rPr lang="en-GB" dirty="0" smtClean="0">
                <a:solidFill>
                  <a:srgbClr val="FF0000"/>
                </a:solidFill>
              </a:rPr>
              <a:t>M cells</a:t>
            </a:r>
            <a:r>
              <a:rPr lang="en-GB" dirty="0" smtClean="0"/>
              <a:t> have </a:t>
            </a:r>
            <a:r>
              <a:rPr lang="en-GB" dirty="0" smtClean="0">
                <a:solidFill>
                  <a:srgbClr val="FF0000"/>
                </a:solidFill>
              </a:rPr>
              <a:t>little </a:t>
            </a:r>
            <a:r>
              <a:rPr lang="en-GB" dirty="0" err="1" smtClean="0">
                <a:solidFill>
                  <a:srgbClr val="FF0000"/>
                </a:solidFill>
              </a:rPr>
              <a:t>lysosomal</a:t>
            </a:r>
            <a:r>
              <a:rPr lang="en-GB" dirty="0" smtClean="0">
                <a:solidFill>
                  <a:srgbClr val="FF0000"/>
                </a:solidFill>
              </a:rPr>
              <a:t> degradation </a:t>
            </a:r>
            <a:r>
              <a:rPr lang="en-GB" dirty="0" smtClean="0"/>
              <a:t>capacity and allow for antigen sampling by the underlying lymphocytes.</a:t>
            </a:r>
          </a:p>
          <a:p>
            <a:pPr marL="0" indent="0" algn="just" rtl="0">
              <a:buNone/>
            </a:pPr>
            <a:r>
              <a:rPr lang="en-GB" dirty="0" smtClean="0"/>
              <a:t> </a:t>
            </a:r>
          </a:p>
          <a:p>
            <a:pPr algn="just" rtl="0"/>
            <a:r>
              <a:rPr lang="en-GB" dirty="0" smtClean="0"/>
              <a:t> Moreover, </a:t>
            </a:r>
            <a:r>
              <a:rPr lang="en-GB" dirty="0" smtClean="0">
                <a:solidFill>
                  <a:srgbClr val="FF0000"/>
                </a:solidFill>
              </a:rPr>
              <a:t>mucus producing goblet cell density is reduced</a:t>
            </a:r>
            <a:r>
              <a:rPr lang="en-GB" dirty="0" smtClean="0"/>
              <a:t> over Peyer’s patches.</a:t>
            </a:r>
          </a:p>
          <a:p>
            <a:pPr algn="just" rtl="0"/>
            <a:endParaRPr lang="en-GB" dirty="0" smtClean="0"/>
          </a:p>
          <a:p>
            <a:pPr algn="just" rtl="0"/>
            <a:r>
              <a:rPr lang="en-GB" dirty="0" smtClean="0"/>
              <a:t> This reduces mucus production and facilitates access to the M  cell surface for luminal contents.  </a:t>
            </a:r>
            <a:endParaRPr lang="ar-IQ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conveyor dir="r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26058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 rtl="0"/>
            <a:r>
              <a:rPr lang="en-GB" dirty="0" smtClean="0"/>
              <a:t> Attempts to </a:t>
            </a:r>
            <a:r>
              <a:rPr lang="en-GB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improve </a:t>
            </a:r>
            <a:r>
              <a:rPr lang="en-GB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antigene</a:t>
            </a:r>
            <a:r>
              <a:rPr lang="en-GB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delivery via the Peyer’s patches</a:t>
            </a:r>
            <a:r>
              <a:rPr lang="en-GB" dirty="0" smtClean="0"/>
              <a:t> and to </a:t>
            </a:r>
            <a:r>
              <a:rPr lang="en-GB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enhance the immune response</a:t>
            </a:r>
            <a:r>
              <a:rPr lang="en-GB" dirty="0" smtClean="0"/>
              <a:t> are made </a:t>
            </a:r>
            <a:r>
              <a:rPr lang="en-GB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by using microspheres, </a:t>
            </a:r>
            <a:r>
              <a:rPr lang="en-GB" dirty="0" err="1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liposomes</a:t>
            </a:r>
            <a:r>
              <a:rPr lang="en-GB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or modified live vectors, such as attenuated bacteria and viruses</a:t>
            </a:r>
            <a:r>
              <a:rPr lang="en-GB" dirty="0" smtClean="0"/>
              <a:t>.</a:t>
            </a:r>
            <a:endParaRPr lang="ar-IQ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dir="r" isContent="1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icture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836712"/>
            <a:ext cx="7632848" cy="54006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window dir="vert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41682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26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dir="r" isContent="1" isInverted="1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908721"/>
            <a:ext cx="7128792" cy="50405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 rtl="0"/>
            <a:r>
              <a:rPr lang="en-GB" dirty="0" smtClean="0">
                <a:latin typeface="Aharoni" pitchFamily="2" charset="-79"/>
                <a:cs typeface="Aharoni" pitchFamily="2" charset="-79"/>
              </a:rPr>
              <a:t>One reason to </a:t>
            </a:r>
            <a:r>
              <a:rPr lang="en-GB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develop modified proteins </a:t>
            </a:r>
            <a:r>
              <a:rPr lang="en-GB" dirty="0" smtClean="0">
                <a:latin typeface="Aharoni" pitchFamily="2" charset="-79"/>
                <a:cs typeface="Aharoni" pitchFamily="2" charset="-79"/>
              </a:rPr>
              <a:t>through </a:t>
            </a:r>
            <a:r>
              <a:rPr lang="en-GB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site directed</a:t>
            </a:r>
            <a:r>
              <a:rPr lang="en-GB" dirty="0" smtClean="0">
                <a:latin typeface="Aharoni" pitchFamily="2" charset="-79"/>
                <a:cs typeface="Aharoni" pitchFamily="2" charset="-79"/>
              </a:rPr>
              <a:t> mutagenesis </a:t>
            </a:r>
          </a:p>
          <a:p>
            <a:pPr algn="just" rtl="0"/>
            <a:endParaRPr lang="en-GB" dirty="0"/>
          </a:p>
          <a:p>
            <a:pPr algn="just" rtl="0"/>
            <a:endParaRPr lang="en-GB" dirty="0" smtClean="0"/>
          </a:p>
          <a:p>
            <a:pPr marL="0" indent="0" algn="ctr" rtl="0">
              <a:buNone/>
            </a:pPr>
            <a:r>
              <a:rPr lang="en-GB" dirty="0" smtClean="0">
                <a:solidFill>
                  <a:srgbClr val="FF0000"/>
                </a:solidFill>
                <a:latin typeface="Arial Black" pitchFamily="34" charset="0"/>
              </a:rPr>
              <a:t>To enhance circulation half-life.</a:t>
            </a:r>
          </a:p>
          <a:p>
            <a:pPr marL="0" indent="0" algn="just" rtl="0">
              <a:buNone/>
            </a:pPr>
            <a:endParaRPr lang="en-GB" dirty="0" smtClean="0"/>
          </a:p>
          <a:p>
            <a:pPr marL="0" indent="0" algn="ctr" rtl="0">
              <a:buNone/>
            </a:pPr>
            <a:r>
              <a:rPr lang="en-GB" b="1" dirty="0" smtClean="0"/>
              <a:t>By expanding the mean residence time for short half-life proteins </a:t>
            </a:r>
            <a:r>
              <a:rPr lang="en-GB" b="1" dirty="0" smtClean="0">
                <a:solidFill>
                  <a:srgbClr val="0070C0"/>
                </a:solidFill>
              </a:rPr>
              <a:t>(switch from IV to IM or SC administration)</a:t>
            </a:r>
            <a:r>
              <a:rPr lang="en-GB" b="1" dirty="0" smtClean="0"/>
              <a:t>. </a:t>
            </a:r>
          </a:p>
          <a:p>
            <a:pPr marL="0" indent="0" algn="just" rtl="0">
              <a:buNone/>
            </a:pPr>
            <a:endParaRPr lang="en-GB" dirty="0" smtClean="0"/>
          </a:p>
          <a:p>
            <a:pPr marL="0" indent="0" algn="ctr" rtl="0">
              <a:buNone/>
            </a:pPr>
            <a:r>
              <a:rPr lang="en-GB" b="1" dirty="0" smtClean="0">
                <a:solidFill>
                  <a:srgbClr val="7030A0"/>
                </a:solidFill>
              </a:rPr>
              <a:t>1- changes in disposition, </a:t>
            </a:r>
          </a:p>
          <a:p>
            <a:pPr marL="0" indent="0" algn="ctr" rtl="0">
              <a:buNone/>
            </a:pPr>
            <a:r>
              <a:rPr lang="en-GB" b="1" dirty="0" smtClean="0">
                <a:solidFill>
                  <a:srgbClr val="7030A0"/>
                </a:solidFill>
              </a:rPr>
              <a:t>2- with a significant impact on the therapeutic performance of the drug. </a:t>
            </a:r>
          </a:p>
          <a:p>
            <a:pPr algn="just" rtl="0"/>
            <a:endParaRPr lang="ar-IQ" dirty="0"/>
          </a:p>
        </p:txBody>
      </p:sp>
      <p:sp>
        <p:nvSpPr>
          <p:cNvPr id="2" name="Down Arrow 1"/>
          <p:cNvSpPr/>
          <p:nvPr/>
        </p:nvSpPr>
        <p:spPr>
          <a:xfrm>
            <a:off x="4662010" y="1714733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0800000">
            <a:off x="4716016" y="2868781"/>
            <a:ext cx="25202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662010" y="4365104"/>
            <a:ext cx="32403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Click="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971600" y="853765"/>
            <a:ext cx="7086600" cy="495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The term </a:t>
            </a:r>
            <a:r>
              <a:rPr lang="en-US" b="1" u="sng" smtClean="0">
                <a:solidFill>
                  <a:srgbClr val="00B050"/>
                </a:solidFill>
              </a:rPr>
              <a:t>site-directed mutagenesis or protein engineering : </a:t>
            </a:r>
          </a:p>
          <a:p>
            <a:r>
              <a:rPr lang="en-US" smtClean="0"/>
              <a:t>facilitates the generation of engineered therapeutic proteins displaying some clinical advantage over the native protein product. </a:t>
            </a:r>
          </a:p>
          <a:p>
            <a:r>
              <a:rPr lang="en-US" smtClean="0"/>
              <a:t>Techniques such as site-directed mutagenesis facilitate the </a:t>
            </a:r>
            <a:r>
              <a:rPr lang="en-US" b="1" smtClean="0">
                <a:solidFill>
                  <a:schemeClr val="accent2">
                    <a:lumMod val="75000"/>
                  </a:schemeClr>
                </a:solidFill>
              </a:rPr>
              <a:t>logical introduction of predeﬁned changes in a protein’s amino acid sequence</a:t>
            </a:r>
            <a:r>
              <a:rPr lang="en-US" smtClean="0"/>
              <a:t>. Such changes can be as minimal as the </a:t>
            </a:r>
            <a:r>
              <a:rPr lang="en-US" smtClean="0">
                <a:solidFill>
                  <a:schemeClr val="accent6"/>
                </a:solidFill>
              </a:rPr>
              <a:t>insertion</a:t>
            </a:r>
            <a:r>
              <a:rPr lang="en-US" smtClean="0"/>
              <a:t>, </a:t>
            </a:r>
            <a:r>
              <a:rPr lang="en-US" b="1" smtClean="0">
                <a:solidFill>
                  <a:schemeClr val="tx2">
                    <a:lumMod val="75000"/>
                  </a:schemeClr>
                </a:solidFill>
              </a:rPr>
              <a:t>deletion</a:t>
            </a:r>
            <a:r>
              <a:rPr lang="en-US" smtClean="0"/>
              <a:t> or </a:t>
            </a:r>
            <a:r>
              <a:rPr lang="en-US" b="1" smtClean="0">
                <a:solidFill>
                  <a:srgbClr val="FF0000"/>
                </a:solidFill>
              </a:rPr>
              <a:t>alteration</a:t>
            </a:r>
            <a:r>
              <a:rPr lang="en-US" smtClean="0"/>
              <a:t> of a single amino acid residue, or can be more substantial (e.g. the alteration/deletion of an entire domain, or the generation of a novel hybrid protein). </a:t>
            </a:r>
          </a:p>
          <a:p>
            <a:r>
              <a:rPr lang="en-US" smtClean="0"/>
              <a:t>This is made by controlled </a:t>
            </a:r>
            <a:r>
              <a:rPr lang="en-US" b="1" smtClean="0">
                <a:solidFill>
                  <a:srgbClr val="00B050"/>
                </a:solidFill>
              </a:rPr>
              <a:t>alteration of the nucleotide sequence coding for the polypeptide of interest </a:t>
            </a:r>
            <a:r>
              <a:rPr lang="en-US" smtClean="0"/>
              <a:t>such that speciﬁc, predetermined changes in amino acid sequence are introduced.. Site-directed mutagenesis is now most often undertaken by using a variant of the basic PCR method, known as </a:t>
            </a:r>
            <a:r>
              <a:rPr lang="en-US" b="1" smtClean="0">
                <a:solidFill>
                  <a:srgbClr val="FF0000"/>
                </a:solidFill>
              </a:rPr>
              <a:t>‘overlap PCR</a:t>
            </a:r>
            <a:r>
              <a:rPr lang="en-US" smtClean="0"/>
              <a:t>’, in which primers of altered nucleotide sequences are used for the PCR reactions.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972519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 rtl="0"/>
            <a:r>
              <a:rPr lang="en-GB" dirty="0" smtClean="0">
                <a:solidFill>
                  <a:srgbClr val="C00000"/>
                </a:solidFill>
              </a:rPr>
              <a:t>These changes are related to:</a:t>
            </a:r>
            <a:endParaRPr lang="ar-IQ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132857"/>
            <a:ext cx="7056784" cy="35902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algn="just" rtl="0">
              <a:buFont typeface="+mj-lt"/>
              <a:buAutoNum type="romanLcPeriod"/>
            </a:pPr>
            <a:r>
              <a:rPr lang="en-GB" dirty="0" smtClean="0">
                <a:latin typeface="Arial Rounded MT Bold" pitchFamily="34" charset="0"/>
                <a:cs typeface="Aharoni" pitchFamily="2" charset="-79"/>
              </a:rPr>
              <a:t>The prolonged residence time at the IM or SC site of injection compared to IV administration </a:t>
            </a:r>
          </a:p>
          <a:p>
            <a:pPr marL="0" indent="0" algn="just" rtl="0">
              <a:buNone/>
            </a:pPr>
            <a:endParaRPr lang="en-GB" dirty="0" smtClean="0">
              <a:latin typeface="Arial Rounded MT Bold" pitchFamily="34" charset="0"/>
              <a:cs typeface="Aharoni" pitchFamily="2" charset="-79"/>
            </a:endParaRPr>
          </a:p>
          <a:p>
            <a:pPr marL="0" indent="0" algn="ctr" rtl="0">
              <a:buNone/>
            </a:pPr>
            <a:r>
              <a:rPr lang="en-GB" dirty="0" smtClean="0">
                <a:latin typeface="Arial Rounded MT Bold" pitchFamily="34" charset="0"/>
                <a:cs typeface="Aharoni" pitchFamily="2" charset="-79"/>
              </a:rPr>
              <a:t>enhanced exposure to degradation reactions (peptidases).</a:t>
            </a:r>
          </a:p>
          <a:p>
            <a:pPr marL="0" indent="0" algn="ctr" rtl="0">
              <a:buNone/>
            </a:pPr>
            <a:endParaRPr lang="en-GB" dirty="0" smtClean="0">
              <a:latin typeface="Arial Rounded MT Bold" pitchFamily="34" charset="0"/>
              <a:cs typeface="Aharoni" pitchFamily="2" charset="-79"/>
            </a:endParaRPr>
          </a:p>
          <a:p>
            <a:pPr marL="571500" indent="-571500" algn="just" rtl="0">
              <a:buFont typeface="+mj-lt"/>
              <a:buAutoNum type="romanLcPeriod" startAt="2"/>
            </a:pPr>
            <a:r>
              <a:rPr lang="en-GB" dirty="0" smtClean="0">
                <a:latin typeface="Arial Rounded MT Bold" pitchFamily="34" charset="0"/>
                <a:cs typeface="Aharoni" pitchFamily="2" charset="-79"/>
              </a:rPr>
              <a:t>Differences in disposition. </a:t>
            </a:r>
          </a:p>
        </p:txBody>
      </p:sp>
      <p:sp>
        <p:nvSpPr>
          <p:cNvPr id="4" name="Down Arrow 3"/>
          <p:cNvSpPr/>
          <p:nvPr/>
        </p:nvSpPr>
        <p:spPr>
          <a:xfrm>
            <a:off x="4669699" y="3197424"/>
            <a:ext cx="360040" cy="5449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Click="0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136815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en-GB" dirty="0" smtClean="0"/>
              <a:t>Regarding point 1 </a:t>
            </a:r>
            <a:r>
              <a:rPr lang="en-GB" sz="2200" dirty="0" smtClean="0">
                <a:latin typeface="Aharoni" pitchFamily="2" charset="-79"/>
                <a:cs typeface="Aharoni" pitchFamily="2" charset="-79"/>
              </a:rPr>
              <a:t>(</a:t>
            </a:r>
            <a:r>
              <a:rPr lang="en-GB" sz="2200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Prolonged residence time at IM or SC site of injection and the enhanced exposure to degradation reactions</a:t>
            </a:r>
            <a:r>
              <a:rPr lang="en-GB" sz="2200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.)</a:t>
            </a:r>
            <a:r>
              <a:rPr lang="en-GB" sz="2200" dirty="0" smtClean="0">
                <a:latin typeface="Aharoni" pitchFamily="2" charset="-79"/>
                <a:cs typeface="Aharoni" pitchFamily="2" charset="-79"/>
              </a:rPr>
              <a:t> </a:t>
            </a:r>
            <a:endParaRPr lang="ar-IQ" sz="2200" dirty="0">
              <a:latin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492896"/>
            <a:ext cx="7128792" cy="3600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GB" dirty="0" smtClean="0"/>
              <a:t>A- For instance, </a:t>
            </a:r>
            <a:r>
              <a:rPr lang="en-GB" sz="3200" b="1" dirty="0" smtClean="0">
                <a:solidFill>
                  <a:srgbClr val="C00000"/>
                </a:solidFill>
              </a:rPr>
              <a:t>diabetics</a:t>
            </a:r>
            <a:r>
              <a:rPr lang="en-GB" dirty="0" smtClean="0"/>
              <a:t> can become </a:t>
            </a:r>
            <a:r>
              <a:rPr lang="en-GB" b="1" dirty="0" smtClean="0">
                <a:solidFill>
                  <a:srgbClr val="C00000"/>
                </a:solidFill>
              </a:rPr>
              <a:t>“insulin resistant”</a:t>
            </a:r>
            <a:r>
              <a:rPr lang="en-GB" b="1" dirty="0" smtClean="0"/>
              <a:t> </a:t>
            </a:r>
            <a:r>
              <a:rPr lang="en-GB" b="1" dirty="0" smtClean="0">
                <a:latin typeface="Arial Narrow" pitchFamily="34" charset="0"/>
              </a:rPr>
              <a:t>through high tissue dipeptidyl peptidase {DPP-IV} activity .</a:t>
            </a:r>
          </a:p>
          <a:p>
            <a:pPr marL="0" indent="0" algn="just">
              <a:buNone/>
            </a:pPr>
            <a:endParaRPr lang="en-GB" b="1" dirty="0" smtClean="0">
              <a:latin typeface="Arial Narrow" pitchFamily="34" charset="0"/>
            </a:endParaRPr>
          </a:p>
          <a:p>
            <a:pPr marL="0" indent="0" algn="just" rtl="0">
              <a:buNone/>
            </a:pPr>
            <a:r>
              <a:rPr lang="en-GB" dirty="0" smtClean="0"/>
              <a:t> B- Other factors that can contribute to </a:t>
            </a:r>
            <a:r>
              <a:rPr lang="en-GB" b="1" dirty="0" smtClean="0">
                <a:latin typeface="Arial Narrow" pitchFamily="34" charset="0"/>
              </a:rPr>
              <a:t>absorption variation</a:t>
            </a:r>
            <a:r>
              <a:rPr lang="en-GB" dirty="0" smtClean="0"/>
              <a:t> are related to </a:t>
            </a:r>
            <a:r>
              <a:rPr lang="en-GB" b="1" dirty="0" smtClean="0">
                <a:solidFill>
                  <a:srgbClr val="7030A0"/>
                </a:solidFill>
              </a:rPr>
              <a:t>differences in exercise level of the muscle at the injection site</a:t>
            </a:r>
            <a:r>
              <a:rPr lang="en-GB" dirty="0" smtClean="0"/>
              <a:t>.  </a:t>
            </a:r>
          </a:p>
          <a:p>
            <a:pPr marL="0" indent="0" algn="just" rtl="0">
              <a:buNone/>
            </a:pPr>
            <a:endParaRPr lang="en-GB" dirty="0" smtClean="0"/>
          </a:p>
          <a:p>
            <a:pPr marL="0" indent="0" algn="just">
              <a:buNone/>
            </a:pPr>
            <a:r>
              <a:rPr lang="en-GB" dirty="0" smtClean="0"/>
              <a:t>C- The </a:t>
            </a:r>
            <a:r>
              <a:rPr lang="en-GB" b="1" dirty="0">
                <a:latin typeface="Arial Narrow" pitchFamily="34" charset="0"/>
              </a:rPr>
              <a:t>state of the tissue</a:t>
            </a:r>
            <a:r>
              <a:rPr lang="en-GB" dirty="0"/>
              <a:t>, for instance the </a:t>
            </a:r>
            <a:r>
              <a:rPr lang="en-GB" dirty="0">
                <a:solidFill>
                  <a:srgbClr val="7030A0"/>
                </a:solidFill>
                <a:latin typeface="Arial Rounded MT Bold" pitchFamily="34" charset="0"/>
              </a:rPr>
              <a:t>occurrence of pathological conditions</a:t>
            </a:r>
            <a:r>
              <a:rPr lang="en-GB" dirty="0"/>
              <a:t>, may be important as </a:t>
            </a:r>
            <a:r>
              <a:rPr lang="en-GB" dirty="0" smtClean="0"/>
              <a:t>well. </a:t>
            </a:r>
            <a:endParaRPr lang="ar-IQ" dirty="0"/>
          </a:p>
        </p:txBody>
      </p:sp>
    </p:spTree>
  </p:cSld>
  <p:clrMapOvr>
    <a:masterClrMapping/>
  </p:clrMapOvr>
  <p:transition spd="med" advClick="0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as\Desktop\500px-Incretins_and_DPP_4_inhibitors_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29" y="1124744"/>
            <a:ext cx="7174471" cy="500020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9" name="Right Arrow 8"/>
          <p:cNvSpPr/>
          <p:nvPr/>
        </p:nvSpPr>
        <p:spPr>
          <a:xfrm rot="2932899">
            <a:off x="2630420" y="1760795"/>
            <a:ext cx="514663" cy="361381"/>
          </a:xfrm>
          <a:prstGeom prst="rightArrow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5" y="692696"/>
            <a:ext cx="2448273" cy="10081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en-US" sz="1400" dirty="0" smtClean="0">
                <a:latin typeface="Franklin Gothic Demi Cond" pitchFamily="34" charset="0"/>
                <a:cs typeface="Aharoni" pitchFamily="2" charset="-79"/>
              </a:rPr>
              <a:t>Inhibit </a:t>
            </a:r>
            <a:r>
              <a:rPr lang="en-US" sz="1400" dirty="0">
                <a:latin typeface="Franklin Gothic Demi Cond" pitchFamily="34" charset="0"/>
                <a:cs typeface="Aharoni" pitchFamily="2" charset="-79"/>
              </a:rPr>
              <a:t>pancreatic β-cell apoptosis and stimulate the proliferation and differentiation of insulin-secreting </a:t>
            </a:r>
            <a:r>
              <a:rPr lang="en-US" sz="1400" dirty="0" smtClean="0">
                <a:latin typeface="Franklin Gothic Demi Cond" pitchFamily="34" charset="0"/>
                <a:cs typeface="Aharoni" pitchFamily="2" charset="-79"/>
              </a:rPr>
              <a:t>β-cells</a:t>
            </a:r>
            <a:endParaRPr lang="en-US" sz="1400" dirty="0">
              <a:latin typeface="Franklin Gothic Demi Cond" pitchFamily="34" charset="0"/>
              <a:cs typeface="Aharoni" pitchFamily="2" charset="-79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6307806" y="3573016"/>
            <a:ext cx="280418" cy="380219"/>
          </a:xfrm>
          <a:prstGeom prst="downArrow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84168" y="4005064"/>
            <a:ext cx="197971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/>
            <a:r>
              <a:rPr lang="en-US" dirty="0" smtClean="0">
                <a:latin typeface="Franklin Gothic Demi Cond" pitchFamily="34" charset="0"/>
              </a:rPr>
              <a:t>Engagement </a:t>
            </a:r>
            <a:r>
              <a:rPr lang="en-US" dirty="0">
                <a:latin typeface="Franklin Gothic Demi Cond" pitchFamily="34" charset="0"/>
              </a:rPr>
              <a:t>of a specific G protein-coupled receptor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41976" y="356742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b="1" dirty="0" smtClean="0"/>
              <a:t>By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95923213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GB" dirty="0" smtClean="0"/>
              <a:t>Regarding point 2 </a:t>
            </a:r>
            <a:r>
              <a:rPr lang="en-GB" sz="2000" dirty="0" smtClean="0">
                <a:latin typeface="Aharoni" pitchFamily="2" charset="-79"/>
                <a:cs typeface="Aharoni" pitchFamily="2" charset="-79"/>
              </a:rPr>
              <a:t>(</a:t>
            </a:r>
            <a:r>
              <a:rPr lang="en-GB" sz="2000" dirty="0">
                <a:latin typeface="Aharoni" pitchFamily="2" charset="-79"/>
                <a:cs typeface="Aharoni" pitchFamily="2" charset="-79"/>
              </a:rPr>
              <a:t>Differences in </a:t>
            </a:r>
            <a:r>
              <a:rPr lang="en-GB" sz="2000" dirty="0" smtClean="0">
                <a:latin typeface="Aharoni" pitchFamily="2" charset="-79"/>
                <a:cs typeface="Aharoni" pitchFamily="2" charset="-79"/>
              </a:rPr>
              <a:t>disposition). </a:t>
            </a:r>
            <a:endParaRPr lang="ar-IQ" sz="2000" dirty="0">
              <a:latin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348879"/>
            <a:ext cx="6912768" cy="208823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GB" dirty="0" smtClean="0"/>
              <a:t>Upon administration, the protein may be transported to the blood circulation</a:t>
            </a:r>
          </a:p>
          <a:p>
            <a:pPr lvl="8" algn="ctr"/>
            <a:endParaRPr lang="en-GB" dirty="0"/>
          </a:p>
          <a:p>
            <a:pPr marL="0" indent="0" algn="ctr">
              <a:buNone/>
            </a:pPr>
            <a:r>
              <a:rPr lang="en-GB" dirty="0"/>
              <a:t>or</a:t>
            </a:r>
            <a:endParaRPr lang="en-GB" dirty="0" smtClean="0"/>
          </a:p>
          <a:p>
            <a:pPr algn="just" rtl="0"/>
            <a:endParaRPr lang="en-GB" dirty="0" smtClean="0"/>
          </a:p>
          <a:p>
            <a:pPr marL="0" indent="0" algn="just" rtl="0">
              <a:buNone/>
            </a:pP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059832" y="3140968"/>
            <a:ext cx="136815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572000" y="3140968"/>
            <a:ext cx="136815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91680" y="3573016"/>
            <a:ext cx="158417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GB" dirty="0"/>
              <a:t>through the </a:t>
            </a:r>
            <a:r>
              <a:rPr lang="en-GB" dirty="0" err="1" smtClean="0"/>
              <a:t>lymphatics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256076" y="3573016"/>
            <a:ext cx="262829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GB" dirty="0" smtClean="0"/>
              <a:t>through </a:t>
            </a:r>
            <a:r>
              <a:rPr lang="en-GB" dirty="0"/>
              <a:t>the capillary wall at the site of injection.</a:t>
            </a:r>
          </a:p>
        </p:txBody>
      </p:sp>
      <p:cxnSp>
        <p:nvCxnSpPr>
          <p:cNvPr id="11" name="Curved Connector 10"/>
          <p:cNvCxnSpPr/>
          <p:nvPr/>
        </p:nvCxnSpPr>
        <p:spPr>
          <a:xfrm>
            <a:off x="2339752" y="4219347"/>
            <a:ext cx="936104" cy="577805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12368" y="4653136"/>
            <a:ext cx="45720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rtl="0"/>
            <a:r>
              <a:rPr lang="en-GB" u="sng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Note:</a:t>
            </a:r>
            <a:r>
              <a:rPr lang="en-GB" dirty="0">
                <a:latin typeface="Aharoni" pitchFamily="2" charset="-79"/>
                <a:cs typeface="Aharoni" pitchFamily="2" charset="-79"/>
              </a:rPr>
              <a:t> The fraction of the administered dose taking this lymphatic route is molecular weight dependent. </a:t>
            </a:r>
            <a:endParaRPr lang="ar-IQ" dirty="0">
              <a:latin typeface="Aharoni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rippl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rtl="0"/>
            <a:r>
              <a:rPr lang="en-GB" dirty="0" smtClean="0"/>
              <a:t>Routes of uptake of SC or IM injected drugs</a:t>
            </a:r>
            <a:endParaRPr lang="ar-IQ" dirty="0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5436096" y="5452837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1120079" y="2431126"/>
            <a:ext cx="6868142" cy="3465676"/>
            <a:chOff x="1907704" y="1916832"/>
            <a:chExt cx="6868142" cy="3465676"/>
          </a:xfrm>
        </p:grpSpPr>
        <p:sp>
          <p:nvSpPr>
            <p:cNvPr id="4" name="Rectangle 3"/>
            <p:cNvSpPr/>
            <p:nvPr/>
          </p:nvSpPr>
          <p:spPr>
            <a:xfrm>
              <a:off x="1907704" y="1916832"/>
              <a:ext cx="5184576" cy="914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r>
                <a:rPr lang="en-GB" dirty="0" smtClean="0"/>
                <a:t>Blood  </a:t>
              </a:r>
              <a:endParaRPr lang="ar-IQ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3347864" y="2348880"/>
              <a:ext cx="2448272" cy="0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231833" y="2189366"/>
              <a:ext cx="1544013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dirty="0" smtClean="0"/>
                <a:t>Capillary wall</a:t>
              </a:r>
              <a:endParaRPr lang="ar-IQ" dirty="0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2915816" y="3933056"/>
              <a:ext cx="457200" cy="457200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cxnSp>
          <p:nvCxnSpPr>
            <p:cNvPr id="17" name="Shape 16"/>
            <p:cNvCxnSpPr>
              <a:stCxn id="9" idx="5"/>
            </p:cNvCxnSpPr>
            <p:nvPr/>
          </p:nvCxnSpPr>
          <p:spPr>
            <a:xfrm rot="16200000" flipH="1">
              <a:off x="3774113" y="3855248"/>
              <a:ext cx="617867" cy="1553971"/>
            </a:xfrm>
            <a:prstGeom prst="curvedConnector2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urved Connector 28"/>
            <p:cNvCxnSpPr/>
            <p:nvPr/>
          </p:nvCxnSpPr>
          <p:spPr>
            <a:xfrm rot="16200000" flipV="1">
              <a:off x="1871700" y="2888940"/>
              <a:ext cx="1440160" cy="648072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3" name="Group 52"/>
            <p:cNvGrpSpPr/>
            <p:nvPr/>
          </p:nvGrpSpPr>
          <p:grpSpPr>
            <a:xfrm>
              <a:off x="5724128" y="4437112"/>
              <a:ext cx="1944216" cy="936104"/>
              <a:chOff x="5724128" y="4437112"/>
              <a:chExt cx="1944216" cy="936104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6084168" y="4653136"/>
                <a:ext cx="1584176" cy="5040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5724128" y="4437112"/>
                <a:ext cx="1944216" cy="936104"/>
                <a:chOff x="5148064" y="4509120"/>
                <a:chExt cx="1944216" cy="936104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 flipH="1" flipV="1">
                  <a:off x="5148064" y="4509120"/>
                  <a:ext cx="360040" cy="21602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H="1">
                  <a:off x="5220072" y="5229200"/>
                  <a:ext cx="288032" cy="21602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5508104" y="4725144"/>
                  <a:ext cx="1584176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5508104" y="5229200"/>
                  <a:ext cx="1584176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0" name="TextBox 49"/>
            <p:cNvSpPr txBox="1"/>
            <p:nvPr/>
          </p:nvSpPr>
          <p:spPr>
            <a:xfrm>
              <a:off x="7812360" y="4725144"/>
              <a:ext cx="800219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dirty="0" smtClean="0"/>
                <a:t>lymph</a:t>
              </a:r>
              <a:endParaRPr lang="ar-IQ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131840" y="3244334"/>
              <a:ext cx="1736374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dirty="0" smtClean="0"/>
                <a:t>Low </a:t>
              </a:r>
              <a:r>
                <a:rPr lang="en-GB" dirty="0" err="1" smtClean="0"/>
                <a:t>Mwt</a:t>
              </a:r>
              <a:r>
                <a:rPr lang="en-GB" dirty="0" smtClean="0"/>
                <a:t> drugs</a:t>
              </a:r>
              <a:endParaRPr lang="ar-IQ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419872" y="3933056"/>
              <a:ext cx="1813317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dirty="0" smtClean="0"/>
                <a:t>Site of injection </a:t>
              </a:r>
              <a:endParaRPr lang="ar-IQ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131840" y="5013176"/>
              <a:ext cx="1787669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dirty="0" smtClean="0"/>
                <a:t>High </a:t>
              </a:r>
              <a:r>
                <a:rPr lang="en-GB" dirty="0" err="1" smtClean="0"/>
                <a:t>Mwt</a:t>
              </a:r>
              <a:r>
                <a:rPr lang="en-GB" dirty="0" smtClean="0"/>
                <a:t> drugs</a:t>
              </a:r>
              <a:endParaRPr lang="ar-IQ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honeycomb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4998</TotalTime>
  <Words>1257</Words>
  <Application>Microsoft Office PowerPoint</Application>
  <PresentationFormat>On-screen Show (4:3)</PresentationFormat>
  <Paragraphs>111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Pushpin</vt:lpstr>
      <vt:lpstr>Lecture 5</vt:lpstr>
      <vt:lpstr>The parenteral Route of Administration</vt:lpstr>
      <vt:lpstr>PowerPoint Presentation</vt:lpstr>
      <vt:lpstr>PowerPoint Presentation</vt:lpstr>
      <vt:lpstr>These changes are related to:</vt:lpstr>
      <vt:lpstr>Regarding point 1 (Prolonged residence time at IM or SC site of injection and the enhanced exposure to degradation reactions.) </vt:lpstr>
      <vt:lpstr>PowerPoint Presentation</vt:lpstr>
      <vt:lpstr>Regarding point 2 (Differences in disposition). </vt:lpstr>
      <vt:lpstr>Routes of uptake of SC or IM injected drugs</vt:lpstr>
      <vt:lpstr>Molecular weight of different proteins</vt:lpstr>
      <vt:lpstr>Correlation between the molecular weight and cumulative recovery </vt:lpstr>
      <vt:lpstr>PowerPoint Presentation</vt:lpstr>
      <vt:lpstr>The Oral Route of Administration</vt:lpstr>
      <vt:lpstr>The two mean reasons for failure of uptake after oral administration</vt:lpstr>
      <vt:lpstr>Regarding point 1  (protein degradation in the GI tract).</vt:lpstr>
      <vt:lpstr>PowerPoint Presentation</vt:lpstr>
      <vt:lpstr>PowerPoint Presentation</vt:lpstr>
      <vt:lpstr>PowerPoint Presentation</vt:lpstr>
      <vt:lpstr>PowerPoint Presentation</vt:lpstr>
      <vt:lpstr>Regarding point 2 (permeability).</vt:lpstr>
      <vt:lpstr>Conclusion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5</dc:title>
  <dc:creator>hp pavilion</dc:creator>
  <cp:lastModifiedBy>First Processor</cp:lastModifiedBy>
  <cp:revision>88</cp:revision>
  <dcterms:created xsi:type="dcterms:W3CDTF">2013-03-22T11:58:25Z</dcterms:created>
  <dcterms:modified xsi:type="dcterms:W3CDTF">2017-03-29T20:59:22Z</dcterms:modified>
</cp:coreProperties>
</file>