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2" r:id="rId6"/>
    <p:sldId id="260" r:id="rId7"/>
    <p:sldId id="261" r:id="rId8"/>
    <p:sldId id="263" r:id="rId9"/>
    <p:sldId id="264" r:id="rId10"/>
    <p:sldId id="266" r:id="rId11"/>
    <p:sldId id="267" r:id="rId12"/>
    <p:sldId id="268" r:id="rId13"/>
    <p:sldId id="270" r:id="rId14"/>
    <p:sldId id="271" r:id="rId15"/>
    <p:sldId id="272" r:id="rId16"/>
    <p:sldId id="274" r:id="rId17"/>
    <p:sldId id="275" r:id="rId18"/>
    <p:sldId id="273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F79A-0F88-45C1-824D-C10C19514A32}" type="datetimeFigureOut">
              <a:rPr lang="ar-IQ" smtClean="0"/>
              <a:pPr/>
              <a:t>23/07/1439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139C-51CD-47D5-B0B6-44281EE1EF4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F79A-0F88-45C1-824D-C10C19514A32}" type="datetimeFigureOut">
              <a:rPr lang="ar-IQ" smtClean="0"/>
              <a:pPr/>
              <a:t>23/07/1439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139C-51CD-47D5-B0B6-44281EE1EF4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F79A-0F88-45C1-824D-C10C19514A32}" type="datetimeFigureOut">
              <a:rPr lang="ar-IQ" smtClean="0"/>
              <a:pPr/>
              <a:t>23/07/1439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139C-51CD-47D5-B0B6-44281EE1EF4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F79A-0F88-45C1-824D-C10C19514A32}" type="datetimeFigureOut">
              <a:rPr lang="ar-IQ" smtClean="0"/>
              <a:pPr/>
              <a:t>23/07/1439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139C-51CD-47D5-B0B6-44281EE1EF4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F79A-0F88-45C1-824D-C10C19514A32}" type="datetimeFigureOut">
              <a:rPr lang="ar-IQ" smtClean="0"/>
              <a:pPr/>
              <a:t>23/07/1439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139C-51CD-47D5-B0B6-44281EE1EF4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F79A-0F88-45C1-824D-C10C19514A32}" type="datetimeFigureOut">
              <a:rPr lang="ar-IQ" smtClean="0"/>
              <a:pPr/>
              <a:t>23/07/1439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139C-51CD-47D5-B0B6-44281EE1EF4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F79A-0F88-45C1-824D-C10C19514A32}" type="datetimeFigureOut">
              <a:rPr lang="ar-IQ" smtClean="0"/>
              <a:pPr/>
              <a:t>23/07/1439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139C-51CD-47D5-B0B6-44281EE1EF4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F79A-0F88-45C1-824D-C10C19514A32}" type="datetimeFigureOut">
              <a:rPr lang="ar-IQ" smtClean="0"/>
              <a:pPr/>
              <a:t>23/07/1439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139C-51CD-47D5-B0B6-44281EE1EF4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F79A-0F88-45C1-824D-C10C19514A32}" type="datetimeFigureOut">
              <a:rPr lang="ar-IQ" smtClean="0"/>
              <a:pPr/>
              <a:t>23/07/1439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139C-51CD-47D5-B0B6-44281EE1EF4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F79A-0F88-45C1-824D-C10C19514A32}" type="datetimeFigureOut">
              <a:rPr lang="ar-IQ" smtClean="0"/>
              <a:pPr/>
              <a:t>23/07/1439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139C-51CD-47D5-B0B6-44281EE1EF4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F79A-0F88-45C1-824D-C10C19514A32}" type="datetimeFigureOut">
              <a:rPr lang="ar-IQ" smtClean="0"/>
              <a:pPr/>
              <a:t>23/07/1439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139C-51CD-47D5-B0B6-44281EE1EF4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0F79A-0F88-45C1-824D-C10C19514A32}" type="datetimeFigureOut">
              <a:rPr lang="ar-IQ" smtClean="0"/>
              <a:pPr/>
              <a:t>23/07/1439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139C-51CD-47D5-B0B6-44281EE1EF4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//upload.wikimedia.org/wikipedia/commons/4/43/Illu_blood_components.svg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>
            <a:normAutofit fontScale="90000"/>
          </a:bodyPr>
          <a:lstStyle/>
          <a:p>
            <a:pPr algn="l" rtl="0"/>
            <a:r>
              <a:rPr lang="en-GB" dirty="0" smtClean="0"/>
              <a:t>Lecture-7</a:t>
            </a:r>
            <a:br>
              <a:rPr lang="en-GB" dirty="0" smtClean="0"/>
            </a:br>
            <a:r>
              <a:rPr lang="en-GB" dirty="0" smtClean="0"/>
              <a:t>Pharmaceutical Biotechnology</a:t>
            </a:r>
            <a:br>
              <a:rPr lang="en-GB" dirty="0" smtClean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780928"/>
            <a:ext cx="6560234" cy="1752600"/>
          </a:xfrm>
        </p:spPr>
        <p:txBody>
          <a:bodyPr>
            <a:normAutofit/>
          </a:bodyPr>
          <a:lstStyle/>
          <a:p>
            <a:pPr algn="l" rtl="0"/>
            <a:r>
              <a:rPr lang="en-GB" dirty="0" smtClean="0"/>
              <a:t>Pharmacokinetics and </a:t>
            </a:r>
            <a:r>
              <a:rPr lang="en-GB" dirty="0" err="1" smtClean="0"/>
              <a:t>Pharmacodynamics</a:t>
            </a:r>
            <a:r>
              <a:rPr lang="en-GB" dirty="0" smtClean="0"/>
              <a:t> of Peptide and Protein Drugs 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/>
              <a:t>Absorption of protein therapeutics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GB" i="1" dirty="0" err="1" smtClean="0"/>
              <a:t>Enteral</a:t>
            </a:r>
            <a:r>
              <a:rPr lang="en-GB" i="1" dirty="0" smtClean="0"/>
              <a:t> Administration</a:t>
            </a:r>
          </a:p>
          <a:p>
            <a:pPr algn="l" rtl="0">
              <a:buNone/>
            </a:pPr>
            <a:r>
              <a:rPr lang="en-GB" dirty="0" smtClean="0"/>
              <a:t>    Peptides and proteins, unlike conventional small molecule drugs, are generally not therapeutically active upon </a:t>
            </a:r>
            <a:r>
              <a:rPr lang="en-GB" u="sng" dirty="0" smtClean="0"/>
              <a:t>oral administration.</a:t>
            </a:r>
          </a:p>
          <a:p>
            <a:pPr algn="l" rtl="0"/>
            <a:r>
              <a:rPr lang="en-GB" dirty="0" smtClean="0"/>
              <a:t>The lack of systemic bioavailability is mainly caused by two factors</a:t>
            </a:r>
            <a:r>
              <a:rPr lang="en-GB" dirty="0" smtClean="0"/>
              <a:t>;</a:t>
            </a:r>
          </a:p>
          <a:p>
            <a:pPr algn="l" rtl="0">
              <a:buNone/>
            </a:pPr>
            <a:r>
              <a:rPr lang="en-GB" dirty="0" smtClean="0"/>
              <a:t>    (</a:t>
            </a:r>
            <a:r>
              <a:rPr lang="en-GB" dirty="0" smtClean="0"/>
              <a:t>1) high gastrointestinal enzyme activity </a:t>
            </a:r>
            <a:r>
              <a:rPr lang="en-GB" dirty="0" smtClean="0"/>
              <a:t>and</a:t>
            </a:r>
          </a:p>
          <a:p>
            <a:pPr algn="l" rtl="0">
              <a:buNone/>
            </a:pPr>
            <a:r>
              <a:rPr lang="en-GB" dirty="0" smtClean="0"/>
              <a:t> </a:t>
            </a:r>
            <a:r>
              <a:rPr lang="en-GB" dirty="0" smtClean="0"/>
              <a:t>   </a:t>
            </a:r>
            <a:r>
              <a:rPr lang="en-GB" dirty="0" smtClean="0"/>
              <a:t>(2</a:t>
            </a:r>
            <a:r>
              <a:rPr lang="en-GB" dirty="0" smtClean="0"/>
              <a:t>) low permeability mucosa.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GB" dirty="0"/>
              <a:t>T</a:t>
            </a:r>
            <a:r>
              <a:rPr lang="en-GB" dirty="0" smtClean="0"/>
              <a:t>hus, although various factors such as permeability, stability and gastrointestinal transit time can affect the rate and extent of absorption of orally administrated proteins, </a:t>
            </a:r>
            <a:r>
              <a:rPr lang="en-GB" u="sng" dirty="0" smtClean="0"/>
              <a:t>molecular size </a:t>
            </a:r>
            <a:r>
              <a:rPr lang="en-GB" dirty="0" smtClean="0"/>
              <a:t>is generally considered the ultimate obstacle. </a:t>
            </a:r>
          </a:p>
          <a:p>
            <a:pPr algn="l" rtl="0"/>
            <a:r>
              <a:rPr lang="en-GB" dirty="0" smtClean="0"/>
              <a:t>Oral administration is still desired route of delivery for protein drugs due to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GB" dirty="0" smtClean="0"/>
              <a:t>Its convenience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GB" dirty="0" smtClean="0"/>
              <a:t>Cost-effectiveness and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GB" dirty="0" smtClean="0"/>
              <a:t>painlessness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Strategies to overcome the obstacles associated with oral delivery of proteins</a:t>
            </a:r>
            <a:endParaRPr lang="ar-IQ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GB" dirty="0" smtClean="0"/>
              <a:t>Suggested approaches to increase the oral bioavailability of protein drugs include encapsulation into micro- or </a:t>
            </a:r>
            <a:r>
              <a:rPr lang="en-GB" dirty="0" err="1" smtClean="0"/>
              <a:t>nanoparticles</a:t>
            </a:r>
            <a:r>
              <a:rPr lang="en-GB" dirty="0" smtClean="0"/>
              <a:t> thereby protecting proteins from intestinal degradation.</a:t>
            </a:r>
          </a:p>
          <a:p>
            <a:pPr algn="l" rtl="0"/>
            <a:r>
              <a:rPr lang="en-GB" dirty="0" smtClean="0"/>
              <a:t>Other strategies are chemical modifications such as amino acid backbone modifications and chemical conjugations to improve the resistance to degradation and the permeability of protein drug. </a:t>
            </a:r>
            <a:endParaRPr lang="en-GB" dirty="0" smtClean="0"/>
          </a:p>
          <a:p>
            <a:pPr algn="l" rtl="0"/>
            <a:r>
              <a:rPr lang="en-GB" dirty="0" smtClean="0"/>
              <a:t>Coadministration of protease inhibitors has also been suggested for the inhibition of enzymatic degradation. </a:t>
            </a:r>
            <a:endParaRPr lang="ar-IQ" dirty="0" smtClean="0"/>
          </a:p>
          <a:p>
            <a:pPr algn="l" rtl="0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GB" i="1" dirty="0" smtClean="0"/>
              <a:t>Parenteral</a:t>
            </a:r>
            <a:r>
              <a:rPr lang="en-GB" dirty="0" smtClean="0"/>
              <a:t> </a:t>
            </a:r>
            <a:r>
              <a:rPr lang="en-GB" i="1" dirty="0" smtClean="0"/>
              <a:t>Administration </a:t>
            </a:r>
          </a:p>
          <a:p>
            <a:pPr algn="l" rtl="0">
              <a:buNone/>
            </a:pPr>
            <a:r>
              <a:rPr lang="en-GB" i="1" dirty="0"/>
              <a:t> </a:t>
            </a:r>
            <a:r>
              <a:rPr lang="en-GB" i="1" dirty="0" smtClean="0"/>
              <a:t>  </a:t>
            </a:r>
            <a:r>
              <a:rPr lang="en-GB" dirty="0" smtClean="0"/>
              <a:t>Most peptide and protein drugs are currently formulated as parenteral formulations because of their poor oral bioavailability. </a:t>
            </a:r>
          </a:p>
          <a:p>
            <a:pPr algn="l" rtl="0"/>
            <a:r>
              <a:rPr lang="en-GB" dirty="0" smtClean="0"/>
              <a:t>Major routes of administration include intravenous (IV), subcutaneous (SC), and intramuscular (IM) administration.</a:t>
            </a:r>
          </a:p>
          <a:p>
            <a:pPr algn="l" rtl="0"/>
            <a:r>
              <a:rPr lang="en-GB" dirty="0" smtClean="0"/>
              <a:t>In addition, other non-oral administration pathways are utilized, including nasal, buccal, rectal, vaginal, transdermal, ocular and pulmonary drug delivery.   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GB" dirty="0" smtClean="0"/>
              <a:t>IV administration of peptides and proteins offers the advantage of circumventing (avoiding) </a:t>
            </a:r>
            <a:r>
              <a:rPr lang="en-GB" u="sng" dirty="0" smtClean="0"/>
              <a:t>presystemic</a:t>
            </a:r>
            <a:r>
              <a:rPr lang="en-GB" dirty="0" smtClean="0"/>
              <a:t> degradation, thereby achieving the highest concentration in the biologic system.</a:t>
            </a:r>
          </a:p>
          <a:p>
            <a:pPr algn="l" rtl="0"/>
            <a:r>
              <a:rPr lang="en-GB" dirty="0" smtClean="0"/>
              <a:t>IV administration as either a bolus dose or constant rate infusion, however, may not always provide the desired concentration-time profile depending on the biologic activity of the product. In this cases, </a:t>
            </a:r>
            <a:r>
              <a:rPr lang="en-GB" u="sng" dirty="0" smtClean="0"/>
              <a:t>IM or SC injections </a:t>
            </a:r>
            <a:r>
              <a:rPr lang="en-GB" dirty="0" smtClean="0"/>
              <a:t>may be more appropriate.  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GB" dirty="0" smtClean="0"/>
              <a:t>For example, luteinizing hormone-releasing hormone (LH-RH) in bursts stimulates the release of follicle-stimulating hormone (FSH) and luteinizing hormone (LH), whereas a continuous baseline level will suppress the release of these hormones. </a:t>
            </a:r>
          </a:p>
          <a:p>
            <a:pPr algn="l" rtl="0"/>
            <a:r>
              <a:rPr lang="en-GB" dirty="0" smtClean="0"/>
              <a:t>To avoid the high peaks from an IV administration of leuprorelin, an LH-RH agonist, a long acting monthly depot injection of the drug is approved for the treatment of prostate cancer.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versus SC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GB" dirty="0" smtClean="0"/>
              <a:t>A recent study comparing SC versus IV administration of </a:t>
            </a:r>
            <a:r>
              <a:rPr lang="en-GB" dirty="0" err="1" smtClean="0"/>
              <a:t>epoetin</a:t>
            </a:r>
            <a:r>
              <a:rPr lang="en-GB" dirty="0" smtClean="0"/>
              <a:t>-</a:t>
            </a:r>
            <a:r>
              <a:rPr lang="el-GR" dirty="0" smtClean="0"/>
              <a:t>α</a:t>
            </a:r>
            <a:r>
              <a:rPr lang="en-GB" dirty="0" smtClean="0"/>
              <a:t> in patients receiving </a:t>
            </a:r>
            <a:r>
              <a:rPr lang="en-GB" dirty="0" err="1" smtClean="0"/>
              <a:t>hemodialysis</a:t>
            </a:r>
            <a:r>
              <a:rPr lang="en-GB" dirty="0" smtClean="0"/>
              <a:t> reports that the SC route can maintain the </a:t>
            </a:r>
            <a:r>
              <a:rPr lang="en-GB" dirty="0" err="1" smtClean="0"/>
              <a:t>homatocrit</a:t>
            </a:r>
            <a:r>
              <a:rPr lang="en-GB" dirty="0" smtClean="0"/>
              <a:t> in a desired target range with a lower average weekly dose of </a:t>
            </a:r>
            <a:r>
              <a:rPr lang="en-GB" dirty="0" err="1" smtClean="0"/>
              <a:t>epoetin</a:t>
            </a:r>
            <a:r>
              <a:rPr lang="en-GB" dirty="0" smtClean="0"/>
              <a:t>-</a:t>
            </a:r>
            <a:r>
              <a:rPr lang="el-GR" dirty="0" smtClean="0"/>
              <a:t> α</a:t>
            </a:r>
            <a:r>
              <a:rPr lang="en-GB" dirty="0" smtClean="0"/>
              <a:t> compared to IV.  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 err="1" smtClean="0"/>
              <a:t>hematocrit</a:t>
            </a:r>
            <a:r>
              <a:rPr lang="en-US" dirty="0" smtClean="0"/>
              <a:t> also known as packed cell volume (PCV) or erythrocyte volume fraction (EVF), is the volume percentage (%) of red blood cells in blood.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Illu blood components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772816"/>
            <a:ext cx="4819650" cy="3962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895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Limitation of SC and IM </a:t>
            </a:r>
            <a:endParaRPr lang="ar-IQ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GB" dirty="0" smtClean="0"/>
              <a:t>One of the potential limitation of SC and IM administration, however, are the presystemic degradation process frequently associated with these administration routes, resulting in a reduced  bioavailability compared to IV administration. </a:t>
            </a:r>
          </a:p>
          <a:p>
            <a:pPr algn="l" rtl="0"/>
            <a:r>
              <a:rPr lang="en-GB" dirty="0" smtClean="0"/>
              <a:t>The </a:t>
            </a:r>
            <a:r>
              <a:rPr lang="en-GB" dirty="0" err="1" smtClean="0"/>
              <a:t>pharmacokinetically</a:t>
            </a:r>
            <a:r>
              <a:rPr lang="en-GB" dirty="0" smtClean="0"/>
              <a:t> derived apparent absorption rate constant </a:t>
            </a:r>
            <a:r>
              <a:rPr lang="en-GB" i="1" dirty="0" smtClean="0"/>
              <a:t>k</a:t>
            </a:r>
            <a:r>
              <a:rPr lang="en-GB" baseline="-25000" dirty="0" smtClean="0"/>
              <a:t>app</a:t>
            </a:r>
            <a:r>
              <a:rPr lang="en-GB" i="1" dirty="0" smtClean="0"/>
              <a:t>  </a:t>
            </a:r>
            <a:r>
              <a:rPr lang="en-GB" dirty="0" smtClean="0"/>
              <a:t>for protein drugs administrated via these administration routes is thus the combination of absorption into the systemic circulation and presystemic degradation at absorption site, i.e., the sum of a true first-order absorption rate constant </a:t>
            </a:r>
            <a:r>
              <a:rPr lang="en-GB" i="1" dirty="0" smtClean="0"/>
              <a:t> k</a:t>
            </a:r>
            <a:r>
              <a:rPr lang="en-GB" baseline="-25000" dirty="0" smtClean="0"/>
              <a:t>a</a:t>
            </a:r>
            <a:r>
              <a:rPr lang="en-GB" i="1" dirty="0" smtClean="0"/>
              <a:t> </a:t>
            </a:r>
            <a:r>
              <a:rPr lang="en-GB" dirty="0" smtClean="0"/>
              <a:t>and a first-order degradation rate constant. 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l" rtl="0"/>
            <a:r>
              <a:rPr lang="en-GB" dirty="0" smtClean="0"/>
              <a:t>The true absorption rate constant </a:t>
            </a:r>
            <a:r>
              <a:rPr lang="en-GB" i="1" dirty="0" smtClean="0"/>
              <a:t>k</a:t>
            </a:r>
            <a:r>
              <a:rPr lang="en-GB" baseline="-25000" dirty="0" smtClean="0"/>
              <a:t>a</a:t>
            </a:r>
            <a:r>
              <a:rPr lang="en-GB" i="1" dirty="0" smtClean="0"/>
              <a:t> </a:t>
            </a:r>
            <a:r>
              <a:rPr lang="en-GB" dirty="0" smtClean="0"/>
              <a:t>can then be calculated as</a:t>
            </a:r>
          </a:p>
          <a:p>
            <a:pPr algn="l" rtl="0">
              <a:buNone/>
            </a:pPr>
            <a:r>
              <a:rPr lang="en-GB" i="1" dirty="0" smtClean="0"/>
              <a:t>     K</a:t>
            </a:r>
            <a:r>
              <a:rPr lang="en-GB" baseline="-25000" dirty="0" smtClean="0"/>
              <a:t>a</a:t>
            </a:r>
            <a:r>
              <a:rPr lang="en-GB" i="1" dirty="0" smtClean="0"/>
              <a:t> = F. K</a:t>
            </a:r>
            <a:r>
              <a:rPr lang="en-GB" baseline="-25000" dirty="0" smtClean="0"/>
              <a:t>app</a:t>
            </a:r>
          </a:p>
          <a:p>
            <a:pPr algn="l" rtl="0">
              <a:buNone/>
            </a:pPr>
            <a:r>
              <a:rPr lang="en-GB" dirty="0" smtClean="0"/>
              <a:t>Where f is the bioavailability compared to IV administration. </a:t>
            </a:r>
          </a:p>
          <a:p>
            <a:pPr algn="l" rtl="0"/>
            <a:r>
              <a:rPr lang="en-GB" dirty="0" smtClean="0"/>
              <a:t>A rapid apparent absorption, i.e., large </a:t>
            </a:r>
            <a:r>
              <a:rPr lang="en-GB" i="1" dirty="0" smtClean="0"/>
              <a:t>k</a:t>
            </a:r>
            <a:r>
              <a:rPr lang="en-GB" baseline="-25000" dirty="0" smtClean="0"/>
              <a:t>app</a:t>
            </a:r>
            <a:r>
              <a:rPr lang="en-GB" dirty="0" smtClean="0"/>
              <a:t>, can </a:t>
            </a:r>
            <a:r>
              <a:rPr lang="en-GB" dirty="0" smtClean="0"/>
              <a:t>thus be the result of a slow true absorption and fast presystemic degradation, i.e., a low systemic bioavailability.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>
            <a:noAutofit/>
          </a:bodyPr>
          <a:lstStyle/>
          <a:p>
            <a:r>
              <a:rPr lang="en-GB" sz="2800" dirty="0" smtClean="0"/>
              <a:t>The central paradigm of clinical pharmacology: The dose-concentration-effect relationship</a:t>
            </a:r>
            <a:endParaRPr lang="ar-IQ" sz="28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87624" y="2132856"/>
            <a:ext cx="6840760" cy="2930624"/>
            <a:chOff x="1475656" y="1988840"/>
            <a:chExt cx="6840760" cy="2930624"/>
          </a:xfrm>
        </p:grpSpPr>
        <p:sp>
          <p:nvSpPr>
            <p:cNvPr id="4" name="Rectangle 3"/>
            <p:cNvSpPr/>
            <p:nvPr/>
          </p:nvSpPr>
          <p:spPr>
            <a:xfrm>
              <a:off x="1475656" y="24208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GB" dirty="0" smtClean="0"/>
                <a:t>Dose </a:t>
              </a:r>
              <a:endParaRPr lang="ar-IQ" dirty="0"/>
            </a:p>
          </p:txBody>
        </p:sp>
        <p:sp>
          <p:nvSpPr>
            <p:cNvPr id="5" name="Notched Right Arrow 4"/>
            <p:cNvSpPr/>
            <p:nvPr/>
          </p:nvSpPr>
          <p:spPr>
            <a:xfrm>
              <a:off x="2483768" y="2636912"/>
              <a:ext cx="978408" cy="484632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6" name="Up Arrow Callout 5"/>
            <p:cNvSpPr/>
            <p:nvPr/>
          </p:nvSpPr>
          <p:spPr>
            <a:xfrm>
              <a:off x="1907704" y="3356992"/>
              <a:ext cx="2016224" cy="914400"/>
            </a:xfrm>
            <a:prstGeom prst="up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GB" dirty="0" smtClean="0"/>
                <a:t>pharmacokinetics</a:t>
              </a:r>
              <a:endParaRPr lang="ar-IQ" dirty="0"/>
            </a:p>
          </p:txBody>
        </p:sp>
        <p:sp>
          <p:nvSpPr>
            <p:cNvPr id="7" name="Flowchart: Connector 6"/>
            <p:cNvSpPr/>
            <p:nvPr/>
          </p:nvSpPr>
          <p:spPr>
            <a:xfrm>
              <a:off x="3563888" y="2492896"/>
              <a:ext cx="2304256" cy="792088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GB" dirty="0" smtClean="0"/>
                <a:t>concentration</a:t>
              </a:r>
              <a:endParaRPr lang="ar-IQ" dirty="0"/>
            </a:p>
          </p:txBody>
        </p:sp>
        <p:sp>
          <p:nvSpPr>
            <p:cNvPr id="8" name="Right Arrow 7"/>
            <p:cNvSpPr/>
            <p:nvPr/>
          </p:nvSpPr>
          <p:spPr>
            <a:xfrm rot="20555973">
              <a:off x="5865269" y="2330100"/>
              <a:ext cx="1104009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9" name="Right Arrow 8"/>
            <p:cNvSpPr/>
            <p:nvPr/>
          </p:nvSpPr>
          <p:spPr>
            <a:xfrm rot="1942118">
              <a:off x="5735150" y="3318451"/>
              <a:ext cx="1135691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236296" y="1988840"/>
              <a:ext cx="108012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GB" dirty="0" smtClean="0"/>
                <a:t>Efficacy </a:t>
              </a:r>
              <a:endParaRPr lang="ar-IQ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64288" y="3501008"/>
              <a:ext cx="1152128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GB" dirty="0" smtClean="0"/>
                <a:t>Toxicity</a:t>
              </a:r>
              <a:endParaRPr lang="ar-IQ" dirty="0"/>
            </a:p>
          </p:txBody>
        </p:sp>
        <p:sp>
          <p:nvSpPr>
            <p:cNvPr id="12" name="Up Arrow Callout 11"/>
            <p:cNvSpPr/>
            <p:nvPr/>
          </p:nvSpPr>
          <p:spPr>
            <a:xfrm>
              <a:off x="5004048" y="4005064"/>
              <a:ext cx="2232248" cy="914400"/>
            </a:xfrm>
            <a:prstGeom prst="up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GB" dirty="0" err="1" smtClean="0"/>
                <a:t>Pharmacodynamic</a:t>
              </a:r>
              <a:endParaRPr lang="ar-IQ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GB" dirty="0" smtClean="0"/>
              <a:t>Other potential factors that may limit bioavailability of proteins after SC or IM administration include </a:t>
            </a:r>
            <a:r>
              <a:rPr lang="en-GB" u="sng" dirty="0" smtClean="0"/>
              <a:t>variable local blood flow</a:t>
            </a:r>
            <a:r>
              <a:rPr lang="en-GB" dirty="0" smtClean="0"/>
              <a:t>, </a:t>
            </a:r>
            <a:r>
              <a:rPr lang="en-GB" u="sng" dirty="0" smtClean="0"/>
              <a:t>injection trauma</a:t>
            </a:r>
            <a:r>
              <a:rPr lang="en-GB" dirty="0" smtClean="0"/>
              <a:t>, and </a:t>
            </a:r>
            <a:r>
              <a:rPr lang="en-GB" u="sng" dirty="0" smtClean="0"/>
              <a:t>limitation of uptake into systemic circulation related to effective capillary pore size and diffusion.</a:t>
            </a:r>
          </a:p>
          <a:p>
            <a:pPr algn="l" rtl="0"/>
            <a:r>
              <a:rPr lang="en-GB" dirty="0" smtClean="0"/>
              <a:t>Following an SC injection, peptide and protein therapeutics may enter the systemic circulation either via blood capillaries or through lymphatic vessels. </a:t>
            </a:r>
          </a:p>
          <a:p>
            <a:pPr algn="l" rtl="0"/>
            <a:r>
              <a:rPr lang="en-GB" dirty="0" smtClean="0"/>
              <a:t>In general, macromolecules larger than 16 </a:t>
            </a:r>
            <a:r>
              <a:rPr lang="en-GB" dirty="0" err="1" smtClean="0"/>
              <a:t>kDa</a:t>
            </a:r>
            <a:r>
              <a:rPr lang="en-GB" dirty="0" smtClean="0"/>
              <a:t> are predominantly absorbed into the </a:t>
            </a:r>
            <a:r>
              <a:rPr lang="en-GB" dirty="0" err="1" smtClean="0"/>
              <a:t>lymphatics</a:t>
            </a:r>
            <a:r>
              <a:rPr lang="en-GB" dirty="0" smtClean="0"/>
              <a:t> whereas those under 1 </a:t>
            </a:r>
            <a:r>
              <a:rPr lang="en-GB" dirty="0" err="1" smtClean="0"/>
              <a:t>kDa</a:t>
            </a:r>
            <a:r>
              <a:rPr lang="en-GB" dirty="0" smtClean="0"/>
              <a:t> are mostly absorbed into blood circulation.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 smtClean="0"/>
              <a:t>There appears to be a linear relationship between the molecular weight of the protein and the proportion of the dose absorbed by the </a:t>
            </a:r>
            <a:r>
              <a:rPr lang="en-GB" dirty="0" err="1" smtClean="0"/>
              <a:t>lymphatics</a:t>
            </a:r>
            <a:r>
              <a:rPr lang="en-GB" dirty="0" smtClean="0"/>
              <a:t> (see Figure 2 in Lecture 5). </a:t>
            </a:r>
          </a:p>
          <a:p>
            <a:pPr algn="l" rtl="0"/>
            <a:r>
              <a:rPr lang="en-GB" dirty="0" smtClean="0"/>
              <a:t>This is of particular importance for those agents whose therapeutic targets are lymphoid cell (i.e., </a:t>
            </a:r>
            <a:r>
              <a:rPr lang="en-GB" dirty="0" err="1" smtClean="0"/>
              <a:t>interferons</a:t>
            </a:r>
            <a:r>
              <a:rPr lang="en-GB" dirty="0" smtClean="0"/>
              <a:t> and interleukins).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dirty="0" smtClean="0"/>
              <a:t>Introduction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 smtClean="0"/>
              <a:t>Pharmacokinetics describes the time course of a drug in a body fluid, preferably plasma or blood, that results from the administration of a certain dosage regimen.</a:t>
            </a:r>
          </a:p>
          <a:p>
            <a:pPr algn="l" rtl="0"/>
            <a:r>
              <a:rPr lang="en-GB" dirty="0" smtClean="0"/>
              <a:t>It comprises all processes affecting drug absorption, distribution, metabolism, and excretion.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66812"/>
            <a:ext cx="8229600" cy="4524375"/>
          </a:xfrm>
        </p:spPr>
        <p:txBody>
          <a:bodyPr/>
          <a:lstStyle/>
          <a:p>
            <a:pPr algn="l" rtl="0"/>
            <a:r>
              <a:rPr lang="en-GB" dirty="0" smtClean="0"/>
              <a:t>Simplified, pharmacokinetics characterizes </a:t>
            </a:r>
            <a:r>
              <a:rPr lang="en-GB" dirty="0" smtClean="0">
                <a:solidFill>
                  <a:srgbClr val="C00000"/>
                </a:solidFill>
              </a:rPr>
              <a:t>what the body does to the drug.</a:t>
            </a:r>
          </a:p>
          <a:p>
            <a:pPr algn="l" rtl="0"/>
            <a:r>
              <a:rPr lang="en-GB" dirty="0" smtClean="0"/>
              <a:t> In contrast, </a:t>
            </a:r>
            <a:r>
              <a:rPr lang="en-GB" dirty="0" err="1" smtClean="0"/>
              <a:t>pharmacodynamic</a:t>
            </a:r>
            <a:r>
              <a:rPr lang="en-GB" dirty="0" smtClean="0"/>
              <a:t>  characterizes the intensity of a drug effect or toxicity resulting from certain drug  concentration in a body fluid, usually at the assumed site of drug action. It can be simplified to </a:t>
            </a:r>
            <a:r>
              <a:rPr lang="en-GB" dirty="0" smtClean="0">
                <a:solidFill>
                  <a:srgbClr val="C00000"/>
                </a:solidFill>
              </a:rPr>
              <a:t>what the drug does to the body </a:t>
            </a:r>
            <a:endParaRPr lang="ar-IQ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915816" y="3105834"/>
            <a:ext cx="1428596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GB" dirty="0" smtClean="0"/>
              <a:t>Metabolism</a:t>
            </a:r>
          </a:p>
          <a:p>
            <a:pPr algn="l" rtl="0"/>
            <a:r>
              <a:rPr lang="en-GB" dirty="0" smtClean="0"/>
              <a:t>   Excretion </a:t>
            </a:r>
            <a:endParaRPr lang="ar-IQ" dirty="0"/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6948264" y="3933056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>
            <a:off x="251520" y="548680"/>
            <a:ext cx="8650252" cy="5832648"/>
            <a:chOff x="251520" y="548680"/>
            <a:chExt cx="8650252" cy="5832648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8532440" y="4149080"/>
              <a:ext cx="0" cy="2232248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95" name="Group 94"/>
            <p:cNvGrpSpPr/>
            <p:nvPr/>
          </p:nvGrpSpPr>
          <p:grpSpPr>
            <a:xfrm>
              <a:off x="251520" y="548680"/>
              <a:ext cx="8650252" cy="5734669"/>
              <a:chOff x="251520" y="548680"/>
              <a:chExt cx="8650252" cy="5734669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251520" y="548680"/>
                <a:ext cx="4331971" cy="2304256"/>
                <a:chOff x="323528" y="548680"/>
                <a:chExt cx="4464496" cy="2304256"/>
              </a:xfrm>
            </p:grpSpPr>
            <p:sp>
              <p:nvSpPr>
                <p:cNvPr id="2" name="Rectangle 1"/>
                <p:cNvSpPr/>
                <p:nvPr/>
              </p:nvSpPr>
              <p:spPr>
                <a:xfrm>
                  <a:off x="2339752" y="548680"/>
                  <a:ext cx="2448272" cy="1440160"/>
                </a:xfrm>
                <a:prstGeom prst="rect">
                  <a:avLst/>
                </a:prstGeom>
                <a:no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IQ" dirty="0"/>
                </a:p>
              </p:txBody>
            </p:sp>
            <p:cxnSp>
              <p:nvCxnSpPr>
                <p:cNvPr id="4" name="Straight Arrow Connector 3"/>
                <p:cNvCxnSpPr/>
                <p:nvPr/>
              </p:nvCxnSpPr>
              <p:spPr>
                <a:xfrm>
                  <a:off x="1115616" y="1268760"/>
                  <a:ext cx="1008112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7" name="TextBox 6"/>
                <p:cNvSpPr txBox="1"/>
                <p:nvPr/>
              </p:nvSpPr>
              <p:spPr>
                <a:xfrm>
                  <a:off x="323528" y="980728"/>
                  <a:ext cx="748923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GB" dirty="0" smtClean="0"/>
                    <a:t>Drug </a:t>
                  </a:r>
                  <a:endParaRPr lang="ar-IQ" dirty="0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971599" y="836712"/>
                  <a:ext cx="1326921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 algn="l" rtl="0"/>
                  <a:r>
                    <a:rPr lang="en-GB" dirty="0" smtClean="0"/>
                    <a:t>Absorption</a:t>
                  </a:r>
                  <a:endParaRPr lang="ar-IQ" dirty="0"/>
                </a:p>
              </p:txBody>
            </p:sp>
            <p:cxnSp>
              <p:nvCxnSpPr>
                <p:cNvPr id="11" name="Straight Arrow Connector 10"/>
                <p:cNvCxnSpPr/>
                <p:nvPr/>
              </p:nvCxnSpPr>
              <p:spPr>
                <a:xfrm>
                  <a:off x="3588807" y="980728"/>
                  <a:ext cx="0" cy="61200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Arrow Connector 13"/>
                <p:cNvCxnSpPr/>
                <p:nvPr/>
              </p:nvCxnSpPr>
              <p:spPr>
                <a:xfrm flipV="1">
                  <a:off x="3291964" y="980728"/>
                  <a:ext cx="0" cy="61200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2401433" y="620688"/>
                  <a:ext cx="2146742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GB" dirty="0" smtClean="0"/>
                    <a:t>Protein bound drug</a:t>
                  </a:r>
                  <a:endParaRPr lang="ar-IQ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2372959" y="1556792"/>
                  <a:ext cx="2403223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GB" dirty="0" smtClean="0"/>
                    <a:t>Plasma concentration</a:t>
                  </a:r>
                  <a:endParaRPr lang="ar-IQ" dirty="0"/>
                </a:p>
              </p:txBody>
            </p:sp>
            <p:cxnSp>
              <p:nvCxnSpPr>
                <p:cNvPr id="22" name="Straight Arrow Connector 21"/>
                <p:cNvCxnSpPr/>
                <p:nvPr/>
              </p:nvCxnSpPr>
              <p:spPr>
                <a:xfrm>
                  <a:off x="3635896" y="2060848"/>
                  <a:ext cx="0" cy="7920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extBox 24"/>
                <p:cNvSpPr txBox="1"/>
                <p:nvPr/>
              </p:nvSpPr>
              <p:spPr>
                <a:xfrm>
                  <a:off x="2177976" y="2204864"/>
                  <a:ext cx="1377300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GB" dirty="0" smtClean="0"/>
                    <a:t>Elimination </a:t>
                  </a:r>
                  <a:endParaRPr lang="ar-IQ" dirty="0"/>
                </a:p>
              </p:txBody>
            </p:sp>
          </p:grpSp>
          <p:sp>
            <p:nvSpPr>
              <p:cNvPr id="28" name="Rectangle 27"/>
              <p:cNvSpPr/>
              <p:nvPr/>
            </p:nvSpPr>
            <p:spPr>
              <a:xfrm>
                <a:off x="2771800" y="2971800"/>
                <a:ext cx="1800200" cy="914400"/>
              </a:xfrm>
              <a:prstGeom prst="rect">
                <a:avLst/>
              </a:prstGeom>
              <a:noFill/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 flipH="1">
                <a:off x="4860032" y="1268760"/>
                <a:ext cx="8280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>
                <a:off x="4932040" y="1412776"/>
                <a:ext cx="8280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 flipH="1" flipV="1">
                <a:off x="4788024" y="2060848"/>
                <a:ext cx="216024" cy="64807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4572000" y="2132856"/>
                <a:ext cx="216024" cy="64807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flipH="1">
                <a:off x="5076056" y="5085184"/>
                <a:ext cx="576064" cy="21602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>
                <a:off x="8532440" y="620688"/>
                <a:ext cx="0" cy="3456384"/>
              </a:xfrm>
              <a:prstGeom prst="straightConnector1">
                <a:avLst/>
              </a:prstGeom>
              <a:ln w="28575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84" name="Group 83"/>
              <p:cNvGrpSpPr/>
              <p:nvPr/>
            </p:nvGrpSpPr>
            <p:grpSpPr>
              <a:xfrm>
                <a:off x="5940152" y="548680"/>
                <a:ext cx="2376871" cy="1440160"/>
                <a:chOff x="6156176" y="548680"/>
                <a:chExt cx="2376871" cy="1440160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6156176" y="548680"/>
                  <a:ext cx="2376264" cy="1440160"/>
                </a:xfrm>
                <a:prstGeom prst="rect">
                  <a:avLst/>
                </a:prstGeom>
                <a:no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IQ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6300192" y="620688"/>
                  <a:ext cx="2086853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GB" dirty="0" smtClean="0"/>
                    <a:t>Tissue bound drug</a:t>
                  </a:r>
                  <a:endParaRPr lang="ar-IQ" dirty="0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228184" y="1556792"/>
                  <a:ext cx="2304863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GB" dirty="0" smtClean="0"/>
                    <a:t>Tissue concentration</a:t>
                  </a:r>
                  <a:endParaRPr lang="ar-IQ" dirty="0"/>
                </a:p>
              </p:txBody>
            </p:sp>
            <p:cxnSp>
              <p:nvCxnSpPr>
                <p:cNvPr id="60" name="Straight Arrow Connector 59"/>
                <p:cNvCxnSpPr/>
                <p:nvPr/>
              </p:nvCxnSpPr>
              <p:spPr>
                <a:xfrm>
                  <a:off x="7452320" y="1052736"/>
                  <a:ext cx="0" cy="50405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Arrow Connector 61"/>
                <p:cNvCxnSpPr/>
                <p:nvPr/>
              </p:nvCxnSpPr>
              <p:spPr>
                <a:xfrm flipV="1">
                  <a:off x="7164288" y="1052736"/>
                  <a:ext cx="0" cy="50405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Group 84"/>
              <p:cNvGrpSpPr/>
              <p:nvPr/>
            </p:nvGrpSpPr>
            <p:grpSpPr>
              <a:xfrm>
                <a:off x="4932040" y="2780928"/>
                <a:ext cx="3456384" cy="1296144"/>
                <a:chOff x="5148064" y="2780928"/>
                <a:chExt cx="3456384" cy="1296144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5148064" y="3105834"/>
                  <a:ext cx="1616789" cy="646331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GB" dirty="0" smtClean="0"/>
                    <a:t>Drug in effect </a:t>
                  </a:r>
                </a:p>
                <a:p>
                  <a:r>
                    <a:rPr lang="en-GB" dirty="0" smtClean="0"/>
                    <a:t>compartment</a:t>
                  </a:r>
                  <a:endParaRPr lang="ar-IQ" dirty="0"/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5148064" y="2780928"/>
                  <a:ext cx="3456384" cy="1296144"/>
                </a:xfrm>
                <a:prstGeom prst="rect">
                  <a:avLst/>
                </a:prstGeom>
                <a:no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IQ"/>
                </a:p>
              </p:txBody>
            </p:sp>
            <p:sp>
              <p:nvSpPr>
                <p:cNvPr id="68" name="Oval 67"/>
                <p:cNvSpPr/>
                <p:nvPr/>
              </p:nvSpPr>
              <p:spPr>
                <a:xfrm>
                  <a:off x="6804248" y="2852936"/>
                  <a:ext cx="1728192" cy="103326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GB" sz="1400" dirty="0" smtClean="0"/>
                    <a:t>Drug bound</a:t>
                  </a:r>
                </a:p>
                <a:p>
                  <a:pPr algn="ctr"/>
                  <a:r>
                    <a:rPr lang="en-GB" sz="1400" dirty="0" smtClean="0"/>
                    <a:t>to</a:t>
                  </a:r>
                </a:p>
                <a:p>
                  <a:pPr algn="ctr"/>
                  <a:r>
                    <a:rPr lang="en-GB" sz="1400" dirty="0" smtClean="0"/>
                    <a:t>Receptor/ </a:t>
                  </a:r>
                  <a:r>
                    <a:rPr lang="en-GB" sz="1400" dirty="0" err="1" smtClean="0"/>
                    <a:t>effector</a:t>
                  </a:r>
                  <a:endParaRPr lang="ar-IQ" dirty="0"/>
                </a:p>
              </p:txBody>
            </p:sp>
          </p:grpSp>
          <p:sp>
            <p:nvSpPr>
              <p:cNvPr id="78" name="Oval 77"/>
              <p:cNvSpPr/>
              <p:nvPr/>
            </p:nvSpPr>
            <p:spPr>
              <a:xfrm>
                <a:off x="5580112" y="4221088"/>
                <a:ext cx="2160240" cy="10332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r>
                  <a:rPr lang="en-GB" sz="1400" dirty="0" smtClean="0"/>
                  <a:t>Post-receptor events</a:t>
                </a:r>
                <a:endParaRPr lang="ar-IQ" dirty="0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2915816" y="4797152"/>
                <a:ext cx="2160240" cy="10332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r>
                  <a:rPr lang="en-GB" sz="1400" dirty="0" smtClean="0"/>
                  <a:t>biochemical events</a:t>
                </a:r>
                <a:endParaRPr lang="ar-IQ" dirty="0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611560" y="5229200"/>
                <a:ext cx="2160240" cy="10332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r>
                  <a:rPr lang="en-GB" sz="1400" dirty="0" smtClean="0"/>
                  <a:t>Pharmacological response</a:t>
                </a:r>
                <a:endParaRPr lang="ar-IQ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 rot="16200000">
                <a:off x="7779766" y="2241495"/>
                <a:ext cx="1874680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 algn="r" rtl="0"/>
                <a:r>
                  <a:rPr lang="en-GB" b="1" dirty="0" smtClean="0"/>
                  <a:t>Pharmacokinetics</a:t>
                </a:r>
                <a:endParaRPr lang="ar-IQ" b="1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 rot="16200000">
                <a:off x="7693204" y="5074781"/>
                <a:ext cx="2047804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GB" b="1" dirty="0" err="1" smtClean="0"/>
                  <a:t>Pharmacodynamics</a:t>
                </a:r>
                <a:endParaRPr lang="ar-IQ" b="1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4572000" y="836712"/>
                <a:ext cx="1467068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GB" dirty="0" smtClean="0"/>
                  <a:t>Distribution  </a:t>
                </a:r>
                <a:endParaRPr lang="ar-IQ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7733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GB" dirty="0" smtClean="0"/>
              <a:t>General pharmacokinetic and </a:t>
            </a:r>
            <a:r>
              <a:rPr lang="en-GB" dirty="0" err="1" smtClean="0"/>
              <a:t>pharmacodynamic</a:t>
            </a:r>
            <a:r>
              <a:rPr lang="en-GB" dirty="0" smtClean="0"/>
              <a:t> principles are to a large extent equally applicable to protein and peptide drugs as they are to traditional small molecule-based therapeutics.</a:t>
            </a:r>
          </a:p>
          <a:p>
            <a:pPr algn="l" rtl="0">
              <a:buNone/>
            </a:pPr>
            <a:endParaRPr lang="en-GB" dirty="0" smtClean="0"/>
          </a:p>
          <a:p>
            <a:pPr algn="l" rtl="0"/>
            <a:r>
              <a:rPr lang="en-GB" dirty="0" smtClean="0"/>
              <a:t>Deviations from some of these principles and additional challenges with regard to the characterization of the pharmacokinetics and </a:t>
            </a:r>
            <a:r>
              <a:rPr lang="en-GB" dirty="0" err="1" smtClean="0"/>
              <a:t>pharmacodynamics</a:t>
            </a:r>
            <a:r>
              <a:rPr lang="en-GB" dirty="0" smtClean="0"/>
              <a:t> of peptide and protein therapeutics, however, arise from some of their specific properties: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 algn="l" rtl="0">
              <a:buAutoNum type="alphaLcPeriod"/>
            </a:pPr>
            <a:r>
              <a:rPr lang="en-GB" dirty="0" smtClean="0"/>
              <a:t>Their structural similarity to endogenous structural proteins and nutrients.</a:t>
            </a:r>
          </a:p>
          <a:p>
            <a:pPr marL="514350" indent="-514350" algn="l" rtl="0">
              <a:buAutoNum type="alphaLcPeriod"/>
            </a:pPr>
            <a:r>
              <a:rPr lang="en-GB" dirty="0" smtClean="0"/>
              <a:t>Their intimate involvement in physiologic processes on the molecular level, often including regulatory feedback mechanisms.</a:t>
            </a:r>
          </a:p>
          <a:p>
            <a:pPr marL="514350" indent="-514350" algn="l" rtl="0">
              <a:buAutoNum type="alphaLcPeriod"/>
            </a:pPr>
            <a:r>
              <a:rPr lang="en-GB" dirty="0" smtClean="0"/>
              <a:t>The analytical challenges to identify and quantify them in the presence of a myriad of similar molecules</a:t>
            </a:r>
          </a:p>
          <a:p>
            <a:pPr marL="514350" indent="-514350" algn="l" rtl="0">
              <a:buAutoNum type="alphaLcPeriod"/>
            </a:pPr>
            <a:r>
              <a:rPr lang="en-GB" dirty="0" smtClean="0"/>
              <a:t>Their large molecular weight and macromolecules character (for proteins).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0"/>
            <a:r>
              <a:rPr lang="en-GB" sz="3600" dirty="0" smtClean="0"/>
              <a:t>Pharmacokinetics of protein therapeutics</a:t>
            </a:r>
            <a:endParaRPr lang="ar-IQ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 smtClean="0"/>
              <a:t> The in vivo disposition of peptide and protein drugs may often be predicted to a large degree from their </a:t>
            </a:r>
            <a:r>
              <a:rPr lang="en-GB" u="sng" dirty="0" smtClean="0"/>
              <a:t>physiological function</a:t>
            </a:r>
            <a:r>
              <a:rPr lang="en-GB" dirty="0" smtClean="0"/>
              <a:t>.</a:t>
            </a:r>
          </a:p>
          <a:p>
            <a:pPr algn="l" rtl="0"/>
            <a:r>
              <a:rPr lang="en-GB" dirty="0" smtClean="0"/>
              <a:t> Peptides, for example, which frequently have </a:t>
            </a:r>
            <a:r>
              <a:rPr lang="en-GB" u="sng" dirty="0" smtClean="0"/>
              <a:t>hormone activity</a:t>
            </a:r>
            <a:r>
              <a:rPr lang="en-GB" dirty="0" smtClean="0"/>
              <a:t>, usually have </a:t>
            </a:r>
            <a:r>
              <a:rPr lang="en-GB" u="sng" dirty="0" smtClean="0"/>
              <a:t>short</a:t>
            </a:r>
            <a:r>
              <a:rPr lang="en-GB" dirty="0" smtClean="0"/>
              <a:t> elimination half-lives, which is desirable for a close regulation of their endogenous levels and thus function.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l" rtl="0"/>
            <a:r>
              <a:rPr lang="en-GB" dirty="0" smtClean="0"/>
              <a:t>Insulin, for example shows </a:t>
            </a:r>
            <a:r>
              <a:rPr lang="en-GB" u="sng" dirty="0" smtClean="0"/>
              <a:t>dose-dependent </a:t>
            </a:r>
            <a:r>
              <a:rPr lang="en-GB" dirty="0" smtClean="0"/>
              <a:t>elimination with a relatively short half-life of 25 and 52 minutes at 0.1 and 0.2 U/kg, respectively.</a:t>
            </a:r>
          </a:p>
          <a:p>
            <a:pPr algn="l" rtl="0"/>
            <a:r>
              <a:rPr lang="en-GB" dirty="0" smtClean="0"/>
              <a:t>Contrary to that, proteins that have </a:t>
            </a:r>
            <a:r>
              <a:rPr lang="en-GB" u="sng" dirty="0" smtClean="0"/>
              <a:t>transport tasks </a:t>
            </a:r>
            <a:r>
              <a:rPr lang="en-GB" dirty="0" smtClean="0"/>
              <a:t>such as </a:t>
            </a:r>
            <a:r>
              <a:rPr lang="en-GB" u="sng" dirty="0" smtClean="0"/>
              <a:t>albumin</a:t>
            </a:r>
            <a:r>
              <a:rPr lang="en-GB" dirty="0" smtClean="0"/>
              <a:t> or </a:t>
            </a:r>
            <a:r>
              <a:rPr lang="en-GB" u="sng" dirty="0" smtClean="0"/>
              <a:t>long-term immunity functions </a:t>
            </a:r>
            <a:r>
              <a:rPr lang="en-GB" dirty="0" smtClean="0"/>
              <a:t>such as </a:t>
            </a:r>
            <a:r>
              <a:rPr lang="en-GB" u="sng" dirty="0" err="1" smtClean="0"/>
              <a:t>immunoglobulins</a:t>
            </a:r>
            <a:r>
              <a:rPr lang="en-GB" dirty="0" smtClean="0"/>
              <a:t> have elimination half-lives of several </a:t>
            </a:r>
            <a:r>
              <a:rPr lang="en-GB" u="sng" dirty="0" smtClean="0"/>
              <a:t>days</a:t>
            </a:r>
            <a:r>
              <a:rPr lang="en-GB" dirty="0" smtClean="0"/>
              <a:t>, which enables and ensures the continuous maintenance of physiologically necessary concentrations in the bloodstream. 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299</TotalTime>
  <Words>1168</Words>
  <Application>Microsoft Office PowerPoint</Application>
  <PresentationFormat>On-screen Show (4:3)</PresentationFormat>
  <Paragraphs>84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Lecture-7 Pharmaceutical Biotechnology </vt:lpstr>
      <vt:lpstr>The central paradigm of clinical pharmacology: The dose-concentration-effect relationship</vt:lpstr>
      <vt:lpstr>Introduction </vt:lpstr>
      <vt:lpstr>Slide 4</vt:lpstr>
      <vt:lpstr>Slide 5</vt:lpstr>
      <vt:lpstr>Slide 6</vt:lpstr>
      <vt:lpstr>Slide 7</vt:lpstr>
      <vt:lpstr>Pharmacokinetics of protein therapeutics</vt:lpstr>
      <vt:lpstr>Slide 9</vt:lpstr>
      <vt:lpstr>Absorption of protein therapeutics</vt:lpstr>
      <vt:lpstr>Slide 11</vt:lpstr>
      <vt:lpstr>Strategies to overcome the obstacles associated with oral delivery of proteins</vt:lpstr>
      <vt:lpstr>Slide 13</vt:lpstr>
      <vt:lpstr>Slide 14</vt:lpstr>
      <vt:lpstr>Slide 15</vt:lpstr>
      <vt:lpstr>IV versus SC</vt:lpstr>
      <vt:lpstr>Slide 17</vt:lpstr>
      <vt:lpstr>Limitation of SC and IM </vt:lpstr>
      <vt:lpstr>Slide 19</vt:lpstr>
      <vt:lpstr>Slide 20</vt:lpstr>
      <vt:lpstr>Slide 21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Lecture-7 Pharmaceutical Biotechnology</dc:title>
  <dc:creator>hp pavilion</dc:creator>
  <cp:lastModifiedBy>hp pavilion</cp:lastModifiedBy>
  <cp:revision>35</cp:revision>
  <dcterms:created xsi:type="dcterms:W3CDTF">2013-04-25T16:07:54Z</dcterms:created>
  <dcterms:modified xsi:type="dcterms:W3CDTF">2018-04-08T08:58:12Z</dcterms:modified>
</cp:coreProperties>
</file>