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70" r:id="rId6"/>
    <p:sldId id="271" r:id="rId7"/>
    <p:sldId id="261" r:id="rId8"/>
    <p:sldId id="272"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5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2353338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379249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837C56-8732-465C-9989-040BD2EB332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9563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2190569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837C56-8732-465C-9989-040BD2EB332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7587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49857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2681806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171912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179062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008679-352E-4563-9E25-AF9131ABC181}" type="datetimeFigureOut">
              <a:rPr lang="en-US" smtClean="0"/>
              <a:t>4/3/2018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1046459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3822198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008679-352E-4563-9E25-AF9131ABC181}" type="datetimeFigureOut">
              <a:rPr lang="en-US" smtClean="0"/>
              <a:t>4/3/2018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882410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008679-352E-4563-9E25-AF9131ABC181}" type="datetimeFigureOut">
              <a:rPr lang="en-US" smtClean="0"/>
              <a:t>4/3/2018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325428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08679-352E-4563-9E25-AF9131ABC181}" type="datetimeFigureOut">
              <a:rPr lang="en-US" smtClean="0"/>
              <a:t>4/3/2018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997130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404911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08679-352E-4563-9E25-AF9131ABC181}" type="datetimeFigureOut">
              <a:rPr lang="en-US" smtClean="0"/>
              <a:t>4/3/2018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837C56-8732-465C-9989-040BD2EB3325}" type="slidenum">
              <a:rPr lang="en-US" smtClean="0"/>
              <a:t>‹#›</a:t>
            </a:fld>
            <a:endParaRPr lang="en-US"/>
          </a:p>
        </p:txBody>
      </p:sp>
    </p:spTree>
    <p:extLst>
      <p:ext uri="{BB962C8B-B14F-4D97-AF65-F5344CB8AC3E}">
        <p14:creationId xmlns:p14="http://schemas.microsoft.com/office/powerpoint/2010/main" val="1123185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0008679-352E-4563-9E25-AF9131ABC181}" type="datetimeFigureOut">
              <a:rPr lang="en-US" smtClean="0"/>
              <a:t>4/3/2018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F837C56-8732-465C-9989-040BD2EB3325}" type="slidenum">
              <a:rPr lang="en-US" smtClean="0"/>
              <a:t>‹#›</a:t>
            </a:fld>
            <a:endParaRPr lang="en-US"/>
          </a:p>
        </p:txBody>
      </p:sp>
    </p:spTree>
    <p:extLst>
      <p:ext uri="{BB962C8B-B14F-4D97-AF65-F5344CB8AC3E}">
        <p14:creationId xmlns:p14="http://schemas.microsoft.com/office/powerpoint/2010/main" val="2199432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900" y="0"/>
            <a:ext cx="6515100" cy="4406900"/>
          </a:xfrm>
        </p:spPr>
        <p:txBody>
          <a:bodyPr>
            <a:normAutofit/>
          </a:bodyPr>
          <a:lstStyle/>
          <a:p>
            <a:pPr algn="ctr"/>
            <a:r>
              <a:rPr lang="en-US" dirty="0" smtClean="0"/>
              <a:t>Physical pharmacy</a:t>
            </a:r>
            <a:br>
              <a:rPr lang="en-US" dirty="0" smtClean="0"/>
            </a:br>
            <a:r>
              <a:rPr lang="en-US" dirty="0" smtClean="0"/>
              <a:t> Lab (6)</a:t>
            </a:r>
            <a:r>
              <a:rPr lang="en-US" dirty="0"/>
              <a:t/>
            </a:r>
            <a:br>
              <a:rPr lang="en-US" dirty="0"/>
            </a:br>
            <a:r>
              <a:rPr lang="en-US" dirty="0"/>
              <a:t> Viscosity </a:t>
            </a:r>
          </a:p>
        </p:txBody>
      </p:sp>
      <p:sp>
        <p:nvSpPr>
          <p:cNvPr id="3" name="Subtitle 2"/>
          <p:cNvSpPr>
            <a:spLocks noGrp="1"/>
          </p:cNvSpPr>
          <p:nvPr>
            <p:ph type="subTitle" idx="1"/>
          </p:nvPr>
        </p:nvSpPr>
        <p:spPr>
          <a:xfrm>
            <a:off x="1522413" y="5361579"/>
            <a:ext cx="8915399" cy="1126283"/>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7100" y="381000"/>
            <a:ext cx="4686300" cy="3289300"/>
          </a:xfrm>
          <a:prstGeom prst="rect">
            <a:avLst/>
          </a:prstGeom>
        </p:spPr>
      </p:pic>
    </p:spTree>
    <p:extLst>
      <p:ext uri="{BB962C8B-B14F-4D97-AF65-F5344CB8AC3E}">
        <p14:creationId xmlns:p14="http://schemas.microsoft.com/office/powerpoint/2010/main" val="3221566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5500" y="319038"/>
            <a:ext cx="9042400" cy="6078587"/>
          </a:xfrm>
          <a:prstGeom prst="rect">
            <a:avLst/>
          </a:prstGeom>
        </p:spPr>
        <p:txBody>
          <a:bodyPr wrap="square">
            <a:spAutoFit/>
          </a:bodyPr>
          <a:lstStyle/>
          <a:p>
            <a:r>
              <a:rPr lang="en-US" sz="2800" i="1" dirty="0">
                <a:solidFill>
                  <a:srgbClr val="000000"/>
                </a:solidFill>
                <a:latin typeface="Times New Roman" panose="02020603050405020304" pitchFamily="18" charset="0"/>
                <a:cs typeface="Times New Roman" panose="02020603050405020304" pitchFamily="18" charset="0"/>
              </a:rPr>
              <a:t>Part </a:t>
            </a:r>
            <a:r>
              <a:rPr lang="en-US" sz="2800" i="1" dirty="0" err="1">
                <a:solidFill>
                  <a:srgbClr val="000000"/>
                </a:solidFill>
                <a:latin typeface="Times New Roman" panose="02020603050405020304" pitchFamily="18" charset="0"/>
                <a:cs typeface="Times New Roman" panose="02020603050405020304" pitchFamily="18" charset="0"/>
              </a:rPr>
              <a:t>ll</a:t>
            </a:r>
            <a:r>
              <a:rPr lang="en-US" sz="2800" i="1" dirty="0">
                <a:solidFill>
                  <a:srgbClr val="000000"/>
                </a:solidFill>
                <a:latin typeface="Times New Roman" panose="02020603050405020304" pitchFamily="18" charset="0"/>
                <a:cs typeface="Times New Roman" panose="02020603050405020304" pitchFamily="18" charset="0"/>
              </a:rPr>
              <a:t>: </a:t>
            </a:r>
          </a:p>
          <a:p>
            <a:r>
              <a:rPr lang="en-US" sz="2800" i="1" dirty="0">
                <a:solidFill>
                  <a:srgbClr val="000000"/>
                </a:solidFill>
                <a:latin typeface="Times New Roman" panose="02020603050405020304" pitchFamily="18" charset="0"/>
                <a:cs typeface="Times New Roman" panose="02020603050405020304" pitchFamily="18" charset="0"/>
              </a:rPr>
              <a:t>A: To determine the concentration of unknown. </a:t>
            </a:r>
            <a:endParaRPr lang="en-US" sz="2800" dirty="0">
              <a:solidFill>
                <a:srgbClr val="000000"/>
              </a:solidFill>
              <a:latin typeface="Times New Roman" panose="02020603050405020304" pitchFamily="18" charset="0"/>
              <a:cs typeface="Times New Roman" panose="02020603050405020304" pitchFamily="18" charset="0"/>
            </a:endParaRPr>
          </a:p>
          <a:p>
            <a:r>
              <a:rPr lang="en-US" sz="2800" b="0" i="1" u="sng" strike="noStrike" baseline="0" dirty="0" smtClean="0">
                <a:solidFill>
                  <a:srgbClr val="000000"/>
                </a:solidFill>
                <a:latin typeface="Times New Roman" panose="02020603050405020304" pitchFamily="18" charset="0"/>
                <a:cs typeface="Times New Roman" panose="02020603050405020304" pitchFamily="18" charset="0"/>
              </a:rPr>
              <a:t>Procedure: </a:t>
            </a:r>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1. Prepare different concentrations w/w of glycerin in water 2%, 5%, 10%, 15%, 20% and 25% (50 ml of each one) </a:t>
            </a:r>
            <a:endParaRPr lang="en-US" sz="28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2. Measure the </a:t>
            </a:r>
            <a:r>
              <a:rPr lang="en-US" sz="2800" b="0" i="0" u="none" strike="noStrike" baseline="0" dirty="0" smtClean="0">
                <a:solidFill>
                  <a:srgbClr val="000000"/>
                </a:solidFill>
                <a:latin typeface="Times New Roman" panose="02020603050405020304" pitchFamily="18" charset="0"/>
                <a:cs typeface="Times New Roman" panose="02020603050405020304" pitchFamily="18" charset="0"/>
              </a:rPr>
              <a:t>𝜂 </a:t>
            </a:r>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of these solutions by the viscometer knowing the density of each solution 1.003, 1.005, 1.018, 1.03, 1.037, 1.044 respectively. Then find </a:t>
            </a:r>
            <a:r>
              <a:rPr lang="en-US" sz="2800" b="0" i="0" u="none" strike="noStrike" baseline="0" dirty="0" smtClean="0">
                <a:solidFill>
                  <a:srgbClr val="000000"/>
                </a:solidFill>
                <a:latin typeface="Times New Roman" panose="02020603050405020304" pitchFamily="18" charset="0"/>
                <a:cs typeface="Times New Roman" panose="02020603050405020304" pitchFamily="18" charset="0"/>
              </a:rPr>
              <a:t>𝜂</a:t>
            </a:r>
            <a:r>
              <a:rPr lang="en-US" sz="1600" b="0" i="0" u="none" strike="noStrike" baseline="0" dirty="0" smtClean="0">
                <a:solidFill>
                  <a:srgbClr val="000000"/>
                </a:solidFill>
                <a:latin typeface="Times New Roman" panose="02020603050405020304" pitchFamily="18" charset="0"/>
                <a:cs typeface="Times New Roman" panose="02020603050405020304" pitchFamily="18" charset="0"/>
              </a:rPr>
              <a:t>𝑟𝑒𝑙 </a:t>
            </a:r>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and draw curve by plotting </a:t>
            </a:r>
            <a:r>
              <a:rPr lang="en-US" sz="2800" b="0" i="0" u="none" strike="noStrike" baseline="0" dirty="0" smtClean="0">
                <a:solidFill>
                  <a:srgbClr val="000000"/>
                </a:solidFill>
                <a:latin typeface="Times New Roman" panose="02020603050405020304" pitchFamily="18" charset="0"/>
                <a:cs typeface="Times New Roman" panose="02020603050405020304" pitchFamily="18" charset="0"/>
              </a:rPr>
              <a:t>𝜂</a:t>
            </a:r>
            <a:r>
              <a:rPr lang="en-US" sz="1600" b="0" i="0" u="none" strike="noStrike" baseline="0" dirty="0" smtClean="0">
                <a:solidFill>
                  <a:srgbClr val="000000"/>
                </a:solidFill>
                <a:latin typeface="Times New Roman" panose="02020603050405020304" pitchFamily="18" charset="0"/>
                <a:cs typeface="Times New Roman" panose="02020603050405020304" pitchFamily="18" charset="0"/>
              </a:rPr>
              <a:t>𝑟𝑒𝑙 </a:t>
            </a:r>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against conc. (w/w). </a:t>
            </a:r>
            <a:endParaRPr lang="en-US" sz="28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US" sz="2800" b="0" i="1" u="none" strike="noStrike" baseline="0" dirty="0" smtClean="0">
                <a:solidFill>
                  <a:srgbClr val="000000"/>
                </a:solidFill>
                <a:latin typeface="Times New Roman" panose="02020603050405020304" pitchFamily="18" charset="0"/>
                <a:cs typeface="Times New Roman" panose="02020603050405020304" pitchFamily="18" charset="0"/>
              </a:rPr>
              <a:t>3. Find out the concentration of unknown from the curve by measuring its </a:t>
            </a:r>
            <a:r>
              <a:rPr lang="en-US" sz="2800" b="0" i="0" u="none" strike="noStrike" baseline="0" dirty="0" smtClean="0">
                <a:solidFill>
                  <a:srgbClr val="000000"/>
                </a:solidFill>
                <a:latin typeface="Times New Roman" panose="02020603050405020304" pitchFamily="18" charset="0"/>
                <a:cs typeface="Times New Roman" panose="02020603050405020304" pitchFamily="18" charset="0"/>
              </a:rPr>
              <a:t>𝜂</a:t>
            </a:r>
            <a:r>
              <a:rPr lang="en-US" sz="1600" b="0" i="0" u="none" strike="noStrike" baseline="0" dirty="0" smtClean="0">
                <a:solidFill>
                  <a:srgbClr val="000000"/>
                </a:solidFill>
                <a:latin typeface="Times New Roman" panose="02020603050405020304" pitchFamily="18" charset="0"/>
                <a:cs typeface="Times New Roman" panose="02020603050405020304" pitchFamily="18" charset="0"/>
              </a:rPr>
              <a:t>𝑟</a:t>
            </a:r>
          </a:p>
          <a:p>
            <a:endParaRPr lang="en-US" sz="1400" b="0" i="0" u="none" strike="noStrike" baseline="0" dirty="0" smtClean="0">
              <a:solidFill>
                <a:srgbClr val="000000"/>
              </a:solidFill>
              <a:latin typeface="Times New Roman" panose="02020603050405020304" pitchFamily="18" charset="0"/>
              <a:cs typeface="Times New Roman" panose="02020603050405020304" pitchFamily="18" charset="0"/>
            </a:endParaRPr>
          </a:p>
          <a:p>
            <a:r>
              <a:rPr lang="en-US" sz="2800" i="1" dirty="0">
                <a:solidFill>
                  <a:srgbClr val="000000"/>
                </a:solidFill>
                <a:latin typeface="Times New Roman" panose="02020603050405020304" pitchFamily="18" charset="0"/>
                <a:cs typeface="Times New Roman" panose="02020603050405020304" pitchFamily="18" charset="0"/>
              </a:rPr>
              <a:t>4. The line started from 1 since the viscosity of water is equal to 1 cp. The density of </a:t>
            </a:r>
            <a:r>
              <a:rPr lang="en-US" sz="2800" i="1" dirty="0" err="1">
                <a:solidFill>
                  <a:srgbClr val="000000"/>
                </a:solidFill>
                <a:latin typeface="Times New Roman" panose="02020603050405020304" pitchFamily="18" charset="0"/>
                <a:cs typeface="Times New Roman" panose="02020603050405020304" pitchFamily="18" charset="0"/>
              </a:rPr>
              <a:t>glycerine</a:t>
            </a:r>
            <a:r>
              <a:rPr lang="en-US" sz="2800" i="1" dirty="0">
                <a:solidFill>
                  <a:srgbClr val="000000"/>
                </a:solidFill>
                <a:latin typeface="Times New Roman" panose="02020603050405020304" pitchFamily="18" charset="0"/>
                <a:cs typeface="Times New Roman" panose="02020603050405020304" pitchFamily="18" charset="0"/>
              </a:rPr>
              <a:t> is 1.26 and water = 1. </a:t>
            </a:r>
          </a:p>
          <a:p>
            <a:endParaRPr lang="en-US" sz="1100" b="0" i="0" u="none" strike="noStrike" baseline="0" dirty="0" smtClean="0">
              <a:solidFill>
                <a:srgbClr val="000000"/>
              </a:solidFill>
              <a:latin typeface="Cambria Math" panose="02040503050406030204" pitchFamily="18" charset="0"/>
            </a:endParaRPr>
          </a:p>
        </p:txBody>
      </p:sp>
    </p:spTree>
    <p:extLst>
      <p:ext uri="{BB962C8B-B14F-4D97-AF65-F5344CB8AC3E}">
        <p14:creationId xmlns:p14="http://schemas.microsoft.com/office/powerpoint/2010/main" val="1448136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0700" y="231458"/>
            <a:ext cx="9753600" cy="2923877"/>
          </a:xfrm>
          <a:prstGeom prst="rect">
            <a:avLst/>
          </a:prstGeom>
        </p:spPr>
        <p:txBody>
          <a:bodyPr wrap="square">
            <a:spAutoFit/>
          </a:bodyPr>
          <a:lstStyle/>
          <a:p>
            <a:endParaRPr lang="en-US" sz="1600" b="0" i="0" u="none" strike="noStrike" baseline="0" dirty="0" smtClean="0">
              <a:solidFill>
                <a:srgbClr val="000000"/>
              </a:solidFill>
              <a:latin typeface="Times New Roman" panose="02020603050405020304" pitchFamily="18" charset="0"/>
            </a:endParaRPr>
          </a:p>
          <a:p>
            <a:r>
              <a:rPr lang="en-US" sz="3200" i="1" dirty="0">
                <a:solidFill>
                  <a:srgbClr val="000000"/>
                </a:solidFill>
                <a:latin typeface="Monotype Corsiva" panose="03010101010201010101" pitchFamily="66" charset="0"/>
              </a:rPr>
              <a:t>Part </a:t>
            </a:r>
            <a:r>
              <a:rPr lang="en-US" sz="3200" i="1" dirty="0" err="1">
                <a:solidFill>
                  <a:srgbClr val="000000"/>
                </a:solidFill>
                <a:latin typeface="Monotype Corsiva" panose="03010101010201010101" pitchFamily="66" charset="0"/>
              </a:rPr>
              <a:t>ll</a:t>
            </a:r>
            <a:r>
              <a:rPr lang="en-US" sz="3200" i="1" dirty="0">
                <a:solidFill>
                  <a:srgbClr val="000000"/>
                </a:solidFill>
                <a:latin typeface="Monotype Corsiva" panose="03010101010201010101" pitchFamily="66" charset="0"/>
              </a:rPr>
              <a:t>: </a:t>
            </a:r>
            <a:r>
              <a:rPr lang="en-US" sz="3200" i="1" dirty="0" smtClean="0">
                <a:solidFill>
                  <a:srgbClr val="000000"/>
                </a:solidFill>
                <a:latin typeface="Monotype Corsiva" panose="03010101010201010101" pitchFamily="66" charset="0"/>
              </a:rPr>
              <a:t> </a:t>
            </a:r>
            <a:endParaRPr lang="en-US" sz="3200" dirty="0">
              <a:solidFill>
                <a:srgbClr val="000000"/>
              </a:solidFill>
              <a:latin typeface="Monotype Corsiva" panose="03010101010201010101" pitchFamily="66" charset="0"/>
            </a:endParaRPr>
          </a:p>
          <a:p>
            <a:r>
              <a:rPr lang="en-US" sz="3200" i="1" dirty="0">
                <a:solidFill>
                  <a:srgbClr val="000000"/>
                </a:solidFill>
                <a:latin typeface="Times New Roman" panose="02020603050405020304" pitchFamily="18" charset="0"/>
              </a:rPr>
              <a:t>B: </a:t>
            </a:r>
            <a:r>
              <a:rPr lang="en-US" sz="3200" b="0" i="1" u="none" strike="noStrike" baseline="0" dirty="0" smtClean="0">
                <a:solidFill>
                  <a:srgbClr val="000000"/>
                </a:solidFill>
                <a:latin typeface="Times New Roman" panose="02020603050405020304" pitchFamily="18" charset="0"/>
              </a:rPr>
              <a:t>To determine the radius of particle by plotting </a:t>
            </a:r>
            <a:r>
              <a:rPr lang="en-US" sz="4000" b="0" i="0" u="none" strike="noStrike" baseline="0" dirty="0" smtClean="0">
                <a:solidFill>
                  <a:srgbClr val="000000"/>
                </a:solidFill>
                <a:latin typeface="Cambria Math" panose="02040503050406030204" pitchFamily="18" charset="0"/>
              </a:rPr>
              <a:t>𝜂</a:t>
            </a:r>
            <a:r>
              <a:rPr lang="en-US" sz="3200" b="0" i="0" u="none" strike="noStrike" baseline="0" dirty="0" smtClean="0">
                <a:solidFill>
                  <a:srgbClr val="000000"/>
                </a:solidFill>
                <a:latin typeface="Cambria Math" panose="02040503050406030204" pitchFamily="18" charset="0"/>
              </a:rPr>
              <a:t>𝑟𝑒𝑙 </a:t>
            </a:r>
            <a:r>
              <a:rPr lang="en-US" sz="3200" b="0" i="1" u="none" strike="noStrike" baseline="0" dirty="0" smtClean="0">
                <a:solidFill>
                  <a:srgbClr val="000000"/>
                </a:solidFill>
                <a:latin typeface="Times New Roman" panose="02020603050405020304" pitchFamily="18" charset="0"/>
              </a:rPr>
              <a:t>against molar concentration</a:t>
            </a:r>
          </a:p>
          <a:p>
            <a:r>
              <a:rPr lang="en-US" sz="3200" b="0" i="1" u="none" strike="noStrike" baseline="0" dirty="0" smtClean="0">
                <a:solidFill>
                  <a:srgbClr val="000000"/>
                </a:solidFill>
                <a:latin typeface="Monotype Corsiva" panose="03010101010201010101" pitchFamily="66" charset="0"/>
              </a:rPr>
              <a:t>Procedure: Prepare different concentrations of </a:t>
            </a:r>
            <a:r>
              <a:rPr lang="en-US" sz="3200" b="0" i="1" u="none" strike="noStrike" baseline="0" dirty="0" err="1" smtClean="0">
                <a:solidFill>
                  <a:srgbClr val="000000"/>
                </a:solidFill>
                <a:latin typeface="Monotype Corsiva" panose="03010101010201010101" pitchFamily="66" charset="0"/>
              </a:rPr>
              <a:t>glycerine</a:t>
            </a:r>
            <a:r>
              <a:rPr lang="en-US" sz="3200" b="0" i="1" u="none" strike="noStrike" baseline="0" dirty="0" smtClean="0">
                <a:solidFill>
                  <a:srgbClr val="000000"/>
                </a:solidFill>
                <a:latin typeface="Monotype Corsiva" panose="03010101010201010101" pitchFamily="66" charset="0"/>
              </a:rPr>
              <a:t> (w/v) then find </a:t>
            </a:r>
            <a:r>
              <a:rPr lang="en-US" sz="3200" b="0" i="0" u="none" strike="noStrike" baseline="0" dirty="0" smtClean="0">
                <a:solidFill>
                  <a:srgbClr val="000000"/>
                </a:solidFill>
                <a:latin typeface="Cambria Math" panose="02040503050406030204" pitchFamily="18" charset="0"/>
              </a:rPr>
              <a:t>𝜂</a:t>
            </a:r>
            <a:r>
              <a:rPr lang="en-US" b="0" i="0" u="none" strike="noStrike" baseline="0" dirty="0" smtClean="0">
                <a:solidFill>
                  <a:srgbClr val="000000"/>
                </a:solidFill>
                <a:latin typeface="Cambria Math" panose="02040503050406030204" pitchFamily="18" charset="0"/>
              </a:rPr>
              <a:t>𝑟𝑒𝑙 </a:t>
            </a:r>
            <a:r>
              <a:rPr lang="en-US" sz="3200" b="0" i="1" u="none" strike="noStrike" baseline="0" dirty="0" smtClean="0">
                <a:solidFill>
                  <a:srgbClr val="000000"/>
                </a:solidFill>
                <a:latin typeface="Monotype Corsiva" panose="03010101010201010101" pitchFamily="66" charset="0"/>
              </a:rPr>
              <a:t>of each concentration. Finally, find the radius from slope</a:t>
            </a:r>
            <a:r>
              <a:rPr lang="en-US" sz="2400" b="0" i="0" u="none" strike="noStrike" baseline="0" dirty="0" smtClean="0">
                <a:solidFill>
                  <a:srgbClr val="000000"/>
                </a:solidFill>
                <a:latin typeface="Times New Roman" panose="02020603050405020304" pitchFamily="18" charset="0"/>
              </a:rPr>
              <a:t>. </a:t>
            </a:r>
            <a:r>
              <a:rPr lang="en-US" sz="3200" b="0" i="1" u="none" strike="noStrike" baseline="0" dirty="0" smtClean="0">
                <a:solidFill>
                  <a:srgbClr val="000000"/>
                </a:solidFill>
                <a:latin typeface="Times New Roman" panose="02020603050405020304" pitchFamily="18" charset="0"/>
              </a:rPr>
              <a:t> </a:t>
            </a:r>
            <a:endParaRPr lang="en-US" sz="3200" b="0" i="0" u="none" strike="noStrike" baseline="0" dirty="0" smtClean="0">
              <a:solidFill>
                <a:srgbClr val="000000"/>
              </a:solidFill>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311400" y="3352800"/>
            <a:ext cx="7010399" cy="3276599"/>
          </a:xfrm>
          <a:prstGeom prst="rect">
            <a:avLst/>
          </a:prstGeom>
        </p:spPr>
      </p:pic>
    </p:spTree>
    <p:extLst>
      <p:ext uri="{BB962C8B-B14F-4D97-AF65-F5344CB8AC3E}">
        <p14:creationId xmlns:p14="http://schemas.microsoft.com/office/powerpoint/2010/main" val="1686647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9100" y="56138"/>
            <a:ext cx="9880600" cy="680186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endParaRPr lang="en-US" sz="1600" b="0" i="0" u="none" strike="noStrike" baseline="0" dirty="0" smtClean="0">
              <a:solidFill>
                <a:srgbClr val="000000"/>
              </a:solidFill>
              <a:latin typeface="Monotype Corsiva" panose="03010101010201010101" pitchFamily="66" charset="0"/>
            </a:endParaRPr>
          </a:p>
          <a:p>
            <a:pPr lvl="0"/>
            <a:r>
              <a:rPr lang="en-US" sz="3600" i="1" dirty="0">
                <a:solidFill>
                  <a:srgbClr val="000000"/>
                </a:solidFill>
                <a:latin typeface="Monotype Corsiva" panose="03010101010201010101" pitchFamily="66" charset="0"/>
              </a:rPr>
              <a:t>Part </a:t>
            </a:r>
            <a:r>
              <a:rPr lang="en-US" sz="3600" i="1" dirty="0" err="1">
                <a:solidFill>
                  <a:srgbClr val="000000"/>
                </a:solidFill>
                <a:latin typeface="Monotype Corsiva" panose="03010101010201010101" pitchFamily="66" charset="0"/>
              </a:rPr>
              <a:t>ll</a:t>
            </a:r>
            <a:r>
              <a:rPr lang="en-US" sz="3600" i="1" dirty="0">
                <a:solidFill>
                  <a:srgbClr val="000000"/>
                </a:solidFill>
                <a:latin typeface="Monotype Corsiva" panose="03010101010201010101" pitchFamily="66" charset="0"/>
              </a:rPr>
              <a:t>:  </a:t>
            </a:r>
            <a:endParaRPr lang="en-US" sz="3600" dirty="0">
              <a:solidFill>
                <a:srgbClr val="000000"/>
              </a:solidFill>
              <a:latin typeface="Monotype Corsiva" panose="03010101010201010101" pitchFamily="66" charset="0"/>
            </a:endParaRPr>
          </a:p>
          <a:p>
            <a:r>
              <a:rPr lang="en-US" sz="3200" b="0" i="1" u="none" strike="noStrike" baseline="0" dirty="0" smtClean="0">
                <a:solidFill>
                  <a:srgbClr val="000000"/>
                </a:solidFill>
                <a:latin typeface="Monotype Corsiva" panose="03010101010201010101" pitchFamily="66" charset="0"/>
              </a:rPr>
              <a:t>C: To find the molecular weight of </a:t>
            </a:r>
            <a:r>
              <a:rPr lang="en-US" sz="3200" b="0" i="1" u="none" strike="noStrike" baseline="0" dirty="0" err="1" smtClean="0">
                <a:solidFill>
                  <a:srgbClr val="000000"/>
                </a:solidFill>
                <a:latin typeface="Monotype Corsiva" panose="03010101010201010101" pitchFamily="66" charset="0"/>
              </a:rPr>
              <a:t>gelatine</a:t>
            </a:r>
            <a:r>
              <a:rPr lang="en-US" sz="3200" b="0" i="1" u="none" strike="noStrike" baseline="0" dirty="0" smtClean="0">
                <a:solidFill>
                  <a:srgbClr val="000000"/>
                </a:solidFill>
                <a:latin typeface="Monotype Corsiva" panose="03010101010201010101" pitchFamily="66" charset="0"/>
              </a:rPr>
              <a:t> </a:t>
            </a:r>
            <a:endParaRPr lang="en-US" sz="3200" b="0" i="0" u="none" strike="noStrike" baseline="0" dirty="0" smtClean="0">
              <a:solidFill>
                <a:srgbClr val="000000"/>
              </a:solidFill>
              <a:latin typeface="Monotype Corsiva" panose="03010101010201010101" pitchFamily="66" charset="0"/>
            </a:endParaRPr>
          </a:p>
          <a:p>
            <a:r>
              <a:rPr lang="en-US" sz="3200" b="0" i="1" u="none" strike="noStrike" baseline="0" dirty="0" smtClean="0">
                <a:solidFill>
                  <a:srgbClr val="000000"/>
                </a:solidFill>
                <a:latin typeface="Monotype Corsiva" panose="03010101010201010101" pitchFamily="66" charset="0"/>
              </a:rPr>
              <a:t>Procedure: 1. Prepare 50ml different concentration of </a:t>
            </a:r>
            <a:r>
              <a:rPr lang="en-US" sz="3200" b="0" i="1" u="none" strike="noStrike" baseline="0" dirty="0" err="1" smtClean="0">
                <a:solidFill>
                  <a:srgbClr val="000000"/>
                </a:solidFill>
                <a:latin typeface="Monotype Corsiva" panose="03010101010201010101" pitchFamily="66" charset="0"/>
              </a:rPr>
              <a:t>gelatine</a:t>
            </a:r>
            <a:r>
              <a:rPr lang="en-US" sz="3200" b="0" i="1" u="none" strike="noStrike" baseline="0" dirty="0" smtClean="0">
                <a:solidFill>
                  <a:srgbClr val="000000"/>
                </a:solidFill>
                <a:latin typeface="Monotype Corsiva" panose="03010101010201010101" pitchFamily="66" charset="0"/>
              </a:rPr>
              <a:t> (w/v) 0.2%, 0.4%, 0.6%, 0.8% from 1% (w/v) </a:t>
            </a:r>
            <a:r>
              <a:rPr lang="en-US" sz="3200" b="0" i="1" u="none" strike="noStrike" baseline="0" dirty="0" err="1" smtClean="0">
                <a:solidFill>
                  <a:srgbClr val="000000"/>
                </a:solidFill>
                <a:latin typeface="Monotype Corsiva" panose="03010101010201010101" pitchFamily="66" charset="0"/>
              </a:rPr>
              <a:t>gelatine</a:t>
            </a:r>
            <a:r>
              <a:rPr lang="en-US" sz="3200" b="0" i="1" u="none" strike="noStrike" baseline="0" dirty="0" smtClean="0">
                <a:solidFill>
                  <a:srgbClr val="000000"/>
                </a:solidFill>
                <a:latin typeface="Monotype Corsiva" panose="03010101010201010101" pitchFamily="66" charset="0"/>
              </a:rPr>
              <a:t> stock solution. </a:t>
            </a:r>
            <a:endParaRPr lang="en-US" sz="3200" b="0" i="0" u="none" strike="noStrike" baseline="0" dirty="0" smtClean="0">
              <a:solidFill>
                <a:srgbClr val="000000"/>
              </a:solidFill>
              <a:latin typeface="Monotype Corsiva" panose="03010101010201010101" pitchFamily="66" charset="0"/>
            </a:endParaRPr>
          </a:p>
          <a:p>
            <a:r>
              <a:rPr lang="en-US" sz="3200" b="0" i="1" u="none" strike="noStrike" baseline="0" dirty="0" smtClean="0">
                <a:solidFill>
                  <a:srgbClr val="000000"/>
                </a:solidFill>
                <a:latin typeface="Monotype Corsiva" panose="03010101010201010101" pitchFamily="66" charset="0"/>
              </a:rPr>
              <a:t>2. Find the </a:t>
            </a:r>
            <a:r>
              <a:rPr lang="en-US" sz="3200" b="0" i="0" u="none" strike="noStrike" baseline="0" dirty="0" smtClean="0">
                <a:solidFill>
                  <a:srgbClr val="000000"/>
                </a:solidFill>
                <a:latin typeface="Cambria Math" panose="02040503050406030204" pitchFamily="18" charset="0"/>
              </a:rPr>
              <a:t>𝜂 𝑎𝑛𝑑 𝜂</a:t>
            </a:r>
            <a:r>
              <a:rPr lang="en-US" b="0" i="0" u="none" strike="noStrike" baseline="0" dirty="0" smtClean="0">
                <a:solidFill>
                  <a:srgbClr val="000000"/>
                </a:solidFill>
                <a:latin typeface="Cambria Math" panose="02040503050406030204" pitchFamily="18" charset="0"/>
              </a:rPr>
              <a:t>𝑟𝑒𝑙 </a:t>
            </a:r>
            <a:r>
              <a:rPr lang="en-US" sz="3200" b="0" i="1" u="none" strike="noStrike" baseline="0" dirty="0" smtClean="0">
                <a:solidFill>
                  <a:srgbClr val="000000"/>
                </a:solidFill>
                <a:latin typeface="Monotype Corsiva" panose="03010101010201010101" pitchFamily="66" charset="0"/>
              </a:rPr>
              <a:t>of each solution by using viscometer knowing that the density of each solution are 1.05, 1.08, 1.11, 1.2 respectively. </a:t>
            </a:r>
            <a:endParaRPr lang="en-US" sz="3200" b="0" i="0" u="none" strike="noStrike" baseline="0" dirty="0" smtClean="0">
              <a:solidFill>
                <a:srgbClr val="000000"/>
              </a:solidFill>
              <a:latin typeface="Monotype Corsiva" panose="03010101010201010101" pitchFamily="66" charset="0"/>
            </a:endParaRPr>
          </a:p>
          <a:p>
            <a:r>
              <a:rPr lang="en-US" sz="3200" b="0" i="1" u="none" strike="noStrike" baseline="0" dirty="0" smtClean="0">
                <a:solidFill>
                  <a:srgbClr val="000000"/>
                </a:solidFill>
                <a:latin typeface="Monotype Corsiva" panose="03010101010201010101" pitchFamily="66" charset="0"/>
              </a:rPr>
              <a:t>3. Plot </a:t>
            </a:r>
            <a:r>
              <a:rPr lang="en-US" sz="3200" b="0" i="0" u="none" strike="noStrike" baseline="0" dirty="0" smtClean="0">
                <a:solidFill>
                  <a:srgbClr val="000000"/>
                </a:solidFill>
                <a:latin typeface="Cambria Math" panose="02040503050406030204" pitchFamily="18" charset="0"/>
              </a:rPr>
              <a:t>𝜂</a:t>
            </a:r>
            <a:r>
              <a:rPr lang="en-US" b="0" i="0" u="none" strike="noStrike" baseline="0" dirty="0" smtClean="0">
                <a:solidFill>
                  <a:srgbClr val="000000"/>
                </a:solidFill>
                <a:latin typeface="Cambria Math" panose="02040503050406030204" pitchFamily="18" charset="0"/>
              </a:rPr>
              <a:t>𝑠𝑝 </a:t>
            </a:r>
            <a:r>
              <a:rPr lang="en-US" sz="3200" b="0" i="1" u="none" strike="noStrike" baseline="0" dirty="0" smtClean="0">
                <a:solidFill>
                  <a:srgbClr val="000000"/>
                </a:solidFill>
                <a:latin typeface="Monotype Corsiva" panose="03010101010201010101" pitchFamily="66" charset="0"/>
              </a:rPr>
              <a:t>which is equal to (</a:t>
            </a:r>
            <a:r>
              <a:rPr lang="en-US" sz="3200" b="0" i="0" u="none" strike="noStrike" baseline="0" dirty="0" smtClean="0">
                <a:solidFill>
                  <a:srgbClr val="000000"/>
                </a:solidFill>
                <a:latin typeface="Cambria Math" panose="02040503050406030204" pitchFamily="18" charset="0"/>
              </a:rPr>
              <a:t>𝜂</a:t>
            </a:r>
            <a:r>
              <a:rPr lang="en-US" b="0" i="0" u="none" strike="noStrike" baseline="0" dirty="0" smtClean="0">
                <a:solidFill>
                  <a:srgbClr val="000000"/>
                </a:solidFill>
                <a:latin typeface="Cambria Math" panose="02040503050406030204" pitchFamily="18" charset="0"/>
              </a:rPr>
              <a:t>𝑟𝑒𝑙 </a:t>
            </a:r>
            <a:r>
              <a:rPr lang="en-US" sz="3200" b="0" i="1" u="none" strike="noStrike" baseline="0" dirty="0" smtClean="0">
                <a:solidFill>
                  <a:srgbClr val="000000"/>
                </a:solidFill>
                <a:latin typeface="Monotype Corsiva" panose="03010101010201010101" pitchFamily="66" charset="0"/>
              </a:rPr>
              <a:t>-1)/ concentration versus concentration (w/v) the resulted line is then extrapolated to infinite dilution to find the intrinsic viscosity which is equal to intercept of line with y axis. </a:t>
            </a:r>
            <a:endParaRPr lang="en-US" sz="3200" b="0" i="0" u="none" strike="noStrike" baseline="0" dirty="0" smtClean="0">
              <a:solidFill>
                <a:srgbClr val="000000"/>
              </a:solidFill>
              <a:latin typeface="Monotype Corsiva" panose="03010101010201010101" pitchFamily="66" charset="0"/>
            </a:endParaRPr>
          </a:p>
          <a:p>
            <a:r>
              <a:rPr lang="en-US" sz="3200" b="0" i="1" u="none" strike="noStrike" baseline="0" dirty="0" smtClean="0">
                <a:solidFill>
                  <a:srgbClr val="000000"/>
                </a:solidFill>
                <a:latin typeface="Monotype Corsiva" panose="03010101010201010101" pitchFamily="66" charset="0"/>
              </a:rPr>
              <a:t>4. Find the molecular weight of </a:t>
            </a:r>
            <a:r>
              <a:rPr lang="en-US" sz="3200" b="0" i="1" u="none" strike="noStrike" baseline="0" dirty="0" err="1" smtClean="0">
                <a:solidFill>
                  <a:srgbClr val="000000"/>
                </a:solidFill>
                <a:latin typeface="Monotype Corsiva" panose="03010101010201010101" pitchFamily="66" charset="0"/>
              </a:rPr>
              <a:t>gelatine</a:t>
            </a:r>
            <a:r>
              <a:rPr lang="en-US" sz="3200" b="0" i="1" u="none" strike="noStrike" baseline="0" dirty="0" smtClean="0">
                <a:solidFill>
                  <a:srgbClr val="000000"/>
                </a:solidFill>
                <a:latin typeface="Monotype Corsiva" panose="03010101010201010101" pitchFamily="66" charset="0"/>
              </a:rPr>
              <a:t> from the equation </a:t>
            </a:r>
          </a:p>
          <a:p>
            <a:r>
              <a:rPr lang="en-US" sz="3200" b="0" i="0" u="none" strike="noStrike" baseline="0" dirty="0" smtClean="0">
                <a:solidFill>
                  <a:srgbClr val="000000"/>
                </a:solidFill>
                <a:latin typeface="Cambria Math" panose="02040503050406030204" pitchFamily="18" charset="0"/>
              </a:rPr>
              <a:t>𝜂</a:t>
            </a:r>
            <a:r>
              <a:rPr lang="en-US" b="0" i="0" u="none" strike="noStrike" baseline="0" dirty="0" smtClean="0">
                <a:solidFill>
                  <a:srgbClr val="000000"/>
                </a:solidFill>
                <a:latin typeface="Cambria Math" panose="02040503050406030204" pitchFamily="18" charset="0"/>
              </a:rPr>
              <a:t>𝑖𝑛𝑡</a:t>
            </a:r>
            <a:r>
              <a:rPr lang="en-US" sz="3200" b="0" i="0" u="none" strike="noStrike" baseline="0" dirty="0" smtClean="0">
                <a:solidFill>
                  <a:srgbClr val="000000"/>
                </a:solidFill>
                <a:latin typeface="Cambria Math" panose="02040503050406030204" pitchFamily="18" charset="0"/>
              </a:rPr>
              <a:t>=𝐾 𝑀</a:t>
            </a:r>
            <a:r>
              <a:rPr lang="en-US" b="0" i="0" u="none" strike="noStrike" baseline="0" dirty="0" smtClean="0">
                <a:solidFill>
                  <a:srgbClr val="000000"/>
                </a:solidFill>
                <a:latin typeface="Cambria Math" panose="02040503050406030204" pitchFamily="18" charset="0"/>
              </a:rPr>
              <a:t>𝛼 </a:t>
            </a:r>
            <a:r>
              <a:rPr lang="en-US" sz="3200" b="0" i="1" u="none" strike="noStrike" baseline="0" dirty="0" smtClean="0">
                <a:solidFill>
                  <a:srgbClr val="000000"/>
                </a:solidFill>
                <a:latin typeface="Monotype Corsiva" panose="03010101010201010101" pitchFamily="66" charset="0"/>
              </a:rPr>
              <a:t>, K=1.7 *10</a:t>
            </a:r>
            <a:r>
              <a:rPr lang="en-US" sz="1600" b="0" i="1" u="none" strike="noStrike" baseline="0" dirty="0" smtClean="0">
                <a:solidFill>
                  <a:srgbClr val="000000"/>
                </a:solidFill>
                <a:latin typeface="Monotype Corsiva" panose="03010101010201010101" pitchFamily="66" charset="0"/>
              </a:rPr>
              <a:t>-5</a:t>
            </a:r>
            <a:r>
              <a:rPr lang="en-US" sz="3200" b="0" i="0" u="none" strike="noStrike" baseline="0" dirty="0" smtClean="0">
                <a:solidFill>
                  <a:srgbClr val="000000"/>
                </a:solidFill>
                <a:latin typeface="Cambria Math" panose="02040503050406030204" pitchFamily="18" charset="0"/>
              </a:rPr>
              <a:t>𝛼 </a:t>
            </a:r>
            <a:r>
              <a:rPr lang="en-US" sz="3200" b="0" i="1" u="none" strike="noStrike" baseline="0" dirty="0" smtClean="0">
                <a:solidFill>
                  <a:srgbClr val="000000"/>
                </a:solidFill>
                <a:latin typeface="Monotype Corsiva" panose="03010101010201010101" pitchFamily="66" charset="0"/>
              </a:rPr>
              <a:t>=1. </a:t>
            </a:r>
            <a:endParaRPr lang="en-US" sz="3200" b="0" i="0" u="none" strike="noStrike" baseline="0" dirty="0" smtClean="0">
              <a:solidFill>
                <a:srgbClr val="000000"/>
              </a:solidFill>
              <a:latin typeface="Monotype Corsiva" panose="03010101010201010101" pitchFamily="66" charset="0"/>
            </a:endParaRPr>
          </a:p>
        </p:txBody>
      </p:sp>
    </p:spTree>
    <p:extLst>
      <p:ext uri="{BB962C8B-B14F-4D97-AF65-F5344CB8AC3E}">
        <p14:creationId xmlns:p14="http://schemas.microsoft.com/office/powerpoint/2010/main" val="3173799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5144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0" y="486827"/>
            <a:ext cx="7302500" cy="600164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3200" b="1" u="none" strike="noStrike" baseline="0" dirty="0" smtClean="0">
                <a:solidFill>
                  <a:schemeClr val="accent4">
                    <a:lumMod val="50000"/>
                  </a:schemeClr>
                </a:solidFill>
                <a:latin typeface="Times New Roman" panose="02020603050405020304" pitchFamily="18" charset="0"/>
                <a:cs typeface="Times New Roman" panose="02020603050405020304" pitchFamily="18" charset="0"/>
              </a:rPr>
              <a:t>Viscosity:</a:t>
            </a:r>
            <a:r>
              <a:rPr lang="en-US" sz="2400" b="0" u="none" strike="noStrike" baseline="0" dirty="0" smtClean="0">
                <a:solidFill>
                  <a:schemeClr val="accent4">
                    <a:lumMod val="50000"/>
                  </a:schemeClr>
                </a:solidFill>
                <a:latin typeface="Times New Roman" panose="02020603050405020304" pitchFamily="18" charset="0"/>
                <a:cs typeface="Times New Roman" panose="02020603050405020304" pitchFamily="18" charset="0"/>
              </a:rPr>
              <a:t> </a:t>
            </a:r>
            <a:r>
              <a:rPr lang="en-US" sz="3200" b="0" u="none" strike="noStrike" baseline="0" dirty="0" smtClean="0">
                <a:solidFill>
                  <a:schemeClr val="tx1"/>
                </a:solidFill>
                <a:latin typeface="Times New Roman" panose="02020603050405020304" pitchFamily="18" charset="0"/>
                <a:cs typeface="Times New Roman" panose="02020603050405020304" pitchFamily="18" charset="0"/>
              </a:rPr>
              <a:t>is an expression of the resistance to flow of a system under an applied stress. The more viscous a liquid ,the</a:t>
            </a:r>
            <a:r>
              <a:rPr lang="en-US" sz="3200" b="0" u="none" strike="noStrike" dirty="0" smtClean="0">
                <a:solidFill>
                  <a:schemeClr val="tx1"/>
                </a:solidFill>
                <a:latin typeface="Times New Roman" panose="02020603050405020304" pitchFamily="18" charset="0"/>
                <a:cs typeface="Times New Roman" panose="02020603050405020304" pitchFamily="18" charset="0"/>
              </a:rPr>
              <a:t> </a:t>
            </a:r>
            <a:r>
              <a:rPr lang="en-US" sz="3200" b="0" u="none" strike="noStrike" baseline="0" dirty="0" smtClean="0">
                <a:solidFill>
                  <a:schemeClr val="tx1"/>
                </a:solidFill>
                <a:latin typeface="Times New Roman" panose="02020603050405020304" pitchFamily="18" charset="0"/>
                <a:cs typeface="Times New Roman" panose="02020603050405020304" pitchFamily="18" charset="0"/>
              </a:rPr>
              <a:t>greater  the applied force is required to make it flow at a particular rate. This lab is concerned with the flow properties of dilute colloidal systems and the manner in which viscosity data can be used to obtain the molecular weight of material comprising the disperse phase. Viscosity studies also provide information regarding the shape of the particles in solution</a:t>
            </a:r>
            <a:r>
              <a:rPr lang="en-US" sz="2800" b="0" u="none" strike="noStrike" baseline="0" dirty="0" smtClean="0">
                <a:solidFill>
                  <a:schemeClr val="tx1"/>
                </a:solidFill>
                <a:latin typeface="Monotype Corsiva" panose="03010101010201010101" pitchFamily="66" charset="0"/>
              </a:rPr>
              <a:t>. </a:t>
            </a:r>
            <a:endParaRPr lang="en-US" sz="2800" dirty="0">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900" y="486827"/>
            <a:ext cx="3797300" cy="6001643"/>
          </a:xfrm>
          <a:prstGeom prst="rect">
            <a:avLst/>
          </a:prstGeom>
        </p:spPr>
      </p:pic>
    </p:spTree>
    <p:extLst>
      <p:ext uri="{BB962C8B-B14F-4D97-AF65-F5344CB8AC3E}">
        <p14:creationId xmlns:p14="http://schemas.microsoft.com/office/powerpoint/2010/main" val="3955737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1300" y="23308"/>
            <a:ext cx="10363200" cy="68346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457200">
              <a:lnSpc>
                <a:spcPct val="115000"/>
              </a:lnSpc>
              <a:spcAft>
                <a:spcPts val="1000"/>
              </a:spcAft>
            </a:pPr>
            <a:r>
              <a:rPr lang="en-US" sz="3200" dirty="0">
                <a:latin typeface="Times New Roman" panose="02020603050405020304" pitchFamily="18" charset="0"/>
                <a:cs typeface="Times New Roman" panose="02020603050405020304" pitchFamily="18" charset="0"/>
              </a:rPr>
              <a:t>Materials classify according to the type of flow and deformation into: </a:t>
            </a:r>
          </a:p>
          <a:p>
            <a:pPr marL="342900" lvl="0" indent="-342900">
              <a:lnSpc>
                <a:spcPct val="115000"/>
              </a:lnSpc>
              <a:spcAft>
                <a:spcPts val="1000"/>
              </a:spcAft>
              <a:buFont typeface="+mj-lt"/>
              <a:buAutoNum type="arabicPeriod"/>
            </a:pPr>
            <a:r>
              <a:rPr lang="en-US" sz="3200" dirty="0">
                <a:latin typeface="Times New Roman" panose="02020603050405020304" pitchFamily="18" charset="0"/>
                <a:cs typeface="Times New Roman" panose="02020603050405020304" pitchFamily="18" charset="0"/>
              </a:rPr>
              <a:t>Newtonian.                      2- Non Newtonian systems.</a:t>
            </a:r>
          </a:p>
          <a:p>
            <a:pPr>
              <a:lnSpc>
                <a:spcPct val="115000"/>
              </a:lnSpc>
              <a:spcAft>
                <a:spcPts val="1000"/>
              </a:spcAft>
            </a:pPr>
            <a:r>
              <a:rPr lang="en-US" sz="3200" dirty="0">
                <a:latin typeface="Times New Roman" panose="02020603050405020304" pitchFamily="18" charset="0"/>
                <a:cs typeface="Times New Roman" panose="02020603050405020304" pitchFamily="18" charset="0"/>
              </a:rPr>
              <a:t>The classification depends on whether or not their flow properties are according to the Newton's law of flow.</a:t>
            </a:r>
          </a:p>
          <a:p>
            <a:pPr>
              <a:lnSpc>
                <a:spcPct val="115000"/>
              </a:lnSpc>
              <a:spcAft>
                <a:spcPts val="1000"/>
              </a:spcAft>
            </a:pPr>
            <a:r>
              <a:rPr lang="en-US" sz="3200" dirty="0">
                <a:latin typeface="Times New Roman" panose="02020603050405020304" pitchFamily="18" charset="0"/>
                <a:cs typeface="Times New Roman" panose="02020603050405020304" pitchFamily="18" charset="0"/>
              </a:rPr>
              <a:t>Example of Newtonian system: water or any simple liquid (gelatin solution, olive oil, glycerin, castor oil, chloroform, ethyl alcohol).</a:t>
            </a:r>
          </a:p>
          <a:p>
            <a:pPr>
              <a:lnSpc>
                <a:spcPct val="115000"/>
              </a:lnSpc>
              <a:spcAft>
                <a:spcPts val="1000"/>
              </a:spcAft>
            </a:pPr>
            <a:r>
              <a:rPr lang="en-US" sz="3200" dirty="0">
                <a:latin typeface="Times New Roman" panose="02020603050405020304" pitchFamily="18" charset="0"/>
                <a:cs typeface="Times New Roman" panose="02020603050405020304" pitchFamily="18" charset="0"/>
              </a:rPr>
              <a:t>Example of Non Newtonian system: complex liquid or systems which contain </a:t>
            </a:r>
            <a:r>
              <a:rPr lang="en-US" sz="3200" dirty="0" smtClean="0">
                <a:latin typeface="Times New Roman" panose="02020603050405020304" pitchFamily="18" charset="0"/>
                <a:cs typeface="Times New Roman" panose="02020603050405020304" pitchFamily="18" charset="0"/>
              </a:rPr>
              <a:t>polymers </a:t>
            </a:r>
            <a:r>
              <a:rPr lang="en-US" sz="3200" dirty="0">
                <a:latin typeface="Times New Roman" panose="02020603050405020304" pitchFamily="18" charset="0"/>
                <a:cs typeface="Times New Roman" panose="02020603050405020304" pitchFamily="18" charset="0"/>
              </a:rPr>
              <a:t>( colloidal solution, emulsion, liquid suspension and ointments).</a:t>
            </a:r>
          </a:p>
        </p:txBody>
      </p:sp>
    </p:spTree>
    <p:extLst>
      <p:ext uri="{BB962C8B-B14F-4D97-AF65-F5344CB8AC3E}">
        <p14:creationId xmlns:p14="http://schemas.microsoft.com/office/powerpoint/2010/main" val="2640917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841500" y="1659734"/>
                <a:ext cx="6743700" cy="4706545"/>
              </a:xfrm>
              <a:prstGeom prst="rect">
                <a:avLst/>
              </a:prstGeom>
            </p:spPr>
            <p:txBody>
              <a:bodyPr wrap="square">
                <a:spAutoFit/>
              </a:bodyPr>
              <a:lstStyle/>
              <a:p>
                <a:pPr>
                  <a:lnSpc>
                    <a:spcPct val="115000"/>
                  </a:lnSpc>
                  <a:spcAft>
                    <a:spcPts val="1000"/>
                  </a:spcAft>
                </a:pPr>
                <a14:m>
                  <m:oMath xmlns:m="http://schemas.openxmlformats.org/officeDocument/2006/math">
                    <m:r>
                      <a:rPr lang="en-US" sz="2400" b="1" i="1">
                        <a:latin typeface="Cambria Math" panose="02040503050406030204" pitchFamily="18" charset="0"/>
                        <a:ea typeface="Calibri" panose="020F0502020204030204" pitchFamily="34" charset="0"/>
                        <a:cs typeface="Times New Roman" panose="02020603050405020304" pitchFamily="18" charset="0"/>
                      </a:rPr>
                      <m:t>𝜼</m:t>
                    </m:r>
                    <m:r>
                      <a:rPr lang="en-US" sz="2400" b="1" i="1">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𝟎</m:t>
                        </m:r>
                      </m:sub>
                    </m:sSub>
                    <m:d>
                      <m:d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𝟓</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 </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𝝓</m:t>
                        </m:r>
                      </m:e>
                    </m:d>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4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0</m:t>
                        </m:r>
                      </m:sub>
                    </m:sSub>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:is the viscosity of the dispersed medium.</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:is the viscosity of the dispersion.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𝜙</m:t>
                    </m:r>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:is the volume fraction of colloidal particles.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The volume fraction is defined as the volume of the particles divided by the total volume of the dispersion. It is therefore equivalent to concentration term.</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14:m>
                  <m:oMathPara xmlns:m="http://schemas.openxmlformats.org/officeDocument/2006/math">
                    <m:oMathParaPr>
                      <m:jc m:val="centerGroup"/>
                    </m:oMathParaPr>
                    <m:oMath xmlns:m="http://schemas.openxmlformats.org/officeDocument/2006/math">
                      <m:r>
                        <a:rPr lang="en-US" b="1" i="1">
                          <a:effectLst/>
                          <a:latin typeface="Cambria Math" panose="02040503050406030204" pitchFamily="18" charset="0"/>
                          <a:ea typeface="Calibri" panose="020F0502020204030204" pitchFamily="34" charset="0"/>
                          <a:cs typeface="Times New Roman" panose="02020603050405020304" pitchFamily="18" charset="0"/>
                        </a:rPr>
                        <m:t>𝝓</m:t>
                      </m:r>
                      <m:r>
                        <a:rPr lang="en-US"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b="1" i="1">
                              <a:effectLst/>
                              <a:latin typeface="Cambria Math" panose="02040503050406030204" pitchFamily="18" charset="0"/>
                              <a:cs typeface="Times New Roman" panose="02020603050405020304" pitchFamily="18" charset="0"/>
                            </a:rPr>
                          </m:ctrlPr>
                        </m:fPr>
                        <m:num>
                          <m:r>
                            <a:rPr lang="en-US" b="1" i="1">
                              <a:effectLst/>
                              <a:latin typeface="Cambria Math" panose="02040503050406030204" pitchFamily="18" charset="0"/>
                              <a:ea typeface="Calibri" panose="020F0502020204030204" pitchFamily="34" charset="0"/>
                              <a:cs typeface="Times New Roman" panose="02020603050405020304" pitchFamily="18" charset="0"/>
                            </a:rPr>
                            <m:t>𝒗𝒐𝒍𝒖𝒎𝒆</m:t>
                          </m:r>
                          <m:r>
                            <a:rPr lang="en-US" b="1" i="1">
                              <a:effectLst/>
                              <a:latin typeface="Cambria Math" panose="02040503050406030204" pitchFamily="18" charset="0"/>
                              <a:ea typeface="Calibri" panose="020F0502020204030204" pitchFamily="34" charset="0"/>
                              <a:cs typeface="Times New Roman" panose="02020603050405020304" pitchFamily="18" charset="0"/>
                            </a:rPr>
                            <m:t> </m:t>
                          </m:r>
                          <m:r>
                            <a:rPr lang="en-US" b="1" i="1">
                              <a:effectLst/>
                              <a:latin typeface="Cambria Math" panose="02040503050406030204" pitchFamily="18" charset="0"/>
                              <a:ea typeface="Calibri" panose="020F0502020204030204" pitchFamily="34" charset="0"/>
                              <a:cs typeface="Times New Roman" panose="02020603050405020304" pitchFamily="18" charset="0"/>
                            </a:rPr>
                            <m:t>𝒐𝒇</m:t>
                          </m:r>
                          <m:r>
                            <a:rPr lang="en-US" b="1" i="1">
                              <a:effectLst/>
                              <a:latin typeface="Cambria Math" panose="02040503050406030204" pitchFamily="18" charset="0"/>
                              <a:ea typeface="Calibri" panose="020F0502020204030204" pitchFamily="34" charset="0"/>
                              <a:cs typeface="Times New Roman" panose="02020603050405020304" pitchFamily="18" charset="0"/>
                            </a:rPr>
                            <m:t> </m:t>
                          </m:r>
                          <m:r>
                            <a:rPr lang="en-US" b="1" i="1">
                              <a:effectLst/>
                              <a:latin typeface="Cambria Math" panose="02040503050406030204" pitchFamily="18" charset="0"/>
                              <a:ea typeface="Calibri" panose="020F0502020204030204" pitchFamily="34" charset="0"/>
                              <a:cs typeface="Times New Roman" panose="02020603050405020304" pitchFamily="18" charset="0"/>
                            </a:rPr>
                            <m:t>𝒑𝒂𝒓𝒕𝒊𝒄𝒍𝒆𝒔</m:t>
                          </m:r>
                        </m:num>
                        <m:den>
                          <m:r>
                            <a:rPr lang="en-US" b="1" i="1">
                              <a:effectLst/>
                              <a:latin typeface="Cambria Math" panose="02040503050406030204" pitchFamily="18" charset="0"/>
                              <a:ea typeface="Calibri" panose="020F0502020204030204" pitchFamily="34" charset="0"/>
                              <a:cs typeface="Times New Roman" panose="02020603050405020304" pitchFamily="18" charset="0"/>
                            </a:rPr>
                            <m:t>𝒕𝒐𝒕𝒂𝒍</m:t>
                          </m:r>
                          <m:r>
                            <a:rPr lang="en-US" b="1" i="1">
                              <a:effectLst/>
                              <a:latin typeface="Cambria Math" panose="02040503050406030204" pitchFamily="18" charset="0"/>
                              <a:ea typeface="Calibri" panose="020F0502020204030204" pitchFamily="34" charset="0"/>
                              <a:cs typeface="Times New Roman" panose="02020603050405020304" pitchFamily="18" charset="0"/>
                            </a:rPr>
                            <m:t> </m:t>
                          </m:r>
                          <m:r>
                            <a:rPr lang="en-US" b="1" i="1">
                              <a:effectLst/>
                              <a:latin typeface="Cambria Math" panose="02040503050406030204" pitchFamily="18" charset="0"/>
                              <a:ea typeface="Calibri" panose="020F0502020204030204" pitchFamily="34" charset="0"/>
                              <a:cs typeface="Times New Roman" panose="02020603050405020304" pitchFamily="18" charset="0"/>
                            </a:rPr>
                            <m:t>𝒗𝒐𝒍𝒖𝒎𝒆</m:t>
                          </m:r>
                          <m:r>
                            <a:rPr lang="en-US" b="1" i="1">
                              <a:effectLst/>
                              <a:latin typeface="Cambria Math" panose="02040503050406030204" pitchFamily="18" charset="0"/>
                              <a:ea typeface="Calibri" panose="020F0502020204030204" pitchFamily="34" charset="0"/>
                              <a:cs typeface="Times New Roman" panose="02020603050405020304" pitchFamily="18" charset="0"/>
                            </a:rPr>
                            <m:t> </m:t>
                          </m:r>
                          <m:r>
                            <a:rPr lang="en-US" b="1" i="1">
                              <a:effectLst/>
                              <a:latin typeface="Cambria Math" panose="02040503050406030204" pitchFamily="18" charset="0"/>
                              <a:ea typeface="Calibri" panose="020F0502020204030204" pitchFamily="34" charset="0"/>
                              <a:cs typeface="Times New Roman" panose="02020603050405020304" pitchFamily="18" charset="0"/>
                            </a:rPr>
                            <m:t>𝒐𝒇</m:t>
                          </m:r>
                          <m:r>
                            <a:rPr lang="en-US" b="1" i="1">
                              <a:effectLst/>
                              <a:latin typeface="Cambria Math" panose="02040503050406030204" pitchFamily="18" charset="0"/>
                              <a:ea typeface="Calibri" panose="020F0502020204030204" pitchFamily="34" charset="0"/>
                              <a:cs typeface="Times New Roman" panose="02020603050405020304" pitchFamily="18" charset="0"/>
                            </a:rPr>
                            <m:t> </m:t>
                          </m:r>
                          <m:r>
                            <a:rPr lang="en-US" b="1" i="1">
                              <a:effectLst/>
                              <a:latin typeface="Cambria Math" panose="02040503050406030204" pitchFamily="18" charset="0"/>
                              <a:ea typeface="Calibri" panose="020F0502020204030204" pitchFamily="34" charset="0"/>
                              <a:cs typeface="Times New Roman" panose="02020603050405020304" pitchFamily="18" charset="0"/>
                            </a:rPr>
                            <m:t>𝒅𝒊𝒔𝒑𝒆𝒓𝒔𝒊𝒐𝒏</m:t>
                          </m:r>
                        </m:den>
                      </m:f>
                    </m:oMath>
                  </m:oMathPara>
                </a14:m>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1841500" y="1659734"/>
                <a:ext cx="6743700" cy="4706545"/>
              </a:xfrm>
              <a:prstGeom prst="rect">
                <a:avLst/>
              </a:prstGeom>
              <a:blipFill rotWithShape="0">
                <a:blip r:embed="rId2"/>
                <a:stretch>
                  <a:fillRect l="-1356" r="-723"/>
                </a:stretch>
              </a:blipFill>
            </p:spPr>
            <p:txBody>
              <a:bodyPr/>
              <a:lstStyle/>
              <a:p>
                <a:r>
                  <a:rPr lang="en-US">
                    <a:noFill/>
                  </a:rPr>
                  <a:t> </a:t>
                </a:r>
              </a:p>
            </p:txBody>
          </p:sp>
        </mc:Fallback>
      </mc:AlternateContent>
      <p:sp>
        <p:nvSpPr>
          <p:cNvPr id="3" name="Rectangle 2"/>
          <p:cNvSpPr/>
          <p:nvPr/>
        </p:nvSpPr>
        <p:spPr>
          <a:xfrm>
            <a:off x="3048000" y="666234"/>
            <a:ext cx="4978400" cy="646331"/>
          </a:xfrm>
          <a:prstGeom prst="rect">
            <a:avLst/>
          </a:prstGeom>
        </p:spPr>
        <p:txBody>
          <a:bodyPr wrap="square">
            <a:spAutoFit/>
          </a:bodyPr>
          <a:lstStyle/>
          <a:p>
            <a:pPr algn="ctr"/>
            <a:r>
              <a:rPr lang="en-US" sz="3600" b="1" i="1" dirty="0">
                <a:solidFill>
                  <a:schemeClr val="accent4">
                    <a:lumMod val="50000"/>
                  </a:schemeClr>
                </a:solidFill>
                <a:latin typeface="Monotype Corsiva" panose="03010101010201010101" pitchFamily="66" charset="0"/>
              </a:rPr>
              <a:t>Einstein equation </a:t>
            </a:r>
            <a:endParaRPr lang="en-US" sz="3600" b="1" i="1"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7485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663700" y="634835"/>
                <a:ext cx="10134600" cy="57059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15000"/>
                  </a:lnSpc>
                  <a:spcAft>
                    <a:spcPts val="1000"/>
                  </a:spcAft>
                </a:pPr>
                <a:r>
                  <a:rPr lang="en-US" sz="2000" dirty="0">
                    <a:latin typeface="Times New Roman" panose="02020603050405020304" pitchFamily="18" charset="0"/>
                    <a:ea typeface="Calibri" panose="020F0502020204030204" pitchFamily="34" charset="0"/>
                    <a:cs typeface="Arial" panose="020B0604020202020204" pitchFamily="34" charset="0"/>
                  </a:rPr>
                  <a:t>Several viscosity coefficients may be defined with respect to this equation. These include relative viscosity</a:t>
                </a:r>
                <a14:m>
                  <m:oMath xmlns:m="http://schemas.openxmlformats.org/officeDocument/2006/math">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𝒓𝒆𝒍</m:t>
                        </m:r>
                      </m:sub>
                    </m:sSub>
                    <m:r>
                      <a:rPr lang="en-US" sz="20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000" dirty="0">
                    <a:effectLst/>
                    <a:latin typeface="Times New Roman" panose="02020603050405020304" pitchFamily="18" charset="0"/>
                    <a:ea typeface="Calibri" panose="020F0502020204030204" pitchFamily="34" charset="0"/>
                    <a:cs typeface="Arial" panose="020B0604020202020204" pitchFamily="34" charset="0"/>
                  </a:rPr>
                  <a:t>, specific viscosity</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𝒔𝒑</m:t>
                        </m:r>
                      </m:sub>
                    </m:sSub>
                    <m:r>
                      <a:rPr lang="en-US" sz="20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000" dirty="0">
                    <a:effectLst/>
                    <a:latin typeface="Times New Roman" panose="02020603050405020304" pitchFamily="18" charset="0"/>
                    <a:ea typeface="Calibri" panose="020F0502020204030204" pitchFamily="34" charset="0"/>
                    <a:cs typeface="Arial" panose="020B0604020202020204" pitchFamily="34" charset="0"/>
                  </a:rPr>
                  <a:t>, intrinsic viscosity</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𝒊𝒏𝒕</m:t>
                        </m:r>
                      </m:sub>
                    </m:sSub>
                    <m:r>
                      <a:rPr lang="en-US" sz="20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000" dirty="0">
                    <a:effectLst/>
                    <a:latin typeface="Times New Roman" panose="02020603050405020304" pitchFamily="18" charset="0"/>
                    <a:ea typeface="Calibri" panose="020F0502020204030204" pitchFamily="34" charset="0"/>
                    <a:cs typeface="Arial" panose="020B0604020202020204" pitchFamily="34" charset="0"/>
                  </a:rPr>
                  <a:t> and reduced viscosity</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𝒓𝒆𝒅</m:t>
                        </m:r>
                      </m:sub>
                    </m:sSub>
                    <m:r>
                      <a:rPr lang="en-US" sz="2000" i="1">
                        <a:effectLst/>
                        <a:latin typeface="Cambria Math" panose="02040503050406030204" pitchFamily="18" charset="0"/>
                        <a:ea typeface="Calibri" panose="020F0502020204030204" pitchFamily="34" charset="0"/>
                        <a:cs typeface="Times New Roman" panose="02020603050405020304" pitchFamily="18" charset="0"/>
                      </a:rPr>
                      <m:t>)</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𝒓𝒆𝒍</m:t>
                          </m:r>
                        </m:sub>
                      </m:sSub>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num>
                        <m:den>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𝟎</m:t>
                              </m:r>
                            </m:sub>
                          </m:sSub>
                        </m:den>
                      </m:f>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 </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                    </a:t>
                </a:r>
                <a:r>
                  <a:rPr lang="en-US" sz="2000" b="1" dirty="0">
                    <a:effectLst/>
                    <a:latin typeface="Times New Roman" panose="02020603050405020304" pitchFamily="18" charset="0"/>
                    <a:ea typeface="Calibri" panose="020F0502020204030204" pitchFamily="34" charset="0"/>
                    <a:cs typeface="Arial" panose="020B0604020202020204" pitchFamily="34" charset="0"/>
                  </a:rPr>
                  <a:t>And  </a:t>
                </a:r>
                <a14:m>
                  <m:oMath xmlns:m="http://schemas.openxmlformats.org/officeDocument/2006/math">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𝒔𝒑</m:t>
                        </m:r>
                      </m:sub>
                    </m:sSub>
                    <m:r>
                      <a:rPr lang="en-US" sz="2000" b="1"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num>
                      <m:den>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𝟎</m:t>
                            </m:r>
                          </m:sub>
                        </m:sSub>
                      </m:den>
                    </m:f>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𝟏</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𝟎</m:t>
                            </m:r>
                          </m:sub>
                        </m:sSub>
                      </m:num>
                      <m:den>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𝟎</m:t>
                            </m:r>
                          </m:sub>
                        </m:sSub>
                      </m:den>
                    </m:f>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 </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𝟑</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f>
                        <m:f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𝒔𝒑</m:t>
                              </m:r>
                            </m:sub>
                          </m:sSub>
                        </m:num>
                        <m:den>
                          <m:r>
                            <a:rPr lang="en-US" sz="2000" b="1" i="1">
                              <a:effectLst/>
                              <a:latin typeface="Cambria Math" panose="02040503050406030204" pitchFamily="18" charset="0"/>
                              <a:ea typeface="Calibri" panose="020F0502020204030204" pitchFamily="34" charset="0"/>
                              <a:cs typeface="Times New Roman" panose="02020603050405020304" pitchFamily="18" charset="0"/>
                            </a:rPr>
                            <m:t>𝝓</m:t>
                          </m:r>
                        </m:den>
                      </m:f>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𝟒</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2000" dirty="0">
                    <a:effectLst/>
                    <a:latin typeface="Times New Roman" panose="02020603050405020304" pitchFamily="18" charset="0"/>
                    <a:ea typeface="Calibri" panose="020F0502020204030204" pitchFamily="34" charset="0"/>
                    <a:cs typeface="Arial" panose="020B0604020202020204" pitchFamily="34" charset="0"/>
                  </a:rPr>
                  <a:t>Since the volume fraction is directly related to concentration.</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f>
                        <m:f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𝒔𝒑</m:t>
                              </m:r>
                            </m:sub>
                          </m:sSub>
                        </m:num>
                        <m:den>
                          <m:r>
                            <a:rPr lang="en-US" sz="2000" b="1" i="1">
                              <a:effectLst/>
                              <a:latin typeface="Cambria Math" panose="02040503050406030204" pitchFamily="18" charset="0"/>
                              <a:ea typeface="Calibri" panose="020F0502020204030204" pitchFamily="34" charset="0"/>
                              <a:cs typeface="Times New Roman" panose="02020603050405020304" pitchFamily="18" charset="0"/>
                            </a:rPr>
                            <m:t>𝒄</m:t>
                          </m:r>
                        </m:den>
                      </m:f>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𝟐</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𝟓</m:t>
                      </m:r>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𝜼</m:t>
                          </m:r>
                        </m:e>
                        <m:sub>
                          <m:r>
                            <a:rPr lang="en-US" sz="2000" b="1" i="1">
                              <a:effectLst/>
                              <a:latin typeface="Cambria Math" panose="02040503050406030204" pitchFamily="18" charset="0"/>
                              <a:ea typeface="Calibri" panose="020F0502020204030204" pitchFamily="34" charset="0"/>
                              <a:cs typeface="Times New Roman" panose="02020603050405020304" pitchFamily="18" charset="0"/>
                            </a:rPr>
                            <m:t>𝒓𝒆𝒅</m:t>
                          </m:r>
                        </m:sub>
                      </m:sSub>
                      <m:r>
                        <a:rPr lang="en-US" sz="2000" b="1"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sz="2000" b="1"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2000" b="1" i="1">
                              <a:effectLst/>
                              <a:latin typeface="Cambria Math" panose="02040503050406030204" pitchFamily="18" charset="0"/>
                              <a:ea typeface="Calibri" panose="020F0502020204030204" pitchFamily="34" charset="0"/>
                              <a:cs typeface="Times New Roman" panose="02020603050405020304" pitchFamily="18" charset="0"/>
                            </a:rPr>
                            <m:t>𝟓</m:t>
                          </m:r>
                        </m:e>
                      </m:d>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𝑟𝑒𝑑</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𝑟𝑒𝑑𝑢𝑐𝑒𝑑</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𝑣𝑖𝑠𝑐𝑜𝑠𝑖𝑡𝑦</m:t>
                    </m:r>
                  </m:oMath>
                </a14:m>
                <a:r>
                  <a:rPr lang="en-US" sz="2000" dirty="0">
                    <a:effectLst/>
                    <a:latin typeface="Times New Roman" panose="02020603050405020304" pitchFamily="18" charset="0"/>
                    <a:ea typeface="Times New Roman" panose="02020603050405020304" pitchFamily="18" charset="0"/>
                  </a:rPr>
                  <a:t>                                                                                                               Where C is expressed in gram of colloidal particles per 100ml of total dispersion.                       Both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𝑎𝑛𝑑</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oMath>
                </a14:m>
                <a:r>
                  <a:rPr lang="en-US" sz="2000" dirty="0">
                    <a:effectLst/>
                    <a:latin typeface="Times New Roman" panose="02020603050405020304" pitchFamily="18" charset="0"/>
                    <a:ea typeface="Times New Roman" panose="02020603050405020304" pitchFamily="18" charset="0"/>
                  </a:rPr>
                  <a:t> may determine using a capillary viscometer. By determining </a:t>
                </a:r>
                <a14:m>
                  <m:oMath xmlns:m="http://schemas.openxmlformats.org/officeDocument/2006/math">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oMath>
                </a14:m>
                <a:r>
                  <a:rPr lang="en-US" sz="2000" dirty="0">
                    <a:effectLst/>
                    <a:latin typeface="Times New Roman" panose="02020603050405020304" pitchFamily="18" charset="0"/>
                    <a:ea typeface="Times New Roman" panose="02020603050405020304" pitchFamily="18" charset="0"/>
                  </a:rPr>
                  <a:t> at various concentration and knowing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0</m:t>
                        </m:r>
                      </m:sub>
                    </m:sSub>
                  </m:oMath>
                </a14:m>
                <a:r>
                  <a:rPr lang="en-US" sz="2000" dirty="0">
                    <a:effectLst/>
                    <a:latin typeface="Times New Roman" panose="02020603050405020304" pitchFamily="18" charset="0"/>
                    <a:ea typeface="Times New Roman" panose="02020603050405020304" pitchFamily="18" charset="0"/>
                  </a:rPr>
                  <a:t> then </a:t>
                </a:r>
                <a14:m>
                  <m:oMath xmlns:m="http://schemas.openxmlformats.org/officeDocument/2006/math">
                    <m:sSub>
                      <m:sSubPr>
                        <m:ctrlPr>
                          <a:rPr lang="en-US" sz="20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000" i="1">
                            <a:effectLst/>
                            <a:latin typeface="Cambria Math" panose="02040503050406030204" pitchFamily="18" charset="0"/>
                            <a:ea typeface="Times New Roman" panose="02020603050405020304" pitchFamily="18" charset="0"/>
                            <a:cs typeface="Times New Roman" panose="02020603050405020304" pitchFamily="18" charset="0"/>
                          </a:rPr>
                          <m:t>𝑠𝑝</m:t>
                        </m:r>
                      </m:sub>
                    </m:sSub>
                  </m:oMath>
                </a14:m>
                <a:r>
                  <a:rPr lang="en-US" sz="2000" dirty="0">
                    <a:effectLst/>
                    <a:latin typeface="Times New Roman" panose="02020603050405020304" pitchFamily="18" charset="0"/>
                    <a:ea typeface="Times New Roman" panose="02020603050405020304" pitchFamily="18" charset="0"/>
                  </a:rPr>
                  <a:t> can be calculated from equation (3).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1663700" y="634835"/>
                <a:ext cx="10134600" cy="5705986"/>
              </a:xfrm>
              <a:prstGeom prst="rect">
                <a:avLst/>
              </a:prstGeom>
              <a:blipFill rotWithShape="0">
                <a:blip r:embed="rId2"/>
                <a:stretch>
                  <a:fillRect l="-601" t="-106" r="-360" b="-319"/>
                </a:stretch>
              </a:blipFill>
            </p:spPr>
            <p:txBody>
              <a:bodyPr/>
              <a:lstStyle/>
              <a:p>
                <a:r>
                  <a:rPr lang="en-US">
                    <a:noFill/>
                  </a:rPr>
                  <a:t> </a:t>
                </a:r>
              </a:p>
            </p:txBody>
          </p:sp>
        </mc:Fallback>
      </mc:AlternateContent>
    </p:spTree>
    <p:extLst>
      <p:ext uri="{BB962C8B-B14F-4D97-AF65-F5344CB8AC3E}">
        <p14:creationId xmlns:p14="http://schemas.microsoft.com/office/powerpoint/2010/main" val="2984534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809169" y="1440961"/>
                <a:ext cx="6482807" cy="408349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15000"/>
                  </a:lnSpc>
                  <a:spcAft>
                    <a:spcPts val="1000"/>
                  </a:spcAft>
                </a:pPr>
                <a:r>
                  <a:rPr lang="en-US" sz="2400" dirty="0">
                    <a:latin typeface="Times New Roman" panose="02020603050405020304" pitchFamily="18" charset="0"/>
                    <a:ea typeface="Times New Roman" panose="02020603050405020304" pitchFamily="18" charset="0"/>
                    <a:cs typeface="Arial" panose="020B0604020202020204" pitchFamily="34" charset="0"/>
                  </a:rPr>
                  <a:t>If </a:t>
                </a:r>
                <a14:m>
                  <m:oMath xmlns:m="http://schemas.openxmlformats.org/officeDocument/2006/math">
                    <m:f>
                      <m:f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𝑠𝑝</m:t>
                            </m:r>
                          </m:sub>
                        </m:sSub>
                      </m:num>
                      <m:den>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𝑐</m:t>
                        </m:r>
                      </m:den>
                    </m:f>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is plotted against conc. And take the line extrapolated to infinite dilution, the intercept is known as the intrinsic viscosity(</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𝑖𝑛𝑡</m:t>
                        </m:r>
                      </m:sub>
                    </m:sSub>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is used to calculate the approximate molecular weights of polymers. According to Kuhn- </a:t>
                </a:r>
                <a:r>
                  <a:rPr lang="en-US" sz="2400" dirty="0" err="1">
                    <a:effectLst/>
                    <a:latin typeface="Times New Roman" panose="02020603050405020304" pitchFamily="18" charset="0"/>
                    <a:ea typeface="Times New Roman" panose="02020603050405020304" pitchFamily="18" charset="0"/>
                    <a:cs typeface="Arial" panose="020B0604020202020204" pitchFamily="34" charset="0"/>
                  </a:rPr>
                  <a:t>Houwink</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 equation:                                                                                           </a:t>
                </a:r>
                <a14:m>
                  <m:oMath xmlns:m="http://schemas.openxmlformats.org/officeDocument/2006/math">
                    <m:sSub>
                      <m:sSub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𝜼</m:t>
                        </m:r>
                      </m:e>
                      <m: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𝒊𝒏𝒕</m:t>
                        </m:r>
                      </m:sub>
                    </m:sSub>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𝑲</m:t>
                    </m:r>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 </m:t>
                    </m:r>
                    <m:sSup>
                      <m:sSupPr>
                        <m:ctrlP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𝑴</m:t>
                        </m:r>
                      </m:e>
                      <m:sup>
                        <m:r>
                          <a:rPr lang="en-US" sz="2400" b="1" i="1">
                            <a:effectLst/>
                            <a:latin typeface="Cambria Math" panose="02040503050406030204" pitchFamily="18" charset="0"/>
                            <a:ea typeface="Times New Roman" panose="02020603050405020304" pitchFamily="18" charset="0"/>
                            <a:cs typeface="Times New Roman" panose="02020603050405020304" pitchFamily="18" charset="0"/>
                          </a:rPr>
                          <m:t>𝜶</m:t>
                        </m:r>
                      </m:sup>
                    </m:sSup>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Where K and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𝛼</m:t>
                    </m:r>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are constant of the particular polymer- solvent system.                                             M = molecular weight.       K=1.7 *10</a:t>
                </a:r>
                <a:r>
                  <a:rPr lang="en-US" sz="2400" baseline="30000" dirty="0">
                    <a:effectLst/>
                    <a:latin typeface="Times New Roman" panose="02020603050405020304" pitchFamily="18" charset="0"/>
                    <a:ea typeface="Times New Roman" panose="02020603050405020304" pitchFamily="18" charset="0"/>
                    <a:cs typeface="Arial" panose="020B0604020202020204" pitchFamily="34" charset="0"/>
                  </a:rPr>
                  <a:t>-5 </a:t>
                </a:r>
                <a14:m>
                  <m:oMath xmlns:m="http://schemas.openxmlformats.org/officeDocument/2006/math">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𝛼</m:t>
                    </m:r>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809169" y="1440961"/>
                <a:ext cx="6482807" cy="4083490"/>
              </a:xfrm>
              <a:prstGeom prst="rect">
                <a:avLst/>
              </a:prstGeom>
              <a:blipFill rotWithShape="0">
                <a:blip r:embed="rId2"/>
                <a:stretch>
                  <a:fillRect l="-1407" r="-105535" b="-1337"/>
                </a:stretch>
              </a:blipFill>
            </p:spPr>
            <p:txBody>
              <a:bodyPr/>
              <a:lstStyle/>
              <a:p>
                <a:r>
                  <a:rPr lang="en-US">
                    <a:noFill/>
                  </a:rPr>
                  <a:t> </a:t>
                </a:r>
              </a:p>
            </p:txBody>
          </p:sp>
        </mc:Fallback>
      </mc:AlternateContent>
      <p:pic>
        <p:nvPicPr>
          <p:cNvPr id="3" name="Picture 2"/>
          <p:cNvPicPr>
            <a:picLocks noChangeAspect="1"/>
          </p:cNvPicPr>
          <p:nvPr/>
        </p:nvPicPr>
        <p:blipFill>
          <a:blip r:embed="rId3"/>
          <a:stretch>
            <a:fillRect/>
          </a:stretch>
        </p:blipFill>
        <p:spPr>
          <a:xfrm>
            <a:off x="7611291" y="1054051"/>
            <a:ext cx="4178299" cy="3530600"/>
          </a:xfrm>
          <a:prstGeom prst="rect">
            <a:avLst/>
          </a:prstGeom>
        </p:spPr>
      </p:pic>
      <p:sp>
        <p:nvSpPr>
          <p:cNvPr id="4" name="Rectangle 3"/>
          <p:cNvSpPr/>
          <p:nvPr/>
        </p:nvSpPr>
        <p:spPr>
          <a:xfrm>
            <a:off x="8636000" y="4737100"/>
            <a:ext cx="2565400" cy="5461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Figure (1)</a:t>
            </a:r>
            <a:endParaRPr lang="en-US" dirty="0"/>
          </a:p>
        </p:txBody>
      </p:sp>
    </p:spTree>
    <p:extLst>
      <p:ext uri="{BB962C8B-B14F-4D97-AF65-F5344CB8AC3E}">
        <p14:creationId xmlns:p14="http://schemas.microsoft.com/office/powerpoint/2010/main" val="2434047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28800" y="697414"/>
            <a:ext cx="1013460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400" dirty="0">
                <a:latin typeface="Times New Roman" panose="02020603050405020304" pitchFamily="18" charset="0"/>
                <a:ea typeface="Calibri" panose="020F0502020204030204" pitchFamily="34" charset="0"/>
                <a:cs typeface="Arial" panose="020B0604020202020204" pitchFamily="34" charset="0"/>
              </a:rPr>
              <a:t>For high polymeric materials dispersed in the medium, the equation is expressed as: </a:t>
            </a:r>
          </a:p>
        </p:txBody>
      </p:sp>
      <p:pic>
        <p:nvPicPr>
          <p:cNvPr id="3" name="Picture 2"/>
          <p:cNvPicPr>
            <a:picLocks noChangeAspect="1"/>
          </p:cNvPicPr>
          <p:nvPr/>
        </p:nvPicPr>
        <p:blipFill>
          <a:blip r:embed="rId2"/>
          <a:stretch>
            <a:fillRect/>
          </a:stretch>
        </p:blipFill>
        <p:spPr>
          <a:xfrm>
            <a:off x="3270250" y="1791275"/>
            <a:ext cx="4648200" cy="737839"/>
          </a:xfrm>
          <a:prstGeom prst="rect">
            <a:avLst/>
          </a:prstGeom>
        </p:spPr>
        <p:style>
          <a:lnRef idx="2">
            <a:schemeClr val="accent3"/>
          </a:lnRef>
          <a:fillRef idx="1">
            <a:schemeClr val="lt1"/>
          </a:fillRef>
          <a:effectRef idx="0">
            <a:schemeClr val="accent3"/>
          </a:effectRef>
          <a:fontRef idx="minor">
            <a:schemeClr val="dk1"/>
          </a:fontRef>
        </p:style>
      </p:pic>
      <p:sp>
        <p:nvSpPr>
          <p:cNvPr id="4" name="Rectangle 3"/>
          <p:cNvSpPr/>
          <p:nvPr/>
        </p:nvSpPr>
        <p:spPr>
          <a:xfrm>
            <a:off x="1435100" y="2714746"/>
            <a:ext cx="9969500" cy="397031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800" b="0" u="none" strike="noStrike" baseline="0" dirty="0" smtClean="0">
                <a:solidFill>
                  <a:srgbClr val="000000"/>
                </a:solidFill>
                <a:latin typeface="Times New Roman" panose="02020603050405020304" pitchFamily="18" charset="0"/>
                <a:cs typeface="Times New Roman" panose="02020603050405020304" pitchFamily="18" charset="0"/>
              </a:rPr>
              <a:t>K</a:t>
            </a:r>
            <a:r>
              <a:rPr lang="en-US" sz="1400" b="0" u="none" strike="noStrike" baseline="0" dirty="0" smtClean="0">
                <a:solidFill>
                  <a:srgbClr val="000000"/>
                </a:solidFill>
                <a:latin typeface="Times New Roman" panose="02020603050405020304" pitchFamily="18" charset="0"/>
                <a:cs typeface="Times New Roman" panose="02020603050405020304" pitchFamily="18" charset="0"/>
              </a:rPr>
              <a:t>1</a:t>
            </a:r>
            <a:r>
              <a:rPr lang="en-US" sz="2800" b="0" u="none" strike="noStrike" baseline="0" dirty="0" smtClean="0">
                <a:solidFill>
                  <a:srgbClr val="000000"/>
                </a:solidFill>
                <a:latin typeface="Times New Roman" panose="02020603050405020304" pitchFamily="18" charset="0"/>
                <a:cs typeface="Times New Roman" panose="02020603050405020304" pitchFamily="18" charset="0"/>
              </a:rPr>
              <a:t>= intrinsic viscosity, K</a:t>
            </a:r>
            <a:r>
              <a:rPr lang="en-US" sz="1400" b="0" u="none" strike="noStrike" baseline="0" dirty="0" smtClean="0">
                <a:solidFill>
                  <a:srgbClr val="000000"/>
                </a:solidFill>
                <a:latin typeface="Times New Roman" panose="02020603050405020304" pitchFamily="18" charset="0"/>
                <a:cs typeface="Times New Roman" panose="02020603050405020304" pitchFamily="18" charset="0"/>
              </a:rPr>
              <a:t>2</a:t>
            </a:r>
            <a:r>
              <a:rPr lang="en-US" sz="2800" b="0" u="none" strike="noStrike" baseline="0" dirty="0" smtClean="0">
                <a:solidFill>
                  <a:srgbClr val="000000"/>
                </a:solidFill>
                <a:latin typeface="Times New Roman" panose="02020603050405020304" pitchFamily="18" charset="0"/>
                <a:cs typeface="Times New Roman" panose="02020603050405020304" pitchFamily="18" charset="0"/>
              </a:rPr>
              <a:t>= Huggins constant is referred to as the Huggins constant </a:t>
            </a:r>
            <a:r>
              <a:rPr lang="en-US" sz="2800" b="0" u="none" strike="noStrike" baseline="0" dirty="0" err="1" smtClean="0">
                <a:solidFill>
                  <a:srgbClr val="000000"/>
                </a:solidFill>
                <a:latin typeface="Times New Roman" panose="02020603050405020304" pitchFamily="18" charset="0"/>
                <a:cs typeface="Times New Roman" panose="02020603050405020304" pitchFamily="18" charset="0"/>
              </a:rPr>
              <a:t>a+nd</a:t>
            </a:r>
            <a:r>
              <a:rPr lang="en-US" sz="2800" b="0" u="none" strike="noStrike" baseline="0" dirty="0" smtClean="0">
                <a:solidFill>
                  <a:srgbClr val="000000"/>
                </a:solidFill>
                <a:latin typeface="Times New Roman" panose="02020603050405020304" pitchFamily="18" charset="0"/>
                <a:cs typeface="Times New Roman" panose="02020603050405020304" pitchFamily="18" charset="0"/>
              </a:rPr>
              <a:t> is equal to the slope of the plot as shown</a:t>
            </a:r>
            <a:r>
              <a:rPr lang="en-US" sz="2800" b="0" u="none" strike="noStrike" dirty="0" smtClean="0">
                <a:solidFill>
                  <a:srgbClr val="000000"/>
                </a:solidFill>
                <a:latin typeface="Times New Roman" panose="02020603050405020304" pitchFamily="18" charset="0"/>
                <a:cs typeface="Times New Roman" panose="02020603050405020304" pitchFamily="18" charset="0"/>
              </a:rPr>
              <a:t> in the figure (1</a:t>
            </a:r>
            <a:r>
              <a:rPr lang="en-US" sz="2800" dirty="0">
                <a:solidFill>
                  <a:srgbClr val="000000"/>
                </a:solidFill>
                <a:latin typeface="Times New Roman" panose="02020603050405020304" pitchFamily="18" charset="0"/>
                <a:cs typeface="Times New Roman" panose="02020603050405020304" pitchFamily="18" charset="0"/>
              </a:rPr>
              <a:t>). </a:t>
            </a:r>
            <a:endParaRPr lang="en-US" sz="2800" dirty="0" smtClean="0">
              <a:solidFill>
                <a:srgbClr val="000000"/>
              </a:solidFill>
              <a:latin typeface="Times New Roman" panose="02020603050405020304" pitchFamily="18" charset="0"/>
              <a:cs typeface="Times New Roman" panose="02020603050405020304" pitchFamily="18" charset="0"/>
            </a:endParaRPr>
          </a:p>
          <a:p>
            <a:pPr algn="just"/>
            <a:r>
              <a:rPr lang="en-US" sz="2800" dirty="0" smtClean="0">
                <a:solidFill>
                  <a:srgbClr val="000000"/>
                </a:solidFill>
                <a:latin typeface="Times New Roman" panose="02020603050405020304" pitchFamily="18" charset="0"/>
                <a:cs typeface="Times New Roman" panose="02020603050405020304" pitchFamily="18" charset="0"/>
              </a:rPr>
              <a:t>Its </a:t>
            </a:r>
            <a:r>
              <a:rPr lang="en-US" sz="2800" dirty="0">
                <a:solidFill>
                  <a:srgbClr val="000000"/>
                </a:solidFill>
                <a:latin typeface="Times New Roman" panose="02020603050405020304" pitchFamily="18" charset="0"/>
                <a:cs typeface="Times New Roman" panose="02020603050405020304" pitchFamily="18" charset="0"/>
              </a:rPr>
              <a:t>value gives an indication of the interaction between the polymer and the solvent such that a positive slope is produced for a polymer which interacts weakly with the solvent and the slope becomes less positives as the interaction </a:t>
            </a:r>
            <a:r>
              <a:rPr lang="en-US" sz="2800" dirty="0" smtClean="0">
                <a:solidFill>
                  <a:srgbClr val="000000"/>
                </a:solidFill>
                <a:latin typeface="Times New Roman" panose="02020603050405020304" pitchFamily="18" charset="0"/>
                <a:cs typeface="Times New Roman" panose="02020603050405020304" pitchFamily="18" charset="0"/>
              </a:rPr>
              <a:t>increases. A </a:t>
            </a:r>
            <a:r>
              <a:rPr lang="en-US" sz="2800" dirty="0">
                <a:solidFill>
                  <a:srgbClr val="000000"/>
                </a:solidFill>
                <a:latin typeface="Times New Roman" panose="02020603050405020304" pitchFamily="18" charset="0"/>
                <a:cs typeface="Times New Roman" panose="02020603050405020304" pitchFamily="18" charset="0"/>
              </a:rPr>
              <a:t>change in the value of the Huggins constant can be used to evaluate the interaction of drug molecules with polymers. </a:t>
            </a:r>
          </a:p>
        </p:txBody>
      </p:sp>
    </p:spTree>
    <p:extLst>
      <p:ext uri="{BB962C8B-B14F-4D97-AF65-F5344CB8AC3E}">
        <p14:creationId xmlns:p14="http://schemas.microsoft.com/office/powerpoint/2010/main" val="3539937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 y="0"/>
                <a:ext cx="9953896" cy="65702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15000"/>
                  </a:lnSpc>
                  <a:spcAft>
                    <a:spcPts val="1000"/>
                  </a:spcAft>
                </a:pPr>
                <a:r>
                  <a:rPr lang="en-US" sz="2800" b="1" i="1" dirty="0">
                    <a:latin typeface="Times New Roman" panose="02020603050405020304" pitchFamily="18" charset="0"/>
                    <a:ea typeface="Calibri" panose="020F0502020204030204" pitchFamily="34" charset="0"/>
                    <a:cs typeface="Arial" panose="020B0604020202020204" pitchFamily="34" charset="0"/>
                  </a:rPr>
                  <a:t>Capillary viscometer:                                                                                                 </a:t>
                </a:r>
                <a:r>
                  <a:rPr lang="en-US" sz="2400" dirty="0">
                    <a:effectLst/>
                    <a:latin typeface="Times New Roman" panose="02020603050405020304" pitchFamily="18" charset="0"/>
                    <a:ea typeface="Times New Roman" panose="02020603050405020304" pitchFamily="18" charset="0"/>
                    <a:cs typeface="Arial" panose="020B0604020202020204" pitchFamily="34" charset="0"/>
                  </a:rPr>
                  <a:t>Both </a:t>
                </a:r>
                <a14:m>
                  <m:oMath xmlns:m="http://schemas.openxmlformats.org/officeDocument/2006/math">
                    <m:sSub>
                      <m:sSubPr>
                        <m:ctrlPr>
                          <a:rPr lang="en-US"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0</m:t>
                        </m:r>
                      </m:sub>
                    </m:sSub>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𝑎𝑛𝑑</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𝜂</m:t>
                    </m:r>
                  </m:oMath>
                </a14:m>
                <a:r>
                  <a:rPr lang="en-US" sz="2400" dirty="0">
                    <a:effectLst/>
                    <a:latin typeface="Times New Roman" panose="02020603050405020304" pitchFamily="18" charset="0"/>
                    <a:ea typeface="Times New Roman" panose="02020603050405020304" pitchFamily="18" charset="0"/>
                    <a:cs typeface="Arial" panose="020B0604020202020204" pitchFamily="34" charset="0"/>
                  </a:rPr>
                  <a:t> may determine using a capillary viscometer.</a:t>
                </a:r>
                <a:r>
                  <a:rPr lang="en-US" sz="2800" b="1" i="1" dirty="0">
                    <a:effectLst/>
                    <a:latin typeface="Times New Roman" panose="02020603050405020304" pitchFamily="18" charset="0"/>
                    <a:ea typeface="Calibri" panose="020F0502020204030204" pitchFamily="34" charset="0"/>
                    <a:cs typeface="Arial" panose="020B0604020202020204" pitchFamily="34" charset="0"/>
                  </a:rPr>
                  <a:t> </a:t>
                </a:r>
                <a:r>
                  <a:rPr lang="en-US" sz="2400" dirty="0">
                    <a:effectLst/>
                    <a:latin typeface="Times New Roman" panose="02020603050405020304" pitchFamily="18" charset="0"/>
                    <a:ea typeface="Calibri" panose="020F0502020204030204" pitchFamily="34" charset="0"/>
                    <a:cs typeface="Arial" panose="020B0604020202020204" pitchFamily="34" charset="0"/>
                  </a:rPr>
                  <a:t>The viscosity of a Newtonian liquid may be determined by measuring the time required for the liquid to pass between two marks as it flows by gravity through a vertical capillary tube, known as </a:t>
                </a:r>
                <a:r>
                  <a:rPr lang="en-US" sz="2400" dirty="0" err="1">
                    <a:effectLst/>
                    <a:latin typeface="Times New Roman" panose="02020603050405020304" pitchFamily="18" charset="0"/>
                    <a:ea typeface="Calibri" panose="020F0502020204030204" pitchFamily="34" charset="0"/>
                    <a:cs typeface="Arial" panose="020B0604020202020204" pitchFamily="34" charset="0"/>
                  </a:rPr>
                  <a:t>Ostawald</a:t>
                </a:r>
                <a:r>
                  <a:rPr lang="en-US" sz="2400" dirty="0">
                    <a:effectLst/>
                    <a:latin typeface="Times New Roman" panose="02020603050405020304" pitchFamily="18" charset="0"/>
                    <a:ea typeface="Calibri" panose="020F0502020204030204" pitchFamily="34" charset="0"/>
                    <a:cs typeface="Arial" panose="020B0604020202020204" pitchFamily="34" charset="0"/>
                  </a:rPr>
                  <a:t> viscometer. The time of flow of the liquid under test is compared with the time for a liquid of known viscosity (usually water) to pass between the two marks (A---B).</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if</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1 </m:t>
                        </m:r>
                      </m:sub>
                    </m:sSub>
                    <m:r>
                      <a:rPr lang="en-US" sz="2400" i="1">
                        <a:effectLst/>
                        <a:latin typeface="Cambria Math" panose="02040503050406030204" pitchFamily="18" charset="0"/>
                        <a:ea typeface="Calibri" panose="020F0502020204030204" pitchFamily="34" charset="0"/>
                        <a:cs typeface="Times New Roman" panose="02020603050405020304" pitchFamily="18" charset="0"/>
                      </a:rPr>
                      <m:t>𝑎𝑛𝑑</m:t>
                    </m:r>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are the viscosities of the unknown and the standard liquid, and P</a:t>
                </a:r>
                <a:r>
                  <a:rPr lang="en-US" sz="2400" baseline="-25000" dirty="0">
                    <a:effectLst/>
                    <a:latin typeface="Times New Roman" panose="02020603050405020304" pitchFamily="18" charset="0"/>
                    <a:ea typeface="Calibri" panose="020F0502020204030204" pitchFamily="34" charset="0"/>
                    <a:cs typeface="Arial" panose="020B0604020202020204" pitchFamily="34" charset="0"/>
                  </a:rPr>
                  <a:t>1</a:t>
                </a:r>
                <a:r>
                  <a:rPr lang="en-US" sz="2400" dirty="0">
                    <a:effectLst/>
                    <a:latin typeface="Times New Roman" panose="02020603050405020304" pitchFamily="18" charset="0"/>
                    <a:ea typeface="Calibri" panose="020F0502020204030204" pitchFamily="34" charset="0"/>
                    <a:cs typeface="Arial" panose="020B0604020202020204" pitchFamily="34" charset="0"/>
                  </a:rPr>
                  <a:t> and P</a:t>
                </a:r>
                <a:r>
                  <a:rPr lang="en-US" sz="2400" baseline="-25000" dirty="0">
                    <a:effectLst/>
                    <a:latin typeface="Times New Roman" panose="02020603050405020304" pitchFamily="18" charset="0"/>
                    <a:ea typeface="Calibri" panose="020F0502020204030204" pitchFamily="34" charset="0"/>
                    <a:cs typeface="Arial" panose="020B0604020202020204" pitchFamily="34" charset="0"/>
                  </a:rPr>
                  <a:t>2</a:t>
                </a:r>
                <a:r>
                  <a:rPr lang="en-US" sz="2400" dirty="0">
                    <a:effectLst/>
                    <a:latin typeface="Times New Roman" panose="02020603050405020304" pitchFamily="18" charset="0"/>
                    <a:ea typeface="Calibri" panose="020F0502020204030204" pitchFamily="34" charset="0"/>
                    <a:cs typeface="Arial" panose="020B0604020202020204" pitchFamily="34" charset="0"/>
                  </a:rPr>
                  <a:t> are the densities of the liquids, and t</a:t>
                </a:r>
                <a:r>
                  <a:rPr lang="en-US" sz="2400" baseline="-25000" dirty="0">
                    <a:effectLst/>
                    <a:latin typeface="Times New Roman" panose="02020603050405020304" pitchFamily="18" charset="0"/>
                    <a:ea typeface="Calibri" panose="020F0502020204030204" pitchFamily="34" charset="0"/>
                    <a:cs typeface="Arial" panose="020B0604020202020204" pitchFamily="34" charset="0"/>
                  </a:rPr>
                  <a:t>1</a:t>
                </a:r>
                <a:r>
                  <a:rPr lang="en-US" sz="2400" dirty="0">
                    <a:effectLst/>
                    <a:latin typeface="Times New Roman" panose="02020603050405020304" pitchFamily="18" charset="0"/>
                    <a:ea typeface="Calibri" panose="020F0502020204030204" pitchFamily="34" charset="0"/>
                    <a:cs typeface="Arial" panose="020B0604020202020204" pitchFamily="34" charset="0"/>
                  </a:rPr>
                  <a:t> and t</a:t>
                </a:r>
                <a:r>
                  <a:rPr lang="en-US" sz="2400" baseline="-25000" dirty="0">
                    <a:effectLst/>
                    <a:latin typeface="Times New Roman" panose="02020603050405020304" pitchFamily="18" charset="0"/>
                    <a:ea typeface="Calibri" panose="020F0502020204030204" pitchFamily="34" charset="0"/>
                    <a:cs typeface="Arial" panose="020B0604020202020204" pitchFamily="34" charset="0"/>
                  </a:rPr>
                  <a:t>2</a:t>
                </a:r>
                <a:r>
                  <a:rPr lang="en-US" sz="2400" dirty="0">
                    <a:effectLst/>
                    <a:latin typeface="Times New Roman" panose="02020603050405020304" pitchFamily="18" charset="0"/>
                    <a:ea typeface="Calibri" panose="020F0502020204030204" pitchFamily="34" charset="0"/>
                    <a:cs typeface="Arial" panose="020B0604020202020204" pitchFamily="34" charset="0"/>
                  </a:rPr>
                  <a:t> are the respective flow times in seconds, the absolute viscosity of the unknown liquid,</a:t>
                </a:r>
                <a14:m>
                  <m:oMath xmlns:m="http://schemas.openxmlformats.org/officeDocument/2006/math">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1 </m:t>
                        </m:r>
                      </m:sub>
                    </m:sSub>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is determined by substituting the experimental values in the equation: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1 </m:t>
                              </m:r>
                            </m:sub>
                          </m:sSub>
                        </m:num>
                        <m:den>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num>
                        <m:den>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𝑝</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m:t>
                              </m:r>
                            </m:sub>
                          </m:sSub>
                        </m:num>
                        <m:den>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𝑡</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oMath>
                  </m:oMathPara>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2400" dirty="0">
                    <a:effectLst/>
                    <a:latin typeface="Times New Roman" panose="02020603050405020304" pitchFamily="18" charset="0"/>
                    <a:ea typeface="Calibri" panose="020F0502020204030204" pitchFamily="34" charset="0"/>
                    <a:cs typeface="Arial" panose="020B0604020202020204" pitchFamily="34" charset="0"/>
                  </a:rPr>
                  <a:t>The value </a:t>
                </a:r>
                <a14:m>
                  <m:oMath xmlns:m="http://schemas.openxmlformats.org/officeDocument/2006/math">
                    <m:f>
                      <m:fPr>
                        <m:type m:val="skw"/>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1 </m:t>
                            </m:r>
                          </m:sub>
                        </m:sSub>
                      </m:num>
                      <m:den>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2</m:t>
                            </m:r>
                          </m:sub>
                        </m:sSub>
                      </m:den>
                    </m:f>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i="1">
                            <a:effectLst/>
                            <a:latin typeface="Cambria Math" panose="02040503050406030204" pitchFamily="18" charset="0"/>
                            <a:ea typeface="Calibri" panose="020F0502020204030204" pitchFamily="34" charset="0"/>
                            <a:cs typeface="Times New Roman" panose="02020603050405020304" pitchFamily="18" charset="0"/>
                          </a:rPr>
                          <m:t>𝜂</m:t>
                        </m:r>
                      </m:e>
                      <m:sub>
                        <m:r>
                          <a:rPr lang="en-US" sz="2400" i="1">
                            <a:effectLst/>
                            <a:latin typeface="Cambria Math" panose="02040503050406030204" pitchFamily="18" charset="0"/>
                            <a:ea typeface="Calibri" panose="020F0502020204030204" pitchFamily="34" charset="0"/>
                            <a:cs typeface="Times New Roman" panose="02020603050405020304" pitchFamily="18" charset="0"/>
                          </a:rPr>
                          <m:t>𝑟𝑒𝑙</m:t>
                        </m:r>
                      </m:sub>
                    </m:sSub>
                  </m:oMath>
                </a14:m>
                <a:r>
                  <a:rPr lang="en-US" sz="2400" dirty="0">
                    <a:effectLst/>
                    <a:latin typeface="Times New Roman" panose="02020603050405020304" pitchFamily="18" charset="0"/>
                    <a:ea typeface="Calibri" panose="020F0502020204030204" pitchFamily="34" charset="0"/>
                    <a:cs typeface="Arial" panose="020B0604020202020204" pitchFamily="34" charset="0"/>
                  </a:rPr>
                  <a:t> is known as the relative viscosity of the liquid under test.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 y="0"/>
                <a:ext cx="9953896" cy="6570260"/>
              </a:xfrm>
              <a:prstGeom prst="rect">
                <a:avLst/>
              </a:prstGeom>
              <a:blipFill rotWithShape="0">
                <a:blip r:embed="rId2"/>
                <a:stretch>
                  <a:fillRect l="-1161" t="-463" r="-20905" b="-11841"/>
                </a:stretch>
              </a:blipFill>
            </p:spPr>
            <p:txBody>
              <a:bodyPr/>
              <a:lstStyle/>
              <a:p>
                <a:r>
                  <a:rPr lang="en-US">
                    <a:noFill/>
                  </a:rPr>
                  <a:t> </a:t>
                </a:r>
              </a:p>
            </p:txBody>
          </p:sp>
        </mc:Fallback>
      </mc:AlternateContent>
      <p:pic>
        <p:nvPicPr>
          <p:cNvPr id="3" name="صورة 2" descr="C:\Users\mohanad alrawi\Desktop\سرى\محاضرات سرى\100px-Ubbelohde.jpg"/>
          <p:cNvPicPr/>
          <p:nvPr/>
        </p:nvPicPr>
        <p:blipFill>
          <a:blip r:embed="rId3">
            <a:extLst>
              <a:ext uri="{28A0092B-C50C-407E-A947-70E740481C1C}">
                <a14:useLocalDpi xmlns:a14="http://schemas.microsoft.com/office/drawing/2010/main" val="0"/>
              </a:ext>
            </a:extLst>
          </a:blip>
          <a:srcRect/>
          <a:stretch>
            <a:fillRect/>
          </a:stretch>
        </p:blipFill>
        <p:spPr bwMode="auto">
          <a:xfrm>
            <a:off x="9953896" y="0"/>
            <a:ext cx="2238103" cy="6570260"/>
          </a:xfrm>
          <a:prstGeom prst="rect">
            <a:avLst/>
          </a:prstGeom>
          <a:ln/>
        </p:spPr>
        <p:style>
          <a:lnRef idx="2">
            <a:schemeClr val="accent3"/>
          </a:lnRef>
          <a:fillRef idx="1">
            <a:schemeClr val="lt1"/>
          </a:fillRef>
          <a:effectRef idx="0">
            <a:schemeClr val="accent3"/>
          </a:effectRef>
          <a:fontRef idx="minor">
            <a:schemeClr val="dk1"/>
          </a:fontRef>
        </p:style>
      </p:pic>
    </p:spTree>
    <p:extLst>
      <p:ext uri="{BB962C8B-B14F-4D97-AF65-F5344CB8AC3E}">
        <p14:creationId xmlns:p14="http://schemas.microsoft.com/office/powerpoint/2010/main" val="628141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606731" y="378024"/>
                <a:ext cx="10331269" cy="4571316"/>
              </a:xfrm>
              <a:prstGeom prst="rect">
                <a:avLst/>
              </a:prstGeom>
            </p:spPr>
            <p:txBody>
              <a:bodyPr wrap="square">
                <a:spAutoFit/>
              </a:bodyPr>
              <a:lstStyle/>
              <a:p>
                <a:endParaRPr lang="en-US" sz="1600" b="0" i="0" u="none" strike="noStrike" baseline="0" dirty="0" smtClean="0">
                  <a:solidFill>
                    <a:srgbClr val="000000"/>
                  </a:solidFill>
                  <a:latin typeface="Monotype Corsiva" panose="03010101010201010101" pitchFamily="66" charset="0"/>
                </a:endParaRPr>
              </a:p>
              <a:p>
                <a:pPr algn="ctr"/>
                <a:r>
                  <a:rPr lang="en-US" sz="3600" b="0" i="1" u="none" strike="noStrike" baseline="0" dirty="0" smtClean="0">
                    <a:solidFill>
                      <a:srgbClr val="000000"/>
                    </a:solidFill>
                    <a:latin typeface="Monotype Corsiva" panose="03010101010201010101" pitchFamily="66" charset="0"/>
                  </a:rPr>
                  <a:t>Units of viscosity</a:t>
                </a:r>
              </a:p>
              <a:p>
                <a:r>
                  <a:rPr lang="en-US" sz="2800" dirty="0">
                    <a:solidFill>
                      <a:schemeClr val="dk1"/>
                    </a:solidFill>
                    <a:latin typeface="Times New Roman" panose="02020603050405020304" pitchFamily="18" charset="0"/>
                    <a:ea typeface="Calibri" panose="020F0502020204030204" pitchFamily="34" charset="0"/>
                    <a:cs typeface="Arial" panose="020B0604020202020204" pitchFamily="34" charset="0"/>
                  </a:rPr>
                  <a:t>Poise and centipoise                                                                                                                              1 </a:t>
                </a:r>
                <a:r>
                  <a:rPr lang="en-US" sz="2800" dirty="0" err="1">
                    <a:solidFill>
                      <a:schemeClr val="dk1"/>
                    </a:solidFill>
                    <a:latin typeface="Times New Roman" panose="02020603050405020304" pitchFamily="18" charset="0"/>
                    <a:ea typeface="Calibri" panose="020F0502020204030204" pitchFamily="34" charset="0"/>
                    <a:cs typeface="Arial" panose="020B0604020202020204" pitchFamily="34" charset="0"/>
                  </a:rPr>
                  <a:t>cp</a:t>
                </a:r>
                <a:r>
                  <a:rPr lang="en-US" sz="2800" dirty="0">
                    <a:solidFill>
                      <a:schemeClr val="dk1"/>
                    </a:solidFill>
                    <a:latin typeface="Times New Roman" panose="02020603050405020304" pitchFamily="18" charset="0"/>
                    <a:ea typeface="Calibri" panose="020F0502020204030204" pitchFamily="34" charset="0"/>
                    <a:cs typeface="Arial" panose="020B0604020202020204" pitchFamily="34" charset="0"/>
                  </a:rPr>
                  <a:t>= 0.01 poise</a:t>
                </a:r>
              </a:p>
              <a:p>
                <a14:m>
                  <m:oMath xmlns:m="http://schemas.openxmlformats.org/officeDocument/2006/math">
                    <m:sSub>
                      <m:sSubPr>
                        <m:ctrlPr>
                          <a:rPr lang="en-US" sz="3600" b="1" i="1">
                            <a:latin typeface="Cambria Math" panose="02040503050406030204" pitchFamily="18" charset="0"/>
                          </a:rPr>
                        </m:ctrlPr>
                      </m:sSubPr>
                      <m:e>
                        <m:r>
                          <a:rPr lang="en-US" sz="3600" b="1" i="1">
                            <a:latin typeface="Cambria Math" panose="02040503050406030204" pitchFamily="18" charset="0"/>
                          </a:rPr>
                          <m:t>𝜼</m:t>
                        </m:r>
                      </m:e>
                      <m:sub>
                        <m:r>
                          <a:rPr lang="en-US" sz="3600" b="1" i="1">
                            <a:latin typeface="Cambria Math" panose="02040503050406030204" pitchFamily="18" charset="0"/>
                          </a:rPr>
                          <m:t>𝒘</m:t>
                        </m:r>
                      </m:sub>
                    </m:sSub>
                  </m:oMath>
                </a14:m>
                <a:r>
                  <a:rPr lang="en-US" sz="3600" dirty="0"/>
                  <a:t> </a:t>
                </a:r>
                <a:r>
                  <a:rPr lang="en-US" sz="2800" dirty="0"/>
                  <a:t>viscosity of water is equal to </a:t>
                </a:r>
                <a:r>
                  <a:rPr lang="en-US" sz="2800" b="1" dirty="0"/>
                  <a:t>1 cp.</a:t>
                </a:r>
                <a:endParaRPr lang="en-US" sz="2800" dirty="0"/>
              </a:p>
              <a:p>
                <a:r>
                  <a:rPr lang="en-US" sz="2800" dirty="0"/>
                  <a:t>Relative viscosity(</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𝜂</m:t>
                        </m:r>
                      </m:e>
                      <m:sub>
                        <m:r>
                          <a:rPr lang="en-US" sz="2800" i="1">
                            <a:latin typeface="Cambria Math" panose="02040503050406030204" pitchFamily="18" charset="0"/>
                          </a:rPr>
                          <m:t>𝑟𝑒𝑙</m:t>
                        </m:r>
                      </m:sub>
                    </m:sSub>
                  </m:oMath>
                </a14:m>
                <a:r>
                  <a:rPr lang="en-US" sz="2800" dirty="0"/>
                  <a:t>)= </a:t>
                </a:r>
                <a14:m>
                  <m:oMath xmlns:m="http://schemas.openxmlformats.org/officeDocument/2006/math">
                    <m:f>
                      <m:fPr>
                        <m:type m:val="skw"/>
                        <m:ctrlPr>
                          <a:rPr lang="en-US" sz="2800" i="1">
                            <a:latin typeface="Cambria Math" panose="02040503050406030204" pitchFamily="18" charset="0"/>
                          </a:rPr>
                        </m:ctrlPr>
                      </m:fPr>
                      <m:num>
                        <m:r>
                          <a:rPr lang="en-US" sz="2800" i="1">
                            <a:latin typeface="Cambria Math" panose="02040503050406030204" pitchFamily="18" charset="0"/>
                          </a:rPr>
                          <m:t>𝜂</m:t>
                        </m:r>
                      </m:num>
                      <m:den>
                        <m:sSub>
                          <m:sSubPr>
                            <m:ctrlPr>
                              <a:rPr lang="en-US" sz="2800" i="1">
                                <a:latin typeface="Cambria Math" panose="02040503050406030204" pitchFamily="18" charset="0"/>
                              </a:rPr>
                            </m:ctrlPr>
                          </m:sSubPr>
                          <m:e>
                            <m:r>
                              <a:rPr lang="en-US" sz="2800" i="1">
                                <a:latin typeface="Cambria Math" panose="02040503050406030204" pitchFamily="18" charset="0"/>
                              </a:rPr>
                              <m:t>𝜂</m:t>
                            </m:r>
                          </m:e>
                          <m:sub>
                            <m:r>
                              <a:rPr lang="en-US" sz="2800" i="1">
                                <a:latin typeface="Cambria Math" panose="02040503050406030204" pitchFamily="18" charset="0"/>
                              </a:rPr>
                              <m:t>𝑤</m:t>
                            </m:r>
                          </m:sub>
                        </m:sSub>
                      </m:den>
                    </m:f>
                  </m:oMath>
                </a14:m>
                <a:r>
                  <a:rPr lang="en-US" sz="2800" dirty="0"/>
                  <a:t> ,we have to divide by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𝜂</m:t>
                        </m:r>
                      </m:e>
                      <m:sub>
                        <m:r>
                          <a:rPr lang="en-US" sz="2800" i="1">
                            <a:latin typeface="Cambria Math" panose="02040503050406030204" pitchFamily="18" charset="0"/>
                          </a:rPr>
                          <m:t>𝑤</m:t>
                        </m:r>
                      </m:sub>
                    </m:sSub>
                  </m:oMath>
                </a14:m>
                <a:r>
                  <a:rPr lang="en-US" sz="2800" dirty="0"/>
                  <a:t> (viscosity of water)whatever the medium</a:t>
                </a:r>
                <a:endParaRPr lang="en-US" sz="2800" b="0" i="1" u="none" strike="noStrike" baseline="0" dirty="0" smtClean="0">
                  <a:solidFill>
                    <a:srgbClr val="000000"/>
                  </a:solidFill>
                  <a:latin typeface="Monotype Corsiva" panose="03010101010201010101" pitchFamily="66" charset="0"/>
                </a:endParaRPr>
              </a:p>
              <a:p>
                <a:pPr algn="ctr"/>
                <a:endParaRPr lang="en-US" sz="3600" b="0" i="1" u="none" strike="noStrike" baseline="0" dirty="0" smtClean="0">
                  <a:solidFill>
                    <a:srgbClr val="000000"/>
                  </a:solidFill>
                  <a:latin typeface="Monotype Corsiva" panose="03010101010201010101" pitchFamily="66" charset="0"/>
                </a:endParaRPr>
              </a:p>
              <a:p>
                <a:pPr algn="ctr"/>
                <a:endParaRPr lang="en-US" sz="3600" b="0" i="1" u="none" strike="noStrike" baseline="0" dirty="0" smtClean="0">
                  <a:solidFill>
                    <a:srgbClr val="000000"/>
                  </a:solidFill>
                  <a:latin typeface="Monotype Corsiva" panose="03010101010201010101" pitchFamily="66" charset="0"/>
                </a:endParaRPr>
              </a:p>
              <a:p>
                <a:r>
                  <a:rPr lang="en-US" b="0" i="1" u="none" strike="noStrike" baseline="0" dirty="0" smtClean="0">
                    <a:solidFill>
                      <a:srgbClr val="000000"/>
                    </a:solidFill>
                    <a:latin typeface="Monotype Corsiva" panose="03010101010201010101" pitchFamily="66" charset="0"/>
                  </a:rPr>
                  <a:t> </a:t>
                </a:r>
                <a:endParaRPr lang="en-US" b="0" i="0" u="none" strike="noStrike" baseline="0" dirty="0" smtClean="0">
                  <a:solidFill>
                    <a:srgbClr val="000000"/>
                  </a:solidFill>
                  <a:latin typeface="Monotype Corsiva" panose="03010101010201010101" pitchFamily="66" charset="0"/>
                </a:endParaRPr>
              </a:p>
            </p:txBody>
          </p:sp>
        </mc:Choice>
        <mc:Fallback>
          <p:sp>
            <p:nvSpPr>
              <p:cNvPr id="2" name="Rectangle 1"/>
              <p:cNvSpPr>
                <a:spLocks noRot="1" noChangeAspect="1" noMove="1" noResize="1" noEditPoints="1" noAdjustHandles="1" noChangeArrowheads="1" noChangeShapeType="1" noTextEdit="1"/>
              </p:cNvSpPr>
              <p:nvPr/>
            </p:nvSpPr>
            <p:spPr>
              <a:xfrm>
                <a:off x="1606731" y="378024"/>
                <a:ext cx="10331269" cy="4571316"/>
              </a:xfrm>
              <a:prstGeom prst="rect">
                <a:avLst/>
              </a:prstGeom>
              <a:blipFill rotWithShape="0">
                <a:blip r:embed="rId2"/>
                <a:stretch>
                  <a:fillRect l="-1240" r="-21429"/>
                </a:stretch>
              </a:blipFill>
            </p:spPr>
            <p:txBody>
              <a:bodyPr/>
              <a:lstStyle/>
              <a:p>
                <a:r>
                  <a:rPr lang="en-US">
                    <a:noFill/>
                  </a:rPr>
                  <a:t> </a:t>
                </a:r>
              </a:p>
            </p:txBody>
          </p:sp>
        </mc:Fallback>
      </mc:AlternateContent>
      <p:sp>
        <p:nvSpPr>
          <p:cNvPr id="4" name="Rectangle 3"/>
          <p:cNvSpPr/>
          <p:nvPr/>
        </p:nvSpPr>
        <p:spPr>
          <a:xfrm>
            <a:off x="2643777" y="4185863"/>
            <a:ext cx="6096000" cy="830997"/>
          </a:xfrm>
          <a:prstGeom prst="rect">
            <a:avLst/>
          </a:prstGeom>
        </p:spPr>
        <p:txBody>
          <a:bodyPr>
            <a:spAutoFit/>
          </a:bodyPr>
          <a:lstStyle/>
          <a:p>
            <a:endParaRPr lang="en-US" sz="1200" b="0" i="0" u="none" strike="noStrike" baseline="0" dirty="0" smtClean="0">
              <a:solidFill>
                <a:srgbClr val="000000"/>
              </a:solidFill>
            </a:endParaRPr>
          </a:p>
          <a:p>
            <a:pPr algn="ctr"/>
            <a:r>
              <a:rPr lang="en-US" sz="3600" i="1" dirty="0">
                <a:solidFill>
                  <a:srgbClr val="000000"/>
                </a:solidFill>
                <a:latin typeface="Monotype Corsiva" panose="03010101010201010101" pitchFamily="66" charset="0"/>
              </a:rPr>
              <a:t>Experimental work </a:t>
            </a:r>
          </a:p>
        </p:txBody>
      </p:sp>
      <p:sp>
        <p:nvSpPr>
          <p:cNvPr id="5" name="Rectangle 4"/>
          <p:cNvSpPr/>
          <p:nvPr/>
        </p:nvSpPr>
        <p:spPr>
          <a:xfrm>
            <a:off x="1452154" y="5016860"/>
            <a:ext cx="10185400" cy="2154436"/>
          </a:xfrm>
          <a:prstGeom prst="rect">
            <a:avLst/>
          </a:prstGeom>
        </p:spPr>
        <p:txBody>
          <a:bodyPr wrap="square">
            <a:spAutoFit/>
          </a:bodyPr>
          <a:lstStyle/>
          <a:p>
            <a:r>
              <a:rPr lang="en-US" sz="3200" b="0" i="1" u="none" strike="noStrike" baseline="0" dirty="0" smtClean="0">
                <a:solidFill>
                  <a:srgbClr val="000000"/>
                </a:solidFill>
                <a:latin typeface="Monotype Corsiva" panose="03010101010201010101" pitchFamily="66" charset="0"/>
              </a:rPr>
              <a:t>Part l: bring water, glycerin, 1% gelatin solution and prepare volumetric flask (50cc), pipette, capillary viscometer (suspended level viscometer). </a:t>
            </a:r>
            <a:endParaRPr lang="en-US" sz="3200" i="1" dirty="0">
              <a:solidFill>
                <a:srgbClr val="000000"/>
              </a:solidFill>
              <a:latin typeface="Monotype Corsiva" panose="03010101010201010101" pitchFamily="66" charset="0"/>
            </a:endParaRPr>
          </a:p>
          <a:p>
            <a:endParaRPr lang="en-US" sz="2000" b="0" i="0" u="none" strike="noStrike" baseline="0" dirty="0" smtClean="0">
              <a:solidFill>
                <a:srgbClr val="000000"/>
              </a:solidFill>
              <a:latin typeface="Monotype Corsiva" panose="03010101010201010101" pitchFamily="66" charset="0"/>
            </a:endParaRPr>
          </a:p>
          <a:p>
            <a:endParaRPr lang="en-US" dirty="0"/>
          </a:p>
        </p:txBody>
      </p:sp>
    </p:spTree>
    <p:extLst>
      <p:ext uri="{BB962C8B-B14F-4D97-AF65-F5344CB8AC3E}">
        <p14:creationId xmlns:p14="http://schemas.microsoft.com/office/powerpoint/2010/main" val="3197170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584</TotalTime>
  <Words>680</Words>
  <Application>Microsoft Office PowerPoint</Application>
  <PresentationFormat>Widescreen</PresentationFormat>
  <Paragraphs>60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Cambria Math</vt:lpstr>
      <vt:lpstr>Century Gothic</vt:lpstr>
      <vt:lpstr>Monotype Corsiva</vt:lpstr>
      <vt:lpstr>Times New Roman</vt:lpstr>
      <vt:lpstr>Wingdings 3</vt:lpstr>
      <vt:lpstr>Wisp</vt:lpstr>
      <vt:lpstr>Physical pharmacy  Lab (6)  Viscosity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Viscosity </dc:title>
  <dc:creator>Yasser kadhim</dc:creator>
  <cp:lastModifiedBy>Yasser kadhim</cp:lastModifiedBy>
  <cp:revision>68</cp:revision>
  <dcterms:created xsi:type="dcterms:W3CDTF">2018-03-31T18:04:38Z</dcterms:created>
  <dcterms:modified xsi:type="dcterms:W3CDTF">2018-04-03T18:55:12Z</dcterms:modified>
</cp:coreProperties>
</file>