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6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Berlin Sans FB Demi" pitchFamily="34" charset="0"/>
              </a:rPr>
              <a:t>Filtration</a:t>
            </a:r>
            <a:endParaRPr lang="en-US" sz="6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19200"/>
          </a:xfrm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erlin Sans FB Demi" pitchFamily="34" charset="0"/>
              </a:rPr>
              <a:t>Part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Industrial pharmacy</a:t>
            </a:r>
            <a:endParaRPr lang="en-US" sz="28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10526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Showcard Gothic" pitchFamily="82" charset="0"/>
              </a:rPr>
              <a:t>Types of filter media:</a:t>
            </a:r>
            <a:endParaRPr lang="en-US" sz="4000" dirty="0">
              <a:solidFill>
                <a:srgbClr val="7030A0"/>
              </a:solidFill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6629400" cy="51435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u="sng" dirty="0">
                <a:solidFill>
                  <a:srgbClr val="FF0000"/>
                </a:solidFill>
                <a:latin typeface="Berlin Sans FB Demi" pitchFamily="34" charset="0"/>
              </a:rPr>
              <a:t>Filter </a:t>
            </a:r>
            <a:r>
              <a:rPr lang="en-US" u="sng" dirty="0" smtClean="0">
                <a:solidFill>
                  <a:srgbClr val="FF0000"/>
                </a:solidFill>
                <a:latin typeface="Berlin Sans FB Demi" pitchFamily="34" charset="0"/>
              </a:rPr>
              <a:t>cloth: (surface </a:t>
            </a:r>
            <a:r>
              <a:rPr lang="en-US" u="sng" dirty="0">
                <a:solidFill>
                  <a:srgbClr val="FF0000"/>
                </a:solidFill>
                <a:latin typeface="Berlin Sans FB Demi" pitchFamily="34" charset="0"/>
              </a:rPr>
              <a:t>type </a:t>
            </a:r>
            <a:r>
              <a:rPr lang="en-US" u="sng" dirty="0" smtClean="0">
                <a:solidFill>
                  <a:srgbClr val="FF0000"/>
                </a:solidFill>
                <a:latin typeface="Berlin Sans FB Demi" pitchFamily="34" charset="0"/>
              </a:rPr>
              <a:t>medium) </a:t>
            </a:r>
            <a:r>
              <a:rPr lang="en-US" u="sng" dirty="0">
                <a:solidFill>
                  <a:srgbClr val="FF0000"/>
                </a:solidFill>
                <a:latin typeface="Berlin Sans FB Demi" pitchFamily="34" charset="0"/>
              </a:rPr>
              <a:t>is </a:t>
            </a:r>
            <a:r>
              <a:rPr lang="en-US" u="sng" dirty="0" smtClean="0">
                <a:solidFill>
                  <a:srgbClr val="FF0000"/>
                </a:solidFill>
                <a:latin typeface="Berlin Sans FB Demi" pitchFamily="34" charset="0"/>
              </a:rPr>
              <a:t>woven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 from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either natural or synthetic fiber or metal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  <a:latin typeface="Berlin Sans FB Demi" pitchFamily="34" charset="0"/>
            </a:endParaRPr>
          </a:p>
          <a:p>
            <a:pPr marL="514350" indent="-514350" algn="just">
              <a:buFont typeface="+mj-lt"/>
              <a:buAutoNum type="alphaLcParenR"/>
            </a:pPr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Natural: Cotton </a:t>
            </a:r>
            <a:r>
              <a:rPr lang="en-US" dirty="0">
                <a:solidFill>
                  <a:srgbClr val="FF0000"/>
                </a:solidFill>
                <a:latin typeface="Bauhaus 93" pitchFamily="82" charset="0"/>
              </a:rPr>
              <a:t>fabric</a:t>
            </a:r>
            <a:r>
              <a:rPr lang="en-US" dirty="0">
                <a:latin typeface="Bauhaus 93" pitchFamily="8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(most </a:t>
            </a:r>
            <a:r>
              <a:rPr lang="en-US" dirty="0">
                <a:solidFill>
                  <a:srgbClr val="00B050"/>
                </a:solidFill>
              </a:rPr>
              <a:t>common and </a:t>
            </a:r>
            <a:r>
              <a:rPr lang="en-US" dirty="0" smtClean="0">
                <a:solidFill>
                  <a:srgbClr val="00B050"/>
                </a:solidFill>
              </a:rPr>
              <a:t>widely used </a:t>
            </a:r>
            <a:r>
              <a:rPr lang="en-US" dirty="0">
                <a:solidFill>
                  <a:srgbClr val="00B050"/>
                </a:solidFill>
              </a:rPr>
              <a:t>as a primary </a:t>
            </a:r>
            <a:r>
              <a:rPr lang="en-US" dirty="0" smtClean="0">
                <a:solidFill>
                  <a:srgbClr val="00B050"/>
                </a:solidFill>
              </a:rPr>
              <a:t>medium), </a:t>
            </a:r>
            <a:r>
              <a:rPr lang="en-US" dirty="0" smtClean="0">
                <a:solidFill>
                  <a:srgbClr val="0070C0"/>
                </a:solidFill>
              </a:rPr>
              <a:t>as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backing </a:t>
            </a:r>
            <a:r>
              <a:rPr lang="en-US" dirty="0">
                <a:solidFill>
                  <a:srgbClr val="0070C0"/>
                </a:solidFill>
              </a:rPr>
              <a:t>for </a:t>
            </a:r>
            <a:r>
              <a:rPr lang="en-US" dirty="0" smtClean="0">
                <a:solidFill>
                  <a:srgbClr val="0070C0"/>
                </a:solidFill>
              </a:rPr>
              <a:t>paper or felts </a:t>
            </a:r>
            <a:r>
              <a:rPr lang="en-US" dirty="0">
                <a:solidFill>
                  <a:srgbClr val="0070C0"/>
                </a:solidFill>
              </a:rPr>
              <a:t>in plate and frame </a:t>
            </a:r>
            <a:r>
              <a:rPr lang="en-US" dirty="0" smtClean="0">
                <a:solidFill>
                  <a:srgbClr val="0070C0"/>
                </a:solidFill>
              </a:rPr>
              <a:t>filters and as fabricated bags </a:t>
            </a:r>
            <a:r>
              <a:rPr lang="en-US" dirty="0">
                <a:solidFill>
                  <a:srgbClr val="0070C0"/>
                </a:solidFill>
              </a:rPr>
              <a:t>for coarse straining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514350" indent="-514350" algn="just">
              <a:buFont typeface="+mj-lt"/>
              <a:buAutoNum type="alphaLcParenR" startAt="2"/>
            </a:pPr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Synthetic fiber: </a:t>
            </a:r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Nylon</a:t>
            </a:r>
            <a:r>
              <a:rPr lang="en-US" dirty="0" smtClean="0">
                <a:latin typeface="Bauhaus 93" pitchFamily="8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(superior </a:t>
            </a:r>
            <a:r>
              <a:rPr lang="en-US" dirty="0">
                <a:solidFill>
                  <a:srgbClr val="00B050"/>
                </a:solidFill>
              </a:rPr>
              <a:t>for </a:t>
            </a:r>
            <a:r>
              <a:rPr lang="en-US" dirty="0" smtClean="0">
                <a:solidFill>
                  <a:srgbClr val="00B050"/>
                </a:solidFill>
              </a:rPr>
              <a:t>pharmaceutical use)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7030A0"/>
                </a:solidFill>
              </a:rPr>
              <a:t>Properties: (unaffected by </a:t>
            </a:r>
            <a:r>
              <a:rPr lang="en-US" dirty="0">
                <a:solidFill>
                  <a:srgbClr val="7030A0"/>
                </a:solidFill>
              </a:rPr>
              <a:t>mold, fungus, or </a:t>
            </a:r>
            <a:r>
              <a:rPr lang="en-US" dirty="0" smtClean="0">
                <a:solidFill>
                  <a:srgbClr val="7030A0"/>
                </a:solidFill>
              </a:rPr>
              <a:t>bacteria) (provides an extremely </a:t>
            </a:r>
            <a:r>
              <a:rPr lang="en-US" dirty="0">
                <a:solidFill>
                  <a:srgbClr val="7030A0"/>
                </a:solidFill>
              </a:rPr>
              <a:t>smooth surface for good cake </a:t>
            </a:r>
            <a:r>
              <a:rPr lang="en-US" dirty="0" smtClean="0">
                <a:solidFill>
                  <a:srgbClr val="7030A0"/>
                </a:solidFill>
              </a:rPr>
              <a:t>discharge) (has </a:t>
            </a:r>
            <a:r>
              <a:rPr lang="en-US" dirty="0">
                <a:solidFill>
                  <a:srgbClr val="7030A0"/>
                </a:solidFill>
              </a:rPr>
              <a:t>negligible absorption </a:t>
            </a:r>
            <a:r>
              <a:rPr lang="en-US" dirty="0" smtClean="0">
                <a:solidFill>
                  <a:srgbClr val="7030A0"/>
                </a:solidFill>
              </a:rPr>
              <a:t>properties).</a:t>
            </a:r>
          </a:p>
          <a:p>
            <a:pPr marL="514350" indent="-514350" algn="just">
              <a:buFont typeface="+mj-lt"/>
              <a:buAutoNum type="alphaLcParenR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912865" y="1600200"/>
            <a:ext cx="2133601" cy="5143500"/>
            <a:chOff x="6912865" y="1600200"/>
            <a:chExt cx="2133601" cy="51435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20" b="8404"/>
            <a:stretch/>
          </p:blipFill>
          <p:spPr bwMode="auto">
            <a:xfrm>
              <a:off x="6912865" y="1600200"/>
              <a:ext cx="2133600" cy="2014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866" y="3581401"/>
              <a:ext cx="213360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866" y="5105400"/>
              <a:ext cx="2133599" cy="163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10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honeycomb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6553200" cy="495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400" dirty="0">
                <a:solidFill>
                  <a:srgbClr val="00B050"/>
                </a:solidFill>
                <a:latin typeface="Bodoni MT Black" pitchFamily="18" charset="0"/>
              </a:rPr>
              <a:t>Note: </a:t>
            </a:r>
            <a:r>
              <a:rPr lang="en-US" sz="2600" dirty="0">
                <a:latin typeface="Arial Rounded MT Bold" pitchFamily="34" charset="0"/>
              </a:rPr>
              <a:t>Both cotton and nylon are suitable for coarse straining in aseptic filtrations: </a:t>
            </a:r>
            <a:r>
              <a:rPr lang="en-US" dirty="0">
                <a:solidFill>
                  <a:srgbClr val="0070C0"/>
                </a:solidFill>
                <a:latin typeface="Arial Rounded MT Bold" pitchFamily="34" charset="0"/>
              </a:rPr>
              <a:t>since they can be sterilized by autoclave.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Bauhaus 93" pitchFamily="82" charset="0"/>
              </a:rPr>
              <a:t>Monofilament nylon cloth</a:t>
            </a:r>
            <a:r>
              <a:rPr lang="en-US" dirty="0"/>
              <a:t> is extremely strong and is available for openings as small as 10 microns.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Bauhaus 93" pitchFamily="82" charset="0"/>
              </a:rPr>
              <a:t>Teflon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(superior for most liquid filtration)</a:t>
            </a:r>
            <a:r>
              <a:rPr lang="en-US" dirty="0"/>
              <a:t>…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chemically inert, provides sufficient strength, and can withstand elevated temp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75704" y="1676400"/>
            <a:ext cx="2209800" cy="4952999"/>
            <a:chOff x="6775704" y="1676400"/>
            <a:chExt cx="2209800" cy="495299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704" y="1676400"/>
              <a:ext cx="2209800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704" y="4343400"/>
              <a:ext cx="2209800" cy="2285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59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65532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lphaLcPeriod" startAt="3"/>
            </a:pP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Woven wire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cloth (stainless steel)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sz="2600" dirty="0" smtClean="0">
                <a:solidFill>
                  <a:srgbClr val="00B050"/>
                </a:solidFill>
                <a:latin typeface="Berlin Sans FB Demi" pitchFamily="34" charset="0"/>
              </a:rPr>
              <a:t>Properties: durable</a:t>
            </a:r>
            <a:r>
              <a:rPr lang="en-US" sz="2600" dirty="0">
                <a:solidFill>
                  <a:srgbClr val="00B050"/>
                </a:solidFill>
                <a:latin typeface="Berlin Sans FB Demi" pitchFamily="34" charset="0"/>
              </a:rPr>
              <a:t>, resistant to plugging, </a:t>
            </a:r>
            <a:r>
              <a:rPr lang="en-US" sz="2600" dirty="0" smtClean="0">
                <a:solidFill>
                  <a:srgbClr val="00B050"/>
                </a:solidFill>
                <a:latin typeface="Berlin Sans FB Demi" pitchFamily="34" charset="0"/>
              </a:rPr>
              <a:t>easily cleaned and repeatedly sterilized</a:t>
            </a:r>
            <a:r>
              <a:rPr lang="en-US" sz="2600" dirty="0">
                <a:solidFill>
                  <a:srgbClr val="00B050"/>
                </a:solidFill>
                <a:latin typeface="Berlin Sans FB Demi" pitchFamily="34" charset="0"/>
              </a:rPr>
              <a:t>.</a:t>
            </a:r>
            <a:endParaRPr lang="en-US" sz="2600" dirty="0" smtClean="0">
              <a:solidFill>
                <a:srgbClr val="00B050"/>
              </a:solidFill>
              <a:latin typeface="Berlin Sans FB Demi" pitchFamily="34" charset="0"/>
            </a:endParaRPr>
          </a:p>
          <a:p>
            <a:pPr marL="0" indent="0" algn="just">
              <a:buNone/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Uses: remove small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amounts of unwanted 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solids from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liquids (clarification) such as milk, 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syrup, sulfuric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acid, and hot caustic 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soda.</a:t>
            </a:r>
            <a:endParaRPr lang="en-US" sz="2600" dirty="0">
              <a:solidFill>
                <a:schemeClr val="accent5">
                  <a:lumMod val="75000"/>
                </a:schemeClr>
              </a:solidFill>
              <a:latin typeface="Berlin Sans FB Demi" pitchFamily="34" charset="0"/>
            </a:endParaRPr>
          </a:p>
          <a:p>
            <a:pPr marL="0" indent="0" algn="just">
              <a:buNone/>
            </a:pPr>
            <a:endParaRPr lang="en-US" sz="2600" dirty="0" smtClean="0">
              <a:solidFill>
                <a:srgbClr val="00B050"/>
              </a:solidFill>
              <a:latin typeface="Berlin Sans FB Demi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Metallic </a:t>
            </a:r>
            <a:r>
              <a:rPr lang="en-US" dirty="0">
                <a:solidFill>
                  <a:srgbClr val="FF0000"/>
                </a:solidFill>
                <a:latin typeface="Bauhaus 93" pitchFamily="82" charset="0"/>
              </a:rPr>
              <a:t>filter </a:t>
            </a:r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media: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</a:rPr>
              <a:t>provide good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surfaces for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</a:rPr>
              <a:t>cake filtrations and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used with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</a:rPr>
              <a:t>filter aids. </a:t>
            </a:r>
            <a:endParaRPr lang="en-US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wire screens: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used as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support elements for disposable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media since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they may be cleaned rapidly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returned to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service. 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Wire </a:t>
            </a:r>
            <a:r>
              <a:rPr lang="en-US" dirty="0">
                <a:solidFill>
                  <a:srgbClr val="FF0000"/>
                </a:solidFill>
                <a:latin typeface="Bauhaus 93" pitchFamily="82" charset="0"/>
              </a:rPr>
              <a:t>mesh </a:t>
            </a:r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filters: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installed in filling </a:t>
            </a:r>
            <a:r>
              <a:rPr lang="en-US" dirty="0">
                <a:solidFill>
                  <a:srgbClr val="7030A0"/>
                </a:solidFill>
                <a:latin typeface="Arial Narrow" pitchFamily="34" charset="0"/>
              </a:rPr>
              <a:t>lines </a:t>
            </a:r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of packaging </a:t>
            </a:r>
            <a:r>
              <a:rPr lang="en-US" dirty="0">
                <a:solidFill>
                  <a:srgbClr val="7030A0"/>
                </a:solidFill>
                <a:latin typeface="Arial Narrow" pitchFamily="34" charset="0"/>
              </a:rPr>
              <a:t>equipment. </a:t>
            </a:r>
            <a:endParaRPr lang="en-US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b="1" dirty="0" smtClean="0"/>
              <a:t>Function: is the security against </a:t>
            </a:r>
            <a:r>
              <a:rPr lang="en-US" b="1" dirty="0"/>
              <a:t>the presence of large foreign particles</a:t>
            </a:r>
            <a:r>
              <a:rPr lang="en-US" b="1" dirty="0" smtClean="0"/>
              <a:t>.</a:t>
            </a:r>
          </a:p>
          <a:p>
            <a:pPr marL="0" indent="0" algn="just">
              <a:buNone/>
            </a:pP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0" y="152400"/>
            <a:ext cx="2209800" cy="6629400"/>
            <a:chOff x="6858000" y="152400"/>
            <a:chExt cx="2209800" cy="66294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572000"/>
              <a:ext cx="2209800" cy="2209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2743200"/>
              <a:ext cx="2209800" cy="1828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77" b="5588"/>
            <a:stretch/>
          </p:blipFill>
          <p:spPr bwMode="auto">
            <a:xfrm>
              <a:off x="6858000" y="152400"/>
              <a:ext cx="2209800" cy="2590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09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vortex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2. </a:t>
            </a:r>
            <a:r>
              <a:rPr lang="en-US" u="sng" dirty="0" smtClean="0">
                <a:solidFill>
                  <a:srgbClr val="FF0000"/>
                </a:solidFill>
                <a:latin typeface="Berlin Sans FB Demi" pitchFamily="34" charset="0"/>
              </a:rPr>
              <a:t>Nonwoven </a:t>
            </a:r>
            <a:r>
              <a:rPr lang="en-US" u="sng" dirty="0">
                <a:solidFill>
                  <a:srgbClr val="FF0000"/>
                </a:solidFill>
                <a:latin typeface="Berlin Sans FB Demi" pitchFamily="34" charset="0"/>
              </a:rPr>
              <a:t>filter media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6324600" cy="5105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Types: (felts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bonded fabrics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, and </a:t>
            </a:r>
            <a:r>
              <a:rPr lang="en-US" dirty="0" err="1">
                <a:solidFill>
                  <a:srgbClr val="FF0000"/>
                </a:solidFill>
                <a:latin typeface="Arial Black" pitchFamily="34" charset="0"/>
              </a:rPr>
              <a:t>kraft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papers).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Bauhaus 93" pitchFamily="82" charset="0"/>
              </a:rPr>
              <a:t>felt </a:t>
            </a:r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(fibrous mass that is either </a:t>
            </a:r>
            <a:r>
              <a:rPr lang="en-US" sz="2800" dirty="0" smtClean="0">
                <a:solidFill>
                  <a:srgbClr val="FF0000"/>
                </a:solidFill>
                <a:latin typeface="Bauhaus 93" pitchFamily="82" charset="0"/>
              </a:rPr>
              <a:t>natural </a:t>
            </a:r>
            <a:r>
              <a:rPr lang="en-US" sz="2800" dirty="0">
                <a:solidFill>
                  <a:srgbClr val="FF0000"/>
                </a:solidFill>
                <a:latin typeface="Bauhaus 93" pitchFamily="82" charset="0"/>
              </a:rPr>
              <a:t>or </a:t>
            </a:r>
            <a:r>
              <a:rPr lang="en-US" sz="2800" dirty="0" smtClean="0">
                <a:solidFill>
                  <a:srgbClr val="FF0000"/>
                </a:solidFill>
                <a:latin typeface="Bauhaus 93" pitchFamily="82" charset="0"/>
              </a:rPr>
              <a:t>synthetic)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free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from bonding agents and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mechanically interlocked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to yield specific pore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diameters that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have controlled particle retention. </a:t>
            </a:r>
            <a:endParaRPr lang="en-US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u="sng" dirty="0" smtClean="0">
                <a:solidFill>
                  <a:srgbClr val="0070C0"/>
                </a:solidFill>
                <a:latin typeface="Arial Rounded MT Bold" pitchFamily="34" charset="0"/>
              </a:rPr>
              <a:t>Properties: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1- High flow </a:t>
            </a:r>
            <a:r>
              <a:rPr lang="en-US" dirty="0">
                <a:solidFill>
                  <a:srgbClr val="0070C0"/>
                </a:solidFill>
              </a:rPr>
              <a:t>rate with low pressure drop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</a:rPr>
              <a:t>2- Function </a:t>
            </a:r>
            <a:r>
              <a:rPr lang="en-US" dirty="0">
                <a:solidFill>
                  <a:srgbClr val="0070C0"/>
                </a:solidFill>
              </a:rPr>
              <a:t>as depth media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</a:rPr>
              <a:t>3- Recommended for gelatinous solutions or fine particulate matter. </a:t>
            </a:r>
          </a:p>
          <a:p>
            <a:pPr marL="0" indent="0" algn="just">
              <a:buNone/>
            </a:pPr>
            <a:endParaRPr lang="en-US" dirty="0"/>
          </a:p>
          <a:p>
            <a:pPr marL="514350" indent="-514350" algn="just">
              <a:buFont typeface="+mj-lt"/>
              <a:buAutoNum type="alphaLcPeriod" startAt="2"/>
            </a:pPr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Bonded fabrics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made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by binding textile fibers with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resins, solvents, and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plasticizers. </a:t>
            </a:r>
            <a:endParaRPr lang="en-US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</a:rPr>
              <a:t>Not used widely </a:t>
            </a:r>
            <a:r>
              <a:rPr lang="en-US" dirty="0">
                <a:solidFill>
                  <a:srgbClr val="0070C0"/>
                </a:solidFill>
              </a:rPr>
              <a:t>in dosage form </a:t>
            </a:r>
            <a:r>
              <a:rPr lang="en-US" dirty="0" smtClean="0">
                <a:solidFill>
                  <a:srgbClr val="0070C0"/>
                </a:solidFill>
              </a:rPr>
              <a:t>production because </a:t>
            </a:r>
            <a:r>
              <a:rPr lang="en-US" dirty="0">
                <a:solidFill>
                  <a:srgbClr val="0070C0"/>
                </a:solidFill>
              </a:rPr>
              <a:t>of interactions with the additives.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1524000"/>
            <a:ext cx="2292096" cy="5257800"/>
            <a:chOff x="6705600" y="1524000"/>
            <a:chExt cx="2292096" cy="52578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4" r="19363"/>
            <a:stretch/>
          </p:blipFill>
          <p:spPr bwMode="auto">
            <a:xfrm>
              <a:off x="6705600" y="1524000"/>
              <a:ext cx="2292096" cy="1981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505200"/>
              <a:ext cx="2292096" cy="1828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0"/>
              <a:ext cx="2292096" cy="1447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99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shred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60198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lphaLcPeriod" startAt="3"/>
            </a:pPr>
            <a:r>
              <a:rPr lang="en-US" dirty="0">
                <a:solidFill>
                  <a:srgbClr val="FF0000"/>
                </a:solidFill>
                <a:latin typeface="Bauhaus 93" pitchFamily="82" charset="0"/>
              </a:rPr>
              <a:t>Kraft paper </a:t>
            </a:r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>(pharmaceutical standard). </a:t>
            </a:r>
          </a:p>
          <a:p>
            <a:pPr marL="0" indent="0" algn="just">
              <a:buNone/>
            </a:pPr>
            <a:r>
              <a:rPr lang="en-US" sz="2600" dirty="0" smtClean="0">
                <a:solidFill>
                  <a:srgbClr val="00B050"/>
                </a:solidFill>
                <a:latin typeface="Arial Black" pitchFamily="34" charset="0"/>
              </a:rPr>
              <a:t>Uses: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limited use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in plate and frame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filters and </a:t>
            </a:r>
            <a:r>
              <a:rPr lang="en-US" dirty="0">
                <a:solidFill>
                  <a:srgbClr val="00B050"/>
                </a:solidFill>
                <a:latin typeface="Arial Narrow" pitchFamily="34" charset="0"/>
              </a:rPr>
              <a:t>horizontal-plate </a:t>
            </a:r>
            <a:r>
              <a:rPr lang="en-US" dirty="0" smtClean="0">
                <a:solidFill>
                  <a:srgbClr val="00B050"/>
                </a:solidFill>
                <a:latin typeface="Arial Narrow" pitchFamily="34" charset="0"/>
              </a:rPr>
              <a:t>filters.</a:t>
            </a:r>
          </a:p>
          <a:p>
            <a:pPr marL="0" indent="0" algn="just">
              <a:buNone/>
            </a:pPr>
            <a:r>
              <a:rPr lang="en-US" sz="2600" dirty="0" smtClean="0">
                <a:solidFill>
                  <a:srgbClr val="7030A0"/>
                </a:solidFill>
                <a:latin typeface="Bodoni MT Black" pitchFamily="18" charset="0"/>
              </a:rPr>
              <a:t>Properties: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Controlled porosity</a:t>
            </a:r>
            <a:r>
              <a:rPr lang="en-US" dirty="0">
                <a:solidFill>
                  <a:srgbClr val="7030A0"/>
                </a:solidFill>
                <a:latin typeface="Arial Narrow" pitchFamily="34" charset="0"/>
              </a:rPr>
              <a:t>, limited absorption characteristic, </a:t>
            </a:r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low cost and disposable medium.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Arial Rounded MT Bold" pitchFamily="34" charset="0"/>
              </a:rPr>
              <a:t>Example: White papers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  <a:t>(preferred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  <a:t>due to crinkles that produce greater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  <a:t>filtration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  <a:t>area). 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Bernard MT Condensed" pitchFamily="18" charset="0"/>
            </a:endParaRPr>
          </a:p>
          <a:p>
            <a:pPr marL="0" indent="0" algn="just">
              <a:buNone/>
            </a:pPr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Note:</a:t>
            </a:r>
            <a:r>
              <a:rPr lang="en-US" dirty="0" smtClean="0"/>
              <a:t> support </a:t>
            </a:r>
            <a:r>
              <a:rPr lang="en-US" dirty="0"/>
              <a:t>of cloth </a:t>
            </a:r>
            <a:r>
              <a:rPr lang="en-US" dirty="0" smtClean="0"/>
              <a:t>or wire </a:t>
            </a:r>
            <a:r>
              <a:rPr lang="en-US" dirty="0"/>
              <a:t>mesh is necessary in large filter presses </a:t>
            </a:r>
            <a:r>
              <a:rPr lang="en-US" dirty="0" smtClean="0"/>
              <a:t>to prevent </a:t>
            </a:r>
            <a:r>
              <a:rPr lang="en-US" dirty="0"/>
              <a:t>rupture of the paper with pressure.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667001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4000" r="3999" b="3750"/>
          <a:stretch/>
        </p:blipFill>
        <p:spPr bwMode="auto">
          <a:xfrm>
            <a:off x="6400800" y="4517136"/>
            <a:ext cx="2667001" cy="224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2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switch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Berlin Sans FB Demi" pitchFamily="34" charset="0"/>
              </a:rPr>
              <a:t>3. Membrane filter media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676400"/>
                <a:ext cx="5867400" cy="4991100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 Rounded MT Bold" pitchFamily="34" charset="0"/>
                  </a:rPr>
                  <a:t>Basic </a:t>
                </a:r>
                <a:r>
                  <a:rPr lang="en-US" dirty="0">
                    <a:solidFill>
                      <a:srgbClr val="00B050"/>
                    </a:solidFill>
                    <a:latin typeface="Arial Rounded MT Bold" pitchFamily="34" charset="0"/>
                  </a:rPr>
                  <a:t>tools </a:t>
                </a:r>
                <a:r>
                  <a:rPr lang="en-US" dirty="0" smtClean="0">
                    <a:solidFill>
                      <a:srgbClr val="00B050"/>
                    </a:solidFill>
                    <a:latin typeface="Arial Rounded MT Bold" pitchFamily="34" charset="0"/>
                  </a:rPr>
                  <a:t>for microfiltration </a:t>
                </a:r>
                <a:r>
                  <a:rPr lang="en-US" dirty="0">
                    <a:solidFill>
                      <a:srgbClr val="00B050"/>
                    </a:solidFill>
                    <a:latin typeface="Arial Rounded MT Bold" pitchFamily="34" charset="0"/>
                  </a:rPr>
                  <a:t>and ultrafiltration. </a:t>
                </a:r>
                <a:endParaRPr lang="en-US" dirty="0" smtClean="0">
                  <a:solidFill>
                    <a:srgbClr val="00B050"/>
                  </a:solidFill>
                  <a:latin typeface="Arial Rounded MT Bold" pitchFamily="34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Arial Black" pitchFamily="34" charset="0"/>
                  </a:rPr>
                  <a:t>Uses:  in </a:t>
                </a:r>
                <a:r>
                  <a:rPr lang="en-US" dirty="0">
                    <a:solidFill>
                      <a:srgbClr val="FF0000"/>
                    </a:solidFill>
                    <a:latin typeface="Arial Black" pitchFamily="34" charset="0"/>
                  </a:rPr>
                  <a:t>the preparation of sterile solutions</a:t>
                </a:r>
                <a:r>
                  <a:rPr lang="en-US" dirty="0" smtClean="0">
                    <a:solidFill>
                      <a:srgbClr val="FF0000"/>
                    </a:solidFill>
                    <a:latin typeface="Arial Black" pitchFamily="34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sz="3400" dirty="0" smtClean="0">
                    <a:solidFill>
                      <a:srgbClr val="7030A0"/>
                    </a:solidFill>
                    <a:latin typeface="Berlin Sans FB Demi" pitchFamily="34" charset="0"/>
                  </a:rPr>
                  <a:t>Classification: surface </a:t>
                </a:r>
                <a:r>
                  <a:rPr lang="en-US" sz="3400" dirty="0">
                    <a:solidFill>
                      <a:srgbClr val="7030A0"/>
                    </a:solidFill>
                    <a:latin typeface="Berlin Sans FB Demi" pitchFamily="34" charset="0"/>
                  </a:rPr>
                  <a:t>or </a:t>
                </a:r>
                <a:r>
                  <a:rPr lang="en-US" sz="3400" dirty="0" smtClean="0">
                    <a:solidFill>
                      <a:srgbClr val="7030A0"/>
                    </a:solidFill>
                    <a:latin typeface="Berlin Sans FB Demi" pitchFamily="34" charset="0"/>
                  </a:rPr>
                  <a:t>screen filters </a:t>
                </a:r>
              </a:p>
              <a:p>
                <a:pPr algn="just"/>
                <a:endParaRPr lang="en-US" dirty="0"/>
              </a:p>
              <a:p>
                <a:pPr marL="0" indent="0" algn="just">
                  <a:buNone/>
                </a:pPr>
                <a:r>
                  <a:rPr lang="en-US" sz="3400" u="sng" dirty="0" smtClean="0">
                    <a:solidFill>
                      <a:srgbClr val="0070C0"/>
                    </a:solidFill>
                    <a:latin typeface="Arial Rounded MT Bold" pitchFamily="34" charset="0"/>
                  </a:rPr>
                  <a:t>P</a:t>
                </a:r>
                <a:r>
                  <a:rPr lang="en-US" sz="3100" u="sng" dirty="0" smtClean="0">
                    <a:solidFill>
                      <a:srgbClr val="0070C0"/>
                    </a:solidFill>
                    <a:latin typeface="Arial Rounded MT Bold" pitchFamily="34" charset="0"/>
                  </a:rPr>
                  <a:t>roperties:</a:t>
                </a:r>
                <a:r>
                  <a:rPr lang="en-US" sz="31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100" b="1" dirty="0" smtClean="0">
                    <a:solidFill>
                      <a:srgbClr val="0070C0"/>
                    </a:solidFill>
                    <a:latin typeface="Arial Narrow" pitchFamily="34" charset="0"/>
                  </a:rPr>
                  <a:t>1- made </a:t>
                </a:r>
                <a:r>
                  <a:rPr lang="en-US" sz="3100" b="1" dirty="0">
                    <a:solidFill>
                      <a:srgbClr val="0070C0"/>
                    </a:solidFill>
                    <a:latin typeface="Arial Narrow" pitchFamily="34" charset="0"/>
                  </a:rPr>
                  <a:t>of various esters of cellulose </a:t>
                </a:r>
                <a:r>
                  <a:rPr lang="en-US" sz="3100" b="1" dirty="0" smtClean="0">
                    <a:solidFill>
                      <a:srgbClr val="0070C0"/>
                    </a:solidFill>
                    <a:latin typeface="Arial Narrow" pitchFamily="34" charset="0"/>
                  </a:rPr>
                  <a:t>or from </a:t>
                </a:r>
                <a:r>
                  <a:rPr lang="en-US" sz="3100" b="1" dirty="0">
                    <a:solidFill>
                      <a:srgbClr val="0070C0"/>
                    </a:solidFill>
                    <a:latin typeface="Arial Narrow" pitchFamily="34" charset="0"/>
                  </a:rPr>
                  <a:t>nylon, </a:t>
                </a:r>
                <a:r>
                  <a:rPr lang="en-US" sz="3100" b="1" dirty="0" err="1" smtClean="0">
                    <a:solidFill>
                      <a:srgbClr val="0070C0"/>
                    </a:solidFill>
                    <a:latin typeface="Arial Narrow" pitchFamily="34" charset="0"/>
                  </a:rPr>
                  <a:t>teflon</a:t>
                </a:r>
                <a:r>
                  <a:rPr lang="en-US" sz="3100" b="1" dirty="0">
                    <a:solidFill>
                      <a:srgbClr val="0070C0"/>
                    </a:solidFill>
                    <a:latin typeface="Arial Narrow" pitchFamily="34" charset="0"/>
                  </a:rPr>
                  <a:t>, polyvinyl chloride, </a:t>
                </a:r>
                <a:r>
                  <a:rPr lang="en-US" sz="3100" b="1" dirty="0" smtClean="0">
                    <a:solidFill>
                      <a:srgbClr val="0070C0"/>
                    </a:solidFill>
                    <a:latin typeface="Arial Narrow" pitchFamily="34" charset="0"/>
                  </a:rPr>
                  <a:t>polyamide, </a:t>
                </a:r>
                <a:r>
                  <a:rPr lang="en-US" sz="3100" b="1" dirty="0" err="1" smtClean="0">
                    <a:solidFill>
                      <a:srgbClr val="0070C0"/>
                    </a:solidFill>
                    <a:latin typeface="Arial Narrow" pitchFamily="34" charset="0"/>
                  </a:rPr>
                  <a:t>polysulfone</a:t>
                </a:r>
                <a:r>
                  <a:rPr lang="en-US" sz="3100" b="1" dirty="0">
                    <a:solidFill>
                      <a:srgbClr val="0070C0"/>
                    </a:solidFill>
                    <a:latin typeface="Arial Narrow" pitchFamily="34" charset="0"/>
                  </a:rPr>
                  <a:t>, or silver. </a:t>
                </a:r>
                <a:endParaRPr lang="en-US" sz="3100" b="1" dirty="0" smtClean="0">
                  <a:solidFill>
                    <a:srgbClr val="0070C0"/>
                  </a:solidFill>
                  <a:latin typeface="Arial Narrow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100" b="1" dirty="0" smtClean="0">
                    <a:latin typeface="Arial Narrow" pitchFamily="34" charset="0"/>
                  </a:rPr>
                  <a:t>2- The </a:t>
                </a:r>
                <a:r>
                  <a:rPr lang="en-US" sz="3100" b="1" dirty="0">
                    <a:latin typeface="Arial Narrow" pitchFamily="34" charset="0"/>
                  </a:rPr>
                  <a:t>filter is a </a:t>
                </a:r>
                <a:r>
                  <a:rPr lang="en-US" sz="3100" b="1" dirty="0" smtClean="0">
                    <a:latin typeface="Arial Narrow" pitchFamily="34" charset="0"/>
                  </a:rPr>
                  <a:t>thin membrane (150 </a:t>
                </a:r>
                <a:r>
                  <a:rPr lang="el-GR" sz="3100" b="1" dirty="0" smtClean="0">
                    <a:latin typeface="Arial Narrow" pitchFamily="34" charset="0"/>
                  </a:rPr>
                  <a:t>ϻ</a:t>
                </a:r>
                <a:r>
                  <a:rPr lang="en-US" sz="3100" b="1" dirty="0" smtClean="0">
                    <a:latin typeface="Arial Narrow" pitchFamily="34" charset="0"/>
                  </a:rPr>
                  <a:t> thick) </a:t>
                </a:r>
                <a:r>
                  <a:rPr lang="en-US" sz="3100" b="1" dirty="0">
                    <a:latin typeface="Arial Narrow" pitchFamily="34" charset="0"/>
                  </a:rPr>
                  <a:t>with 400 </a:t>
                </a:r>
                <a:r>
                  <a:rPr lang="en-US" sz="3100" b="1" dirty="0" smtClean="0">
                    <a:latin typeface="Arial Narrow" pitchFamily="34" charset="0"/>
                  </a:rPr>
                  <a:t>to 500 </a:t>
                </a:r>
                <a:r>
                  <a:rPr lang="en-US" sz="3100" b="1" dirty="0">
                    <a:latin typeface="Arial Narrow" pitchFamily="34" charset="0"/>
                  </a:rPr>
                  <a:t>million </a:t>
                </a:r>
                <a:r>
                  <a:rPr lang="en-US" sz="3100" b="1" dirty="0" smtClean="0">
                    <a:latin typeface="Arial Narrow" pitchFamily="34" charset="0"/>
                  </a:rPr>
                  <a:t>pores/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100" b="1" i="1" smtClean="0"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sz="31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1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100" b="1" dirty="0">
                    <a:latin typeface="Arial Narrow" pitchFamily="34" charset="0"/>
                  </a:rPr>
                  <a:t>of </a:t>
                </a:r>
                <a:r>
                  <a:rPr lang="en-US" sz="3100" b="1" dirty="0" smtClean="0">
                    <a:latin typeface="Arial Narrow" pitchFamily="34" charset="0"/>
                  </a:rPr>
                  <a:t>filter surface</a:t>
                </a:r>
                <a:r>
                  <a:rPr lang="en-US" sz="3100" b="1" dirty="0">
                    <a:latin typeface="Arial Narrow" pitchFamily="34" charset="0"/>
                  </a:rPr>
                  <a:t>. The pores </a:t>
                </a:r>
                <a:r>
                  <a:rPr lang="en-US" sz="3100" b="1" dirty="0" smtClean="0">
                    <a:latin typeface="Arial Narrow" pitchFamily="34" charset="0"/>
                  </a:rPr>
                  <a:t>are extremely </a:t>
                </a:r>
                <a:r>
                  <a:rPr lang="en-US" sz="3100" b="1" dirty="0">
                    <a:latin typeface="Arial Narrow" pitchFamily="34" charset="0"/>
                  </a:rPr>
                  <a:t>uniform in </a:t>
                </a:r>
                <a:r>
                  <a:rPr lang="en-US" sz="3100" b="1" dirty="0" smtClean="0">
                    <a:latin typeface="Arial Narrow" pitchFamily="34" charset="0"/>
                  </a:rPr>
                  <a:t>size and </a:t>
                </a:r>
                <a:r>
                  <a:rPr lang="en-US" sz="3100" b="1" dirty="0">
                    <a:latin typeface="Arial Narrow" pitchFamily="34" charset="0"/>
                  </a:rPr>
                  <a:t>occupy about 80% of filter volume. </a:t>
                </a:r>
                <a:endParaRPr lang="en-US" sz="3100" b="1" dirty="0" smtClean="0">
                  <a:latin typeface="Arial Narrow" pitchFamily="34" charset="0"/>
                </a:endParaRPr>
              </a:p>
              <a:p>
                <a:pPr marL="0" indent="0" algn="just">
                  <a:buNone/>
                </a:pPr>
                <a:endParaRPr lang="en-US" sz="3100" b="1" dirty="0" smtClean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3100" b="1" dirty="0" smtClean="0">
                    <a:latin typeface="Arial Narrow" pitchFamily="34" charset="0"/>
                  </a:rPr>
                  <a:t>permits </a:t>
                </a:r>
                <a:r>
                  <a:rPr lang="en-US" sz="3100" b="1" dirty="0">
                    <a:latin typeface="Arial Narrow" pitchFamily="34" charset="0"/>
                  </a:rPr>
                  <a:t>flow rates </a:t>
                </a:r>
                <a:r>
                  <a:rPr lang="en-US" sz="3100" b="1" dirty="0" smtClean="0">
                    <a:latin typeface="Arial Narrow" pitchFamily="34" charset="0"/>
                  </a:rPr>
                  <a:t>40 times faster </a:t>
                </a:r>
                <a:r>
                  <a:rPr lang="en-US" sz="3100" b="1" dirty="0">
                    <a:latin typeface="Arial Narrow" pitchFamily="34" charset="0"/>
                  </a:rPr>
                  <a:t>than </a:t>
                </a:r>
                <a:r>
                  <a:rPr lang="en-US" sz="3100" b="1" dirty="0" smtClean="0">
                    <a:latin typeface="Arial Narrow" pitchFamily="34" charset="0"/>
                  </a:rPr>
                  <a:t>other media of </a:t>
                </a:r>
                <a:r>
                  <a:rPr lang="en-US" sz="3100" b="1" dirty="0">
                    <a:latin typeface="Arial Narrow" pitchFamily="34" charset="0"/>
                  </a:rPr>
                  <a:t>comparable particle retention capability.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676400"/>
                <a:ext cx="5867400" cy="49911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3200400" y="5486400"/>
            <a:ext cx="457200" cy="463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248400" y="1600200"/>
            <a:ext cx="2743200" cy="5117592"/>
            <a:chOff x="6248400" y="1600200"/>
            <a:chExt cx="2743200" cy="5117592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26" b="10593"/>
            <a:stretch/>
          </p:blipFill>
          <p:spPr bwMode="auto">
            <a:xfrm>
              <a:off x="6248400" y="3886200"/>
              <a:ext cx="2743200" cy="28315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42" r="56800" b="12253"/>
            <a:stretch/>
          </p:blipFill>
          <p:spPr bwMode="auto">
            <a:xfrm>
              <a:off x="6248400" y="1600200"/>
              <a:ext cx="2743200" cy="2209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60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ip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Berlin Sans FB Demi" pitchFamily="34" charset="0"/>
              </a:rPr>
              <a:t>Important Notes:</a:t>
            </a:r>
            <a:endParaRPr lang="en-US" b="1" u="sng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600200"/>
                <a:ext cx="5715000" cy="5181600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62500" lnSpcReduction="20000"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1- </a:t>
                </a:r>
                <a:r>
                  <a:rPr lang="en-US" dirty="0" smtClean="0">
                    <a:solidFill>
                      <a:srgbClr val="00B050"/>
                    </a:solidFill>
                    <a:latin typeface="Arial Black" pitchFamily="34" charset="0"/>
                  </a:rPr>
                  <a:t>Pre-filtration </a:t>
                </a:r>
                <a:r>
                  <a:rPr lang="en-US" dirty="0">
                    <a:solidFill>
                      <a:srgbClr val="00B050"/>
                    </a:solidFill>
                    <a:latin typeface="Arial Black" pitchFamily="34" charset="0"/>
                  </a:rPr>
                  <a:t>is </a:t>
                </a:r>
                <a:r>
                  <a:rPr lang="en-US" dirty="0" smtClean="0">
                    <a:solidFill>
                      <a:srgbClr val="00B050"/>
                    </a:solidFill>
                    <a:latin typeface="Arial Black" pitchFamily="34" charset="0"/>
                  </a:rPr>
                  <a:t>required: </a:t>
                </a:r>
                <a:r>
                  <a:rPr lang="en-US" dirty="0">
                    <a:latin typeface="Arial Narrow" pitchFamily="34" charset="0"/>
                  </a:rPr>
                  <a:t>to avoid rapid </a:t>
                </a:r>
                <a:r>
                  <a:rPr lang="en-US" dirty="0" smtClean="0">
                    <a:latin typeface="Arial Narrow" pitchFamily="34" charset="0"/>
                  </a:rPr>
                  <a:t>clogging of </a:t>
                </a:r>
                <a:r>
                  <a:rPr lang="en-US" dirty="0">
                    <a:latin typeface="Arial Narrow" pitchFamily="34" charset="0"/>
                  </a:rPr>
                  <a:t>a membrane</a:t>
                </a:r>
                <a:r>
                  <a:rPr lang="en-US" dirty="0" smtClean="0">
                    <a:latin typeface="Arial Narrow" pitchFamily="34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en-US" dirty="0" smtClean="0">
                  <a:latin typeface="Arial Narrow" pitchFamily="34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/>
                  <a:t>2- </a:t>
                </a:r>
                <a:r>
                  <a:rPr lang="en-US" dirty="0" smtClean="0">
                    <a:solidFill>
                      <a:srgbClr val="00B050"/>
                    </a:solidFill>
                    <a:latin typeface="Arial Black" pitchFamily="34" charset="0"/>
                  </a:rPr>
                  <a:t>Selection </a:t>
                </a:r>
                <a:r>
                  <a:rPr lang="en-US" dirty="0">
                    <a:solidFill>
                      <a:srgbClr val="00B050"/>
                    </a:solidFill>
                    <a:latin typeface="Arial Black" pitchFamily="34" charset="0"/>
                  </a:rPr>
                  <a:t>of a </a:t>
                </a:r>
                <a:r>
                  <a:rPr lang="en-US" dirty="0" smtClean="0">
                    <a:solidFill>
                      <a:srgbClr val="00B050"/>
                    </a:solidFill>
                    <a:latin typeface="Arial Black" pitchFamily="34" charset="0"/>
                  </a:rPr>
                  <a:t>membrane filter </a:t>
                </a:r>
                <a:r>
                  <a:rPr lang="en-US" dirty="0">
                    <a:solidFill>
                      <a:srgbClr val="00B050"/>
                    </a:solidFill>
                    <a:latin typeface="Arial Black" pitchFamily="34" charset="0"/>
                  </a:rPr>
                  <a:t>for a </a:t>
                </a:r>
                <a:r>
                  <a:rPr lang="en-US" dirty="0" smtClean="0">
                    <a:solidFill>
                      <a:srgbClr val="00B050"/>
                    </a:solidFill>
                    <a:latin typeface="Arial Black" pitchFamily="34" charset="0"/>
                  </a:rPr>
                  <a:t>particular </a:t>
                </a:r>
                <a:r>
                  <a:rPr lang="en-US" dirty="0">
                    <a:solidFill>
                      <a:srgbClr val="00B050"/>
                    </a:solidFill>
                    <a:latin typeface="Arial Black" pitchFamily="34" charset="0"/>
                  </a:rPr>
                  <a:t>application </a:t>
                </a:r>
                <a:r>
                  <a:rPr lang="en-US" dirty="0" smtClean="0">
                    <a:solidFill>
                      <a:srgbClr val="00B050"/>
                    </a:solidFill>
                    <a:latin typeface="Arial Black" pitchFamily="34" charset="0"/>
                  </a:rPr>
                  <a:t>depends on: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Arial Narrow" pitchFamily="34" charset="0"/>
                  </a:rPr>
                  <a:t>P.S. </a:t>
                </a:r>
                <a:r>
                  <a:rPr lang="en-US" dirty="0">
                    <a:latin typeface="Arial Narrow" pitchFamily="34" charset="0"/>
                  </a:rPr>
                  <a:t>or particles to </a:t>
                </a:r>
                <a:r>
                  <a:rPr lang="en-US" dirty="0" smtClean="0">
                    <a:latin typeface="Arial Narrow" pitchFamily="34" charset="0"/>
                  </a:rPr>
                  <a:t>be removed.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latin typeface="Arial Narrow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3- </a:t>
                </a:r>
                <a:r>
                  <a:rPr lang="en-US" dirty="0" smtClean="0">
                    <a:solidFill>
                      <a:srgbClr val="00B050"/>
                    </a:solidFill>
                    <a:latin typeface="Arial Black" pitchFamily="34" charset="0"/>
                  </a:rPr>
                  <a:t>The </a:t>
                </a:r>
                <a:r>
                  <a:rPr lang="en-US" dirty="0">
                    <a:solidFill>
                      <a:srgbClr val="00B050"/>
                    </a:solidFill>
                    <a:latin typeface="Arial Black" pitchFamily="34" charset="0"/>
                  </a:rPr>
                  <a:t>fragility of membrane filters is </a:t>
                </a:r>
                <a:r>
                  <a:rPr lang="en-US" dirty="0" smtClean="0">
                    <a:solidFill>
                      <a:srgbClr val="00B050"/>
                    </a:solidFill>
                    <a:latin typeface="Arial Black" pitchFamily="34" charset="0"/>
                  </a:rPr>
                  <a:t>partially overcome by: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  <a:latin typeface="Arial Narrow" pitchFamily="34" charset="0"/>
                  </a:rPr>
                  <a:t>using </a:t>
                </a:r>
                <a:r>
                  <a:rPr lang="en-US" dirty="0">
                    <a:solidFill>
                      <a:srgbClr val="7030A0"/>
                    </a:solidFill>
                    <a:latin typeface="Arial Narrow" pitchFamily="34" charset="0"/>
                  </a:rPr>
                  <a:t>monofilament nylon</a:t>
                </a:r>
                <a:r>
                  <a:rPr lang="en-US" dirty="0">
                    <a:latin typeface="Arial Narrow" pitchFamily="34" charset="0"/>
                  </a:rPr>
                  <a:t> as </a:t>
                </a:r>
                <a:r>
                  <a:rPr lang="en-US" dirty="0" smtClean="0">
                    <a:latin typeface="Arial Narrow" pitchFamily="34" charset="0"/>
                  </a:rPr>
                  <a:t>a supporting </a:t>
                </a:r>
                <a:r>
                  <a:rPr lang="en-US" dirty="0">
                    <a:latin typeface="Arial Narrow" pitchFamily="34" charset="0"/>
                  </a:rPr>
                  <a:t>web </a:t>
                </a:r>
                <a:r>
                  <a:rPr lang="en-US" dirty="0" smtClean="0">
                    <a:latin typeface="Arial Narrow" pitchFamily="34" charset="0"/>
                  </a:rPr>
                  <a:t>within the </a:t>
                </a:r>
                <a:r>
                  <a:rPr lang="en-US" dirty="0">
                    <a:latin typeface="Arial Narrow" pitchFamily="34" charset="0"/>
                  </a:rPr>
                  <a:t>membrane structure</a:t>
                </a:r>
                <a:r>
                  <a:rPr lang="en-US" dirty="0" smtClean="0">
                    <a:latin typeface="Arial Narrow" pitchFamily="34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en-US" dirty="0">
                  <a:latin typeface="Arial Narrow" pitchFamily="34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/>
                  <a:t>4- </a:t>
                </a:r>
                <a:r>
                  <a:rPr lang="en-US" dirty="0" smtClean="0">
                    <a:solidFill>
                      <a:srgbClr val="00B050"/>
                    </a:solidFill>
                    <a:latin typeface="Arial Black" pitchFamily="34" charset="0"/>
                  </a:rPr>
                  <a:t>The </a:t>
                </a:r>
                <a:r>
                  <a:rPr lang="en-US" dirty="0">
                    <a:solidFill>
                      <a:srgbClr val="00B050"/>
                    </a:solidFill>
                    <a:latin typeface="Arial Black" pitchFamily="34" charset="0"/>
                  </a:rPr>
                  <a:t>distinction between ultrafiltration </a:t>
                </a:r>
                <a:r>
                  <a:rPr lang="en-US" dirty="0" smtClean="0">
                    <a:solidFill>
                      <a:srgbClr val="00B050"/>
                    </a:solidFill>
                    <a:latin typeface="Arial Black" pitchFamily="34" charset="0"/>
                  </a:rPr>
                  <a:t>and microfiltration </a:t>
                </a:r>
                <a:r>
                  <a:rPr lang="en-US" dirty="0">
                    <a:solidFill>
                      <a:srgbClr val="00B050"/>
                    </a:solidFill>
                    <a:latin typeface="Arial Black" pitchFamily="34" charset="0"/>
                  </a:rPr>
                  <a:t>lies in the nature of the </a:t>
                </a:r>
                <a:r>
                  <a:rPr lang="en-US" dirty="0" smtClean="0">
                    <a:solidFill>
                      <a:srgbClr val="00B050"/>
                    </a:solidFill>
                    <a:latin typeface="Arial Black" pitchFamily="34" charset="0"/>
                  </a:rPr>
                  <a:t>filter medium: </a:t>
                </a:r>
                <a:r>
                  <a:rPr lang="en-US" dirty="0" smtClean="0">
                    <a:latin typeface="Arial Narrow" pitchFamily="34" charset="0"/>
                  </a:rPr>
                  <a:t>(Ultrafiltration </a:t>
                </a:r>
                <a:r>
                  <a:rPr lang="en-US" dirty="0">
                    <a:latin typeface="Arial Narrow" pitchFamily="34" charset="0"/>
                  </a:rPr>
                  <a:t>membranes </a:t>
                </a:r>
                <a:r>
                  <a:rPr lang="en-US" dirty="0" smtClean="0">
                    <a:latin typeface="Arial Narrow" pitchFamily="34" charset="0"/>
                  </a:rPr>
                  <a:t>contain pores </a:t>
                </a:r>
                <a:r>
                  <a:rPr lang="en-US" dirty="0">
                    <a:latin typeface="Arial Narrow" pitchFamily="34" charset="0"/>
                  </a:rPr>
                  <a:t>of relatively narrow size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latin typeface="Arial Narrow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 Narrow" pitchFamily="34" charset="0"/>
                  </a:rPr>
                  <a:t> microns).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latin typeface="Arial Narrow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6- </a:t>
                </a:r>
                <a:r>
                  <a:rPr lang="en-US" dirty="0" smtClean="0">
                    <a:solidFill>
                      <a:srgbClr val="00B050"/>
                    </a:solidFill>
                    <a:latin typeface="Arial Black" pitchFamily="34" charset="0"/>
                  </a:rPr>
                  <a:t>Ultrafiltration membranes </a:t>
                </a:r>
                <a:r>
                  <a:rPr lang="en-US" dirty="0">
                    <a:solidFill>
                      <a:srgbClr val="00B050"/>
                    </a:solidFill>
                    <a:latin typeface="Arial Black" pitchFamily="34" charset="0"/>
                  </a:rPr>
                  <a:t>are fragile and </a:t>
                </a:r>
                <a:r>
                  <a:rPr lang="en-US" dirty="0" smtClean="0">
                    <a:solidFill>
                      <a:srgbClr val="00B050"/>
                    </a:solidFill>
                    <a:latin typeface="Arial Black" pitchFamily="34" charset="0"/>
                  </a:rPr>
                  <a:t>require supporting substrates: </a:t>
                </a:r>
                <a:r>
                  <a:rPr lang="en-US" dirty="0">
                    <a:latin typeface="Arial Narrow" pitchFamily="34" charset="0"/>
                  </a:rPr>
                  <a:t>because of </a:t>
                </a:r>
                <a:r>
                  <a:rPr lang="en-US" dirty="0" smtClean="0">
                    <a:latin typeface="Arial Narrow" pitchFamily="34" charset="0"/>
                  </a:rPr>
                  <a:t>high-pressured differences </a:t>
                </a:r>
                <a:r>
                  <a:rPr lang="en-US" dirty="0">
                    <a:latin typeface="Arial Narrow" pitchFamily="34" charset="0"/>
                  </a:rPr>
                  <a:t>required during filtration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600200"/>
                <a:ext cx="5715000" cy="5181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096000" y="1524000"/>
            <a:ext cx="2914651" cy="5200650"/>
            <a:chOff x="6096000" y="1524000"/>
            <a:chExt cx="2914651" cy="520065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524000"/>
              <a:ext cx="2914650" cy="20955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619500"/>
              <a:ext cx="2914651" cy="31051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19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allery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Berlin Sans FB Demi" pitchFamily="34" charset="0"/>
              </a:rPr>
              <a:t>4. cartridge </a:t>
            </a:r>
            <a:r>
              <a:rPr lang="en-US" u="sng" dirty="0">
                <a:solidFill>
                  <a:srgbClr val="FF0000"/>
                </a:solidFill>
                <a:latin typeface="Berlin Sans FB Demi" pitchFamily="34" charset="0"/>
              </a:rPr>
              <a:t>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5562600" cy="525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00B050"/>
                </a:solidFill>
                <a:latin typeface="Showcard Gothic" pitchFamily="82" charset="0"/>
              </a:rPr>
              <a:t>Uses</a:t>
            </a:r>
            <a:r>
              <a:rPr lang="en-US" sz="3200" b="1" dirty="0" smtClean="0">
                <a:solidFill>
                  <a:srgbClr val="00B050"/>
                </a:solidFill>
                <a:latin typeface="Showcard Gothic" pitchFamily="82" charset="0"/>
              </a:rPr>
              <a:t>:</a:t>
            </a:r>
            <a:r>
              <a:rPr lang="en-US" sz="3200" dirty="0" smtClean="0">
                <a:solidFill>
                  <a:srgbClr val="00B050"/>
                </a:solidFill>
                <a:latin typeface="Times New Roman"/>
              </a:rPr>
              <a:t> remove </a:t>
            </a:r>
            <a:r>
              <a:rPr lang="en-US" sz="3200" dirty="0">
                <a:solidFill>
                  <a:srgbClr val="00B050"/>
                </a:solidFill>
                <a:latin typeface="Times New Roman"/>
              </a:rPr>
              <a:t>low percentages of solids </a:t>
            </a:r>
            <a:r>
              <a:rPr lang="en-US" sz="3200" dirty="0" smtClean="0">
                <a:solidFill>
                  <a:srgbClr val="00B050"/>
                </a:solidFill>
                <a:latin typeface="Times New Roman"/>
              </a:rPr>
              <a:t>(100 </a:t>
            </a:r>
            <a:r>
              <a:rPr lang="el-GR" sz="3200" dirty="0" smtClean="0">
                <a:solidFill>
                  <a:srgbClr val="00B050"/>
                </a:solidFill>
                <a:latin typeface="Calibri"/>
              </a:rPr>
              <a:t>ϻ</a:t>
            </a:r>
            <a:r>
              <a:rPr lang="en-US" sz="3200" dirty="0" smtClean="0">
                <a:solidFill>
                  <a:srgbClr val="00B050"/>
                </a:solidFill>
                <a:latin typeface="Times New Roman"/>
              </a:rPr>
              <a:t> - &lt;0.2 </a:t>
            </a:r>
            <a:r>
              <a:rPr lang="el-GR" sz="3200" dirty="0" smtClean="0">
                <a:solidFill>
                  <a:srgbClr val="00B050"/>
                </a:solidFill>
                <a:latin typeface="Calibri"/>
              </a:rPr>
              <a:t>ϻ</a:t>
            </a:r>
            <a:r>
              <a:rPr lang="en-US" sz="3200" dirty="0" smtClean="0">
                <a:solidFill>
                  <a:srgbClr val="00B050"/>
                </a:solidFill>
                <a:latin typeface="Calibri"/>
              </a:rPr>
              <a:t>) in particle size </a:t>
            </a:r>
            <a:r>
              <a:rPr lang="en-US" sz="3200" dirty="0" smtClean="0">
                <a:solidFill>
                  <a:srgbClr val="00B050"/>
                </a:solidFill>
                <a:latin typeface="Times New Roman"/>
              </a:rPr>
              <a:t>(economical and convenient).</a:t>
            </a:r>
          </a:p>
          <a:p>
            <a:pPr marL="0" indent="0" algn="just">
              <a:buNone/>
            </a:pPr>
            <a:endParaRPr lang="en-US" sz="3200" dirty="0" smtClean="0">
              <a:latin typeface="Times New Roman"/>
            </a:endParaRPr>
          </a:p>
          <a:p>
            <a:pPr marL="0" indent="0" algn="just">
              <a:buNone/>
            </a:pPr>
            <a:r>
              <a:rPr lang="en-US" sz="3200" dirty="0" smtClean="0">
                <a:solidFill>
                  <a:srgbClr val="FF0000"/>
                </a:solidFill>
                <a:latin typeface="Goudy Stout" pitchFamily="18" charset="0"/>
              </a:rPr>
              <a:t>Types:</a:t>
            </a:r>
            <a:r>
              <a:rPr lang="en-US" sz="3200" dirty="0" smtClean="0">
                <a:latin typeface="Times New Roman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Snap ITC" pitchFamily="82" charset="0"/>
              </a:rPr>
              <a:t>surface </a:t>
            </a:r>
            <a:r>
              <a:rPr lang="en-US" sz="3200" dirty="0">
                <a:solidFill>
                  <a:srgbClr val="FF0000"/>
                </a:solidFill>
                <a:latin typeface="Snap ITC" pitchFamily="82" charset="0"/>
              </a:rPr>
              <a:t>or depth filter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</a:rPr>
              <a:t>(consists of 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a porous medium integral with plastic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</a:rPr>
              <a:t>or metal </a:t>
            </a:r>
            <a:r>
              <a:rPr lang="en-US" sz="3200" dirty="0">
                <a:solidFill>
                  <a:srgbClr val="FF0000"/>
                </a:solidFill>
                <a:latin typeface="Times New Roman"/>
              </a:rPr>
              <a:t>structural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</a:rPr>
              <a:t>hardware).</a:t>
            </a:r>
          </a:p>
          <a:p>
            <a:pPr marL="0" indent="0">
              <a:buNone/>
            </a:pPr>
            <a:endParaRPr lang="en-US" sz="3200" dirty="0" smtClean="0">
              <a:latin typeface="Times New Roman"/>
            </a:endParaRPr>
          </a:p>
          <a:p>
            <a:pPr marL="0" indent="0" algn="just">
              <a:buNone/>
            </a:pPr>
            <a:r>
              <a:rPr lang="en-US" sz="3200" b="1" u="sng" dirty="0" smtClean="0">
                <a:latin typeface="Stencil" pitchFamily="82" charset="0"/>
              </a:rPr>
              <a:t>Disposable cartridges</a:t>
            </a:r>
            <a:r>
              <a:rPr lang="en-US" sz="3200" dirty="0" smtClean="0">
                <a:latin typeface="Times New Roman"/>
              </a:rPr>
              <a:t>: </a:t>
            </a:r>
            <a:r>
              <a:rPr lang="en-US" sz="3200" dirty="0" smtClean="0">
                <a:latin typeface="Arial Narrow" pitchFamily="34" charset="0"/>
              </a:rPr>
              <a:t>manufacture from </a:t>
            </a:r>
            <a:r>
              <a:rPr lang="en-US" sz="3200" dirty="0" smtClean="0">
                <a:solidFill>
                  <a:srgbClr val="0070C0"/>
                </a:solidFill>
                <a:latin typeface="Arial Narrow" pitchFamily="34" charset="0"/>
              </a:rPr>
              <a:t>synthetic </a:t>
            </a:r>
            <a:r>
              <a:rPr lang="en-US" sz="3200" dirty="0">
                <a:solidFill>
                  <a:srgbClr val="0070C0"/>
                </a:solidFill>
                <a:latin typeface="Arial Narrow" pitchFamily="34" charset="0"/>
              </a:rPr>
              <a:t>and </a:t>
            </a:r>
            <a:r>
              <a:rPr lang="en-US" sz="3200" dirty="0" smtClean="0">
                <a:solidFill>
                  <a:srgbClr val="0070C0"/>
                </a:solidFill>
                <a:latin typeface="Arial Narrow" pitchFamily="34" charset="0"/>
              </a:rPr>
              <a:t>natural fibers</a:t>
            </a:r>
            <a:r>
              <a:rPr lang="en-US" sz="3200" dirty="0">
                <a:solidFill>
                  <a:srgbClr val="0070C0"/>
                </a:solidFill>
                <a:latin typeface="Arial Narrow" pitchFamily="34" charset="0"/>
              </a:rPr>
              <a:t>, cellulose esters and </a:t>
            </a:r>
            <a:r>
              <a:rPr lang="en-US" sz="3200" dirty="0" smtClean="0">
                <a:solidFill>
                  <a:srgbClr val="0070C0"/>
                </a:solidFill>
                <a:latin typeface="Arial Narrow" pitchFamily="34" charset="0"/>
              </a:rPr>
              <a:t>fiberglass, fluorinated H.C. polymers</a:t>
            </a:r>
            <a:r>
              <a:rPr lang="en-US" sz="3200" dirty="0">
                <a:solidFill>
                  <a:srgbClr val="0070C0"/>
                </a:solidFill>
                <a:latin typeface="Arial Narrow" pitchFamily="34" charset="0"/>
              </a:rPr>
              <a:t>, nylon, and </a:t>
            </a:r>
            <a:r>
              <a:rPr lang="en-US" sz="3200" dirty="0" smtClean="0">
                <a:solidFill>
                  <a:srgbClr val="0070C0"/>
                </a:solidFill>
                <a:latin typeface="Arial Narrow" pitchFamily="34" charset="0"/>
              </a:rPr>
              <a:t>ceramics.</a:t>
            </a:r>
          </a:p>
          <a:p>
            <a:pPr marL="0" indent="0" algn="just">
              <a:buNone/>
            </a:pPr>
            <a:endParaRPr lang="en-US" sz="3200" dirty="0">
              <a:latin typeface="Times New Roman"/>
            </a:endParaRPr>
          </a:p>
          <a:p>
            <a:pPr marL="0" indent="0" algn="just">
              <a:buNone/>
            </a:pPr>
            <a:r>
              <a:rPr lang="en-US" sz="3200" u="sng" dirty="0" smtClean="0">
                <a:latin typeface="Stencil" pitchFamily="82" charset="0"/>
              </a:rPr>
              <a:t>cleanable </a:t>
            </a:r>
            <a:r>
              <a:rPr lang="en-US" sz="3200" u="sng" dirty="0">
                <a:latin typeface="Stencil" pitchFamily="82" charset="0"/>
              </a:rPr>
              <a:t>and reusable </a:t>
            </a:r>
            <a:r>
              <a:rPr lang="en-US" sz="3200" u="sng" dirty="0" smtClean="0">
                <a:latin typeface="Stencil" pitchFamily="82" charset="0"/>
              </a:rPr>
              <a:t>cartridges:</a:t>
            </a:r>
            <a:r>
              <a:rPr lang="en-US" sz="3200" dirty="0" smtClean="0">
                <a:latin typeface="Stencil" pitchFamily="82" charset="0"/>
              </a:rPr>
              <a:t> </a:t>
            </a:r>
            <a:r>
              <a:rPr lang="en-US" sz="3200" dirty="0" smtClean="0">
                <a:latin typeface="Arial Narrow" pitchFamily="34" charset="0"/>
              </a:rPr>
              <a:t>manufacture from </a:t>
            </a:r>
            <a:r>
              <a:rPr lang="en-US" sz="3200" dirty="0" smtClean="0">
                <a:solidFill>
                  <a:srgbClr val="7030A0"/>
                </a:solidFill>
                <a:latin typeface="Arial Narrow" pitchFamily="34" charset="0"/>
              </a:rPr>
              <a:t>stainless steel</a:t>
            </a:r>
            <a:r>
              <a:rPr lang="en-US" sz="3200" dirty="0">
                <a:solidFill>
                  <a:srgbClr val="7030A0"/>
                </a:solidFill>
                <a:latin typeface="Arial Narrow" pitchFamily="34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Arial Narrow" pitchFamily="34" charset="0"/>
              </a:rPr>
              <a:t>Monel</a:t>
            </a:r>
            <a:r>
              <a:rPr lang="en-US" sz="3200" dirty="0">
                <a:solidFill>
                  <a:srgbClr val="7030A0"/>
                </a:solidFill>
                <a:latin typeface="Arial Narrow" pitchFamily="34" charset="0"/>
              </a:rPr>
              <a:t>, ceramics, fluorinated </a:t>
            </a:r>
            <a:r>
              <a:rPr lang="en-US" sz="3200" dirty="0" smtClean="0">
                <a:solidFill>
                  <a:srgbClr val="7030A0"/>
                </a:solidFill>
                <a:latin typeface="Arial Narrow" pitchFamily="34" charset="0"/>
              </a:rPr>
              <a:t>H.C. polymers</a:t>
            </a:r>
            <a:r>
              <a:rPr lang="en-US" sz="3200" dirty="0">
                <a:solidFill>
                  <a:srgbClr val="7030A0"/>
                </a:solidFill>
                <a:latin typeface="Arial Narrow" pitchFamily="34" charset="0"/>
              </a:rPr>
              <a:t>, and exotic metals.</a:t>
            </a:r>
            <a:endParaRPr lang="en-US" dirty="0">
              <a:solidFill>
                <a:srgbClr val="7030A0"/>
              </a:solidFill>
              <a:latin typeface="Arial Narrow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26150" y="1600200"/>
            <a:ext cx="3003550" cy="5143500"/>
            <a:chOff x="6026150" y="1600200"/>
            <a:chExt cx="3003550" cy="51435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50" y="4191000"/>
              <a:ext cx="3003550" cy="25527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50" y="1600200"/>
              <a:ext cx="3003550" cy="2590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71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howcard Gothic" pitchFamily="82" charset="0"/>
              </a:rPr>
              <a:t>A- Surface-type </a:t>
            </a:r>
            <a:r>
              <a:rPr lang="en-US" dirty="0">
                <a:solidFill>
                  <a:srgbClr val="FF0000"/>
                </a:solidFill>
                <a:latin typeface="Showcard Gothic" pitchFamily="82" charset="0"/>
              </a:rPr>
              <a:t>cartridges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61722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</a:rPr>
              <a:t>Are wavy, resin treated paper.</a:t>
            </a:r>
          </a:p>
          <a:p>
            <a:pPr marL="0" indent="0" algn="just">
              <a:buNone/>
            </a:pPr>
            <a:r>
              <a:rPr lang="en-US" dirty="0" smtClean="0">
                <a:latin typeface="Snap ITC" pitchFamily="82" charset="0"/>
              </a:rPr>
              <a:t>Used: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hydraulic </a:t>
            </a:r>
            <a:r>
              <a:rPr lang="en-US" dirty="0">
                <a:solidFill>
                  <a:srgbClr val="0070C0"/>
                </a:solidFill>
              </a:rPr>
              <a:t>lines </a:t>
            </a:r>
            <a:r>
              <a:rPr lang="en-US" dirty="0" smtClean="0">
                <a:solidFill>
                  <a:srgbClr val="0070C0"/>
                </a:solidFill>
              </a:rPr>
              <a:t>of processing equipment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latin typeface="Snap ITC" pitchFamily="82" charset="0"/>
              </a:rPr>
              <a:t>Not used: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finished </a:t>
            </a:r>
            <a:r>
              <a:rPr lang="en-US" dirty="0">
                <a:solidFill>
                  <a:srgbClr val="0070C0"/>
                </a:solidFill>
              </a:rPr>
              <a:t>products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Stencil" pitchFamily="82" charset="0"/>
              </a:rPr>
              <a:t>Ceramic </a:t>
            </a:r>
            <a:r>
              <a:rPr lang="en-US" dirty="0">
                <a:solidFill>
                  <a:srgbClr val="FF0000"/>
                </a:solidFill>
                <a:latin typeface="Stencil" pitchFamily="82" charset="0"/>
              </a:rPr>
              <a:t>cartridges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is </a:t>
            </a:r>
            <a:r>
              <a:rPr lang="en-US" dirty="0">
                <a:solidFill>
                  <a:srgbClr val="7030A0"/>
                </a:solidFill>
              </a:rPr>
              <a:t>cleanable for reuse by </a:t>
            </a:r>
            <a:r>
              <a:rPr lang="en-US" dirty="0" smtClean="0">
                <a:solidFill>
                  <a:srgbClr val="7030A0"/>
                </a:solidFill>
              </a:rPr>
              <a:t>back flushing.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Stencil" pitchFamily="82" charset="0"/>
              </a:rPr>
              <a:t>Porcelain filter candles</a:t>
            </a:r>
            <a:r>
              <a:rPr lang="en-US" sz="2800" dirty="0">
                <a:latin typeface="Stencil" pitchFamily="82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used for sterile </a:t>
            </a:r>
            <a:r>
              <a:rPr lang="en-US" dirty="0">
                <a:solidFill>
                  <a:srgbClr val="7030A0"/>
                </a:solidFill>
              </a:rPr>
              <a:t>filtrations </a:t>
            </a:r>
            <a:r>
              <a:rPr lang="en-US" dirty="0" smtClean="0">
                <a:solidFill>
                  <a:srgbClr val="7030A0"/>
                </a:solidFill>
              </a:rPr>
              <a:t>with membrane filters </a:t>
            </a:r>
            <a:r>
              <a:rPr lang="en-US" dirty="0">
                <a:solidFill>
                  <a:srgbClr val="7030A0"/>
                </a:solidFill>
              </a:rPr>
              <a:t>in cartridge form. </a:t>
            </a:r>
            <a:endParaRPr lang="en-US" dirty="0" smtClean="0">
              <a:solidFill>
                <a:srgbClr val="7030A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Stencil" pitchFamily="82" charset="0"/>
              </a:rPr>
              <a:t>Sintered metal or woven-wire elements</a:t>
            </a:r>
            <a:r>
              <a:rPr lang="en-US" sz="2800" dirty="0">
                <a:latin typeface="Stencil" pitchFamily="82" charset="0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are also useful, but </a:t>
            </a:r>
            <a:r>
              <a:rPr lang="en-US" dirty="0" smtClean="0">
                <a:solidFill>
                  <a:srgbClr val="7030A0"/>
                </a:solidFill>
              </a:rPr>
              <a:t>fine wire mesh </a:t>
            </a:r>
            <a:r>
              <a:rPr lang="en-US" dirty="0">
                <a:solidFill>
                  <a:srgbClr val="7030A0"/>
                </a:solidFill>
              </a:rPr>
              <a:t>lacks </a:t>
            </a:r>
            <a:r>
              <a:rPr lang="en-US" dirty="0" smtClean="0">
                <a:solidFill>
                  <a:srgbClr val="7030A0"/>
                </a:solidFill>
              </a:rPr>
              <a:t>strength.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Stencil" pitchFamily="82" charset="0"/>
              </a:rPr>
              <a:t>metallic-edge </a:t>
            </a:r>
            <a:r>
              <a:rPr lang="en-US" dirty="0">
                <a:solidFill>
                  <a:srgbClr val="FF0000"/>
                </a:solidFill>
                <a:latin typeface="Stencil" pitchFamily="82" charset="0"/>
              </a:rPr>
              <a:t>filters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overcome </a:t>
            </a:r>
            <a:r>
              <a:rPr lang="en-US" dirty="0">
                <a:solidFill>
                  <a:srgbClr val="7030A0"/>
                </a:solidFill>
              </a:rPr>
              <a:t>this problem by allowing liquid </a:t>
            </a:r>
            <a:r>
              <a:rPr lang="en-US" dirty="0" smtClean="0">
                <a:solidFill>
                  <a:srgbClr val="7030A0"/>
                </a:solidFill>
              </a:rPr>
              <a:t>to pass </a:t>
            </a:r>
            <a:r>
              <a:rPr lang="en-US" dirty="0">
                <a:solidFill>
                  <a:srgbClr val="7030A0"/>
                </a:solidFill>
              </a:rPr>
              <a:t>between rugged metal strips, which </a:t>
            </a:r>
            <a:r>
              <a:rPr lang="en-US" dirty="0" smtClean="0">
                <a:solidFill>
                  <a:srgbClr val="7030A0"/>
                </a:solidFill>
              </a:rPr>
              <a:t>are separated </a:t>
            </a:r>
            <a:r>
              <a:rPr lang="en-US" dirty="0">
                <a:solidFill>
                  <a:srgbClr val="7030A0"/>
                </a:solidFill>
              </a:rPr>
              <a:t>by spacers of predetermined thickness.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905000"/>
            <a:ext cx="2590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doors dir="vert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howcard Gothic" pitchFamily="82" charset="0"/>
              </a:rPr>
              <a:t>B- Depth-type cartridges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3340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It is </a:t>
            </a:r>
            <a:r>
              <a:rPr lang="en-US" u="sng" dirty="0" smtClean="0">
                <a:solidFill>
                  <a:srgbClr val="00B050"/>
                </a:solidFill>
                <a:latin typeface="Snap ITC" pitchFamily="82" charset="0"/>
              </a:rPr>
              <a:t>disposable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consist </a:t>
            </a:r>
            <a:r>
              <a:rPr lang="en-US" dirty="0">
                <a:solidFill>
                  <a:srgbClr val="0070C0"/>
                </a:solidFill>
                <a:latin typeface="Arial Rounded MT Bold" pitchFamily="34" charset="0"/>
              </a:rPr>
              <a:t>of 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fibrous media (cotton</a:t>
            </a:r>
            <a:r>
              <a:rPr lang="en-US" dirty="0">
                <a:solidFill>
                  <a:srgbClr val="0070C0"/>
                </a:solidFill>
                <a:latin typeface="Arial Rounded MT Bold" pitchFamily="34" charset="0"/>
              </a:rPr>
              <a:t>, asbestos, 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or cellulose).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>
                <a:latin typeface="Showcard Gothic" pitchFamily="82" charset="0"/>
              </a:rPr>
              <a:t>Manufacturing: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Felting </a:t>
            </a:r>
            <a:r>
              <a:rPr lang="en-US" dirty="0"/>
              <a:t>or by </a:t>
            </a:r>
            <a:r>
              <a:rPr lang="en-US" dirty="0" smtClean="0"/>
              <a:t>resin bonding fibers </a:t>
            </a:r>
            <a:r>
              <a:rPr lang="en-US" dirty="0"/>
              <a:t>about a </a:t>
            </a:r>
            <a:r>
              <a:rPr lang="en-US" dirty="0" smtClean="0"/>
              <a:t>shaft.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Or twisting fibers </a:t>
            </a:r>
            <a:r>
              <a:rPr lang="en-US" dirty="0"/>
              <a:t>around </a:t>
            </a:r>
            <a:r>
              <a:rPr lang="en-US" dirty="0" smtClean="0"/>
              <a:t>a central </a:t>
            </a:r>
            <a:r>
              <a:rPr lang="en-US" dirty="0"/>
              <a:t>supporting screen. </a:t>
            </a:r>
            <a:endParaRPr lang="en-US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124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3124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Inverted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Definitions: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Berlin Sans FB Demi" pitchFamily="34" charset="0"/>
              </a:rPr>
              <a:t>Filtration:</a:t>
            </a:r>
            <a:r>
              <a:rPr lang="en-US" i="1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Bell MT" pitchFamily="18" charset="0"/>
              </a:rPr>
              <a:t>process </a:t>
            </a:r>
            <a:r>
              <a:rPr lang="en-US" dirty="0">
                <a:solidFill>
                  <a:srgbClr val="00B050"/>
                </a:solidFill>
                <a:latin typeface="Bell MT" pitchFamily="18" charset="0"/>
              </a:rPr>
              <a:t>in </a:t>
            </a:r>
            <a:r>
              <a:rPr lang="en-US" dirty="0" smtClean="0">
                <a:solidFill>
                  <a:srgbClr val="00B050"/>
                </a:solidFill>
                <a:latin typeface="Bell MT" pitchFamily="18" charset="0"/>
              </a:rPr>
              <a:t>which particles </a:t>
            </a:r>
            <a:r>
              <a:rPr lang="en-US" dirty="0">
                <a:solidFill>
                  <a:srgbClr val="00B050"/>
                </a:solidFill>
                <a:latin typeface="Bell MT" pitchFamily="18" charset="0"/>
              </a:rPr>
              <a:t>are separated from a liquid by </a:t>
            </a:r>
            <a:r>
              <a:rPr lang="en-US" dirty="0" smtClean="0">
                <a:solidFill>
                  <a:srgbClr val="00B050"/>
                </a:solidFill>
                <a:latin typeface="Bell MT" pitchFamily="18" charset="0"/>
              </a:rPr>
              <a:t>passing the </a:t>
            </a:r>
            <a:r>
              <a:rPr lang="en-US" dirty="0">
                <a:solidFill>
                  <a:srgbClr val="00B050"/>
                </a:solidFill>
                <a:latin typeface="Bell MT" pitchFamily="18" charset="0"/>
              </a:rPr>
              <a:t>liquid through a permeable material. </a:t>
            </a:r>
            <a:endParaRPr lang="en-US" dirty="0" smtClean="0">
              <a:solidFill>
                <a:srgbClr val="00B050"/>
              </a:solidFill>
              <a:latin typeface="Bell MT" pitchFamily="18" charset="0"/>
            </a:endParaRP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Or: is </a:t>
            </a:r>
            <a:r>
              <a:rPr lang="en-US" dirty="0"/>
              <a:t>a unit operation in which a mixture of solids and </a:t>
            </a:r>
            <a:r>
              <a:rPr lang="en-US" dirty="0" smtClean="0"/>
              <a:t>liquid (the feed) that is either suspension</a:t>
            </a:r>
            <a:r>
              <a:rPr lang="en-US" dirty="0"/>
              <a:t>, dispersion, influent or slurry, is forced through a porous medium, in which the solids are deposited or entrapped.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Berlin Sans FB Demi" pitchFamily="34" charset="0"/>
              </a:rPr>
              <a:t>Filter or (porous </a:t>
            </a:r>
            <a:r>
              <a:rPr lang="en-US" b="1" dirty="0">
                <a:solidFill>
                  <a:srgbClr val="FF0000"/>
                </a:solidFill>
                <a:latin typeface="Berlin Sans FB Demi" pitchFamily="34" charset="0"/>
              </a:rPr>
              <a:t>filter </a:t>
            </a:r>
            <a:r>
              <a:rPr lang="en-US" b="1" dirty="0" smtClean="0">
                <a:solidFill>
                  <a:srgbClr val="FF0000"/>
                </a:solidFill>
                <a:latin typeface="Berlin Sans FB Demi" pitchFamily="34" charset="0"/>
              </a:rPr>
              <a:t>medium):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00B050"/>
                </a:solidFill>
                <a:latin typeface="Bell MT" pitchFamily="18" charset="0"/>
              </a:rPr>
              <a:t>is the permeable </a:t>
            </a:r>
            <a:r>
              <a:rPr lang="en-US" dirty="0" smtClean="0">
                <a:solidFill>
                  <a:srgbClr val="00B050"/>
                </a:solidFill>
                <a:latin typeface="Bell MT" pitchFamily="18" charset="0"/>
              </a:rPr>
              <a:t>material that </a:t>
            </a:r>
            <a:r>
              <a:rPr lang="en-US" dirty="0">
                <a:solidFill>
                  <a:srgbClr val="00B050"/>
                </a:solidFill>
                <a:latin typeface="Bell MT" pitchFamily="18" charset="0"/>
              </a:rPr>
              <a:t>separates particles from the liquid </a:t>
            </a:r>
            <a:r>
              <a:rPr lang="en-US" dirty="0" smtClean="0">
                <a:solidFill>
                  <a:srgbClr val="00B050"/>
                </a:solidFill>
                <a:latin typeface="Bell MT" pitchFamily="18" charset="0"/>
              </a:rPr>
              <a:t>passing through it.</a:t>
            </a:r>
          </a:p>
        </p:txBody>
      </p:sp>
    </p:spTree>
    <p:extLst>
      <p:ext uri="{BB962C8B-B14F-4D97-AF65-F5344CB8AC3E}">
        <p14:creationId xmlns:p14="http://schemas.microsoft.com/office/powerpoint/2010/main" val="2767168985"/>
      </p:ext>
    </p:extLst>
  </p:cSld>
  <p:clrMapOvr>
    <a:masterClrMapping/>
  </p:clrMapOvr>
  <p:transition spd="med" advClick="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Showcard Gothic" pitchFamily="82" charset="0"/>
              </a:rPr>
              <a:t>Filter </a:t>
            </a:r>
            <a:r>
              <a:rPr lang="en-US" dirty="0" smtClean="0">
                <a:solidFill>
                  <a:srgbClr val="7030A0"/>
                </a:solidFill>
                <a:latin typeface="Showcard Gothic" pitchFamily="82" charset="0"/>
              </a:rPr>
              <a:t>Aids</a:t>
            </a:r>
            <a:endParaRPr lang="en-US" dirty="0">
              <a:solidFill>
                <a:srgbClr val="7030A0"/>
              </a:solidFill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953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u="sng" dirty="0" smtClean="0">
                <a:solidFill>
                  <a:srgbClr val="FF0000"/>
                </a:solidFill>
                <a:latin typeface="Stencil" pitchFamily="82" charset="0"/>
              </a:rPr>
              <a:t>Review notes: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 smtClean="0">
                <a:solidFill>
                  <a:srgbClr val="FF0000"/>
                </a:solidFill>
                <a:latin typeface="Snap ITC" pitchFamily="82" charset="0"/>
              </a:rPr>
              <a:t>The rate </a:t>
            </a:r>
            <a:r>
              <a:rPr lang="en-US" dirty="0">
                <a:solidFill>
                  <a:srgbClr val="FF0000"/>
                </a:solidFill>
                <a:latin typeface="Snap ITC" pitchFamily="82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Snap ITC" pitchFamily="82" charset="0"/>
              </a:rPr>
              <a:t>filtration is inversely </a:t>
            </a:r>
            <a:r>
              <a:rPr lang="en-US" dirty="0">
                <a:solidFill>
                  <a:srgbClr val="FF0000"/>
                </a:solidFill>
                <a:latin typeface="Snap ITC" pitchFamily="82" charset="0"/>
              </a:rPr>
              <a:t>proportional to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the resistance of 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the solids 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cake, the 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density of the liquid and square of the </a:t>
            </a: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particle diameter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. </a:t>
            </a:r>
            <a:endParaRPr lang="en-US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571500" indent="-571500" algn="just">
              <a:buFont typeface="+mj-lt"/>
              <a:buAutoNum type="romanLcPeriod"/>
            </a:pPr>
            <a:endParaRPr lang="en-US" dirty="0" smtClean="0"/>
          </a:p>
          <a:p>
            <a:pPr marL="571500" indent="-571500" algn="just">
              <a:buFont typeface="+mj-lt"/>
              <a:buAutoNum type="romanLcPeriod"/>
            </a:pPr>
            <a:r>
              <a:rPr lang="en-US" dirty="0" smtClean="0">
                <a:solidFill>
                  <a:srgbClr val="FF0000"/>
                </a:solidFill>
                <a:latin typeface="Snap ITC" pitchFamily="82" charset="0"/>
              </a:rPr>
              <a:t>The pressure drop across </a:t>
            </a:r>
            <a:r>
              <a:rPr lang="en-US" dirty="0">
                <a:solidFill>
                  <a:srgbClr val="FF0000"/>
                </a:solidFill>
                <a:latin typeface="Snap ITC" pitchFamily="82" charset="0"/>
              </a:rPr>
              <a:t>the system is directly proportional to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the filtration </a:t>
            </a:r>
            <a:r>
              <a:rPr lang="en-US" b="1" dirty="0">
                <a:solidFill>
                  <a:srgbClr val="7030A0"/>
                </a:solidFill>
              </a:rPr>
              <a:t>rate, </a:t>
            </a:r>
            <a:r>
              <a:rPr lang="en-US" b="1" dirty="0" smtClean="0">
                <a:solidFill>
                  <a:srgbClr val="7030A0"/>
                </a:solidFill>
              </a:rPr>
              <a:t>thickness </a:t>
            </a:r>
            <a:r>
              <a:rPr lang="en-US" b="1" dirty="0">
                <a:solidFill>
                  <a:srgbClr val="7030A0"/>
                </a:solidFill>
              </a:rPr>
              <a:t>of the cake, and </a:t>
            </a:r>
            <a:r>
              <a:rPr lang="en-US" b="1" dirty="0" smtClean="0">
                <a:solidFill>
                  <a:srgbClr val="7030A0"/>
                </a:solidFill>
              </a:rPr>
              <a:t>liquid </a:t>
            </a:r>
            <a:r>
              <a:rPr lang="en-US" b="1" dirty="0">
                <a:solidFill>
                  <a:srgbClr val="7030A0"/>
                </a:solidFill>
              </a:rPr>
              <a:t>viscosity for flow through porous </a:t>
            </a:r>
            <a:r>
              <a:rPr lang="en-US" b="1" dirty="0" smtClean="0">
                <a:solidFill>
                  <a:srgbClr val="7030A0"/>
                </a:solidFill>
              </a:rPr>
              <a:t>media, when </a:t>
            </a:r>
            <a:r>
              <a:rPr lang="en-US" b="1" dirty="0">
                <a:solidFill>
                  <a:srgbClr val="7030A0"/>
                </a:solidFill>
              </a:rPr>
              <a:t>laminar flow conditions exist in the </a:t>
            </a:r>
            <a:r>
              <a:rPr lang="en-US" b="1" dirty="0" smtClean="0">
                <a:solidFill>
                  <a:srgbClr val="7030A0"/>
                </a:solidFill>
              </a:rPr>
              <a:t>filter media </a:t>
            </a:r>
            <a:r>
              <a:rPr lang="en-US" b="1" dirty="0">
                <a:solidFill>
                  <a:srgbClr val="7030A0"/>
                </a:solidFill>
              </a:rPr>
              <a:t>or cake. 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571500" indent="-571500" algn="just">
              <a:buFont typeface="+mj-lt"/>
              <a:buAutoNum type="romanLcPeriod"/>
            </a:pPr>
            <a:endParaRPr lang="en-US" dirty="0" smtClean="0"/>
          </a:p>
          <a:p>
            <a:pPr marL="571500" indent="-571500" algn="just">
              <a:buFont typeface="+mj-lt"/>
              <a:buAutoNum type="romanLcPeriod"/>
            </a:pPr>
            <a:r>
              <a:rPr lang="en-US" b="1" dirty="0" smtClean="0">
                <a:solidFill>
                  <a:srgbClr val="00B050"/>
                </a:solidFill>
                <a:latin typeface="Eras Demi ITC" pitchFamily="34" charset="0"/>
              </a:rPr>
              <a:t>Poorly </a:t>
            </a:r>
            <a:r>
              <a:rPr lang="en-US" b="1" dirty="0">
                <a:solidFill>
                  <a:srgbClr val="00B050"/>
                </a:solidFill>
                <a:latin typeface="Eras Demi ITC" pitchFamily="34" charset="0"/>
              </a:rPr>
              <a:t>flocculated solids </a:t>
            </a:r>
            <a:r>
              <a:rPr lang="en-US" b="1" dirty="0" smtClean="0">
                <a:solidFill>
                  <a:srgbClr val="00B050"/>
                </a:solidFill>
                <a:latin typeface="Eras Demi ITC" pitchFamily="34" charset="0"/>
              </a:rPr>
              <a:t>offer higher </a:t>
            </a:r>
            <a:r>
              <a:rPr lang="en-US" b="1" dirty="0">
                <a:solidFill>
                  <a:srgbClr val="00B050"/>
                </a:solidFill>
                <a:latin typeface="Eras Demi ITC" pitchFamily="34" charset="0"/>
              </a:rPr>
              <a:t>resistance than </a:t>
            </a:r>
            <a:r>
              <a:rPr lang="en-US" b="1" dirty="0" smtClean="0">
                <a:solidFill>
                  <a:srgbClr val="00B050"/>
                </a:solidFill>
                <a:latin typeface="Eras Demi ITC" pitchFamily="34" charset="0"/>
              </a:rPr>
              <a:t>deflocculated </a:t>
            </a:r>
            <a:r>
              <a:rPr lang="en-US" b="1" dirty="0">
                <a:solidFill>
                  <a:srgbClr val="00B050"/>
                </a:solidFill>
                <a:latin typeface="Eras Demi ITC" pitchFamily="34" charset="0"/>
              </a:rPr>
              <a:t>solids </a:t>
            </a:r>
            <a:r>
              <a:rPr lang="en-US" b="1" dirty="0" smtClean="0">
                <a:solidFill>
                  <a:srgbClr val="00B050"/>
                </a:solidFill>
                <a:latin typeface="Eras Demi ITC" pitchFamily="34" charset="0"/>
              </a:rPr>
              <a:t>or solids </a:t>
            </a:r>
            <a:r>
              <a:rPr lang="en-US" b="1" dirty="0">
                <a:solidFill>
                  <a:srgbClr val="00B050"/>
                </a:solidFill>
                <a:latin typeface="Eras Demi ITC" pitchFamily="34" charset="0"/>
              </a:rPr>
              <a:t>providing high porosity to the cake.</a:t>
            </a:r>
          </a:p>
        </p:txBody>
      </p:sp>
    </p:spTree>
    <p:extLst>
      <p:ext uri="{BB962C8B-B14F-4D97-AF65-F5344CB8AC3E}">
        <p14:creationId xmlns:p14="http://schemas.microsoft.com/office/powerpoint/2010/main" val="187306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warp dir="i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tencil" pitchFamily="82" charset="0"/>
              </a:rPr>
              <a:t>Problems:</a:t>
            </a:r>
            <a:endParaRPr lang="en-US" dirty="0">
              <a:solidFill>
                <a:schemeClr val="tx1"/>
              </a:solidFill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5105400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When 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volume of </a:t>
            </a: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the filter cake 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solids/volume of filtrate </a:t>
            </a: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low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the </a:t>
            </a:r>
            <a:r>
              <a:rPr lang="en-US" dirty="0">
                <a:solidFill>
                  <a:srgbClr val="7030A0"/>
                </a:solidFill>
                <a:latin typeface="Arial Narrow" pitchFamily="34" charset="0"/>
              </a:rPr>
              <a:t>solids formed on the </a:t>
            </a:r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filter medium </a:t>
            </a:r>
            <a:r>
              <a:rPr lang="en-US" dirty="0">
                <a:solidFill>
                  <a:srgbClr val="7030A0"/>
                </a:solidFill>
                <a:latin typeface="Arial Narrow" pitchFamily="34" charset="0"/>
              </a:rPr>
              <a:t>may penetrate the </a:t>
            </a:r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void space            filter medium more resistant to flow.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At </a:t>
            </a: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a higher concentration of solids in a 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suspension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>
              <a:solidFill>
                <a:srgbClr val="FF0000"/>
              </a:solidFill>
              <a:latin typeface="Eras Demi ITC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Bridging </a:t>
            </a:r>
            <a:r>
              <a:rPr lang="en-US" b="1" dirty="0">
                <a:solidFill>
                  <a:srgbClr val="00B050"/>
                </a:solidFill>
                <a:latin typeface="Arial Narrow" pitchFamily="34" charset="0"/>
              </a:rPr>
              <a:t>over of openings over </a:t>
            </a:r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the void space</a:t>
            </a:r>
            <a:r>
              <a:rPr lang="en-US" dirty="0"/>
              <a:t>, rather than blinding of the </a:t>
            </a:r>
            <a:r>
              <a:rPr lang="en-US" dirty="0" smtClean="0"/>
              <a:t>openings.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buFont typeface="+mj-lt"/>
              <a:buAutoNum type="arabicPeriod" startAt="3"/>
            </a:pP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Slimy or gelatinous 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materials, or </a:t>
            </a: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highly 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compressible substances</a:t>
            </a: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form impermeable </a:t>
            </a: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cakes with high resistance to 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liquid flow</a:t>
            </a: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. </a:t>
            </a:r>
            <a:endParaRPr lang="en-US" dirty="0" smtClean="0">
              <a:solidFill>
                <a:srgbClr val="FF0000"/>
              </a:solidFill>
              <a:latin typeface="Eras Demi ITC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filter medium becomes plugged </a:t>
            </a:r>
            <a:r>
              <a:rPr lang="en-US" dirty="0" smtClean="0">
                <a:solidFill>
                  <a:srgbClr val="0070C0"/>
                </a:solidFill>
              </a:rPr>
              <a:t>or slimy </a:t>
            </a:r>
            <a:r>
              <a:rPr lang="en-US" dirty="0">
                <a:solidFill>
                  <a:srgbClr val="0070C0"/>
                </a:solidFill>
              </a:rPr>
              <a:t>with accumulation of </a:t>
            </a:r>
            <a:r>
              <a:rPr lang="en-US" dirty="0" smtClean="0">
                <a:solidFill>
                  <a:srgbClr val="0070C0"/>
                </a:solidFill>
              </a:rPr>
              <a:t>solids, </a:t>
            </a:r>
            <a:r>
              <a:rPr lang="en-US" dirty="0">
                <a:solidFill>
                  <a:srgbClr val="0070C0"/>
                </a:solidFill>
              </a:rPr>
              <a:t>and </a:t>
            </a:r>
            <a:r>
              <a:rPr lang="en-US" dirty="0" smtClean="0">
                <a:solidFill>
                  <a:srgbClr val="0070C0"/>
                </a:solidFill>
              </a:rPr>
              <a:t>             flow of filtrate stops</a:t>
            </a:r>
            <a:r>
              <a:rPr lang="en-US" dirty="0">
                <a:solidFill>
                  <a:srgbClr val="0070C0"/>
                </a:solidFill>
              </a:rPr>
              <a:t>.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Filter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aid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is needed as a solution for all of these 3 problems.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00200" y="1947291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343400" y="3209925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638300" y="2175891"/>
            <a:ext cx="5715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257800" y="5229225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990600" y="5791200"/>
            <a:ext cx="8001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an dir="u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5029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Snap ITC" pitchFamily="82" charset="0"/>
              </a:rPr>
              <a:t>Filter </a:t>
            </a:r>
            <a:r>
              <a:rPr lang="en-US" dirty="0" smtClean="0">
                <a:solidFill>
                  <a:srgbClr val="FF0000"/>
                </a:solidFill>
                <a:latin typeface="Snap ITC" pitchFamily="82" charset="0"/>
              </a:rPr>
              <a:t>aids: 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</a:rPr>
              <a:t>special </a:t>
            </a:r>
            <a:r>
              <a:rPr lang="en-US" dirty="0">
                <a:solidFill>
                  <a:srgbClr val="00B050"/>
                </a:solidFill>
                <a:latin typeface="Eras Demi ITC" pitchFamily="34" charset="0"/>
              </a:rPr>
              <a:t>type of filter medium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</a:rPr>
              <a:t>.</a:t>
            </a:r>
          </a:p>
          <a:p>
            <a:pPr algn="just"/>
            <a:endParaRPr lang="en-US" dirty="0"/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Filter </a:t>
            </a:r>
            <a:r>
              <a:rPr lang="en-US" dirty="0">
                <a:solidFill>
                  <a:srgbClr val="0070C0"/>
                </a:solidFill>
                <a:latin typeface="Berlin Sans FB Demi" pitchFamily="34" charset="0"/>
              </a:rPr>
              <a:t>aid forms a fine surface 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deposit      </a:t>
            </a:r>
            <a:r>
              <a:rPr lang="en-US" dirty="0" smtClean="0">
                <a:solidFill>
                  <a:schemeClr val="tx2"/>
                </a:solidFill>
                <a:latin typeface="Berlin Sans FB Demi" pitchFamily="34" charset="0"/>
              </a:rPr>
              <a:t>screens </a:t>
            </a:r>
            <a:r>
              <a:rPr lang="en-US" dirty="0">
                <a:solidFill>
                  <a:schemeClr val="tx2"/>
                </a:solidFill>
                <a:latin typeface="Berlin Sans FB Demi" pitchFamily="34" charset="0"/>
              </a:rPr>
              <a:t>out all </a:t>
            </a:r>
            <a:r>
              <a:rPr lang="en-US" dirty="0" smtClean="0">
                <a:solidFill>
                  <a:schemeClr val="tx2"/>
                </a:solidFill>
                <a:latin typeface="Berlin Sans FB Demi" pitchFamily="34" charset="0"/>
              </a:rPr>
              <a:t>solids</a:t>
            </a:r>
            <a:r>
              <a:rPr lang="en-US" dirty="0" smtClean="0">
                <a:solidFill>
                  <a:srgbClr val="0070C0"/>
                </a:solidFill>
                <a:latin typeface="Berlin Sans FB Demi" pitchFamily="34" charset="0"/>
              </a:rPr>
              <a:t>       </a:t>
            </a:r>
            <a:r>
              <a:rPr lang="en-US" dirty="0" smtClean="0">
                <a:latin typeface="Berlin Sans FB Demi" pitchFamily="34" charset="0"/>
              </a:rPr>
              <a:t>preventing </a:t>
            </a:r>
            <a:r>
              <a:rPr lang="en-US" dirty="0">
                <a:latin typeface="Berlin Sans FB Demi" pitchFamily="34" charset="0"/>
              </a:rPr>
              <a:t>them </a:t>
            </a:r>
            <a:r>
              <a:rPr lang="en-US" dirty="0" smtClean="0">
                <a:latin typeface="Berlin Sans FB Demi" pitchFamily="34" charset="0"/>
              </a:rPr>
              <a:t>from contacting </a:t>
            </a:r>
            <a:r>
              <a:rPr lang="en-US" dirty="0">
                <a:latin typeface="Berlin Sans FB Demi" pitchFamily="34" charset="0"/>
              </a:rPr>
              <a:t>and plugging the supporting </a:t>
            </a:r>
            <a:r>
              <a:rPr lang="en-US" dirty="0" smtClean="0">
                <a:latin typeface="Berlin Sans FB Demi" pitchFamily="34" charset="0"/>
              </a:rPr>
              <a:t>filter medium</a:t>
            </a:r>
            <a:r>
              <a:rPr lang="en-US" dirty="0">
                <a:latin typeface="Berlin Sans FB Demi" pitchFamily="34" charset="0"/>
              </a:rPr>
              <a:t>. </a:t>
            </a:r>
            <a:endParaRPr lang="en-US" dirty="0" smtClean="0">
              <a:latin typeface="Berlin Sans FB Demi" pitchFamily="34" charset="0"/>
            </a:endParaRP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Snap ITC" pitchFamily="82" charset="0"/>
              </a:rPr>
              <a:t>Mechanism: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</a:rPr>
              <a:t>acts </a:t>
            </a:r>
            <a:r>
              <a:rPr lang="en-US" dirty="0">
                <a:solidFill>
                  <a:srgbClr val="00B050"/>
                </a:solidFill>
                <a:latin typeface="Eras Demi ITC" pitchFamily="34" charset="0"/>
              </a:rPr>
              <a:t>by forming 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</a:rPr>
              <a:t>a highly </a:t>
            </a:r>
            <a:r>
              <a:rPr lang="en-US" dirty="0">
                <a:solidFill>
                  <a:srgbClr val="00B050"/>
                </a:solidFill>
                <a:latin typeface="Eras Demi ITC" pitchFamily="34" charset="0"/>
              </a:rPr>
              <a:t>porous 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</a:rPr>
              <a:t>and non-compressible </a:t>
            </a:r>
            <a:r>
              <a:rPr lang="en-US" dirty="0">
                <a:solidFill>
                  <a:srgbClr val="00B050"/>
                </a:solidFill>
                <a:latin typeface="Eras Demi ITC" pitchFamily="34" charset="0"/>
              </a:rPr>
              <a:t>cake 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</a:rPr>
              <a:t>that retains </a:t>
            </a:r>
            <a:r>
              <a:rPr lang="en-US" dirty="0">
                <a:solidFill>
                  <a:srgbClr val="00B050"/>
                </a:solidFill>
                <a:latin typeface="Eras Demi ITC" pitchFamily="34" charset="0"/>
              </a:rPr>
              <a:t>solids, as does any depth filter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</a:rPr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duration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 filtration cycle and the clarity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attained can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be controlled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as density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, type, particle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size,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quantity of the filter aid are varied.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953250" y="2590800"/>
            <a:ext cx="51435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895600" y="291465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erris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just"/>
            <a:r>
              <a:rPr lang="en-US" sz="4000" dirty="0" smtClean="0">
                <a:solidFill>
                  <a:srgbClr val="00B050"/>
                </a:solidFill>
              </a:rPr>
              <a:t>How the </a:t>
            </a:r>
            <a:r>
              <a:rPr lang="en-US" sz="4000" dirty="0">
                <a:solidFill>
                  <a:srgbClr val="00B050"/>
                </a:solidFill>
              </a:rPr>
              <a:t>quantity of the filter aid greatly influences </a:t>
            </a:r>
            <a:r>
              <a:rPr lang="en-US" sz="4000" dirty="0" smtClean="0">
                <a:solidFill>
                  <a:srgbClr val="00B050"/>
                </a:solidFill>
              </a:rPr>
              <a:t>the filtration </a:t>
            </a:r>
            <a:r>
              <a:rPr lang="en-US" sz="4000" dirty="0">
                <a:solidFill>
                  <a:srgbClr val="00B050"/>
                </a:solidFill>
              </a:rPr>
              <a:t>rate: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Eras Demi ITC" pitchFamily="34" charset="0"/>
              </a:rPr>
              <a:t>If </a:t>
            </a:r>
            <a:r>
              <a:rPr lang="en-US" b="1" dirty="0">
                <a:solidFill>
                  <a:srgbClr val="FF0000"/>
                </a:solidFill>
                <a:latin typeface="Eras Demi ITC" pitchFamily="34" charset="0"/>
              </a:rPr>
              <a:t>too little filter aid is </a:t>
            </a:r>
            <a:r>
              <a:rPr lang="en-US" b="1" dirty="0" smtClean="0">
                <a:solidFill>
                  <a:srgbClr val="FF0000"/>
                </a:solidFill>
                <a:latin typeface="Eras Demi ITC" pitchFamily="34" charset="0"/>
              </a:rPr>
              <a:t>used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>
                <a:latin typeface="Arial Narrow" pitchFamily="34" charset="0"/>
              </a:rPr>
              <a:t>resistance </a:t>
            </a:r>
            <a:r>
              <a:rPr lang="en-US" dirty="0">
                <a:latin typeface="Arial Narrow" pitchFamily="34" charset="0"/>
              </a:rPr>
              <a:t>offered by the filter cake is </a:t>
            </a:r>
            <a:r>
              <a:rPr lang="en-US" dirty="0" smtClean="0">
                <a:latin typeface="Arial Narrow" pitchFamily="34" charset="0"/>
              </a:rPr>
              <a:t>greater than </a:t>
            </a:r>
            <a:r>
              <a:rPr lang="en-US" dirty="0">
                <a:latin typeface="Arial Narrow" pitchFamily="34" charset="0"/>
              </a:rPr>
              <a:t>if no filter aid is </a:t>
            </a:r>
            <a:r>
              <a:rPr lang="en-US" dirty="0" smtClean="0">
                <a:latin typeface="Arial Narrow" pitchFamily="34" charset="0"/>
              </a:rPr>
              <a:t>used (because </a:t>
            </a:r>
            <a:r>
              <a:rPr lang="en-US" dirty="0">
                <a:latin typeface="Arial Narrow" pitchFamily="34" charset="0"/>
              </a:rPr>
              <a:t>of </a:t>
            </a:r>
            <a:r>
              <a:rPr lang="en-US" dirty="0" smtClean="0">
                <a:latin typeface="Arial Narrow" pitchFamily="34" charset="0"/>
              </a:rPr>
              <a:t>added thickness </a:t>
            </a:r>
            <a:r>
              <a:rPr lang="en-US" dirty="0">
                <a:latin typeface="Arial Narrow" pitchFamily="34" charset="0"/>
              </a:rPr>
              <a:t>to the </a:t>
            </a:r>
            <a:r>
              <a:rPr lang="en-US" dirty="0" smtClean="0">
                <a:latin typeface="Arial Narrow" pitchFamily="34" charset="0"/>
              </a:rPr>
              <a:t>cake). 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Eras Demi ITC" pitchFamily="34" charset="0"/>
              </a:rPr>
              <a:t>If high amounts </a:t>
            </a:r>
            <a:r>
              <a:rPr lang="en-US" b="1" dirty="0">
                <a:solidFill>
                  <a:srgbClr val="FF0000"/>
                </a:solidFill>
                <a:latin typeface="Eras Demi ITC" pitchFamily="34" charset="0"/>
              </a:rPr>
              <a:t>of filter aid are </a:t>
            </a:r>
            <a:r>
              <a:rPr lang="en-US" b="1" dirty="0" smtClean="0">
                <a:solidFill>
                  <a:srgbClr val="FF0000"/>
                </a:solidFill>
                <a:latin typeface="Eras Demi ITC" pitchFamily="34" charset="0"/>
              </a:rPr>
              <a:t>added</a:t>
            </a:r>
            <a:endParaRPr lang="en-US" b="1" dirty="0">
              <a:solidFill>
                <a:srgbClr val="FF0000"/>
              </a:solidFill>
              <a:latin typeface="Eras Demi ITC" pitchFamily="34" charset="0"/>
            </a:endParaRP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dirty="0" smtClean="0">
                <a:latin typeface="Arial Narrow" pitchFamily="34" charset="0"/>
              </a:rPr>
              <a:t>filter aid merely </a:t>
            </a:r>
            <a:r>
              <a:rPr lang="en-US" dirty="0">
                <a:latin typeface="Arial Narrow" pitchFamily="34" charset="0"/>
              </a:rPr>
              <a:t>adds to the thickness of the cake </a:t>
            </a:r>
            <a:r>
              <a:rPr lang="en-US" dirty="0" smtClean="0">
                <a:latin typeface="Arial Narrow" pitchFamily="34" charset="0"/>
              </a:rPr>
              <a:t>without providing </a:t>
            </a:r>
            <a:r>
              <a:rPr lang="en-US" dirty="0">
                <a:latin typeface="Arial Narrow" pitchFamily="34" charset="0"/>
              </a:rPr>
              <a:t>additional cake porosity.</a:t>
            </a:r>
          </a:p>
        </p:txBody>
      </p:sp>
      <p:sp>
        <p:nvSpPr>
          <p:cNvPr id="4" name="Down Arrow 3"/>
          <p:cNvSpPr/>
          <p:nvPr/>
        </p:nvSpPr>
        <p:spPr>
          <a:xfrm>
            <a:off x="3657600" y="21336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657600" y="48768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conveyor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Showcard Gothic" pitchFamily="82" charset="0"/>
              </a:rPr>
              <a:t>In this figure: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3584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721108"/>
            <a:ext cx="411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rgbClr val="FF0000"/>
                </a:solidFill>
                <a:latin typeface="Arial Rounded MT Bold" pitchFamily="34" charset="0"/>
              </a:rPr>
              <a:t>The flow </a:t>
            </a:r>
            <a:r>
              <a:rPr lang="en-US" sz="2200" dirty="0">
                <a:solidFill>
                  <a:srgbClr val="FF0000"/>
                </a:solidFill>
                <a:latin typeface="Arial Rounded MT Bold" pitchFamily="34" charset="0"/>
              </a:rPr>
              <a:t>rate and </a:t>
            </a:r>
            <a:r>
              <a:rPr lang="en-US" sz="2200" dirty="0" smtClean="0">
                <a:solidFill>
                  <a:srgbClr val="FF0000"/>
                </a:solidFill>
                <a:latin typeface="Arial Rounded MT Bold" pitchFamily="34" charset="0"/>
              </a:rPr>
              <a:t>permeability are </a:t>
            </a:r>
            <a:r>
              <a:rPr lang="en-US" sz="2200" dirty="0">
                <a:solidFill>
                  <a:srgbClr val="FF0000"/>
                </a:solidFill>
                <a:latin typeface="Arial Rounded MT Bold" pitchFamily="34" charset="0"/>
              </a:rPr>
              <a:t>directly proportional to each other. </a:t>
            </a:r>
            <a:endParaRPr lang="en-US" sz="22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>
                <a:solidFill>
                  <a:srgbClr val="00B050"/>
                </a:solidFill>
                <a:latin typeface="Arial Narrow" pitchFamily="34" charset="0"/>
              </a:rPr>
              <a:t>At  low conc. </a:t>
            </a:r>
            <a:r>
              <a:rPr lang="en-US" sz="2200" dirty="0">
                <a:solidFill>
                  <a:srgbClr val="00B050"/>
                </a:solidFill>
                <a:latin typeface="Arial Narrow" pitchFamily="34" charset="0"/>
              </a:rPr>
              <a:t>of filter </a:t>
            </a:r>
            <a:r>
              <a:rPr lang="en-US" sz="2200" dirty="0" smtClean="0">
                <a:solidFill>
                  <a:srgbClr val="00B050"/>
                </a:solidFill>
                <a:latin typeface="Arial Narrow" pitchFamily="34" charset="0"/>
              </a:rPr>
              <a:t>aid, the </a:t>
            </a:r>
            <a:r>
              <a:rPr lang="en-US" sz="2200" dirty="0">
                <a:solidFill>
                  <a:srgbClr val="00B050"/>
                </a:solidFill>
                <a:latin typeface="Arial Narrow" pitchFamily="34" charset="0"/>
              </a:rPr>
              <a:t>flow rate </a:t>
            </a:r>
            <a:r>
              <a:rPr lang="en-US" sz="2200" dirty="0" smtClean="0">
                <a:solidFill>
                  <a:srgbClr val="00B050"/>
                </a:solidFill>
                <a:latin typeface="Arial Narrow" pitchFamily="34" charset="0"/>
              </a:rPr>
              <a:t>is slow </a:t>
            </a:r>
            <a:r>
              <a:rPr lang="en-US" sz="2200" dirty="0">
                <a:solidFill>
                  <a:srgbClr val="00B050"/>
                </a:solidFill>
                <a:latin typeface="Arial Narrow" pitchFamily="34" charset="0"/>
              </a:rPr>
              <a:t>because of low permeability</a:t>
            </a:r>
            <a:r>
              <a:rPr lang="en-US" sz="2200" dirty="0" smtClean="0">
                <a:solidFill>
                  <a:srgbClr val="00B050"/>
                </a:solidFill>
                <a:latin typeface="Arial Narrow" pitchFamily="34" charset="0"/>
              </a:rPr>
              <a:t>.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>
                <a:solidFill>
                  <a:srgbClr val="0070C0"/>
                </a:solidFill>
              </a:rPr>
              <a:t>As </a:t>
            </a:r>
            <a:r>
              <a:rPr lang="en-US" sz="2200" dirty="0">
                <a:solidFill>
                  <a:srgbClr val="0070C0"/>
                </a:solidFill>
              </a:rPr>
              <a:t>the </a:t>
            </a:r>
            <a:r>
              <a:rPr lang="en-US" sz="2200" dirty="0" smtClean="0">
                <a:solidFill>
                  <a:srgbClr val="0070C0"/>
                </a:solidFill>
              </a:rPr>
              <a:t>filter aid </a:t>
            </a:r>
            <a:r>
              <a:rPr lang="en-US" sz="2200" dirty="0">
                <a:solidFill>
                  <a:srgbClr val="0070C0"/>
                </a:solidFill>
              </a:rPr>
              <a:t>concentration </a:t>
            </a:r>
            <a:r>
              <a:rPr lang="en-US" sz="2200" dirty="0" smtClean="0">
                <a:solidFill>
                  <a:srgbClr val="0070C0"/>
                </a:solidFill>
              </a:rPr>
              <a:t>increases, the </a:t>
            </a:r>
            <a:r>
              <a:rPr lang="en-US" sz="2200" dirty="0">
                <a:solidFill>
                  <a:srgbClr val="0070C0"/>
                </a:solidFill>
              </a:rPr>
              <a:t>flow rate </a:t>
            </a:r>
            <a:r>
              <a:rPr lang="en-US" sz="2200" dirty="0" smtClean="0">
                <a:solidFill>
                  <a:srgbClr val="0070C0"/>
                </a:solidFill>
              </a:rPr>
              <a:t>increases and </a:t>
            </a:r>
            <a:r>
              <a:rPr lang="en-US" sz="2200" dirty="0">
                <a:solidFill>
                  <a:srgbClr val="0070C0"/>
                </a:solidFill>
              </a:rPr>
              <a:t>peaks off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Beyond </a:t>
            </a:r>
            <a:r>
              <a:rPr lang="en-US" sz="2200" dirty="0">
                <a:solidFill>
                  <a:srgbClr val="7030A0"/>
                </a:solidFill>
                <a:latin typeface="Arial Rounded MT Bold" pitchFamily="34" charset="0"/>
              </a:rPr>
              <a:t>this point, 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the flow </a:t>
            </a:r>
            <a:r>
              <a:rPr lang="en-US" sz="2200" dirty="0">
                <a:solidFill>
                  <a:srgbClr val="7030A0"/>
                </a:solidFill>
                <a:latin typeface="Arial Rounded MT Bold" pitchFamily="34" charset="0"/>
              </a:rPr>
              <a:t>rate decreases as the 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filter </a:t>
            </a:r>
            <a:r>
              <a:rPr lang="en-US" sz="2200" dirty="0">
                <a:solidFill>
                  <a:srgbClr val="7030A0"/>
                </a:solidFill>
                <a:latin typeface="Arial Rounded MT Bold" pitchFamily="34" charset="0"/>
              </a:rPr>
              <a:t>aid </a:t>
            </a:r>
            <a:r>
              <a:rPr lang="en-US" sz="2200" dirty="0" smtClean="0">
                <a:solidFill>
                  <a:srgbClr val="7030A0"/>
                </a:solidFill>
                <a:latin typeface="Arial Rounded MT Bold" pitchFamily="34" charset="0"/>
              </a:rPr>
              <a:t>conc. is </a:t>
            </a:r>
            <a:r>
              <a:rPr lang="en-US" sz="2200" dirty="0">
                <a:solidFill>
                  <a:srgbClr val="7030A0"/>
                </a:solidFill>
                <a:latin typeface="Arial Rounded MT Bold" pitchFamily="34" charset="0"/>
              </a:rPr>
              <a:t>increased.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57400" y="2819400"/>
            <a:ext cx="304800" cy="2667000"/>
            <a:chOff x="2057400" y="2590800"/>
            <a:chExt cx="304800" cy="2667000"/>
          </a:xfrm>
        </p:grpSpPr>
        <p:sp>
          <p:nvSpPr>
            <p:cNvPr id="5" name="Down Arrow 4"/>
            <p:cNvSpPr/>
            <p:nvPr/>
          </p:nvSpPr>
          <p:spPr>
            <a:xfrm>
              <a:off x="2057400" y="2590800"/>
              <a:ext cx="3048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2057400" y="3657600"/>
              <a:ext cx="3048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2057400" y="4800600"/>
              <a:ext cx="3048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903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atin typeface="Stencil" pitchFamily="82" charset="0"/>
              </a:rPr>
              <a:t>Ideal Filter Aid</a:t>
            </a:r>
            <a:endParaRPr lang="en-US" dirty="0"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800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The ideal filter aid performs its 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functions physically </a:t>
            </a: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or mechanically; no absorption 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or chemical </a:t>
            </a: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action is involved in most cases. </a:t>
            </a:r>
            <a:endParaRPr lang="en-US" dirty="0" smtClean="0">
              <a:solidFill>
                <a:srgbClr val="FF0000"/>
              </a:solidFill>
              <a:latin typeface="Eras Demi ITC" pitchFamily="34" charset="0"/>
            </a:endParaRP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u="sng" dirty="0" smtClean="0">
                <a:latin typeface="Berlin Sans FB Demi" pitchFamily="34" charset="0"/>
              </a:rPr>
              <a:t>The important </a:t>
            </a:r>
            <a:r>
              <a:rPr lang="en-US" u="sng" dirty="0">
                <a:latin typeface="Berlin Sans FB Demi" pitchFamily="34" charset="0"/>
              </a:rPr>
              <a:t>characteristics for filter aids are </a:t>
            </a:r>
            <a:r>
              <a:rPr lang="en-US" u="sng" dirty="0" smtClean="0">
                <a:latin typeface="Berlin Sans FB Demi" pitchFamily="34" charset="0"/>
              </a:rPr>
              <a:t>the following</a:t>
            </a:r>
            <a:r>
              <a:rPr lang="en-US" u="sng" dirty="0">
                <a:latin typeface="Berlin Sans FB Demi" pitchFamily="34" charset="0"/>
              </a:rPr>
              <a:t>: </a:t>
            </a:r>
            <a:endParaRPr lang="en-US" u="sng" dirty="0" smtClean="0">
              <a:latin typeface="Berlin Sans FB Demi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 Narrow" pitchFamily="34" charset="0"/>
              </a:rPr>
              <a:t>1</a:t>
            </a:r>
            <a:r>
              <a:rPr lang="en-US" dirty="0">
                <a:latin typeface="Arial Narrow" pitchFamily="34" charset="0"/>
              </a:rPr>
              <a:t>. It should have a structure that permits </a:t>
            </a:r>
            <a:r>
              <a:rPr lang="en-US" dirty="0" smtClean="0">
                <a:latin typeface="Arial Narrow" pitchFamily="34" charset="0"/>
              </a:rPr>
              <a:t>formation of </a:t>
            </a:r>
            <a:r>
              <a:rPr lang="en-US" dirty="0">
                <a:latin typeface="Arial Narrow" pitchFamily="34" charset="0"/>
              </a:rPr>
              <a:t>pervious cake.</a:t>
            </a:r>
          </a:p>
          <a:p>
            <a:pPr marL="0" indent="0" algn="just">
              <a:buNone/>
            </a:pPr>
            <a:r>
              <a:rPr lang="en-US" dirty="0">
                <a:latin typeface="Arial Narrow" pitchFamily="34" charset="0"/>
              </a:rPr>
              <a:t>2. It should have a </a:t>
            </a:r>
            <a:r>
              <a:rPr lang="en-US" dirty="0" smtClean="0">
                <a:latin typeface="Arial Narrow" pitchFamily="34" charset="0"/>
              </a:rPr>
              <a:t>P.S. distribution suitable </a:t>
            </a:r>
            <a:r>
              <a:rPr lang="en-US" dirty="0">
                <a:latin typeface="Arial Narrow" pitchFamily="34" charset="0"/>
              </a:rPr>
              <a:t>for the retention of </a:t>
            </a:r>
            <a:r>
              <a:rPr lang="en-US" dirty="0" smtClean="0">
                <a:latin typeface="Arial Narrow" pitchFamily="34" charset="0"/>
              </a:rPr>
              <a:t>solids.</a:t>
            </a:r>
            <a:endParaRPr lang="en-US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Arial Narrow" pitchFamily="34" charset="0"/>
              </a:rPr>
              <a:t>3. It should be able to remain suspended in </a:t>
            </a:r>
            <a:r>
              <a:rPr lang="en-US" dirty="0" smtClean="0">
                <a:latin typeface="Arial Narrow" pitchFamily="34" charset="0"/>
              </a:rPr>
              <a:t>the liquid</a:t>
            </a:r>
            <a:r>
              <a:rPr lang="en-US" dirty="0"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Arial Narrow" pitchFamily="34" charset="0"/>
              </a:rPr>
              <a:t>4. It should be free of impurities.</a:t>
            </a:r>
          </a:p>
          <a:p>
            <a:pPr marL="0" indent="0" algn="just">
              <a:buNone/>
            </a:pPr>
            <a:r>
              <a:rPr lang="en-US" dirty="0">
                <a:latin typeface="Arial Narrow" pitchFamily="34" charset="0"/>
              </a:rPr>
              <a:t>5. It should be inert to the liquid being filtered.</a:t>
            </a:r>
          </a:p>
          <a:p>
            <a:pPr marL="0" indent="0" algn="just">
              <a:buNone/>
            </a:pPr>
            <a:r>
              <a:rPr lang="en-US" dirty="0">
                <a:latin typeface="Arial Narrow" pitchFamily="34" charset="0"/>
              </a:rPr>
              <a:t>6. It should be free from moisture in </a:t>
            </a:r>
            <a:r>
              <a:rPr lang="en-US" dirty="0" smtClean="0">
                <a:latin typeface="Arial Narrow" pitchFamily="34" charset="0"/>
              </a:rPr>
              <a:t>cases where </a:t>
            </a:r>
            <a:r>
              <a:rPr lang="en-US" dirty="0">
                <a:latin typeface="Arial Narrow" pitchFamily="34" charset="0"/>
              </a:rPr>
              <a:t>the addition of moisture to the </a:t>
            </a:r>
            <a:r>
              <a:rPr lang="en-US" dirty="0" smtClean="0">
                <a:latin typeface="Arial Narrow" pitchFamily="34" charset="0"/>
              </a:rPr>
              <a:t>fluid would </a:t>
            </a:r>
            <a:r>
              <a:rPr lang="en-US" dirty="0">
                <a:latin typeface="Arial Narrow" pitchFamily="34" charset="0"/>
              </a:rPr>
              <a:t>be undesirable.</a:t>
            </a:r>
          </a:p>
          <a:p>
            <a:pPr marL="0" indent="0" algn="just">
              <a:buNone/>
            </a:pPr>
            <a:r>
              <a:rPr lang="en-US" dirty="0" smtClean="0">
                <a:latin typeface="Arial Narrow" pitchFamily="34" charset="0"/>
              </a:rPr>
              <a:t>7. It should be insoluble</a:t>
            </a:r>
            <a:r>
              <a:rPr lang="en-US" dirty="0">
                <a:latin typeface="Arial Narrow" pitchFamily="34" charset="0"/>
              </a:rPr>
              <a:t>, </a:t>
            </a:r>
            <a:r>
              <a:rPr lang="en-US" dirty="0" smtClean="0">
                <a:latin typeface="Arial Narrow" pitchFamily="34" charset="0"/>
              </a:rPr>
              <a:t>incompressible, and </a:t>
            </a:r>
            <a:r>
              <a:rPr lang="en-US" dirty="0">
                <a:latin typeface="Arial Narrow" pitchFamily="34" charset="0"/>
              </a:rPr>
              <a:t>irregularly shaped.</a:t>
            </a:r>
          </a:p>
        </p:txBody>
      </p:sp>
    </p:spTree>
    <p:extLst>
      <p:ext uri="{BB962C8B-B14F-4D97-AF65-F5344CB8AC3E}">
        <p14:creationId xmlns:p14="http://schemas.microsoft.com/office/powerpoint/2010/main" val="15394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window dir="vert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atin typeface="Showcard Gothic" pitchFamily="82" charset="0"/>
              </a:rPr>
              <a:t>Filter aids are classified: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4958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low </a:t>
            </a:r>
            <a:r>
              <a:rPr lang="en-US" dirty="0">
                <a:solidFill>
                  <a:srgbClr val="00B050"/>
                </a:solidFill>
                <a:latin typeface="Arial Rounded MT Bold" pitchFamily="34" charset="0"/>
              </a:rPr>
              <a:t>flow rate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(fine: mean size 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in the </a:t>
            </a: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range of 3 to 6 microns) </a:t>
            </a:r>
            <a:endParaRPr lang="en-US" dirty="0" smtClean="0">
              <a:solidFill>
                <a:srgbClr val="FF0000"/>
              </a:solidFill>
              <a:latin typeface="Eras Demi ITC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>
                <a:solidFill>
                  <a:srgbClr val="00B050"/>
                </a:solidFill>
                <a:latin typeface="Arial Rounded MT Bold" pitchFamily="34" charset="0"/>
              </a:rPr>
              <a:t>fast flow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rate 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(coarse</a:t>
            </a: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: mean size in the range of 20 to 40 microns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).</a:t>
            </a:r>
          </a:p>
          <a:p>
            <a:endParaRPr lang="en-US" dirty="0"/>
          </a:p>
          <a:p>
            <a:pPr marL="0" indent="0" algn="just">
              <a:buNone/>
            </a:pPr>
            <a:r>
              <a:rPr lang="en-US" u="sng" dirty="0" smtClean="0">
                <a:solidFill>
                  <a:srgbClr val="0070C0"/>
                </a:solidFill>
                <a:latin typeface="Snap ITC" pitchFamily="82" charset="0"/>
              </a:rPr>
              <a:t>Note:</a:t>
            </a:r>
            <a:r>
              <a:rPr lang="en-US" dirty="0" smtClean="0">
                <a:solidFill>
                  <a:srgbClr val="0070C0"/>
                </a:solidFill>
                <a:latin typeface="Snap ITC" pitchFamily="82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Clarity </a:t>
            </a:r>
            <a:r>
              <a:rPr lang="en-US" dirty="0">
                <a:latin typeface="Arial Rounded MT Bold" pitchFamily="34" charset="0"/>
              </a:rPr>
              <a:t>of the filtrate is inversely </a:t>
            </a:r>
            <a:r>
              <a:rPr lang="en-US" dirty="0" smtClean="0">
                <a:latin typeface="Arial Rounded MT Bold" pitchFamily="34" charset="0"/>
              </a:rPr>
              <a:t>proportional to </a:t>
            </a:r>
            <a:r>
              <a:rPr lang="en-US" dirty="0">
                <a:latin typeface="Arial Rounded MT Bold" pitchFamily="34" charset="0"/>
              </a:rPr>
              <a:t>the flow rate, and selection requires </a:t>
            </a:r>
            <a:r>
              <a:rPr lang="en-US" dirty="0" smtClean="0">
                <a:latin typeface="Arial Rounded MT Bold" pitchFamily="34" charset="0"/>
              </a:rPr>
              <a:t>a balance </a:t>
            </a:r>
            <a:r>
              <a:rPr lang="en-US" dirty="0">
                <a:latin typeface="Arial Rounded MT Bold" pitchFamily="34" charset="0"/>
              </a:rPr>
              <a:t>between these factors.</a:t>
            </a:r>
          </a:p>
        </p:txBody>
      </p:sp>
    </p:spTree>
    <p:extLst>
      <p:ext uri="{BB962C8B-B14F-4D97-AF65-F5344CB8AC3E}">
        <p14:creationId xmlns:p14="http://schemas.microsoft.com/office/powerpoint/2010/main" val="39885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 isInverted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1"/>
            <a:ext cx="8610599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3525" y="2819400"/>
            <a:ext cx="159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(Inert and insoluble)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295650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FF0000"/>
                </a:solidFill>
              </a:rPr>
              <a:t>(Has irregular shape porous particle that form incompressible cake)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49530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(Highly compressible)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53824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costy</a:t>
            </a:r>
            <a:r>
              <a:rPr lang="en-US" sz="1600" dirty="0" smtClean="0">
                <a:solidFill>
                  <a:srgbClr val="FF0000"/>
                </a:solidFill>
              </a:rPr>
              <a:t> and toxic)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74300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atin typeface="Showcard Gothic" pitchFamily="82" charset="0"/>
              </a:rPr>
              <a:t>Application of Filter aid</a:t>
            </a:r>
            <a:endParaRPr lang="en-US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5334000" cy="518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3100" dirty="0" smtClean="0">
                <a:latin typeface="Arial Black" pitchFamily="34" charset="0"/>
              </a:rPr>
              <a:t>Applied </a:t>
            </a:r>
            <a:r>
              <a:rPr lang="en-US" sz="3100" dirty="0">
                <a:latin typeface="Arial Black" pitchFamily="34" charset="0"/>
              </a:rPr>
              <a:t>by precoating </a:t>
            </a:r>
            <a:r>
              <a:rPr lang="en-US" sz="3100" dirty="0" smtClean="0">
                <a:latin typeface="Arial Black" pitchFamily="34" charset="0"/>
              </a:rPr>
              <a:t>or body-mix </a:t>
            </a:r>
            <a:r>
              <a:rPr lang="en-US" sz="3100" dirty="0">
                <a:latin typeface="Arial Black" pitchFamily="34" charset="0"/>
              </a:rPr>
              <a:t>techniques</a:t>
            </a:r>
            <a:r>
              <a:rPr lang="en-US" sz="3100" dirty="0" smtClean="0">
                <a:latin typeface="Arial Black" pitchFamily="34" charset="0"/>
              </a:rPr>
              <a:t>.</a:t>
            </a:r>
            <a:endParaRPr lang="en-US" sz="3100" dirty="0">
              <a:latin typeface="Arial Black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Precoating</a:t>
            </a:r>
            <a:r>
              <a:rPr lang="en-US" dirty="0" smtClean="0">
                <a:solidFill>
                  <a:srgbClr val="FF0000"/>
                </a:solidFill>
                <a:latin typeface="Showcard Gothic" pitchFamily="82" charset="0"/>
              </a:rPr>
              <a:t> </a:t>
            </a:r>
            <a:r>
              <a:rPr lang="en-US" dirty="0"/>
              <a:t>requires:</a:t>
            </a:r>
            <a:r>
              <a:rPr lang="en-US" dirty="0" smtClean="0"/>
              <a:t> (suspending </a:t>
            </a:r>
            <a:r>
              <a:rPr lang="en-US" dirty="0"/>
              <a:t>the filter aid in a liquid and </a:t>
            </a:r>
            <a:r>
              <a:rPr lang="en-US" dirty="0" smtClean="0"/>
              <a:t>recirculating the slurry) </a:t>
            </a:r>
            <a:r>
              <a:rPr lang="en-US" dirty="0"/>
              <a:t>until the filter aid is </a:t>
            </a:r>
            <a:r>
              <a:rPr lang="en-US" dirty="0" smtClean="0"/>
              <a:t>uniformly deposited </a:t>
            </a:r>
            <a:r>
              <a:rPr lang="en-US" dirty="0"/>
              <a:t>on the filter septum.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quantity </a:t>
            </a:r>
            <a:r>
              <a:rPr lang="en-US" dirty="0" smtClean="0"/>
              <a:t>varies from </a:t>
            </a:r>
            <a:r>
              <a:rPr lang="en-US" dirty="0"/>
              <a:t>5 to 15 pounds per </a:t>
            </a:r>
            <a:r>
              <a:rPr lang="en-US" dirty="0" smtClean="0"/>
              <a:t>100 </a:t>
            </a:r>
            <a:r>
              <a:rPr lang="en-US" dirty="0"/>
              <a:t>square feet </a:t>
            </a:r>
            <a:r>
              <a:rPr lang="en-US" dirty="0" smtClean="0"/>
              <a:t>of filter </a:t>
            </a:r>
            <a:r>
              <a:rPr lang="en-US" dirty="0"/>
              <a:t>area, or that sufficient to deposit a cake </a:t>
            </a:r>
            <a:r>
              <a:rPr lang="en-US" dirty="0" smtClean="0"/>
              <a:t>1/16 to 1/8 </a:t>
            </a:r>
            <a:r>
              <a:rPr lang="en-US" dirty="0"/>
              <a:t>inches thick.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liquid is preferably a </a:t>
            </a:r>
            <a:r>
              <a:rPr lang="en-US" dirty="0" smtClean="0"/>
              <a:t>portion of </a:t>
            </a:r>
            <a:r>
              <a:rPr lang="en-US" dirty="0"/>
              <a:t>the feed or retained filtrate from a </a:t>
            </a:r>
            <a:r>
              <a:rPr lang="en-US" dirty="0" smtClean="0"/>
              <a:t>prior cycle</a:t>
            </a:r>
            <a:r>
              <a:rPr lang="en-US" dirty="0"/>
              <a:t>, since the physical properties of </a:t>
            </a:r>
            <a:r>
              <a:rPr lang="en-US" dirty="0" smtClean="0"/>
              <a:t>the </a:t>
            </a:r>
            <a:r>
              <a:rPr lang="en-US" dirty="0" err="1" smtClean="0"/>
              <a:t>precoat</a:t>
            </a:r>
            <a:r>
              <a:rPr lang="en-US" dirty="0" smtClean="0"/>
              <a:t> </a:t>
            </a:r>
            <a:r>
              <a:rPr lang="en-US" dirty="0"/>
              <a:t>liquid </a:t>
            </a:r>
            <a:r>
              <a:rPr lang="en-US" dirty="0" smtClean="0"/>
              <a:t>must </a:t>
            </a:r>
            <a:r>
              <a:rPr lang="en-US" dirty="0"/>
              <a:t>approximate those of </a:t>
            </a:r>
            <a:r>
              <a:rPr lang="en-US" dirty="0" smtClean="0"/>
              <a:t>the material </a:t>
            </a:r>
            <a:r>
              <a:rPr lang="en-US" dirty="0"/>
              <a:t>to be filtered. </a:t>
            </a:r>
            <a:endParaRPr lang="en-US" dirty="0" smtClean="0"/>
          </a:p>
          <a:p>
            <a:pPr algn="just"/>
            <a:r>
              <a:rPr lang="en-US" dirty="0" smtClean="0"/>
              <a:t>Precoating </a:t>
            </a:r>
            <a:r>
              <a:rPr lang="en-US" dirty="0"/>
              <a:t>should </a:t>
            </a:r>
            <a:r>
              <a:rPr lang="en-US" dirty="0" smtClean="0"/>
              <a:t>proceed at </a:t>
            </a:r>
            <a:r>
              <a:rPr lang="en-US" dirty="0"/>
              <a:t>the same flow rates and pressures to </a:t>
            </a:r>
            <a:r>
              <a:rPr lang="en-US" dirty="0" smtClean="0"/>
              <a:t>be used </a:t>
            </a:r>
            <a:r>
              <a:rPr lang="en-US" dirty="0"/>
              <a:t>in final filtration, and the transition </a:t>
            </a:r>
            <a:r>
              <a:rPr lang="en-US" dirty="0" smtClean="0"/>
              <a:t>from </a:t>
            </a:r>
            <a:r>
              <a:rPr lang="en-US" dirty="0" err="1" smtClean="0"/>
              <a:t>precoat</a:t>
            </a:r>
            <a:r>
              <a:rPr lang="en-US" dirty="0" smtClean="0"/>
              <a:t> </a:t>
            </a:r>
            <a:r>
              <a:rPr lang="en-US" dirty="0"/>
              <a:t>liquid to regular feed must be rapid </a:t>
            </a:r>
            <a:r>
              <a:rPr lang="en-US" dirty="0" smtClean="0"/>
              <a:t>to prevent </a:t>
            </a:r>
            <a:r>
              <a:rPr lang="en-US" dirty="0"/>
              <a:t>disruption of the cake.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276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46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ythrough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Body mix </a:t>
            </a:r>
            <a:r>
              <a:rPr lang="en-US" dirty="0">
                <a:latin typeface="Arial Rounded MT Bold" pitchFamily="34" charset="0"/>
              </a:rPr>
              <a:t>(</a:t>
            </a:r>
            <a:r>
              <a:rPr lang="en-US" dirty="0" smtClean="0">
                <a:latin typeface="Arial Rounded MT Bold" pitchFamily="34" charset="0"/>
              </a:rPr>
              <a:t>direct addition </a:t>
            </a:r>
            <a:r>
              <a:rPr lang="en-US" dirty="0">
                <a:latin typeface="Arial Rounded MT Bold" pitchFamily="34" charset="0"/>
              </a:rPr>
              <a:t>of filter aid to the filter feed)</a:t>
            </a:r>
            <a:r>
              <a:rPr lang="en-US" dirty="0"/>
              <a:t> </a:t>
            </a:r>
            <a:r>
              <a:rPr lang="en-US" dirty="0" smtClean="0">
                <a:solidFill>
                  <a:srgbClr val="00B050"/>
                </a:solidFill>
                <a:latin typeface="Snap ITC" pitchFamily="82" charset="0"/>
              </a:rPr>
              <a:t>[common </a:t>
            </a:r>
            <a:r>
              <a:rPr lang="en-US" dirty="0">
                <a:solidFill>
                  <a:srgbClr val="00B050"/>
                </a:solidFill>
                <a:latin typeface="Snap ITC" pitchFamily="82" charset="0"/>
              </a:rPr>
              <a:t>in batch pharmaceutical </a:t>
            </a:r>
            <a:r>
              <a:rPr lang="en-US" dirty="0" smtClean="0">
                <a:solidFill>
                  <a:srgbClr val="00B050"/>
                </a:solidFill>
                <a:latin typeface="Snap ITC" pitchFamily="82" charset="0"/>
              </a:rPr>
              <a:t>operations].</a:t>
            </a:r>
          </a:p>
          <a:p>
            <a:pPr marL="514350" indent="-514350" algn="just">
              <a:buFont typeface="+mj-lt"/>
              <a:buAutoNum type="arabicPeriod" startAt="2"/>
            </a:pPr>
            <a:endParaRPr lang="en-US" dirty="0" smtClean="0">
              <a:solidFill>
                <a:srgbClr val="00B050"/>
              </a:solidFill>
              <a:latin typeface="Snap ITC" pitchFamily="82" charset="0"/>
            </a:endParaRPr>
          </a:p>
          <a:p>
            <a:pPr marL="0" indent="0" algn="just">
              <a:buNone/>
            </a:pPr>
            <a:r>
              <a:rPr lang="en-US" u="sng" dirty="0" smtClean="0">
                <a:solidFill>
                  <a:srgbClr val="FF0000"/>
                </a:solidFill>
                <a:latin typeface="Showcard Gothic" pitchFamily="82" charset="0"/>
              </a:rPr>
              <a:t>Mechanism:</a:t>
            </a:r>
            <a:r>
              <a:rPr lang="en-US" dirty="0" smtClean="0">
                <a:solidFill>
                  <a:srgbClr val="FF0000"/>
                </a:solidFill>
                <a:latin typeface="Showcard Gothic" pitchFamily="82" charset="0"/>
              </a:rPr>
              <a:t> </a:t>
            </a:r>
            <a:r>
              <a:rPr lang="en-US" dirty="0" smtClean="0"/>
              <a:t>The </a:t>
            </a:r>
            <a:r>
              <a:rPr lang="en-US" dirty="0"/>
              <a:t>filter aid, 1 to 2 pounds per pound of </a:t>
            </a:r>
            <a:r>
              <a:rPr lang="en-US" dirty="0" smtClean="0"/>
              <a:t>contaminant, or 0.1 </a:t>
            </a:r>
            <a:r>
              <a:rPr lang="en-US" dirty="0"/>
              <a:t>to 0.5% </a:t>
            </a:r>
            <a:r>
              <a:rPr lang="en-US" dirty="0" smtClean="0"/>
              <a:t>of total </a:t>
            </a:r>
            <a:r>
              <a:rPr lang="en-US" dirty="0"/>
              <a:t>batch weight, </a:t>
            </a:r>
            <a:r>
              <a:rPr lang="en-US" dirty="0" smtClean="0"/>
              <a:t>is mixed </a:t>
            </a:r>
            <a:r>
              <a:rPr lang="en-US" dirty="0"/>
              <a:t>into the feed tank.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This </a:t>
            </a:r>
            <a:r>
              <a:rPr lang="en-US" dirty="0"/>
              <a:t>slurry is </a:t>
            </a:r>
            <a:r>
              <a:rPr lang="en-US" dirty="0" smtClean="0"/>
              <a:t>recirculated through </a:t>
            </a:r>
            <a:r>
              <a:rPr lang="en-US" dirty="0"/>
              <a:t>the filter until a clear filtrate </a:t>
            </a:r>
            <a:r>
              <a:rPr lang="en-US" dirty="0" smtClean="0"/>
              <a:t>is obtained</a:t>
            </a:r>
            <a:r>
              <a:rPr lang="en-US" dirty="0"/>
              <a:t>; filtration then proceeds </a:t>
            </a:r>
            <a:r>
              <a:rPr lang="en-US" dirty="0" smtClean="0"/>
              <a:t>to completion.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  <a:latin typeface="Snap ITC" pitchFamily="82" charset="0"/>
              </a:rPr>
              <a:t>Benefit: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minimizes equipment requirements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</a:rPr>
              <a:t>and 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cross-contamination </a:t>
            </a:r>
            <a:r>
              <a:rPr lang="en-US" dirty="0">
                <a:solidFill>
                  <a:srgbClr val="0070C0"/>
                </a:solidFill>
                <a:latin typeface="Arial Narrow" pitchFamily="34" charset="0"/>
              </a:rPr>
              <a:t>potentials.</a:t>
            </a:r>
          </a:p>
        </p:txBody>
      </p:sp>
    </p:spTree>
    <p:extLst>
      <p:ext uri="{BB962C8B-B14F-4D97-AF65-F5344CB8AC3E}">
        <p14:creationId xmlns:p14="http://schemas.microsoft.com/office/powerpoint/2010/main" val="1932294919"/>
      </p:ext>
    </p:extLst>
  </p:cSld>
  <p:clrMapOvr>
    <a:masterClrMapping/>
  </p:clrMapOvr>
  <p:transition spd="med" advClick="0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Residue:</a:t>
            </a:r>
            <a:r>
              <a:rPr lang="en-US" dirty="0" smtClean="0"/>
              <a:t> the </a:t>
            </a:r>
            <a:r>
              <a:rPr lang="en-US" dirty="0"/>
              <a:t>solids retained on a </a:t>
            </a:r>
            <a:r>
              <a:rPr lang="en-US" dirty="0" smtClean="0"/>
              <a:t>filter that form </a:t>
            </a:r>
            <a:r>
              <a:rPr lang="en-US" dirty="0"/>
              <a:t>a cake </a:t>
            </a:r>
            <a:r>
              <a:rPr lang="en-US" dirty="0" smtClean="0"/>
              <a:t>on the </a:t>
            </a:r>
            <a:r>
              <a:rPr lang="en-US" dirty="0"/>
              <a:t>surface of the </a:t>
            </a:r>
            <a:r>
              <a:rPr lang="en-US" dirty="0" smtClean="0"/>
              <a:t>medium.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Effluent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or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filtrate: </a:t>
            </a:r>
            <a:r>
              <a:rPr lang="en-US" dirty="0" smtClean="0">
                <a:solidFill>
                  <a:srgbClr val="0070C0"/>
                </a:solidFill>
              </a:rPr>
              <a:t>clarified liquid that is discharged from </a:t>
            </a:r>
            <a:r>
              <a:rPr lang="en-US" dirty="0">
                <a:solidFill>
                  <a:srgbClr val="0070C0"/>
                </a:solidFill>
              </a:rPr>
              <a:t>the filter. </a:t>
            </a:r>
            <a:endParaRPr lang="en-US" dirty="0" smtClean="0">
              <a:solidFill>
                <a:srgbClr val="0070C0"/>
              </a:solidFill>
            </a:endParaRP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Cake filtration: </a:t>
            </a:r>
            <a:r>
              <a:rPr lang="en-US" dirty="0" smtClean="0">
                <a:solidFill>
                  <a:srgbClr val="7030A0"/>
                </a:solidFill>
              </a:rPr>
              <a:t>the process of recovery </a:t>
            </a:r>
            <a:r>
              <a:rPr lang="en-US" dirty="0">
                <a:solidFill>
                  <a:srgbClr val="7030A0"/>
                </a:solidFill>
              </a:rPr>
              <a:t>of </a:t>
            </a:r>
            <a:r>
              <a:rPr lang="en-US" dirty="0" smtClean="0">
                <a:solidFill>
                  <a:srgbClr val="7030A0"/>
                </a:solidFill>
              </a:rPr>
              <a:t>solids.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Clarification: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solids that </a:t>
            </a:r>
            <a:r>
              <a:rPr lang="en-US" dirty="0">
                <a:solidFill>
                  <a:srgbClr val="00B050"/>
                </a:solidFill>
              </a:rPr>
              <a:t>do </a:t>
            </a:r>
            <a:r>
              <a:rPr lang="en-US" dirty="0" smtClean="0">
                <a:solidFill>
                  <a:srgbClr val="00B050"/>
                </a:solidFill>
              </a:rPr>
              <a:t>not exceed </a:t>
            </a:r>
            <a:r>
              <a:rPr lang="en-US" dirty="0">
                <a:solidFill>
                  <a:srgbClr val="00B050"/>
                </a:solidFill>
              </a:rPr>
              <a:t>1.0% and filtrate is the primary product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Ultrafiltration: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separation of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intermicellar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liquid from solids by the use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of pressure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on a semipermeable membrane.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Continue definitions: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flip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howcard Gothic" pitchFamily="82" charset="0"/>
              </a:rPr>
              <a:t>Disadvantage of Filter aid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u="sng" dirty="0" smtClean="0">
                <a:solidFill>
                  <a:srgbClr val="FF0000"/>
                </a:solidFill>
              </a:rPr>
              <a:t>Filter </a:t>
            </a:r>
            <a:r>
              <a:rPr lang="en-US" u="sng" dirty="0">
                <a:solidFill>
                  <a:srgbClr val="FF0000"/>
                </a:solidFill>
              </a:rPr>
              <a:t>aid</a:t>
            </a:r>
            <a:r>
              <a:rPr lang="en-US" dirty="0"/>
              <a:t> may be used that </a:t>
            </a:r>
            <a:r>
              <a:rPr lang="en-US" dirty="0" smtClean="0"/>
              <a:t>performs its </a:t>
            </a:r>
            <a:r>
              <a:rPr lang="en-US" dirty="0"/>
              <a:t>function not physically or mechanically, </a:t>
            </a:r>
            <a:r>
              <a:rPr lang="en-US" dirty="0" smtClean="0"/>
              <a:t>but </a:t>
            </a:r>
            <a:r>
              <a:rPr lang="en-US" u="sng" dirty="0" smtClean="0">
                <a:solidFill>
                  <a:srgbClr val="FF0000"/>
                </a:solidFill>
              </a:rPr>
              <a:t>chemically</a:t>
            </a:r>
            <a:r>
              <a:rPr lang="en-US" u="sng" dirty="0">
                <a:solidFill>
                  <a:srgbClr val="FF0000"/>
                </a:solidFill>
              </a:rPr>
              <a:t>, by reacting with the </a:t>
            </a:r>
            <a:r>
              <a:rPr lang="en-US" u="sng" dirty="0" smtClean="0">
                <a:solidFill>
                  <a:srgbClr val="FF0000"/>
                </a:solidFill>
              </a:rPr>
              <a:t>solids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solids </a:t>
            </a:r>
            <a:r>
              <a:rPr lang="en-US" dirty="0"/>
              <a:t>depositing in </a:t>
            </a:r>
            <a:r>
              <a:rPr lang="en-US" dirty="0" smtClean="0"/>
              <a:t>a filter </a:t>
            </a:r>
            <a:r>
              <a:rPr lang="en-US" dirty="0"/>
              <a:t>bed to adhere more strongly to the </a:t>
            </a:r>
            <a:r>
              <a:rPr lang="en-US" dirty="0" smtClean="0"/>
              <a:t>filter medium.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  <a:latin typeface="Eras Demi ITC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  <a:latin typeface="Eras Demi ITC" pitchFamily="34" charset="0"/>
              </a:rPr>
              <a:t>Water-soluble </a:t>
            </a:r>
            <a:r>
              <a:rPr lang="en-US" dirty="0">
                <a:solidFill>
                  <a:srgbClr val="00B050"/>
                </a:solidFill>
                <a:latin typeface="Eras Demi ITC" pitchFamily="34" charset="0"/>
              </a:rPr>
              <a:t>polymers 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</a:rPr>
              <a:t>(flocculating agents) used </a:t>
            </a:r>
            <a:r>
              <a:rPr lang="en-US" dirty="0">
                <a:solidFill>
                  <a:srgbClr val="00B050"/>
                </a:solidFill>
                <a:latin typeface="Eras Demi ITC" pitchFamily="34" charset="0"/>
              </a:rPr>
              <a:t>as filter aids. </a:t>
            </a:r>
            <a:endParaRPr lang="en-US" dirty="0" smtClean="0">
              <a:solidFill>
                <a:srgbClr val="00B050"/>
              </a:solidFill>
              <a:latin typeface="Eras Demi ITC" pitchFamily="34" charset="0"/>
            </a:endParaRPr>
          </a:p>
          <a:p>
            <a:pPr marL="0" indent="0" algn="just">
              <a:buNone/>
            </a:pPr>
            <a:r>
              <a:rPr lang="en-US" dirty="0" smtClean="0"/>
              <a:t>Theses polymers </a:t>
            </a:r>
            <a:r>
              <a:rPr lang="en-US" dirty="0"/>
              <a:t>may </a:t>
            </a:r>
            <a:r>
              <a:rPr lang="en-US" dirty="0" smtClean="0"/>
              <a:t>be: </a:t>
            </a:r>
          </a:p>
          <a:p>
            <a:pPr marL="0" indent="0" algn="just">
              <a:buNone/>
            </a:pPr>
            <a:r>
              <a:rPr lang="en-US" dirty="0" smtClean="0"/>
              <a:t>1- Derived from vegetable </a:t>
            </a:r>
            <a:r>
              <a:rPr lang="en-US" dirty="0"/>
              <a:t>or </a:t>
            </a:r>
            <a:r>
              <a:rPr lang="en-US" dirty="0" smtClean="0"/>
              <a:t>animal </a:t>
            </a:r>
            <a:r>
              <a:rPr lang="en-US" dirty="0"/>
              <a:t>sources </a:t>
            </a:r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(</a:t>
            </a:r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starch</a:t>
            </a:r>
            <a:r>
              <a:rPr lang="en-US" dirty="0" smtClean="0"/>
              <a:t>)</a:t>
            </a:r>
          </a:p>
          <a:p>
            <a:pPr marL="0" indent="0" algn="just">
              <a:buNone/>
            </a:pPr>
            <a:r>
              <a:rPr lang="en-US" dirty="0" smtClean="0"/>
              <a:t>2- Produced synthetically (nonionic</a:t>
            </a:r>
            <a:r>
              <a:rPr lang="en-US" dirty="0"/>
              <a:t>, anionic, or </a:t>
            </a:r>
            <a:r>
              <a:rPr lang="en-US" dirty="0" smtClean="0"/>
              <a:t>cationic) </a:t>
            </a:r>
          </a:p>
          <a:p>
            <a:pPr marL="0" indent="0" algn="just">
              <a:buNone/>
            </a:pPr>
            <a:r>
              <a:rPr lang="en-US" dirty="0" smtClean="0"/>
              <a:t>Ex: commercially available water-soluble cationic polymers </a:t>
            </a:r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(acrylamide copolymers, </a:t>
            </a:r>
            <a:r>
              <a:rPr lang="en-US" dirty="0" err="1" smtClean="0">
                <a:solidFill>
                  <a:srgbClr val="7030A0"/>
                </a:solidFill>
                <a:latin typeface="Berlin Sans FB Demi" pitchFamily="34" charset="0"/>
              </a:rPr>
              <a:t>polyethyleneimine</a:t>
            </a:r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and guar </a:t>
            </a:r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gum).</a:t>
            </a:r>
            <a:endParaRPr lang="en-US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00600" y="22098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800600" y="32004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3124200"/>
            <a:ext cx="19812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What’s the solution: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54494"/>
      </p:ext>
    </p:extLst>
  </p:cSld>
  <p:clrMapOvr>
    <a:masterClrMapping/>
  </p:clrMapOvr>
  <p:transition spd="med" advClick="0"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458200" cy="5105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solidFill>
                  <a:srgbClr val="7030A0"/>
                </a:solidFill>
                <a:latin typeface="Snap ITC" pitchFamily="82" charset="0"/>
              </a:rPr>
              <a:t>In pharmaceutical operations the selection usually favors the fine grades, which yield low flow rates. </a:t>
            </a:r>
          </a:p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v"/>
            </a:pPr>
            <a:r>
              <a:rPr lang="en-US" u="sng" dirty="0" smtClean="0">
                <a:latin typeface="Berlin Sans FB Demi" pitchFamily="34" charset="0"/>
              </a:rPr>
              <a:t>Disadvantage no.2: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Eras Demi ITC" pitchFamily="34" charset="0"/>
              </a:rPr>
              <a:t>Filter aid may have absorption properties </a:t>
            </a:r>
          </a:p>
          <a:p>
            <a:pPr algn="just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  <a:latin typeface="Eras Demi ITC" pitchFamily="34" charset="0"/>
              </a:rPr>
              <a:t>Desired colored substances and active principles are frequently removed.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viscosities of most liquids decrease with increase in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temperature </a:t>
            </a:r>
            <a:r>
              <a:rPr lang="en-US" dirty="0" smtClean="0"/>
              <a:t>and as the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(inverse relationship of flow rate to viscosity) </a:t>
            </a:r>
            <a:r>
              <a:rPr lang="en-US" dirty="0" smtClean="0"/>
              <a:t>so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dirty="0" smtClean="0"/>
              <a:t>filtration </a:t>
            </a:r>
            <a:r>
              <a:rPr lang="en-US" dirty="0"/>
              <a:t>efficiency affected by changes in temp.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The viscosity of a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liquid increases as the pressure is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increased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(due to the </a:t>
            </a:r>
            <a:r>
              <a:rPr lang="en-US" dirty="0">
                <a:solidFill>
                  <a:srgbClr val="00B050"/>
                </a:solidFill>
                <a:latin typeface="Arial Rounded MT Bold" pitchFamily="34" charset="0"/>
              </a:rPr>
              <a:t>number of holes is reduced, it is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more difficult </a:t>
            </a:r>
            <a:r>
              <a:rPr lang="en-US" dirty="0">
                <a:solidFill>
                  <a:srgbClr val="00B050"/>
                </a:solidFill>
                <a:latin typeface="Arial Rounded MT Bold" pitchFamily="34" charset="0"/>
              </a:rPr>
              <a:t>for molecules to move </a:t>
            </a:r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around).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534025" y="3171825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switch dir="l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Important notes: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953000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Berlin Sans FB Demi" pitchFamily="34" charset="0"/>
              </a:rPr>
              <a:t>Most liquids must be maintained at </a:t>
            </a:r>
            <a:r>
              <a:rPr lang="en-US" dirty="0" smtClean="0">
                <a:latin typeface="Berlin Sans FB Demi" pitchFamily="34" charset="0"/>
              </a:rPr>
              <a:t>a high temp. </a:t>
            </a:r>
            <a:r>
              <a:rPr lang="en-US" dirty="0">
                <a:latin typeface="Berlin Sans FB Demi" pitchFamily="34" charset="0"/>
              </a:rPr>
              <a:t>during </a:t>
            </a:r>
            <a:r>
              <a:rPr lang="en-US" dirty="0" smtClean="0">
                <a:latin typeface="Berlin Sans FB Demi" pitchFamily="34" charset="0"/>
              </a:rPr>
              <a:t>filtration: 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to 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prevent 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the formation 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of crystals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B050"/>
                </a:solidFill>
              </a:rPr>
              <a:t>So filtration </a:t>
            </a:r>
            <a:r>
              <a:rPr lang="en-US" dirty="0">
                <a:solidFill>
                  <a:srgbClr val="00B050"/>
                </a:solidFill>
              </a:rPr>
              <a:t>at room temperature would yield a liquid that might cloud at the lower temperatures.</a:t>
            </a:r>
          </a:p>
          <a:p>
            <a:pPr algn="just"/>
            <a:endParaRPr lang="en-US" dirty="0" smtClean="0"/>
          </a:p>
          <a:p>
            <a:pPr marL="514350" indent="-514350" algn="just">
              <a:buFont typeface="+mj-lt"/>
              <a:buAutoNum type="arabicPeriod" startAt="2"/>
            </a:pPr>
            <a:r>
              <a:rPr lang="en-US" dirty="0" smtClean="0">
                <a:latin typeface="Berlin Sans FB Demi" pitchFamily="34" charset="0"/>
              </a:rPr>
              <a:t>Filtration </a:t>
            </a:r>
            <a:r>
              <a:rPr lang="en-US" dirty="0">
                <a:latin typeface="Berlin Sans FB Demi" pitchFamily="34" charset="0"/>
              </a:rPr>
              <a:t>of </a:t>
            </a:r>
            <a:r>
              <a:rPr lang="en-US" dirty="0" smtClean="0">
                <a:latin typeface="Berlin Sans FB Demi" pitchFamily="34" charset="0"/>
              </a:rPr>
              <a:t>cosmetic products </a:t>
            </a:r>
            <a:r>
              <a:rPr lang="en-US" dirty="0">
                <a:latin typeface="Berlin Sans FB Demi" pitchFamily="34" charset="0"/>
              </a:rPr>
              <a:t>at low </a:t>
            </a:r>
            <a:r>
              <a:rPr lang="en-US" dirty="0" smtClean="0">
                <a:latin typeface="Berlin Sans FB Demi" pitchFamily="34" charset="0"/>
              </a:rPr>
              <a:t>temperatures (5°C)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due to consequent reduction in 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flow rate is tolerated, since the goal is 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reduced solubility 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of contaminants or perfume oils, 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resulting in 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their more effective removal. </a:t>
            </a:r>
            <a:endParaRPr lang="en-US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allery dir="r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>
                <a:latin typeface="Showcard Gothic" pitchFamily="82" charset="0"/>
              </a:rPr>
              <a:t>Filter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181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In designing or selecting a system for 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filtration, the </a:t>
            </a: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specific requirements of the 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filtration problem </a:t>
            </a:r>
            <a:r>
              <a:rPr lang="en-US" dirty="0">
                <a:solidFill>
                  <a:srgbClr val="FF0000"/>
                </a:solidFill>
                <a:latin typeface="Eras Demi ITC" pitchFamily="34" charset="0"/>
              </a:rPr>
              <a:t>must be </a:t>
            </a:r>
            <a:r>
              <a:rPr lang="en-US" dirty="0" smtClean="0">
                <a:solidFill>
                  <a:srgbClr val="FF0000"/>
                </a:solidFill>
                <a:latin typeface="Eras Demi ITC" pitchFamily="34" charset="0"/>
              </a:rPr>
              <a:t>defined: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FF0000"/>
              </a:solidFill>
              <a:latin typeface="Eras Demi ITC" pitchFamily="34" charset="0"/>
            </a:endParaRPr>
          </a:p>
          <a:p>
            <a:pPr marL="0" indent="0" algn="just">
              <a:buNone/>
            </a:pPr>
            <a:r>
              <a:rPr lang="en-US" dirty="0"/>
              <a:t>1. What is to be filtered-liquid or gas?</a:t>
            </a:r>
          </a:p>
          <a:p>
            <a:pPr marL="0" indent="0" algn="just">
              <a:buNone/>
            </a:pPr>
            <a:r>
              <a:rPr lang="en-US" dirty="0" smtClean="0"/>
              <a:t>2</a:t>
            </a:r>
            <a:r>
              <a:rPr lang="en-US" dirty="0"/>
              <a:t>. What liquid or gas is to be filtered?</a:t>
            </a:r>
          </a:p>
          <a:p>
            <a:pPr marL="0" indent="0" algn="just">
              <a:buNone/>
            </a:pPr>
            <a:r>
              <a:rPr lang="en-US" dirty="0"/>
              <a:t>3. What is the pore size required to remove </a:t>
            </a:r>
            <a:r>
              <a:rPr lang="en-US" dirty="0" smtClean="0"/>
              <a:t>the smallest </a:t>
            </a:r>
            <a:r>
              <a:rPr lang="en-US" dirty="0"/>
              <a:t>particle?</a:t>
            </a:r>
          </a:p>
          <a:p>
            <a:pPr marL="0" indent="0" algn="just">
              <a:buNone/>
            </a:pPr>
            <a:r>
              <a:rPr lang="en-US" dirty="0"/>
              <a:t>4. What is the desired flow rate?</a:t>
            </a:r>
          </a:p>
          <a:p>
            <a:pPr marL="0" indent="0" algn="just">
              <a:buNone/>
            </a:pPr>
            <a:r>
              <a:rPr lang="en-US" dirty="0"/>
              <a:t>5. What will the operating pressure be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dir="u" isInverted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48768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6. What are the inlet and outlet plumbing connections?</a:t>
            </a:r>
          </a:p>
          <a:p>
            <a:pPr marL="0" indent="0" algn="just">
              <a:buNone/>
            </a:pPr>
            <a:r>
              <a:rPr lang="en-US" dirty="0"/>
              <a:t>7. What is the operating temperature?</a:t>
            </a:r>
          </a:p>
          <a:p>
            <a:pPr marL="0" indent="0" algn="just">
              <a:buNone/>
            </a:pPr>
            <a:r>
              <a:rPr lang="en-US" dirty="0"/>
              <a:t>8. Can the liquid to be filtered withstand the special temperature required?</a:t>
            </a:r>
          </a:p>
          <a:p>
            <a:pPr marL="0" indent="0" algn="just">
              <a:buNone/>
            </a:pPr>
            <a:r>
              <a:rPr lang="en-US" dirty="0"/>
              <a:t>9. What is the intended process-clarification or filtration?</a:t>
            </a:r>
          </a:p>
          <a:p>
            <a:pPr marL="0" indent="0" algn="just">
              <a:buNone/>
            </a:pPr>
            <a:r>
              <a:rPr lang="en-US" dirty="0"/>
              <a:t>10. Will the process be a sterilizing filtration?</a:t>
            </a:r>
          </a:p>
          <a:p>
            <a:pPr marL="0" indent="0" algn="just">
              <a:buNone/>
            </a:pPr>
            <a:r>
              <a:rPr lang="en-US" dirty="0"/>
              <a:t>11. Will the process be a continuous or batch filtration?</a:t>
            </a:r>
          </a:p>
          <a:p>
            <a:pPr marL="0" indent="0" algn="just">
              <a:buNone/>
            </a:pPr>
            <a:r>
              <a:rPr lang="en-US" dirty="0"/>
              <a:t>1'2. What is the volume to be filtered?</a:t>
            </a:r>
          </a:p>
          <a:p>
            <a:pPr marL="0" indent="0" algn="just">
              <a:buNone/>
            </a:pPr>
            <a:r>
              <a:rPr lang="en-US" dirty="0"/>
              <a:t>13. What time constraints will be imposed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doors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600" dirty="0"/>
              <a:t>The selection of the filter medium can be made depending 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5181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Showcard Gothic" pitchFamily="82" charset="0"/>
              </a:rPr>
              <a:t>For example: 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>
                <a:solidFill>
                  <a:srgbClr val="0070C0"/>
                </a:solidFill>
                <a:latin typeface="Eras Demi ITC" pitchFamily="34" charset="0"/>
              </a:rPr>
              <a:t>S</a:t>
            </a:r>
            <a:r>
              <a:rPr lang="en-US" dirty="0" smtClean="0">
                <a:solidFill>
                  <a:srgbClr val="0070C0"/>
                </a:solidFill>
                <a:latin typeface="Eras Demi ITC" pitchFamily="34" charset="0"/>
              </a:rPr>
              <a:t>terilizing filtration </a:t>
            </a:r>
            <a:r>
              <a:rPr lang="en-US" b="1" dirty="0" smtClean="0">
                <a:solidFill>
                  <a:srgbClr val="00B050"/>
                </a:solidFill>
              </a:rPr>
              <a:t>(0.2-micron </a:t>
            </a:r>
            <a:r>
              <a:rPr lang="en-US" b="1" dirty="0">
                <a:solidFill>
                  <a:srgbClr val="00B050"/>
                </a:solidFill>
              </a:rPr>
              <a:t>pore size is </a:t>
            </a:r>
            <a:r>
              <a:rPr lang="en-US" b="1" dirty="0" smtClean="0">
                <a:solidFill>
                  <a:srgbClr val="00B050"/>
                </a:solidFill>
              </a:rPr>
              <a:t>used)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 smtClean="0">
                <a:solidFill>
                  <a:srgbClr val="0070C0"/>
                </a:solidFill>
                <a:latin typeface="Eras Demi ITC" pitchFamily="34" charset="0"/>
              </a:rPr>
              <a:t>Clarification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(plate </a:t>
            </a:r>
            <a:r>
              <a:rPr lang="en-US" b="1" dirty="0">
                <a:solidFill>
                  <a:srgbClr val="00B050"/>
                </a:solidFill>
              </a:rPr>
              <a:t>and frame filter or woven-fiber </a:t>
            </a:r>
            <a:r>
              <a:rPr lang="en-US" b="1" dirty="0" smtClean="0">
                <a:solidFill>
                  <a:srgbClr val="00B050"/>
                </a:solidFill>
              </a:rPr>
              <a:t>filter may be used).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 smtClean="0">
                <a:solidFill>
                  <a:srgbClr val="0070C0"/>
                </a:solidFill>
                <a:latin typeface="Eras Demi ITC" pitchFamily="34" charset="0"/>
              </a:rPr>
              <a:t>The filter </a:t>
            </a:r>
            <a:r>
              <a:rPr lang="en-US" dirty="0">
                <a:solidFill>
                  <a:srgbClr val="0070C0"/>
                </a:solidFill>
                <a:latin typeface="Eras Demi ITC" pitchFamily="34" charset="0"/>
              </a:rPr>
              <a:t>medium should be compatible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with the </a:t>
            </a:r>
            <a:r>
              <a:rPr lang="en-US" b="1" dirty="0" smtClean="0">
                <a:solidFill>
                  <a:srgbClr val="00B050"/>
                </a:solidFill>
              </a:rPr>
              <a:t>liquid or </a:t>
            </a:r>
            <a:r>
              <a:rPr lang="en-US" b="1" dirty="0">
                <a:solidFill>
                  <a:srgbClr val="00B050"/>
                </a:solidFill>
              </a:rPr>
              <a:t>gas to be filtered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 smtClean="0">
                <a:solidFill>
                  <a:srgbClr val="0070C0"/>
                </a:solidFill>
                <a:latin typeface="Eras Demi ITC" pitchFamily="34" charset="0"/>
              </a:rPr>
              <a:t>Filter type: </a:t>
            </a:r>
          </a:p>
          <a:p>
            <a:pPr marL="891540" lvl="1" indent="-571500" algn="just">
              <a:buFont typeface="+mj-lt"/>
              <a:buAutoNum type="alphaLcPeriod"/>
            </a:pPr>
            <a:r>
              <a:rPr lang="en-US" dirty="0" smtClean="0">
                <a:latin typeface="Berlin Sans FB Demi" pitchFamily="34" charset="0"/>
              </a:rPr>
              <a:t>Filter resist aggressive ingredients in liquid: </a:t>
            </a:r>
            <a:r>
              <a:rPr lang="en-US" b="1" dirty="0" smtClean="0">
                <a:solidFill>
                  <a:srgbClr val="00B050"/>
                </a:solidFill>
              </a:rPr>
              <a:t>cellulose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err="1">
                <a:solidFill>
                  <a:srgbClr val="00B050"/>
                </a:solidFill>
              </a:rPr>
              <a:t>polytetrafluoroethylene</a:t>
            </a:r>
            <a:r>
              <a:rPr lang="en-US" b="1" dirty="0">
                <a:solidFill>
                  <a:srgbClr val="00B050"/>
                </a:solidFill>
              </a:rPr>
              <a:t> (PTFE</a:t>
            </a:r>
            <a:r>
              <a:rPr lang="en-US" b="1" dirty="0" smtClean="0">
                <a:solidFill>
                  <a:srgbClr val="00B050"/>
                </a:solidFill>
              </a:rPr>
              <a:t>), fiber</a:t>
            </a:r>
            <a:r>
              <a:rPr lang="en-US" b="1" dirty="0">
                <a:solidFill>
                  <a:srgbClr val="00B050"/>
                </a:solidFill>
              </a:rPr>
              <a:t>, metal, </a:t>
            </a:r>
            <a:r>
              <a:rPr lang="en-US" b="1" dirty="0" err="1">
                <a:solidFill>
                  <a:srgbClr val="00B050"/>
                </a:solidFill>
              </a:rPr>
              <a:t>polyvinylidene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difluoride</a:t>
            </a:r>
            <a:r>
              <a:rPr lang="en-US" b="1" dirty="0">
                <a:solidFill>
                  <a:srgbClr val="00B050"/>
                </a:solidFill>
              </a:rPr>
              <a:t>, nylon, </a:t>
            </a:r>
            <a:r>
              <a:rPr lang="en-US" b="1" dirty="0" smtClean="0">
                <a:solidFill>
                  <a:srgbClr val="00B050"/>
                </a:solidFill>
              </a:rPr>
              <a:t>or </a:t>
            </a:r>
            <a:r>
              <a:rPr lang="en-US" b="1" dirty="0" err="1" smtClean="0">
                <a:solidFill>
                  <a:srgbClr val="00B050"/>
                </a:solidFill>
              </a:rPr>
              <a:t>polysulfones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 marL="891540" lvl="1" indent="-571500" algn="just">
              <a:buFont typeface="+mj-lt"/>
              <a:buAutoNum type="alphaLcPeriod"/>
            </a:pPr>
            <a:r>
              <a:rPr lang="en-US" dirty="0" smtClean="0">
                <a:latin typeface="Berlin Sans FB Demi" pitchFamily="34" charset="0"/>
              </a:rPr>
              <a:t>For </a:t>
            </a:r>
            <a:r>
              <a:rPr lang="en-US" dirty="0">
                <a:latin typeface="Berlin Sans FB Demi" pitchFamily="34" charset="0"/>
              </a:rPr>
              <a:t>vent filters or </a:t>
            </a:r>
            <a:r>
              <a:rPr lang="en-US" dirty="0" smtClean="0">
                <a:latin typeface="Berlin Sans FB Demi" pitchFamily="34" charset="0"/>
              </a:rPr>
              <a:t>gaseous filtration: </a:t>
            </a:r>
            <a:r>
              <a:rPr lang="en-US" b="1" dirty="0">
                <a:solidFill>
                  <a:srgbClr val="00B050"/>
                </a:solidFill>
              </a:rPr>
              <a:t>a hydrophobic filter medium should </a:t>
            </a:r>
            <a:r>
              <a:rPr lang="en-US" b="1" dirty="0" smtClean="0">
                <a:solidFill>
                  <a:srgbClr val="00B050"/>
                </a:solidFill>
              </a:rPr>
              <a:t>be chosen</a:t>
            </a:r>
            <a:r>
              <a:rPr lang="en-US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02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308848" cy="5257800"/>
          </a:xfrm>
        </p:spPr>
        <p:txBody>
          <a:bodyPr>
            <a:normAutofit fontScale="85000" lnSpcReduction="20000"/>
          </a:bodyPr>
          <a:lstStyle/>
          <a:p>
            <a:pPr marL="571500" indent="-571500" algn="just">
              <a:buFont typeface="+mj-lt"/>
              <a:buAutoNum type="romanLcPeriod" startAt="5"/>
            </a:pPr>
            <a:r>
              <a:rPr lang="en-US" dirty="0">
                <a:solidFill>
                  <a:srgbClr val="0070C0"/>
                </a:solidFill>
                <a:latin typeface="Eras Demi ITC" pitchFamily="34" charset="0"/>
              </a:rPr>
              <a:t>Filtration surface area</a:t>
            </a:r>
            <a:r>
              <a:rPr lang="en-US" dirty="0">
                <a:latin typeface="Eras Demi ITC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Eras Demi ITC" pitchFamily="34" charset="0"/>
              </a:rPr>
              <a:t>is calculated </a:t>
            </a:r>
            <a:r>
              <a:rPr lang="en-US" b="1" dirty="0" smtClean="0">
                <a:solidFill>
                  <a:srgbClr val="00B050"/>
                </a:solidFill>
              </a:rPr>
              <a:t>(after the filter </a:t>
            </a:r>
            <a:r>
              <a:rPr lang="en-US" b="1" dirty="0">
                <a:solidFill>
                  <a:srgbClr val="00B050"/>
                </a:solidFill>
              </a:rPr>
              <a:t>media, pore size, required flow rate, </a:t>
            </a:r>
            <a:r>
              <a:rPr lang="en-US" b="1" dirty="0" smtClean="0">
                <a:solidFill>
                  <a:srgbClr val="00B050"/>
                </a:solidFill>
              </a:rPr>
              <a:t>and pressure </a:t>
            </a:r>
            <a:r>
              <a:rPr lang="en-US" b="1" dirty="0">
                <a:solidFill>
                  <a:srgbClr val="00B050"/>
                </a:solidFill>
              </a:rPr>
              <a:t>differentials are </a:t>
            </a:r>
            <a:r>
              <a:rPr lang="en-US" b="1" dirty="0" smtClean="0">
                <a:solidFill>
                  <a:srgbClr val="00B050"/>
                </a:solidFill>
              </a:rPr>
              <a:t>established). </a:t>
            </a:r>
          </a:p>
          <a:p>
            <a:pPr marL="571500" indent="-571500" algn="just">
              <a:buFont typeface="+mj-lt"/>
              <a:buAutoNum type="romanLcPeriod" startAt="5"/>
            </a:pPr>
            <a:r>
              <a:rPr lang="en-US" dirty="0" smtClean="0">
                <a:solidFill>
                  <a:srgbClr val="0070C0"/>
                </a:solidFill>
                <a:latin typeface="Eras Demi ITC" pitchFamily="34" charset="0"/>
              </a:rPr>
              <a:t>Liquid viscosity.</a:t>
            </a:r>
          </a:p>
          <a:p>
            <a:pPr marL="571500" indent="-571500" algn="just">
              <a:buFont typeface="+mj-lt"/>
              <a:buAutoNum type="romanLcPeriod" startAt="5"/>
            </a:pPr>
            <a:r>
              <a:rPr lang="en-US" dirty="0" smtClean="0">
                <a:solidFill>
                  <a:srgbClr val="0070C0"/>
                </a:solidFill>
                <a:latin typeface="Eras Demi ITC" pitchFamily="34" charset="0"/>
              </a:rPr>
              <a:t>Gaseous filtration at high temp </a:t>
            </a:r>
            <a:r>
              <a:rPr lang="en-US" dirty="0">
                <a:solidFill>
                  <a:srgbClr val="0070C0"/>
                </a:solidFill>
                <a:latin typeface="Eras Demi ITC" pitchFamily="34" charset="0"/>
              </a:rPr>
              <a:t>and exit </a:t>
            </a:r>
            <a:r>
              <a:rPr lang="en-US" dirty="0" smtClean="0">
                <a:solidFill>
                  <a:srgbClr val="0070C0"/>
                </a:solidFill>
                <a:latin typeface="Eras Demi ITC" pitchFamily="34" charset="0"/>
              </a:rPr>
              <a:t>pressures.</a:t>
            </a:r>
          </a:p>
          <a:p>
            <a:pPr marL="571500" indent="-571500" algn="just">
              <a:buFont typeface="+mj-lt"/>
              <a:buAutoNum type="romanLcPeriod" startAt="5"/>
            </a:pPr>
            <a:r>
              <a:rPr lang="en-US" dirty="0" smtClean="0"/>
              <a:t>In </a:t>
            </a:r>
            <a:r>
              <a:rPr lang="en-US" dirty="0"/>
              <a:t>optimum system </a:t>
            </a:r>
            <a:r>
              <a:rPr lang="en-US" dirty="0" smtClean="0">
                <a:solidFill>
                  <a:srgbClr val="0070C0"/>
                </a:solidFill>
                <a:latin typeface="Eras Demi ITC" pitchFamily="34" charset="0"/>
              </a:rPr>
              <a:t>using a </a:t>
            </a:r>
            <a:r>
              <a:rPr lang="en-US" dirty="0">
                <a:solidFill>
                  <a:srgbClr val="0070C0"/>
                </a:solidFill>
                <a:latin typeface="Eras Demi ITC" pitchFamily="34" charset="0"/>
              </a:rPr>
              <a:t>series of filters in a single multilayered filter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containing layers of various pore sizes or a prefilter followed by a final </a:t>
            </a:r>
            <a:r>
              <a:rPr lang="en-US" b="1" dirty="0" smtClean="0">
                <a:solidFill>
                  <a:srgbClr val="00B050"/>
                </a:solidFill>
              </a:rPr>
              <a:t>filter.</a:t>
            </a:r>
          </a:p>
          <a:p>
            <a:pPr marL="571500" indent="-571500" algn="just">
              <a:buFont typeface="+mj-lt"/>
              <a:buAutoNum type="romanLcPeriod" startAt="5"/>
            </a:pPr>
            <a:r>
              <a:rPr lang="en-US" dirty="0" smtClean="0"/>
              <a:t>Optimum </a:t>
            </a:r>
            <a:r>
              <a:rPr lang="en-US" dirty="0"/>
              <a:t>performance is obtained when the </a:t>
            </a:r>
            <a:r>
              <a:rPr lang="en-US" dirty="0">
                <a:solidFill>
                  <a:srgbClr val="0070C0"/>
                </a:solidFill>
                <a:latin typeface="Eras Demi ITC" pitchFamily="34" charset="0"/>
              </a:rPr>
              <a:t>filters in a series exhaust their dirt-holding capacities at the same </a:t>
            </a:r>
            <a:r>
              <a:rPr lang="en-US" dirty="0" smtClean="0">
                <a:solidFill>
                  <a:srgbClr val="0070C0"/>
                </a:solidFill>
                <a:latin typeface="Eras Demi ITC" pitchFamily="34" charset="0"/>
              </a:rPr>
              <a:t>time.</a:t>
            </a:r>
          </a:p>
          <a:p>
            <a:pPr marL="571500" indent="-571500" algn="just">
              <a:buFont typeface="+mj-lt"/>
              <a:buAutoNum type="romanLcPeriod" startAt="5"/>
            </a:pPr>
            <a:r>
              <a:rPr lang="en-US" dirty="0" smtClean="0">
                <a:solidFill>
                  <a:srgbClr val="0070C0"/>
                </a:solidFill>
                <a:latin typeface="Eras Demi ITC" pitchFamily="34" charset="0"/>
              </a:rPr>
              <a:t>Using prefilter in </a:t>
            </a:r>
            <a:r>
              <a:rPr lang="en-US" dirty="0">
                <a:solidFill>
                  <a:srgbClr val="0070C0"/>
                </a:solidFill>
                <a:latin typeface="Eras Demi ITC" pitchFamily="34" charset="0"/>
              </a:rPr>
              <a:t>combination with a final </a:t>
            </a:r>
            <a:r>
              <a:rPr lang="en-US" dirty="0" smtClean="0">
                <a:solidFill>
                  <a:srgbClr val="0070C0"/>
                </a:solidFill>
                <a:latin typeface="Eras Demi ITC" pitchFamily="34" charset="0"/>
              </a:rPr>
              <a:t>filter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to perform the </a:t>
            </a:r>
            <a:r>
              <a:rPr lang="en-US" b="1" dirty="0">
                <a:solidFill>
                  <a:srgbClr val="00B050"/>
                </a:solidFill>
              </a:rPr>
              <a:t>efficiency of the prefilter </a:t>
            </a:r>
            <a:r>
              <a:rPr lang="en-US" b="1" dirty="0" smtClean="0">
                <a:solidFill>
                  <a:srgbClr val="00B050"/>
                </a:solidFill>
              </a:rPr>
              <a:t>as </a:t>
            </a:r>
            <a:r>
              <a:rPr lang="en-US" b="1" dirty="0">
                <a:solidFill>
                  <a:srgbClr val="00B050"/>
                </a:solidFill>
              </a:rPr>
              <a:t>maximum.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7030A0"/>
                </a:solidFill>
              </a:rPr>
              <a:t>If a </a:t>
            </a:r>
            <a:r>
              <a:rPr lang="en-US" b="1" dirty="0">
                <a:solidFill>
                  <a:srgbClr val="7030A0"/>
                </a:solidFill>
              </a:rPr>
              <a:t>final filter that is not protected by prefilter </a:t>
            </a:r>
            <a:r>
              <a:rPr lang="en-US" b="1" dirty="0" smtClean="0">
                <a:solidFill>
                  <a:srgbClr val="7030A0"/>
                </a:solidFill>
              </a:rPr>
              <a:t>then it will has </a:t>
            </a:r>
            <a:r>
              <a:rPr lang="en-US" b="1" dirty="0">
                <a:solidFill>
                  <a:srgbClr val="7030A0"/>
                </a:solidFill>
              </a:rPr>
              <a:t>a short filter life.</a:t>
            </a:r>
          </a:p>
          <a:p>
            <a:pPr marL="571500" indent="-571500" algn="just">
              <a:buFont typeface="+mj-lt"/>
              <a:buAutoNum type="romanL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6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ippl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300" u="sng" dirty="0">
                <a:solidFill>
                  <a:srgbClr val="00B050"/>
                </a:solidFill>
                <a:latin typeface="Bodoni MT Black" pitchFamily="18" charset="0"/>
              </a:rPr>
              <a:t>Note:</a:t>
            </a:r>
            <a:r>
              <a:rPr lang="en-US" dirty="0"/>
              <a:t> Filtration is </a:t>
            </a:r>
            <a:r>
              <a:rPr lang="en-US" dirty="0" smtClean="0"/>
              <a:t>the </a:t>
            </a:r>
            <a:r>
              <a:rPr lang="en-US" dirty="0"/>
              <a:t>method of </a:t>
            </a:r>
            <a:r>
              <a:rPr lang="en-US" dirty="0" smtClean="0"/>
              <a:t>choice for </a:t>
            </a:r>
            <a:r>
              <a:rPr lang="en-US" dirty="0"/>
              <a:t>sterilization of solutions that are </a:t>
            </a:r>
            <a:r>
              <a:rPr lang="en-US" dirty="0" smtClean="0"/>
              <a:t>chemically or </a:t>
            </a:r>
            <a:r>
              <a:rPr lang="en-US" dirty="0"/>
              <a:t>physically unstable under heating conditions.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Sterile filtration: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  <a:latin typeface="Bell MT" pitchFamily="18" charset="0"/>
              </a:rPr>
              <a:t>is an </a:t>
            </a:r>
            <a:r>
              <a:rPr lang="en-US" dirty="0" smtClean="0">
                <a:solidFill>
                  <a:srgbClr val="00B050"/>
                </a:solidFill>
                <a:latin typeface="Bell MT" pitchFamily="18" charset="0"/>
              </a:rPr>
              <a:t>ideal technique for liquids </a:t>
            </a:r>
            <a:r>
              <a:rPr lang="en-US" dirty="0">
                <a:solidFill>
                  <a:srgbClr val="00B050"/>
                </a:solidFill>
                <a:latin typeface="Bell MT" pitchFamily="18" charset="0"/>
              </a:rPr>
              <a:t>and </a:t>
            </a:r>
            <a:r>
              <a:rPr lang="en-US" dirty="0" smtClean="0">
                <a:solidFill>
                  <a:srgbClr val="00B050"/>
                </a:solidFill>
                <a:latin typeface="Bell MT" pitchFamily="18" charset="0"/>
              </a:rPr>
              <a:t>gases that is </a:t>
            </a:r>
            <a:r>
              <a:rPr lang="en-US" dirty="0">
                <a:solidFill>
                  <a:srgbClr val="00B050"/>
                </a:solidFill>
                <a:latin typeface="Bell MT" pitchFamily="18" charset="0"/>
              </a:rPr>
              <a:t>commonly used in the pharmaceutical industry</a:t>
            </a:r>
            <a:r>
              <a:rPr lang="en-US" dirty="0" smtClean="0">
                <a:solidFill>
                  <a:srgbClr val="00B050"/>
                </a:solidFill>
                <a:latin typeface="Bell MT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00B050"/>
              </a:solidFill>
              <a:latin typeface="Bell MT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Ex: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1- Final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product solutions or vehicles for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suspensions are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sterile-filtered prior to an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aseptic filling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process.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2- Sterile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filtration of bulk drug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solution prior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to an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aseptic crystallization process eliminates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possibility of organisms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being occluded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within crystals.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Continue definitions: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45884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38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Arial Black" pitchFamily="34" charset="0"/>
              </a:rPr>
              <a:t>Industrial pharmacist must achieve a balance between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:</a:t>
            </a:r>
            <a:endParaRPr lang="en-US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53272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Filter </a:t>
            </a:r>
            <a:r>
              <a:rPr lang="en-US" sz="2000" dirty="0"/>
              <a:t>media 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Equipment capabilities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Slurry characteristics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Quality specifications for </a:t>
            </a:r>
            <a:r>
              <a:rPr lang="en-US" sz="2000" dirty="0"/>
              <a:t>the final product. 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 algn="r">
              <a:buNone/>
            </a:pPr>
            <a:r>
              <a:rPr lang="en-US" sz="2400" dirty="0" smtClean="0"/>
              <a:t>                                           choose a </a:t>
            </a:r>
            <a:r>
              <a:rPr lang="en-US" sz="2400" dirty="0"/>
              <a:t>batch pressure </a:t>
            </a:r>
            <a:r>
              <a:rPr lang="en-US" sz="2400" dirty="0" smtClean="0"/>
              <a:t>filter (surface </a:t>
            </a:r>
            <a:r>
              <a:rPr lang="en-US" sz="2400" dirty="0"/>
              <a:t>or </a:t>
            </a:r>
            <a:r>
              <a:rPr lang="en-US" sz="2400" dirty="0" smtClean="0"/>
              <a:t>depth filter).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672584" y="3200400"/>
            <a:ext cx="457200" cy="557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0" y="5167699"/>
            <a:ext cx="3471672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Berlin Sans FB Demi" pitchFamily="34" charset="0"/>
              </a:rPr>
              <a:t>Surface </a:t>
            </a:r>
            <a:r>
              <a:rPr lang="en-US" sz="2000" dirty="0" smtClean="0">
                <a:solidFill>
                  <a:srgbClr val="FF0000"/>
                </a:solidFill>
                <a:latin typeface="Berlin Sans FB Demi" pitchFamily="34" charset="0"/>
              </a:rPr>
              <a:t>filtration:</a:t>
            </a:r>
            <a:r>
              <a:rPr lang="en-US" sz="2000" dirty="0" smtClean="0">
                <a:latin typeface="Berlin Sans FB Demi" pitchFamily="34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erlin Sans FB Demi" pitchFamily="34" charset="0"/>
              </a:rPr>
              <a:t>screening </a:t>
            </a:r>
            <a:r>
              <a:rPr lang="en-US" sz="2000" dirty="0">
                <a:solidFill>
                  <a:srgbClr val="00B050"/>
                </a:solidFill>
                <a:latin typeface="Berlin Sans FB Demi" pitchFamily="34" charset="0"/>
              </a:rPr>
              <a:t>action by which pores or holes in the medium prevent the passage of solids.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954338"/>
            <a:ext cx="518160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Depth filter: </a:t>
            </a:r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permits slurry to penetrate to a point where the diameter of a solid particle is greater than the diameter of a tortuous void or </a:t>
            </a:r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channel</a:t>
            </a:r>
            <a:r>
              <a:rPr lang="en-US" dirty="0">
                <a:solidFill>
                  <a:srgbClr val="7030A0"/>
                </a:solidFill>
                <a:latin typeface="Berlin Sans FB Demi" pitchFamily="34" charset="0"/>
              </a:rPr>
              <a:t>            </a:t>
            </a:r>
            <a:r>
              <a:rPr lang="en-US" dirty="0">
                <a:solidFill>
                  <a:srgbClr val="00B0F0"/>
                </a:solidFill>
                <a:latin typeface="Berlin Sans FB Demi" pitchFamily="34" charset="0"/>
              </a:rPr>
              <a:t>solids retained within a gradient density structure by physical restriction or by absorption properties of the medium</a:t>
            </a:r>
            <a:r>
              <a:rPr lang="en-US" dirty="0" smtClean="0">
                <a:solidFill>
                  <a:srgbClr val="7030A0"/>
                </a:solidFill>
                <a:latin typeface="Berlin Sans FB Demi" pitchFamily="34" charset="0"/>
              </a:rPr>
              <a:t>.</a:t>
            </a:r>
            <a:endParaRPr lang="en-US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295400" y="5886731"/>
            <a:ext cx="533400" cy="166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0" y="3276599"/>
            <a:ext cx="2438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All of these will lead to: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901184" y="4516947"/>
            <a:ext cx="2630424" cy="4373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5400000">
            <a:off x="8096057" y="4348356"/>
            <a:ext cx="1105286" cy="533400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6200" y="1219200"/>
            <a:ext cx="8881872" cy="3629024"/>
            <a:chOff x="76200" y="1219200"/>
            <a:chExt cx="8881872" cy="362902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276599"/>
              <a:ext cx="2066925" cy="157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272" y="1219200"/>
              <a:ext cx="5257800" cy="152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" t="5116" r="3765" b="5461"/>
            <a:stretch/>
          </p:blipFill>
          <p:spPr bwMode="auto">
            <a:xfrm>
              <a:off x="2161032" y="3276600"/>
              <a:ext cx="2029968" cy="1571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83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reveal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Filtration theory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/>
          </a:bodyPr>
          <a:lstStyle/>
          <a:p>
            <a:pPr algn="just"/>
            <a:r>
              <a:rPr lang="en-US" u="sng" dirty="0" smtClean="0">
                <a:solidFill>
                  <a:srgbClr val="FF0000"/>
                </a:solidFill>
                <a:latin typeface="Agency FB" pitchFamily="34" charset="0"/>
              </a:rPr>
              <a:t>Estimation of resistance to </a:t>
            </a:r>
            <a:r>
              <a:rPr lang="en-US" u="sng" dirty="0">
                <a:solidFill>
                  <a:srgbClr val="FF0000"/>
                </a:solidFill>
                <a:latin typeface="Agency FB" pitchFamily="34" charset="0"/>
              </a:rPr>
              <a:t>flow </a:t>
            </a:r>
            <a:r>
              <a:rPr lang="en-US" u="sng" dirty="0" smtClean="0">
                <a:solidFill>
                  <a:srgbClr val="FF0000"/>
                </a:solidFill>
                <a:latin typeface="Agency FB" pitchFamily="34" charset="0"/>
              </a:rPr>
              <a:t>in a </a:t>
            </a:r>
            <a:r>
              <a:rPr lang="en-US" u="sng" dirty="0">
                <a:solidFill>
                  <a:srgbClr val="FF0000"/>
                </a:solidFill>
                <a:latin typeface="Agency FB" pitchFamily="34" charset="0"/>
              </a:rPr>
              <a:t>clean filter medium </a:t>
            </a:r>
            <a:r>
              <a:rPr lang="en-US" u="sng" dirty="0" smtClean="0">
                <a:solidFill>
                  <a:srgbClr val="FF0000"/>
                </a:solidFill>
                <a:latin typeface="Agency FB" pitchFamily="34" charset="0"/>
              </a:rPr>
              <a:t>is possible</a:t>
            </a:r>
            <a:r>
              <a:rPr lang="en-US" dirty="0" smtClean="0"/>
              <a:t> but it is </a:t>
            </a:r>
            <a:r>
              <a:rPr lang="en-US" dirty="0"/>
              <a:t>impossible </a:t>
            </a:r>
            <a:r>
              <a:rPr lang="en-US" dirty="0" smtClean="0"/>
              <a:t>to estimate the resistance of </a:t>
            </a:r>
            <a:r>
              <a:rPr lang="en-US" dirty="0"/>
              <a:t>filter </a:t>
            </a:r>
            <a:r>
              <a:rPr lang="en-US" dirty="0" smtClean="0"/>
              <a:t>that begins </a:t>
            </a:r>
            <a:r>
              <a:rPr lang="en-US" dirty="0"/>
              <a:t>to trap solids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Different mathematical </a:t>
            </a:r>
            <a:r>
              <a:rPr lang="en-US" dirty="0"/>
              <a:t>models </a:t>
            </a:r>
            <a:r>
              <a:rPr lang="en-US" dirty="0" smtClean="0"/>
              <a:t>for flow show </a:t>
            </a:r>
            <a:r>
              <a:rPr lang="en-US" dirty="0"/>
              <a:t>apparent relationships </a:t>
            </a:r>
            <a:r>
              <a:rPr lang="en-US" dirty="0" smtClean="0"/>
              <a:t>between </a:t>
            </a:r>
            <a:r>
              <a:rPr lang="en-US" u="sng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variables </a:t>
            </a:r>
            <a:r>
              <a:rPr lang="en-US" u="sng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 process (porous medium, cake filtration, and granular bed </a:t>
            </a:r>
            <a:r>
              <a:rPr lang="en-US" u="sng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filtration) </a:t>
            </a:r>
            <a:r>
              <a:rPr lang="en-US" dirty="0"/>
              <a:t>and </a:t>
            </a:r>
            <a:r>
              <a:rPr lang="en-US" dirty="0" smtClean="0"/>
              <a:t>their affect on the </a:t>
            </a:r>
            <a:r>
              <a:rPr lang="en-US" dirty="0"/>
              <a:t>selection of </a:t>
            </a:r>
            <a:r>
              <a:rPr lang="en-US" dirty="0" smtClean="0"/>
              <a:t>apparatus and </a:t>
            </a:r>
            <a:r>
              <a:rPr lang="en-US" dirty="0"/>
              <a:t>techniques for a particular </a:t>
            </a:r>
            <a:r>
              <a:rPr lang="en-US" dirty="0" smtClean="0"/>
              <a:t>filtration application.</a:t>
            </a:r>
            <a:endParaRPr lang="en-US" dirty="0"/>
          </a:p>
          <a:p>
            <a:pPr marL="0" indent="0" algn="just">
              <a:buNone/>
            </a:pPr>
            <a:r>
              <a:rPr lang="en-US" b="1" u="sng" dirty="0" smtClean="0">
                <a:latin typeface="Agency FB" pitchFamily="34" charset="0"/>
              </a:rPr>
              <a:t>But </a:t>
            </a:r>
            <a:r>
              <a:rPr lang="en-US" b="1" u="sng" dirty="0">
                <a:latin typeface="Agency FB" pitchFamily="34" charset="0"/>
              </a:rPr>
              <a:t>all follow this </a:t>
            </a:r>
            <a:r>
              <a:rPr lang="en-US" b="1" u="sng" dirty="0" smtClean="0">
                <a:latin typeface="Agency FB" pitchFamily="34" charset="0"/>
              </a:rPr>
              <a:t>basic rule</a:t>
            </a:r>
            <a:r>
              <a:rPr lang="en-US" b="1" u="sng" dirty="0">
                <a:latin typeface="Agency FB" pitchFamily="34" charset="0"/>
              </a:rPr>
              <a:t>:</a:t>
            </a:r>
            <a:r>
              <a:rPr lang="en-US" b="1" dirty="0">
                <a:latin typeface="Agency FB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The energy lost in filtration is 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proportional to</a:t>
            </a:r>
            <a:r>
              <a:rPr lang="en-US" i="1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the rate of flow per unit area.</a:t>
            </a: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1562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638800"/>
            <a:ext cx="42672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600200"/>
                <a:ext cx="86868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The Flow rate </a:t>
                </a:r>
                <a:r>
                  <a:rPr lang="en-US" dirty="0"/>
                  <a:t>may be expressed as</a:t>
                </a:r>
                <a:r>
                  <a:rPr lang="en-US" dirty="0" smtClean="0"/>
                  <a:t>:</a:t>
                </a:r>
              </a:p>
              <a:p>
                <a:pPr>
                  <a:buFont typeface="Wingdings" pitchFamily="2" charset="2"/>
                  <a:buChar char="§"/>
                </a:pPr>
                <a:endParaRPr lang="en-US" dirty="0"/>
              </a:p>
              <a:p>
                <a:pPr>
                  <a:buFont typeface="Wingdings" pitchFamily="2" charset="2"/>
                  <a:buChar char="§"/>
                </a:pPr>
                <a:endParaRPr lang="en-US" dirty="0" smtClean="0"/>
              </a:p>
              <a:p>
                <a:pPr algn="just">
                  <a:buFont typeface="Wingdings" pitchFamily="2" charset="2"/>
                  <a:buChar char="§"/>
                </a:pPr>
                <a:r>
                  <a:rPr lang="en-US" dirty="0" smtClean="0"/>
                  <a:t>The </a:t>
                </a:r>
                <a:r>
                  <a:rPr lang="en-US" dirty="0"/>
                  <a:t>rate may be expressed as volume per </a:t>
                </a:r>
                <a:r>
                  <a:rPr lang="en-US" dirty="0" smtClean="0"/>
                  <a:t>unit time. </a:t>
                </a:r>
              </a:p>
              <a:p>
                <a:pPr algn="just">
                  <a:buFont typeface="Wingdings" pitchFamily="2" charset="2"/>
                  <a:buChar char="§"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Driving </a:t>
                </a:r>
                <a:r>
                  <a:rPr lang="en-US" b="1" dirty="0">
                    <a:solidFill>
                      <a:srgbClr val="00B050"/>
                    </a:solidFill>
                  </a:rPr>
                  <a:t>force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(pressure differential).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pPr algn="just">
                  <a:buFont typeface="Wingdings" pitchFamily="2" charset="2"/>
                  <a:buChar char="§"/>
                </a:pPr>
                <a:r>
                  <a:rPr lang="en-US" dirty="0" smtClean="0"/>
                  <a:t>Resistance </a:t>
                </a:r>
                <a:r>
                  <a:rPr lang="en-US" dirty="0"/>
                  <a:t>is not constant since </a:t>
                </a:r>
                <a:r>
                  <a:rPr lang="en-US" dirty="0" smtClean="0"/>
                  <a:t>it increases </a:t>
                </a:r>
                <a:r>
                  <a:rPr lang="en-US" dirty="0"/>
                  <a:t>as solids are deposited on the </a:t>
                </a:r>
                <a:r>
                  <a:rPr lang="en-US" dirty="0" smtClean="0"/>
                  <a:t>filter medium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algn="just">
                  <a:buFont typeface="Wingdings" pitchFamily="2" charset="2"/>
                  <a:buChar char="§"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Resistance change (material balance or factors expressing </a:t>
                </a:r>
                <a:r>
                  <a:rPr lang="en-US" b="1" dirty="0">
                    <a:solidFill>
                      <a:srgbClr val="00B050"/>
                    </a:solidFill>
                  </a:rPr>
                  <a:t>permeability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of </a:t>
                </a:r>
                <a:r>
                  <a:rPr lang="en-US" b="1" dirty="0">
                    <a:solidFill>
                      <a:srgbClr val="00B050"/>
                    </a:solidFill>
                  </a:rPr>
                  <a:t>the continuously expanding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cake).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Darey’s equation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𝑲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𝑳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600200"/>
                <a:ext cx="8686800" cy="5029200"/>
              </a:xfrm>
              <a:blipFill rotWithShape="1">
                <a:blip r:embed="rId2"/>
                <a:stretch>
                  <a:fillRect l="-1333" t="-2545" r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2600325" cy="6858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5562600" y="5291328"/>
            <a:ext cx="2438400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K= porosity constant</a:t>
            </a:r>
          </a:p>
          <a:p>
            <a:r>
              <a:rPr lang="en-US" dirty="0" smtClean="0"/>
              <a:t>A= S.A. of filter cake</a:t>
            </a:r>
          </a:p>
          <a:p>
            <a:r>
              <a:rPr lang="en-US" dirty="0" smtClean="0"/>
              <a:t>∆P= change in pressure</a:t>
            </a:r>
          </a:p>
          <a:p>
            <a:r>
              <a:rPr lang="el-GR" dirty="0" smtClean="0">
                <a:latin typeface="Calibri"/>
              </a:rPr>
              <a:t>ϻ</a:t>
            </a:r>
            <a:r>
              <a:rPr lang="en-US" dirty="0" smtClean="0">
                <a:latin typeface="Calibri"/>
              </a:rPr>
              <a:t>= </a:t>
            </a:r>
            <a:r>
              <a:rPr lang="en-US" dirty="0" smtClean="0"/>
              <a:t>viscosity of solution</a:t>
            </a:r>
          </a:p>
          <a:p>
            <a:r>
              <a:rPr lang="en-US" dirty="0" smtClean="0">
                <a:latin typeface="Calibri"/>
              </a:rPr>
              <a:t>L= thickness of cake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2693"/>
      </p:ext>
    </p:extLst>
  </p:cSld>
  <p:clrMapOvr>
    <a:masterClrMapping/>
  </p:clrMapOvr>
  <p:transition spd="med" advClick="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Interpretation of </a:t>
            </a:r>
            <a:r>
              <a:rPr lang="en-US" dirty="0" smtClean="0"/>
              <a:t>flow rate equation: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676400"/>
                <a:ext cx="8686800" cy="5029200"/>
              </a:xfrm>
            </p:spPr>
            <p:txBody>
              <a:bodyPr>
                <a:normAutofit fontScale="85000" lnSpcReduction="20000"/>
              </a:bodyPr>
              <a:lstStyle/>
              <a:p>
                <a:pPr marL="514350" indent="-514350" algn="just">
                  <a:buFont typeface="+mj-lt"/>
                  <a:buAutoNum type="arabicPeriod"/>
                </a:pPr>
                <a:r>
                  <a:rPr lang="en-US" sz="3100" dirty="0" smtClean="0">
                    <a:latin typeface="Bell MT" pitchFamily="18" charset="0"/>
                  </a:rPr>
                  <a:t>Pressure </a:t>
                </a:r>
                <a:r>
                  <a:rPr lang="en-US" sz="3100" dirty="0">
                    <a:latin typeface="Bell MT" pitchFamily="18" charset="0"/>
                  </a:rPr>
                  <a:t>increases </a:t>
                </a:r>
                <a:r>
                  <a:rPr lang="en-US" sz="3100" dirty="0" smtClean="0">
                    <a:latin typeface="Bell MT" pitchFamily="18" charset="0"/>
                  </a:rPr>
                  <a:t>             increase </a:t>
                </a:r>
                <a:r>
                  <a:rPr lang="en-US" sz="3100" dirty="0">
                    <a:latin typeface="Bell MT" pitchFamily="18" charset="0"/>
                  </a:rPr>
                  <a:t>in flow unless the cake </a:t>
                </a:r>
                <a:r>
                  <a:rPr lang="en-US" sz="3100" dirty="0" smtClean="0">
                    <a:latin typeface="Bell MT" pitchFamily="18" charset="0"/>
                  </a:rPr>
                  <a:t>is highly </a:t>
                </a:r>
                <a:r>
                  <a:rPr lang="en-US" sz="3100" dirty="0">
                    <a:latin typeface="Bell MT" pitchFamily="18" charset="0"/>
                  </a:rPr>
                  <a:t>compressible. </a:t>
                </a:r>
                <a:endParaRPr lang="en-US" sz="3100" dirty="0" smtClean="0">
                  <a:latin typeface="Bell MT" pitchFamily="18" charset="0"/>
                </a:endParaRP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3100" dirty="0">
                    <a:latin typeface="Bell MT" pitchFamily="18" charset="0"/>
                  </a:rPr>
                  <a:t>I</a:t>
                </a:r>
                <a:r>
                  <a:rPr lang="en-US" sz="3100" dirty="0" smtClean="0">
                    <a:latin typeface="Bell MT" pitchFamily="18" charset="0"/>
                  </a:rPr>
                  <a:t>ncrease </a:t>
                </a:r>
                <a:r>
                  <a:rPr lang="en-US" sz="3100" dirty="0">
                    <a:latin typeface="Bell MT" pitchFamily="18" charset="0"/>
                  </a:rPr>
                  <a:t>in area increases flow </a:t>
                </a:r>
                <a:r>
                  <a:rPr lang="en-US" sz="3100" dirty="0" smtClean="0">
                    <a:latin typeface="Bell MT" pitchFamily="18" charset="0"/>
                  </a:rPr>
                  <a:t>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100" dirty="0" smtClean="0">
                    <a:latin typeface="Bell MT" pitchFamily="18" charset="0"/>
                  </a:rPr>
                  <a:t>      cake thickness and resistance   ).</a:t>
                </a:r>
                <a:endParaRPr lang="en-US" sz="3100" dirty="0">
                  <a:latin typeface="Bell MT" pitchFamily="18" charset="0"/>
                </a:endParaRP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3100" dirty="0" smtClean="0">
                    <a:latin typeface="Bell MT" pitchFamily="18" charset="0"/>
                  </a:rPr>
                  <a:t>Filtrate </a:t>
                </a:r>
                <a:r>
                  <a:rPr lang="en-US" sz="3100" dirty="0">
                    <a:latin typeface="Bell MT" pitchFamily="18" charset="0"/>
                  </a:rPr>
                  <a:t>flow rate </a:t>
                </a:r>
                <a:r>
                  <a:rPr lang="en-US" sz="3100" dirty="0" smtClean="0">
                    <a:latin typeface="Bell MT" pitchFamily="18" charset="0"/>
                  </a:rPr>
                  <a:t>is inversely proportional </a:t>
                </a:r>
                <a:r>
                  <a:rPr lang="en-US" sz="3100" dirty="0">
                    <a:latin typeface="Bell MT" pitchFamily="18" charset="0"/>
                  </a:rPr>
                  <a:t>to viscosity.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3100" dirty="0" smtClean="0">
                    <a:latin typeface="Bell MT" pitchFamily="18" charset="0"/>
                  </a:rPr>
                  <a:t>Cake </a:t>
                </a:r>
                <a:r>
                  <a:rPr lang="en-US" sz="3100" dirty="0">
                    <a:latin typeface="Bell MT" pitchFamily="18" charset="0"/>
                  </a:rPr>
                  <a:t>resistance </a:t>
                </a:r>
                <a:r>
                  <a:rPr lang="en-US" sz="3100" dirty="0" smtClean="0">
                    <a:latin typeface="Bell MT" pitchFamily="18" charset="0"/>
                  </a:rPr>
                  <a:t>[cake thickness]; flow </a:t>
                </a:r>
                <a:r>
                  <a:rPr lang="en-US" sz="3100" dirty="0">
                    <a:latin typeface="Bell MT" pitchFamily="18" charset="0"/>
                  </a:rPr>
                  <a:t>rate is </a:t>
                </a:r>
                <a:r>
                  <a:rPr lang="en-US" sz="3100" dirty="0" smtClean="0">
                    <a:latin typeface="Bell MT" pitchFamily="18" charset="0"/>
                  </a:rPr>
                  <a:t>inversely proportional </a:t>
                </a:r>
                <a:r>
                  <a:rPr lang="en-US" sz="3100" dirty="0">
                    <a:latin typeface="Bell MT" pitchFamily="18" charset="0"/>
                  </a:rPr>
                  <a:t>to the amount of </a:t>
                </a:r>
                <a:r>
                  <a:rPr lang="en-US" sz="3100" dirty="0" smtClean="0">
                    <a:latin typeface="Bell MT" pitchFamily="18" charset="0"/>
                  </a:rPr>
                  <a:t>cake deposited</a:t>
                </a:r>
                <a:r>
                  <a:rPr lang="en-US" sz="3100" dirty="0">
                    <a:latin typeface="Bell MT" pitchFamily="18" charset="0"/>
                  </a:rPr>
                  <a:t>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3100" dirty="0" smtClean="0">
                    <a:latin typeface="Bell MT" pitchFamily="18" charset="0"/>
                  </a:rPr>
                  <a:t>    P.S. cake solid           cake resistance and    filtration rates.</a:t>
                </a:r>
              </a:p>
              <a:p>
                <a:pPr marL="0" indent="0">
                  <a:buNone/>
                </a:pPr>
                <a:endParaRPr lang="en-US" sz="3100" dirty="0"/>
              </a:p>
              <a:p>
                <a:pPr marL="0" indent="0" algn="just">
                  <a:buNone/>
                </a:pPr>
                <a:r>
                  <a:rPr lang="en-US" sz="4100" dirty="0" smtClean="0">
                    <a:solidFill>
                      <a:srgbClr val="FF0000"/>
                    </a:solidFill>
                    <a:latin typeface="Bodoni MT Black" pitchFamily="18" charset="0"/>
                  </a:rPr>
                  <a:t>Note:</a:t>
                </a:r>
                <a:r>
                  <a:rPr lang="en-US" sz="3600" dirty="0" smtClean="0"/>
                  <a:t>  </a:t>
                </a:r>
                <a:r>
                  <a:rPr lang="en-US" dirty="0" smtClean="0">
                    <a:solidFill>
                      <a:srgbClr val="00B050"/>
                    </a:solidFill>
                    <a:latin typeface="Arial Rounded MT Bold" pitchFamily="34" charset="0"/>
                  </a:rPr>
                  <a:t>A- Most </a:t>
                </a:r>
                <a:r>
                  <a:rPr lang="en-US" dirty="0">
                    <a:solidFill>
                      <a:srgbClr val="00B050"/>
                    </a:solidFill>
                    <a:latin typeface="Arial Rounded MT Bold" pitchFamily="34" charset="0"/>
                  </a:rPr>
                  <a:t>clarification problems can be </a:t>
                </a:r>
                <a:r>
                  <a:rPr lang="en-US" dirty="0" smtClean="0">
                    <a:solidFill>
                      <a:srgbClr val="00B050"/>
                    </a:solidFill>
                    <a:latin typeface="Arial Rounded MT Bold" pitchFamily="34" charset="0"/>
                  </a:rPr>
                  <a:t>resolved by </a:t>
                </a:r>
                <a:r>
                  <a:rPr lang="en-US" dirty="0">
                    <a:solidFill>
                      <a:srgbClr val="00B050"/>
                    </a:solidFill>
                    <a:latin typeface="Arial Rounded MT Bold" pitchFamily="34" charset="0"/>
                  </a:rPr>
                  <a:t>varying one or more of these factors</a:t>
                </a:r>
                <a:r>
                  <a:rPr lang="en-US" dirty="0" smtClean="0">
                    <a:solidFill>
                      <a:srgbClr val="00B050"/>
                    </a:solidFill>
                    <a:latin typeface="Arial Rounded MT Bold" pitchFamily="34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 Rounded MT Bold" pitchFamily="34" charset="0"/>
                  </a:rPr>
                  <a:t>B- Each </a:t>
                </a:r>
                <a:r>
                  <a:rPr lang="en-US" dirty="0">
                    <a:solidFill>
                      <a:srgbClr val="00B050"/>
                    </a:solidFill>
                    <a:latin typeface="Arial Rounded MT Bold" pitchFamily="34" charset="0"/>
                  </a:rPr>
                  <a:t>pore in the filter acts as a </a:t>
                </a:r>
                <a:r>
                  <a:rPr lang="en-US" dirty="0" smtClean="0">
                    <a:solidFill>
                      <a:srgbClr val="00B050"/>
                    </a:solidFill>
                    <a:latin typeface="Arial Rounded MT Bold" pitchFamily="34" charset="0"/>
                  </a:rPr>
                  <a:t>capillary.</a:t>
                </a:r>
                <a:endParaRPr lang="en-US" dirty="0">
                  <a:solidFill>
                    <a:srgbClr val="00B050"/>
                  </a:solidFill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676400"/>
                <a:ext cx="8686800" cy="5029200"/>
              </a:xfrm>
              <a:blipFill rotWithShape="1">
                <a:blip r:embed="rId2"/>
                <a:stretch>
                  <a:fillRect l="-2035" t="-2424" r="-2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972311" y="1828800"/>
            <a:ext cx="5827776" cy="2761489"/>
            <a:chOff x="972311" y="1828800"/>
            <a:chExt cx="5827776" cy="2761489"/>
          </a:xfrm>
        </p:grpSpPr>
        <p:grpSp>
          <p:nvGrpSpPr>
            <p:cNvPr id="12" name="Group 11"/>
            <p:cNvGrpSpPr/>
            <p:nvPr/>
          </p:nvGrpSpPr>
          <p:grpSpPr>
            <a:xfrm>
              <a:off x="972311" y="2401836"/>
              <a:ext cx="5827776" cy="2188453"/>
              <a:chOff x="835152" y="2383547"/>
              <a:chExt cx="5827776" cy="2188453"/>
            </a:xfrm>
          </p:grpSpPr>
          <p:sp>
            <p:nvSpPr>
              <p:cNvPr id="6" name="Down Arrow 5"/>
              <p:cNvSpPr/>
              <p:nvPr/>
            </p:nvSpPr>
            <p:spPr>
              <a:xfrm>
                <a:off x="2142744" y="2776744"/>
                <a:ext cx="152400" cy="304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Down Arrow 6"/>
              <p:cNvSpPr/>
              <p:nvPr/>
            </p:nvSpPr>
            <p:spPr>
              <a:xfrm rot="10800000">
                <a:off x="5120641" y="2383547"/>
                <a:ext cx="152400" cy="304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own Arrow 7"/>
              <p:cNvSpPr/>
              <p:nvPr/>
            </p:nvSpPr>
            <p:spPr>
              <a:xfrm>
                <a:off x="835152" y="4267200"/>
                <a:ext cx="152400" cy="304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3182112" y="4343400"/>
                <a:ext cx="432816" cy="1524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wn Arrow 9"/>
              <p:cNvSpPr/>
              <p:nvPr/>
            </p:nvSpPr>
            <p:spPr>
              <a:xfrm rot="10800000">
                <a:off x="3691128" y="4267200"/>
                <a:ext cx="152400" cy="304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6510528" y="4267200"/>
                <a:ext cx="152400" cy="304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ight Arrow 12"/>
            <p:cNvSpPr/>
            <p:nvPr/>
          </p:nvSpPr>
          <p:spPr>
            <a:xfrm>
              <a:off x="3581400" y="1828800"/>
              <a:ext cx="902208" cy="11430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794248" y="2554236"/>
              <a:ext cx="432816" cy="15240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2114730"/>
      </p:ext>
    </p:extLst>
  </p:cSld>
  <p:clrMapOvr>
    <a:masterClrMapping/>
  </p:clrMapOvr>
  <p:transition spd="med" advClick="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Berlin Sans FB Demi" pitchFamily="34" charset="0"/>
              </a:rPr>
              <a:t>Filter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50292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C00000"/>
                </a:solidFill>
                <a:latin typeface="Berlin Sans FB Demi" pitchFamily="34" charset="0"/>
              </a:rPr>
              <a:t>Filter medium (for cake filtration): 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surface upon which solids </a:t>
            </a:r>
            <a:r>
              <a:rPr lang="en-US" dirty="0" smtClean="0">
                <a:solidFill>
                  <a:srgbClr val="00B050"/>
                </a:solidFill>
              </a:rPr>
              <a:t>are deposited in </a:t>
            </a:r>
            <a:r>
              <a:rPr lang="en-US" dirty="0">
                <a:solidFill>
                  <a:srgbClr val="00B050"/>
                </a:solidFill>
              </a:rPr>
              <a:t>a </a:t>
            </a:r>
            <a:r>
              <a:rPr lang="en-US" dirty="0" smtClean="0">
                <a:solidFill>
                  <a:srgbClr val="00B050"/>
                </a:solidFill>
              </a:rPr>
              <a:t>filter.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</a:rPr>
              <a:t>So it must </a:t>
            </a:r>
            <a:r>
              <a:rPr lang="en-US" dirty="0">
                <a:solidFill>
                  <a:srgbClr val="0070C0"/>
                </a:solidFill>
              </a:rPr>
              <a:t>retain </a:t>
            </a:r>
            <a:r>
              <a:rPr lang="en-US" dirty="0" smtClean="0">
                <a:solidFill>
                  <a:srgbClr val="0070C0"/>
                </a:solidFill>
              </a:rPr>
              <a:t>the solids: </a:t>
            </a:r>
            <a:r>
              <a:rPr lang="en-US" dirty="0">
                <a:solidFill>
                  <a:srgbClr val="0070C0"/>
                </a:solidFill>
              </a:rPr>
              <a:t>without plugging and </a:t>
            </a:r>
            <a:r>
              <a:rPr lang="en-US" dirty="0" smtClean="0">
                <a:solidFill>
                  <a:srgbClr val="0070C0"/>
                </a:solidFill>
              </a:rPr>
              <a:t>without excessive bleeding of particles at the start of the filtration.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u="sng" dirty="0" smtClean="0">
                <a:solidFill>
                  <a:srgbClr val="FFC000"/>
                </a:solidFill>
                <a:latin typeface="Bodoni MT Black" pitchFamily="18" charset="0"/>
              </a:rPr>
              <a:t>Note:</a:t>
            </a:r>
            <a:r>
              <a:rPr lang="en-US" dirty="0" smtClean="0"/>
              <a:t> In clarification applications (no appreciable cake is developed) the medium is the primary factor to remove all particles above a desired size and achieve clarity.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Sterile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filtration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carry out a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special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requirement: </a:t>
            </a:r>
          </a:p>
          <a:p>
            <a:pPr marL="0" indent="0" algn="just">
              <a:buNone/>
            </a:pPr>
            <a:r>
              <a:rPr lang="en-US" dirty="0" smtClean="0"/>
              <a:t>1- pore size must </a:t>
            </a:r>
            <a:r>
              <a:rPr lang="en-US" dirty="0"/>
              <a:t>not exceed the dimension of </a:t>
            </a:r>
            <a:r>
              <a:rPr lang="en-US" dirty="0" smtClean="0"/>
              <a:t>M.O. unless </a:t>
            </a:r>
            <a:r>
              <a:rPr lang="en-US" dirty="0"/>
              <a:t>the filter is </a:t>
            </a:r>
            <a:r>
              <a:rPr lang="en-US" dirty="0" smtClean="0"/>
              <a:t>adsorptive </a:t>
            </a:r>
          </a:p>
          <a:p>
            <a:pPr marL="0" indent="0" algn="just">
              <a:buNone/>
            </a:pPr>
            <a:r>
              <a:rPr lang="en-US" dirty="0" smtClean="0"/>
              <a:t>2- medium </a:t>
            </a:r>
            <a:r>
              <a:rPr lang="en-US" dirty="0"/>
              <a:t>should be </a:t>
            </a:r>
            <a:r>
              <a:rPr lang="en-US" dirty="0" err="1"/>
              <a:t>sterilizable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3205807"/>
      </p:ext>
    </p:extLst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4296</TotalTime>
  <Words>3176</Words>
  <Application>Microsoft Office PowerPoint</Application>
  <PresentationFormat>On-screen Show (4:3)</PresentationFormat>
  <Paragraphs>285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Median</vt:lpstr>
      <vt:lpstr>Filtration</vt:lpstr>
      <vt:lpstr>Definitions:</vt:lpstr>
      <vt:lpstr>Continue definitions:</vt:lpstr>
      <vt:lpstr>Continue definitions:</vt:lpstr>
      <vt:lpstr>Industrial pharmacist must achieve a balance between:</vt:lpstr>
      <vt:lpstr>Filtration theory</vt:lpstr>
      <vt:lpstr>PowerPoint Presentation</vt:lpstr>
      <vt:lpstr>Interpretation of flow rate equation:</vt:lpstr>
      <vt:lpstr>Filter Media</vt:lpstr>
      <vt:lpstr>Types of filter media:</vt:lpstr>
      <vt:lpstr>PowerPoint Presentation</vt:lpstr>
      <vt:lpstr>PowerPoint Presentation</vt:lpstr>
      <vt:lpstr>2. Nonwoven filter media </vt:lpstr>
      <vt:lpstr>PowerPoint Presentation</vt:lpstr>
      <vt:lpstr>3. Membrane filter media</vt:lpstr>
      <vt:lpstr>Important Notes:</vt:lpstr>
      <vt:lpstr>4. cartridge units</vt:lpstr>
      <vt:lpstr>A- Surface-type cartridges </vt:lpstr>
      <vt:lpstr>B- Depth-type cartridges</vt:lpstr>
      <vt:lpstr>Filter Aids</vt:lpstr>
      <vt:lpstr>Problems:</vt:lpstr>
      <vt:lpstr>PowerPoint Presentation</vt:lpstr>
      <vt:lpstr>How the quantity of the filter aid greatly influences the filtration rate: </vt:lpstr>
      <vt:lpstr>In this figure: </vt:lpstr>
      <vt:lpstr>Ideal Filter Aid</vt:lpstr>
      <vt:lpstr>Filter aids are classified: </vt:lpstr>
      <vt:lpstr>PowerPoint Presentation</vt:lpstr>
      <vt:lpstr>Application of Filter aid</vt:lpstr>
      <vt:lpstr>PowerPoint Presentation</vt:lpstr>
      <vt:lpstr>Disadvantage of Filter aid:</vt:lpstr>
      <vt:lpstr>PowerPoint Presentation</vt:lpstr>
      <vt:lpstr>Important notes:</vt:lpstr>
      <vt:lpstr>Filter Selection</vt:lpstr>
      <vt:lpstr>PowerPoint Presentation</vt:lpstr>
      <vt:lpstr>The selection of the filter medium can be made depending on: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Filtration</dc:title>
  <dc:creator>anas alhamdany</dc:creator>
  <cp:lastModifiedBy>anas alhamdany</cp:lastModifiedBy>
  <cp:revision>77</cp:revision>
  <dcterms:created xsi:type="dcterms:W3CDTF">2006-08-16T00:00:00Z</dcterms:created>
  <dcterms:modified xsi:type="dcterms:W3CDTF">2017-05-23T05:51:40Z</dcterms:modified>
</cp:coreProperties>
</file>