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erlin Sans FB Demi" pitchFamily="34" charset="0"/>
              </a:rPr>
              <a:t>Sterilization</a:t>
            </a:r>
            <a:endParaRPr lang="en-US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67034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lgerian" pitchFamily="82" charset="0"/>
              </a:rPr>
              <a:t>Industrial Pharmacy</a:t>
            </a:r>
            <a:endParaRPr lang="en-US" sz="2400" b="1" dirty="0">
              <a:latin typeface="Algerian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724400"/>
            <a:ext cx="38100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3886200" cy="10668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Part 3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85568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38100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35814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erlin Sans FB" pitchFamily="34" charset="0"/>
              </a:rPr>
              <a:t>Types of </a:t>
            </a:r>
            <a:r>
              <a:rPr lang="en-US" dirty="0" smtClean="0">
                <a:latin typeface="Berlin Sans FB" pitchFamily="34" charset="0"/>
              </a:rPr>
              <a:t>Filters</a:t>
            </a:r>
            <a:endParaRPr lang="en-US" dirty="0">
              <a:latin typeface="Berlin Sans FB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447800"/>
                <a:ext cx="6477000" cy="51816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en-US" sz="2900" dirty="0" smtClean="0">
                    <a:solidFill>
                      <a:srgbClr val="FF0000"/>
                    </a:solidFill>
                    <a:latin typeface="Berlin Sans FB" pitchFamily="34" charset="0"/>
                  </a:rPr>
                  <a:t>Filter membranes are </a:t>
                </a:r>
                <a:r>
                  <a:rPr lang="en-US" sz="2900" dirty="0">
                    <a:solidFill>
                      <a:srgbClr val="FF0000"/>
                    </a:solidFill>
                    <a:latin typeface="Berlin Sans FB" pitchFamily="34" charset="0"/>
                  </a:rPr>
                  <a:t>designed to be used once and then 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Berlin Sans FB" pitchFamily="34" charset="0"/>
                  </a:rPr>
                  <a:t>discarded [disposable]</a:t>
                </a:r>
              </a:p>
              <a:p>
                <a:pPr marL="0" indent="0" algn="just">
                  <a:buNone/>
                </a:pPr>
                <a:r>
                  <a:rPr lang="en-US" sz="2900" dirty="0">
                    <a:latin typeface="Berlin Sans FB" pitchFamily="34" charset="0"/>
                  </a:rPr>
                  <a:t>Membrane filters </a:t>
                </a:r>
                <a:r>
                  <a:rPr lang="en-US" sz="2900" dirty="0" smtClean="0">
                    <a:latin typeface="Berlin Sans FB" pitchFamily="34" charset="0"/>
                  </a:rPr>
                  <a:t>in </a:t>
                </a:r>
                <a:r>
                  <a:rPr lang="en-US" sz="2900" dirty="0">
                    <a:latin typeface="Berlin Sans FB" pitchFamily="34" charset="0"/>
                  </a:rPr>
                  <a:t>the form of discs or pleated cylinders (cartridges). </a:t>
                </a:r>
                <a:endParaRPr lang="en-US" sz="2900" dirty="0" smtClean="0">
                  <a:latin typeface="Berlin Sans FB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2900" dirty="0" smtClean="0">
                    <a:latin typeface="Berlin Sans FB" pitchFamily="34" charset="0"/>
                  </a:rPr>
                  <a:t>They </a:t>
                </a:r>
                <a:r>
                  <a:rPr lang="en-US" sz="2900" dirty="0">
                    <a:latin typeface="Berlin Sans FB" pitchFamily="34" charset="0"/>
                  </a:rPr>
                  <a:t>range from 13-mm discs </a:t>
                </a:r>
                <a:r>
                  <a:rPr lang="en-US" sz="2900" dirty="0" smtClean="0">
                    <a:latin typeface="Berlin Sans FB" pitchFamily="34" charset="0"/>
                  </a:rPr>
                  <a:t>(0.8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9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9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900" dirty="0">
                    <a:latin typeface="Berlin Sans FB" pitchFamily="34" charset="0"/>
                  </a:rPr>
                  <a:t>) to 20-in. or longer cartridges </a:t>
                </a:r>
                <a:r>
                  <a:rPr lang="en-US" sz="2900" dirty="0" smtClean="0">
                    <a:latin typeface="Berlin Sans FB" pitchFamily="34" charset="0"/>
                  </a:rPr>
                  <a:t>(0.84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9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900" dirty="0" smtClean="0">
                    <a:latin typeface="Berlin Sans FB" pitchFamily="34" charset="0"/>
                  </a:rPr>
                  <a:t>). </a:t>
                </a:r>
                <a:endParaRPr lang="en-US" sz="2900" dirty="0">
                  <a:latin typeface="Berlin Sans FB" pitchFamily="34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 Black" pitchFamily="34" charset="0"/>
                  </a:rPr>
                  <a:t>Ex: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Baskerville Old Face" pitchFamily="18" charset="0"/>
                  </a:rPr>
                  <a:t>1- Filter housings composed </a:t>
                </a:r>
                <a:r>
                  <a:rPr lang="en-US" b="1" dirty="0">
                    <a:solidFill>
                      <a:srgbClr val="0070C0"/>
                    </a:solidFill>
                    <a:latin typeface="Baskerville Old Face" pitchFamily="18" charset="0"/>
                  </a:rPr>
                  <a:t>of plastic </a:t>
                </a:r>
                <a:r>
                  <a:rPr lang="en-US" b="1" dirty="0" smtClean="0">
                    <a:solidFill>
                      <a:srgbClr val="0070C0"/>
                    </a:solidFill>
                    <a:latin typeface="Baskerville Old Face" pitchFamily="18" charset="0"/>
                  </a:rPr>
                  <a:t>polymers (disposable) or </a:t>
                </a:r>
                <a:r>
                  <a:rPr lang="en-US" b="1" dirty="0">
                    <a:solidFill>
                      <a:srgbClr val="0070C0"/>
                    </a:solidFill>
                    <a:latin typeface="Baskerville Old Face" pitchFamily="18" charset="0"/>
                  </a:rPr>
                  <a:t>stainless steel </a:t>
                </a:r>
                <a:endParaRPr lang="en-US" b="1" dirty="0" smtClean="0">
                  <a:solidFill>
                    <a:srgbClr val="0070C0"/>
                  </a:solidFill>
                  <a:latin typeface="Baskerville Old Face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Arial Narrow" pitchFamily="34" charset="0"/>
                  </a:rPr>
                  <a:t>A- All </a:t>
                </a:r>
                <a:r>
                  <a:rPr lang="en-US" dirty="0">
                    <a:latin typeface="Arial Narrow" pitchFamily="34" charset="0"/>
                  </a:rPr>
                  <a:t>after-use </a:t>
                </a:r>
                <a:r>
                  <a:rPr lang="en-US" dirty="0" smtClean="0">
                    <a:latin typeface="Arial Narrow" pitchFamily="34" charset="0"/>
                  </a:rPr>
                  <a:t>cleaning is eliminated</a:t>
                </a:r>
              </a:p>
              <a:p>
                <a:pPr marL="0" indent="0" algn="just">
                  <a:buNone/>
                </a:pPr>
                <a:r>
                  <a:rPr lang="en-US" dirty="0" smtClean="0">
                    <a:latin typeface="Arial Narrow" pitchFamily="34" charset="0"/>
                  </a:rPr>
                  <a:t>B- Membrane filter </a:t>
                </a:r>
                <a:r>
                  <a:rPr lang="en-US" dirty="0">
                    <a:latin typeface="Arial Narrow" pitchFamily="34" charset="0"/>
                  </a:rPr>
                  <a:t>is sealed into the housing by the </a:t>
                </a:r>
                <a:r>
                  <a:rPr lang="en-US" dirty="0" smtClean="0">
                    <a:latin typeface="Arial Narrow" pitchFamily="34" charset="0"/>
                  </a:rPr>
                  <a:t>manufacturer, to minimize </a:t>
                </a:r>
                <a:r>
                  <a:rPr lang="en-US" dirty="0">
                    <a:latin typeface="Arial Narrow" pitchFamily="34" charset="0"/>
                  </a:rPr>
                  <a:t>the risk of </a:t>
                </a:r>
                <a:r>
                  <a:rPr lang="en-US" dirty="0" smtClean="0">
                    <a:latin typeface="Arial Narrow" pitchFamily="34" charset="0"/>
                  </a:rPr>
                  <a:t>leakage.</a:t>
                </a:r>
                <a:endParaRPr lang="en-US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  <a:latin typeface="Baskerville Old Face" pitchFamily="18" charset="0"/>
                  </a:rPr>
                  <a:t>2- A </a:t>
                </a:r>
                <a:r>
                  <a:rPr lang="en-US" b="1" dirty="0">
                    <a:solidFill>
                      <a:srgbClr val="0070C0"/>
                    </a:solidFill>
                    <a:latin typeface="Baskerville Old Face" pitchFamily="18" charset="0"/>
                  </a:rPr>
                  <a:t>few years ago, </a:t>
                </a:r>
                <a:r>
                  <a:rPr lang="en-US" b="1" dirty="0" smtClean="0">
                    <a:solidFill>
                      <a:srgbClr val="0070C0"/>
                    </a:solidFill>
                    <a:latin typeface="Baskerville Old Face" pitchFamily="18" charset="0"/>
                  </a:rPr>
                  <a:t>use </a:t>
                </a:r>
                <a:r>
                  <a:rPr lang="en-US" b="1" dirty="0">
                    <a:solidFill>
                      <a:srgbClr val="0070C0"/>
                    </a:solidFill>
                    <a:latin typeface="Baskerville Old Face" pitchFamily="18" charset="0"/>
                  </a:rPr>
                  <a:t>filters that were reusable, such </a:t>
                </a:r>
                <a:r>
                  <a:rPr lang="en-US" b="1" dirty="0" smtClean="0">
                    <a:solidFill>
                      <a:srgbClr val="0070C0"/>
                    </a:solidFill>
                    <a:latin typeface="Baskerville Old Face" pitchFamily="18" charset="0"/>
                  </a:rPr>
                  <a:t>as diatomaceous </a:t>
                </a:r>
                <a:r>
                  <a:rPr lang="en-US" b="1" dirty="0">
                    <a:solidFill>
                      <a:srgbClr val="0070C0"/>
                    </a:solidFill>
                    <a:latin typeface="Baskerville Old Face" pitchFamily="18" charset="0"/>
                  </a:rPr>
                  <a:t>earth, sintered glass, </a:t>
                </a:r>
                <a:r>
                  <a:rPr lang="en-US" b="1" dirty="0" smtClean="0">
                    <a:solidFill>
                      <a:srgbClr val="0070C0"/>
                    </a:solidFill>
                    <a:latin typeface="Baskerville Old Face" pitchFamily="18" charset="0"/>
                  </a:rPr>
                  <a:t>and unglazed </a:t>
                </a:r>
                <a:r>
                  <a:rPr lang="en-US" b="1" dirty="0">
                    <a:solidFill>
                      <a:srgbClr val="0070C0"/>
                    </a:solidFill>
                    <a:latin typeface="Baskerville Old Face" pitchFamily="18" charset="0"/>
                  </a:rPr>
                  <a:t>porcelain. </a:t>
                </a:r>
                <a:endParaRPr lang="en-US" b="1" dirty="0" smtClean="0">
                  <a:solidFill>
                    <a:srgbClr val="0070C0"/>
                  </a:solidFill>
                  <a:latin typeface="Baskerville Old Face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Arial Narrow" pitchFamily="34" charset="0"/>
                  </a:rPr>
                  <a:t>Because </a:t>
                </a:r>
                <a:r>
                  <a:rPr lang="en-US" dirty="0">
                    <a:latin typeface="Arial Narrow" pitchFamily="34" charset="0"/>
                  </a:rPr>
                  <a:t>of the problems </a:t>
                </a:r>
                <a:r>
                  <a:rPr lang="en-US" dirty="0" smtClean="0">
                    <a:latin typeface="Arial Narrow" pitchFamily="34" charset="0"/>
                  </a:rPr>
                  <a:t>of adequate </a:t>
                </a:r>
                <a:r>
                  <a:rPr lang="en-US" dirty="0">
                    <a:latin typeface="Arial Narrow" pitchFamily="34" charset="0"/>
                  </a:rPr>
                  <a:t>cleaning between uses and of </a:t>
                </a:r>
                <a:r>
                  <a:rPr lang="en-US" dirty="0" smtClean="0">
                    <a:latin typeface="Arial Narrow" pitchFamily="34" charset="0"/>
                  </a:rPr>
                  <a:t>testing so applications </a:t>
                </a:r>
                <a:r>
                  <a:rPr lang="en-US" dirty="0">
                    <a:latin typeface="Arial Narrow" pitchFamily="34" charset="0"/>
                  </a:rPr>
                  <a:t>of these filters are limited</a:t>
                </a:r>
                <a:r>
                  <a:rPr lang="en-US" dirty="0" smtClean="0">
                    <a:latin typeface="Arial Narrow" pitchFamily="34" charset="0"/>
                  </a:rPr>
                  <a:t>.</a:t>
                </a:r>
                <a:endParaRPr lang="en-US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447800"/>
                <a:ext cx="6477000" cy="5181600"/>
              </a:xfrm>
              <a:blipFill rotWithShape="1">
                <a:blip r:embed="rId4"/>
                <a:stretch>
                  <a:fillRect l="-1224" t="-2000" r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781800" y="1524000"/>
            <a:ext cx="2209800" cy="5029200"/>
            <a:chOff x="6781800" y="1524000"/>
            <a:chExt cx="2209800" cy="50292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1524000"/>
              <a:ext cx="2209800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962400"/>
              <a:ext cx="2209800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636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honeycomb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"/>
            <a:ext cx="38100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46063"/>
            <a:ext cx="36576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Testing of </a:t>
            </a:r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6248400" cy="5486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Berlin Sans FB" pitchFamily="34" charset="0"/>
              </a:rPr>
              <a:t>Testing </a:t>
            </a:r>
            <a:r>
              <a:rPr lang="en-US" dirty="0">
                <a:latin typeface="Berlin Sans FB" pitchFamily="34" charset="0"/>
              </a:rPr>
              <a:t>the pore size and integrity of the filter </a:t>
            </a:r>
            <a:r>
              <a:rPr lang="en-US" dirty="0" smtClean="0">
                <a:latin typeface="Berlin Sans FB" pitchFamily="34" charset="0"/>
              </a:rPr>
              <a:t>membrane filters should be checked </a:t>
            </a:r>
            <a:r>
              <a:rPr lang="en-US" dirty="0">
                <a:latin typeface="Berlin Sans FB" pitchFamily="34" charset="0"/>
              </a:rPr>
              <a:t>before use. </a:t>
            </a:r>
            <a:endParaRPr lang="en-US" dirty="0" smtClean="0">
              <a:latin typeface="Berlin Sans FB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bubble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point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test [The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least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complicated method]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A- Hydrophilic membrane: </a:t>
            </a:r>
            <a:r>
              <a:rPr lang="en-US" dirty="0" smtClean="0"/>
              <a:t>test </a:t>
            </a:r>
            <a:r>
              <a:rPr lang="en-US" dirty="0"/>
              <a:t>is performed by applying air </a:t>
            </a:r>
            <a:r>
              <a:rPr lang="en-US" dirty="0" smtClean="0"/>
              <a:t>pressure, or </a:t>
            </a:r>
            <a:r>
              <a:rPr lang="en-US" dirty="0"/>
              <a:t>other gas pressure, to the upstream side of </a:t>
            </a:r>
            <a:r>
              <a:rPr lang="en-US" dirty="0" smtClean="0"/>
              <a:t>a hydrophilic </a:t>
            </a:r>
            <a:r>
              <a:rPr lang="en-US" dirty="0"/>
              <a:t>filter in which the </a:t>
            </a:r>
            <a:r>
              <a:rPr lang="en-US" dirty="0">
                <a:latin typeface="Arial Narrow" pitchFamily="34" charset="0"/>
              </a:rPr>
              <a:t>pores are </a:t>
            </a:r>
            <a:r>
              <a:rPr lang="en-US" dirty="0" smtClean="0">
                <a:latin typeface="Arial Narrow" pitchFamily="34" charset="0"/>
              </a:rPr>
              <a:t>filled with </a:t>
            </a:r>
            <a:r>
              <a:rPr lang="en-US" dirty="0">
                <a:latin typeface="Arial Narrow" pitchFamily="34" charset="0"/>
              </a:rPr>
              <a:t>water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/>
              <a:t>The pressure is gradually </a:t>
            </a:r>
            <a:r>
              <a:rPr lang="en-US" dirty="0" smtClean="0"/>
              <a:t>increased until </a:t>
            </a:r>
            <a:r>
              <a:rPr lang="en-US" dirty="0"/>
              <a:t>bubbles pass through the filter and </a:t>
            </a:r>
            <a:r>
              <a:rPr lang="en-US" dirty="0" smtClean="0"/>
              <a:t>are detected </a:t>
            </a:r>
            <a:r>
              <a:rPr lang="en-US" dirty="0"/>
              <a:t>in a liquid downstream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Note: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0070C0"/>
                </a:solidFill>
              </a:rPr>
              <a:t>bubble point </a:t>
            </a:r>
            <a:r>
              <a:rPr lang="en-US" u="sng" dirty="0">
                <a:solidFill>
                  <a:srgbClr val="0070C0"/>
                </a:solidFill>
              </a:rPr>
              <a:t>pressure is inversely proportional to </a:t>
            </a:r>
            <a:r>
              <a:rPr lang="en-US" u="sng" dirty="0" smtClean="0">
                <a:solidFill>
                  <a:srgbClr val="0070C0"/>
                </a:solidFill>
              </a:rPr>
              <a:t>the diameter </a:t>
            </a:r>
            <a:r>
              <a:rPr lang="en-US" u="sng" dirty="0">
                <a:solidFill>
                  <a:srgbClr val="0070C0"/>
                </a:solidFill>
              </a:rPr>
              <a:t>of the pores</a:t>
            </a:r>
            <a:r>
              <a:rPr lang="en-US" dirty="0"/>
              <a:t>, and thus is a measure </a:t>
            </a:r>
            <a:r>
              <a:rPr lang="en-US" dirty="0" smtClean="0"/>
              <a:t>of the </a:t>
            </a:r>
            <a:r>
              <a:rPr lang="en-US" dirty="0"/>
              <a:t>largest pores. </a:t>
            </a:r>
            <a:r>
              <a:rPr lang="en-US" dirty="0" smtClean="0"/>
              <a:t>Even </a:t>
            </a:r>
            <a:r>
              <a:rPr lang="en-US" dirty="0"/>
              <a:t>a pinhole or similar defect in the </a:t>
            </a:r>
            <a:r>
              <a:rPr lang="en-US" dirty="0" smtClean="0"/>
              <a:t>filter, bubbling </a:t>
            </a:r>
            <a:r>
              <a:rPr lang="en-US" dirty="0"/>
              <a:t>occurs at a much lower pressure </a:t>
            </a:r>
            <a:r>
              <a:rPr lang="en-US" dirty="0" smtClean="0"/>
              <a:t>than expected.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B- Hydrophobic membranes: </a:t>
            </a:r>
            <a:r>
              <a:rPr lang="en-US" dirty="0" smtClean="0">
                <a:latin typeface="Arial Narrow" pitchFamily="34" charset="0"/>
              </a:rPr>
              <a:t>filter </a:t>
            </a:r>
            <a:r>
              <a:rPr lang="en-US" dirty="0">
                <a:latin typeface="Arial Narrow" pitchFamily="34" charset="0"/>
              </a:rPr>
              <a:t>is usually wet with ethanol or </a:t>
            </a:r>
            <a:r>
              <a:rPr lang="en-US" dirty="0" smtClean="0">
                <a:latin typeface="Arial Narrow" pitchFamily="34" charset="0"/>
              </a:rPr>
              <a:t>methanol prior </a:t>
            </a:r>
            <a:r>
              <a:rPr lang="en-US" dirty="0">
                <a:latin typeface="Arial Narrow" pitchFamily="34" charset="0"/>
              </a:rPr>
              <a:t>to application of the air pressure.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29400" y="1828800"/>
            <a:ext cx="2133600" cy="4572000"/>
            <a:chOff x="6629400" y="1828800"/>
            <a:chExt cx="2133600" cy="4572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733800"/>
              <a:ext cx="2133600" cy="2667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1828800"/>
              <a:ext cx="2133600" cy="1828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962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"/>
            <a:ext cx="38100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6553200" cy="6477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rgbClr val="00B050"/>
                </a:solidFill>
                <a:latin typeface="Berlin Sans FB" pitchFamily="34" charset="0"/>
              </a:rPr>
              <a:t>C- cartridge-type </a:t>
            </a:r>
            <a:r>
              <a:rPr lang="en-US" sz="2800" dirty="0" smtClean="0">
                <a:solidFill>
                  <a:srgbClr val="00B050"/>
                </a:solidFill>
                <a:latin typeface="Berlin Sans FB" pitchFamily="34" charset="0"/>
              </a:rPr>
              <a:t>filters</a:t>
            </a:r>
            <a:r>
              <a:rPr lang="en-US" dirty="0" smtClean="0"/>
              <a:t> </a:t>
            </a:r>
            <a:r>
              <a:rPr lang="en-US" dirty="0" smtClean="0">
                <a:latin typeface="Berlin Sans FB" pitchFamily="34" charset="0"/>
              </a:rPr>
              <a:t>(measure diffusion </a:t>
            </a:r>
            <a:r>
              <a:rPr lang="en-US" dirty="0">
                <a:latin typeface="Berlin Sans FB" pitchFamily="34" charset="0"/>
              </a:rPr>
              <a:t>of air, or other </a:t>
            </a:r>
            <a:r>
              <a:rPr lang="en-US" dirty="0" smtClean="0">
                <a:latin typeface="Berlin Sans FB" pitchFamily="34" charset="0"/>
              </a:rPr>
              <a:t>gas, through </a:t>
            </a:r>
            <a:r>
              <a:rPr lang="en-US" dirty="0">
                <a:latin typeface="Berlin Sans FB" pitchFamily="34" charset="0"/>
              </a:rPr>
              <a:t>the water-filled pores of the </a:t>
            </a:r>
            <a:r>
              <a:rPr lang="en-US" dirty="0" smtClean="0">
                <a:latin typeface="Berlin Sans FB" pitchFamily="34" charset="0"/>
              </a:rPr>
              <a:t>filter medium </a:t>
            </a:r>
            <a:r>
              <a:rPr lang="en-US" dirty="0">
                <a:latin typeface="Berlin Sans FB" pitchFamily="34" charset="0"/>
              </a:rPr>
              <a:t>because of the large surface </a:t>
            </a:r>
            <a:r>
              <a:rPr lang="en-US" dirty="0" smtClean="0">
                <a:latin typeface="Berlin Sans FB" pitchFamily="34" charset="0"/>
              </a:rPr>
              <a:t>area).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Mech.: 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Pressure is 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applied to the upstream side of the 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filter at approximately 10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% of the bubble test pressure. </a:t>
            </a:r>
            <a:endParaRPr lang="en-US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C000"/>
                </a:solidFill>
                <a:latin typeface="Arial Narrow" pitchFamily="34" charset="0"/>
              </a:rPr>
              <a:t>Filtration rate </a:t>
            </a:r>
            <a:r>
              <a:rPr lang="en-US" b="1" dirty="0">
                <a:solidFill>
                  <a:srgbClr val="FFC000"/>
                </a:solidFill>
                <a:latin typeface="Arial Narrow" pitchFamily="34" charset="0"/>
              </a:rPr>
              <a:t>is measured by </a:t>
            </a:r>
            <a:r>
              <a:rPr lang="en-US" b="1" dirty="0" smtClean="0">
                <a:solidFill>
                  <a:srgbClr val="FFC000"/>
                </a:solidFill>
                <a:latin typeface="Arial Narrow" pitchFamily="34" charset="0"/>
              </a:rPr>
              <a:t>the volume </a:t>
            </a:r>
            <a:r>
              <a:rPr lang="en-US" b="1" dirty="0">
                <a:solidFill>
                  <a:srgbClr val="FFC000"/>
                </a:solidFill>
                <a:latin typeface="Arial Narrow" pitchFamily="34" charset="0"/>
              </a:rPr>
              <a:t>of the air collected downstream or by </a:t>
            </a:r>
            <a:r>
              <a:rPr lang="en-US" b="1" dirty="0" smtClean="0">
                <a:solidFill>
                  <a:srgbClr val="FFC000"/>
                </a:solidFill>
                <a:latin typeface="Arial Narrow" pitchFamily="34" charset="0"/>
              </a:rPr>
              <a:t>the loss </a:t>
            </a:r>
            <a:r>
              <a:rPr lang="en-US" b="1" dirty="0">
                <a:solidFill>
                  <a:srgbClr val="FFC000"/>
                </a:solidFill>
                <a:latin typeface="Arial Narrow" pitchFamily="34" charset="0"/>
              </a:rPr>
              <a:t>of pressure from the upstream side as </a:t>
            </a:r>
            <a:r>
              <a:rPr lang="en-US" b="1" dirty="0" smtClean="0">
                <a:solidFill>
                  <a:srgbClr val="FFC000"/>
                </a:solidFill>
                <a:latin typeface="Arial Narrow" pitchFamily="34" charset="0"/>
              </a:rPr>
              <a:t>the air </a:t>
            </a:r>
            <a:r>
              <a:rPr lang="en-US" b="1" dirty="0">
                <a:solidFill>
                  <a:srgbClr val="FFC000"/>
                </a:solidFill>
                <a:latin typeface="Arial Narrow" pitchFamily="34" charset="0"/>
              </a:rPr>
              <a:t>diffuses</a:t>
            </a:r>
            <a:r>
              <a:rPr lang="en-US" b="1" dirty="0" smtClean="0">
                <a:solidFill>
                  <a:srgbClr val="FFC000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514350" indent="-514350" algn="just">
              <a:buFont typeface="+mj-lt"/>
              <a:buAutoNum type="arabicPeriod" startAt="2"/>
            </a:pPr>
            <a:r>
              <a:rPr lang="en-US" sz="2800" dirty="0">
                <a:solidFill>
                  <a:srgbClr val="FF0000"/>
                </a:solidFill>
                <a:latin typeface="Berlin Sans FB Demi" pitchFamily="34" charset="0"/>
              </a:rPr>
              <a:t>Microbial challenge test </a:t>
            </a:r>
            <a:r>
              <a:rPr lang="en-US" dirty="0">
                <a:solidFill>
                  <a:srgbClr val="7030A0"/>
                </a:solidFill>
                <a:latin typeface="Berlin Sans FB Demi" pitchFamily="34" charset="0"/>
              </a:rPr>
              <a:t>(direct test with respect to the ability of a filter to retain microorganisms) </a:t>
            </a:r>
          </a:p>
          <a:p>
            <a:pPr marL="0" indent="0" algn="just">
              <a:buNone/>
            </a:pPr>
            <a:r>
              <a:rPr lang="en-US" dirty="0" smtClean="0">
                <a:latin typeface="Arial Narrow" pitchFamily="34" charset="0"/>
              </a:rPr>
              <a:t>A </a:t>
            </a:r>
            <a:r>
              <a:rPr lang="en-US" dirty="0">
                <a:latin typeface="Arial Narrow" pitchFamily="34" charset="0"/>
              </a:rPr>
              <a:t>standardized culture </a:t>
            </a:r>
            <a:r>
              <a:rPr lang="en-US" dirty="0" smtClean="0">
                <a:latin typeface="Arial Narrow" pitchFamily="34" charset="0"/>
              </a:rPr>
              <a:t>containing a </a:t>
            </a:r>
            <a:r>
              <a:rPr lang="en-US" dirty="0">
                <a:latin typeface="Arial Narrow" pitchFamily="34" charset="0"/>
              </a:rPr>
              <a:t>large number of </a:t>
            </a:r>
            <a:r>
              <a:rPr lang="en-US" dirty="0" smtClean="0">
                <a:latin typeface="Arial Narrow" pitchFamily="34" charset="0"/>
              </a:rPr>
              <a:t>small microorganisms, such </a:t>
            </a:r>
            <a:r>
              <a:rPr lang="en-US" dirty="0">
                <a:latin typeface="Arial Narrow" pitchFamily="34" charset="0"/>
              </a:rPr>
              <a:t>as Pseudomonas </a:t>
            </a:r>
            <a:r>
              <a:rPr lang="en-US" dirty="0" err="1">
                <a:latin typeface="Arial Narrow" pitchFamily="34" charset="0"/>
              </a:rPr>
              <a:t>diminuta</a:t>
            </a:r>
            <a:r>
              <a:rPr lang="en-US" dirty="0">
                <a:latin typeface="Arial Narrow" pitchFamily="34" charset="0"/>
              </a:rPr>
              <a:t>, is filtered. </a:t>
            </a:r>
            <a:endParaRPr lang="en-US" dirty="0" smtClean="0">
              <a:latin typeface="Arial Narrow" pitchFamily="34" charset="0"/>
            </a:endParaRPr>
          </a:p>
          <a:p>
            <a:pPr marL="0" indent="0" algn="just">
              <a:buNone/>
            </a:pPr>
            <a:endParaRPr lang="en-US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Bernard MT Condensed" pitchFamily="18" charset="0"/>
              </a:rPr>
              <a:t>The objective: </a:t>
            </a:r>
            <a:r>
              <a:rPr lang="en-US" dirty="0" smtClean="0">
                <a:latin typeface="Arial Narrow" pitchFamily="34" charset="0"/>
              </a:rPr>
              <a:t>finding oversized </a:t>
            </a:r>
            <a:r>
              <a:rPr lang="en-US" dirty="0">
                <a:latin typeface="Arial Narrow" pitchFamily="34" charset="0"/>
              </a:rPr>
              <a:t>pores in the filter by the </a:t>
            </a:r>
            <a:r>
              <a:rPr lang="en-US" dirty="0" smtClean="0">
                <a:latin typeface="Arial Narrow" pitchFamily="34" charset="0"/>
              </a:rPr>
              <a:t>challenge of </a:t>
            </a:r>
            <a:r>
              <a:rPr lang="en-US" dirty="0">
                <a:latin typeface="Arial Narrow" pitchFamily="34" charset="0"/>
              </a:rPr>
              <a:t>a large number of small microorganisms.</a:t>
            </a:r>
          </a:p>
          <a:p>
            <a:pPr marL="0" indent="0" algn="just">
              <a:buNone/>
            </a:pPr>
            <a:r>
              <a:rPr lang="en-US" dirty="0" smtClean="0">
                <a:latin typeface="Bernard MT Condensed" pitchFamily="18" charset="0"/>
              </a:rPr>
              <a:t>After filtration: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the presence of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bacteria in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the filtrate constitutes a failure of the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filter to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sterilize the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liquid (part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of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Q.C. program manufacturer) </a:t>
            </a:r>
            <a:r>
              <a:rPr lang="en-US" u="sng" dirty="0" smtClean="0">
                <a:solidFill>
                  <a:srgbClr val="00B050"/>
                </a:solidFill>
                <a:latin typeface="Arial Narrow" pitchFamily="34" charset="0"/>
              </a:rPr>
              <a:t>but rarely </a:t>
            </a:r>
            <a:r>
              <a:rPr lang="en-US" u="sng" dirty="0">
                <a:solidFill>
                  <a:srgbClr val="00B050"/>
                </a:solidFill>
                <a:latin typeface="Arial Narrow" pitchFamily="34" charset="0"/>
              </a:rPr>
              <a:t>used in the </a:t>
            </a:r>
            <a:r>
              <a:rPr lang="en-US" u="sng" dirty="0" smtClean="0">
                <a:solidFill>
                  <a:srgbClr val="00B050"/>
                </a:solidFill>
                <a:latin typeface="Arial Narrow" pitchFamily="34" charset="0"/>
              </a:rPr>
              <a:t>pharmaceutical plant </a:t>
            </a:r>
            <a:r>
              <a:rPr lang="en-US" u="sng" dirty="0">
                <a:solidFill>
                  <a:srgbClr val="00B050"/>
                </a:solidFill>
                <a:latin typeface="Arial Narrow" pitchFamily="34" charset="0"/>
              </a:rPr>
              <a:t>for individual filters.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057400"/>
            <a:ext cx="1905000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5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vortex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9550"/>
            <a:ext cx="3810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114800" cy="655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erlin Sans FB" pitchFamily="34" charset="0"/>
              </a:rPr>
              <a:t>Aseptic </a:t>
            </a:r>
            <a:r>
              <a:rPr lang="en-US" dirty="0" smtClean="0">
                <a:latin typeface="Berlin Sans FB" pitchFamily="34" charset="0"/>
              </a:rPr>
              <a:t>Processing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5638800" cy="56388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>
                <a:latin typeface="Bernard MT Condensed" pitchFamily="18" charset="0"/>
              </a:rPr>
              <a:t>The objective of this </a:t>
            </a:r>
            <a:r>
              <a:rPr lang="en-US" dirty="0" smtClean="0">
                <a:latin typeface="Bernard MT Condensed" pitchFamily="18" charset="0"/>
              </a:rPr>
              <a:t>process: </a:t>
            </a:r>
            <a:endParaRPr lang="en-US" dirty="0">
              <a:latin typeface="Bernard MT Condensed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Sterilization 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of a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solution by 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filtration provides an extremely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clean solution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, removing dirt particles as well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as M.O.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Filtrate transferred from 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the receiver and subdivided into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the individual 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final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containers.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Accomplishing requires 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a rigidly controlled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aseptic environment 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and technique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Application:</a:t>
            </a:r>
            <a:r>
              <a:rPr lang="en-US" dirty="0" smtClean="0"/>
              <a:t> solutions adversely </a:t>
            </a:r>
            <a:r>
              <a:rPr lang="en-US" dirty="0"/>
              <a:t>affected by heat, </a:t>
            </a:r>
            <a:r>
              <a:rPr lang="en-US" dirty="0" smtClean="0"/>
              <a:t>may </a:t>
            </a:r>
            <a:r>
              <a:rPr lang="en-US" dirty="0"/>
              <a:t>be the </a:t>
            </a:r>
            <a:r>
              <a:rPr lang="en-US" dirty="0" smtClean="0"/>
              <a:t>only way </a:t>
            </a:r>
            <a:r>
              <a:rPr lang="en-US" dirty="0"/>
              <a:t>in which </a:t>
            </a:r>
            <a:r>
              <a:rPr lang="en-US" dirty="0" smtClean="0"/>
              <a:t>sterilization is accomplished.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7432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5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shred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"/>
            <a:ext cx="32004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1722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erlin Sans FB" pitchFamily="34" charset="0"/>
              </a:rPr>
              <a:t>Chemical Processes </a:t>
            </a:r>
            <a:r>
              <a:rPr lang="en-US" sz="3200" dirty="0" smtClean="0">
                <a:latin typeface="Berlin Sans FB" pitchFamily="34" charset="0"/>
              </a:rPr>
              <a:t>of Sterilization</a:t>
            </a:r>
            <a:r>
              <a:rPr lang="en-US" sz="3200" dirty="0">
                <a:latin typeface="Berlin Sans FB" pitchFamily="34" charset="0"/>
              </a:rPr>
              <a:t/>
            </a:r>
            <a:br>
              <a:rPr lang="en-US" sz="3200" dirty="0">
                <a:latin typeface="Berlin Sans FB" pitchFamily="34" charset="0"/>
              </a:rPr>
            </a:br>
            <a:r>
              <a:rPr lang="en-US" sz="3200" dirty="0">
                <a:latin typeface="Berlin Sans FB" pitchFamily="34" charset="0"/>
              </a:rPr>
              <a:t>Gas Sterilization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447800"/>
                <a:ext cx="8458200" cy="5105400"/>
              </a:xfrm>
            </p:spPr>
            <p:txBody>
              <a:bodyPr>
                <a:normAutofit fontScale="85000" lnSpcReduction="10000"/>
              </a:bodyPr>
              <a:lstStyle/>
              <a:p>
                <a:pPr marL="514350" indent="-514350" algn="just">
                  <a:buFont typeface="+mj-lt"/>
                  <a:buAutoNum type="alphaUcPeriod"/>
                </a:pPr>
                <a:r>
                  <a:rPr lang="en-US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Old gases (formaldehyde </a:t>
                </a:r>
                <a:r>
                  <a:rPr lang="en-US" dirty="0">
                    <a:solidFill>
                      <a:srgbClr val="FF0000"/>
                    </a:solidFill>
                    <a:latin typeface="Berlin Sans FB Demi" pitchFamily="34" charset="0"/>
                  </a:rPr>
                  <a:t>and sulfur </a:t>
                </a:r>
                <a:r>
                  <a:rPr lang="en-US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dioxide) </a:t>
                </a:r>
              </a:p>
              <a:p>
                <a:pPr marL="0" indent="0" algn="just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  <a:latin typeface="Arial Narrow" pitchFamily="34" charset="0"/>
                  </a:rPr>
                  <a:t>Limitation:</a:t>
                </a:r>
                <a:r>
                  <a:rPr lang="en-US" dirty="0" smtClean="0">
                    <a:solidFill>
                      <a:srgbClr val="00B050"/>
                    </a:solidFill>
                    <a:latin typeface="Arial Narrow" pitchFamily="34" charset="0"/>
                  </a:rPr>
                  <a:t> highly </a:t>
                </a:r>
                <a:r>
                  <a:rPr lang="en-US" dirty="0">
                    <a:solidFill>
                      <a:srgbClr val="00B050"/>
                    </a:solidFill>
                    <a:latin typeface="Arial Narrow" pitchFamily="34" charset="0"/>
                  </a:rPr>
                  <a:t>reactive </a:t>
                </a:r>
                <a:r>
                  <a:rPr lang="en-US" dirty="0" smtClean="0">
                    <a:solidFill>
                      <a:srgbClr val="00B050"/>
                    </a:solidFill>
                    <a:latin typeface="Arial Narrow" pitchFamily="34" charset="0"/>
                  </a:rPr>
                  <a:t>chemicals so difficult to </a:t>
                </a:r>
                <a:r>
                  <a:rPr lang="en-US" dirty="0">
                    <a:solidFill>
                      <a:srgbClr val="00B050"/>
                    </a:solidFill>
                    <a:latin typeface="Arial Narrow" pitchFamily="34" charset="0"/>
                  </a:rPr>
                  <a:t>remove from many materials after exposure.</a:t>
                </a:r>
              </a:p>
              <a:p>
                <a:endParaRPr lang="en-US" dirty="0" smtClean="0"/>
              </a:p>
              <a:p>
                <a:pPr marL="514350" indent="-514350" algn="just">
                  <a:buFont typeface="+mj-lt"/>
                  <a:buAutoNum type="alphaUcPeriod" startAt="2"/>
                </a:pPr>
                <a:r>
                  <a:rPr lang="en-US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New gases (ethylene </a:t>
                </a:r>
                <a:r>
                  <a:rPr lang="en-US" dirty="0">
                    <a:solidFill>
                      <a:srgbClr val="FF0000"/>
                    </a:solidFill>
                    <a:latin typeface="Berlin Sans FB Demi" pitchFamily="34" charset="0"/>
                  </a:rPr>
                  <a:t>oxide and </a:t>
                </a:r>
                <a:r>
                  <a:rPr lang="en-US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beta-</a:t>
                </a:r>
                <a:r>
                  <a:rPr lang="en-US" dirty="0" err="1" smtClean="0">
                    <a:solidFill>
                      <a:srgbClr val="FF0000"/>
                    </a:solidFill>
                    <a:latin typeface="Berlin Sans FB Demi" pitchFamily="34" charset="0"/>
                  </a:rPr>
                  <a:t>propiolactone</a:t>
                </a:r>
                <a:r>
                  <a:rPr lang="en-US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)</a:t>
                </a: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 Narrow" pitchFamily="34" charset="0"/>
                  </a:rPr>
                  <a:t>Have </a:t>
                </a:r>
                <a:r>
                  <a:rPr lang="en-US" dirty="0">
                    <a:solidFill>
                      <a:srgbClr val="00B050"/>
                    </a:solidFill>
                    <a:latin typeface="Arial Narrow" pitchFamily="34" charset="0"/>
                  </a:rPr>
                  <a:t>fewer disadvantages than the </a:t>
                </a:r>
                <a:r>
                  <a:rPr lang="en-US" dirty="0" smtClean="0">
                    <a:solidFill>
                      <a:srgbClr val="00B050"/>
                    </a:solidFill>
                    <a:latin typeface="Arial Narrow" pitchFamily="34" charset="0"/>
                  </a:rPr>
                  <a:t>older agents so importance in </a:t>
                </a:r>
                <a:r>
                  <a:rPr lang="en-US" dirty="0">
                    <a:solidFill>
                      <a:srgbClr val="00B050"/>
                    </a:solidFill>
                    <a:latin typeface="Arial Narrow" pitchFamily="34" charset="0"/>
                  </a:rPr>
                  <a:t>sterilization</a:t>
                </a:r>
                <a:r>
                  <a:rPr lang="en-US" dirty="0" smtClean="0">
                    <a:solidFill>
                      <a:srgbClr val="00B050"/>
                    </a:solidFill>
                    <a:latin typeface="Arial Narrow" pitchFamily="34" charset="0"/>
                  </a:rPr>
                  <a:t>. Ex: Sterilizing plastic materials.</a:t>
                </a:r>
              </a:p>
              <a:p>
                <a:pPr marL="0" indent="0" algn="just">
                  <a:buNone/>
                </a:pPr>
                <a:endParaRPr lang="en-US" dirty="0">
                  <a:solidFill>
                    <a:srgbClr val="00B050"/>
                  </a:solidFill>
                  <a:latin typeface="Arial Narrow" pitchFamily="34" charset="0"/>
                </a:endParaRP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dirty="0">
                    <a:solidFill>
                      <a:srgbClr val="7030A0"/>
                    </a:solidFill>
                    <a:latin typeface="Berlin Sans FB" pitchFamily="34" charset="0"/>
                  </a:rPr>
                  <a:t>Ethylene </a:t>
                </a:r>
                <a:r>
                  <a:rPr lang="en-US" dirty="0" smtClean="0">
                    <a:solidFill>
                      <a:srgbClr val="7030A0"/>
                    </a:solidFill>
                    <a:latin typeface="Berlin Sans FB" pitchFamily="34" charset="0"/>
                  </a:rPr>
                  <a:t>Oxide (</a:t>
                </a:r>
                <a:r>
                  <a:rPr lang="en-US" dirty="0" err="1">
                    <a:solidFill>
                      <a:srgbClr val="7030A0"/>
                    </a:solidFill>
                    <a:latin typeface="Berlin Sans FB" pitchFamily="34" charset="0"/>
                  </a:rPr>
                  <a:t>EtO</a:t>
                </a:r>
                <a:r>
                  <a:rPr lang="en-US" dirty="0">
                    <a:solidFill>
                      <a:srgbClr val="7030A0"/>
                    </a:solidFill>
                    <a:latin typeface="Berlin Sans FB" pitchFamily="34" charset="0"/>
                  </a:rPr>
                  <a:t>) </a:t>
                </a:r>
                <a:endParaRPr lang="en-US" dirty="0" smtClean="0">
                  <a:solidFill>
                    <a:srgbClr val="7030A0"/>
                  </a:solidFill>
                  <a:latin typeface="Berlin Sans FB" pitchFamily="34" charset="0"/>
                </a:endParaRPr>
              </a:p>
              <a:p>
                <a:pPr marL="0" indent="0" algn="just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Arial Narrow" pitchFamily="34" charset="0"/>
                  </a:rPr>
                  <a:t>Gas </a:t>
                </a:r>
                <a:r>
                  <a:rPr lang="en-US" b="1" dirty="0">
                    <a:solidFill>
                      <a:srgbClr val="7030A0"/>
                    </a:solidFill>
                    <a:latin typeface="Arial Narrow" pitchFamily="34" charset="0"/>
                  </a:rPr>
                  <a:t>at </a:t>
                </a:r>
                <a:r>
                  <a:rPr lang="en-US" b="1" dirty="0" smtClean="0">
                    <a:solidFill>
                      <a:srgbClr val="7030A0"/>
                    </a:solidFill>
                    <a:latin typeface="Arial Narrow" pitchFamily="34" charset="0"/>
                  </a:rPr>
                  <a:t>room </a:t>
                </a:r>
                <a:r>
                  <a:rPr lang="en-US" b="1" dirty="0">
                    <a:solidFill>
                      <a:srgbClr val="7030A0"/>
                    </a:solidFill>
                    <a:latin typeface="Arial Narrow" pitchFamily="34" charset="0"/>
                  </a:rPr>
                  <a:t>temp </a:t>
                </a:r>
                <a:r>
                  <a:rPr lang="en-US" dirty="0">
                    <a:latin typeface="Bernard MT Condensed" pitchFamily="18" charset="0"/>
                  </a:rPr>
                  <a:t>(it penetrates </a:t>
                </a:r>
                <a:r>
                  <a:rPr lang="en-US" dirty="0" smtClean="0">
                    <a:latin typeface="Bernard MT Condensed" pitchFamily="18" charset="0"/>
                  </a:rPr>
                  <a:t>plastic, paperboard</a:t>
                </a:r>
                <a:r>
                  <a:rPr lang="en-US" dirty="0">
                    <a:latin typeface="Bernard MT Condensed" pitchFamily="18" charset="0"/>
                  </a:rPr>
                  <a:t>, and powder) dissipates from the materials simply by exposure to the air. </a:t>
                </a:r>
                <a:endParaRPr lang="en-US" dirty="0" smtClean="0">
                  <a:latin typeface="Bernard MT Condensed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Arial Narrow" pitchFamily="34" charset="0"/>
                  </a:rPr>
                  <a:t>Highly flammable so </a:t>
                </a:r>
                <a:r>
                  <a:rPr lang="en-US" dirty="0">
                    <a:solidFill>
                      <a:srgbClr val="0070C0"/>
                    </a:solidFill>
                    <a:latin typeface="Arial Narrow" pitchFamily="34" charset="0"/>
                  </a:rPr>
                  <a:t>(Admixed with inert gases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CO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Arial Narrow" pitchFamily="34" charset="0"/>
                  </a:rPr>
                  <a:t> or </a:t>
                </a:r>
                <a:r>
                  <a:rPr lang="en-US" dirty="0">
                    <a:solidFill>
                      <a:srgbClr val="0070C0"/>
                    </a:solidFill>
                    <a:latin typeface="Arial Narrow" pitchFamily="34" charset="0"/>
                  </a:rPr>
                  <a:t>fluorinated </a:t>
                </a:r>
                <a:r>
                  <a:rPr lang="en-US" dirty="0" smtClean="0">
                    <a:solidFill>
                      <a:srgbClr val="0070C0"/>
                    </a:solidFill>
                    <a:latin typeface="Arial Narrow" pitchFamily="34" charset="0"/>
                  </a:rPr>
                  <a:t>H.C. </a:t>
                </a:r>
                <a:r>
                  <a:rPr lang="en-US" dirty="0">
                    <a:solidFill>
                      <a:srgbClr val="0070C0"/>
                    </a:solidFill>
                    <a:latin typeface="Arial Narrow" pitchFamily="34" charset="0"/>
                  </a:rPr>
                  <a:t>(</a:t>
                </a:r>
                <a:r>
                  <a:rPr lang="en-US" dirty="0" err="1">
                    <a:solidFill>
                      <a:srgbClr val="0070C0"/>
                    </a:solidFill>
                    <a:latin typeface="Arial Narrow" pitchFamily="34" charset="0"/>
                  </a:rPr>
                  <a:t>Freons</a:t>
                </a:r>
                <a:r>
                  <a:rPr lang="en-US" dirty="0">
                    <a:solidFill>
                      <a:srgbClr val="0070C0"/>
                    </a:solidFill>
                    <a:latin typeface="Arial Narrow" pitchFamily="34" charset="0"/>
                  </a:rPr>
                  <a:t>) in certain proportions so rendered nonflammable and safe to handle.</a:t>
                </a:r>
                <a:endParaRPr lang="en-US" dirty="0" smtClean="0">
                  <a:solidFill>
                    <a:srgbClr val="0070C0"/>
                  </a:solidFill>
                  <a:latin typeface="Arial Narrow" pitchFamily="34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srgbClr val="7030A0"/>
                    </a:solidFill>
                    <a:latin typeface="Berlin Sans FB" pitchFamily="34" charset="0"/>
                  </a:rPr>
                  <a:t>Liquid state as </a:t>
                </a:r>
                <a:r>
                  <a:rPr lang="en-US" dirty="0">
                    <a:solidFill>
                      <a:srgbClr val="7030A0"/>
                    </a:solidFill>
                    <a:latin typeface="Berlin Sans FB" pitchFamily="34" charset="0"/>
                  </a:rPr>
                  <a:t>compressed in </a:t>
                </a:r>
                <a:r>
                  <a:rPr lang="en-US" dirty="0" smtClean="0">
                    <a:solidFill>
                      <a:srgbClr val="7030A0"/>
                    </a:solidFill>
                    <a:latin typeface="Berlin Sans FB" pitchFamily="34" charset="0"/>
                  </a:rPr>
                  <a:t>cylinders.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447800"/>
                <a:ext cx="8458200" cy="5105400"/>
              </a:xfrm>
              <a:blipFill rotWithShape="1">
                <a:blip r:embed="rId4"/>
                <a:stretch>
                  <a:fillRect l="-937" t="-1434" r="-1730" b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7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switch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"/>
            <a:ext cx="38100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4114800" cy="8080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Bernard MT Condensed" pitchFamily="18" charset="0"/>
              </a:rPr>
              <a:t>Sterilizing </a:t>
            </a:r>
            <a:r>
              <a:rPr lang="en-US" dirty="0" smtClean="0">
                <a:latin typeface="Bernard MT Condensed" pitchFamily="18" charset="0"/>
              </a:rPr>
              <a:t>Process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876800" cy="5410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Berlin Sans FB Demi" pitchFamily="34" charset="0"/>
              </a:rPr>
              <a:t>Sterilization </a:t>
            </a:r>
            <a:r>
              <a:rPr lang="en-US" dirty="0">
                <a:latin typeface="Berlin Sans FB Demi" pitchFamily="34" charset="0"/>
              </a:rPr>
              <a:t>with </a:t>
            </a:r>
            <a:r>
              <a:rPr lang="en-US" dirty="0" err="1" smtClean="0">
                <a:latin typeface="Berlin Sans FB Demi" pitchFamily="34" charset="0"/>
              </a:rPr>
              <a:t>EtO</a:t>
            </a:r>
            <a:r>
              <a:rPr lang="en-US" dirty="0" smtClean="0">
                <a:latin typeface="Berlin Sans FB Demi" pitchFamily="34" charset="0"/>
              </a:rPr>
              <a:t> is validated procedure using </a:t>
            </a:r>
            <a:r>
              <a:rPr lang="en-US" dirty="0">
                <a:latin typeface="Berlin Sans FB Demi" pitchFamily="34" charset="0"/>
              </a:rPr>
              <a:t>a pressure </a:t>
            </a:r>
            <a:r>
              <a:rPr lang="en-US" dirty="0" smtClean="0">
                <a:latin typeface="Berlin Sans FB Demi" pitchFamily="34" charset="0"/>
              </a:rPr>
              <a:t>chamber:</a:t>
            </a:r>
          </a:p>
          <a:p>
            <a:pPr marL="0" indent="0" algn="just">
              <a:buNone/>
            </a:pPr>
            <a:endParaRPr lang="en-US" dirty="0" smtClean="0">
              <a:latin typeface="Berlin Sans FB Demi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Arial Narrow" pitchFamily="34" charset="0"/>
              </a:rPr>
              <a:t>The material is </a:t>
            </a:r>
            <a:r>
              <a:rPr lang="en-US" dirty="0">
                <a:latin typeface="Arial Narrow" pitchFamily="34" charset="0"/>
              </a:rPr>
              <a:t>placed in a room or </a:t>
            </a:r>
            <a:r>
              <a:rPr lang="en-US" dirty="0" smtClean="0">
                <a:latin typeface="Arial Narrow" pitchFamily="34" charset="0"/>
              </a:rPr>
              <a:t>chamber and </a:t>
            </a:r>
            <a:r>
              <a:rPr lang="en-US" dirty="0">
                <a:latin typeface="Arial Narrow" pitchFamily="34" charset="0"/>
              </a:rPr>
              <a:t>exposed to a relative humidity of up to </a:t>
            </a:r>
            <a:r>
              <a:rPr lang="en-US" dirty="0" smtClean="0">
                <a:latin typeface="Arial Narrow" pitchFamily="34" charset="0"/>
              </a:rPr>
              <a:t>98% for </a:t>
            </a:r>
            <a:r>
              <a:rPr lang="en-US" dirty="0">
                <a:latin typeface="Arial Narrow" pitchFamily="34" charset="0"/>
              </a:rPr>
              <a:t>a period of 60 min or longer. </a:t>
            </a:r>
            <a:endParaRPr lang="en-US" dirty="0" smtClean="0">
              <a:latin typeface="Arial Narrow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Arial Narrow" pitchFamily="34" charset="0"/>
              </a:rPr>
              <a:t>Then placed in chamber </a:t>
            </a:r>
            <a:r>
              <a:rPr lang="en-US" dirty="0">
                <a:latin typeface="Arial Narrow" pitchFamily="34" charset="0"/>
              </a:rPr>
              <a:t>previously heated to </a:t>
            </a:r>
            <a:r>
              <a:rPr lang="en-US" dirty="0" smtClean="0">
                <a:latin typeface="Arial Narrow" pitchFamily="34" charset="0"/>
              </a:rPr>
              <a:t>55°C and </a:t>
            </a:r>
            <a:r>
              <a:rPr lang="en-US" dirty="0">
                <a:latin typeface="Arial Narrow" pitchFamily="34" charset="0"/>
              </a:rPr>
              <a:t>an initial vacuum </a:t>
            </a:r>
            <a:r>
              <a:rPr lang="en-US" dirty="0" smtClean="0">
                <a:latin typeface="Arial Narrow" pitchFamily="34" charset="0"/>
              </a:rPr>
              <a:t>of 27 </a:t>
            </a:r>
            <a:r>
              <a:rPr lang="en-US" dirty="0">
                <a:latin typeface="Arial Narrow" pitchFamily="34" charset="0"/>
              </a:rPr>
              <a:t>in. Hg is drawn. </a:t>
            </a:r>
            <a:endParaRPr lang="en-US" dirty="0" smtClean="0">
              <a:latin typeface="Arial Narrow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>
                <a:latin typeface="Arial Narrow" pitchFamily="34" charset="0"/>
              </a:rPr>
              <a:t>EtO</a:t>
            </a:r>
            <a:r>
              <a:rPr lang="en-US" dirty="0" smtClean="0">
                <a:latin typeface="Arial Narrow" pitchFamily="34" charset="0"/>
              </a:rPr>
              <a:t> is introduced with moisture </a:t>
            </a:r>
            <a:r>
              <a:rPr lang="en-US" dirty="0">
                <a:latin typeface="Arial Narrow" pitchFamily="34" charset="0"/>
              </a:rPr>
              <a:t>to achieve </a:t>
            </a:r>
            <a:r>
              <a:rPr lang="en-US" dirty="0" smtClean="0">
                <a:latin typeface="Arial Narrow" pitchFamily="34" charset="0"/>
              </a:rPr>
              <a:t>a relative </a:t>
            </a:r>
            <a:r>
              <a:rPr lang="en-US" dirty="0">
                <a:latin typeface="Arial Narrow" pitchFamily="34" charset="0"/>
              </a:rPr>
              <a:t>humidity of 50 to 60</a:t>
            </a:r>
            <a:r>
              <a:rPr lang="en-US" dirty="0" smtClean="0">
                <a:latin typeface="Arial Narrow" pitchFamily="34" charset="0"/>
              </a:rPr>
              <a:t>% </a:t>
            </a:r>
            <a:r>
              <a:rPr lang="en-US" dirty="0">
                <a:latin typeface="Arial Narrow" pitchFamily="34" charset="0"/>
              </a:rPr>
              <a:t>to the </a:t>
            </a:r>
            <a:r>
              <a:rPr lang="en-US" dirty="0" smtClean="0">
                <a:latin typeface="Arial Narrow" pitchFamily="34" charset="0"/>
              </a:rPr>
              <a:t>pressure required </a:t>
            </a:r>
            <a:r>
              <a:rPr lang="en-US" dirty="0">
                <a:latin typeface="Arial Narrow" pitchFamily="34" charset="0"/>
              </a:rPr>
              <a:t>to give the desired concentration </a:t>
            </a:r>
            <a:r>
              <a:rPr lang="en-US" dirty="0" smtClean="0">
                <a:latin typeface="Arial Narrow" pitchFamily="34" charset="0"/>
              </a:rPr>
              <a:t>of ethylene </a:t>
            </a:r>
            <a:r>
              <a:rPr lang="en-US" dirty="0">
                <a:latin typeface="Arial Narrow" pitchFamily="34" charset="0"/>
              </a:rPr>
              <a:t>oxide </a:t>
            </a:r>
            <a:r>
              <a:rPr lang="en-US" dirty="0" smtClean="0">
                <a:latin typeface="Arial Narrow" pitchFamily="34" charset="0"/>
              </a:rPr>
              <a:t>which </a:t>
            </a:r>
            <a:r>
              <a:rPr lang="en-US" dirty="0">
                <a:latin typeface="Arial Narrow" pitchFamily="34" charset="0"/>
              </a:rPr>
              <a:t>is </a:t>
            </a:r>
            <a:r>
              <a:rPr lang="en-US" dirty="0" smtClean="0">
                <a:latin typeface="Arial Narrow" pitchFamily="34" charset="0"/>
              </a:rPr>
              <a:t>maintained throughout </a:t>
            </a:r>
            <a:r>
              <a:rPr lang="en-US" dirty="0">
                <a:latin typeface="Arial Narrow" pitchFamily="34" charset="0"/>
              </a:rPr>
              <a:t>the exposure </a:t>
            </a:r>
            <a:r>
              <a:rPr lang="en-US" dirty="0" smtClean="0">
                <a:latin typeface="Arial Narrow" pitchFamily="34" charset="0"/>
              </a:rPr>
              <a:t>period (6-24h)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Arial Narrow" pitchFamily="34" charset="0"/>
              </a:rPr>
              <a:t>Gas </a:t>
            </a:r>
            <a:r>
              <a:rPr lang="en-US" dirty="0">
                <a:latin typeface="Arial Narrow" pitchFamily="34" charset="0"/>
              </a:rPr>
              <a:t>is </a:t>
            </a:r>
            <a:r>
              <a:rPr lang="en-US" dirty="0" smtClean="0">
                <a:latin typeface="Arial Narrow" pitchFamily="34" charset="0"/>
              </a:rPr>
              <a:t>exhausted and </a:t>
            </a:r>
            <a:r>
              <a:rPr lang="en-US" dirty="0">
                <a:latin typeface="Arial Narrow" pitchFamily="34" charset="0"/>
              </a:rPr>
              <a:t>a </a:t>
            </a:r>
            <a:r>
              <a:rPr lang="en-US" dirty="0" smtClean="0">
                <a:latin typeface="Arial Narrow" pitchFamily="34" charset="0"/>
              </a:rPr>
              <a:t>vacuum of 25 </a:t>
            </a:r>
            <a:r>
              <a:rPr lang="en-US" dirty="0">
                <a:latin typeface="Arial Narrow" pitchFamily="34" charset="0"/>
              </a:rPr>
              <a:t>inches Hg is drawn. </a:t>
            </a:r>
            <a:endParaRPr lang="en-US" dirty="0" smtClean="0">
              <a:latin typeface="Arial Narrow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Arial Narrow" pitchFamily="34" charset="0"/>
              </a:rPr>
              <a:t>Filtered air </a:t>
            </a:r>
            <a:r>
              <a:rPr lang="en-US" dirty="0">
                <a:latin typeface="Arial Narrow" pitchFamily="34" charset="0"/>
              </a:rPr>
              <a:t>is then introduced into the chamber </a:t>
            </a:r>
            <a:r>
              <a:rPr lang="en-US" dirty="0" smtClean="0">
                <a:latin typeface="Arial Narrow" pitchFamily="34" charset="0"/>
              </a:rPr>
              <a:t>until atmospheric </a:t>
            </a:r>
            <a:r>
              <a:rPr lang="en-US" dirty="0">
                <a:latin typeface="Arial Narrow" pitchFamily="34" charset="0"/>
              </a:rPr>
              <a:t>pressure is attained.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743325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7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allery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"/>
            <a:ext cx="32004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2578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Berlin Sans FB" pitchFamily="34" charset="0"/>
              </a:rPr>
              <a:t>Factors affecting sterilization time with </a:t>
            </a:r>
            <a:r>
              <a:rPr lang="en-US" sz="3200" dirty="0" err="1" smtClean="0">
                <a:latin typeface="Berlin Sans FB" pitchFamily="34" charset="0"/>
              </a:rPr>
              <a:t>EtO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305800" cy="5105400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Berlin Sans FB Demi" pitchFamily="34" charset="0"/>
              </a:rPr>
              <a:t>A heated chamber is </a:t>
            </a:r>
            <a:r>
              <a:rPr lang="en-US" dirty="0" smtClean="0">
                <a:latin typeface="Berlin Sans FB Demi" pitchFamily="34" charset="0"/>
              </a:rPr>
              <a:t>decreasing </a:t>
            </a:r>
            <a:r>
              <a:rPr lang="en-US" dirty="0">
                <a:latin typeface="Berlin Sans FB Demi" pitchFamily="34" charset="0"/>
              </a:rPr>
              <a:t>the </a:t>
            </a:r>
            <a:r>
              <a:rPr lang="en-US" dirty="0" smtClean="0">
                <a:latin typeface="Berlin Sans FB Demi" pitchFamily="34" charset="0"/>
              </a:rPr>
              <a:t>time required </a:t>
            </a:r>
            <a:r>
              <a:rPr lang="en-US" dirty="0">
                <a:latin typeface="Berlin Sans FB Demi" pitchFamily="34" charset="0"/>
              </a:rPr>
              <a:t>for this sterilization process. </a:t>
            </a:r>
            <a:endParaRPr lang="en-US" dirty="0" smtClean="0">
              <a:latin typeface="Berlin Sans FB Demi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A temperature of 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55°C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has 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no adverse effect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on most substances then a rise in temp 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of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17°C 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permits the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shortening of 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the exposure period by about one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half.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00B050"/>
              </a:solidFill>
              <a:latin typeface="Baskerville Old Face" pitchFamily="18" charset="0"/>
            </a:endParaRPr>
          </a:p>
          <a:p>
            <a:pPr marL="514350" indent="-514350" algn="just">
              <a:buFont typeface="+mj-lt"/>
              <a:buAutoNum type="arabicPeriod" startAt="2"/>
            </a:pPr>
            <a:r>
              <a:rPr lang="en-US" dirty="0" smtClean="0">
                <a:latin typeface="Berlin Sans FB Demi" pitchFamily="34" charset="0"/>
              </a:rPr>
              <a:t>Moisture found </a:t>
            </a:r>
            <a:r>
              <a:rPr lang="en-US" dirty="0">
                <a:latin typeface="Berlin Sans FB Demi" pitchFamily="34" charset="0"/>
              </a:rPr>
              <a:t>to exert a </a:t>
            </a:r>
            <a:r>
              <a:rPr lang="en-US" dirty="0" smtClean="0">
                <a:latin typeface="Berlin Sans FB Demi" pitchFamily="34" charset="0"/>
              </a:rPr>
              <a:t>significant effect </a:t>
            </a:r>
            <a:r>
              <a:rPr lang="en-US" dirty="0">
                <a:latin typeface="Berlin Sans FB Demi" pitchFamily="34" charset="0"/>
              </a:rPr>
              <a:t>on the sterilization </a:t>
            </a:r>
            <a:r>
              <a:rPr lang="en-US" dirty="0" smtClean="0">
                <a:latin typeface="Berlin Sans FB Demi" pitchFamily="34" charset="0"/>
              </a:rPr>
              <a:t>process.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 A moisture 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up to 95% RH should be the first step in every sterilizing cycle as an aid in the distribution and absorption of moisture by the material to be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sterilized then 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a relative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humidity (RH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) of 30% or more is essential for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effective antibacterial 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activity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Note:</a:t>
            </a:r>
            <a:r>
              <a:rPr lang="en-US" dirty="0" smtClean="0"/>
              <a:t> </a:t>
            </a:r>
            <a:r>
              <a:rPr lang="en-US" dirty="0" smtClean="0">
                <a:latin typeface="Arial Narrow" pitchFamily="34" charset="0"/>
              </a:rPr>
              <a:t>M.O. </a:t>
            </a:r>
            <a:r>
              <a:rPr lang="en-US" dirty="0">
                <a:latin typeface="Arial Narrow" pitchFamily="34" charset="0"/>
              </a:rPr>
              <a:t>must be hydrated if </a:t>
            </a:r>
            <a:r>
              <a:rPr lang="en-US" dirty="0" smtClean="0">
                <a:latin typeface="Arial Narrow" pitchFamily="34" charset="0"/>
              </a:rPr>
              <a:t>to be </a:t>
            </a:r>
            <a:r>
              <a:rPr lang="en-US" dirty="0">
                <a:latin typeface="Arial Narrow" pitchFamily="34" charset="0"/>
              </a:rPr>
              <a:t>killed by </a:t>
            </a:r>
            <a:r>
              <a:rPr lang="en-US" dirty="0" err="1" smtClean="0">
                <a:latin typeface="Arial Narrow" pitchFamily="34" charset="0"/>
              </a:rPr>
              <a:t>EtO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within the </a:t>
            </a:r>
            <a:r>
              <a:rPr lang="en-US" dirty="0" smtClean="0">
                <a:latin typeface="Arial Narrow" pitchFamily="34" charset="0"/>
              </a:rPr>
              <a:t>usual cycle </a:t>
            </a:r>
            <a:r>
              <a:rPr lang="en-US" dirty="0">
                <a:latin typeface="Arial Narrow" pitchFamily="34" charset="0"/>
              </a:rPr>
              <a:t>time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514350" indent="-514350" algn="just">
              <a:buFont typeface="+mj-lt"/>
              <a:buAutoNum type="arabicPeriod" startAt="3"/>
            </a:pPr>
            <a:r>
              <a:rPr lang="en-US" dirty="0" smtClean="0">
                <a:latin typeface="Berlin Sans FB Demi" pitchFamily="34" charset="0"/>
              </a:rPr>
              <a:t>The </a:t>
            </a:r>
            <a:r>
              <a:rPr lang="en-US" dirty="0">
                <a:latin typeface="Berlin Sans FB Demi" pitchFamily="34" charset="0"/>
              </a:rPr>
              <a:t>exposure conditions </a:t>
            </a:r>
            <a:r>
              <a:rPr lang="en-US" dirty="0" smtClean="0">
                <a:latin typeface="Berlin Sans FB Demi" pitchFamily="34" charset="0"/>
              </a:rPr>
              <a:t>with </a:t>
            </a:r>
            <a:r>
              <a:rPr lang="en-US" dirty="0" err="1" smtClean="0">
                <a:latin typeface="Berlin Sans FB Demi" pitchFamily="34" charset="0"/>
              </a:rPr>
              <a:t>EtO</a:t>
            </a:r>
            <a:r>
              <a:rPr lang="en-US" dirty="0" smtClean="0">
                <a:latin typeface="Berlin Sans FB Demi" pitchFamily="34" charset="0"/>
              </a:rPr>
              <a:t> conc. </a:t>
            </a:r>
            <a:r>
              <a:rPr lang="en-US" dirty="0">
                <a:latin typeface="Berlin Sans FB Demi" pitchFamily="34" charset="0"/>
              </a:rPr>
              <a:t>higher than the </a:t>
            </a:r>
            <a:r>
              <a:rPr lang="en-US" dirty="0" smtClean="0">
                <a:latin typeface="Berlin Sans FB Demi" pitchFamily="34" charset="0"/>
              </a:rPr>
              <a:t>min. effective conc. </a:t>
            </a:r>
            <a:r>
              <a:rPr lang="en-US" dirty="0">
                <a:latin typeface="Berlin Sans FB Demi" pitchFamily="34" charset="0"/>
              </a:rPr>
              <a:t>of 450 </a:t>
            </a:r>
            <a:r>
              <a:rPr lang="en-US" dirty="0" smtClean="0">
                <a:latin typeface="Berlin Sans FB Demi" pitchFamily="34" charset="0"/>
              </a:rPr>
              <a:t>mg/liter of </a:t>
            </a:r>
            <a:r>
              <a:rPr lang="en-US" dirty="0">
                <a:latin typeface="Berlin Sans FB Demi" pitchFamily="34" charset="0"/>
              </a:rPr>
              <a:t>chamber volume reduce the exposure period.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Note:</a:t>
            </a:r>
            <a:r>
              <a:rPr lang="en-US" dirty="0" smtClean="0"/>
              <a:t> </a:t>
            </a:r>
            <a:r>
              <a:rPr lang="en-US" dirty="0" smtClean="0">
                <a:latin typeface="Arial Narrow" pitchFamily="34" charset="0"/>
              </a:rPr>
              <a:t>The conc. employed </a:t>
            </a:r>
            <a:r>
              <a:rPr lang="en-US" dirty="0">
                <a:latin typeface="Arial Narrow" pitchFamily="34" charset="0"/>
              </a:rPr>
              <a:t>are </a:t>
            </a:r>
            <a:r>
              <a:rPr lang="en-US" dirty="0" smtClean="0">
                <a:latin typeface="Arial Narrow" pitchFamily="34" charset="0"/>
              </a:rPr>
              <a:t>directly related </a:t>
            </a:r>
            <a:r>
              <a:rPr lang="en-US" dirty="0">
                <a:latin typeface="Arial Narrow" pitchFamily="34" charset="0"/>
              </a:rPr>
              <a:t>to the pressure of the various </a:t>
            </a:r>
            <a:r>
              <a:rPr lang="en-US" dirty="0" smtClean="0">
                <a:latin typeface="Arial Narrow" pitchFamily="34" charset="0"/>
              </a:rPr>
              <a:t>mixtures required </a:t>
            </a:r>
            <a:r>
              <a:rPr lang="en-US" dirty="0">
                <a:latin typeface="Arial Narrow" pitchFamily="34" charset="0"/>
              </a:rPr>
              <a:t>to attain that </a:t>
            </a:r>
            <a:r>
              <a:rPr lang="en-US" dirty="0" smtClean="0">
                <a:latin typeface="Arial Narrow" pitchFamily="34" charset="0"/>
              </a:rPr>
              <a:t>conc.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8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ip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"/>
            <a:ext cx="38100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534400" cy="5334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Note:</a:t>
            </a:r>
            <a:r>
              <a:rPr lang="en-US" dirty="0" smtClean="0"/>
              <a:t> </a:t>
            </a:r>
            <a:r>
              <a:rPr lang="en-US" b="1" u="sng" dirty="0" smtClean="0">
                <a:latin typeface="Arial Narrow" pitchFamily="34" charset="0"/>
              </a:rPr>
              <a:t>liquid </a:t>
            </a:r>
            <a:r>
              <a:rPr lang="en-US" b="1" u="sng" dirty="0">
                <a:latin typeface="Arial Narrow" pitchFamily="34" charset="0"/>
              </a:rPr>
              <a:t>ethylene oxide </a:t>
            </a:r>
            <a:r>
              <a:rPr lang="en-US" dirty="0" smtClean="0">
                <a:latin typeface="Arial Narrow" pitchFamily="34" charset="0"/>
              </a:rPr>
              <a:t>is frequently </a:t>
            </a:r>
            <a:r>
              <a:rPr lang="en-US" dirty="0">
                <a:latin typeface="Arial Narrow" pitchFamily="34" charset="0"/>
              </a:rPr>
              <a:t>used </a:t>
            </a:r>
            <a:r>
              <a:rPr lang="en-US" dirty="0" smtClean="0">
                <a:latin typeface="Arial Narrow" pitchFamily="34" charset="0"/>
              </a:rPr>
              <a:t>by vaporized </a:t>
            </a:r>
            <a:r>
              <a:rPr lang="en-US" dirty="0">
                <a:latin typeface="Arial Narrow" pitchFamily="34" charset="0"/>
              </a:rPr>
              <a:t>into the sterilizing </a:t>
            </a:r>
            <a:r>
              <a:rPr lang="en-US" dirty="0" smtClean="0">
                <a:latin typeface="Arial Narrow" pitchFamily="34" charset="0"/>
              </a:rPr>
              <a:t>chamber previously </a:t>
            </a:r>
            <a:r>
              <a:rPr lang="en-US" dirty="0">
                <a:latin typeface="Arial Narrow" pitchFamily="34" charset="0"/>
              </a:rPr>
              <a:t>evacuated to at least </a:t>
            </a:r>
            <a:r>
              <a:rPr lang="en-US" dirty="0" smtClean="0">
                <a:latin typeface="Arial Narrow" pitchFamily="34" charset="0"/>
              </a:rPr>
              <a:t>28 </a:t>
            </a:r>
            <a:r>
              <a:rPr lang="en-US" dirty="0">
                <a:latin typeface="Arial Narrow" pitchFamily="34" charset="0"/>
              </a:rPr>
              <a:t>in</a:t>
            </a:r>
            <a:r>
              <a:rPr lang="en-US" dirty="0" smtClean="0">
                <a:latin typeface="Arial Narrow" pitchFamily="34" charset="0"/>
              </a:rPr>
              <a:t>. Hg</a:t>
            </a:r>
            <a:r>
              <a:rPr lang="en-US" dirty="0">
                <a:latin typeface="Arial Narrow" pitchFamily="34" charset="0"/>
              </a:rPr>
              <a:t>.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Berlin Sans FB Demi" pitchFamily="34" charset="0"/>
              </a:rPr>
              <a:t>How to evacuate of </a:t>
            </a:r>
            <a:r>
              <a:rPr lang="en-US" dirty="0" err="1" smtClean="0">
                <a:latin typeface="Berlin Sans FB Demi" pitchFamily="34" charset="0"/>
              </a:rPr>
              <a:t>EtO</a:t>
            </a:r>
            <a:r>
              <a:rPr lang="en-US" dirty="0" smtClean="0">
                <a:latin typeface="Berlin Sans FB Demi" pitchFamily="34" charset="0"/>
              </a:rPr>
              <a:t>??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</a:rPr>
              <a:t>Dissipation </a:t>
            </a:r>
            <a:r>
              <a:rPr lang="en-US" b="1" dirty="0">
                <a:solidFill>
                  <a:srgbClr val="00B050"/>
                </a:solidFill>
              </a:rPr>
              <a:t>of </a:t>
            </a:r>
            <a:r>
              <a:rPr lang="en-US" b="1" dirty="0" err="1" smtClean="0">
                <a:solidFill>
                  <a:srgbClr val="00B050"/>
                </a:solidFill>
              </a:rPr>
              <a:t>EtO</a:t>
            </a:r>
            <a:r>
              <a:rPr lang="en-US" b="1" dirty="0" smtClean="0">
                <a:solidFill>
                  <a:srgbClr val="00B050"/>
                </a:solidFill>
              </a:rPr>
              <a:t> from </a:t>
            </a:r>
            <a:r>
              <a:rPr lang="en-US" b="1" dirty="0">
                <a:solidFill>
                  <a:srgbClr val="00B050"/>
                </a:solidFill>
              </a:rPr>
              <a:t>materials is </a:t>
            </a:r>
            <a:r>
              <a:rPr lang="en-US" b="1" dirty="0" smtClean="0">
                <a:solidFill>
                  <a:srgbClr val="00B050"/>
                </a:solidFill>
              </a:rPr>
              <a:t>accomplished at the end </a:t>
            </a:r>
            <a:r>
              <a:rPr lang="en-US" b="1" dirty="0">
                <a:solidFill>
                  <a:srgbClr val="00B050"/>
                </a:solidFill>
              </a:rPr>
              <a:t>of a sterilizing cycle by the evacuation </a:t>
            </a:r>
            <a:r>
              <a:rPr lang="en-US" b="1" dirty="0" smtClean="0">
                <a:solidFill>
                  <a:srgbClr val="00B050"/>
                </a:solidFill>
              </a:rPr>
              <a:t>followed by </a:t>
            </a:r>
            <a:r>
              <a:rPr lang="en-US" b="1" dirty="0">
                <a:solidFill>
                  <a:srgbClr val="00B050"/>
                </a:solidFill>
              </a:rPr>
              <a:t>a short period of aeration, that is, </a:t>
            </a:r>
            <a:r>
              <a:rPr lang="en-US" b="1" dirty="0" smtClean="0">
                <a:solidFill>
                  <a:srgbClr val="00B050"/>
                </a:solidFill>
              </a:rPr>
              <a:t>exposure to </a:t>
            </a:r>
            <a:r>
              <a:rPr lang="en-US" b="1" dirty="0">
                <a:solidFill>
                  <a:srgbClr val="00B050"/>
                </a:solidFill>
              </a:rPr>
              <a:t>the normal atmosphere.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Berlin Sans FB" pitchFamily="34" charset="0"/>
              </a:rPr>
              <a:t>Disadvantages: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Rubber</a:t>
            </a:r>
            <a:r>
              <a:rPr lang="en-US" dirty="0"/>
              <a:t>, certain plastics, and leather-have </a:t>
            </a:r>
            <a:r>
              <a:rPr lang="en-US" dirty="0" smtClean="0"/>
              <a:t>a strong </a:t>
            </a:r>
            <a:r>
              <a:rPr lang="en-US" dirty="0"/>
              <a:t>affinity for </a:t>
            </a:r>
            <a:r>
              <a:rPr lang="en-US" dirty="0" err="1" smtClean="0"/>
              <a:t>EtO</a:t>
            </a:r>
            <a:r>
              <a:rPr lang="en-US" dirty="0" smtClean="0"/>
              <a:t> and may require </a:t>
            </a:r>
            <a:r>
              <a:rPr lang="en-US" dirty="0"/>
              <a:t>prolonged aeration, as long as 12 to </a:t>
            </a:r>
            <a:r>
              <a:rPr lang="en-US" dirty="0" smtClean="0"/>
              <a:t>24 hours</a:t>
            </a:r>
            <a:r>
              <a:rPr lang="en-US" dirty="0"/>
              <a:t>, before items </a:t>
            </a:r>
            <a:r>
              <a:rPr lang="en-US" dirty="0" smtClean="0"/>
              <a:t>safely </a:t>
            </a:r>
            <a:r>
              <a:rPr lang="en-US" dirty="0"/>
              <a:t>be used. 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Tissue </a:t>
            </a:r>
            <a:r>
              <a:rPr lang="en-US" dirty="0"/>
              <a:t>irritation may </a:t>
            </a:r>
            <a:r>
              <a:rPr lang="en-US" dirty="0" smtClean="0"/>
              <a:t>result if </a:t>
            </a:r>
            <a:r>
              <a:rPr lang="en-US" dirty="0"/>
              <a:t>the </a:t>
            </a:r>
            <a:r>
              <a:rPr lang="en-US" dirty="0" err="1" smtClean="0"/>
              <a:t>Eto</a:t>
            </a:r>
            <a:r>
              <a:rPr lang="en-US" dirty="0" smtClean="0"/>
              <a:t> </a:t>
            </a:r>
            <a:r>
              <a:rPr lang="en-US" dirty="0"/>
              <a:t>is not entirely dissipated.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Carcinogenic and mutagenic </a:t>
            </a:r>
            <a:r>
              <a:rPr lang="en-US" dirty="0"/>
              <a:t>properties of </a:t>
            </a:r>
            <a:r>
              <a:rPr lang="en-US" dirty="0" err="1"/>
              <a:t>EtO</a:t>
            </a:r>
            <a:r>
              <a:rPr lang="en-US" dirty="0"/>
              <a:t> and residues </a:t>
            </a:r>
            <a:r>
              <a:rPr lang="en-US" dirty="0" smtClean="0"/>
              <a:t>in materials </a:t>
            </a:r>
            <a:r>
              <a:rPr lang="en-US" dirty="0"/>
              <a:t>for human use.</a:t>
            </a:r>
          </a:p>
        </p:txBody>
      </p:sp>
    </p:spTree>
    <p:extLst>
      <p:ext uri="{BB962C8B-B14F-4D97-AF65-F5344CB8AC3E}">
        <p14:creationId xmlns:p14="http://schemas.microsoft.com/office/powerpoint/2010/main" val="4641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"/>
            <a:ext cx="38100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3100" dirty="0">
                <a:solidFill>
                  <a:srgbClr val="FF0000"/>
                </a:solidFill>
                <a:latin typeface="Berlin Sans FB Demi" pitchFamily="34" charset="0"/>
              </a:rPr>
              <a:t>Mechanism of </a:t>
            </a:r>
            <a:r>
              <a:rPr lang="en-US" sz="3100" dirty="0" smtClean="0">
                <a:solidFill>
                  <a:srgbClr val="FF0000"/>
                </a:solidFill>
                <a:latin typeface="Berlin Sans FB Demi" pitchFamily="34" charset="0"/>
              </a:rPr>
              <a:t>Action of Ethylene oxide: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exert lethal </a:t>
            </a:r>
            <a:r>
              <a:rPr lang="en-US" dirty="0">
                <a:latin typeface="Arial Narrow" pitchFamily="34" charset="0"/>
              </a:rPr>
              <a:t>effect upon </a:t>
            </a:r>
            <a:r>
              <a:rPr lang="en-US" dirty="0" smtClean="0">
                <a:latin typeface="Arial Narrow" pitchFamily="34" charset="0"/>
              </a:rPr>
              <a:t>M.O. by </a:t>
            </a:r>
            <a:r>
              <a:rPr lang="en-US" dirty="0">
                <a:latin typeface="Arial Narrow" pitchFamily="34" charset="0"/>
              </a:rPr>
              <a:t>alkylating essential </a:t>
            </a:r>
            <a:r>
              <a:rPr lang="en-US" dirty="0" smtClean="0">
                <a:latin typeface="Arial Narrow" pitchFamily="34" charset="0"/>
              </a:rPr>
              <a:t>metabolites, affecting </a:t>
            </a:r>
            <a:r>
              <a:rPr lang="en-US" dirty="0">
                <a:latin typeface="Arial Narrow" pitchFamily="34" charset="0"/>
              </a:rPr>
              <a:t>particularly the reproductive </a:t>
            </a:r>
            <a:r>
              <a:rPr lang="en-US" dirty="0" smtClean="0">
                <a:latin typeface="Arial Narrow" pitchFamily="34" charset="0"/>
              </a:rPr>
              <a:t>process. </a:t>
            </a:r>
          </a:p>
          <a:p>
            <a:pPr marL="0" indent="0" algn="just">
              <a:buNone/>
            </a:pPr>
            <a:endParaRPr lang="en-US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alkylation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occurs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replacing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active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hydrogen on sulfhydryl, amino,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carboxyl, or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hydroxyl groups with a </a:t>
            </a:r>
            <a:r>
              <a:rPr lang="en-US" dirty="0" err="1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hydroxyethyl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radical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 algn="just">
              <a:buNone/>
            </a:pPr>
            <a:endParaRPr lang="en-US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altered metabolites are not available to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M.O.,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so it dies without reproducing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sz="3100" dirty="0" smtClean="0">
                <a:solidFill>
                  <a:srgbClr val="0070C0"/>
                </a:solidFill>
                <a:latin typeface="Berlin Sans FB Demi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2900" dirty="0" smtClean="0">
                <a:solidFill>
                  <a:srgbClr val="0070C0"/>
                </a:solidFill>
                <a:latin typeface="Berlin Sans FB Demi" pitchFamily="34" charset="0"/>
              </a:rPr>
              <a:t>Limitation</a:t>
            </a:r>
            <a:r>
              <a:rPr lang="en-US" sz="29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Alkylation occur with drug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molecules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liquid state so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sterilization is limited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sz="3400" dirty="0" smtClean="0">
                <a:solidFill>
                  <a:srgbClr val="0070C0"/>
                </a:solidFill>
                <a:latin typeface="Berlin Sans FB Demi" pitchFamily="34" charset="0"/>
              </a:rPr>
              <a:t>Application: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900" dirty="0" smtClean="0">
                <a:latin typeface="Arial Narrow" pitchFamily="34" charset="0"/>
              </a:rPr>
              <a:t>dry </a:t>
            </a:r>
            <a:r>
              <a:rPr lang="en-US" sz="2900" dirty="0">
                <a:latin typeface="Arial Narrow" pitchFamily="34" charset="0"/>
              </a:rPr>
              <a:t>powders of </a:t>
            </a:r>
            <a:r>
              <a:rPr lang="en-US" sz="2900" dirty="0" smtClean="0">
                <a:latin typeface="Arial Narrow" pitchFamily="34" charset="0"/>
              </a:rPr>
              <a:t>substances are unaffected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900" dirty="0" smtClean="0">
                <a:latin typeface="Arial Narrow" pitchFamily="34" charset="0"/>
              </a:rPr>
              <a:t>plastic </a:t>
            </a:r>
            <a:r>
              <a:rPr lang="en-US" sz="2900" dirty="0">
                <a:latin typeface="Arial Narrow" pitchFamily="34" charset="0"/>
              </a:rPr>
              <a:t>materials, rubber </a:t>
            </a:r>
            <a:r>
              <a:rPr lang="en-US" sz="2900" dirty="0" smtClean="0">
                <a:latin typeface="Arial Narrow" pitchFamily="34" charset="0"/>
              </a:rPr>
              <a:t>goods, and </a:t>
            </a:r>
            <a:r>
              <a:rPr lang="en-US" sz="2900" dirty="0">
                <a:latin typeface="Arial Narrow" pitchFamily="34" charset="0"/>
              </a:rPr>
              <a:t>delicate optical instruments. </a:t>
            </a:r>
            <a:endParaRPr lang="en-US" sz="2900" dirty="0" smtClean="0">
              <a:latin typeface="Arial Narrow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900" dirty="0" smtClean="0">
                <a:latin typeface="Arial Narrow" pitchFamily="34" charset="0"/>
              </a:rPr>
              <a:t>stainless </a:t>
            </a:r>
            <a:r>
              <a:rPr lang="en-US" sz="2900" dirty="0">
                <a:latin typeface="Arial Narrow" pitchFamily="34" charset="0"/>
              </a:rPr>
              <a:t>steel equipment has </a:t>
            </a:r>
            <a:r>
              <a:rPr lang="en-US" sz="2900" dirty="0" smtClean="0">
                <a:latin typeface="Arial Narrow" pitchFamily="34" charset="0"/>
              </a:rPr>
              <a:t>a longer </a:t>
            </a:r>
            <a:r>
              <a:rPr lang="en-US" sz="2900" dirty="0">
                <a:latin typeface="Arial Narrow" pitchFamily="34" charset="0"/>
              </a:rPr>
              <a:t>useful life when sterilized with </a:t>
            </a:r>
            <a:r>
              <a:rPr lang="en-US" sz="2900" dirty="0" smtClean="0">
                <a:latin typeface="Arial Narrow" pitchFamily="34" charset="0"/>
              </a:rPr>
              <a:t>ethylene oxide </a:t>
            </a:r>
            <a:r>
              <a:rPr lang="en-US" sz="2900" dirty="0">
                <a:latin typeface="Arial Narrow" pitchFamily="34" charset="0"/>
              </a:rPr>
              <a:t>instead of steam. </a:t>
            </a:r>
            <a:endParaRPr lang="en-US" sz="2900" dirty="0" smtClean="0">
              <a:latin typeface="Arial Narrow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900" dirty="0" smtClean="0">
                <a:latin typeface="Arial Narrow" pitchFamily="34" charset="0"/>
              </a:rPr>
              <a:t>sterilize </a:t>
            </a:r>
            <a:r>
              <a:rPr lang="en-US" sz="2900" dirty="0">
                <a:latin typeface="Arial Narrow" pitchFamily="34" charset="0"/>
              </a:rPr>
              <a:t>parenteral administration sets, hypodermic needles, plastic </a:t>
            </a:r>
            <a:r>
              <a:rPr lang="en-US" sz="2900" dirty="0" smtClean="0">
                <a:latin typeface="Arial Narrow" pitchFamily="34" charset="0"/>
              </a:rPr>
              <a:t>syringes due to </a:t>
            </a:r>
            <a:r>
              <a:rPr lang="en-US" sz="2900" dirty="0">
                <a:latin typeface="Arial Narrow" pitchFamily="34" charset="0"/>
              </a:rPr>
              <a:t>effective </a:t>
            </a:r>
            <a:r>
              <a:rPr lang="en-US" sz="2900" dirty="0" smtClean="0">
                <a:latin typeface="Arial Narrow" pitchFamily="34" charset="0"/>
              </a:rPr>
              <a:t>penetrability of </a:t>
            </a:r>
            <a:r>
              <a:rPr lang="en-US" sz="2900" dirty="0" err="1" smtClean="0">
                <a:latin typeface="Arial Narrow" pitchFamily="34" charset="0"/>
              </a:rPr>
              <a:t>EtO</a:t>
            </a:r>
            <a:r>
              <a:rPr lang="en-US" sz="2900" dirty="0" smtClean="0">
                <a:latin typeface="Arial Narrow" pitchFamily="34" charset="0"/>
              </a:rPr>
              <a:t>.</a:t>
            </a:r>
            <a:endParaRPr lang="en-US" sz="2900" dirty="0">
              <a:latin typeface="Arial Narrow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00600" y="22098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9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doors dir="vert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"/>
            <a:ext cx="38100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5334000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10000"/>
              </a:lnSpc>
              <a:buFont typeface="+mj-lt"/>
              <a:buAutoNum type="arabicPeriod" startAt="2"/>
            </a:pPr>
            <a:r>
              <a:rPr lang="en-US" dirty="0">
                <a:solidFill>
                  <a:srgbClr val="7030A0"/>
                </a:solidFill>
                <a:latin typeface="Berlin Sans FB" pitchFamily="34" charset="0"/>
              </a:rPr>
              <a:t>Beta-</a:t>
            </a:r>
            <a:r>
              <a:rPr lang="en-US" dirty="0" err="1">
                <a:solidFill>
                  <a:srgbClr val="7030A0"/>
                </a:solidFill>
                <a:latin typeface="Berlin Sans FB" pitchFamily="34" charset="0"/>
              </a:rPr>
              <a:t>propiolactone</a:t>
            </a:r>
            <a:r>
              <a:rPr lang="en-US" dirty="0">
                <a:solidFill>
                  <a:srgbClr val="7030A0"/>
                </a:solidFill>
                <a:latin typeface="Berlin Sans FB" pitchFamily="34" charset="0"/>
              </a:rPr>
              <a:t>.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Nonflammable liquid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room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temp.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low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vapor pressure, but since it is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bactericidal against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wide variety of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M.O.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conc. so no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difficulty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obtaining bactericidal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conc. of the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vapor. </a:t>
            </a:r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an alkylating agent and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mode of action against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M.O. similar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EtO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Sterilization process: </a:t>
            </a:r>
            <a:r>
              <a:rPr lang="en-US" b="1" dirty="0" smtClean="0">
                <a:solidFill>
                  <a:srgbClr val="00B050"/>
                </a:solidFill>
              </a:rPr>
              <a:t>vapor conc. </a:t>
            </a:r>
            <a:r>
              <a:rPr lang="en-US" b="1" dirty="0">
                <a:solidFill>
                  <a:srgbClr val="00B050"/>
                </a:solidFill>
              </a:rPr>
              <a:t>of </a:t>
            </a:r>
            <a:r>
              <a:rPr lang="en-US" b="1" dirty="0" smtClean="0">
                <a:solidFill>
                  <a:srgbClr val="00B050"/>
                </a:solidFill>
              </a:rPr>
              <a:t>2 </a:t>
            </a:r>
            <a:r>
              <a:rPr lang="en-US" b="1" dirty="0">
                <a:solidFill>
                  <a:srgbClr val="00B050"/>
                </a:solidFill>
              </a:rPr>
              <a:t>to 4 </a:t>
            </a:r>
            <a:r>
              <a:rPr lang="en-US" b="1" dirty="0" smtClean="0">
                <a:solidFill>
                  <a:srgbClr val="00B050"/>
                </a:solidFill>
              </a:rPr>
              <a:t>mg/l </a:t>
            </a:r>
            <a:r>
              <a:rPr lang="en-US" b="1" dirty="0">
                <a:solidFill>
                  <a:srgbClr val="00B050"/>
                </a:solidFill>
              </a:rPr>
              <a:t>of space are effective </a:t>
            </a:r>
            <a:r>
              <a:rPr lang="en-US" b="1" dirty="0" smtClean="0">
                <a:solidFill>
                  <a:srgbClr val="00B050"/>
                </a:solidFill>
              </a:rPr>
              <a:t>at a temp. </a:t>
            </a:r>
            <a:r>
              <a:rPr lang="en-US" b="1" dirty="0">
                <a:solidFill>
                  <a:srgbClr val="00B050"/>
                </a:solidFill>
              </a:rPr>
              <a:t>not below 24°C </a:t>
            </a:r>
            <a:r>
              <a:rPr lang="en-US" b="1" dirty="0" smtClean="0">
                <a:solidFill>
                  <a:srgbClr val="00B050"/>
                </a:solidFill>
              </a:rPr>
              <a:t>and </a:t>
            </a:r>
            <a:r>
              <a:rPr lang="en-US" b="1" dirty="0">
                <a:solidFill>
                  <a:srgbClr val="00B050"/>
                </a:solidFill>
              </a:rPr>
              <a:t>a </a:t>
            </a:r>
            <a:r>
              <a:rPr lang="en-US" b="1" dirty="0" smtClean="0">
                <a:solidFill>
                  <a:srgbClr val="00B050"/>
                </a:solidFill>
              </a:rPr>
              <a:t>RH </a:t>
            </a:r>
            <a:r>
              <a:rPr lang="en-US" b="1" dirty="0">
                <a:solidFill>
                  <a:srgbClr val="00B050"/>
                </a:solidFill>
              </a:rPr>
              <a:t>of at least 70%, with an </a:t>
            </a:r>
            <a:r>
              <a:rPr lang="en-US" b="1" dirty="0" smtClean="0">
                <a:solidFill>
                  <a:srgbClr val="00B050"/>
                </a:solidFill>
              </a:rPr>
              <a:t>exposure period </a:t>
            </a:r>
            <a:r>
              <a:rPr lang="en-US" b="1" dirty="0">
                <a:solidFill>
                  <a:srgbClr val="00B050"/>
                </a:solidFill>
              </a:rPr>
              <a:t>of at least 2 </a:t>
            </a:r>
            <a:r>
              <a:rPr lang="en-US" b="1" dirty="0" smtClean="0">
                <a:solidFill>
                  <a:srgbClr val="00B050"/>
                </a:solidFill>
              </a:rPr>
              <a:t>hrs.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Uses: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The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</a:rPr>
              <a:t>penetrability of beta-</a:t>
            </a:r>
            <a:r>
              <a:rPr lang="en-US" dirty="0" err="1">
                <a:solidFill>
                  <a:srgbClr val="0070C0"/>
                </a:solidFill>
                <a:latin typeface="Arial Narrow" pitchFamily="34" charset="0"/>
              </a:rPr>
              <a:t>propiolactone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vapor found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</a:rPr>
              <a:t>to be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poor so sterilization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</a:rPr>
              <a:t>of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surfaces in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</a:rPr>
              <a:t>large spaces, such as entire rooms.</a:t>
            </a:r>
          </a:p>
        </p:txBody>
      </p:sp>
    </p:spTree>
    <p:extLst>
      <p:ext uri="{BB962C8B-B14F-4D97-AF65-F5344CB8AC3E}">
        <p14:creationId xmlns:p14="http://schemas.microsoft.com/office/powerpoint/2010/main" val="81430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Inverted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3810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429000" cy="53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dirty="0" smtClean="0">
                <a:latin typeface="Berlin Sans FB Demi" pitchFamily="34" charset="0"/>
              </a:rPr>
              <a:t>Filtration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458200" cy="5867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accent1"/>
                </a:solidFill>
                <a:latin typeface="Berlin Sans FB Demi" pitchFamily="34" charset="0"/>
              </a:rPr>
              <a:t>Filtration used for:</a:t>
            </a:r>
          </a:p>
          <a:p>
            <a:pPr marL="0" indent="0" algn="just">
              <a:buNone/>
            </a:pPr>
            <a:r>
              <a:rPr lang="en-US" b="1" dirty="0" smtClean="0">
                <a:latin typeface="Arial Rounded MT Bold" pitchFamily="34" charset="0"/>
              </a:rPr>
              <a:t>Removal </a:t>
            </a:r>
            <a:r>
              <a:rPr lang="en-US" b="1" dirty="0">
                <a:latin typeface="Arial Rounded MT Bold" pitchFamily="34" charset="0"/>
              </a:rPr>
              <a:t>of </a:t>
            </a:r>
            <a:r>
              <a:rPr lang="en-US" b="1" dirty="0" smtClean="0">
                <a:latin typeface="Arial Rounded MT Bold" pitchFamily="34" charset="0"/>
              </a:rPr>
              <a:t>particles (M.O.) from </a:t>
            </a:r>
            <a:r>
              <a:rPr lang="en-US" b="1" dirty="0">
                <a:latin typeface="Arial Rounded MT Bold" pitchFamily="34" charset="0"/>
              </a:rPr>
              <a:t>solutions and gases</a:t>
            </a:r>
            <a:r>
              <a:rPr lang="en-US" b="1" dirty="0"/>
              <a:t> </a:t>
            </a:r>
            <a:r>
              <a:rPr lang="en-US" dirty="0">
                <a:latin typeface="Arial Narrow" pitchFamily="34" charset="0"/>
              </a:rPr>
              <a:t>without the </a:t>
            </a:r>
            <a:r>
              <a:rPr lang="en-US" dirty="0" smtClean="0">
                <a:latin typeface="Arial Narrow" pitchFamily="34" charset="0"/>
              </a:rPr>
              <a:t>application of heat and not </a:t>
            </a:r>
            <a:r>
              <a:rPr lang="en-US" dirty="0">
                <a:latin typeface="Arial Narrow" pitchFamily="34" charset="0"/>
              </a:rPr>
              <a:t>alter the </a:t>
            </a:r>
            <a:r>
              <a:rPr lang="en-US" dirty="0" smtClean="0">
                <a:latin typeface="Arial Narrow" pitchFamily="34" charset="0"/>
              </a:rPr>
              <a:t>solution or </a:t>
            </a:r>
            <a:r>
              <a:rPr lang="en-US" dirty="0">
                <a:latin typeface="Arial Narrow" pitchFamily="34" charset="0"/>
              </a:rPr>
              <a:t>gas </a:t>
            </a:r>
            <a:r>
              <a:rPr lang="en-US" dirty="0" smtClean="0">
                <a:latin typeface="Arial Narrow" pitchFamily="34" charset="0"/>
              </a:rPr>
              <a:t>neither </a:t>
            </a:r>
            <a:r>
              <a:rPr lang="en-US" dirty="0">
                <a:latin typeface="Arial Narrow" pitchFamily="34" charset="0"/>
              </a:rPr>
              <a:t>removing </a:t>
            </a:r>
            <a:r>
              <a:rPr lang="en-US" dirty="0" smtClean="0">
                <a:latin typeface="Arial Narrow" pitchFamily="34" charset="0"/>
              </a:rPr>
              <a:t>desired constituents </a:t>
            </a:r>
            <a:r>
              <a:rPr lang="en-US" dirty="0">
                <a:latin typeface="Arial Narrow" pitchFamily="34" charset="0"/>
              </a:rPr>
              <a:t>nor imparting undesired components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0" indent="0" algn="just">
              <a:buNone/>
            </a:pPr>
            <a:r>
              <a:rPr lang="en-US" b="1" u="sng" dirty="0" smtClean="0">
                <a:solidFill>
                  <a:srgbClr val="00B050"/>
                </a:solidFill>
                <a:latin typeface="Algerian" pitchFamily="82" charset="0"/>
              </a:rPr>
              <a:t>Note:</a:t>
            </a:r>
            <a:r>
              <a:rPr lang="en-US" dirty="0" smtClean="0">
                <a:solidFill>
                  <a:srgbClr val="00B050"/>
                </a:solidFill>
                <a:latin typeface="Algerian" pitchFamily="82" charset="0"/>
              </a:rPr>
              <a:t> 1- </a:t>
            </a:r>
            <a:r>
              <a:rPr lang="en-US" dirty="0" smtClean="0"/>
              <a:t>all currently </a:t>
            </a:r>
            <a:r>
              <a:rPr lang="en-US" dirty="0"/>
              <a:t>in </a:t>
            </a:r>
            <a:r>
              <a:rPr lang="en-US" u="sng" dirty="0"/>
              <a:t>use </a:t>
            </a:r>
            <a:r>
              <a:rPr lang="en-US" u="sng" dirty="0" smtClean="0"/>
              <a:t>filters with parenteral </a:t>
            </a:r>
            <a:r>
              <a:rPr lang="en-US" u="sng" dirty="0"/>
              <a:t>solutions and gases</a:t>
            </a:r>
            <a:r>
              <a:rPr lang="en-US" dirty="0"/>
              <a:t> are of the </a:t>
            </a:r>
            <a:r>
              <a:rPr lang="en-US" sz="2200" dirty="0" smtClean="0">
                <a:solidFill>
                  <a:srgbClr val="00B050"/>
                </a:solidFill>
                <a:latin typeface="Berlin Sans FB Demi" pitchFamily="34" charset="0"/>
              </a:rPr>
              <a:t>membrane type (tissue-thin material)</a:t>
            </a:r>
            <a:r>
              <a:rPr lang="en-US" dirty="0" smtClean="0"/>
              <a:t> removing particles </a:t>
            </a:r>
            <a:r>
              <a:rPr lang="en-US" dirty="0"/>
              <a:t>primarily by sieving.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sz="3000" u="sng" dirty="0" smtClean="0">
                <a:solidFill>
                  <a:srgbClr val="0070C0"/>
                </a:solidFill>
                <a:latin typeface="Berlin Sans FB Demi" pitchFamily="34" charset="0"/>
              </a:rPr>
              <a:t>Mechanism:</a:t>
            </a:r>
            <a:r>
              <a:rPr lang="en-US" dirty="0" smtClean="0"/>
              <a:t> remove </a:t>
            </a:r>
            <a:r>
              <a:rPr lang="en-US" dirty="0"/>
              <a:t>constituents from a solution </a:t>
            </a:r>
            <a:r>
              <a:rPr lang="en-US" dirty="0" smtClean="0"/>
              <a:t>due </a:t>
            </a:r>
            <a:r>
              <a:rPr lang="en-US" dirty="0"/>
              <a:t>to the phenomenon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adsorption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phenomenon)</a:t>
            </a:r>
            <a:r>
              <a:rPr lang="en-US" dirty="0" smtClean="0"/>
              <a:t> which occurs </a:t>
            </a:r>
            <a:r>
              <a:rPr lang="en-US" dirty="0"/>
              <a:t>during only the first portion of the </a:t>
            </a:r>
            <a:r>
              <a:rPr lang="en-US" dirty="0" smtClean="0"/>
              <a:t>filtration, then the </a:t>
            </a:r>
            <a:r>
              <a:rPr lang="en-US" dirty="0"/>
              <a:t>surface of the filter is </a:t>
            </a:r>
            <a:r>
              <a:rPr lang="en-US" dirty="0" smtClean="0"/>
              <a:t>saturated with </a:t>
            </a:r>
            <a:r>
              <a:rPr lang="en-US" dirty="0"/>
              <a:t>the adsorbed molecule or 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543570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"/>
            <a:ext cx="38100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4648200" cy="7318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erlin Sans FB Demi" pitchFamily="34" charset="0"/>
              </a:rPr>
              <a:t>Surface </a:t>
            </a:r>
            <a:r>
              <a:rPr lang="en-US" dirty="0" smtClean="0">
                <a:latin typeface="Berlin Sans FB Demi" pitchFamily="34" charset="0"/>
              </a:rPr>
              <a:t>Disinfection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305800" cy="54102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Berlin Sans FB" pitchFamily="34" charset="0"/>
              </a:rPr>
              <a:t>The use of chemical disinfectants to reduce microbial population so that asepsis can be maintained in a limited, controlled environment.</a:t>
            </a:r>
          </a:p>
          <a:p>
            <a:pPr marL="0" indent="0" algn="just">
              <a:buNone/>
            </a:pPr>
            <a:endParaRPr lang="en-US" dirty="0" smtClean="0">
              <a:latin typeface="Berlin Sans FB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The effectiveness of a disinfectant depends on: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n-US" dirty="0" smtClean="0">
                <a:latin typeface="Arial Rounded MT Bold" pitchFamily="34" charset="0"/>
              </a:rPr>
              <a:t>nature of the surface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n-US" dirty="0" smtClean="0">
                <a:latin typeface="Arial Rounded MT Bold" pitchFamily="34" charset="0"/>
              </a:rPr>
              <a:t>nature and degree of contamination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n-US" dirty="0" err="1" smtClean="0">
                <a:latin typeface="Arial Rounded MT Bold" pitchFamily="34" charset="0"/>
              </a:rPr>
              <a:t>microbicidal</a:t>
            </a:r>
            <a:r>
              <a:rPr lang="en-US" dirty="0" smtClean="0">
                <a:latin typeface="Arial Rounded MT Bold" pitchFamily="34" charset="0"/>
              </a:rPr>
              <a:t> activity of the agent. 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Important notes: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u="sng" dirty="0" smtClean="0">
                <a:solidFill>
                  <a:srgbClr val="00B050"/>
                </a:solidFill>
                <a:latin typeface="Arial Narrow" pitchFamily="34" charset="0"/>
              </a:rPr>
              <a:t>Hard smooth surfaces are much easier to disinfect than rough porous ones.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Most disinfectants are not effective against spores, only vegetative forms of M.O. killed so it is essential to select an agent that has been proven effective against the common contaminants.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warp dir="i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"/>
            <a:ext cx="38100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1- A germicides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for smooth hard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surfaces contain: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2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%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solution of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one of the phenolic germicide cleaners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for floors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and walls, and 1:1000 concentrations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of quaternary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ammonium solutions or 1 to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2% solutions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of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phenolic.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2- A germicides for metallic object  contain: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0.2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</a:rPr>
              <a:t>% sodium nitrite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added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</a:rPr>
              <a:t>to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the quaternary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</a:rPr>
              <a:t>ammonium solutions and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0.5% sodium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</a:rPr>
              <a:t>bicarbonate to the phenolic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to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</a:rPr>
              <a:t>prevent rusting. </a:t>
            </a:r>
            <a:endParaRPr lang="en-US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just"/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Higher </a:t>
            </a:r>
            <a:r>
              <a:rPr lang="en-US" dirty="0">
                <a:solidFill>
                  <a:srgbClr val="7030A0"/>
                </a:solidFill>
                <a:latin typeface="Baskerville Old Face" pitchFamily="18" charset="0"/>
              </a:rPr>
              <a:t>concentrations </a:t>
            </a: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of disinfectants </a:t>
            </a:r>
            <a:r>
              <a:rPr lang="en-US" dirty="0">
                <a:solidFill>
                  <a:srgbClr val="7030A0"/>
                </a:solidFill>
                <a:latin typeface="Baskerville Old Face" pitchFamily="18" charset="0"/>
              </a:rPr>
              <a:t>normally would </a:t>
            </a: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be expected </a:t>
            </a:r>
            <a:r>
              <a:rPr lang="en-US" dirty="0">
                <a:solidFill>
                  <a:srgbClr val="7030A0"/>
                </a:solidFill>
                <a:latin typeface="Baskerville Old Face" pitchFamily="18" charset="0"/>
              </a:rPr>
              <a:t>to </a:t>
            </a: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be more </a:t>
            </a:r>
            <a:r>
              <a:rPr lang="en-US" dirty="0">
                <a:solidFill>
                  <a:srgbClr val="7030A0"/>
                </a:solidFill>
                <a:latin typeface="Baskerville Old Face" pitchFamily="18" charset="0"/>
              </a:rPr>
              <a:t>effectively </a:t>
            </a: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bactericidal.</a:t>
            </a:r>
            <a:endParaRPr lang="en-US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an dir="u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"/>
          <a:stretch/>
        </p:blipFill>
        <p:spPr bwMode="auto">
          <a:xfrm>
            <a:off x="304800" y="152400"/>
            <a:ext cx="861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2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ippl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1" y="219075"/>
            <a:ext cx="29718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5410200" cy="6172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The most common attack on the filter is due to the solvent properties of the vehicle (water) of certain parenteral products. </a:t>
            </a:r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Algerian" pitchFamily="82" charset="0"/>
              </a:rPr>
              <a:t>2- </a:t>
            </a:r>
            <a:r>
              <a:rPr lang="en-US" dirty="0" smtClean="0"/>
              <a:t>Development </a:t>
            </a:r>
            <a:r>
              <a:rPr lang="en-US" dirty="0"/>
              <a:t>of </a:t>
            </a:r>
            <a:r>
              <a:rPr lang="en-US" dirty="0">
                <a:solidFill>
                  <a:srgbClr val="00B050"/>
                </a:solidFill>
                <a:latin typeface="Algerian" pitchFamily="82" charset="0"/>
              </a:rPr>
              <a:t>membrane filters composed of materials having high resistance to most pharmaceutical solvents</a:t>
            </a:r>
            <a:r>
              <a:rPr lang="en-US" dirty="0"/>
              <a:t> has further reduced this problem.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Berlin Sans FB Demi" pitchFamily="34" charset="0"/>
              </a:rPr>
              <a:t>Composition of membrane </a:t>
            </a:r>
            <a:r>
              <a:rPr lang="en-US" dirty="0" smtClean="0">
                <a:solidFill>
                  <a:schemeClr val="accent1"/>
                </a:solidFill>
                <a:latin typeface="Berlin Sans FB Demi" pitchFamily="34" charset="0"/>
              </a:rPr>
              <a:t>filters: </a:t>
            </a:r>
            <a:endParaRPr lang="en-US" dirty="0">
              <a:solidFill>
                <a:schemeClr val="accent1"/>
              </a:solidFill>
              <a:latin typeface="Berlin Sans FB Demi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Plastic polymers </a:t>
            </a:r>
            <a:r>
              <a:rPr lang="en-US" b="1" dirty="0" smtClean="0"/>
              <a:t>(cellulose </a:t>
            </a:r>
            <a:r>
              <a:rPr lang="en-US" b="1" dirty="0"/>
              <a:t>acetate and nitrate, nylon, polyvinyl chloride, polycarbonate, </a:t>
            </a:r>
            <a:r>
              <a:rPr lang="en-US" b="1" dirty="0" err="1" smtClean="0"/>
              <a:t>polysulfone</a:t>
            </a:r>
            <a:r>
              <a:rPr lang="en-US" b="1" dirty="0" smtClean="0"/>
              <a:t> </a:t>
            </a:r>
            <a:r>
              <a:rPr lang="en-US" b="1" dirty="0"/>
              <a:t>and </a:t>
            </a:r>
            <a:r>
              <a:rPr lang="en-US" b="1" dirty="0" smtClean="0"/>
              <a:t>Teflon). </a:t>
            </a:r>
            <a:endParaRPr lang="en-US" b="1" dirty="0"/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Sintered </a:t>
            </a:r>
            <a:r>
              <a:rPr lang="en-US" b="1" dirty="0">
                <a:solidFill>
                  <a:srgbClr val="0070C0"/>
                </a:solidFill>
              </a:rPr>
              <a:t>metals </a:t>
            </a:r>
            <a:r>
              <a:rPr lang="en-US" b="1" dirty="0" smtClean="0"/>
              <a:t>(stainless </a:t>
            </a:r>
            <a:r>
              <a:rPr lang="en-US" b="1" dirty="0"/>
              <a:t>steel and </a:t>
            </a:r>
            <a:r>
              <a:rPr lang="en-US" b="1" dirty="0" smtClean="0"/>
              <a:t>silver) used </a:t>
            </a:r>
            <a:r>
              <a:rPr lang="en-US" b="1" dirty="0"/>
              <a:t>when highly durable characteristics are required.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43600" y="1981200"/>
            <a:ext cx="2914651" cy="4495800"/>
            <a:chOff x="5943600" y="1981200"/>
            <a:chExt cx="2914651" cy="44958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981200"/>
              <a:ext cx="291465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24"/>
            <a:stretch/>
          </p:blipFill>
          <p:spPr bwMode="auto">
            <a:xfrm>
              <a:off x="5943601" y="4324350"/>
              <a:ext cx="2914650" cy="2152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369387"/>
      </p:ext>
    </p:extLst>
  </p:cSld>
  <p:clrMapOvr>
    <a:masterClrMapping/>
  </p:clrMapOvr>
  <p:transition spd="med" advClick="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52400"/>
            <a:ext cx="3810000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8392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380993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"/>
            <a:ext cx="2421636" cy="1257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6019800" cy="65532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300" u="sng" dirty="0" smtClean="0">
                <a:solidFill>
                  <a:srgbClr val="FF0000"/>
                </a:solidFill>
                <a:latin typeface="Berlin Sans FB Demi" pitchFamily="34" charset="0"/>
              </a:rPr>
              <a:t>Note:</a:t>
            </a:r>
            <a:r>
              <a:rPr lang="en-US" dirty="0" smtClean="0"/>
              <a:t> most membrane </a:t>
            </a:r>
            <a:r>
              <a:rPr lang="en-US" dirty="0"/>
              <a:t>filters are </a:t>
            </a:r>
            <a:r>
              <a:rPr lang="en-US" dirty="0" smtClean="0"/>
              <a:t>disposable (problem </a:t>
            </a:r>
            <a:r>
              <a:rPr lang="en-US" dirty="0"/>
              <a:t>of cleaning after use is </a:t>
            </a:r>
            <a:r>
              <a:rPr lang="en-US" dirty="0" smtClean="0"/>
              <a:t>limited to </a:t>
            </a:r>
            <a:r>
              <a:rPr lang="en-US" u="sng" dirty="0">
                <a:solidFill>
                  <a:srgbClr val="FF0000"/>
                </a:solidFill>
              </a:rPr>
              <a:t>the reusable filter housing and </a:t>
            </a:r>
            <a:r>
              <a:rPr lang="en-US" u="sng" dirty="0" smtClean="0">
                <a:solidFill>
                  <a:srgbClr val="FF0000"/>
                </a:solidFill>
              </a:rPr>
              <a:t>support screen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b="1" u="sng" dirty="0" smtClean="0"/>
              <a:t>Made </a:t>
            </a:r>
            <a:r>
              <a:rPr lang="en-US" b="1" u="sng" dirty="0"/>
              <a:t>of stainless </a:t>
            </a:r>
            <a:r>
              <a:rPr lang="en-US" b="1" u="sng" dirty="0" smtClean="0"/>
              <a:t>steel or </a:t>
            </a:r>
            <a:r>
              <a:rPr lang="en-US" b="1" u="sng" dirty="0"/>
              <a:t>tough plastic polymers </a:t>
            </a:r>
            <a:r>
              <a:rPr lang="en-US" b="1" dirty="0"/>
              <a:t>that are cleaned </a:t>
            </a:r>
            <a:r>
              <a:rPr lang="en-US" b="1" dirty="0" smtClean="0"/>
              <a:t>rather easily that </a:t>
            </a:r>
            <a:r>
              <a:rPr lang="en-US" b="1" dirty="0"/>
              <a:t>might </a:t>
            </a:r>
            <a:r>
              <a:rPr lang="en-US" b="1" dirty="0" smtClean="0"/>
              <a:t>introduce contamination </a:t>
            </a:r>
            <a:r>
              <a:rPr lang="en-US" b="1" dirty="0"/>
              <a:t>in subsequent use</a:t>
            </a:r>
            <a:r>
              <a:rPr lang="en-US" b="1" dirty="0" smtClean="0"/>
              <a:t>.</a:t>
            </a:r>
          </a:p>
          <a:p>
            <a:endParaRPr lang="en-US" dirty="0"/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Type of membranes: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Hydrophilic membranes: </a:t>
            </a:r>
            <a:r>
              <a:rPr lang="en-US" b="1" dirty="0" smtClean="0">
                <a:solidFill>
                  <a:srgbClr val="0070C0"/>
                </a:solidFill>
              </a:rPr>
              <a:t>rendered hydrophilic by </a:t>
            </a:r>
            <a:r>
              <a:rPr lang="en-US" b="1" dirty="0">
                <a:solidFill>
                  <a:srgbClr val="0070C0"/>
                </a:solidFill>
              </a:rPr>
              <a:t>treatment with a surface active agent </a:t>
            </a:r>
            <a:r>
              <a:rPr lang="en-US" b="1" dirty="0" smtClean="0">
                <a:solidFill>
                  <a:srgbClr val="0070C0"/>
                </a:solidFill>
              </a:rPr>
              <a:t>at the </a:t>
            </a:r>
            <a:r>
              <a:rPr lang="en-US" b="1" dirty="0">
                <a:solidFill>
                  <a:srgbClr val="0070C0"/>
                </a:solidFill>
              </a:rPr>
              <a:t>time of manufacture.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b="1" u="sng" dirty="0" smtClean="0">
                <a:solidFill>
                  <a:srgbClr val="7030A0"/>
                </a:solidFill>
                <a:latin typeface="Berlin Sans FB Demi" pitchFamily="34" charset="0"/>
              </a:rPr>
              <a:t>Note:</a:t>
            </a:r>
            <a:r>
              <a:rPr lang="en-US" dirty="0" smtClean="0"/>
              <a:t> If </a:t>
            </a:r>
            <a:r>
              <a:rPr lang="en-US" dirty="0"/>
              <a:t>this is not </a:t>
            </a:r>
            <a:r>
              <a:rPr lang="en-US" dirty="0" smtClean="0"/>
              <a:t>done, particularly </a:t>
            </a:r>
            <a:r>
              <a:rPr lang="en-US" dirty="0"/>
              <a:t>at the lower porosities, an </a:t>
            </a:r>
            <a:r>
              <a:rPr lang="en-US" dirty="0" smtClean="0"/>
              <a:t>aqueous solution </a:t>
            </a:r>
            <a:r>
              <a:rPr lang="en-US" dirty="0"/>
              <a:t>cannot be forced through the </a:t>
            </a:r>
            <a:r>
              <a:rPr lang="en-US" dirty="0" smtClean="0"/>
              <a:t>filter except </a:t>
            </a:r>
            <a:r>
              <a:rPr lang="en-US" dirty="0"/>
              <a:t>under very high pressure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Hydrophobic  membranes:  </a:t>
            </a:r>
            <a:r>
              <a:rPr lang="en-US" b="1" dirty="0" smtClean="0">
                <a:solidFill>
                  <a:srgbClr val="0070C0"/>
                </a:solidFill>
              </a:rPr>
              <a:t>when </a:t>
            </a:r>
            <a:r>
              <a:rPr lang="en-US" b="1" dirty="0" err="1" smtClean="0">
                <a:solidFill>
                  <a:srgbClr val="0070C0"/>
                </a:solidFill>
              </a:rPr>
              <a:t>nonwetting</a:t>
            </a:r>
            <a:r>
              <a:rPr lang="en-US" b="1" dirty="0" smtClean="0">
                <a:solidFill>
                  <a:srgbClr val="0070C0"/>
                </a:solidFill>
              </a:rPr>
              <a:t> with </a:t>
            </a:r>
            <a:r>
              <a:rPr lang="en-US" b="1" dirty="0">
                <a:solidFill>
                  <a:srgbClr val="0070C0"/>
                </a:solidFill>
              </a:rPr>
              <a:t>water is </a:t>
            </a:r>
            <a:r>
              <a:rPr lang="en-US" b="1" dirty="0" smtClean="0">
                <a:solidFill>
                  <a:srgbClr val="0070C0"/>
                </a:solidFill>
              </a:rPr>
              <a:t>desired as </a:t>
            </a:r>
            <a:r>
              <a:rPr lang="en-US" b="1" dirty="0">
                <a:solidFill>
                  <a:srgbClr val="0070C0"/>
                </a:solidFill>
              </a:rPr>
              <a:t>with </a:t>
            </a:r>
            <a:r>
              <a:rPr lang="en-US" b="1" dirty="0" smtClean="0">
                <a:solidFill>
                  <a:srgbClr val="0070C0"/>
                </a:solidFill>
              </a:rPr>
              <a:t>non-aqueous </a:t>
            </a:r>
            <a:r>
              <a:rPr lang="en-US" b="1" dirty="0">
                <a:solidFill>
                  <a:srgbClr val="0070C0"/>
                </a:solidFill>
              </a:rPr>
              <a:t>solvents as ethanol and inert </a:t>
            </a:r>
            <a:r>
              <a:rPr lang="en-US" b="1" dirty="0" smtClean="0">
                <a:solidFill>
                  <a:srgbClr val="0070C0"/>
                </a:solidFill>
              </a:rPr>
              <a:t>gases, the </a:t>
            </a:r>
            <a:r>
              <a:rPr lang="en-US" b="1" dirty="0">
                <a:solidFill>
                  <a:srgbClr val="0070C0"/>
                </a:solidFill>
              </a:rPr>
              <a:t>polymer is left in its hydrophobic form.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943856" y="963168"/>
            <a:ext cx="432816" cy="509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629400" y="1600200"/>
            <a:ext cx="2269236" cy="5053012"/>
            <a:chOff x="6629400" y="1600200"/>
            <a:chExt cx="2269236" cy="505301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53"/>
            <a:stretch/>
          </p:blipFill>
          <p:spPr bwMode="auto">
            <a:xfrm>
              <a:off x="6629400" y="4052887"/>
              <a:ext cx="2269236" cy="2600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1600200"/>
              <a:ext cx="2269236" cy="237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6690259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"/>
            <a:ext cx="25908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886200" cy="655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erlin Sans FB Demi" pitchFamily="34" charset="0"/>
              </a:rPr>
              <a:t>Function of </a:t>
            </a:r>
            <a:r>
              <a:rPr lang="en-US" dirty="0" smtClean="0">
                <a:latin typeface="Berlin Sans FB Demi" pitchFamily="34" charset="0"/>
              </a:rPr>
              <a:t>Filters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900" b="1" dirty="0" smtClean="0">
                <a:latin typeface="Arial Narrow" pitchFamily="34" charset="0"/>
              </a:rPr>
              <a:t>Membrane filters function primarily by sieving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b="1" dirty="0" smtClean="0">
                <a:latin typeface="Arial Narrow" pitchFamily="34" charset="0"/>
              </a:rPr>
              <a:t>Screening particles from </a:t>
            </a:r>
            <a:r>
              <a:rPr lang="en-US" sz="2900" b="1" dirty="0">
                <a:latin typeface="Arial Narrow" pitchFamily="34" charset="0"/>
              </a:rPr>
              <a:t>a solution or </a:t>
            </a:r>
            <a:r>
              <a:rPr lang="en-US" sz="2900" b="1" dirty="0" smtClean="0">
                <a:latin typeface="Arial Narrow" pitchFamily="34" charset="0"/>
              </a:rPr>
              <a:t>gas. 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pPr marL="0" indent="0" algn="just">
              <a:buNone/>
            </a:pPr>
            <a:r>
              <a:rPr lang="en-US" sz="2900" dirty="0" smtClean="0">
                <a:solidFill>
                  <a:srgbClr val="FF0000"/>
                </a:solidFill>
                <a:latin typeface="Berlin Sans FB Demi" pitchFamily="34" charset="0"/>
              </a:rPr>
              <a:t>Mechanism of </a:t>
            </a:r>
            <a:r>
              <a:rPr lang="en-US" sz="2900" dirty="0">
                <a:solidFill>
                  <a:srgbClr val="FF0000"/>
                </a:solidFill>
                <a:latin typeface="Berlin Sans FB Demi" pitchFamily="34" charset="0"/>
              </a:rPr>
              <a:t>depth </a:t>
            </a:r>
            <a:r>
              <a:rPr lang="en-US" sz="2900" dirty="0" smtClean="0">
                <a:solidFill>
                  <a:srgbClr val="FF0000"/>
                </a:solidFill>
                <a:latin typeface="Berlin Sans FB Demi" pitchFamily="34" charset="0"/>
              </a:rPr>
              <a:t>filter (glass </a:t>
            </a:r>
            <a:r>
              <a:rPr lang="en-US" sz="2900" dirty="0">
                <a:solidFill>
                  <a:srgbClr val="FF0000"/>
                </a:solidFill>
                <a:latin typeface="Berlin Sans FB Demi" pitchFamily="34" charset="0"/>
              </a:rPr>
              <a:t>and </a:t>
            </a:r>
            <a:r>
              <a:rPr lang="en-US" sz="2900" dirty="0" smtClean="0">
                <a:solidFill>
                  <a:srgbClr val="FF0000"/>
                </a:solidFill>
                <a:latin typeface="Berlin Sans FB Demi" pitchFamily="34" charset="0"/>
              </a:rPr>
              <a:t>paper):</a:t>
            </a:r>
            <a:r>
              <a:rPr lang="en-US" sz="2900" dirty="0" smtClean="0">
                <a:solidFill>
                  <a:srgbClr val="FF0000"/>
                </a:solidFill>
              </a:rPr>
              <a:t> </a:t>
            </a:r>
            <a:r>
              <a:rPr lang="en-US" sz="2900" b="1" dirty="0">
                <a:solidFill>
                  <a:srgbClr val="00B050"/>
                </a:solidFill>
              </a:rPr>
              <a:t>l</a:t>
            </a:r>
            <a:r>
              <a:rPr lang="en-US" sz="2900" b="1" dirty="0">
                <a:solidFill>
                  <a:srgbClr val="00B050"/>
                </a:solidFill>
                <a:latin typeface="Baskerville Old Face" pitchFamily="18" charset="0"/>
              </a:rPr>
              <a:t>ittle entrapment within the filter </a:t>
            </a:r>
            <a:r>
              <a:rPr lang="en-US" sz="2900" b="1" dirty="0" smtClean="0">
                <a:solidFill>
                  <a:srgbClr val="00B050"/>
                </a:solidFill>
                <a:latin typeface="Baskerville Old Face" pitchFamily="18" charset="0"/>
              </a:rPr>
              <a:t>medium because </a:t>
            </a:r>
            <a:r>
              <a:rPr lang="en-US" sz="2900" b="1" dirty="0">
                <a:solidFill>
                  <a:srgbClr val="00B050"/>
                </a:solidFill>
                <a:latin typeface="Baskerville Old Face" pitchFamily="18" charset="0"/>
              </a:rPr>
              <a:t>of the nature </a:t>
            </a:r>
            <a:r>
              <a:rPr lang="en-US" sz="2900" b="1" dirty="0" smtClean="0">
                <a:solidFill>
                  <a:srgbClr val="00B050"/>
                </a:solidFill>
                <a:latin typeface="Baskerville Old Face" pitchFamily="18" charset="0"/>
              </a:rPr>
              <a:t>of membrane </a:t>
            </a:r>
            <a:r>
              <a:rPr lang="en-US" sz="2900" b="1" dirty="0">
                <a:solidFill>
                  <a:srgbClr val="00B050"/>
                </a:solidFill>
                <a:latin typeface="Baskerville Old Face" pitchFamily="18" charset="0"/>
              </a:rPr>
              <a:t>filters and their limited </a:t>
            </a:r>
            <a:r>
              <a:rPr lang="en-US" sz="2900" b="1" dirty="0" smtClean="0">
                <a:solidFill>
                  <a:srgbClr val="00B050"/>
                </a:solidFill>
                <a:latin typeface="Baskerville Old Face" pitchFamily="18" charset="0"/>
              </a:rPr>
              <a:t>thickness. </a:t>
            </a:r>
          </a:p>
          <a:p>
            <a:pPr marL="0" indent="0">
              <a:buNone/>
            </a:pPr>
            <a:endParaRPr lang="en-US" sz="2900" dirty="0" smtClean="0"/>
          </a:p>
          <a:p>
            <a:pPr marL="514350" indent="-514350" algn="just">
              <a:buFont typeface="+mj-lt"/>
              <a:buAutoNum type="arabicPeriod" startAt="3"/>
            </a:pPr>
            <a:r>
              <a:rPr lang="en-US" sz="2900" b="1" dirty="0" smtClean="0">
                <a:latin typeface="Arial Narrow" pitchFamily="34" charset="0"/>
              </a:rPr>
              <a:t>Membrane filters by electrostatic attraction</a:t>
            </a:r>
            <a:r>
              <a:rPr lang="en-US" sz="2900" dirty="0" smtClean="0">
                <a:latin typeface="Arial Narrow" pitchFamily="34" charset="0"/>
              </a:rPr>
              <a:t> </a:t>
            </a:r>
            <a:r>
              <a:rPr lang="en-US" sz="2900" b="1" dirty="0" smtClean="0">
                <a:solidFill>
                  <a:srgbClr val="00B050"/>
                </a:solidFill>
                <a:latin typeface="Baskerville Old Face" pitchFamily="18" charset="0"/>
              </a:rPr>
              <a:t>[filtration of </a:t>
            </a:r>
            <a:r>
              <a:rPr lang="en-US" sz="2900" b="1" dirty="0">
                <a:solidFill>
                  <a:srgbClr val="00B050"/>
                </a:solidFill>
                <a:latin typeface="Baskerville Old Face" pitchFamily="18" charset="0"/>
              </a:rPr>
              <a:t>dry gases, in which electrostatic </a:t>
            </a:r>
            <a:r>
              <a:rPr lang="en-US" sz="2900" b="1" dirty="0" smtClean="0">
                <a:solidFill>
                  <a:srgbClr val="00B050"/>
                </a:solidFill>
                <a:latin typeface="Baskerville Old Face" pitchFamily="18" charset="0"/>
              </a:rPr>
              <a:t>charges tend </a:t>
            </a:r>
            <a:r>
              <a:rPr lang="en-US" sz="2900" b="1" dirty="0">
                <a:solidFill>
                  <a:srgbClr val="00B050"/>
                </a:solidFill>
                <a:latin typeface="Baskerville Old Face" pitchFamily="18" charset="0"/>
              </a:rPr>
              <a:t>to increase because of the frictional </a:t>
            </a:r>
            <a:r>
              <a:rPr lang="en-US" sz="2900" b="1" dirty="0" smtClean="0">
                <a:solidFill>
                  <a:srgbClr val="00B050"/>
                </a:solidFill>
                <a:latin typeface="Baskerville Old Face" pitchFamily="18" charset="0"/>
              </a:rPr>
              <a:t>effect of </a:t>
            </a:r>
            <a:r>
              <a:rPr lang="en-US" sz="2900" b="1" dirty="0">
                <a:solidFill>
                  <a:srgbClr val="00B050"/>
                </a:solidFill>
                <a:latin typeface="Baskerville Old Face" pitchFamily="18" charset="0"/>
              </a:rPr>
              <a:t>the flowing </a:t>
            </a:r>
            <a:r>
              <a:rPr lang="en-US" sz="2900" b="1" dirty="0" smtClean="0">
                <a:solidFill>
                  <a:srgbClr val="00B050"/>
                </a:solidFill>
                <a:latin typeface="Baskerville Old Face" pitchFamily="18" charset="0"/>
              </a:rPr>
              <a:t>gas].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900" dirty="0">
                <a:solidFill>
                  <a:srgbClr val="0070C0"/>
                </a:solidFill>
                <a:latin typeface="Bernard MT Condensed" pitchFamily="18" charset="0"/>
              </a:rPr>
              <a:t>The pores, or holes, through any </a:t>
            </a:r>
            <a:r>
              <a:rPr lang="en-US" sz="2900" dirty="0" smtClean="0">
                <a:solidFill>
                  <a:srgbClr val="0070C0"/>
                </a:solidFill>
                <a:latin typeface="Bernard MT Condensed" pitchFamily="18" charset="0"/>
              </a:rPr>
              <a:t>filter medium </a:t>
            </a:r>
            <a:r>
              <a:rPr lang="en-US" sz="2900" dirty="0">
                <a:solidFill>
                  <a:srgbClr val="0070C0"/>
                </a:solidFill>
                <a:latin typeface="Bernard MT Condensed" pitchFamily="18" charset="0"/>
              </a:rPr>
              <a:t>consist of a range of </a:t>
            </a:r>
            <a:r>
              <a:rPr lang="en-US" sz="2900" dirty="0" smtClean="0">
                <a:solidFill>
                  <a:srgbClr val="0070C0"/>
                </a:solidFill>
                <a:latin typeface="Bernard MT Condensed" pitchFamily="18" charset="0"/>
              </a:rPr>
              <a:t>sizes:</a:t>
            </a:r>
          </a:p>
          <a:p>
            <a:pPr algn="just"/>
            <a:r>
              <a:rPr lang="en-US" sz="3100" dirty="0" smtClean="0"/>
              <a:t>Filter with diameter of  0.2 micron, the </a:t>
            </a:r>
            <a:r>
              <a:rPr lang="en-US" sz="3100" dirty="0"/>
              <a:t>porosity </a:t>
            </a:r>
            <a:r>
              <a:rPr lang="en-US" sz="3100" dirty="0" smtClean="0"/>
              <a:t>used </a:t>
            </a:r>
            <a:r>
              <a:rPr lang="en-US" sz="3100" dirty="0"/>
              <a:t>to effect sterilization,</a:t>
            </a:r>
          </a:p>
          <a:p>
            <a:pPr algn="just"/>
            <a:r>
              <a:rPr lang="en-US" sz="3100" dirty="0" smtClean="0"/>
              <a:t>Filter with diameter as </a:t>
            </a:r>
            <a:r>
              <a:rPr lang="en-US" sz="3100" dirty="0"/>
              <a:t>large as 0.5 </a:t>
            </a:r>
            <a:r>
              <a:rPr lang="en-US" sz="3100" dirty="0" smtClean="0"/>
              <a:t>micron and accordingly few in number</a:t>
            </a:r>
          </a:p>
          <a:p>
            <a:pPr marL="0" indent="0" algn="just">
              <a:buNone/>
            </a:pPr>
            <a:r>
              <a:rPr lang="en-US" sz="3100" dirty="0" smtClean="0"/>
              <a:t>so </a:t>
            </a:r>
            <a:r>
              <a:rPr lang="en-US" sz="3100" dirty="0"/>
              <a:t>the probability of a </a:t>
            </a:r>
            <a:r>
              <a:rPr lang="en-US" sz="3100" dirty="0" smtClean="0"/>
              <a:t>microbial spore finding in those </a:t>
            </a:r>
            <a:r>
              <a:rPr lang="en-US" sz="3100" dirty="0"/>
              <a:t>few pores is </a:t>
            </a:r>
            <a:r>
              <a:rPr lang="en-US" sz="3100" dirty="0" smtClean="0"/>
              <a:t>rare [Not acceptable as </a:t>
            </a:r>
            <a:r>
              <a:rPr lang="en-US" sz="3100" dirty="0"/>
              <a:t>an absolute </a:t>
            </a:r>
            <a:r>
              <a:rPr lang="en-US" sz="3100" dirty="0" smtClean="0"/>
              <a:t>means of </a:t>
            </a:r>
            <a:r>
              <a:rPr lang="en-US" sz="3100" dirty="0"/>
              <a:t>sterilizing a </a:t>
            </a:r>
            <a:r>
              <a:rPr lang="en-US" sz="3100" dirty="0" smtClean="0"/>
              <a:t>solution].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43000" y="1638300"/>
            <a:ext cx="4035400" cy="776317"/>
            <a:chOff x="1143000" y="1638300"/>
            <a:chExt cx="4035400" cy="776317"/>
          </a:xfrm>
        </p:grpSpPr>
        <p:sp>
          <p:nvSpPr>
            <p:cNvPr id="4" name="Rectangle 3"/>
            <p:cNvSpPr/>
            <p:nvPr/>
          </p:nvSpPr>
          <p:spPr>
            <a:xfrm>
              <a:off x="1143000" y="1952952"/>
              <a:ext cx="4035400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 smtClean="0"/>
                <a:t>retaining </a:t>
              </a:r>
              <a:r>
                <a:rPr lang="en-US" sz="2400" dirty="0"/>
                <a:t>them on the filter surface</a:t>
              </a:r>
            </a:p>
          </p:txBody>
        </p:sp>
        <p:sp>
          <p:nvSpPr>
            <p:cNvPr id="7" name="Down Arrow 6"/>
            <p:cNvSpPr/>
            <p:nvPr/>
          </p:nvSpPr>
          <p:spPr>
            <a:xfrm>
              <a:off x="3048000" y="1638300"/>
              <a:ext cx="3048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4996950"/>
      </p:ext>
    </p:extLst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810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534400" cy="53340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>
                <a:latin typeface="Berlin Sans FB" pitchFamily="34" charset="0"/>
              </a:rPr>
              <a:t>How to  increase the probability of achieving a sterile filtrate??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Arial Narrow" pitchFamily="34" charset="0"/>
              </a:rPr>
              <a:t>Solution passed </a:t>
            </a:r>
            <a:r>
              <a:rPr lang="en-US" dirty="0">
                <a:latin typeface="Arial Narrow" pitchFamily="34" charset="0"/>
              </a:rPr>
              <a:t>through a series of two 0.2-micron porosity filters.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Arial Narrow" pitchFamily="34" charset="0"/>
              </a:rPr>
              <a:t>Using 0.1-micron </a:t>
            </a:r>
            <a:r>
              <a:rPr lang="en-US" dirty="0">
                <a:latin typeface="Arial Narrow" pitchFamily="34" charset="0"/>
              </a:rPr>
              <a:t>porosity filter </a:t>
            </a:r>
            <a:r>
              <a:rPr lang="en-US" dirty="0" smtClean="0">
                <a:latin typeface="Arial Narrow" pitchFamily="34" charset="0"/>
              </a:rPr>
              <a:t>but </a:t>
            </a:r>
            <a:r>
              <a:rPr lang="en-US" dirty="0">
                <a:latin typeface="Arial Narrow" pitchFamily="34" charset="0"/>
              </a:rPr>
              <a:t>this would greatly reduce the flow rate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pPr marL="0" indent="0" algn="just">
              <a:buNone/>
            </a:pPr>
            <a:r>
              <a:rPr lang="en-US" sz="3100" dirty="0" smtClean="0">
                <a:solidFill>
                  <a:srgbClr val="00B050"/>
                </a:solidFill>
                <a:latin typeface="Bernard MT Condensed" pitchFamily="18" charset="0"/>
              </a:rPr>
              <a:t>Problem: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  <a:latin typeface="Arial Narrow" pitchFamily="34" charset="0"/>
              </a:rPr>
              <a:t>membrane </a:t>
            </a:r>
            <a:r>
              <a:rPr lang="en-US" dirty="0">
                <a:solidFill>
                  <a:schemeClr val="accent1"/>
                </a:solidFill>
                <a:latin typeface="Arial Narrow" pitchFamily="34" charset="0"/>
              </a:rPr>
              <a:t>filters function </a:t>
            </a:r>
            <a:r>
              <a:rPr lang="en-US" dirty="0" smtClean="0">
                <a:solidFill>
                  <a:schemeClr val="accent1"/>
                </a:solidFill>
                <a:latin typeface="Arial Narrow" pitchFamily="34" charset="0"/>
              </a:rPr>
              <a:t>by sieving [particles in the solution may retained on the surface if </a:t>
            </a:r>
            <a:r>
              <a:rPr lang="en-US" dirty="0">
                <a:solidFill>
                  <a:schemeClr val="accent1"/>
                </a:solidFill>
                <a:latin typeface="Arial Narrow" pitchFamily="34" charset="0"/>
              </a:rPr>
              <a:t>the content is </a:t>
            </a:r>
            <a:r>
              <a:rPr lang="en-US" dirty="0" smtClean="0">
                <a:solidFill>
                  <a:schemeClr val="accent1"/>
                </a:solidFill>
                <a:latin typeface="Arial Narrow" pitchFamily="34" charset="0"/>
              </a:rPr>
              <a:t>relatively high and </a:t>
            </a:r>
            <a:r>
              <a:rPr lang="en-US" dirty="0">
                <a:solidFill>
                  <a:schemeClr val="accent1"/>
                </a:solidFill>
                <a:latin typeface="Arial Narrow" pitchFamily="34" charset="0"/>
              </a:rPr>
              <a:t>plug the filter so that the flow </a:t>
            </a:r>
            <a:r>
              <a:rPr lang="en-US" dirty="0" smtClean="0">
                <a:solidFill>
                  <a:schemeClr val="accent1"/>
                </a:solidFill>
                <a:latin typeface="Arial Narrow" pitchFamily="34" charset="0"/>
              </a:rPr>
              <a:t>of solution </a:t>
            </a:r>
            <a:r>
              <a:rPr lang="en-US" dirty="0">
                <a:solidFill>
                  <a:schemeClr val="accent1"/>
                </a:solidFill>
                <a:latin typeface="Arial Narrow" pitchFamily="34" charset="0"/>
              </a:rPr>
              <a:t>decreases and perhaps </a:t>
            </a:r>
            <a:r>
              <a:rPr lang="en-US" dirty="0" smtClean="0">
                <a:solidFill>
                  <a:schemeClr val="accent1"/>
                </a:solidFill>
                <a:latin typeface="Arial Narrow" pitchFamily="34" charset="0"/>
              </a:rPr>
              <a:t>stops].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Bernard MT Condensed" pitchFamily="18" charset="0"/>
              </a:rPr>
              <a:t>Solution:</a:t>
            </a:r>
            <a:r>
              <a:rPr lang="en-US" dirty="0" smtClean="0"/>
              <a:t> 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the solution processed </a:t>
            </a:r>
            <a:r>
              <a:rPr lang="en-US" sz="2200" dirty="0">
                <a:solidFill>
                  <a:srgbClr val="0070C0"/>
                </a:solidFill>
                <a:latin typeface="Arial Rounded MT Bold" pitchFamily="34" charset="0"/>
              </a:rPr>
              <a:t>by passing it through one 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or more </a:t>
            </a:r>
            <a:r>
              <a:rPr lang="en-US" sz="2200" dirty="0" err="1">
                <a:solidFill>
                  <a:srgbClr val="0070C0"/>
                </a:solidFill>
                <a:latin typeface="Arial Rounded MT Bold" pitchFamily="34" charset="0"/>
              </a:rPr>
              <a:t>prefilters</a:t>
            </a:r>
            <a:r>
              <a:rPr lang="en-US" sz="2200" dirty="0">
                <a:solidFill>
                  <a:srgbClr val="0070C0"/>
                </a:solidFill>
                <a:latin typeface="Arial Rounded MT Bold" pitchFamily="34" charset="0"/>
              </a:rPr>
              <a:t>, the first usually being a 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relatively porous </a:t>
            </a:r>
            <a:r>
              <a:rPr lang="en-US" sz="2200" dirty="0">
                <a:solidFill>
                  <a:srgbClr val="0070C0"/>
                </a:solidFill>
                <a:latin typeface="Arial Rounded MT Bold" pitchFamily="34" charset="0"/>
              </a:rPr>
              <a:t>depth 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filter.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/>
              <a:t> </a:t>
            </a:r>
            <a:r>
              <a:rPr lang="en-US" sz="2200" b="1" dirty="0" smtClean="0">
                <a:solidFill>
                  <a:srgbClr val="7030A0"/>
                </a:solidFill>
                <a:latin typeface="Arial Narrow" pitchFamily="34" charset="0"/>
              </a:rPr>
              <a:t>prolong filtration </a:t>
            </a:r>
            <a:r>
              <a:rPr lang="en-US" sz="2200" b="1" dirty="0">
                <a:solidFill>
                  <a:srgbClr val="7030A0"/>
                </a:solidFill>
                <a:latin typeface="Arial Narrow" pitchFamily="34" charset="0"/>
              </a:rPr>
              <a:t>time or high pressure differential, or frequent fluctuation of the pressure.</a:t>
            </a:r>
          </a:p>
          <a:p>
            <a:pPr marL="0" indent="0" algn="just">
              <a:buNone/>
            </a:pPr>
            <a:r>
              <a:rPr lang="en-US" sz="2200" b="1" dirty="0" smtClean="0">
                <a:solidFill>
                  <a:srgbClr val="7030A0"/>
                </a:solidFill>
                <a:latin typeface="Arial Narrow" pitchFamily="34" charset="0"/>
              </a:rPr>
              <a:t>Because particles </a:t>
            </a:r>
            <a:r>
              <a:rPr lang="en-US" sz="2200" b="1" dirty="0">
                <a:solidFill>
                  <a:srgbClr val="7030A0"/>
                </a:solidFill>
                <a:latin typeface="Arial Narrow" pitchFamily="34" charset="0"/>
              </a:rPr>
              <a:t>may </a:t>
            </a:r>
            <a:r>
              <a:rPr lang="en-US" sz="2200" b="1" dirty="0" smtClean="0">
                <a:solidFill>
                  <a:srgbClr val="7030A0"/>
                </a:solidFill>
                <a:latin typeface="Arial Narrow" pitchFamily="34" charset="0"/>
              </a:rPr>
              <a:t>gradually migrate </a:t>
            </a:r>
            <a:r>
              <a:rPr lang="en-US" sz="2200" b="1" dirty="0">
                <a:solidFill>
                  <a:srgbClr val="7030A0"/>
                </a:solidFill>
                <a:latin typeface="Arial Narrow" pitchFamily="34" charset="0"/>
              </a:rPr>
              <a:t>through </a:t>
            </a:r>
            <a:r>
              <a:rPr lang="en-US" sz="2200" b="1" dirty="0" smtClean="0">
                <a:solidFill>
                  <a:srgbClr val="7030A0"/>
                </a:solidFill>
                <a:latin typeface="Arial Narrow" pitchFamily="34" charset="0"/>
              </a:rPr>
              <a:t>the filter</a:t>
            </a:r>
            <a:endParaRPr lang="en-US" sz="22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23724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28600"/>
            <a:ext cx="35433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953000" cy="655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>
                <a:latin typeface="Berlin Sans FB Demi" pitchFamily="34" charset="0"/>
              </a:rPr>
              <a:t>Liquid Flow Through a </a:t>
            </a:r>
            <a:r>
              <a:rPr lang="en-US" sz="2800" dirty="0" smtClean="0">
                <a:latin typeface="Berlin Sans FB Demi" pitchFamily="34" charset="0"/>
              </a:rPr>
              <a:t>Filter</a:t>
            </a:r>
            <a:endParaRPr lang="en-US" sz="2800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305800" cy="5486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b="1" dirty="0" smtClean="0">
                <a:solidFill>
                  <a:srgbClr val="00B050"/>
                </a:solidFill>
                <a:latin typeface="Arial Rounded MT Bold" pitchFamily="34" charset="0"/>
              </a:rPr>
              <a:t>The flow rate </a:t>
            </a:r>
            <a:r>
              <a:rPr lang="en-US" sz="2900" b="1" dirty="0">
                <a:solidFill>
                  <a:srgbClr val="00B050"/>
                </a:solidFill>
                <a:latin typeface="Arial Rounded MT Bold" pitchFamily="34" charset="0"/>
              </a:rPr>
              <a:t>of a liquid through a filter is affected </a:t>
            </a:r>
            <a:r>
              <a:rPr lang="en-US" sz="2900" b="1" dirty="0" smtClean="0">
                <a:solidFill>
                  <a:srgbClr val="00B050"/>
                </a:solidFill>
                <a:latin typeface="Arial Rounded MT Bold" pitchFamily="34" charset="0"/>
              </a:rPr>
              <a:t>by: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Arial Narrow" pitchFamily="34" charset="0"/>
              </a:rPr>
              <a:t>Size </a:t>
            </a:r>
            <a:r>
              <a:rPr lang="en-US" sz="2900" dirty="0">
                <a:latin typeface="Arial Narrow" pitchFamily="34" charset="0"/>
              </a:rPr>
              <a:t>of </a:t>
            </a:r>
            <a:r>
              <a:rPr lang="en-US" sz="2900" dirty="0" smtClean="0">
                <a:latin typeface="Arial Narrow" pitchFamily="34" charset="0"/>
              </a:rPr>
              <a:t>pores through filter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Arial Narrow" pitchFamily="34" charset="0"/>
              </a:rPr>
              <a:t>Pore volume (proportion </a:t>
            </a:r>
            <a:r>
              <a:rPr lang="en-US" sz="2900" dirty="0">
                <a:latin typeface="Arial Narrow" pitchFamily="34" charset="0"/>
              </a:rPr>
              <a:t>of open space to </a:t>
            </a:r>
            <a:r>
              <a:rPr lang="en-US" sz="2900" dirty="0" smtClean="0">
                <a:latin typeface="Arial Narrow" pitchFamily="34" charset="0"/>
              </a:rPr>
              <a:t>solid matrix)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Arial Narrow" pitchFamily="34" charset="0"/>
              </a:rPr>
              <a:t>S.A. of filter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Arial Narrow" pitchFamily="34" charset="0"/>
              </a:rPr>
              <a:t>Pressure differential </a:t>
            </a:r>
            <a:r>
              <a:rPr lang="en-US" sz="2900" dirty="0">
                <a:latin typeface="Arial Narrow" pitchFamily="34" charset="0"/>
              </a:rPr>
              <a:t>across f</a:t>
            </a:r>
            <a:r>
              <a:rPr lang="en-US" sz="2900" dirty="0" smtClean="0">
                <a:latin typeface="Arial Narrow" pitchFamily="34" charset="0"/>
              </a:rPr>
              <a:t>ilter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>
                <a:latin typeface="Arial Narrow" pitchFamily="34" charset="0"/>
              </a:rPr>
              <a:t>V</a:t>
            </a:r>
            <a:r>
              <a:rPr lang="en-US" sz="2900" dirty="0" smtClean="0">
                <a:latin typeface="Arial Narrow" pitchFamily="34" charset="0"/>
              </a:rPr>
              <a:t>iscosity of liquid</a:t>
            </a:r>
            <a:r>
              <a:rPr lang="en-US" sz="2900" dirty="0">
                <a:latin typeface="Arial Narrow" pitchFamily="34" charset="0"/>
              </a:rPr>
              <a:t>. </a:t>
            </a:r>
            <a:endParaRPr lang="en-US" sz="2900" dirty="0" smtClean="0">
              <a:latin typeface="Arial Narrow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2900" dirty="0" smtClean="0">
                <a:solidFill>
                  <a:srgbClr val="FF0000"/>
                </a:solidFill>
                <a:latin typeface="Berlin Sans FB Demi" pitchFamily="34" charset="0"/>
              </a:rPr>
              <a:t>Problem 1: </a:t>
            </a:r>
            <a:r>
              <a:rPr lang="en-US" sz="2900" dirty="0">
                <a:latin typeface="Berlin Sans FB Demi" pitchFamily="34" charset="0"/>
              </a:rPr>
              <a:t>How t</a:t>
            </a:r>
            <a:r>
              <a:rPr lang="en-US" sz="2900" dirty="0" smtClean="0">
                <a:latin typeface="Berlin Sans FB Demi" pitchFamily="34" charset="0"/>
              </a:rPr>
              <a:t>o</a:t>
            </a:r>
            <a:r>
              <a:rPr lang="en-US" sz="29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en-US" sz="2900" dirty="0" smtClean="0">
                <a:latin typeface="Berlin Sans FB Demi" pitchFamily="34" charset="0"/>
              </a:rPr>
              <a:t>increase </a:t>
            </a:r>
            <a:r>
              <a:rPr lang="en-US" sz="2900" dirty="0">
                <a:latin typeface="Berlin Sans FB Demi" pitchFamily="34" charset="0"/>
              </a:rPr>
              <a:t>flow rate </a:t>
            </a:r>
            <a:r>
              <a:rPr lang="en-US" sz="2900" dirty="0" smtClean="0">
                <a:latin typeface="Berlin Sans FB Demi" pitchFamily="34" charset="0"/>
              </a:rPr>
              <a:t>if there is a difficulty of increasing S.A. of filter.</a:t>
            </a:r>
          </a:p>
          <a:p>
            <a:pPr marL="0" indent="0" algn="just">
              <a:buNone/>
            </a:pPr>
            <a:r>
              <a:rPr lang="en-US" sz="2900" u="sng" dirty="0" smtClean="0">
                <a:solidFill>
                  <a:srgbClr val="0070C0"/>
                </a:solidFill>
                <a:latin typeface="Arial Rounded MT Bold" pitchFamily="34" charset="0"/>
              </a:rPr>
              <a:t>Solution:</a:t>
            </a:r>
            <a:r>
              <a:rPr lang="en-US" sz="2900" dirty="0" smtClean="0">
                <a:latin typeface="Arial Narrow" pitchFamily="34" charset="0"/>
              </a:rPr>
              <a:t> folded </a:t>
            </a:r>
            <a:r>
              <a:rPr lang="en-US" sz="2900" dirty="0">
                <a:latin typeface="Arial Narrow" pitchFamily="34" charset="0"/>
              </a:rPr>
              <a:t>filter in a cartridge form is </a:t>
            </a:r>
            <a:r>
              <a:rPr lang="en-US" sz="2900" dirty="0" smtClean="0">
                <a:latin typeface="Arial Narrow" pitchFamily="34" charset="0"/>
              </a:rPr>
              <a:t>used     large </a:t>
            </a:r>
            <a:r>
              <a:rPr lang="en-US" sz="2900" dirty="0">
                <a:latin typeface="Arial Narrow" pitchFamily="34" charset="0"/>
              </a:rPr>
              <a:t>increase in surface area </a:t>
            </a:r>
            <a:r>
              <a:rPr lang="en-US" sz="2900" dirty="0" smtClean="0">
                <a:latin typeface="Arial Narrow" pitchFamily="34" charset="0"/>
              </a:rPr>
              <a:t>within a small </a:t>
            </a:r>
            <a:r>
              <a:rPr lang="en-US" sz="2900" dirty="0">
                <a:latin typeface="Arial Narrow" pitchFamily="34" charset="0"/>
              </a:rPr>
              <a:t>overall </a:t>
            </a:r>
            <a:r>
              <a:rPr lang="en-US" sz="2900" dirty="0" smtClean="0">
                <a:latin typeface="Arial Narrow" pitchFamily="34" charset="0"/>
              </a:rPr>
              <a:t>dimension of </a:t>
            </a:r>
            <a:r>
              <a:rPr lang="en-US" sz="2900" dirty="0">
                <a:latin typeface="Arial Narrow" pitchFamily="34" charset="0"/>
              </a:rPr>
              <a:t>the filter unit. </a:t>
            </a:r>
            <a:endParaRPr lang="en-US" sz="2900" dirty="0" smtClean="0">
              <a:latin typeface="Arial Narrow" pitchFamily="34" charset="0"/>
            </a:endParaRPr>
          </a:p>
          <a:p>
            <a:endParaRPr lang="en-US" dirty="0" smtClean="0"/>
          </a:p>
          <a:p>
            <a:pPr marL="0" indent="0" algn="just">
              <a:buNone/>
            </a:pPr>
            <a:r>
              <a:rPr lang="en-US" sz="2900" dirty="0">
                <a:solidFill>
                  <a:srgbClr val="FF0000"/>
                </a:solidFill>
                <a:latin typeface="Berlin Sans FB Demi" pitchFamily="34" charset="0"/>
              </a:rPr>
              <a:t>Problem</a:t>
            </a:r>
            <a:r>
              <a:rPr lang="en-US" dirty="0" smtClean="0"/>
              <a:t> </a:t>
            </a:r>
            <a:r>
              <a:rPr lang="en-US" sz="2900" dirty="0">
                <a:solidFill>
                  <a:srgbClr val="FF0000"/>
                </a:solidFill>
                <a:latin typeface="Berlin Sans FB Demi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:</a:t>
            </a:r>
            <a:r>
              <a:rPr lang="en-US" dirty="0"/>
              <a:t> </a:t>
            </a:r>
            <a:r>
              <a:rPr lang="en-US" sz="2800" dirty="0">
                <a:latin typeface="Berlin Sans FB Demi" pitchFamily="34" charset="0"/>
              </a:rPr>
              <a:t>How to decrease pressure differential with the preventing of negative pressure in the filtrate chamber as the vacuum may be drawn downstream of the filter.</a:t>
            </a:r>
          </a:p>
          <a:p>
            <a:pPr marL="0" indent="0" algn="just">
              <a:buNone/>
            </a:pPr>
            <a:r>
              <a:rPr lang="en-US" u="sng" dirty="0" smtClean="0">
                <a:solidFill>
                  <a:srgbClr val="0070C0"/>
                </a:solidFill>
                <a:latin typeface="Arial Rounded MT Bold" pitchFamily="34" charset="0"/>
              </a:rPr>
              <a:t>Solution:</a:t>
            </a:r>
            <a:r>
              <a:rPr lang="en-US" dirty="0"/>
              <a:t> </a:t>
            </a:r>
            <a:r>
              <a:rPr lang="en-US" sz="2900" dirty="0" smtClean="0">
                <a:latin typeface="Arial Narrow" pitchFamily="34" charset="0"/>
              </a:rPr>
              <a:t>filtrations </a:t>
            </a:r>
            <a:r>
              <a:rPr lang="en-US" sz="2900" dirty="0">
                <a:latin typeface="Arial Narrow" pitchFamily="34" charset="0"/>
              </a:rPr>
              <a:t>designed to render solutions </a:t>
            </a:r>
            <a:r>
              <a:rPr lang="en-US" sz="2900" dirty="0" smtClean="0">
                <a:latin typeface="Arial Narrow" pitchFamily="34" charset="0"/>
              </a:rPr>
              <a:t>sterile, positive pressure is </a:t>
            </a:r>
            <a:r>
              <a:rPr lang="en-US" sz="2900" dirty="0">
                <a:latin typeface="Arial Narrow" pitchFamily="34" charset="0"/>
              </a:rPr>
              <a:t>applied on the liquid upstream of the </a:t>
            </a:r>
            <a:r>
              <a:rPr lang="en-US" sz="2900" dirty="0" smtClean="0">
                <a:latin typeface="Arial Narrow" pitchFamily="34" charset="0"/>
              </a:rPr>
              <a:t>filter using </a:t>
            </a:r>
            <a:r>
              <a:rPr lang="en-US" sz="2900" dirty="0">
                <a:latin typeface="Arial Narrow" pitchFamily="34" charset="0"/>
              </a:rPr>
              <a:t>a gas filtered to be free from </a:t>
            </a:r>
            <a:r>
              <a:rPr lang="en-US" sz="2900" dirty="0" smtClean="0">
                <a:latin typeface="Arial Narrow" pitchFamily="34" charset="0"/>
              </a:rPr>
              <a:t>microorganisms.</a:t>
            </a:r>
            <a:endParaRPr lang="en-US" sz="2900" dirty="0">
              <a:latin typeface="Arial Narrow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410200" y="39624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1"/>
            <a:ext cx="2590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709270"/>
      </p:ext>
    </p:extLst>
  </p:cSld>
  <p:clrMapOvr>
    <a:masterClrMapping/>
  </p:clrMapOvr>
  <p:transition spd="med" advClick="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1"/>
            <a:ext cx="3810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Problem3:</a:t>
            </a:r>
            <a:r>
              <a:rPr lang="en-US" dirty="0" smtClean="0"/>
              <a:t> </a:t>
            </a:r>
            <a:r>
              <a:rPr lang="en-US" sz="2000" dirty="0" smtClean="0">
                <a:latin typeface="Berlin Sans FB Demi" pitchFamily="34" charset="0"/>
              </a:rPr>
              <a:t>Solutions </a:t>
            </a:r>
            <a:r>
              <a:rPr lang="en-US" sz="2000" dirty="0">
                <a:latin typeface="Berlin Sans FB Demi" pitchFamily="34" charset="0"/>
              </a:rPr>
              <a:t>having a high viscosity </a:t>
            </a:r>
            <a:r>
              <a:rPr lang="en-US" sz="2000" dirty="0" smtClean="0">
                <a:latin typeface="Berlin Sans FB Demi" pitchFamily="34" charset="0"/>
              </a:rPr>
              <a:t>normally have </a:t>
            </a:r>
            <a:r>
              <a:rPr lang="en-US" sz="2000" dirty="0">
                <a:latin typeface="Berlin Sans FB Demi" pitchFamily="34" charset="0"/>
              </a:rPr>
              <a:t>a slow flow rate. </a:t>
            </a:r>
            <a:endParaRPr lang="en-US" sz="2000" dirty="0" smtClean="0">
              <a:latin typeface="Berlin Sans FB Demi" pitchFamily="34" charset="0"/>
            </a:endParaRPr>
          </a:p>
          <a:p>
            <a:pPr marL="0" indent="0" algn="just">
              <a:buNone/>
            </a:pPr>
            <a:r>
              <a:rPr lang="en-US" sz="2400" u="sng" dirty="0" smtClean="0">
                <a:solidFill>
                  <a:srgbClr val="0070C0"/>
                </a:solidFill>
                <a:latin typeface="Arial Rounded MT Bold" pitchFamily="34" charset="0"/>
              </a:rPr>
              <a:t>Solution:</a:t>
            </a:r>
            <a:r>
              <a:rPr lang="en-US" dirty="0" smtClean="0"/>
              <a:t> </a:t>
            </a:r>
            <a:r>
              <a:rPr lang="en-US" sz="2400" dirty="0" smtClean="0">
                <a:latin typeface="Arial Narrow" pitchFamily="34" charset="0"/>
              </a:rPr>
              <a:t>the rate can </a:t>
            </a:r>
            <a:r>
              <a:rPr lang="en-US" sz="2400" dirty="0">
                <a:latin typeface="Arial Narrow" pitchFamily="34" charset="0"/>
              </a:rPr>
              <a:t>be increased by warming the </a:t>
            </a:r>
            <a:r>
              <a:rPr lang="en-US" sz="2400" dirty="0" smtClean="0">
                <a:latin typeface="Arial Narrow" pitchFamily="34" charset="0"/>
              </a:rPr>
              <a:t>solution, thereby </a:t>
            </a:r>
            <a:r>
              <a:rPr lang="en-US" sz="2400" dirty="0">
                <a:latin typeface="Arial Narrow" pitchFamily="34" charset="0"/>
              </a:rPr>
              <a:t>reducing its viscosity provided </a:t>
            </a:r>
            <a:r>
              <a:rPr lang="en-US" sz="2400" dirty="0" smtClean="0">
                <a:latin typeface="Arial Narrow" pitchFamily="34" charset="0"/>
              </a:rPr>
              <a:t>the warming </a:t>
            </a:r>
            <a:r>
              <a:rPr lang="en-US" sz="2400" dirty="0">
                <a:latin typeface="Arial Narrow" pitchFamily="34" charset="0"/>
              </a:rPr>
              <a:t>does not have an adverse affect on </a:t>
            </a:r>
            <a:r>
              <a:rPr lang="en-US" sz="2400" dirty="0" smtClean="0">
                <a:latin typeface="Arial Narrow" pitchFamily="34" charset="0"/>
              </a:rPr>
              <a:t>the solution.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Problem4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:</a:t>
            </a:r>
            <a:r>
              <a:rPr lang="en-US" dirty="0"/>
              <a:t> </a:t>
            </a:r>
            <a:r>
              <a:rPr lang="en-US" sz="2000" dirty="0">
                <a:latin typeface="Berlin Sans FB Demi" pitchFamily="34" charset="0"/>
              </a:rPr>
              <a:t>High amount of solid matrix is in proportion to the pore spaces, the lower are the pore volume and the flow rate.</a:t>
            </a:r>
          </a:p>
          <a:p>
            <a:pPr marL="0" indent="0" algn="just">
              <a:buNone/>
            </a:pPr>
            <a:r>
              <a:rPr lang="en-US" sz="2400" u="sng" dirty="0" smtClean="0">
                <a:solidFill>
                  <a:srgbClr val="0070C0"/>
                </a:solidFill>
                <a:latin typeface="Arial Rounded MT Bold" pitchFamily="34" charset="0"/>
              </a:rPr>
              <a:t>Solution:</a:t>
            </a:r>
            <a:r>
              <a:rPr lang="en-US" dirty="0" smtClean="0"/>
              <a:t> </a:t>
            </a:r>
            <a:r>
              <a:rPr lang="en-US" sz="2400" dirty="0">
                <a:latin typeface="Arial Narrow" pitchFamily="34" charset="0"/>
              </a:rPr>
              <a:t>as t</a:t>
            </a:r>
            <a:r>
              <a:rPr lang="en-US" sz="2400" dirty="0" smtClean="0">
                <a:latin typeface="Arial Narrow" pitchFamily="34" charset="0"/>
              </a:rPr>
              <a:t>he </a:t>
            </a:r>
            <a:r>
              <a:rPr lang="en-US" sz="2400" dirty="0">
                <a:latin typeface="Arial Narrow" pitchFamily="34" charset="0"/>
              </a:rPr>
              <a:t>flow </a:t>
            </a:r>
            <a:r>
              <a:rPr lang="en-US" sz="2400" dirty="0" smtClean="0">
                <a:latin typeface="Arial Narrow" pitchFamily="34" charset="0"/>
              </a:rPr>
              <a:t>rate through </a:t>
            </a:r>
            <a:r>
              <a:rPr lang="en-US" sz="2400" dirty="0">
                <a:latin typeface="Arial Narrow" pitchFamily="34" charset="0"/>
              </a:rPr>
              <a:t>a filter </a:t>
            </a:r>
            <a:r>
              <a:rPr lang="en-US" sz="2400" dirty="0" smtClean="0">
                <a:latin typeface="Arial Narrow" pitchFamily="34" charset="0"/>
              </a:rPr>
              <a:t>is depending </a:t>
            </a:r>
            <a:r>
              <a:rPr lang="en-US" sz="2400" dirty="0">
                <a:latin typeface="Arial Narrow" pitchFamily="34" charset="0"/>
              </a:rPr>
              <a:t>on the relative </a:t>
            </a:r>
            <a:r>
              <a:rPr lang="en-US" sz="2400" dirty="0" smtClean="0">
                <a:latin typeface="Arial Narrow" pitchFamily="34" charset="0"/>
              </a:rPr>
              <a:t>pore volume </a:t>
            </a:r>
            <a:r>
              <a:rPr lang="en-US" sz="2400" dirty="0">
                <a:latin typeface="Arial Narrow" pitchFamily="34" charset="0"/>
              </a:rPr>
              <a:t>of the </a:t>
            </a:r>
            <a:r>
              <a:rPr lang="en-US" sz="2400" dirty="0" smtClean="0">
                <a:latin typeface="Arial Narrow" pitchFamily="34" charset="0"/>
              </a:rPr>
              <a:t>filter so all </a:t>
            </a:r>
            <a:r>
              <a:rPr lang="en-US" sz="2400" dirty="0">
                <a:latin typeface="Arial Narrow" pitchFamily="34" charset="0"/>
              </a:rPr>
              <a:t>filters must have a </a:t>
            </a:r>
            <a:r>
              <a:rPr lang="en-US" sz="2400" dirty="0" smtClean="0">
                <a:latin typeface="Arial Narrow" pitchFamily="34" charset="0"/>
              </a:rPr>
              <a:t>lower amount of solid matrix </a:t>
            </a:r>
            <a:r>
              <a:rPr lang="en-US" sz="2400" dirty="0">
                <a:latin typeface="Arial Narrow" pitchFamily="34" charset="0"/>
              </a:rPr>
              <a:t>that forms the framework for the pores</a:t>
            </a:r>
            <a:r>
              <a:rPr lang="en-US" sz="2400" dirty="0" smtClean="0">
                <a:latin typeface="Arial Narrow" pitchFamily="34" charset="0"/>
              </a:rPr>
              <a:t>.</a:t>
            </a:r>
            <a:endParaRPr 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69264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787</TotalTime>
  <Words>2373</Words>
  <Application>Microsoft Office PowerPoint</Application>
  <PresentationFormat>On-screen Show (4:3)</PresentationFormat>
  <Paragraphs>178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Sterilization</vt:lpstr>
      <vt:lpstr>Filtration</vt:lpstr>
      <vt:lpstr>PowerPoint Presentation</vt:lpstr>
      <vt:lpstr>PowerPoint Presentation</vt:lpstr>
      <vt:lpstr>PowerPoint Presentation</vt:lpstr>
      <vt:lpstr>Function of Filters</vt:lpstr>
      <vt:lpstr>PowerPoint Presentation</vt:lpstr>
      <vt:lpstr>Liquid Flow Through a Filter</vt:lpstr>
      <vt:lpstr>PowerPoint Presentation</vt:lpstr>
      <vt:lpstr>Types of Filters</vt:lpstr>
      <vt:lpstr>Testing of Filters</vt:lpstr>
      <vt:lpstr>PowerPoint Presentation</vt:lpstr>
      <vt:lpstr>Aseptic Processing</vt:lpstr>
      <vt:lpstr>Chemical Processes of Sterilization Gas Sterilization</vt:lpstr>
      <vt:lpstr>Sterilizing Process</vt:lpstr>
      <vt:lpstr>Factors affecting sterilization time with EtO</vt:lpstr>
      <vt:lpstr>PowerPoint Presentation</vt:lpstr>
      <vt:lpstr>PowerPoint Presentation</vt:lpstr>
      <vt:lpstr>PowerPoint Presentation</vt:lpstr>
      <vt:lpstr>Surface Disinfection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Sterilization</dc:title>
  <dc:creator>anas alhamdany</dc:creator>
  <cp:lastModifiedBy>anas alhamdany</cp:lastModifiedBy>
  <cp:revision>42</cp:revision>
  <dcterms:created xsi:type="dcterms:W3CDTF">2006-08-16T00:00:00Z</dcterms:created>
  <dcterms:modified xsi:type="dcterms:W3CDTF">2017-03-11T21:47:51Z</dcterms:modified>
</cp:coreProperties>
</file>