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3" autoAdjust="0"/>
    <p:restoredTop sz="94660"/>
  </p:normalViewPr>
  <p:slideViewPr>
    <p:cSldViewPr>
      <p:cViewPr>
        <p:scale>
          <a:sx n="80" d="100"/>
          <a:sy n="80" d="100"/>
        </p:scale>
        <p:origin x="-1507" y="-149"/>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5/21/2017</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D8BD707-D9CF-40AE-B4C6-C98DA3205C09}" type="datetimeFigureOut">
              <a:rPr lang="en-US" smtClean="0"/>
              <a:pPr/>
              <a:t>5/21/2017</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0.png"/><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tretch>
            <a:fillRect/>
          </a:stretch>
        </p:blipFill>
        <p:spPr>
          <a:xfrm>
            <a:off x="5029200" y="228600"/>
            <a:ext cx="3200401" cy="1600200"/>
          </a:xfrm>
          <a:prstGeom prst="ellipse">
            <a:avLst/>
          </a:prstGeom>
          <a:ln>
            <a:noFill/>
          </a:ln>
          <a:effectLst>
            <a:softEdge rad="112500"/>
          </a:effectLst>
        </p:spPr>
      </p:pic>
      <p:sp>
        <p:nvSpPr>
          <p:cNvPr id="6" name="TextBox 5"/>
          <p:cNvSpPr txBox="1"/>
          <p:nvPr/>
        </p:nvSpPr>
        <p:spPr>
          <a:xfrm>
            <a:off x="609600" y="797867"/>
            <a:ext cx="3657600" cy="461665"/>
          </a:xfrm>
          <a:prstGeom prst="rect">
            <a:avLst/>
          </a:prstGeom>
          <a:noFill/>
        </p:spPr>
        <p:txBody>
          <a:bodyPr wrap="square" rtlCol="0">
            <a:spAutoFit/>
          </a:bodyPr>
          <a:lstStyle/>
          <a:p>
            <a:r>
              <a:rPr lang="en-US" sz="2400" b="1" dirty="0" smtClean="0">
                <a:latin typeface="Algerian" pitchFamily="82" charset="0"/>
              </a:rPr>
              <a:t>Industrial Pharmacy</a:t>
            </a:r>
            <a:endParaRPr lang="en-US" sz="2400" b="1" dirty="0">
              <a:latin typeface="Algerian" pitchFamily="82" charset="0"/>
            </a:endParaRPr>
          </a:p>
        </p:txBody>
      </p:sp>
      <p:sp>
        <p:nvSpPr>
          <p:cNvPr id="7" name="Title 1"/>
          <p:cNvSpPr txBox="1">
            <a:spLocks/>
          </p:cNvSpPr>
          <p:nvPr/>
        </p:nvSpPr>
        <p:spPr>
          <a:xfrm>
            <a:off x="609600" y="2514600"/>
            <a:ext cx="7543800" cy="1222375"/>
          </a:xfrm>
          <a:prstGeom prst="rect">
            <a:avLst/>
          </a:prstGeom>
        </p:spPr>
        <p:txBody>
          <a:bodyPr vert="horz" lIns="91440" tIns="45720" rIns="91440" bIns="45720" rtlCol="0" anchor="ctr">
            <a:no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gn="ctr"/>
            <a:r>
              <a:rPr lang="en-US" b="1" dirty="0" smtClean="0"/>
              <a:t>Sterilization</a:t>
            </a:r>
            <a:endParaRPr lang="en-US" b="1" dirty="0"/>
          </a:p>
        </p:txBody>
      </p:sp>
      <p:sp>
        <p:nvSpPr>
          <p:cNvPr id="10" name="Subtitle 2"/>
          <p:cNvSpPr>
            <a:spLocks noGrp="1"/>
          </p:cNvSpPr>
          <p:nvPr>
            <p:ph type="subTitle" idx="1"/>
          </p:nvPr>
        </p:nvSpPr>
        <p:spPr>
          <a:xfrm>
            <a:off x="2209800" y="4572000"/>
            <a:ext cx="4937760" cy="1066800"/>
          </a:xfrm>
        </p:spPr>
        <p:txBody>
          <a:bodyPr anchor="ctr">
            <a:normAutofit/>
          </a:bodyPr>
          <a:lstStyle/>
          <a:p>
            <a:pPr algn="ctr"/>
            <a:r>
              <a:rPr lang="en-US" sz="4000" b="1" dirty="0" smtClean="0">
                <a:solidFill>
                  <a:srgbClr val="FF0000"/>
                </a:solidFill>
              </a:rPr>
              <a:t>Part 2</a:t>
            </a:r>
            <a:endParaRPr lang="en-US" sz="4000" b="1" dirty="0">
              <a:solidFill>
                <a:srgbClr val="FF0000"/>
              </a:solidFill>
            </a:endParaRPr>
          </a:p>
        </p:txBody>
      </p:sp>
    </p:spTree>
    <p:extLst>
      <p:ext uri="{BB962C8B-B14F-4D97-AF65-F5344CB8AC3E}">
        <p14:creationId xmlns:p14="http://schemas.microsoft.com/office/powerpoint/2010/main" val="4059150895"/>
      </p:ext>
    </p:extLst>
  </p:cSld>
  <p:clrMapOvr>
    <a:masterClrMapping/>
  </p:clrMapOvr>
  <mc:AlternateContent xmlns:mc="http://schemas.openxmlformats.org/markup-compatibility/2006" xmlns:p14="http://schemas.microsoft.com/office/powerpoint/2010/main">
    <mc:Choice Requires="p14">
      <p:transition spd="med" advClick="0">
        <p14:prism isContent="1" isInverted="1"/>
      </p:transition>
    </mc:Choice>
    <mc:Fallback xmlns="">
      <p:transition spd="med" advClick="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76200"/>
            <a:ext cx="3581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52400"/>
            <a:ext cx="4495800" cy="533400"/>
          </a:xfrm>
        </p:spPr>
        <p:style>
          <a:lnRef idx="1">
            <a:schemeClr val="accent5"/>
          </a:lnRef>
          <a:fillRef idx="2">
            <a:schemeClr val="accent5"/>
          </a:fillRef>
          <a:effectRef idx="1">
            <a:schemeClr val="accent5"/>
          </a:effectRef>
          <a:fontRef idx="minor">
            <a:schemeClr val="dk1"/>
          </a:fontRef>
        </p:style>
        <p:txBody>
          <a:bodyPr/>
          <a:lstStyle/>
          <a:p>
            <a:pPr algn="ctr"/>
            <a:r>
              <a:rPr lang="en-US" sz="2400" dirty="0" smtClean="0">
                <a:solidFill>
                  <a:srgbClr val="FF0000"/>
                </a:solidFill>
                <a:latin typeface="Bernard MT Condensed" pitchFamily="18" charset="0"/>
              </a:rPr>
              <a:t>Approaches to reduce cycling time:</a:t>
            </a:r>
            <a:endParaRPr lang="en-US" sz="2400" dirty="0">
              <a:solidFill>
                <a:srgbClr val="FF0000"/>
              </a:solidFill>
              <a:latin typeface="Bernard MT Condensed" pitchFamily="18" charset="0"/>
            </a:endParaRPr>
          </a:p>
        </p:txBody>
      </p:sp>
      <p:sp>
        <p:nvSpPr>
          <p:cNvPr id="3" name="Content Placeholder 2"/>
          <p:cNvSpPr>
            <a:spLocks noGrp="1"/>
          </p:cNvSpPr>
          <p:nvPr>
            <p:ph idx="1"/>
          </p:nvPr>
        </p:nvSpPr>
        <p:spPr>
          <a:xfrm>
            <a:off x="398318" y="762000"/>
            <a:ext cx="7620000" cy="5943600"/>
          </a:xfrm>
        </p:spPr>
        <p:txBody>
          <a:bodyPr>
            <a:noAutofit/>
          </a:bodyPr>
          <a:lstStyle/>
          <a:p>
            <a:pPr marL="114300" indent="0" algn="just">
              <a:buNone/>
            </a:pPr>
            <a:r>
              <a:rPr lang="en-US" sz="1600" b="1" dirty="0" smtClean="0">
                <a:solidFill>
                  <a:srgbClr val="FF0000"/>
                </a:solidFill>
                <a:latin typeface="Berlin Sans FB Demi" pitchFamily="34" charset="0"/>
              </a:rPr>
              <a:t>1- Rapid </a:t>
            </a:r>
            <a:r>
              <a:rPr lang="en-US" sz="1600" b="1" dirty="0">
                <a:solidFill>
                  <a:srgbClr val="FF0000"/>
                </a:solidFill>
                <a:latin typeface="Berlin Sans FB Demi" pitchFamily="34" charset="0"/>
              </a:rPr>
              <a:t>extraction of heat </a:t>
            </a:r>
            <a:r>
              <a:rPr lang="en-US" sz="1600" b="1" dirty="0" smtClean="0">
                <a:solidFill>
                  <a:srgbClr val="FF0000"/>
                </a:solidFill>
                <a:latin typeface="Berlin Sans FB Demi" pitchFamily="34" charset="0"/>
              </a:rPr>
              <a:t>from sealed solution containers</a:t>
            </a:r>
            <a:r>
              <a:rPr lang="en-US" sz="1600" dirty="0" smtClean="0">
                <a:latin typeface="Berlin Sans FB Demi" pitchFamily="34" charset="0"/>
              </a:rPr>
              <a:t> </a:t>
            </a:r>
            <a:r>
              <a:rPr lang="en-US" sz="1600" b="1" dirty="0" smtClean="0">
                <a:solidFill>
                  <a:srgbClr val="00B050"/>
                </a:solidFill>
              </a:rPr>
              <a:t>[</a:t>
            </a:r>
            <a:r>
              <a:rPr lang="en-US" sz="1600" b="1" u="sng" dirty="0" smtClean="0">
                <a:solidFill>
                  <a:srgbClr val="00B050"/>
                </a:solidFill>
              </a:rPr>
              <a:t>spray </a:t>
            </a:r>
            <a:r>
              <a:rPr lang="en-US" sz="1600" b="1" u="sng" dirty="0">
                <a:solidFill>
                  <a:srgbClr val="00B050"/>
                </a:solidFill>
              </a:rPr>
              <a:t>the </a:t>
            </a:r>
            <a:r>
              <a:rPr lang="en-US" sz="1600" b="1" u="sng" dirty="0" smtClean="0">
                <a:solidFill>
                  <a:srgbClr val="00B050"/>
                </a:solidFill>
              </a:rPr>
              <a:t>containers with </a:t>
            </a:r>
            <a:r>
              <a:rPr lang="en-US" sz="1600" b="1" u="sng" dirty="0">
                <a:solidFill>
                  <a:srgbClr val="00B050"/>
                </a:solidFill>
              </a:rPr>
              <a:t>gradually cooling water </a:t>
            </a:r>
            <a:r>
              <a:rPr lang="en-US" sz="1600" b="1" dirty="0">
                <a:solidFill>
                  <a:srgbClr val="00B050"/>
                </a:solidFill>
              </a:rPr>
              <a:t>while </a:t>
            </a:r>
            <a:r>
              <a:rPr lang="en-US" sz="1600" b="1" dirty="0" smtClean="0">
                <a:solidFill>
                  <a:srgbClr val="00B050"/>
                </a:solidFill>
              </a:rPr>
              <a:t>the pressure </a:t>
            </a:r>
            <a:r>
              <a:rPr lang="en-US" sz="1600" b="1" dirty="0">
                <a:solidFill>
                  <a:srgbClr val="00B050"/>
                </a:solidFill>
              </a:rPr>
              <a:t>in the chamber is concurrently </a:t>
            </a:r>
            <a:r>
              <a:rPr lang="en-US" sz="1600" b="1" dirty="0" smtClean="0">
                <a:solidFill>
                  <a:srgbClr val="00B050"/>
                </a:solidFill>
              </a:rPr>
              <a:t>reduced].</a:t>
            </a:r>
            <a:endParaRPr lang="en-US" sz="1600" b="1" dirty="0">
              <a:solidFill>
                <a:srgbClr val="00B050"/>
              </a:solidFill>
            </a:endParaRPr>
          </a:p>
          <a:p>
            <a:pPr marL="114300" indent="0" algn="just">
              <a:buNone/>
            </a:pPr>
            <a:r>
              <a:rPr lang="en-US" sz="1600" dirty="0" smtClean="0">
                <a:solidFill>
                  <a:srgbClr val="0070C0"/>
                </a:solidFill>
                <a:latin typeface="Berlin Sans FB Demi" pitchFamily="34" charset="0"/>
              </a:rPr>
              <a:t>Benefit:</a:t>
            </a:r>
            <a:r>
              <a:rPr lang="en-US" sz="1600" dirty="0" smtClean="0"/>
              <a:t> </a:t>
            </a:r>
            <a:r>
              <a:rPr lang="en-US" sz="1600" b="1" dirty="0" smtClean="0">
                <a:solidFill>
                  <a:srgbClr val="FFC000"/>
                </a:solidFill>
                <a:latin typeface="Arial Narrow" pitchFamily="34" charset="0"/>
              </a:rPr>
              <a:t>cooling </a:t>
            </a:r>
            <a:r>
              <a:rPr lang="en-US" sz="1600" b="1" dirty="0">
                <a:solidFill>
                  <a:srgbClr val="FFC000"/>
                </a:solidFill>
                <a:latin typeface="Arial Narrow" pitchFamily="34" charset="0"/>
              </a:rPr>
              <a:t>time for a load of 200 one-liter bottles of solution may be reduced from about 20 hours to about 20 min. </a:t>
            </a:r>
            <a:endParaRPr lang="en-US" sz="1600" b="1" dirty="0" smtClean="0">
              <a:solidFill>
                <a:srgbClr val="FFC000"/>
              </a:solidFill>
              <a:latin typeface="Arial Narrow" pitchFamily="34" charset="0"/>
            </a:endParaRPr>
          </a:p>
          <a:p>
            <a:pPr algn="just"/>
            <a:endParaRPr lang="en-US" sz="1600" dirty="0"/>
          </a:p>
          <a:p>
            <a:pPr marL="114300" indent="0" algn="just">
              <a:buNone/>
            </a:pPr>
            <a:r>
              <a:rPr lang="en-US" sz="1600" dirty="0" smtClean="0">
                <a:solidFill>
                  <a:srgbClr val="FF0000"/>
                </a:solidFill>
                <a:latin typeface="Berlin Sans FB Demi" pitchFamily="34" charset="0"/>
              </a:rPr>
              <a:t>2-  Accelerated </a:t>
            </a:r>
            <a:r>
              <a:rPr lang="en-US" sz="1600" dirty="0">
                <a:solidFill>
                  <a:srgbClr val="FF0000"/>
                </a:solidFill>
                <a:latin typeface="Berlin Sans FB Demi" pitchFamily="34" charset="0"/>
              </a:rPr>
              <a:t>cooling </a:t>
            </a:r>
            <a:r>
              <a:rPr lang="en-US" sz="1600" dirty="0" smtClean="0">
                <a:solidFill>
                  <a:srgbClr val="FF0000"/>
                </a:solidFill>
                <a:latin typeface="Berlin Sans FB Demi" pitchFamily="34" charset="0"/>
              </a:rPr>
              <a:t>method</a:t>
            </a:r>
            <a:r>
              <a:rPr lang="en-US" sz="1600" dirty="0" smtClean="0"/>
              <a:t> </a:t>
            </a:r>
            <a:r>
              <a:rPr lang="en-US" sz="1600" b="1" dirty="0" smtClean="0">
                <a:solidFill>
                  <a:srgbClr val="00B050"/>
                </a:solidFill>
              </a:rPr>
              <a:t>[short </a:t>
            </a:r>
            <a:r>
              <a:rPr lang="en-US" sz="1600" b="1" dirty="0">
                <a:solidFill>
                  <a:srgbClr val="00B050"/>
                </a:solidFill>
              </a:rPr>
              <a:t>pulses of </a:t>
            </a:r>
            <a:r>
              <a:rPr lang="en-US" sz="1600" b="1" u="sng" dirty="0">
                <a:solidFill>
                  <a:srgbClr val="00B050"/>
                </a:solidFill>
              </a:rPr>
              <a:t>high pressure steam</a:t>
            </a:r>
            <a:r>
              <a:rPr lang="en-US" sz="1600" b="1" dirty="0">
                <a:solidFill>
                  <a:srgbClr val="00B050"/>
                </a:solidFill>
              </a:rPr>
              <a:t> </a:t>
            </a:r>
            <a:r>
              <a:rPr lang="en-US" sz="1600" b="1" dirty="0" smtClean="0">
                <a:solidFill>
                  <a:srgbClr val="00B050"/>
                </a:solidFill>
              </a:rPr>
              <a:t>introduced  into loaded chamber        steam expands </a:t>
            </a:r>
            <a:r>
              <a:rPr lang="en-US" sz="1600" b="1" dirty="0">
                <a:solidFill>
                  <a:srgbClr val="00B050"/>
                </a:solidFill>
              </a:rPr>
              <a:t>in the </a:t>
            </a:r>
            <a:r>
              <a:rPr lang="en-US" sz="1600" b="1" dirty="0" smtClean="0">
                <a:solidFill>
                  <a:srgbClr val="00B050"/>
                </a:solidFill>
              </a:rPr>
              <a:t>chamber         extracts </a:t>
            </a:r>
            <a:r>
              <a:rPr lang="en-US" sz="1600" b="1" dirty="0">
                <a:solidFill>
                  <a:srgbClr val="00B050"/>
                </a:solidFill>
              </a:rPr>
              <a:t>heat from </a:t>
            </a:r>
            <a:r>
              <a:rPr lang="en-US" sz="1600" b="1" dirty="0" smtClean="0">
                <a:solidFill>
                  <a:srgbClr val="00B050"/>
                </a:solidFill>
              </a:rPr>
              <a:t>the solution containers          steam </a:t>
            </a:r>
            <a:r>
              <a:rPr lang="en-US" sz="1600" b="1" dirty="0">
                <a:solidFill>
                  <a:srgbClr val="00B050"/>
                </a:solidFill>
              </a:rPr>
              <a:t>is </a:t>
            </a:r>
            <a:r>
              <a:rPr lang="en-US" sz="1600" b="1" dirty="0" smtClean="0">
                <a:solidFill>
                  <a:srgbClr val="00B050"/>
                </a:solidFill>
              </a:rPr>
              <a:t>exhausted from </a:t>
            </a:r>
            <a:r>
              <a:rPr lang="en-US" sz="1600" b="1" dirty="0">
                <a:solidFill>
                  <a:srgbClr val="00B050"/>
                </a:solidFill>
              </a:rPr>
              <a:t>the chamber </a:t>
            </a:r>
            <a:r>
              <a:rPr lang="en-US" sz="1600" b="1" dirty="0" smtClean="0">
                <a:solidFill>
                  <a:srgbClr val="00B050"/>
                </a:solidFill>
              </a:rPr>
              <a:t>with a gradual </a:t>
            </a:r>
            <a:r>
              <a:rPr lang="en-US" sz="1600" b="1" dirty="0">
                <a:solidFill>
                  <a:srgbClr val="00B050"/>
                </a:solidFill>
              </a:rPr>
              <a:t>reduction of the pressure </a:t>
            </a:r>
            <a:r>
              <a:rPr lang="en-US" sz="1600" b="1" dirty="0" smtClean="0">
                <a:solidFill>
                  <a:srgbClr val="00B050"/>
                </a:solidFill>
              </a:rPr>
              <a:t>concurrent with </a:t>
            </a:r>
            <a:r>
              <a:rPr lang="en-US" sz="1600" b="1" dirty="0">
                <a:solidFill>
                  <a:srgbClr val="00B050"/>
                </a:solidFill>
              </a:rPr>
              <a:t>the temperature </a:t>
            </a:r>
            <a:r>
              <a:rPr lang="en-US" sz="1600" b="1" dirty="0" smtClean="0">
                <a:solidFill>
                  <a:srgbClr val="00B050"/>
                </a:solidFill>
              </a:rPr>
              <a:t>reduction]. </a:t>
            </a:r>
          </a:p>
          <a:p>
            <a:pPr marL="114300" indent="0" algn="just">
              <a:buNone/>
            </a:pPr>
            <a:endParaRPr lang="en-US" sz="1600" dirty="0"/>
          </a:p>
          <a:p>
            <a:pPr marL="114300" indent="0" algn="just">
              <a:buNone/>
            </a:pPr>
            <a:r>
              <a:rPr lang="en-US" sz="1600" dirty="0" smtClean="0">
                <a:solidFill>
                  <a:srgbClr val="FF0000"/>
                </a:solidFill>
                <a:latin typeface="Bodoni MT Black" pitchFamily="18" charset="0"/>
              </a:rPr>
              <a:t>Note:</a:t>
            </a:r>
            <a:r>
              <a:rPr lang="en-US" sz="1600" dirty="0" smtClean="0"/>
              <a:t> </a:t>
            </a:r>
            <a:r>
              <a:rPr lang="en-US" sz="1600" dirty="0" smtClean="0">
                <a:solidFill>
                  <a:srgbClr val="7030A0"/>
                </a:solidFill>
              </a:rPr>
              <a:t>These methods introduce pulses </a:t>
            </a:r>
            <a:r>
              <a:rPr lang="en-US" sz="1600" dirty="0">
                <a:solidFill>
                  <a:srgbClr val="7030A0"/>
                </a:solidFill>
              </a:rPr>
              <a:t>of air into the chamber to replace all </a:t>
            </a:r>
            <a:r>
              <a:rPr lang="en-US" sz="1600" dirty="0" smtClean="0">
                <a:solidFill>
                  <a:srgbClr val="7030A0"/>
                </a:solidFill>
              </a:rPr>
              <a:t>or part </a:t>
            </a:r>
            <a:r>
              <a:rPr lang="en-US" sz="1600" dirty="0">
                <a:solidFill>
                  <a:srgbClr val="7030A0"/>
                </a:solidFill>
              </a:rPr>
              <a:t>of the </a:t>
            </a:r>
            <a:r>
              <a:rPr lang="en-US" sz="1600" dirty="0" smtClean="0">
                <a:solidFill>
                  <a:srgbClr val="7030A0"/>
                </a:solidFill>
              </a:rPr>
              <a:t>steam          pressure </a:t>
            </a:r>
            <a:r>
              <a:rPr lang="en-US" sz="1600" dirty="0">
                <a:solidFill>
                  <a:srgbClr val="7030A0"/>
                </a:solidFill>
              </a:rPr>
              <a:t>around </a:t>
            </a:r>
            <a:r>
              <a:rPr lang="en-US" sz="1600" dirty="0" smtClean="0">
                <a:solidFill>
                  <a:srgbClr val="7030A0"/>
                </a:solidFill>
              </a:rPr>
              <a:t>the containers </a:t>
            </a:r>
            <a:r>
              <a:rPr lang="en-US" sz="1600" dirty="0">
                <a:solidFill>
                  <a:srgbClr val="7030A0"/>
                </a:solidFill>
              </a:rPr>
              <a:t>is not reduced too rapidly. </a:t>
            </a:r>
            <a:endParaRPr lang="en-US" sz="1600" dirty="0" smtClean="0">
              <a:solidFill>
                <a:srgbClr val="7030A0"/>
              </a:solidFill>
            </a:endParaRPr>
          </a:p>
          <a:p>
            <a:pPr marL="114300" indent="0">
              <a:buNone/>
            </a:pPr>
            <a:endParaRPr lang="en-US" sz="1600" dirty="0"/>
          </a:p>
          <a:p>
            <a:pPr marL="114300" indent="0" algn="just">
              <a:buNone/>
            </a:pPr>
            <a:r>
              <a:rPr lang="en-US" sz="1600" dirty="0" smtClean="0">
                <a:solidFill>
                  <a:srgbClr val="FF0000"/>
                </a:solidFill>
                <a:latin typeface="Berlin Sans FB Demi" pitchFamily="34" charset="0"/>
              </a:rPr>
              <a:t>3-  A </a:t>
            </a:r>
            <a:r>
              <a:rPr lang="en-US" sz="1600" dirty="0">
                <a:solidFill>
                  <a:srgbClr val="FF0000"/>
                </a:solidFill>
                <a:latin typeface="Berlin Sans FB Demi" pitchFamily="34" charset="0"/>
              </a:rPr>
              <a:t>new approach </a:t>
            </a:r>
            <a:r>
              <a:rPr lang="en-US" sz="1600" b="1" dirty="0" smtClean="0">
                <a:solidFill>
                  <a:srgbClr val="00B050"/>
                </a:solidFill>
              </a:rPr>
              <a:t>[</a:t>
            </a:r>
            <a:r>
              <a:rPr lang="en-US" sz="1600" b="1" u="sng" dirty="0" err="1" smtClean="0">
                <a:solidFill>
                  <a:srgbClr val="00B050"/>
                </a:solidFill>
              </a:rPr>
              <a:t>precycle</a:t>
            </a:r>
            <a:r>
              <a:rPr lang="en-US" sz="1600" b="1" u="sng" dirty="0" smtClean="0">
                <a:solidFill>
                  <a:srgbClr val="00B050"/>
                </a:solidFill>
              </a:rPr>
              <a:t> vacuum of at least 20 </a:t>
            </a:r>
            <a:r>
              <a:rPr lang="en-US" sz="1600" b="1" u="sng" dirty="0">
                <a:solidFill>
                  <a:srgbClr val="00B050"/>
                </a:solidFill>
              </a:rPr>
              <a:t>mm Hg is </a:t>
            </a:r>
            <a:r>
              <a:rPr lang="en-US" sz="1600" b="1" u="sng" dirty="0" smtClean="0">
                <a:solidFill>
                  <a:srgbClr val="00B050"/>
                </a:solidFill>
              </a:rPr>
              <a:t>drawn</a:t>
            </a:r>
            <a:r>
              <a:rPr lang="en-US" sz="1600" b="1" dirty="0" smtClean="0">
                <a:solidFill>
                  <a:srgbClr val="00B050"/>
                </a:solidFill>
              </a:rPr>
              <a:t> or double </a:t>
            </a:r>
            <a:r>
              <a:rPr lang="en-US" sz="1600" b="1" dirty="0">
                <a:solidFill>
                  <a:srgbClr val="00B050"/>
                </a:solidFill>
              </a:rPr>
              <a:t>vacuum drawn </a:t>
            </a:r>
            <a:r>
              <a:rPr lang="en-US" sz="1600" b="1" dirty="0" smtClean="0">
                <a:solidFill>
                  <a:srgbClr val="00B050"/>
                </a:solidFill>
              </a:rPr>
              <a:t>prior </a:t>
            </a:r>
            <a:r>
              <a:rPr lang="en-US" sz="1600" b="1" dirty="0">
                <a:solidFill>
                  <a:srgbClr val="00B050"/>
                </a:solidFill>
              </a:rPr>
              <a:t>to the heating cycle </a:t>
            </a:r>
            <a:r>
              <a:rPr lang="en-US" sz="1600" b="1" dirty="0" smtClean="0">
                <a:solidFill>
                  <a:srgbClr val="00B050"/>
                </a:solidFill>
              </a:rPr>
              <a:t>          removes air from </a:t>
            </a:r>
            <a:r>
              <a:rPr lang="en-US" sz="1600" b="1" dirty="0">
                <a:solidFill>
                  <a:srgbClr val="00B050"/>
                </a:solidFill>
              </a:rPr>
              <a:t>porous </a:t>
            </a:r>
            <a:r>
              <a:rPr lang="en-US" sz="1600" b="1" dirty="0" smtClean="0">
                <a:solidFill>
                  <a:srgbClr val="00B050"/>
                </a:solidFill>
              </a:rPr>
              <a:t>materials</a:t>
            </a:r>
          </a:p>
          <a:p>
            <a:pPr marL="114300" indent="0" algn="just">
              <a:buNone/>
            </a:pPr>
            <a:endParaRPr lang="en-US" sz="1600" b="1" dirty="0" smtClean="0">
              <a:solidFill>
                <a:srgbClr val="00B050"/>
              </a:solidFill>
            </a:endParaRPr>
          </a:p>
          <a:p>
            <a:pPr marL="114300" indent="0" algn="just">
              <a:buNone/>
            </a:pPr>
            <a:r>
              <a:rPr lang="en-US" sz="1600" b="1" dirty="0" smtClean="0">
                <a:solidFill>
                  <a:srgbClr val="00B050"/>
                </a:solidFill>
              </a:rPr>
              <a:t>rapid penetration of heat </a:t>
            </a:r>
            <a:r>
              <a:rPr lang="en-US" sz="1600" b="1" dirty="0">
                <a:solidFill>
                  <a:srgbClr val="00B050"/>
                </a:solidFill>
              </a:rPr>
              <a:t>with </a:t>
            </a:r>
            <a:r>
              <a:rPr lang="en-US" sz="1600" b="1" dirty="0" smtClean="0">
                <a:solidFill>
                  <a:srgbClr val="00B050"/>
                </a:solidFill>
              </a:rPr>
              <a:t>complete elimination </a:t>
            </a:r>
            <a:r>
              <a:rPr lang="en-US" sz="1600" b="1" dirty="0">
                <a:solidFill>
                  <a:srgbClr val="00B050"/>
                </a:solidFill>
              </a:rPr>
              <a:t>of air </a:t>
            </a:r>
            <a:r>
              <a:rPr lang="en-US" sz="1600" b="1" dirty="0" smtClean="0">
                <a:solidFill>
                  <a:srgbClr val="00B050"/>
                </a:solidFill>
              </a:rPr>
              <a:t>pockets       total heating </a:t>
            </a:r>
            <a:r>
              <a:rPr lang="en-US" sz="1600" b="1" dirty="0">
                <a:solidFill>
                  <a:srgbClr val="00B050"/>
                </a:solidFill>
              </a:rPr>
              <a:t>period is </a:t>
            </a:r>
            <a:r>
              <a:rPr lang="en-US" sz="1600" b="1" dirty="0" smtClean="0">
                <a:solidFill>
                  <a:srgbClr val="00B050"/>
                </a:solidFill>
              </a:rPr>
              <a:t>reduced due to reduction in </a:t>
            </a:r>
            <a:r>
              <a:rPr lang="en-US" sz="1600" b="1" dirty="0">
                <a:solidFill>
                  <a:srgbClr val="00B050"/>
                </a:solidFill>
              </a:rPr>
              <a:t>the </a:t>
            </a:r>
            <a:r>
              <a:rPr lang="en-US" sz="1600" b="1" dirty="0" smtClean="0">
                <a:solidFill>
                  <a:srgbClr val="00B050"/>
                </a:solidFill>
              </a:rPr>
              <a:t>temp. </a:t>
            </a:r>
            <a:r>
              <a:rPr lang="en-US" sz="1600" b="1" dirty="0">
                <a:solidFill>
                  <a:srgbClr val="00B050"/>
                </a:solidFill>
              </a:rPr>
              <a:t>increment </a:t>
            </a:r>
            <a:r>
              <a:rPr lang="en-US" sz="1600" b="1" dirty="0" smtClean="0">
                <a:solidFill>
                  <a:srgbClr val="00B050"/>
                </a:solidFill>
              </a:rPr>
              <a:t>time].</a:t>
            </a:r>
          </a:p>
          <a:p>
            <a:pPr marL="114300" indent="0" algn="just">
              <a:buNone/>
            </a:pPr>
            <a:r>
              <a:rPr lang="en-US" sz="1600" dirty="0" smtClean="0">
                <a:solidFill>
                  <a:srgbClr val="0070C0"/>
                </a:solidFill>
                <a:latin typeface="Berlin Sans FB Demi" pitchFamily="34" charset="0"/>
              </a:rPr>
              <a:t>Benefit:</a:t>
            </a:r>
            <a:r>
              <a:rPr lang="en-US" sz="1600" dirty="0" smtClean="0"/>
              <a:t> </a:t>
            </a:r>
            <a:r>
              <a:rPr lang="en-US" sz="1600" b="1" dirty="0" smtClean="0">
                <a:solidFill>
                  <a:srgbClr val="FFC000"/>
                </a:solidFill>
                <a:latin typeface="Arial Narrow" pitchFamily="34" charset="0"/>
              </a:rPr>
              <a:t>suited to operate </a:t>
            </a:r>
            <a:r>
              <a:rPr lang="en-US" sz="1600" b="1" dirty="0">
                <a:solidFill>
                  <a:srgbClr val="FFC000"/>
                </a:solidFill>
                <a:latin typeface="Arial Narrow" pitchFamily="34" charset="0"/>
              </a:rPr>
              <a:t>room packs in </a:t>
            </a:r>
            <a:r>
              <a:rPr lang="en-US" sz="1600" b="1" dirty="0" smtClean="0">
                <a:solidFill>
                  <a:srgbClr val="FFC000"/>
                </a:solidFill>
                <a:latin typeface="Arial Narrow" pitchFamily="34" charset="0"/>
              </a:rPr>
              <a:t>hospitals </a:t>
            </a:r>
            <a:r>
              <a:rPr lang="en-US" sz="1600" b="1" dirty="0">
                <a:solidFill>
                  <a:srgbClr val="FFC000"/>
                </a:solidFill>
                <a:latin typeface="Arial Narrow" pitchFamily="34" charset="0"/>
              </a:rPr>
              <a:t>where </a:t>
            </a:r>
            <a:r>
              <a:rPr lang="en-US" sz="1600" b="1" dirty="0" smtClean="0">
                <a:solidFill>
                  <a:srgbClr val="FFC000"/>
                </a:solidFill>
                <a:latin typeface="Arial Narrow" pitchFamily="34" charset="0"/>
              </a:rPr>
              <a:t>the total </a:t>
            </a:r>
            <a:r>
              <a:rPr lang="en-US" sz="1600" b="1" dirty="0">
                <a:solidFill>
                  <a:srgbClr val="FFC000"/>
                </a:solidFill>
                <a:latin typeface="Arial Narrow" pitchFamily="34" charset="0"/>
              </a:rPr>
              <a:t>cycle time for large packs </a:t>
            </a:r>
            <a:r>
              <a:rPr lang="en-US" sz="1600" b="1" dirty="0" smtClean="0">
                <a:solidFill>
                  <a:srgbClr val="FFC000"/>
                </a:solidFill>
                <a:latin typeface="Arial Narrow" pitchFamily="34" charset="0"/>
              </a:rPr>
              <a:t>reduced from </a:t>
            </a:r>
            <a:r>
              <a:rPr lang="en-US" sz="1600" b="1" dirty="0">
                <a:solidFill>
                  <a:srgbClr val="FFC000"/>
                </a:solidFill>
                <a:latin typeface="Arial Narrow" pitchFamily="34" charset="0"/>
              </a:rPr>
              <a:t>about 78 min </a:t>
            </a:r>
            <a:r>
              <a:rPr lang="en-US" sz="1600" b="1" dirty="0" smtClean="0">
                <a:solidFill>
                  <a:srgbClr val="FFC000"/>
                </a:solidFill>
                <a:latin typeface="Arial Narrow" pitchFamily="34" charset="0"/>
              </a:rPr>
              <a:t>to 14 </a:t>
            </a:r>
            <a:r>
              <a:rPr lang="en-US" sz="1600" b="1" dirty="0">
                <a:solidFill>
                  <a:srgbClr val="FFC000"/>
                </a:solidFill>
                <a:latin typeface="Arial Narrow" pitchFamily="34" charset="0"/>
              </a:rPr>
              <a:t>min. </a:t>
            </a:r>
            <a:endParaRPr lang="en-US" sz="1600" b="1" dirty="0" smtClean="0">
              <a:solidFill>
                <a:srgbClr val="FFC000"/>
              </a:solidFill>
              <a:latin typeface="Arial Narrow" pitchFamily="34" charset="0"/>
            </a:endParaRPr>
          </a:p>
          <a:p>
            <a:pPr marL="114300" indent="0" algn="just">
              <a:buNone/>
            </a:pPr>
            <a:r>
              <a:rPr lang="en-US" sz="1600" b="1" dirty="0" smtClean="0">
                <a:solidFill>
                  <a:srgbClr val="0070C0"/>
                </a:solidFill>
                <a:latin typeface="Berlin Sans FB Demi" pitchFamily="34" charset="0"/>
              </a:rPr>
              <a:t>Cannot </a:t>
            </a:r>
            <a:r>
              <a:rPr lang="en-US" sz="1600" b="1" dirty="0">
                <a:solidFill>
                  <a:srgbClr val="0070C0"/>
                </a:solidFill>
                <a:latin typeface="Berlin Sans FB Demi" pitchFamily="34" charset="0"/>
              </a:rPr>
              <a:t>be </a:t>
            </a:r>
            <a:r>
              <a:rPr lang="en-US" sz="1600" b="1" dirty="0" smtClean="0">
                <a:solidFill>
                  <a:srgbClr val="0070C0"/>
                </a:solidFill>
                <a:latin typeface="Berlin Sans FB Demi" pitchFamily="34" charset="0"/>
              </a:rPr>
              <a:t>used: </a:t>
            </a:r>
            <a:r>
              <a:rPr lang="en-US" sz="1600" b="1" dirty="0">
                <a:solidFill>
                  <a:srgbClr val="FFC000"/>
                </a:solidFill>
                <a:latin typeface="Arial Narrow" pitchFamily="34" charset="0"/>
              </a:rPr>
              <a:t>solutions or other objects that cannot </a:t>
            </a:r>
            <a:r>
              <a:rPr lang="en-US" sz="1600" b="1" dirty="0" smtClean="0">
                <a:solidFill>
                  <a:srgbClr val="FFC000"/>
                </a:solidFill>
                <a:latin typeface="Arial Narrow" pitchFamily="34" charset="0"/>
              </a:rPr>
              <a:t>withstand the </a:t>
            </a:r>
            <a:r>
              <a:rPr lang="en-US" sz="1600" b="1" dirty="0">
                <a:solidFill>
                  <a:srgbClr val="FFC000"/>
                </a:solidFill>
                <a:latin typeface="Arial Narrow" pitchFamily="34" charset="0"/>
              </a:rPr>
              <a:t>high </a:t>
            </a:r>
            <a:r>
              <a:rPr lang="en-US" sz="1600" b="1" dirty="0" smtClean="0">
                <a:solidFill>
                  <a:srgbClr val="FFC000"/>
                </a:solidFill>
                <a:latin typeface="Arial Narrow" pitchFamily="34" charset="0"/>
              </a:rPr>
              <a:t>vacuum.</a:t>
            </a:r>
            <a:endParaRPr lang="en-US" sz="1600" b="1" dirty="0">
              <a:solidFill>
                <a:srgbClr val="FFC000"/>
              </a:solidFill>
              <a:latin typeface="Arial Narrow" pitchFamily="34" charset="0"/>
            </a:endParaRPr>
          </a:p>
        </p:txBody>
      </p:sp>
      <p:grpSp>
        <p:nvGrpSpPr>
          <p:cNvPr id="8" name="Group 7"/>
          <p:cNvGrpSpPr/>
          <p:nvPr/>
        </p:nvGrpSpPr>
        <p:grpSpPr>
          <a:xfrm>
            <a:off x="1489364" y="4053840"/>
            <a:ext cx="5310139" cy="1533538"/>
            <a:chOff x="2216728" y="4003616"/>
            <a:chExt cx="5310139" cy="1533538"/>
          </a:xfrm>
        </p:grpSpPr>
        <p:sp>
          <p:nvSpPr>
            <p:cNvPr id="4" name="Right Arrow 3"/>
            <p:cNvSpPr/>
            <p:nvPr/>
          </p:nvSpPr>
          <p:spPr>
            <a:xfrm>
              <a:off x="4842164" y="4836125"/>
              <a:ext cx="339436"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6119477" y="5055176"/>
              <a:ext cx="1524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7187431" y="5415235"/>
              <a:ext cx="339436" cy="1219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2216728" y="4003616"/>
              <a:ext cx="339436"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2133600" y="2743200"/>
            <a:ext cx="3605646" cy="348824"/>
            <a:chOff x="1911928" y="3933614"/>
            <a:chExt cx="3605646" cy="348824"/>
          </a:xfrm>
        </p:grpSpPr>
        <p:sp>
          <p:nvSpPr>
            <p:cNvPr id="10" name="Right Arrow 9"/>
            <p:cNvSpPr/>
            <p:nvPr/>
          </p:nvSpPr>
          <p:spPr>
            <a:xfrm>
              <a:off x="5178138" y="3933614"/>
              <a:ext cx="339436"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2251364" y="4160519"/>
              <a:ext cx="339436" cy="1219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911928" y="3936154"/>
              <a:ext cx="339436"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29011712"/>
      </p:ext>
    </p:extLst>
  </p:cSld>
  <p:clrMapOvr>
    <a:masterClrMapping/>
  </p:clrMapOvr>
  <mc:AlternateContent xmlns:mc="http://schemas.openxmlformats.org/markup-compatibility/2006" xmlns:p14="http://schemas.microsoft.com/office/powerpoint/2010/main">
    <mc:Choice Requires="p14">
      <p:transition spd="med" advClick="0">
        <p14:prism/>
      </p:transition>
    </mc:Choice>
    <mc:Fallback xmlns="">
      <p:transition spd="med" advClick="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52400"/>
            <a:ext cx="3200400"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52400"/>
            <a:ext cx="4267200" cy="762000"/>
          </a:xfrm>
        </p:spPr>
        <p:style>
          <a:lnRef idx="1">
            <a:schemeClr val="accent6"/>
          </a:lnRef>
          <a:fillRef idx="2">
            <a:schemeClr val="accent6"/>
          </a:fillRef>
          <a:effectRef idx="1">
            <a:schemeClr val="accent6"/>
          </a:effectRef>
          <a:fontRef idx="minor">
            <a:schemeClr val="dk1"/>
          </a:fontRef>
        </p:style>
        <p:txBody>
          <a:bodyPr/>
          <a:lstStyle/>
          <a:p>
            <a:pPr algn="ctr"/>
            <a:r>
              <a:rPr lang="en-US" sz="2400" dirty="0">
                <a:solidFill>
                  <a:srgbClr val="FF0000"/>
                </a:solidFill>
                <a:latin typeface="Berlin Sans FB Demi" pitchFamily="34" charset="0"/>
              </a:rPr>
              <a:t>Lower Temperature Sterilization.</a:t>
            </a:r>
          </a:p>
        </p:txBody>
      </p:sp>
      <p:sp>
        <p:nvSpPr>
          <p:cNvPr id="3" name="Content Placeholder 2"/>
          <p:cNvSpPr>
            <a:spLocks noGrp="1"/>
          </p:cNvSpPr>
          <p:nvPr>
            <p:ph idx="1"/>
          </p:nvPr>
        </p:nvSpPr>
        <p:spPr>
          <a:xfrm>
            <a:off x="448733" y="990600"/>
            <a:ext cx="7620000" cy="5562600"/>
          </a:xfrm>
        </p:spPr>
        <p:txBody>
          <a:bodyPr>
            <a:normAutofit fontScale="77500" lnSpcReduction="20000"/>
          </a:bodyPr>
          <a:lstStyle/>
          <a:p>
            <a:pPr marL="114300" indent="0" algn="just">
              <a:buNone/>
            </a:pPr>
            <a:r>
              <a:rPr lang="en-US" sz="2600" dirty="0" smtClean="0">
                <a:latin typeface="Berlin Sans FB Demi" pitchFamily="34" charset="0"/>
              </a:rPr>
              <a:t>Moist heat is </a:t>
            </a:r>
            <a:r>
              <a:rPr lang="en-US" sz="2600" dirty="0">
                <a:latin typeface="Berlin Sans FB Demi" pitchFamily="34" charset="0"/>
              </a:rPr>
              <a:t>used for lower temperature </a:t>
            </a:r>
            <a:r>
              <a:rPr lang="en-US" sz="2600" dirty="0" smtClean="0">
                <a:latin typeface="Berlin Sans FB Demi" pitchFamily="34" charset="0"/>
              </a:rPr>
              <a:t>sterilization procedures</a:t>
            </a:r>
            <a:r>
              <a:rPr lang="en-US" sz="2600" dirty="0">
                <a:latin typeface="Berlin Sans FB Demi" pitchFamily="34" charset="0"/>
              </a:rPr>
              <a:t>. </a:t>
            </a:r>
            <a:endParaRPr lang="en-US" sz="2600" dirty="0" smtClean="0">
              <a:latin typeface="Berlin Sans FB Demi" pitchFamily="34" charset="0"/>
            </a:endParaRPr>
          </a:p>
          <a:p>
            <a:pPr marL="114300" indent="0" algn="just">
              <a:buNone/>
            </a:pPr>
            <a:r>
              <a:rPr lang="en-US" sz="2300" dirty="0" smtClean="0">
                <a:solidFill>
                  <a:srgbClr val="0070C0"/>
                </a:solidFill>
                <a:latin typeface="Eras Demi ITC" pitchFamily="34" charset="0"/>
              </a:rPr>
              <a:t>Temperatures </a:t>
            </a:r>
            <a:r>
              <a:rPr lang="en-US" sz="2300" dirty="0">
                <a:solidFill>
                  <a:srgbClr val="0070C0"/>
                </a:solidFill>
                <a:latin typeface="Eras Demi ITC" pitchFamily="34" charset="0"/>
              </a:rPr>
              <a:t>of 100°C </a:t>
            </a:r>
            <a:r>
              <a:rPr lang="en-US" sz="2300" dirty="0" smtClean="0">
                <a:solidFill>
                  <a:srgbClr val="0070C0"/>
                </a:solidFill>
                <a:latin typeface="Eras Demi ITC" pitchFamily="34" charset="0"/>
              </a:rPr>
              <a:t>or </a:t>
            </a:r>
            <a:r>
              <a:rPr lang="en-US" sz="2300" dirty="0">
                <a:solidFill>
                  <a:srgbClr val="0070C0"/>
                </a:solidFill>
                <a:latin typeface="Eras Demi ITC" pitchFamily="34" charset="0"/>
              </a:rPr>
              <a:t>lower </a:t>
            </a:r>
            <a:r>
              <a:rPr lang="en-US" sz="2300" dirty="0" smtClean="0">
                <a:solidFill>
                  <a:srgbClr val="0070C0"/>
                </a:solidFill>
                <a:latin typeface="Eras Demi ITC" pitchFamily="34" charset="0"/>
              </a:rPr>
              <a:t>[called marginal or fractional methods]. </a:t>
            </a:r>
          </a:p>
          <a:p>
            <a:pPr marL="114300" indent="0" algn="just">
              <a:buNone/>
            </a:pPr>
            <a:endParaRPr lang="en-US" dirty="0" smtClean="0"/>
          </a:p>
          <a:p>
            <a:pPr marL="114300" indent="0" algn="just">
              <a:buNone/>
            </a:pPr>
            <a:r>
              <a:rPr lang="en-US" sz="2600" dirty="0" smtClean="0">
                <a:solidFill>
                  <a:srgbClr val="00B050"/>
                </a:solidFill>
                <a:latin typeface="Britannic Bold" pitchFamily="34" charset="0"/>
              </a:rPr>
              <a:t>Marginal (questionable </a:t>
            </a:r>
            <a:r>
              <a:rPr lang="en-US" sz="2600" dirty="0">
                <a:solidFill>
                  <a:srgbClr val="00B050"/>
                </a:solidFill>
                <a:latin typeface="Britannic Bold" pitchFamily="34" charset="0"/>
              </a:rPr>
              <a:t>reliability of </a:t>
            </a:r>
            <a:r>
              <a:rPr lang="en-US" sz="2600" dirty="0" smtClean="0">
                <a:solidFill>
                  <a:srgbClr val="00B050"/>
                </a:solidFill>
                <a:latin typeface="Britannic Bold" pitchFamily="34" charset="0"/>
              </a:rPr>
              <a:t>the processes).</a:t>
            </a:r>
            <a:r>
              <a:rPr lang="en-US" sz="2600" dirty="0" smtClean="0"/>
              <a:t> </a:t>
            </a:r>
          </a:p>
          <a:p>
            <a:pPr marL="114300" indent="0" algn="just">
              <a:buNone/>
            </a:pPr>
            <a:r>
              <a:rPr lang="en-US" sz="2300" dirty="0" smtClean="0"/>
              <a:t>[This method of sterilization is </a:t>
            </a:r>
            <a:r>
              <a:rPr lang="en-US" sz="2300" b="1" u="sng" dirty="0" smtClean="0">
                <a:solidFill>
                  <a:srgbClr val="FFC000"/>
                </a:solidFill>
              </a:rPr>
              <a:t>reserved </a:t>
            </a:r>
            <a:r>
              <a:rPr lang="en-US" sz="2300" b="1" u="sng" dirty="0">
                <a:solidFill>
                  <a:srgbClr val="FFC000"/>
                </a:solidFill>
              </a:rPr>
              <a:t>for </a:t>
            </a:r>
            <a:r>
              <a:rPr lang="en-US" sz="2300" b="1" u="sng" dirty="0" smtClean="0">
                <a:solidFill>
                  <a:srgbClr val="FFC000"/>
                </a:solidFill>
              </a:rPr>
              <a:t>substances that must </a:t>
            </a:r>
            <a:r>
              <a:rPr lang="en-US" sz="2300" b="1" u="sng" dirty="0">
                <a:solidFill>
                  <a:srgbClr val="FFC000"/>
                </a:solidFill>
              </a:rPr>
              <a:t>be processed by a thermal method but </a:t>
            </a:r>
            <a:r>
              <a:rPr lang="en-US" sz="2300" b="1" u="sng" dirty="0" smtClean="0">
                <a:solidFill>
                  <a:srgbClr val="FFC000"/>
                </a:solidFill>
              </a:rPr>
              <a:t>cannot </a:t>
            </a:r>
            <a:r>
              <a:rPr lang="en-US" sz="2300" b="1" u="sng" dirty="0">
                <a:solidFill>
                  <a:srgbClr val="FFC000"/>
                </a:solidFill>
              </a:rPr>
              <a:t>withstand higher temperatures without </a:t>
            </a:r>
            <a:r>
              <a:rPr lang="en-US" sz="2300" b="1" u="sng" dirty="0" smtClean="0">
                <a:solidFill>
                  <a:srgbClr val="FFC000"/>
                </a:solidFill>
              </a:rPr>
              <a:t>degradation. </a:t>
            </a:r>
            <a:r>
              <a:rPr lang="en-US" sz="2300" dirty="0" smtClean="0"/>
              <a:t>The </a:t>
            </a:r>
            <a:r>
              <a:rPr lang="en-US" sz="2300" dirty="0"/>
              <a:t>assurance of sterility is comparatively </a:t>
            </a:r>
            <a:r>
              <a:rPr lang="en-US" sz="2300" dirty="0" smtClean="0"/>
              <a:t>low].</a:t>
            </a:r>
            <a:endParaRPr lang="en-US" sz="2300" dirty="0"/>
          </a:p>
          <a:p>
            <a:pPr marL="114300" indent="0" algn="just">
              <a:buNone/>
            </a:pPr>
            <a:endParaRPr lang="en-US" sz="2300" dirty="0"/>
          </a:p>
          <a:p>
            <a:pPr marL="114300" indent="0" algn="just">
              <a:buNone/>
            </a:pPr>
            <a:endParaRPr lang="en-US" sz="2300" dirty="0" smtClean="0"/>
          </a:p>
          <a:p>
            <a:pPr marL="114300" indent="0" algn="just">
              <a:buNone/>
            </a:pPr>
            <a:r>
              <a:rPr lang="en-US" sz="2600" dirty="0" smtClean="0">
                <a:solidFill>
                  <a:srgbClr val="00B050"/>
                </a:solidFill>
                <a:latin typeface="Britannic Bold" pitchFamily="34" charset="0"/>
              </a:rPr>
              <a:t>Fractional</a:t>
            </a:r>
            <a:r>
              <a:rPr lang="en-US" sz="2300" dirty="0" smtClean="0">
                <a:solidFill>
                  <a:srgbClr val="00B050"/>
                </a:solidFill>
                <a:latin typeface="Britannic Bold" pitchFamily="34" charset="0"/>
              </a:rPr>
              <a:t> </a:t>
            </a:r>
            <a:r>
              <a:rPr lang="en-US" sz="2300" dirty="0" smtClean="0"/>
              <a:t>(processes </a:t>
            </a:r>
            <a:r>
              <a:rPr lang="en-US" sz="2300" dirty="0"/>
              <a:t>are normally </a:t>
            </a:r>
            <a:r>
              <a:rPr lang="en-US" sz="2300" b="1" u="sng" dirty="0" smtClean="0">
                <a:solidFill>
                  <a:srgbClr val="FFC000"/>
                </a:solidFill>
              </a:rPr>
              <a:t>performed by </a:t>
            </a:r>
            <a:r>
              <a:rPr lang="en-US" sz="2300" b="1" u="sng" dirty="0">
                <a:solidFill>
                  <a:srgbClr val="FFC000"/>
                </a:solidFill>
              </a:rPr>
              <a:t>two or three exposures to moist </a:t>
            </a:r>
            <a:r>
              <a:rPr lang="en-US" sz="2300" b="1" u="sng" dirty="0" smtClean="0">
                <a:solidFill>
                  <a:srgbClr val="FFC000"/>
                </a:solidFill>
              </a:rPr>
              <a:t>heat, alternated </a:t>
            </a:r>
            <a:r>
              <a:rPr lang="en-US" sz="2300" b="1" u="sng" dirty="0">
                <a:solidFill>
                  <a:srgbClr val="FFC000"/>
                </a:solidFill>
              </a:rPr>
              <a:t>with intervals during which the </a:t>
            </a:r>
            <a:r>
              <a:rPr lang="en-US" sz="2300" b="1" u="sng" dirty="0" smtClean="0">
                <a:solidFill>
                  <a:srgbClr val="FFC000"/>
                </a:solidFill>
              </a:rPr>
              <a:t>material is </a:t>
            </a:r>
            <a:r>
              <a:rPr lang="en-US" sz="2300" b="1" u="sng" dirty="0">
                <a:solidFill>
                  <a:srgbClr val="FFC000"/>
                </a:solidFill>
              </a:rPr>
              <a:t>held at room or incubator </a:t>
            </a:r>
            <a:r>
              <a:rPr lang="en-US" sz="2300" b="1" u="sng" dirty="0" smtClean="0">
                <a:solidFill>
                  <a:srgbClr val="FFC000"/>
                </a:solidFill>
              </a:rPr>
              <a:t>temperatures</a:t>
            </a:r>
            <a:r>
              <a:rPr lang="en-US" sz="2300" dirty="0" smtClean="0"/>
              <a:t>).</a:t>
            </a:r>
          </a:p>
          <a:p>
            <a:pPr marL="114300" indent="0" algn="just">
              <a:buNone/>
            </a:pPr>
            <a:endParaRPr lang="en-US" sz="2300" dirty="0"/>
          </a:p>
          <a:p>
            <a:pPr marL="114300" indent="0" algn="just">
              <a:buNone/>
            </a:pPr>
            <a:r>
              <a:rPr lang="en-US" sz="2300" dirty="0">
                <a:solidFill>
                  <a:srgbClr val="7030A0"/>
                </a:solidFill>
                <a:latin typeface="Elephant" pitchFamily="18" charset="0"/>
              </a:rPr>
              <a:t>Fractional methods of </a:t>
            </a:r>
            <a:r>
              <a:rPr lang="en-US" sz="2300" dirty="0" smtClean="0">
                <a:solidFill>
                  <a:srgbClr val="7030A0"/>
                </a:solidFill>
                <a:latin typeface="Elephant" pitchFamily="18" charset="0"/>
              </a:rPr>
              <a:t>sterilization:</a:t>
            </a:r>
          </a:p>
          <a:p>
            <a:pPr marL="114300" indent="0" algn="just">
              <a:buNone/>
            </a:pPr>
            <a:r>
              <a:rPr lang="en-US" sz="2300" dirty="0" smtClean="0">
                <a:solidFill>
                  <a:srgbClr val="7030A0"/>
                </a:solidFill>
                <a:latin typeface="Elephant" pitchFamily="18" charset="0"/>
              </a:rPr>
              <a:t>A- </a:t>
            </a:r>
            <a:r>
              <a:rPr lang="en-US" sz="2300" dirty="0" err="1" smtClean="0">
                <a:solidFill>
                  <a:srgbClr val="7030A0"/>
                </a:solidFill>
                <a:latin typeface="Elephant" pitchFamily="18" charset="0"/>
              </a:rPr>
              <a:t>Tyndallization</a:t>
            </a:r>
            <a:r>
              <a:rPr lang="en-US" sz="2300" dirty="0" smtClean="0">
                <a:solidFill>
                  <a:srgbClr val="7030A0"/>
                </a:solidFill>
                <a:latin typeface="Elephant" pitchFamily="18" charset="0"/>
              </a:rPr>
              <a:t> [temp. of 100°C]</a:t>
            </a:r>
          </a:p>
          <a:p>
            <a:pPr marL="114300" indent="0" algn="just">
              <a:buNone/>
            </a:pPr>
            <a:r>
              <a:rPr lang="en-US" sz="2300" dirty="0" smtClean="0">
                <a:solidFill>
                  <a:srgbClr val="7030A0"/>
                </a:solidFill>
                <a:latin typeface="Elephant" pitchFamily="18" charset="0"/>
              </a:rPr>
              <a:t>B- Inspissation [temp. </a:t>
            </a:r>
            <a:r>
              <a:rPr lang="en-US" sz="2300" dirty="0">
                <a:solidFill>
                  <a:srgbClr val="7030A0"/>
                </a:solidFill>
                <a:latin typeface="Elephant" pitchFamily="18" charset="0"/>
              </a:rPr>
              <a:t>as low as </a:t>
            </a:r>
            <a:r>
              <a:rPr lang="en-US" sz="2300" dirty="0" smtClean="0">
                <a:solidFill>
                  <a:srgbClr val="7030A0"/>
                </a:solidFill>
                <a:latin typeface="Elephant" pitchFamily="18" charset="0"/>
              </a:rPr>
              <a:t>60°C]</a:t>
            </a:r>
          </a:p>
          <a:p>
            <a:pPr marL="114300" indent="0" algn="just">
              <a:buNone/>
            </a:pPr>
            <a:r>
              <a:rPr lang="en-US" sz="2300" dirty="0"/>
              <a:t>(</a:t>
            </a:r>
            <a:r>
              <a:rPr lang="en-US" sz="2300" dirty="0" smtClean="0"/>
              <a:t>Are relatively effective </a:t>
            </a:r>
            <a:r>
              <a:rPr lang="en-US" sz="2300" dirty="0"/>
              <a:t>in </a:t>
            </a:r>
            <a:r>
              <a:rPr lang="en-US" sz="2300" u="sng" dirty="0"/>
              <a:t>reducing the number of </a:t>
            </a:r>
            <a:r>
              <a:rPr lang="en-US" sz="2300" u="sng" dirty="0" smtClean="0"/>
              <a:t>vegetative forms </a:t>
            </a:r>
            <a:r>
              <a:rPr lang="en-US" sz="2300" u="sng" dirty="0"/>
              <a:t>of microorganisms</a:t>
            </a:r>
            <a:r>
              <a:rPr lang="en-US" sz="2300" dirty="0"/>
              <a:t>, but are </a:t>
            </a:r>
            <a:r>
              <a:rPr lang="en-US" sz="2300" dirty="0" smtClean="0"/>
              <a:t>unreliable against spores).</a:t>
            </a:r>
          </a:p>
          <a:p>
            <a:pPr algn="just"/>
            <a:endParaRPr lang="en-US" sz="2300" dirty="0" smtClean="0"/>
          </a:p>
          <a:p>
            <a:pPr marL="114300" indent="0" algn="ctr">
              <a:buNone/>
            </a:pPr>
            <a:r>
              <a:rPr lang="en-US" sz="2300" b="1" dirty="0" smtClean="0">
                <a:solidFill>
                  <a:srgbClr val="0070C0"/>
                </a:solidFill>
              </a:rPr>
              <a:t>Effectiveness improved by </a:t>
            </a:r>
            <a:r>
              <a:rPr lang="en-US" sz="2300" b="1" dirty="0">
                <a:solidFill>
                  <a:srgbClr val="0070C0"/>
                </a:solidFill>
              </a:rPr>
              <a:t>the inclusion of a bacteriostatic agent</a:t>
            </a:r>
            <a:r>
              <a:rPr lang="en-US" sz="2300" b="1" dirty="0" smtClean="0">
                <a:solidFill>
                  <a:srgbClr val="0070C0"/>
                </a:solidFill>
              </a:rPr>
              <a:t>.</a:t>
            </a:r>
            <a:endParaRPr lang="en-US" sz="2300" b="1" dirty="0">
              <a:solidFill>
                <a:srgbClr val="0070C0"/>
              </a:solidFill>
            </a:endParaRPr>
          </a:p>
        </p:txBody>
      </p:sp>
      <p:sp>
        <p:nvSpPr>
          <p:cNvPr id="4" name="Down Arrow 3"/>
          <p:cNvSpPr/>
          <p:nvPr/>
        </p:nvSpPr>
        <p:spPr>
          <a:xfrm>
            <a:off x="4258733" y="5943600"/>
            <a:ext cx="3048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7432082"/>
      </p:ext>
    </p:extLst>
  </p:cSld>
  <p:clrMapOvr>
    <a:masterClrMapping/>
  </p:clrMapOvr>
  <mc:AlternateContent xmlns:mc="http://schemas.openxmlformats.org/markup-compatibility/2006" xmlns:p14="http://schemas.microsoft.com/office/powerpoint/2010/main">
    <mc:Choice Requires="p14">
      <p:transition spd="med" advClick="0">
        <p14:gallery dir="l"/>
      </p:transition>
    </mc:Choice>
    <mc:Fallback xmlns="">
      <p:transition spd="med" advClick="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962400" cy="715962"/>
          </a:xfrm>
        </p:spPr>
        <p:style>
          <a:lnRef idx="1">
            <a:schemeClr val="accent6"/>
          </a:lnRef>
          <a:fillRef idx="2">
            <a:schemeClr val="accent6"/>
          </a:fillRef>
          <a:effectRef idx="1">
            <a:schemeClr val="accent6"/>
          </a:effectRef>
          <a:fontRef idx="minor">
            <a:schemeClr val="dk1"/>
          </a:fontRef>
        </p:style>
        <p:txBody>
          <a:bodyPr/>
          <a:lstStyle/>
          <a:p>
            <a:r>
              <a:rPr lang="en-US" sz="3200" dirty="0">
                <a:latin typeface="Berlin Sans FB Demi" pitchFamily="34" charset="0"/>
              </a:rPr>
              <a:t>Wrapping </a:t>
            </a:r>
            <a:r>
              <a:rPr lang="en-US" sz="3200" dirty="0" smtClean="0">
                <a:latin typeface="Berlin Sans FB Demi" pitchFamily="34" charset="0"/>
              </a:rPr>
              <a:t>Materials</a:t>
            </a:r>
            <a:endParaRPr lang="en-US" sz="3200" dirty="0">
              <a:latin typeface="Berlin Sans FB Demi" pitchFamily="34" charset="0"/>
            </a:endParaRPr>
          </a:p>
        </p:txBody>
      </p:sp>
      <p:sp>
        <p:nvSpPr>
          <p:cNvPr id="3" name="Content Placeholder 2"/>
          <p:cNvSpPr>
            <a:spLocks noGrp="1"/>
          </p:cNvSpPr>
          <p:nvPr>
            <p:ph idx="1"/>
          </p:nvPr>
        </p:nvSpPr>
        <p:spPr>
          <a:xfrm>
            <a:off x="76200" y="1066800"/>
            <a:ext cx="5867400" cy="5715000"/>
          </a:xfrm>
        </p:spPr>
        <p:txBody>
          <a:bodyPr>
            <a:normAutofit fontScale="92500" lnSpcReduction="10000"/>
          </a:bodyPr>
          <a:lstStyle/>
          <a:p>
            <a:pPr marL="114300" indent="0" algn="just">
              <a:buNone/>
            </a:pPr>
            <a:r>
              <a:rPr lang="en-US" dirty="0" smtClean="0">
                <a:latin typeface="Britannic Bold" pitchFamily="34" charset="0"/>
              </a:rPr>
              <a:t>During Sterilization:</a:t>
            </a:r>
            <a:r>
              <a:rPr lang="en-US" dirty="0" smtClean="0"/>
              <a:t> wrappings </a:t>
            </a:r>
            <a:r>
              <a:rPr lang="en-US" dirty="0"/>
              <a:t>for </a:t>
            </a:r>
            <a:r>
              <a:rPr lang="en-US" dirty="0" smtClean="0"/>
              <a:t>equipment and </a:t>
            </a:r>
            <a:r>
              <a:rPr lang="en-US" dirty="0"/>
              <a:t>supplies subjected to moist heat </a:t>
            </a:r>
            <a:r>
              <a:rPr lang="en-US" dirty="0" smtClean="0"/>
              <a:t>sterilization.</a:t>
            </a:r>
            <a:endParaRPr lang="en-US" dirty="0"/>
          </a:p>
          <a:p>
            <a:pPr marL="114300" indent="0" algn="just">
              <a:buNone/>
            </a:pPr>
            <a:r>
              <a:rPr lang="en-US" b="1" dirty="0" smtClean="0">
                <a:solidFill>
                  <a:srgbClr val="7030A0"/>
                </a:solidFill>
                <a:latin typeface="Arial Narrow" pitchFamily="34" charset="0"/>
              </a:rPr>
              <a:t>1- permit </a:t>
            </a:r>
            <a:r>
              <a:rPr lang="en-US" b="1" dirty="0">
                <a:solidFill>
                  <a:srgbClr val="7030A0"/>
                </a:solidFill>
                <a:latin typeface="Arial Narrow" pitchFamily="34" charset="0"/>
              </a:rPr>
              <a:t>e</a:t>
            </a:r>
            <a:r>
              <a:rPr lang="en-US" b="1" dirty="0" smtClean="0">
                <a:solidFill>
                  <a:srgbClr val="7030A0"/>
                </a:solidFill>
                <a:latin typeface="Arial Narrow" pitchFamily="34" charset="0"/>
              </a:rPr>
              <a:t>asy </a:t>
            </a:r>
            <a:r>
              <a:rPr lang="en-US" b="1" dirty="0">
                <a:solidFill>
                  <a:srgbClr val="7030A0"/>
                </a:solidFill>
                <a:latin typeface="Arial Narrow" pitchFamily="34" charset="0"/>
              </a:rPr>
              <a:t>penetration of </a:t>
            </a:r>
            <a:r>
              <a:rPr lang="en-US" b="1" dirty="0" smtClean="0">
                <a:solidFill>
                  <a:srgbClr val="7030A0"/>
                </a:solidFill>
                <a:latin typeface="Arial Narrow" pitchFamily="34" charset="0"/>
              </a:rPr>
              <a:t>steam and </a:t>
            </a:r>
            <a:r>
              <a:rPr lang="en-US" b="1" dirty="0">
                <a:solidFill>
                  <a:srgbClr val="7030A0"/>
                </a:solidFill>
                <a:latin typeface="Arial Narrow" pitchFamily="34" charset="0"/>
              </a:rPr>
              <a:t>escape of air. </a:t>
            </a:r>
            <a:endParaRPr lang="en-US" b="1" dirty="0" smtClean="0">
              <a:solidFill>
                <a:srgbClr val="7030A0"/>
              </a:solidFill>
              <a:latin typeface="Arial Narrow" pitchFamily="34" charset="0"/>
            </a:endParaRPr>
          </a:p>
          <a:p>
            <a:pPr marL="114300" indent="0" algn="just">
              <a:buNone/>
            </a:pPr>
            <a:r>
              <a:rPr lang="en-US" b="1" dirty="0" smtClean="0">
                <a:solidFill>
                  <a:srgbClr val="7030A0"/>
                </a:solidFill>
                <a:latin typeface="Arial Narrow" pitchFamily="34" charset="0"/>
              </a:rPr>
              <a:t>2- possess sufficient wet </a:t>
            </a:r>
            <a:r>
              <a:rPr lang="en-US" b="1" dirty="0">
                <a:solidFill>
                  <a:srgbClr val="7030A0"/>
                </a:solidFill>
                <a:latin typeface="Arial Narrow" pitchFamily="34" charset="0"/>
              </a:rPr>
              <a:t>strength so that they will not tear </a:t>
            </a:r>
            <a:r>
              <a:rPr lang="en-US" b="1" dirty="0" smtClean="0">
                <a:solidFill>
                  <a:srgbClr val="7030A0"/>
                </a:solidFill>
                <a:latin typeface="Arial Narrow" pitchFamily="34" charset="0"/>
              </a:rPr>
              <a:t>or burst </a:t>
            </a:r>
            <a:r>
              <a:rPr lang="en-US" b="1" dirty="0">
                <a:solidFill>
                  <a:srgbClr val="7030A0"/>
                </a:solidFill>
                <a:latin typeface="Arial Narrow" pitchFamily="34" charset="0"/>
              </a:rPr>
              <a:t>during the process. </a:t>
            </a:r>
            <a:endParaRPr lang="en-US" b="1" dirty="0" smtClean="0">
              <a:solidFill>
                <a:srgbClr val="7030A0"/>
              </a:solidFill>
              <a:latin typeface="Arial Narrow" pitchFamily="34" charset="0"/>
            </a:endParaRPr>
          </a:p>
          <a:p>
            <a:pPr marL="114300" indent="0" algn="just">
              <a:buNone/>
            </a:pPr>
            <a:endParaRPr lang="en-US" b="1" dirty="0" smtClean="0">
              <a:solidFill>
                <a:srgbClr val="7030A0"/>
              </a:solidFill>
              <a:latin typeface="Arial Narrow" pitchFamily="34" charset="0"/>
            </a:endParaRPr>
          </a:p>
          <a:p>
            <a:pPr marL="114300" indent="0" algn="just">
              <a:buNone/>
            </a:pPr>
            <a:r>
              <a:rPr lang="en-US" dirty="0" smtClean="0">
                <a:latin typeface="Britannic Bold" pitchFamily="34" charset="0"/>
              </a:rPr>
              <a:t>After sterilization:</a:t>
            </a:r>
            <a:r>
              <a:rPr lang="en-US" dirty="0" smtClean="0"/>
              <a:t> </a:t>
            </a:r>
            <a:r>
              <a:rPr lang="en-US" dirty="0"/>
              <a:t>Maintenance of </a:t>
            </a:r>
            <a:r>
              <a:rPr lang="en-US" dirty="0" smtClean="0"/>
              <a:t>sterility. </a:t>
            </a:r>
          </a:p>
          <a:p>
            <a:pPr marL="114300" indent="0" algn="just">
              <a:buNone/>
            </a:pPr>
            <a:r>
              <a:rPr lang="en-US" b="1" dirty="0" smtClean="0">
                <a:solidFill>
                  <a:srgbClr val="7030A0"/>
                </a:solidFill>
                <a:latin typeface="Arial Narrow" pitchFamily="34" charset="0"/>
              </a:rPr>
              <a:t>1-wrapping provide </a:t>
            </a:r>
            <a:r>
              <a:rPr lang="en-US" b="1" dirty="0">
                <a:solidFill>
                  <a:srgbClr val="7030A0"/>
                </a:solidFill>
                <a:latin typeface="Arial Narrow" pitchFamily="34" charset="0"/>
              </a:rPr>
              <a:t>an efficient </a:t>
            </a:r>
            <a:r>
              <a:rPr lang="en-US" b="1" dirty="0" smtClean="0">
                <a:solidFill>
                  <a:srgbClr val="7030A0"/>
                </a:solidFill>
                <a:latin typeface="Arial Narrow" pitchFamily="34" charset="0"/>
              </a:rPr>
              <a:t>bacterial barrier </a:t>
            </a:r>
            <a:r>
              <a:rPr lang="en-US" b="1" dirty="0">
                <a:solidFill>
                  <a:srgbClr val="7030A0"/>
                </a:solidFill>
                <a:latin typeface="Arial Narrow" pitchFamily="34" charset="0"/>
              </a:rPr>
              <a:t>so that equipment remains sterile for </a:t>
            </a:r>
            <a:r>
              <a:rPr lang="en-US" b="1" dirty="0" smtClean="0">
                <a:solidFill>
                  <a:srgbClr val="7030A0"/>
                </a:solidFill>
                <a:latin typeface="Arial Narrow" pitchFamily="34" charset="0"/>
              </a:rPr>
              <a:t>a reasonable </a:t>
            </a:r>
            <a:r>
              <a:rPr lang="en-US" b="1" dirty="0">
                <a:solidFill>
                  <a:srgbClr val="7030A0"/>
                </a:solidFill>
                <a:latin typeface="Arial Narrow" pitchFamily="34" charset="0"/>
              </a:rPr>
              <a:t>time until </a:t>
            </a:r>
            <a:r>
              <a:rPr lang="en-US" b="1" dirty="0" smtClean="0">
                <a:solidFill>
                  <a:srgbClr val="7030A0"/>
                </a:solidFill>
                <a:latin typeface="Arial Narrow" pitchFamily="34" charset="0"/>
              </a:rPr>
              <a:t>used </a:t>
            </a:r>
            <a:r>
              <a:rPr lang="en-US" dirty="0" smtClean="0">
                <a:latin typeface="Arial Narrow" pitchFamily="34" charset="0"/>
              </a:rPr>
              <a:t>[i.e. complete coverage of </a:t>
            </a:r>
            <a:r>
              <a:rPr lang="en-US" dirty="0">
                <a:latin typeface="Arial Narrow" pitchFamily="34" charset="0"/>
              </a:rPr>
              <a:t>the contents of the </a:t>
            </a:r>
            <a:r>
              <a:rPr lang="en-US" dirty="0" smtClean="0">
                <a:latin typeface="Arial Narrow" pitchFamily="34" charset="0"/>
              </a:rPr>
              <a:t>pack]</a:t>
            </a:r>
          </a:p>
          <a:p>
            <a:pPr marL="114300" indent="0" algn="just">
              <a:buNone/>
            </a:pPr>
            <a:r>
              <a:rPr lang="en-US" b="1" dirty="0" smtClean="0">
                <a:solidFill>
                  <a:srgbClr val="7030A0"/>
                </a:solidFill>
                <a:latin typeface="Arial Narrow" pitchFamily="34" charset="0"/>
              </a:rPr>
              <a:t>2- drying </a:t>
            </a:r>
            <a:r>
              <a:rPr lang="en-US" b="1" dirty="0">
                <a:solidFill>
                  <a:srgbClr val="7030A0"/>
                </a:solidFill>
                <a:latin typeface="Arial Narrow" pitchFamily="34" charset="0"/>
              </a:rPr>
              <a:t>of </a:t>
            </a:r>
            <a:r>
              <a:rPr lang="en-US" b="1" dirty="0" smtClean="0">
                <a:solidFill>
                  <a:srgbClr val="7030A0"/>
                </a:solidFill>
                <a:latin typeface="Arial Narrow" pitchFamily="34" charset="0"/>
              </a:rPr>
              <a:t>the wrapping </a:t>
            </a:r>
            <a:r>
              <a:rPr lang="en-US" b="1" dirty="0">
                <a:solidFill>
                  <a:srgbClr val="7030A0"/>
                </a:solidFill>
                <a:latin typeface="Arial Narrow" pitchFamily="34" charset="0"/>
              </a:rPr>
              <a:t>after the </a:t>
            </a:r>
            <a:r>
              <a:rPr lang="en-US" b="1" dirty="0" smtClean="0">
                <a:solidFill>
                  <a:srgbClr val="7030A0"/>
                </a:solidFill>
                <a:latin typeface="Arial Narrow" pitchFamily="34" charset="0"/>
              </a:rPr>
              <a:t>process </a:t>
            </a:r>
          </a:p>
          <a:p>
            <a:pPr marL="114300" indent="0" algn="just">
              <a:buNone/>
            </a:pPr>
            <a:r>
              <a:rPr lang="en-US" b="1" dirty="0" smtClean="0">
                <a:solidFill>
                  <a:srgbClr val="7030A0"/>
                </a:solidFill>
                <a:latin typeface="Arial Narrow" pitchFamily="34" charset="0"/>
              </a:rPr>
              <a:t>3- static </a:t>
            </a:r>
            <a:r>
              <a:rPr lang="en-US" b="1" dirty="0">
                <a:solidFill>
                  <a:srgbClr val="7030A0"/>
                </a:solidFill>
                <a:latin typeface="Arial Narrow" pitchFamily="34" charset="0"/>
              </a:rPr>
              <a:t>air </a:t>
            </a:r>
            <a:r>
              <a:rPr lang="en-US" b="1" dirty="0" smtClean="0">
                <a:solidFill>
                  <a:srgbClr val="7030A0"/>
                </a:solidFill>
                <a:latin typeface="Arial Narrow" pitchFamily="34" charset="0"/>
              </a:rPr>
              <a:t>state within.</a:t>
            </a:r>
          </a:p>
          <a:p>
            <a:pPr marL="114300" indent="0" algn="just">
              <a:buNone/>
            </a:pPr>
            <a:r>
              <a:rPr lang="en-US" b="1" dirty="0" smtClean="0">
                <a:latin typeface="Arial Narrow" pitchFamily="34" charset="0"/>
              </a:rPr>
              <a:t> </a:t>
            </a:r>
          </a:p>
          <a:p>
            <a:pPr marL="114300" indent="0" algn="just">
              <a:buNone/>
            </a:pPr>
            <a:r>
              <a:rPr lang="en-US" dirty="0" smtClean="0">
                <a:solidFill>
                  <a:srgbClr val="FF0000"/>
                </a:solidFill>
                <a:latin typeface="Arial Black" pitchFamily="34" charset="0"/>
              </a:rPr>
              <a:t>Ex:</a:t>
            </a:r>
            <a:r>
              <a:rPr lang="en-US" dirty="0" smtClean="0"/>
              <a:t> </a:t>
            </a:r>
            <a:r>
              <a:rPr lang="en-US" dirty="0" smtClean="0">
                <a:solidFill>
                  <a:srgbClr val="FF0000"/>
                </a:solidFill>
                <a:latin typeface="Britannic Bold" pitchFamily="34" charset="0"/>
              </a:rPr>
              <a:t>Acceptable </a:t>
            </a:r>
            <a:r>
              <a:rPr lang="en-US" dirty="0">
                <a:solidFill>
                  <a:srgbClr val="FF0000"/>
                </a:solidFill>
                <a:latin typeface="Britannic Bold" pitchFamily="34" charset="0"/>
              </a:rPr>
              <a:t>disposable </a:t>
            </a:r>
            <a:r>
              <a:rPr lang="en-US" dirty="0" smtClean="0">
                <a:solidFill>
                  <a:srgbClr val="FF0000"/>
                </a:solidFill>
                <a:latin typeface="Britannic Bold" pitchFamily="34" charset="0"/>
              </a:rPr>
              <a:t>process</a:t>
            </a:r>
            <a:r>
              <a:rPr lang="en-US" dirty="0" smtClean="0"/>
              <a:t> </a:t>
            </a:r>
            <a:r>
              <a:rPr lang="en-US" dirty="0">
                <a:solidFill>
                  <a:srgbClr val="FF0000"/>
                </a:solidFill>
                <a:latin typeface="Britannic Bold" pitchFamily="34" charset="0"/>
              </a:rPr>
              <a:t>wrapping materials:</a:t>
            </a:r>
            <a:r>
              <a:rPr lang="en-US" dirty="0" smtClean="0"/>
              <a:t> </a:t>
            </a:r>
            <a:r>
              <a:rPr lang="en-US" dirty="0" smtClean="0">
                <a:solidFill>
                  <a:srgbClr val="00B050"/>
                </a:solidFill>
                <a:latin typeface="Eras Demi ITC" pitchFamily="34" charset="0"/>
              </a:rPr>
              <a:t>(Kraft </a:t>
            </a:r>
            <a:r>
              <a:rPr lang="en-US" dirty="0">
                <a:solidFill>
                  <a:srgbClr val="00B050"/>
                </a:solidFill>
                <a:latin typeface="Eras Demi ITC" pitchFamily="34" charset="0"/>
              </a:rPr>
              <a:t>paper, </a:t>
            </a:r>
            <a:r>
              <a:rPr lang="en-US" dirty="0" smtClean="0">
                <a:solidFill>
                  <a:srgbClr val="00B050"/>
                </a:solidFill>
                <a:latin typeface="Eras Demi ITC" pitchFamily="34" charset="0"/>
              </a:rPr>
              <a:t>special parchment </a:t>
            </a:r>
            <a:r>
              <a:rPr lang="en-US" dirty="0">
                <a:solidFill>
                  <a:srgbClr val="00B050"/>
                </a:solidFill>
                <a:latin typeface="Eras Demi ITC" pitchFamily="34" charset="0"/>
              </a:rPr>
              <a:t>paper, and </a:t>
            </a:r>
            <a:r>
              <a:rPr lang="en-US" dirty="0" err="1" smtClean="0">
                <a:solidFill>
                  <a:srgbClr val="00B050"/>
                </a:solidFill>
                <a:latin typeface="Eras Demi ITC" pitchFamily="34" charset="0"/>
              </a:rPr>
              <a:t>Tyvek</a:t>
            </a:r>
            <a:r>
              <a:rPr lang="en-US" dirty="0" smtClean="0">
                <a:solidFill>
                  <a:srgbClr val="00B050"/>
                </a:solidFill>
                <a:latin typeface="Eras Demi ITC" pitchFamily="34" charset="0"/>
              </a:rPr>
              <a:t>). </a:t>
            </a:r>
          </a:p>
          <a:p>
            <a:pPr marL="114300" indent="0" algn="just">
              <a:buNone/>
            </a:pPr>
            <a:r>
              <a:rPr lang="en-US" dirty="0" smtClean="0">
                <a:solidFill>
                  <a:srgbClr val="FF0000"/>
                </a:solidFill>
                <a:latin typeface="Britannic Bold" pitchFamily="34" charset="0"/>
              </a:rPr>
              <a:t>Reusable types </a:t>
            </a:r>
            <a:r>
              <a:rPr lang="en-US" dirty="0">
                <a:solidFill>
                  <a:srgbClr val="00B050"/>
                </a:solidFill>
                <a:latin typeface="Eras Demi ITC" pitchFamily="34" charset="0"/>
              </a:rPr>
              <a:t>(</a:t>
            </a:r>
            <a:r>
              <a:rPr lang="en-US" dirty="0" smtClean="0">
                <a:solidFill>
                  <a:srgbClr val="00B050"/>
                </a:solidFill>
                <a:latin typeface="Eras Demi ITC" pitchFamily="34" charset="0"/>
              </a:rPr>
              <a:t>close-weave </a:t>
            </a:r>
            <a:r>
              <a:rPr lang="en-US" dirty="0">
                <a:solidFill>
                  <a:srgbClr val="00B050"/>
                </a:solidFill>
                <a:latin typeface="Eras Demi ITC" pitchFamily="34" charset="0"/>
              </a:rPr>
              <a:t>nylon and </a:t>
            </a:r>
            <a:r>
              <a:rPr lang="en-US" dirty="0" smtClean="0">
                <a:solidFill>
                  <a:srgbClr val="00B050"/>
                </a:solidFill>
                <a:latin typeface="Eras Demi ITC" pitchFamily="34" charset="0"/>
              </a:rPr>
              <a:t>Dacron).</a:t>
            </a:r>
            <a:endParaRPr lang="en-US" dirty="0">
              <a:solidFill>
                <a:srgbClr val="00B050"/>
              </a:solidFill>
              <a:latin typeface="Eras Demi ITC" pitchFamily="34" charset="0"/>
            </a:endParaRPr>
          </a:p>
        </p:txBody>
      </p:sp>
      <p:grpSp>
        <p:nvGrpSpPr>
          <p:cNvPr id="5" name="Group 4"/>
          <p:cNvGrpSpPr/>
          <p:nvPr/>
        </p:nvGrpSpPr>
        <p:grpSpPr>
          <a:xfrm>
            <a:off x="6096000" y="228600"/>
            <a:ext cx="2286000" cy="6477000"/>
            <a:chOff x="6096000" y="228600"/>
            <a:chExt cx="2286000" cy="6477000"/>
          </a:xfrm>
        </p:grpSpPr>
        <p:grpSp>
          <p:nvGrpSpPr>
            <p:cNvPr id="4" name="Group 3"/>
            <p:cNvGrpSpPr/>
            <p:nvPr/>
          </p:nvGrpSpPr>
          <p:grpSpPr>
            <a:xfrm>
              <a:off x="6096000" y="1905000"/>
              <a:ext cx="2286000" cy="4800600"/>
              <a:chOff x="6096000" y="1905000"/>
              <a:chExt cx="2286000" cy="480060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905000"/>
                <a:ext cx="22860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096280"/>
                <a:ext cx="2286000" cy="2609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28600"/>
              <a:ext cx="2286000"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745636743"/>
      </p:ext>
    </p:extLst>
  </p:cSld>
  <p:clrMapOvr>
    <a:masterClrMapping/>
  </p:clrMapOvr>
  <mc:AlternateContent xmlns:mc="http://schemas.openxmlformats.org/markup-compatibility/2006" xmlns:p14="http://schemas.microsoft.com/office/powerpoint/2010/main">
    <mc:Choice Requires="p14">
      <p:transition spd="med" advClick="0">
        <p14:flip dir="r"/>
      </p:transition>
    </mc:Choice>
    <mc:Fallback xmlns="">
      <p:transition spd="med" advClick="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3657600" cy="868362"/>
          </a:xfrm>
        </p:spPr>
        <p:style>
          <a:lnRef idx="1">
            <a:schemeClr val="accent3"/>
          </a:lnRef>
          <a:fillRef idx="2">
            <a:schemeClr val="accent3"/>
          </a:fillRef>
          <a:effectRef idx="1">
            <a:schemeClr val="accent3"/>
          </a:effectRef>
          <a:fontRef idx="minor">
            <a:schemeClr val="dk1"/>
          </a:fontRef>
        </p:style>
        <p:txBody>
          <a:bodyPr/>
          <a:lstStyle/>
          <a:p>
            <a:pPr algn="ctr"/>
            <a:r>
              <a:rPr lang="en-US" sz="2400" dirty="0">
                <a:solidFill>
                  <a:srgbClr val="7030A0"/>
                </a:solidFill>
                <a:latin typeface="Berlin Sans FB Demi" pitchFamily="34" charset="0"/>
              </a:rPr>
              <a:t>Indicators for Evaluating the </a:t>
            </a:r>
            <a:r>
              <a:rPr lang="en-US" sz="2400" dirty="0" smtClean="0">
                <a:solidFill>
                  <a:srgbClr val="7030A0"/>
                </a:solidFill>
                <a:latin typeface="Berlin Sans FB Demi" pitchFamily="34" charset="0"/>
              </a:rPr>
              <a:t>Sterilization </a:t>
            </a:r>
            <a:r>
              <a:rPr lang="en-US" sz="2400" dirty="0">
                <a:solidFill>
                  <a:srgbClr val="7030A0"/>
                </a:solidFill>
                <a:latin typeface="Berlin Sans FB Demi" pitchFamily="34" charset="0"/>
              </a:rPr>
              <a:t>Process</a:t>
            </a:r>
          </a:p>
        </p:txBody>
      </p:sp>
      <p:sp>
        <p:nvSpPr>
          <p:cNvPr id="3" name="Content Placeholder 2"/>
          <p:cNvSpPr>
            <a:spLocks noGrp="1"/>
          </p:cNvSpPr>
          <p:nvPr>
            <p:ph idx="1"/>
          </p:nvPr>
        </p:nvSpPr>
        <p:spPr>
          <a:xfrm>
            <a:off x="228600" y="1143000"/>
            <a:ext cx="5715000" cy="5638800"/>
          </a:xfrm>
        </p:spPr>
        <p:style>
          <a:lnRef idx="2">
            <a:schemeClr val="accent6"/>
          </a:lnRef>
          <a:fillRef idx="1">
            <a:schemeClr val="lt1"/>
          </a:fillRef>
          <a:effectRef idx="0">
            <a:schemeClr val="accent6"/>
          </a:effectRef>
          <a:fontRef idx="minor">
            <a:schemeClr val="dk1"/>
          </a:fontRef>
        </p:style>
        <p:txBody>
          <a:bodyPr>
            <a:normAutofit/>
          </a:bodyPr>
          <a:lstStyle/>
          <a:p>
            <a:pPr marL="114300" indent="0" algn="just">
              <a:buNone/>
            </a:pPr>
            <a:r>
              <a:rPr lang="en-US" dirty="0" smtClean="0">
                <a:latin typeface="Elephant" pitchFamily="18" charset="0"/>
              </a:rPr>
              <a:t>Dry heat:</a:t>
            </a:r>
            <a:r>
              <a:rPr lang="en-US" dirty="0" smtClean="0"/>
              <a:t> </a:t>
            </a:r>
          </a:p>
          <a:p>
            <a:pPr marL="114300" indent="0" algn="just">
              <a:buNone/>
            </a:pPr>
            <a:r>
              <a:rPr lang="en-US" b="1" dirty="0" smtClean="0">
                <a:solidFill>
                  <a:srgbClr val="FF0000"/>
                </a:solidFill>
                <a:latin typeface="Bernard MT Condensed" pitchFamily="18" charset="0"/>
              </a:rPr>
              <a:t>Most widely used indicator (thermocouple). </a:t>
            </a:r>
            <a:r>
              <a:rPr lang="en-US" dirty="0" smtClean="0"/>
              <a:t>[connected </a:t>
            </a:r>
            <a:r>
              <a:rPr lang="en-US" dirty="0"/>
              <a:t>to recorders so that </a:t>
            </a:r>
            <a:r>
              <a:rPr lang="en-US" dirty="0" smtClean="0"/>
              <a:t>a continuous </a:t>
            </a:r>
            <a:r>
              <a:rPr lang="en-US" dirty="0"/>
              <a:t>record of the actual </a:t>
            </a:r>
            <a:r>
              <a:rPr lang="en-US" dirty="0" smtClean="0"/>
              <a:t>temp. at the </a:t>
            </a:r>
            <a:r>
              <a:rPr lang="en-US" dirty="0"/>
              <a:t>location of the thermocouple can be </a:t>
            </a:r>
            <a:r>
              <a:rPr lang="en-US" dirty="0" smtClean="0"/>
              <a:t>obtained].</a:t>
            </a:r>
          </a:p>
          <a:p>
            <a:endParaRPr lang="en-US" dirty="0"/>
          </a:p>
          <a:p>
            <a:pPr marL="114300" indent="0">
              <a:buNone/>
            </a:pPr>
            <a:r>
              <a:rPr lang="en-US" dirty="0" smtClean="0">
                <a:latin typeface="Elephant" pitchFamily="18" charset="0"/>
              </a:rPr>
              <a:t>Autoclave sterilization: </a:t>
            </a:r>
          </a:p>
          <a:p>
            <a:pPr marL="114300" indent="0" algn="just">
              <a:buNone/>
            </a:pPr>
            <a:r>
              <a:rPr lang="en-US" b="1" dirty="0" smtClean="0">
                <a:solidFill>
                  <a:srgbClr val="00B050"/>
                </a:solidFill>
                <a:latin typeface="Arial Narrow" pitchFamily="34" charset="0"/>
              </a:rPr>
              <a:t>1- wax or chemical </a:t>
            </a:r>
            <a:r>
              <a:rPr lang="en-US" b="1" dirty="0">
                <a:solidFill>
                  <a:srgbClr val="00B050"/>
                </a:solidFill>
                <a:latin typeface="Arial Narrow" pitchFamily="34" charset="0"/>
              </a:rPr>
              <a:t>pellets that melt at </a:t>
            </a:r>
            <a:r>
              <a:rPr lang="en-US" b="1" dirty="0" smtClean="0">
                <a:solidFill>
                  <a:srgbClr val="00B050"/>
                </a:solidFill>
                <a:latin typeface="Arial Narrow" pitchFamily="34" charset="0"/>
              </a:rPr>
              <a:t>121°c </a:t>
            </a:r>
          </a:p>
          <a:p>
            <a:pPr marL="114300" indent="0" algn="just">
              <a:buNone/>
            </a:pPr>
            <a:r>
              <a:rPr lang="en-US" b="1" dirty="0">
                <a:solidFill>
                  <a:srgbClr val="00B050"/>
                </a:solidFill>
                <a:latin typeface="Arial Narrow" pitchFamily="34" charset="0"/>
              </a:rPr>
              <a:t>2- paper strips </a:t>
            </a:r>
            <a:r>
              <a:rPr lang="en-US" b="1" dirty="0" smtClean="0">
                <a:solidFill>
                  <a:srgbClr val="00B050"/>
                </a:solidFill>
                <a:latin typeface="Arial Narrow" pitchFamily="34" charset="0"/>
              </a:rPr>
              <a:t>impregnated </a:t>
            </a:r>
            <a:r>
              <a:rPr lang="en-US" b="1" dirty="0">
                <a:solidFill>
                  <a:srgbClr val="00B050"/>
                </a:solidFill>
                <a:latin typeface="Arial Narrow" pitchFamily="34" charset="0"/>
              </a:rPr>
              <a:t>with chemicals that change color under the influence of moisture and heat. </a:t>
            </a:r>
          </a:p>
          <a:p>
            <a:pPr marL="114300" indent="0" algn="just">
              <a:buNone/>
            </a:pPr>
            <a:r>
              <a:rPr lang="en-US" b="1" dirty="0">
                <a:solidFill>
                  <a:srgbClr val="00B050"/>
                </a:solidFill>
                <a:latin typeface="Arial Narrow" pitchFamily="34" charset="0"/>
              </a:rPr>
              <a:t>3- Resistant bacterial spores in sealed ampoules or impregnated in dry paper strips are used as biologic indicators.</a:t>
            </a:r>
            <a:r>
              <a:rPr lang="en-US" b="1" dirty="0">
                <a:latin typeface="Arial Narrow" pitchFamily="34" charset="0"/>
              </a:rPr>
              <a:t> </a:t>
            </a:r>
            <a:r>
              <a:rPr lang="en-US" dirty="0" smtClean="0"/>
              <a:t>[Their </a:t>
            </a:r>
            <a:r>
              <a:rPr lang="en-US" dirty="0"/>
              <a:t>destruction is evidence </a:t>
            </a:r>
            <a:r>
              <a:rPr lang="en-US" dirty="0" smtClean="0"/>
              <a:t>of a </a:t>
            </a:r>
            <a:r>
              <a:rPr lang="en-US" dirty="0"/>
              <a:t>sterilization </a:t>
            </a:r>
            <a:r>
              <a:rPr lang="en-US" dirty="0" smtClean="0"/>
              <a:t>process].</a:t>
            </a:r>
            <a:endParaRPr lang="en-US" dirty="0"/>
          </a:p>
        </p:txBody>
      </p:sp>
      <p:grpSp>
        <p:nvGrpSpPr>
          <p:cNvPr id="5" name="Group 4"/>
          <p:cNvGrpSpPr/>
          <p:nvPr/>
        </p:nvGrpSpPr>
        <p:grpSpPr>
          <a:xfrm>
            <a:off x="6096000" y="189442"/>
            <a:ext cx="2286000" cy="6516158"/>
            <a:chOff x="6096000" y="189442"/>
            <a:chExt cx="2286000" cy="6516158"/>
          </a:xfrm>
        </p:grpSpPr>
        <p:grpSp>
          <p:nvGrpSpPr>
            <p:cNvPr id="4" name="Group 3"/>
            <p:cNvGrpSpPr/>
            <p:nvPr/>
          </p:nvGrpSpPr>
          <p:grpSpPr>
            <a:xfrm>
              <a:off x="6096000" y="1752600"/>
              <a:ext cx="2286000" cy="4953000"/>
              <a:chOff x="6096000" y="1752600"/>
              <a:chExt cx="2286000" cy="495300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752600"/>
                <a:ext cx="2286000" cy="23241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191000"/>
                <a:ext cx="2286000" cy="2514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89442"/>
              <a:ext cx="2286000"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110292151"/>
      </p:ext>
    </p:extLst>
  </p:cSld>
  <p:clrMapOvr>
    <a:masterClrMapping/>
  </p:clrMapOvr>
  <mc:AlternateContent xmlns:mc="http://schemas.openxmlformats.org/markup-compatibility/2006" xmlns:p14="http://schemas.microsoft.com/office/powerpoint/2010/main">
    <mc:Choice Requires="p14">
      <p:transition spd="med" advClick="0">
        <p14:switch dir="r"/>
      </p:transition>
    </mc:Choice>
    <mc:Fallback xmlns="">
      <p:transition spd="med" advClick="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8467"/>
            <a:ext cx="3200400"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4343400" cy="944562"/>
          </a:xfrm>
        </p:spPr>
        <p:style>
          <a:lnRef idx="1">
            <a:schemeClr val="accent2"/>
          </a:lnRef>
          <a:fillRef idx="2">
            <a:schemeClr val="accent2"/>
          </a:fillRef>
          <a:effectRef idx="1">
            <a:schemeClr val="accent2"/>
          </a:effectRef>
          <a:fontRef idx="minor">
            <a:schemeClr val="dk1"/>
          </a:fontRef>
        </p:style>
        <p:txBody>
          <a:bodyPr/>
          <a:lstStyle/>
          <a:p>
            <a:pPr algn="ctr"/>
            <a:r>
              <a:rPr lang="en-US" sz="2400" dirty="0">
                <a:solidFill>
                  <a:srgbClr val="0070C0"/>
                </a:solidFill>
                <a:latin typeface="Berlin Sans FB Demi" pitchFamily="34" charset="0"/>
              </a:rPr>
              <a:t>Application of Thermal Methods </a:t>
            </a:r>
            <a:r>
              <a:rPr lang="en-US" sz="2400" dirty="0" smtClean="0">
                <a:solidFill>
                  <a:srgbClr val="0070C0"/>
                </a:solidFill>
                <a:latin typeface="Berlin Sans FB Demi" pitchFamily="34" charset="0"/>
              </a:rPr>
              <a:t>of Sterilization</a:t>
            </a:r>
            <a:endParaRPr lang="en-US" sz="2400" dirty="0">
              <a:solidFill>
                <a:srgbClr val="0070C0"/>
              </a:solidFill>
              <a:latin typeface="Berlin Sans FB Demi" pitchFamily="34" charset="0"/>
            </a:endParaRPr>
          </a:p>
        </p:txBody>
      </p:sp>
      <p:sp>
        <p:nvSpPr>
          <p:cNvPr id="3" name="Content Placeholder 2"/>
          <p:cNvSpPr>
            <a:spLocks noGrp="1"/>
          </p:cNvSpPr>
          <p:nvPr>
            <p:ph idx="1"/>
          </p:nvPr>
        </p:nvSpPr>
        <p:spPr>
          <a:xfrm>
            <a:off x="457200" y="1600200"/>
            <a:ext cx="7620000" cy="5029200"/>
          </a:xfrm>
        </p:spPr>
        <p:txBody>
          <a:bodyPr>
            <a:normAutofit fontScale="85000" lnSpcReduction="20000"/>
          </a:bodyPr>
          <a:lstStyle/>
          <a:p>
            <a:pPr marL="114300" indent="0" algn="just">
              <a:buNone/>
            </a:pPr>
            <a:r>
              <a:rPr lang="en-US" sz="2800" dirty="0" smtClean="0">
                <a:solidFill>
                  <a:srgbClr val="FF0000"/>
                </a:solidFill>
                <a:latin typeface="Bernard MT Condensed" pitchFamily="18" charset="0"/>
              </a:rPr>
              <a:t>A- Sterilization with the use of moist heat under pressure</a:t>
            </a:r>
          </a:p>
          <a:p>
            <a:pPr marL="114300" indent="0" algn="just">
              <a:buNone/>
            </a:pPr>
            <a:endParaRPr lang="en-US" dirty="0" smtClean="0">
              <a:solidFill>
                <a:srgbClr val="FF0000"/>
              </a:solidFill>
              <a:latin typeface="Bernard MT Condensed" pitchFamily="18" charset="0"/>
            </a:endParaRPr>
          </a:p>
          <a:p>
            <a:pPr marL="114300" indent="0" algn="just">
              <a:buNone/>
            </a:pPr>
            <a:r>
              <a:rPr lang="en-US" dirty="0" smtClean="0">
                <a:solidFill>
                  <a:srgbClr val="00B050"/>
                </a:solidFill>
                <a:latin typeface="Elephant" pitchFamily="18" charset="0"/>
              </a:rPr>
              <a:t>1- Aqueous pharmaceutical preparations in hermetically sealed containers </a:t>
            </a:r>
            <a:r>
              <a:rPr lang="en-US" dirty="0" smtClean="0">
                <a:solidFill>
                  <a:srgbClr val="7030A0"/>
                </a:solidFill>
              </a:rPr>
              <a:t>[withstand temp. of autoclaving can be rendered sterile and remain indefinitely unless tampering with the seal occurs].</a:t>
            </a:r>
          </a:p>
          <a:p>
            <a:pPr algn="just"/>
            <a:endParaRPr lang="en-US" dirty="0" smtClean="0"/>
          </a:p>
          <a:p>
            <a:pPr marL="114300" indent="0" algn="just">
              <a:buNone/>
            </a:pPr>
            <a:r>
              <a:rPr lang="en-US" dirty="0" smtClean="0">
                <a:solidFill>
                  <a:srgbClr val="0070C0"/>
                </a:solidFill>
                <a:latin typeface="Britannic Bold" pitchFamily="34" charset="0"/>
              </a:rPr>
              <a:t>Not applied: </a:t>
            </a:r>
            <a:r>
              <a:rPr lang="en-US" dirty="0" smtClean="0">
                <a:solidFill>
                  <a:srgbClr val="0070C0"/>
                </a:solidFill>
              </a:rPr>
              <a:t>Non-aqueous preparations in sealed containers (because no water is present within the container to generate steam and thereby effect sterilization).</a:t>
            </a:r>
          </a:p>
          <a:p>
            <a:pPr algn="just"/>
            <a:endParaRPr lang="en-US" dirty="0" smtClean="0"/>
          </a:p>
          <a:p>
            <a:pPr marL="114300" indent="0" algn="just">
              <a:buNone/>
            </a:pPr>
            <a:r>
              <a:rPr lang="en-US" dirty="0" smtClean="0">
                <a:solidFill>
                  <a:srgbClr val="00B050"/>
                </a:solidFill>
                <a:latin typeface="Elephant" pitchFamily="18" charset="0"/>
              </a:rPr>
              <a:t>2- </a:t>
            </a:r>
            <a:r>
              <a:rPr lang="en-US" dirty="0">
                <a:solidFill>
                  <a:srgbClr val="00B050"/>
                </a:solidFill>
                <a:latin typeface="Elephant" pitchFamily="18" charset="0"/>
              </a:rPr>
              <a:t>E</a:t>
            </a:r>
            <a:r>
              <a:rPr lang="en-US" dirty="0" smtClean="0">
                <a:solidFill>
                  <a:srgbClr val="00B050"/>
                </a:solidFill>
                <a:latin typeface="Elephant" pitchFamily="18" charset="0"/>
              </a:rPr>
              <a:t>quipment and supplies such as rubber closures, glassware, and other equipment with rubber attachments; filters of various types; and uniforms. </a:t>
            </a:r>
          </a:p>
          <a:p>
            <a:pPr marL="114300" indent="0" algn="just">
              <a:buNone/>
            </a:pPr>
            <a:r>
              <a:rPr lang="en-US" dirty="0" smtClean="0">
                <a:solidFill>
                  <a:srgbClr val="7030A0"/>
                </a:solidFill>
              </a:rPr>
              <a:t>To be effective [air pockets must be eliminated that requires the items to be wet when placed in the autoclave].</a:t>
            </a:r>
          </a:p>
          <a:p>
            <a:pPr algn="just"/>
            <a:endParaRPr lang="en-US" dirty="0" smtClean="0"/>
          </a:p>
          <a:p>
            <a:pPr marL="114300" indent="0" algn="just">
              <a:buNone/>
            </a:pPr>
            <a:r>
              <a:rPr lang="en-US" sz="2800" u="sng" dirty="0" smtClean="0">
                <a:solidFill>
                  <a:schemeClr val="accent3">
                    <a:lumMod val="75000"/>
                  </a:schemeClr>
                </a:solidFill>
                <a:latin typeface="Britannic Bold" pitchFamily="34" charset="0"/>
              </a:rPr>
              <a:t>Note:</a:t>
            </a:r>
            <a:r>
              <a:rPr lang="en-US" dirty="0" smtClean="0"/>
              <a:t> </a:t>
            </a:r>
            <a:r>
              <a:rPr lang="en-US" dirty="0" smtClean="0">
                <a:solidFill>
                  <a:schemeClr val="accent3">
                    <a:lumMod val="75000"/>
                  </a:schemeClr>
                </a:solidFill>
              </a:rPr>
              <a:t>when </a:t>
            </a:r>
            <a:r>
              <a:rPr lang="en-US" dirty="0">
                <a:solidFill>
                  <a:schemeClr val="accent3">
                    <a:lumMod val="75000"/>
                  </a:schemeClr>
                </a:solidFill>
              </a:rPr>
              <a:t>dry equipment is required and it must </a:t>
            </a:r>
            <a:r>
              <a:rPr lang="en-US" dirty="0" smtClean="0">
                <a:solidFill>
                  <a:schemeClr val="accent3">
                    <a:lumMod val="75000"/>
                  </a:schemeClr>
                </a:solidFill>
              </a:rPr>
              <a:t>be sterilized </a:t>
            </a:r>
            <a:r>
              <a:rPr lang="en-US" dirty="0">
                <a:solidFill>
                  <a:schemeClr val="accent3">
                    <a:lumMod val="75000"/>
                  </a:schemeClr>
                </a:solidFill>
              </a:rPr>
              <a:t>by autoclaving, </a:t>
            </a:r>
            <a:r>
              <a:rPr lang="en-US" dirty="0" smtClean="0">
                <a:solidFill>
                  <a:schemeClr val="accent3">
                    <a:lumMod val="75000"/>
                  </a:schemeClr>
                </a:solidFill>
              </a:rPr>
              <a:t>the equipment </a:t>
            </a:r>
            <a:r>
              <a:rPr lang="en-US" dirty="0">
                <a:solidFill>
                  <a:schemeClr val="accent3">
                    <a:lumMod val="75000"/>
                  </a:schemeClr>
                </a:solidFill>
              </a:rPr>
              <a:t>may </a:t>
            </a:r>
            <a:r>
              <a:rPr lang="en-US" dirty="0" smtClean="0">
                <a:solidFill>
                  <a:schemeClr val="accent3">
                    <a:lumMod val="75000"/>
                  </a:schemeClr>
                </a:solidFill>
              </a:rPr>
              <a:t>be dried </a:t>
            </a:r>
            <a:r>
              <a:rPr lang="en-US" dirty="0">
                <a:solidFill>
                  <a:schemeClr val="accent3">
                    <a:lumMod val="75000"/>
                  </a:schemeClr>
                </a:solidFill>
              </a:rPr>
              <a:t>in a vacuum oven before use.</a:t>
            </a:r>
            <a:endParaRPr lang="en-US" dirty="0" smtClean="0">
              <a:solidFill>
                <a:schemeClr val="accent3">
                  <a:lumMod val="75000"/>
                </a:schemeClr>
              </a:solidFill>
            </a:endParaRPr>
          </a:p>
          <a:p>
            <a:endParaRPr lang="en-US" dirty="0"/>
          </a:p>
        </p:txBody>
      </p:sp>
    </p:spTree>
    <p:extLst>
      <p:ext uri="{BB962C8B-B14F-4D97-AF65-F5344CB8AC3E}">
        <p14:creationId xmlns:p14="http://schemas.microsoft.com/office/powerpoint/2010/main" val="3665362252"/>
      </p:ext>
    </p:extLst>
  </p:cSld>
  <p:clrMapOvr>
    <a:masterClrMapping/>
  </p:clrMapOvr>
  <mc:AlternateContent xmlns:mc="http://schemas.openxmlformats.org/markup-compatibility/2006" xmlns:p14="http://schemas.microsoft.com/office/powerpoint/2010/main">
    <mc:Choice Requires="p14">
      <p:transition spd="med" advClick="0">
        <p14:shred/>
      </p:transition>
    </mc:Choice>
    <mc:Fallback xmlns="">
      <p:transition spd="med" advClick="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5638800" cy="6248400"/>
          </a:xfrm>
        </p:spPr>
        <p:txBody>
          <a:bodyPr>
            <a:normAutofit fontScale="92500" lnSpcReduction="10000"/>
          </a:bodyPr>
          <a:lstStyle/>
          <a:p>
            <a:pPr marL="114300" indent="0">
              <a:buNone/>
            </a:pPr>
            <a:r>
              <a:rPr lang="en-US" sz="2600" dirty="0">
                <a:solidFill>
                  <a:srgbClr val="FF0000"/>
                </a:solidFill>
                <a:latin typeface="Bernard MT Condensed" pitchFamily="18" charset="0"/>
              </a:rPr>
              <a:t>B- Dry heat sterilization</a:t>
            </a:r>
          </a:p>
          <a:p>
            <a:pPr marL="114300" indent="0" algn="just">
              <a:buNone/>
            </a:pPr>
            <a:r>
              <a:rPr lang="en-US" dirty="0" smtClean="0">
                <a:solidFill>
                  <a:srgbClr val="FF0000"/>
                </a:solidFill>
                <a:latin typeface="Arial Narrow" pitchFamily="34" charset="0"/>
              </a:rPr>
              <a:t>1- Used </a:t>
            </a:r>
            <a:r>
              <a:rPr lang="en-US" dirty="0">
                <a:solidFill>
                  <a:srgbClr val="FF0000"/>
                </a:solidFill>
                <a:latin typeface="Arial Narrow" pitchFamily="34" charset="0"/>
              </a:rPr>
              <a:t>for </a:t>
            </a:r>
            <a:r>
              <a:rPr lang="en-US" dirty="0" smtClean="0">
                <a:solidFill>
                  <a:srgbClr val="FF0000"/>
                </a:solidFill>
                <a:latin typeface="Arial Narrow" pitchFamily="34" charset="0"/>
              </a:rPr>
              <a:t>containers and </a:t>
            </a:r>
            <a:r>
              <a:rPr lang="en-US" dirty="0">
                <a:solidFill>
                  <a:srgbClr val="FF0000"/>
                </a:solidFill>
                <a:latin typeface="Arial Narrow" pitchFamily="34" charset="0"/>
              </a:rPr>
              <a:t>equipment </a:t>
            </a:r>
            <a:r>
              <a:rPr lang="en-US" dirty="0" smtClean="0">
                <a:solidFill>
                  <a:srgbClr val="FF0000"/>
                </a:solidFill>
                <a:latin typeface="Arial Narrow" pitchFamily="34" charset="0"/>
              </a:rPr>
              <a:t>because an adequate </a:t>
            </a:r>
            <a:r>
              <a:rPr lang="en-US" dirty="0">
                <a:solidFill>
                  <a:srgbClr val="FF0000"/>
                </a:solidFill>
                <a:latin typeface="Arial Narrow" pitchFamily="34" charset="0"/>
              </a:rPr>
              <a:t>cycle results in sterile and dry equipment.</a:t>
            </a:r>
          </a:p>
          <a:p>
            <a:pPr algn="just"/>
            <a:r>
              <a:rPr lang="en-US" b="1" dirty="0">
                <a:solidFill>
                  <a:srgbClr val="00B050"/>
                </a:solidFill>
              </a:rPr>
              <a:t>High-speed </a:t>
            </a:r>
            <a:r>
              <a:rPr lang="en-US" b="1" dirty="0" smtClean="0">
                <a:solidFill>
                  <a:srgbClr val="00B050"/>
                </a:solidFill>
              </a:rPr>
              <a:t>hot-air </a:t>
            </a:r>
            <a:r>
              <a:rPr lang="en-US" b="1" dirty="0">
                <a:solidFill>
                  <a:srgbClr val="00B050"/>
                </a:solidFill>
              </a:rPr>
              <a:t>tunnel for </a:t>
            </a:r>
            <a:r>
              <a:rPr lang="en-US" b="1" dirty="0" smtClean="0">
                <a:solidFill>
                  <a:srgbClr val="00B050"/>
                </a:solidFill>
              </a:rPr>
              <a:t>the continuous </a:t>
            </a:r>
            <a:r>
              <a:rPr lang="en-US" b="1" dirty="0">
                <a:solidFill>
                  <a:srgbClr val="00B050"/>
                </a:solidFill>
              </a:rPr>
              <a:t>sterilization of glass </a:t>
            </a:r>
            <a:r>
              <a:rPr lang="en-US" b="1" dirty="0" smtClean="0">
                <a:solidFill>
                  <a:srgbClr val="00B050"/>
                </a:solidFill>
              </a:rPr>
              <a:t>containers</a:t>
            </a:r>
            <a:r>
              <a:rPr lang="en-US" dirty="0" smtClean="0"/>
              <a:t> </a:t>
            </a:r>
            <a:r>
              <a:rPr lang="en-US" dirty="0" smtClean="0">
                <a:solidFill>
                  <a:srgbClr val="7030A0"/>
                </a:solidFill>
              </a:rPr>
              <a:t>[heated </a:t>
            </a:r>
            <a:r>
              <a:rPr lang="en-US" dirty="0">
                <a:solidFill>
                  <a:srgbClr val="7030A0"/>
                </a:solidFill>
              </a:rPr>
              <a:t>by </a:t>
            </a:r>
            <a:r>
              <a:rPr lang="en-US" dirty="0" smtClean="0">
                <a:solidFill>
                  <a:srgbClr val="7030A0"/>
                </a:solidFill>
              </a:rPr>
              <a:t>IR lamps </a:t>
            </a:r>
            <a:r>
              <a:rPr lang="en-US" dirty="0">
                <a:solidFill>
                  <a:srgbClr val="7030A0"/>
                </a:solidFill>
              </a:rPr>
              <a:t>or by </a:t>
            </a:r>
            <a:r>
              <a:rPr lang="en-US" dirty="0" smtClean="0">
                <a:solidFill>
                  <a:srgbClr val="7030A0"/>
                </a:solidFill>
              </a:rPr>
              <a:t>electrically heated</a:t>
            </a:r>
            <a:r>
              <a:rPr lang="en-US" dirty="0">
                <a:solidFill>
                  <a:srgbClr val="7030A0"/>
                </a:solidFill>
              </a:rPr>
              <a:t>, </a:t>
            </a:r>
            <a:r>
              <a:rPr lang="en-US" dirty="0" smtClean="0">
                <a:solidFill>
                  <a:srgbClr val="7030A0"/>
                </a:solidFill>
              </a:rPr>
              <a:t>filtered, circulating air]. </a:t>
            </a:r>
          </a:p>
          <a:p>
            <a:pPr algn="just"/>
            <a:endParaRPr lang="en-US" dirty="0" smtClean="0"/>
          </a:p>
          <a:p>
            <a:pPr marL="114300" indent="0" algn="just">
              <a:buNone/>
            </a:pPr>
            <a:r>
              <a:rPr lang="en-US" dirty="0" smtClean="0">
                <a:solidFill>
                  <a:srgbClr val="0070C0"/>
                </a:solidFill>
                <a:latin typeface="Britannic Bold" pitchFamily="34" charset="0"/>
              </a:rPr>
              <a:t>Not applied:</a:t>
            </a:r>
            <a:r>
              <a:rPr lang="en-US" dirty="0" smtClean="0"/>
              <a:t> </a:t>
            </a:r>
            <a:r>
              <a:rPr lang="en-US" dirty="0" smtClean="0">
                <a:solidFill>
                  <a:srgbClr val="0070C0"/>
                </a:solidFill>
              </a:rPr>
              <a:t>Rubber </a:t>
            </a:r>
            <a:r>
              <a:rPr lang="en-US" dirty="0">
                <a:solidFill>
                  <a:srgbClr val="0070C0"/>
                </a:solidFill>
              </a:rPr>
              <a:t>and cellulosic materials </a:t>
            </a:r>
            <a:r>
              <a:rPr lang="en-US" dirty="0" smtClean="0">
                <a:solidFill>
                  <a:srgbClr val="0070C0"/>
                </a:solidFill>
              </a:rPr>
              <a:t>undergo degradation.</a:t>
            </a:r>
            <a:r>
              <a:rPr lang="en-US" dirty="0" smtClean="0"/>
              <a:t> </a:t>
            </a:r>
          </a:p>
          <a:p>
            <a:pPr marL="114300" indent="0" algn="just">
              <a:buNone/>
            </a:pPr>
            <a:endParaRPr lang="en-US" dirty="0" smtClean="0"/>
          </a:p>
          <a:p>
            <a:pPr marL="114300" indent="0" algn="just">
              <a:buNone/>
            </a:pPr>
            <a:r>
              <a:rPr lang="en-US" dirty="0" smtClean="0">
                <a:solidFill>
                  <a:srgbClr val="FF0000"/>
                </a:solidFill>
                <a:latin typeface="Arial Narrow" pitchFamily="34" charset="0"/>
              </a:rPr>
              <a:t>2- Chemicals </a:t>
            </a:r>
            <a:r>
              <a:rPr lang="en-US" dirty="0">
                <a:solidFill>
                  <a:srgbClr val="FF0000"/>
                </a:solidFill>
                <a:latin typeface="Arial Narrow" pitchFamily="34" charset="0"/>
              </a:rPr>
              <a:t>and oleaginous vehicles, to be </a:t>
            </a:r>
            <a:r>
              <a:rPr lang="en-US" dirty="0" smtClean="0">
                <a:solidFill>
                  <a:srgbClr val="FF0000"/>
                </a:solidFill>
                <a:latin typeface="Arial Narrow" pitchFamily="34" charset="0"/>
              </a:rPr>
              <a:t>used in </a:t>
            </a:r>
            <a:r>
              <a:rPr lang="en-US" dirty="0">
                <a:solidFill>
                  <a:srgbClr val="FF0000"/>
                </a:solidFill>
                <a:latin typeface="Arial Narrow" pitchFamily="34" charset="0"/>
              </a:rPr>
              <a:t>sterile </a:t>
            </a:r>
            <a:r>
              <a:rPr lang="en-US" dirty="0" smtClean="0">
                <a:solidFill>
                  <a:srgbClr val="FF0000"/>
                </a:solidFill>
                <a:latin typeface="Arial Narrow" pitchFamily="34" charset="0"/>
              </a:rPr>
              <a:t>pharmaceutical </a:t>
            </a:r>
            <a:r>
              <a:rPr lang="en-US" dirty="0">
                <a:solidFill>
                  <a:srgbClr val="FF0000"/>
                </a:solidFill>
                <a:latin typeface="Arial Narrow" pitchFamily="34" charset="0"/>
              </a:rPr>
              <a:t>preparations are </a:t>
            </a:r>
            <a:r>
              <a:rPr lang="en-US" dirty="0" smtClean="0">
                <a:solidFill>
                  <a:srgbClr val="FF0000"/>
                </a:solidFill>
                <a:latin typeface="Arial Narrow" pitchFamily="34" charset="0"/>
              </a:rPr>
              <a:t>sterilized (140°C </a:t>
            </a:r>
            <a:r>
              <a:rPr lang="en-US" dirty="0">
                <a:solidFill>
                  <a:srgbClr val="FF0000"/>
                </a:solidFill>
                <a:latin typeface="Arial Narrow" pitchFamily="34" charset="0"/>
              </a:rPr>
              <a:t>or less</a:t>
            </a:r>
            <a:r>
              <a:rPr lang="en-US" dirty="0" smtClean="0">
                <a:solidFill>
                  <a:srgbClr val="FF0000"/>
                </a:solidFill>
                <a:latin typeface="Arial Narrow" pitchFamily="34" charset="0"/>
              </a:rPr>
              <a:t>). </a:t>
            </a:r>
          </a:p>
          <a:p>
            <a:pPr marL="114300" indent="0" algn="just">
              <a:buNone/>
            </a:pPr>
            <a:r>
              <a:rPr lang="en-US" sz="2600" dirty="0" smtClean="0">
                <a:solidFill>
                  <a:srgbClr val="00B050"/>
                </a:solidFill>
                <a:latin typeface="Britannic Bold" pitchFamily="34" charset="0"/>
              </a:rPr>
              <a:t>Note:</a:t>
            </a:r>
            <a:r>
              <a:rPr lang="en-US" dirty="0" smtClean="0">
                <a:solidFill>
                  <a:srgbClr val="00B050"/>
                </a:solidFill>
              </a:rPr>
              <a:t> A- heating </a:t>
            </a:r>
            <a:r>
              <a:rPr lang="en-US" dirty="0">
                <a:solidFill>
                  <a:srgbClr val="00B050"/>
                </a:solidFill>
              </a:rPr>
              <a:t>cycle </a:t>
            </a:r>
            <a:r>
              <a:rPr lang="en-US" dirty="0" smtClean="0">
                <a:solidFill>
                  <a:srgbClr val="00B050"/>
                </a:solidFill>
              </a:rPr>
              <a:t>has no </a:t>
            </a:r>
            <a:r>
              <a:rPr lang="en-US" dirty="0">
                <a:solidFill>
                  <a:srgbClr val="00B050"/>
                </a:solidFill>
              </a:rPr>
              <a:t>deleterious effects on the ingredients </a:t>
            </a:r>
            <a:r>
              <a:rPr lang="en-US" dirty="0" smtClean="0">
                <a:solidFill>
                  <a:srgbClr val="00B050"/>
                </a:solidFill>
              </a:rPr>
              <a:t>during cycle </a:t>
            </a:r>
            <a:r>
              <a:rPr lang="en-US" dirty="0">
                <a:solidFill>
                  <a:srgbClr val="00B050"/>
                </a:solidFill>
              </a:rPr>
              <a:t>time </a:t>
            </a:r>
            <a:r>
              <a:rPr lang="en-US" dirty="0" smtClean="0">
                <a:solidFill>
                  <a:srgbClr val="00B050"/>
                </a:solidFill>
              </a:rPr>
              <a:t>to </a:t>
            </a:r>
            <a:r>
              <a:rPr lang="en-US" dirty="0">
                <a:solidFill>
                  <a:srgbClr val="00B050"/>
                </a:solidFill>
              </a:rPr>
              <a:t>achieve </a:t>
            </a:r>
            <a:r>
              <a:rPr lang="en-US" dirty="0" smtClean="0">
                <a:solidFill>
                  <a:srgbClr val="00B050"/>
                </a:solidFill>
              </a:rPr>
              <a:t>sterilization.</a:t>
            </a:r>
            <a:endParaRPr lang="en-US" dirty="0">
              <a:solidFill>
                <a:srgbClr val="00B050"/>
              </a:solidFill>
            </a:endParaRPr>
          </a:p>
          <a:p>
            <a:pPr marL="114300" indent="0" algn="just">
              <a:buNone/>
            </a:pPr>
            <a:r>
              <a:rPr lang="en-US" dirty="0" smtClean="0">
                <a:solidFill>
                  <a:srgbClr val="00B050"/>
                </a:solidFill>
              </a:rPr>
              <a:t>B- carefully protected after </a:t>
            </a:r>
            <a:r>
              <a:rPr lang="en-US" dirty="0">
                <a:solidFill>
                  <a:srgbClr val="00B050"/>
                </a:solidFill>
              </a:rPr>
              <a:t>sterilization until </a:t>
            </a:r>
            <a:r>
              <a:rPr lang="en-US" dirty="0" smtClean="0">
                <a:solidFill>
                  <a:srgbClr val="00B050"/>
                </a:solidFill>
              </a:rPr>
              <a:t>incorporated aseptically in </a:t>
            </a:r>
            <a:r>
              <a:rPr lang="en-US" dirty="0">
                <a:solidFill>
                  <a:srgbClr val="00B050"/>
                </a:solidFill>
              </a:rPr>
              <a:t>the product to prevent contamination </a:t>
            </a:r>
            <a:r>
              <a:rPr lang="en-US" dirty="0" smtClean="0">
                <a:solidFill>
                  <a:srgbClr val="00B050"/>
                </a:solidFill>
              </a:rPr>
              <a:t>from the </a:t>
            </a:r>
            <a:r>
              <a:rPr lang="en-US" dirty="0">
                <a:solidFill>
                  <a:srgbClr val="00B050"/>
                </a:solidFill>
              </a:rPr>
              <a:t>environment.</a:t>
            </a:r>
          </a:p>
        </p:txBody>
      </p:sp>
      <p:grpSp>
        <p:nvGrpSpPr>
          <p:cNvPr id="4" name="Group 3"/>
          <p:cNvGrpSpPr/>
          <p:nvPr/>
        </p:nvGrpSpPr>
        <p:grpSpPr>
          <a:xfrm>
            <a:off x="5867400" y="-73025"/>
            <a:ext cx="2438400" cy="6815667"/>
            <a:chOff x="5867400" y="-73025"/>
            <a:chExt cx="2438400" cy="681566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73025"/>
              <a:ext cx="2438400"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6096000" y="1524000"/>
              <a:ext cx="2133600" cy="5218642"/>
              <a:chOff x="6096000" y="1524000"/>
              <a:chExt cx="2133600" cy="5218642"/>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524000"/>
                <a:ext cx="2133600" cy="2667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267200"/>
                <a:ext cx="2133600" cy="247544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Tree>
    <p:extLst>
      <p:ext uri="{BB962C8B-B14F-4D97-AF65-F5344CB8AC3E}">
        <p14:creationId xmlns:p14="http://schemas.microsoft.com/office/powerpoint/2010/main" val="2235837335"/>
      </p:ext>
    </p:extLst>
  </p:cSld>
  <p:clrMapOvr>
    <a:masterClrMapping/>
  </p:clrMapOvr>
  <mc:AlternateContent xmlns:mc="http://schemas.openxmlformats.org/markup-compatibility/2006" xmlns:p14="http://schemas.microsoft.com/office/powerpoint/2010/main">
    <mc:Choice Requires="p14">
      <p:transition spd="med" advClick="0">
        <p14:vortex dir="r"/>
      </p:transition>
    </mc:Choice>
    <mc:Fallback xmlns="">
      <p:transition spd="med" advClick="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800600" cy="868362"/>
          </a:xfrm>
        </p:spPr>
        <p:style>
          <a:lnRef idx="1">
            <a:schemeClr val="accent3"/>
          </a:lnRef>
          <a:fillRef idx="2">
            <a:schemeClr val="accent3"/>
          </a:fillRef>
          <a:effectRef idx="1">
            <a:schemeClr val="accent3"/>
          </a:effectRef>
          <a:fontRef idx="minor">
            <a:schemeClr val="dk1"/>
          </a:fontRef>
        </p:style>
        <p:txBody>
          <a:bodyPr/>
          <a:lstStyle/>
          <a:p>
            <a:pPr algn="ctr"/>
            <a:r>
              <a:rPr lang="en-US" sz="4000" dirty="0" smtClean="0">
                <a:latin typeface="Bernard MT Condensed" pitchFamily="18" charset="0"/>
              </a:rPr>
              <a:t>Non-thermal Methods</a:t>
            </a:r>
            <a:endParaRPr lang="en-US" sz="4000" dirty="0">
              <a:latin typeface="Bernard MT Condensed" pitchFamily="18" charset="0"/>
            </a:endParaRPr>
          </a:p>
        </p:txBody>
      </p:sp>
      <p:sp>
        <p:nvSpPr>
          <p:cNvPr id="3" name="Content Placeholder 2"/>
          <p:cNvSpPr>
            <a:spLocks noGrp="1"/>
          </p:cNvSpPr>
          <p:nvPr>
            <p:ph idx="1"/>
          </p:nvPr>
        </p:nvSpPr>
        <p:spPr>
          <a:xfrm>
            <a:off x="228600" y="1371600"/>
            <a:ext cx="5410200" cy="5334000"/>
          </a:xfrm>
        </p:spPr>
        <p:txBody>
          <a:bodyPr>
            <a:normAutofit fontScale="92500"/>
          </a:bodyPr>
          <a:lstStyle/>
          <a:p>
            <a:pPr marL="114300" indent="0">
              <a:buNone/>
            </a:pPr>
            <a:r>
              <a:rPr lang="en-US" sz="2800" dirty="0" smtClean="0">
                <a:solidFill>
                  <a:srgbClr val="FF0000"/>
                </a:solidFill>
                <a:latin typeface="Britannic Bold" pitchFamily="34" charset="0"/>
              </a:rPr>
              <a:t>Ultraviolet Light </a:t>
            </a:r>
          </a:p>
          <a:p>
            <a:pPr marL="114300" indent="0" algn="just">
              <a:buNone/>
            </a:pPr>
            <a:r>
              <a:rPr lang="en-US" dirty="0" smtClean="0">
                <a:latin typeface="Berlin Sans FB Demi" pitchFamily="34" charset="0"/>
              </a:rPr>
              <a:t>It aids </a:t>
            </a:r>
            <a:r>
              <a:rPr lang="en-US" dirty="0">
                <a:latin typeface="Berlin Sans FB Demi" pitchFamily="34" charset="0"/>
              </a:rPr>
              <a:t>in the reduction of </a:t>
            </a:r>
            <a:r>
              <a:rPr lang="en-US" dirty="0" smtClean="0">
                <a:latin typeface="Berlin Sans FB Demi" pitchFamily="34" charset="0"/>
              </a:rPr>
              <a:t>contamination in </a:t>
            </a:r>
            <a:r>
              <a:rPr lang="en-US" dirty="0">
                <a:latin typeface="Berlin Sans FB Demi" pitchFamily="34" charset="0"/>
              </a:rPr>
              <a:t>the air and on surfaces within </a:t>
            </a:r>
            <a:r>
              <a:rPr lang="en-US" dirty="0" smtClean="0">
                <a:latin typeface="Berlin Sans FB Demi" pitchFamily="34" charset="0"/>
              </a:rPr>
              <a:t>the processing </a:t>
            </a:r>
            <a:r>
              <a:rPr lang="en-US" dirty="0">
                <a:latin typeface="Berlin Sans FB Demi" pitchFamily="34" charset="0"/>
              </a:rPr>
              <a:t>environment. </a:t>
            </a:r>
            <a:endParaRPr lang="en-US" dirty="0" smtClean="0">
              <a:latin typeface="Berlin Sans FB Demi" pitchFamily="34" charset="0"/>
            </a:endParaRPr>
          </a:p>
          <a:p>
            <a:pPr marL="114300" indent="0" algn="just">
              <a:buNone/>
            </a:pPr>
            <a:r>
              <a:rPr lang="en-US" dirty="0" smtClean="0">
                <a:solidFill>
                  <a:srgbClr val="00B050"/>
                </a:solidFill>
                <a:latin typeface="Arial Black" pitchFamily="34" charset="0"/>
              </a:rPr>
              <a:t>Ex:</a:t>
            </a:r>
            <a:r>
              <a:rPr lang="en-US" dirty="0" smtClean="0"/>
              <a:t> </a:t>
            </a:r>
            <a:r>
              <a:rPr lang="en-US" dirty="0" smtClean="0">
                <a:solidFill>
                  <a:srgbClr val="00B050"/>
                </a:solidFill>
              </a:rPr>
              <a:t>The </a:t>
            </a:r>
            <a:r>
              <a:rPr lang="en-US" dirty="0">
                <a:solidFill>
                  <a:srgbClr val="00B050"/>
                </a:solidFill>
              </a:rPr>
              <a:t>germicidal </a:t>
            </a:r>
            <a:r>
              <a:rPr lang="en-US" dirty="0" smtClean="0">
                <a:solidFill>
                  <a:srgbClr val="00B050"/>
                </a:solidFill>
              </a:rPr>
              <a:t>light produced </a:t>
            </a:r>
            <a:r>
              <a:rPr lang="en-US" dirty="0">
                <a:solidFill>
                  <a:srgbClr val="00B050"/>
                </a:solidFill>
              </a:rPr>
              <a:t>by mercury vapor lamps </a:t>
            </a:r>
            <a:r>
              <a:rPr lang="en-US" dirty="0" smtClean="0">
                <a:solidFill>
                  <a:srgbClr val="00B050"/>
                </a:solidFill>
              </a:rPr>
              <a:t>is emitted almost </a:t>
            </a:r>
            <a:r>
              <a:rPr lang="en-US" dirty="0">
                <a:solidFill>
                  <a:srgbClr val="00B050"/>
                </a:solidFill>
              </a:rPr>
              <a:t>exclusively at a </a:t>
            </a:r>
            <a:r>
              <a:rPr lang="en-US" b="1" u="sng" dirty="0">
                <a:solidFill>
                  <a:srgbClr val="00B050"/>
                </a:solidFill>
              </a:rPr>
              <a:t>wave length </a:t>
            </a:r>
            <a:r>
              <a:rPr lang="en-US" b="1" u="sng" dirty="0" smtClean="0">
                <a:solidFill>
                  <a:srgbClr val="00B050"/>
                </a:solidFill>
              </a:rPr>
              <a:t>of 2537 Angstrom units</a:t>
            </a:r>
            <a:r>
              <a:rPr lang="en-US" dirty="0" smtClean="0">
                <a:solidFill>
                  <a:srgbClr val="00B050"/>
                </a:solidFill>
              </a:rPr>
              <a:t>.</a:t>
            </a:r>
          </a:p>
          <a:p>
            <a:pPr algn="just"/>
            <a:endParaRPr lang="en-US" dirty="0" smtClean="0"/>
          </a:p>
          <a:p>
            <a:pPr marL="114300" indent="0" algn="just">
              <a:buNone/>
            </a:pPr>
            <a:r>
              <a:rPr lang="en-US" u="sng" dirty="0" smtClean="0">
                <a:solidFill>
                  <a:srgbClr val="0070C0"/>
                </a:solidFill>
                <a:effectLst>
                  <a:outerShdw blurRad="38100" dist="38100" dir="2700000" algn="tl">
                    <a:srgbClr val="000000">
                      <a:alpha val="43137"/>
                    </a:srgbClr>
                  </a:outerShdw>
                </a:effectLst>
                <a:latin typeface="Eras Demi ITC" pitchFamily="34" charset="0"/>
              </a:rPr>
              <a:t>Places of effectiveness:</a:t>
            </a:r>
            <a:r>
              <a:rPr lang="en-US" u="sng" dirty="0" smtClean="0">
                <a:effectLst>
                  <a:outerShdw blurRad="38100" dist="38100" dir="2700000" algn="tl">
                    <a:srgbClr val="000000">
                      <a:alpha val="43137"/>
                    </a:srgbClr>
                  </a:outerShdw>
                </a:effectLst>
              </a:rPr>
              <a:t> </a:t>
            </a:r>
          </a:p>
          <a:p>
            <a:pPr marL="114300" indent="0" algn="just">
              <a:buNone/>
            </a:pPr>
            <a:r>
              <a:rPr lang="en-US" dirty="0" smtClean="0">
                <a:effectLst>
                  <a:outerShdw blurRad="38100" dist="38100" dir="2700000" algn="tl">
                    <a:srgbClr val="000000">
                      <a:alpha val="43137"/>
                    </a:srgbClr>
                  </a:outerShdw>
                </a:effectLst>
              </a:rPr>
              <a:t>Ultraviolet </a:t>
            </a:r>
            <a:r>
              <a:rPr lang="en-US" dirty="0">
                <a:effectLst>
                  <a:outerShdw blurRad="38100" dist="38100" dir="2700000" algn="tl">
                    <a:srgbClr val="000000">
                      <a:alpha val="43137"/>
                    </a:srgbClr>
                  </a:outerShdw>
                </a:effectLst>
              </a:rPr>
              <a:t>light penetrates clean air </a:t>
            </a:r>
            <a:r>
              <a:rPr lang="en-US" dirty="0" smtClean="0">
                <a:effectLst>
                  <a:outerShdw blurRad="38100" dist="38100" dir="2700000" algn="tl">
                    <a:srgbClr val="000000">
                      <a:alpha val="43137"/>
                    </a:srgbClr>
                  </a:outerShdw>
                </a:effectLst>
              </a:rPr>
              <a:t>and pure </a:t>
            </a:r>
            <a:r>
              <a:rPr lang="en-US" dirty="0">
                <a:effectLst>
                  <a:outerShdw blurRad="38100" dist="38100" dir="2700000" algn="tl">
                    <a:srgbClr val="000000">
                      <a:alpha val="43137"/>
                    </a:srgbClr>
                  </a:outerShdw>
                </a:effectLst>
              </a:rPr>
              <a:t>water </a:t>
            </a:r>
            <a:r>
              <a:rPr lang="en-US" dirty="0" smtClean="0">
                <a:effectLst>
                  <a:outerShdw blurRad="38100" dist="38100" dir="2700000" algn="tl">
                    <a:srgbClr val="000000">
                      <a:alpha val="43137"/>
                    </a:srgbClr>
                  </a:outerShdw>
                </a:effectLst>
              </a:rPr>
              <a:t>well.</a:t>
            </a:r>
          </a:p>
          <a:p>
            <a:pPr marL="114300" indent="0" algn="just">
              <a:buNone/>
            </a:pPr>
            <a:r>
              <a:rPr lang="en-US" u="sng" dirty="0">
                <a:solidFill>
                  <a:srgbClr val="0070C0"/>
                </a:solidFill>
                <a:effectLst>
                  <a:outerShdw blurRad="38100" dist="38100" dir="2700000" algn="tl">
                    <a:srgbClr val="000000">
                      <a:alpha val="43137"/>
                    </a:srgbClr>
                  </a:outerShdw>
                </a:effectLst>
                <a:latin typeface="Eras Demi ITC" pitchFamily="34" charset="0"/>
              </a:rPr>
              <a:t>Places of ineffectiveness:</a:t>
            </a:r>
          </a:p>
          <a:p>
            <a:pPr marL="114300" indent="0" algn="just">
              <a:buNone/>
            </a:pPr>
            <a:r>
              <a:rPr lang="en-US" dirty="0" smtClean="0">
                <a:effectLst>
                  <a:outerShdw blurRad="38100" dist="38100" dir="2700000" algn="tl">
                    <a:srgbClr val="000000">
                      <a:alpha val="43137"/>
                    </a:srgbClr>
                  </a:outerShdw>
                </a:effectLst>
              </a:rPr>
              <a:t>But </a:t>
            </a:r>
            <a:r>
              <a:rPr lang="en-US" dirty="0">
                <a:effectLst>
                  <a:outerShdw blurRad="38100" dist="38100" dir="2700000" algn="tl">
                    <a:srgbClr val="000000">
                      <a:alpha val="43137"/>
                    </a:srgbClr>
                  </a:outerShdw>
                </a:effectLst>
              </a:rPr>
              <a:t>an increase in the salt </a:t>
            </a:r>
            <a:r>
              <a:rPr lang="en-US" dirty="0" smtClean="0">
                <a:effectLst>
                  <a:outerShdw blurRad="38100" dist="38100" dir="2700000" algn="tl">
                    <a:srgbClr val="000000">
                      <a:alpha val="43137"/>
                    </a:srgbClr>
                  </a:outerShdw>
                </a:effectLst>
              </a:rPr>
              <a:t>content and/or </a:t>
            </a:r>
            <a:r>
              <a:rPr lang="en-US" dirty="0">
                <a:effectLst>
                  <a:outerShdw blurRad="38100" dist="38100" dir="2700000" algn="tl">
                    <a:srgbClr val="000000">
                      <a:alpha val="43137"/>
                    </a:srgbClr>
                  </a:outerShdw>
                </a:effectLst>
              </a:rPr>
              <a:t>the suspended matter in water or </a:t>
            </a:r>
            <a:r>
              <a:rPr lang="en-US" dirty="0" smtClean="0">
                <a:effectLst>
                  <a:outerShdw blurRad="38100" dist="38100" dir="2700000" algn="tl">
                    <a:srgbClr val="000000">
                      <a:alpha val="43137"/>
                    </a:srgbClr>
                  </a:outerShdw>
                </a:effectLst>
              </a:rPr>
              <a:t>air causes </a:t>
            </a:r>
            <a:r>
              <a:rPr lang="en-US" dirty="0">
                <a:effectLst>
                  <a:outerShdw blurRad="38100" dist="38100" dir="2700000" algn="tl">
                    <a:srgbClr val="000000">
                      <a:alpha val="43137"/>
                    </a:srgbClr>
                  </a:outerShdw>
                </a:effectLst>
              </a:rPr>
              <a:t>a rapid decrease in the degree </a:t>
            </a:r>
            <a:r>
              <a:rPr lang="en-US" dirty="0" smtClean="0">
                <a:effectLst>
                  <a:outerShdw blurRad="38100" dist="38100" dir="2700000" algn="tl">
                    <a:srgbClr val="000000">
                      <a:alpha val="43137"/>
                    </a:srgbClr>
                  </a:outerShdw>
                </a:effectLst>
              </a:rPr>
              <a:t>of penetration.</a:t>
            </a:r>
            <a:endParaRPr lang="en-US" dirty="0">
              <a:effectLst>
                <a:outerShdw blurRad="38100" dist="38100" dir="2700000" algn="tl">
                  <a:srgbClr val="000000">
                    <a:alpha val="43137"/>
                  </a:srgbClr>
                </a:outerShdw>
              </a:effectLst>
            </a:endParaRPr>
          </a:p>
        </p:txBody>
      </p:sp>
      <p:grpSp>
        <p:nvGrpSpPr>
          <p:cNvPr id="5" name="Group 4"/>
          <p:cNvGrpSpPr/>
          <p:nvPr/>
        </p:nvGrpSpPr>
        <p:grpSpPr>
          <a:xfrm>
            <a:off x="5334000" y="76200"/>
            <a:ext cx="3200400" cy="6667500"/>
            <a:chOff x="5334000" y="76200"/>
            <a:chExt cx="3200400" cy="666750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76200"/>
              <a:ext cx="3200400"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5793316" y="1905000"/>
              <a:ext cx="2588683" cy="4838700"/>
              <a:chOff x="5793316" y="1905000"/>
              <a:chExt cx="2588683" cy="483870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3316" y="1905000"/>
                <a:ext cx="2588683" cy="2286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3316" y="4267200"/>
                <a:ext cx="2563283" cy="24765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Tree>
    <p:extLst>
      <p:ext uri="{BB962C8B-B14F-4D97-AF65-F5344CB8AC3E}">
        <p14:creationId xmlns:p14="http://schemas.microsoft.com/office/powerpoint/2010/main" val="2862522012"/>
      </p:ext>
    </p:extLst>
  </p:cSld>
  <p:clrMapOvr>
    <a:masterClrMapping/>
  </p:clrMapOvr>
  <mc:AlternateContent xmlns:mc="http://schemas.openxmlformats.org/markup-compatibility/2006" xmlns:p14="http://schemas.microsoft.com/office/powerpoint/2010/main">
    <mc:Choice Requires="p14">
      <p:transition spd="med" advClick="0">
        <p14:glitter pattern="hexagon"/>
      </p:transition>
    </mc:Choice>
    <mc:Fallback xmlns="">
      <p:transition spd="med" advClick="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5257800" cy="639762"/>
          </a:xfrm>
        </p:spPr>
        <p:style>
          <a:lnRef idx="1">
            <a:schemeClr val="accent3"/>
          </a:lnRef>
          <a:fillRef idx="2">
            <a:schemeClr val="accent3"/>
          </a:fillRef>
          <a:effectRef idx="1">
            <a:schemeClr val="accent3"/>
          </a:effectRef>
          <a:fontRef idx="minor">
            <a:schemeClr val="dk1"/>
          </a:fontRef>
        </p:style>
        <p:txBody>
          <a:bodyPr/>
          <a:lstStyle/>
          <a:p>
            <a:pPr algn="ctr"/>
            <a:r>
              <a:rPr lang="en-US" sz="3200" dirty="0" smtClean="0">
                <a:latin typeface="Bernard MT Condensed" pitchFamily="18" charset="0"/>
              </a:rPr>
              <a:t>Lethal action of UV sterilization</a:t>
            </a:r>
            <a:endParaRPr lang="en-US" sz="3200" dirty="0">
              <a:latin typeface="Bernard MT Condensed"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990600"/>
                <a:ext cx="5257800" cy="5715000"/>
              </a:xfrm>
            </p:spPr>
            <p:style>
              <a:lnRef idx="2">
                <a:schemeClr val="accent5"/>
              </a:lnRef>
              <a:fillRef idx="1">
                <a:schemeClr val="lt1"/>
              </a:fillRef>
              <a:effectRef idx="0">
                <a:schemeClr val="accent5"/>
              </a:effectRef>
              <a:fontRef idx="minor">
                <a:schemeClr val="dk1"/>
              </a:fontRef>
            </p:style>
            <p:txBody>
              <a:bodyPr>
                <a:normAutofit fontScale="70000" lnSpcReduction="20000"/>
              </a:bodyPr>
              <a:lstStyle/>
              <a:p>
                <a:pPr marL="114300" indent="0" algn="ctr">
                  <a:buNone/>
                </a:pPr>
                <a:r>
                  <a:rPr lang="en-US" sz="2300" b="1" dirty="0" smtClean="0">
                    <a:solidFill>
                      <a:srgbClr val="00B050"/>
                    </a:solidFill>
                  </a:rPr>
                  <a:t>When UV </a:t>
                </a:r>
                <a:r>
                  <a:rPr lang="en-US" sz="2300" b="1" dirty="0">
                    <a:solidFill>
                      <a:srgbClr val="00B050"/>
                    </a:solidFill>
                  </a:rPr>
                  <a:t>light </a:t>
                </a:r>
                <a:r>
                  <a:rPr lang="en-US" sz="2300" b="1" dirty="0" smtClean="0">
                    <a:solidFill>
                      <a:srgbClr val="00B050"/>
                    </a:solidFill>
                  </a:rPr>
                  <a:t>passes through matter </a:t>
                </a:r>
              </a:p>
              <a:p>
                <a:pPr marL="114300" indent="0" algn="just">
                  <a:buNone/>
                </a:pPr>
                <a:endParaRPr lang="en-US" sz="2300" b="1" dirty="0">
                  <a:solidFill>
                    <a:srgbClr val="00B050"/>
                  </a:solidFill>
                </a:endParaRPr>
              </a:p>
              <a:p>
                <a:pPr marL="114300" indent="0" algn="ctr">
                  <a:buNone/>
                </a:pPr>
                <a:r>
                  <a:rPr lang="en-US" sz="2300" b="1" dirty="0" smtClean="0">
                    <a:solidFill>
                      <a:srgbClr val="00B050"/>
                    </a:solidFill>
                  </a:rPr>
                  <a:t>Energy </a:t>
                </a:r>
                <a:r>
                  <a:rPr lang="en-US" sz="2300" b="1" dirty="0">
                    <a:solidFill>
                      <a:srgbClr val="00B050"/>
                    </a:solidFill>
                  </a:rPr>
                  <a:t>is liberated to the </a:t>
                </a:r>
                <a:r>
                  <a:rPr lang="en-US" sz="2300" b="1" dirty="0" smtClean="0">
                    <a:solidFill>
                      <a:srgbClr val="00B050"/>
                    </a:solidFill>
                  </a:rPr>
                  <a:t>orbital electrons </a:t>
                </a:r>
                <a:r>
                  <a:rPr lang="en-US" sz="2300" b="1" dirty="0">
                    <a:solidFill>
                      <a:srgbClr val="00B050"/>
                    </a:solidFill>
                  </a:rPr>
                  <a:t>within constituent </a:t>
                </a:r>
                <a:r>
                  <a:rPr lang="en-US" sz="2300" b="1" dirty="0" smtClean="0">
                    <a:solidFill>
                      <a:srgbClr val="00B050"/>
                    </a:solidFill>
                  </a:rPr>
                  <a:t>atoms</a:t>
                </a:r>
              </a:p>
              <a:p>
                <a:pPr marL="114300" indent="0" algn="just">
                  <a:buNone/>
                </a:pPr>
                <a:endParaRPr lang="en-US" sz="2300" b="1" dirty="0" smtClean="0">
                  <a:solidFill>
                    <a:srgbClr val="00B050"/>
                  </a:solidFill>
                </a:endParaRPr>
              </a:p>
              <a:p>
                <a:pPr marL="114300" indent="0" algn="ctr">
                  <a:buNone/>
                </a:pPr>
                <a:r>
                  <a:rPr lang="en-US" sz="2300" b="1" dirty="0" smtClean="0">
                    <a:solidFill>
                      <a:srgbClr val="00B050"/>
                    </a:solidFill>
                  </a:rPr>
                  <a:t>This absorbed energy </a:t>
                </a:r>
                <a:r>
                  <a:rPr lang="en-US" sz="2300" b="1" dirty="0">
                    <a:solidFill>
                      <a:srgbClr val="00B050"/>
                    </a:solidFill>
                  </a:rPr>
                  <a:t>causes a highly energized state </a:t>
                </a:r>
                <a:r>
                  <a:rPr lang="en-US" sz="2300" b="1" dirty="0" smtClean="0">
                    <a:solidFill>
                      <a:srgbClr val="00B050"/>
                    </a:solidFill>
                  </a:rPr>
                  <a:t>of the </a:t>
                </a:r>
                <a:r>
                  <a:rPr lang="en-US" sz="2300" b="1" dirty="0">
                    <a:solidFill>
                      <a:srgbClr val="00B050"/>
                    </a:solidFill>
                  </a:rPr>
                  <a:t>atoms and alters their </a:t>
                </a:r>
                <a:r>
                  <a:rPr lang="en-US" sz="2300" b="1" dirty="0" smtClean="0">
                    <a:solidFill>
                      <a:srgbClr val="00B050"/>
                    </a:solidFill>
                  </a:rPr>
                  <a:t>reactivity</a:t>
                </a:r>
              </a:p>
              <a:p>
                <a:pPr marL="114300" indent="0" algn="just">
                  <a:buNone/>
                </a:pPr>
                <a:endParaRPr lang="en-US" sz="2300" b="1" dirty="0" smtClean="0">
                  <a:solidFill>
                    <a:srgbClr val="00B050"/>
                  </a:solidFill>
                </a:endParaRPr>
              </a:p>
              <a:p>
                <a:pPr marL="114300" indent="0" algn="ctr">
                  <a:buNone/>
                </a:pPr>
                <a:r>
                  <a:rPr lang="en-US" sz="2300" b="1" dirty="0" smtClean="0">
                    <a:solidFill>
                      <a:srgbClr val="00B050"/>
                    </a:solidFill>
                  </a:rPr>
                  <a:t>excitation </a:t>
                </a:r>
                <a:r>
                  <a:rPr lang="en-US" sz="2300" b="1" dirty="0">
                    <a:solidFill>
                      <a:srgbClr val="00B050"/>
                    </a:solidFill>
                  </a:rPr>
                  <a:t>and alteration of activity of </a:t>
                </a:r>
                <a:r>
                  <a:rPr lang="en-US" sz="2300" b="1" dirty="0" smtClean="0">
                    <a:solidFill>
                      <a:srgbClr val="00B050"/>
                    </a:solidFill>
                  </a:rPr>
                  <a:t>essential atoms </a:t>
                </a:r>
                <a:r>
                  <a:rPr lang="en-US" sz="2300" b="1" dirty="0">
                    <a:solidFill>
                      <a:srgbClr val="00B050"/>
                    </a:solidFill>
                  </a:rPr>
                  <a:t>occurs within the molecules of </a:t>
                </a:r>
                <a:r>
                  <a:rPr lang="en-US" sz="2300" b="1" dirty="0" smtClean="0">
                    <a:solidFill>
                      <a:srgbClr val="00B050"/>
                    </a:solidFill>
                  </a:rPr>
                  <a:t>microorganisms </a:t>
                </a:r>
              </a:p>
              <a:p>
                <a:pPr marL="114300" indent="0" algn="ctr">
                  <a:buNone/>
                </a:pPr>
                <a:endParaRPr lang="en-US" sz="2300" b="1" dirty="0">
                  <a:solidFill>
                    <a:srgbClr val="00B050"/>
                  </a:solidFill>
                </a:endParaRPr>
              </a:p>
              <a:p>
                <a:pPr marL="114300" indent="0" algn="ctr">
                  <a:buNone/>
                </a:pPr>
                <a:r>
                  <a:rPr lang="en-US" sz="2300" b="1" dirty="0" smtClean="0">
                    <a:solidFill>
                      <a:srgbClr val="00B050"/>
                    </a:solidFill>
                  </a:rPr>
                  <a:t>organism dies </a:t>
                </a:r>
                <a:r>
                  <a:rPr lang="en-US" sz="2300" b="1" dirty="0">
                    <a:solidFill>
                      <a:srgbClr val="00B050"/>
                    </a:solidFill>
                  </a:rPr>
                  <a:t>or is unable to </a:t>
                </a:r>
                <a:r>
                  <a:rPr lang="en-US" sz="2300" b="1" dirty="0" smtClean="0">
                    <a:solidFill>
                      <a:srgbClr val="00B050"/>
                    </a:solidFill>
                  </a:rPr>
                  <a:t>reproduce.</a:t>
                </a:r>
              </a:p>
              <a:p>
                <a:pPr marL="114300" indent="0" algn="just">
                  <a:buNone/>
                </a:pPr>
                <a:endParaRPr lang="en-US" dirty="0" smtClean="0"/>
              </a:p>
              <a:p>
                <a:pPr marL="114300" indent="0" algn="just">
                  <a:buNone/>
                </a:pPr>
                <a:r>
                  <a:rPr lang="en-US" dirty="0" smtClean="0">
                    <a:solidFill>
                      <a:srgbClr val="FF0000"/>
                    </a:solidFill>
                    <a:latin typeface="Berlin Sans FB Demi" pitchFamily="34" charset="0"/>
                  </a:rPr>
                  <a:t>The </a:t>
                </a:r>
                <a:r>
                  <a:rPr lang="en-US" dirty="0">
                    <a:solidFill>
                      <a:srgbClr val="FF0000"/>
                    </a:solidFill>
                    <a:latin typeface="Berlin Sans FB Demi" pitchFamily="34" charset="0"/>
                  </a:rPr>
                  <a:t>germicidal effectiveness of </a:t>
                </a:r>
                <a:r>
                  <a:rPr lang="en-US" dirty="0" smtClean="0">
                    <a:solidFill>
                      <a:srgbClr val="FF0000"/>
                    </a:solidFill>
                    <a:latin typeface="Berlin Sans FB Demi" pitchFamily="34" charset="0"/>
                  </a:rPr>
                  <a:t>ultraviolet light </a:t>
                </a:r>
                <a:r>
                  <a:rPr lang="en-US" dirty="0">
                    <a:solidFill>
                      <a:srgbClr val="FF0000"/>
                    </a:solidFill>
                    <a:latin typeface="Berlin Sans FB Demi" pitchFamily="34" charset="0"/>
                  </a:rPr>
                  <a:t>is a function </a:t>
                </a:r>
                <a:r>
                  <a:rPr lang="en-US" dirty="0" smtClean="0">
                    <a:solidFill>
                      <a:srgbClr val="FF0000"/>
                    </a:solidFill>
                    <a:latin typeface="Berlin Sans FB Demi" pitchFamily="34" charset="0"/>
                  </a:rPr>
                  <a:t>of:</a:t>
                </a:r>
              </a:p>
              <a:p>
                <a:pPr marL="571500" indent="-457200" algn="just">
                  <a:buFont typeface="+mj-lt"/>
                  <a:buAutoNum type="arabicPeriod"/>
                </a:pPr>
                <a:r>
                  <a:rPr lang="en-US" dirty="0" smtClean="0">
                    <a:latin typeface="Berlin Sans FB Demi" pitchFamily="34" charset="0"/>
                  </a:rPr>
                  <a:t>intensity </a:t>
                </a:r>
                <a:r>
                  <a:rPr lang="en-US" dirty="0">
                    <a:latin typeface="Berlin Sans FB Demi" pitchFamily="34" charset="0"/>
                  </a:rPr>
                  <a:t>of </a:t>
                </a:r>
                <a:r>
                  <a:rPr lang="en-US" dirty="0" smtClean="0">
                    <a:latin typeface="Berlin Sans FB Demi" pitchFamily="34" charset="0"/>
                  </a:rPr>
                  <a:t>radiation </a:t>
                </a:r>
              </a:p>
              <a:p>
                <a:pPr marL="571500" indent="-457200" algn="just">
                  <a:buFont typeface="+mj-lt"/>
                  <a:buAutoNum type="arabicPeriod"/>
                </a:pPr>
                <a:r>
                  <a:rPr lang="en-US" dirty="0" smtClean="0">
                    <a:latin typeface="Berlin Sans FB Demi" pitchFamily="34" charset="0"/>
                  </a:rPr>
                  <a:t>time </a:t>
                </a:r>
                <a:r>
                  <a:rPr lang="en-US" dirty="0">
                    <a:latin typeface="Berlin Sans FB Demi" pitchFamily="34" charset="0"/>
                  </a:rPr>
                  <a:t>of </a:t>
                </a:r>
                <a:r>
                  <a:rPr lang="en-US" dirty="0" smtClean="0">
                    <a:latin typeface="Berlin Sans FB Demi" pitchFamily="34" charset="0"/>
                  </a:rPr>
                  <a:t>exposure</a:t>
                </a:r>
              </a:p>
              <a:p>
                <a:pPr marL="571500" indent="-457200" algn="just">
                  <a:buFont typeface="+mj-lt"/>
                  <a:buAutoNum type="arabicPeriod"/>
                </a:pPr>
                <a:r>
                  <a:rPr lang="en-US" dirty="0" smtClean="0">
                    <a:latin typeface="Berlin Sans FB Demi" pitchFamily="34" charset="0"/>
                  </a:rPr>
                  <a:t>susceptibility of </a:t>
                </a:r>
                <a:r>
                  <a:rPr lang="en-US" dirty="0">
                    <a:latin typeface="Berlin Sans FB Demi" pitchFamily="34" charset="0"/>
                  </a:rPr>
                  <a:t>the </a:t>
                </a:r>
                <a:r>
                  <a:rPr lang="en-US" dirty="0" smtClean="0">
                    <a:latin typeface="Berlin Sans FB Demi" pitchFamily="34" charset="0"/>
                  </a:rPr>
                  <a:t>organism</a:t>
                </a:r>
                <a:endParaRPr lang="en-US" dirty="0">
                  <a:latin typeface="Berlin Sans FB Demi" pitchFamily="34" charset="0"/>
                </a:endParaRPr>
              </a:p>
              <a:p>
                <a:pPr algn="just"/>
                <a:endParaRPr lang="en-US" dirty="0" smtClean="0"/>
              </a:p>
              <a:p>
                <a:pPr marL="114300" indent="0" algn="just">
                  <a:buNone/>
                </a:pPr>
                <a:r>
                  <a:rPr lang="en-US" sz="2600" dirty="0" smtClean="0">
                    <a:solidFill>
                      <a:srgbClr val="FF0000"/>
                    </a:solidFill>
                    <a:latin typeface="Elephant" pitchFamily="18" charset="0"/>
                  </a:rPr>
                  <a:t>Ex: </a:t>
                </a:r>
                <a:r>
                  <a:rPr lang="en-US" dirty="0" smtClean="0"/>
                  <a:t>The </a:t>
                </a:r>
                <a:r>
                  <a:rPr lang="en-US" dirty="0"/>
                  <a:t>data in </a:t>
                </a:r>
                <a:r>
                  <a:rPr lang="en-US" dirty="0" smtClean="0"/>
                  <a:t>the table show that </a:t>
                </a:r>
                <a:r>
                  <a:rPr lang="en-US" dirty="0"/>
                  <a:t>if the </a:t>
                </a:r>
                <a:r>
                  <a:rPr lang="en-US" u="sng" dirty="0" smtClean="0">
                    <a:solidFill>
                      <a:srgbClr val="00B050"/>
                    </a:solidFill>
                    <a:latin typeface="Berlin Sans FB Demi" pitchFamily="34" charset="0"/>
                  </a:rPr>
                  <a:t>intensity of </a:t>
                </a:r>
                <a:r>
                  <a:rPr lang="en-US" u="sng" dirty="0">
                    <a:solidFill>
                      <a:srgbClr val="00B050"/>
                    </a:solidFill>
                    <a:latin typeface="Berlin Sans FB Demi" pitchFamily="34" charset="0"/>
                  </a:rPr>
                  <a:t>radiation on a surface </a:t>
                </a:r>
                <a:r>
                  <a:rPr lang="en-US" u="sng" dirty="0" smtClean="0">
                    <a:solidFill>
                      <a:srgbClr val="00B050"/>
                    </a:solidFill>
                    <a:latin typeface="Berlin Sans FB Demi" pitchFamily="34" charset="0"/>
                  </a:rPr>
                  <a:t>was 20 microwatts per </a:t>
                </a:r>
                <a14:m>
                  <m:oMath xmlns:m="http://schemas.openxmlformats.org/officeDocument/2006/math">
                    <m:sSup>
                      <m:sSupPr>
                        <m:ctrlPr>
                          <a:rPr lang="en-US" i="1" u="sng" smtClean="0">
                            <a:solidFill>
                              <a:srgbClr val="00B050"/>
                            </a:solidFill>
                            <a:latin typeface="Cambria Math"/>
                          </a:rPr>
                        </m:ctrlPr>
                      </m:sSupPr>
                      <m:e>
                        <m:r>
                          <m:rPr>
                            <m:sty m:val="p"/>
                          </m:rPr>
                          <a:rPr lang="en-US" b="0" i="0" u="sng" smtClean="0">
                            <a:solidFill>
                              <a:srgbClr val="00B050"/>
                            </a:solidFill>
                            <a:latin typeface="Cambria Math"/>
                          </a:rPr>
                          <m:t>cm</m:t>
                        </m:r>
                      </m:e>
                      <m:sup>
                        <m:r>
                          <a:rPr lang="en-US" b="0" i="0" u="sng" smtClean="0">
                            <a:solidFill>
                              <a:srgbClr val="00B050"/>
                            </a:solidFill>
                            <a:latin typeface="Cambria Math"/>
                          </a:rPr>
                          <m:t>2</m:t>
                        </m:r>
                      </m:sup>
                    </m:sSup>
                  </m:oMath>
                </a14:m>
                <a:r>
                  <a:rPr lang="en-US" dirty="0" smtClean="0"/>
                  <a:t>, </a:t>
                </a:r>
                <a:r>
                  <a:rPr lang="en-US" dirty="0"/>
                  <a:t>the minimum intensity </a:t>
                </a:r>
                <a:r>
                  <a:rPr lang="en-US" dirty="0" smtClean="0"/>
                  <a:t>usually recommended, it </a:t>
                </a:r>
                <a:r>
                  <a:rPr lang="en-US" dirty="0"/>
                  <a:t>would require approximately </a:t>
                </a:r>
                <a:r>
                  <a:rPr lang="en-US" u="sng" dirty="0" smtClean="0">
                    <a:solidFill>
                      <a:srgbClr val="0070C0"/>
                    </a:solidFill>
                    <a:latin typeface="Britannic Bold" pitchFamily="34" charset="0"/>
                  </a:rPr>
                  <a:t>1100 seconds </a:t>
                </a:r>
                <a:r>
                  <a:rPr lang="en-US" u="sng" dirty="0">
                    <a:solidFill>
                      <a:srgbClr val="0070C0"/>
                    </a:solidFill>
                    <a:latin typeface="Britannic Bold" pitchFamily="34" charset="0"/>
                  </a:rPr>
                  <a:t>exposure to kill B. </a:t>
                </a:r>
                <a:r>
                  <a:rPr lang="en-US" u="sng" dirty="0" err="1">
                    <a:solidFill>
                      <a:srgbClr val="0070C0"/>
                    </a:solidFill>
                    <a:latin typeface="Britannic Bold" pitchFamily="34" charset="0"/>
                  </a:rPr>
                  <a:t>subtilis</a:t>
                </a:r>
                <a:r>
                  <a:rPr lang="en-US" u="sng" dirty="0">
                    <a:solidFill>
                      <a:srgbClr val="0070C0"/>
                    </a:solidFill>
                    <a:latin typeface="Britannic Bold" pitchFamily="34" charset="0"/>
                  </a:rPr>
                  <a:t> </a:t>
                </a:r>
                <a:r>
                  <a:rPr lang="en-US" u="sng" dirty="0">
                    <a:latin typeface="Britannic Bold" pitchFamily="34" charset="0"/>
                  </a:rPr>
                  <a:t>spores</a:t>
                </a:r>
                <a:r>
                  <a:rPr lang="en-US" dirty="0"/>
                  <a:t>, </a:t>
                </a:r>
                <a:r>
                  <a:rPr lang="en-US" dirty="0" smtClean="0"/>
                  <a:t>but only </a:t>
                </a:r>
                <a:r>
                  <a:rPr lang="en-US" dirty="0"/>
                  <a:t>approximately </a:t>
                </a:r>
                <a:r>
                  <a:rPr lang="en-US" u="sng" dirty="0" smtClean="0">
                    <a:solidFill>
                      <a:srgbClr val="7030A0"/>
                    </a:solidFill>
                    <a:latin typeface="Britannic Bold" pitchFamily="34" charset="0"/>
                  </a:rPr>
                  <a:t>275 seconds </a:t>
                </a:r>
                <a:r>
                  <a:rPr lang="en-US" u="sng" dirty="0">
                    <a:solidFill>
                      <a:srgbClr val="7030A0"/>
                    </a:solidFill>
                    <a:latin typeface="Britannic Bold" pitchFamily="34" charset="0"/>
                  </a:rPr>
                  <a:t>to </a:t>
                </a:r>
                <a:r>
                  <a:rPr lang="en-US" u="sng" dirty="0" smtClean="0">
                    <a:solidFill>
                      <a:srgbClr val="7030A0"/>
                    </a:solidFill>
                    <a:latin typeface="Britannic Bold" pitchFamily="34" charset="0"/>
                  </a:rPr>
                  <a:t>kill S</a:t>
                </a:r>
                <a:r>
                  <a:rPr lang="en-US" u="sng" dirty="0">
                    <a:solidFill>
                      <a:srgbClr val="7030A0"/>
                    </a:solidFill>
                    <a:latin typeface="Britannic Bold" pitchFamily="34" charset="0"/>
                  </a:rPr>
                  <a:t>. </a:t>
                </a:r>
                <a:r>
                  <a:rPr lang="en-US" u="sng" dirty="0" err="1">
                    <a:solidFill>
                      <a:srgbClr val="7030A0"/>
                    </a:solidFill>
                    <a:latin typeface="Britannic Bold" pitchFamily="34" charset="0"/>
                  </a:rPr>
                  <a:t>hemolyticus</a:t>
                </a:r>
                <a:r>
                  <a:rPr lang="en-US" u="sng" dirty="0">
                    <a:solidFill>
                      <a:srgbClr val="7030A0"/>
                    </a:solidFill>
                    <a:latin typeface="Britannic Bold" pitchFamily="34" charset="0"/>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990600"/>
                <a:ext cx="5257800" cy="5715000"/>
              </a:xfrm>
              <a:blipFill rotWithShape="1">
                <a:blip r:embed="rId2"/>
                <a:stretch>
                  <a:fillRect t="-850" r="-1269"/>
                </a:stretch>
              </a:blipFill>
            </p:spPr>
            <p:txBody>
              <a:bodyPr/>
              <a:lstStyle/>
              <a:p>
                <a:r>
                  <a:rPr lang="en-US">
                    <a:noFill/>
                  </a:rPr>
                  <a:t> </a:t>
                </a:r>
              </a:p>
            </p:txBody>
          </p:sp>
        </mc:Fallback>
      </mc:AlternateContent>
      <p:grpSp>
        <p:nvGrpSpPr>
          <p:cNvPr id="9" name="Group 8"/>
          <p:cNvGrpSpPr/>
          <p:nvPr/>
        </p:nvGrpSpPr>
        <p:grpSpPr>
          <a:xfrm>
            <a:off x="2743200" y="1295400"/>
            <a:ext cx="256032" cy="2286000"/>
            <a:chOff x="3886200" y="1295400"/>
            <a:chExt cx="256032" cy="2286000"/>
          </a:xfrm>
        </p:grpSpPr>
        <p:sp>
          <p:nvSpPr>
            <p:cNvPr id="4" name="Down Arrow 3"/>
            <p:cNvSpPr/>
            <p:nvPr/>
          </p:nvSpPr>
          <p:spPr>
            <a:xfrm>
              <a:off x="3899916" y="1295400"/>
              <a:ext cx="2286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3899916" y="3276600"/>
              <a:ext cx="242316"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3886200" y="1981200"/>
              <a:ext cx="2286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3886200" y="2667000"/>
              <a:ext cx="2286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5791200" y="152400"/>
            <a:ext cx="2590800" cy="6400799"/>
            <a:chOff x="5791200" y="152400"/>
            <a:chExt cx="2590800" cy="6400799"/>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52400"/>
              <a:ext cx="2590800"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905000"/>
              <a:ext cx="2590800" cy="46481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325453523"/>
      </p:ext>
    </p:extLst>
  </p:cSld>
  <p:clrMapOvr>
    <a:masterClrMapping/>
  </p:clrMapOvr>
  <mc:AlternateContent xmlns:mc="http://schemas.openxmlformats.org/markup-compatibility/2006" xmlns:p14="http://schemas.microsoft.com/office/powerpoint/2010/main">
    <mc:Choice Requires="p14">
      <p:transition spd="med" advClick="0">
        <p14:honeycomb/>
      </p:transition>
    </mc:Choice>
    <mc:Fallback xmlns="">
      <p:transition spd="med" advClick="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lum bright="70000" contrast="-70000"/>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tretch>
            <a:fillRect/>
          </a:stretch>
        </p:blipFill>
        <p:spPr>
          <a:xfrm>
            <a:off x="5943600" y="-152400"/>
            <a:ext cx="3047999" cy="1600200"/>
          </a:xfrm>
          <a:prstGeom prst="ellipse">
            <a:avLst/>
          </a:prstGeom>
          <a:ln>
            <a:noFill/>
          </a:ln>
          <a:effectLst>
            <a:softEdge rad="112500"/>
          </a:effectLst>
        </p:spPr>
      </p:pic>
      <p:sp>
        <p:nvSpPr>
          <p:cNvPr id="2" name="Title 1"/>
          <p:cNvSpPr>
            <a:spLocks noGrp="1"/>
          </p:cNvSpPr>
          <p:nvPr>
            <p:ph type="title"/>
          </p:nvPr>
        </p:nvSpPr>
        <p:spPr>
          <a:xfrm>
            <a:off x="304800" y="304800"/>
            <a:ext cx="4953000" cy="609600"/>
          </a:xfrm>
        </p:spPr>
        <p:style>
          <a:lnRef idx="1">
            <a:schemeClr val="accent3"/>
          </a:lnRef>
          <a:fillRef idx="2">
            <a:schemeClr val="accent3"/>
          </a:fillRef>
          <a:effectRef idx="1">
            <a:schemeClr val="accent3"/>
          </a:effectRef>
          <a:fontRef idx="minor">
            <a:schemeClr val="dk1"/>
          </a:fontRef>
        </p:style>
        <p:txBody>
          <a:bodyPr/>
          <a:lstStyle/>
          <a:p>
            <a:pPr algn="ctr"/>
            <a:r>
              <a:rPr lang="en-US" sz="2400" dirty="0" smtClean="0">
                <a:latin typeface="Bernard MT Condensed" pitchFamily="18" charset="0"/>
              </a:rPr>
              <a:t>Maintenance, Uses and installation  of UV light</a:t>
            </a:r>
            <a:endParaRPr lang="en-US" sz="2400" dirty="0">
              <a:latin typeface="Bernard MT Condensed" pitchFamily="18" charset="0"/>
            </a:endParaRPr>
          </a:p>
        </p:txBody>
      </p:sp>
      <p:sp>
        <p:nvSpPr>
          <p:cNvPr id="3" name="Content Placeholder 2"/>
          <p:cNvSpPr>
            <a:spLocks noGrp="1"/>
          </p:cNvSpPr>
          <p:nvPr>
            <p:ph idx="1"/>
          </p:nvPr>
        </p:nvSpPr>
        <p:spPr>
          <a:xfrm>
            <a:off x="152400" y="990600"/>
            <a:ext cx="5638800" cy="5791200"/>
          </a:xfrm>
        </p:spPr>
        <p:style>
          <a:lnRef idx="2">
            <a:schemeClr val="accent5"/>
          </a:lnRef>
          <a:fillRef idx="1">
            <a:schemeClr val="lt1"/>
          </a:fillRef>
          <a:effectRef idx="0">
            <a:schemeClr val="accent5"/>
          </a:effectRef>
          <a:fontRef idx="minor">
            <a:schemeClr val="dk1"/>
          </a:fontRef>
        </p:style>
        <p:txBody>
          <a:bodyPr>
            <a:normAutofit fontScale="85000" lnSpcReduction="20000"/>
          </a:bodyPr>
          <a:lstStyle/>
          <a:p>
            <a:pPr marL="114300" indent="0">
              <a:buNone/>
            </a:pPr>
            <a:r>
              <a:rPr lang="en-US" sz="3000" dirty="0" smtClean="0">
                <a:solidFill>
                  <a:srgbClr val="FF0000"/>
                </a:solidFill>
                <a:latin typeface="Britannic Bold" pitchFamily="34" charset="0"/>
              </a:rPr>
              <a:t>Maintenance:</a:t>
            </a:r>
            <a:r>
              <a:rPr lang="en-US" dirty="0" smtClean="0"/>
              <a:t> </a:t>
            </a:r>
            <a:r>
              <a:rPr lang="en-US" dirty="0" smtClean="0">
                <a:solidFill>
                  <a:srgbClr val="0070C0"/>
                </a:solidFill>
              </a:rPr>
              <a:t>to </a:t>
            </a:r>
            <a:r>
              <a:rPr lang="en-US" dirty="0">
                <a:solidFill>
                  <a:srgbClr val="0070C0"/>
                </a:solidFill>
              </a:rPr>
              <a:t>maintain </a:t>
            </a:r>
            <a:r>
              <a:rPr lang="en-US" dirty="0" smtClean="0">
                <a:solidFill>
                  <a:srgbClr val="0070C0"/>
                </a:solidFill>
              </a:rPr>
              <a:t>maximum effectiveness.</a:t>
            </a:r>
          </a:p>
          <a:p>
            <a:pPr marL="571500" indent="-457200" algn="just">
              <a:buFont typeface="+mj-lt"/>
              <a:buAutoNum type="arabicPeriod"/>
            </a:pPr>
            <a:r>
              <a:rPr lang="en-US" dirty="0" smtClean="0">
                <a:latin typeface="Eras Demi ITC" pitchFamily="34" charset="0"/>
              </a:rPr>
              <a:t>UV </a:t>
            </a:r>
            <a:r>
              <a:rPr lang="en-US" dirty="0">
                <a:latin typeface="Eras Demi ITC" pitchFamily="34" charset="0"/>
              </a:rPr>
              <a:t>lamps must </a:t>
            </a:r>
            <a:r>
              <a:rPr lang="en-US" dirty="0" smtClean="0">
                <a:latin typeface="Eras Demi ITC" pitchFamily="34" charset="0"/>
              </a:rPr>
              <a:t>be kept </a:t>
            </a:r>
            <a:r>
              <a:rPr lang="en-US" dirty="0">
                <a:latin typeface="Eras Demi ITC" pitchFamily="34" charset="0"/>
              </a:rPr>
              <a:t>free from dust, grease, and scratches </a:t>
            </a:r>
            <a:r>
              <a:rPr lang="en-US" b="1" dirty="0" smtClean="0">
                <a:solidFill>
                  <a:srgbClr val="00B050"/>
                </a:solidFill>
              </a:rPr>
              <a:t>[because of </a:t>
            </a:r>
            <a:r>
              <a:rPr lang="en-US" b="1" dirty="0">
                <a:solidFill>
                  <a:srgbClr val="00B050"/>
                </a:solidFill>
              </a:rPr>
              <a:t>the </a:t>
            </a:r>
            <a:r>
              <a:rPr lang="en-US" b="1" dirty="0" smtClean="0">
                <a:solidFill>
                  <a:srgbClr val="00B050"/>
                </a:solidFill>
              </a:rPr>
              <a:t>large </a:t>
            </a:r>
            <a:r>
              <a:rPr lang="en-US" b="1" dirty="0">
                <a:solidFill>
                  <a:srgbClr val="00B050"/>
                </a:solidFill>
              </a:rPr>
              <a:t>reduction in emission </a:t>
            </a:r>
            <a:r>
              <a:rPr lang="en-US" b="1" dirty="0" smtClean="0">
                <a:solidFill>
                  <a:srgbClr val="00B050"/>
                </a:solidFill>
              </a:rPr>
              <a:t>intensity will occur]. </a:t>
            </a:r>
          </a:p>
          <a:p>
            <a:pPr marL="571500" indent="-457200" algn="just">
              <a:buFont typeface="+mj-lt"/>
              <a:buAutoNum type="arabicPeriod"/>
            </a:pPr>
            <a:r>
              <a:rPr lang="en-US" dirty="0" smtClean="0">
                <a:latin typeface="Eras Demi ITC" pitchFamily="34" charset="0"/>
              </a:rPr>
              <a:t>Replaced when </a:t>
            </a:r>
            <a:r>
              <a:rPr lang="en-US" dirty="0">
                <a:latin typeface="Eras Demi ITC" pitchFamily="34" charset="0"/>
              </a:rPr>
              <a:t>emission levels </a:t>
            </a:r>
            <a:r>
              <a:rPr lang="en-US" dirty="0" smtClean="0">
                <a:latin typeface="Eras Demi ITC" pitchFamily="34" charset="0"/>
              </a:rPr>
              <a:t>decrease (about </a:t>
            </a:r>
            <a:r>
              <a:rPr lang="en-US" dirty="0">
                <a:latin typeface="Eras Demi ITC" pitchFamily="34" charset="0"/>
              </a:rPr>
              <a:t>30 to 50</a:t>
            </a:r>
            <a:r>
              <a:rPr lang="en-US" dirty="0" smtClean="0">
                <a:latin typeface="Eras Demi ITC" pitchFamily="34" charset="0"/>
              </a:rPr>
              <a:t>%) </a:t>
            </a:r>
            <a:r>
              <a:rPr lang="en-US" b="1" dirty="0" smtClean="0">
                <a:solidFill>
                  <a:srgbClr val="00B050"/>
                </a:solidFill>
              </a:rPr>
              <a:t>[owing </a:t>
            </a:r>
            <a:r>
              <a:rPr lang="en-US" b="1" dirty="0">
                <a:solidFill>
                  <a:srgbClr val="00B050"/>
                </a:solidFill>
              </a:rPr>
              <a:t>to </a:t>
            </a:r>
            <a:r>
              <a:rPr lang="en-US" b="1" dirty="0" smtClean="0">
                <a:solidFill>
                  <a:srgbClr val="00B050"/>
                </a:solidFill>
              </a:rPr>
              <a:t>energy-induced changes </a:t>
            </a:r>
            <a:r>
              <a:rPr lang="en-US" b="1" dirty="0">
                <a:solidFill>
                  <a:srgbClr val="00B050"/>
                </a:solidFill>
              </a:rPr>
              <a:t>in the glass that </a:t>
            </a:r>
            <a:r>
              <a:rPr lang="en-US" b="1" dirty="0" smtClean="0">
                <a:solidFill>
                  <a:srgbClr val="00B050"/>
                </a:solidFill>
              </a:rPr>
              <a:t>inhibits the emission].</a:t>
            </a:r>
            <a:endParaRPr lang="en-US" b="1" dirty="0">
              <a:solidFill>
                <a:srgbClr val="00B050"/>
              </a:solidFill>
            </a:endParaRPr>
          </a:p>
          <a:p>
            <a:endParaRPr lang="en-US" dirty="0" smtClean="0"/>
          </a:p>
          <a:p>
            <a:pPr marL="114300" indent="0">
              <a:buNone/>
            </a:pPr>
            <a:r>
              <a:rPr lang="en-US" sz="3000" dirty="0">
                <a:solidFill>
                  <a:srgbClr val="FF0000"/>
                </a:solidFill>
                <a:latin typeface="Britannic Bold" pitchFamily="34" charset="0"/>
              </a:rPr>
              <a:t>Uses</a:t>
            </a:r>
            <a:r>
              <a:rPr lang="en-US" dirty="0" smtClean="0">
                <a:solidFill>
                  <a:srgbClr val="FF0000"/>
                </a:solidFill>
                <a:latin typeface="Britannic Bold" pitchFamily="34" charset="0"/>
              </a:rPr>
              <a:t>:</a:t>
            </a:r>
            <a:r>
              <a:rPr lang="en-US" dirty="0" smtClean="0"/>
              <a:t> </a:t>
            </a:r>
            <a:r>
              <a:rPr lang="en-US" dirty="0" smtClean="0">
                <a:solidFill>
                  <a:srgbClr val="0070C0"/>
                </a:solidFill>
              </a:rPr>
              <a:t>UV </a:t>
            </a:r>
            <a:r>
              <a:rPr lang="en-US" dirty="0">
                <a:solidFill>
                  <a:srgbClr val="0070C0"/>
                </a:solidFill>
              </a:rPr>
              <a:t>lamps are used </a:t>
            </a:r>
            <a:r>
              <a:rPr lang="en-US" dirty="0" smtClean="0">
                <a:solidFill>
                  <a:srgbClr val="0070C0"/>
                </a:solidFill>
              </a:rPr>
              <a:t>primarily:</a:t>
            </a:r>
          </a:p>
          <a:p>
            <a:pPr marL="571500" indent="-457200">
              <a:buFont typeface="+mj-lt"/>
              <a:buAutoNum type="arabicPeriod"/>
            </a:pPr>
            <a:r>
              <a:rPr lang="en-US" dirty="0" smtClean="0"/>
              <a:t>Germicidal </a:t>
            </a:r>
            <a:r>
              <a:rPr lang="en-US" dirty="0"/>
              <a:t>effect on surfaces </a:t>
            </a:r>
            <a:endParaRPr lang="en-US" dirty="0" smtClean="0"/>
          </a:p>
          <a:p>
            <a:pPr marL="571500" indent="-457200">
              <a:buFont typeface="+mj-lt"/>
              <a:buAutoNum type="arabicPeriod"/>
            </a:pPr>
            <a:r>
              <a:rPr lang="en-US" dirty="0" smtClean="0"/>
              <a:t>Penetrating effect </a:t>
            </a:r>
            <a:r>
              <a:rPr lang="en-US" dirty="0"/>
              <a:t>through </a:t>
            </a:r>
            <a:r>
              <a:rPr lang="en-US" dirty="0" smtClean="0"/>
              <a:t>clean air and </a:t>
            </a:r>
            <a:r>
              <a:rPr lang="en-US" dirty="0"/>
              <a:t>water</a:t>
            </a:r>
            <a:r>
              <a:rPr lang="en-US" dirty="0" smtClean="0"/>
              <a:t>.</a:t>
            </a:r>
          </a:p>
          <a:p>
            <a:pPr marL="114300" indent="0">
              <a:buNone/>
            </a:pPr>
            <a:endParaRPr lang="en-US" dirty="0"/>
          </a:p>
          <a:p>
            <a:pPr marL="114300" indent="0">
              <a:buNone/>
            </a:pPr>
            <a:r>
              <a:rPr lang="en-US" sz="3100" dirty="0">
                <a:solidFill>
                  <a:srgbClr val="FF0000"/>
                </a:solidFill>
                <a:latin typeface="Britannic Bold" pitchFamily="34" charset="0"/>
              </a:rPr>
              <a:t>Installation</a:t>
            </a:r>
            <a:r>
              <a:rPr lang="en-US" dirty="0" smtClean="0">
                <a:solidFill>
                  <a:srgbClr val="FF0000"/>
                </a:solidFill>
                <a:latin typeface="Britannic Bold" pitchFamily="34" charset="0"/>
              </a:rPr>
              <a:t>: </a:t>
            </a:r>
          </a:p>
          <a:p>
            <a:pPr marL="571500" indent="-457200" algn="just">
              <a:buFont typeface="+mj-lt"/>
              <a:buAutoNum type="alphaLcPeriod"/>
            </a:pPr>
            <a:r>
              <a:rPr lang="en-US" dirty="0" smtClean="0">
                <a:latin typeface="Berlin Sans FB Demi" pitchFamily="34" charset="0"/>
              </a:rPr>
              <a:t>Rooms</a:t>
            </a:r>
          </a:p>
          <a:p>
            <a:pPr marL="571500" indent="-457200" algn="just">
              <a:buFont typeface="+mj-lt"/>
              <a:buAutoNum type="alphaLcPeriod"/>
            </a:pPr>
            <a:r>
              <a:rPr lang="en-US" dirty="0" smtClean="0">
                <a:latin typeface="Berlin Sans FB Demi" pitchFamily="34" charset="0"/>
              </a:rPr>
              <a:t>Air ducts</a:t>
            </a:r>
          </a:p>
          <a:p>
            <a:pPr marL="571500" indent="-457200" algn="just">
              <a:buFont typeface="+mj-lt"/>
              <a:buAutoNum type="alphaLcPeriod"/>
            </a:pPr>
            <a:r>
              <a:rPr lang="en-US" dirty="0" smtClean="0">
                <a:latin typeface="Berlin Sans FB Demi" pitchFamily="34" charset="0"/>
              </a:rPr>
              <a:t>Large </a:t>
            </a:r>
            <a:r>
              <a:rPr lang="en-US" dirty="0">
                <a:latin typeface="Berlin Sans FB Demi" pitchFamily="34" charset="0"/>
              </a:rPr>
              <a:t>equipment in </a:t>
            </a:r>
            <a:r>
              <a:rPr lang="en-US" dirty="0" smtClean="0">
                <a:latin typeface="Berlin Sans FB Demi" pitchFamily="34" charset="0"/>
              </a:rPr>
              <a:t>which the </a:t>
            </a:r>
            <a:r>
              <a:rPr lang="en-US" dirty="0">
                <a:latin typeface="Berlin Sans FB Demi" pitchFamily="34" charset="0"/>
              </a:rPr>
              <a:t>radiation can pass </a:t>
            </a:r>
            <a:r>
              <a:rPr lang="en-US" dirty="0" smtClean="0">
                <a:latin typeface="Berlin Sans FB Demi" pitchFamily="34" charset="0"/>
              </a:rPr>
              <a:t>through and </a:t>
            </a:r>
            <a:r>
              <a:rPr lang="en-US" dirty="0">
                <a:latin typeface="Berlin Sans FB Demi" pitchFamily="34" charset="0"/>
              </a:rPr>
              <a:t>irradiate </a:t>
            </a:r>
            <a:r>
              <a:rPr lang="en-US" dirty="0" smtClean="0">
                <a:latin typeface="Berlin Sans FB Demi" pitchFamily="34" charset="0"/>
              </a:rPr>
              <a:t>the air</a:t>
            </a:r>
            <a:r>
              <a:rPr lang="en-US" dirty="0">
                <a:latin typeface="Berlin Sans FB Demi" pitchFamily="34" charset="0"/>
              </a:rPr>
              <a:t>, and also reach exposed </a:t>
            </a:r>
            <a:r>
              <a:rPr lang="en-US" dirty="0" smtClean="0">
                <a:latin typeface="Berlin Sans FB Demi" pitchFamily="34" charset="0"/>
              </a:rPr>
              <a:t>surfaces </a:t>
            </a:r>
          </a:p>
          <a:p>
            <a:pPr marL="571500" indent="-457200" algn="just">
              <a:buFont typeface="+mj-lt"/>
              <a:buAutoNum type="alphaLcPeriod"/>
            </a:pPr>
            <a:r>
              <a:rPr lang="en-US" dirty="0" smtClean="0">
                <a:latin typeface="Berlin Sans FB Demi" pitchFamily="34" charset="0"/>
              </a:rPr>
              <a:t>Water supplies</a:t>
            </a:r>
            <a:endParaRPr lang="en-US" dirty="0">
              <a:latin typeface="Berlin Sans FB Demi" pitchFamily="34" charset="0"/>
            </a:endParaRPr>
          </a:p>
        </p:txBody>
      </p:sp>
      <p:grpSp>
        <p:nvGrpSpPr>
          <p:cNvPr id="4" name="Group 3"/>
          <p:cNvGrpSpPr/>
          <p:nvPr/>
        </p:nvGrpSpPr>
        <p:grpSpPr>
          <a:xfrm>
            <a:off x="5943600" y="1219200"/>
            <a:ext cx="3048000" cy="5524500"/>
            <a:chOff x="5943600" y="1219200"/>
            <a:chExt cx="3048000" cy="552450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219200"/>
              <a:ext cx="3048000" cy="2895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4114800"/>
              <a:ext cx="3048000" cy="26289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573330120"/>
      </p:ext>
    </p:extLst>
  </p:cSld>
  <p:clrMapOvr>
    <a:masterClrMapping/>
  </p:clrMapOvr>
  <p:transition spd="med" advClick="0">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3962400" cy="792162"/>
          </a:xfrm>
        </p:spPr>
        <p:style>
          <a:lnRef idx="1">
            <a:schemeClr val="accent3"/>
          </a:lnRef>
          <a:fillRef idx="2">
            <a:schemeClr val="accent3"/>
          </a:fillRef>
          <a:effectRef idx="1">
            <a:schemeClr val="accent3"/>
          </a:effectRef>
          <a:fontRef idx="minor">
            <a:schemeClr val="dk1"/>
          </a:fontRef>
        </p:style>
        <p:txBody>
          <a:bodyPr/>
          <a:lstStyle/>
          <a:p>
            <a:pPr algn="ctr"/>
            <a:r>
              <a:rPr lang="en-US" sz="3600" dirty="0">
                <a:latin typeface="Berlin Sans FB Demi" pitchFamily="34" charset="0"/>
              </a:rPr>
              <a:t>Ionizing </a:t>
            </a:r>
            <a:r>
              <a:rPr lang="en-US" sz="3600" dirty="0" smtClean="0">
                <a:latin typeface="Berlin Sans FB Demi" pitchFamily="34" charset="0"/>
              </a:rPr>
              <a:t>Radiations</a:t>
            </a:r>
            <a:endParaRPr lang="en-US" sz="3600" dirty="0">
              <a:latin typeface="Berlin Sans FB Demi" pitchFamily="34" charset="0"/>
            </a:endParaRPr>
          </a:p>
        </p:txBody>
      </p:sp>
      <p:sp>
        <p:nvSpPr>
          <p:cNvPr id="3" name="Content Placeholder 2"/>
          <p:cNvSpPr>
            <a:spLocks noGrp="1"/>
          </p:cNvSpPr>
          <p:nvPr>
            <p:ph idx="1"/>
          </p:nvPr>
        </p:nvSpPr>
        <p:spPr>
          <a:xfrm>
            <a:off x="228600" y="1066800"/>
            <a:ext cx="5791200" cy="5715000"/>
          </a:xfrm>
        </p:spPr>
        <p:txBody>
          <a:bodyPr>
            <a:normAutofit fontScale="92500" lnSpcReduction="10000"/>
          </a:bodyPr>
          <a:lstStyle/>
          <a:p>
            <a:pPr marL="114300" indent="0">
              <a:buNone/>
            </a:pPr>
            <a:r>
              <a:rPr lang="en-US" dirty="0" smtClean="0">
                <a:solidFill>
                  <a:srgbClr val="FF0000"/>
                </a:solidFill>
                <a:latin typeface="Bauhaus 93" pitchFamily="82" charset="0"/>
              </a:rPr>
              <a:t>Ionizing radiations type: </a:t>
            </a:r>
            <a:endParaRPr lang="en-US" dirty="0">
              <a:solidFill>
                <a:srgbClr val="FF0000"/>
              </a:solidFill>
              <a:latin typeface="Bauhaus 93" pitchFamily="82" charset="0"/>
            </a:endParaRPr>
          </a:p>
          <a:p>
            <a:pPr marL="571500" indent="-457200" algn="just">
              <a:buFont typeface="+mj-lt"/>
              <a:buAutoNum type="arabicPeriod"/>
            </a:pPr>
            <a:r>
              <a:rPr lang="en-US" dirty="0" smtClean="0">
                <a:solidFill>
                  <a:srgbClr val="FF0000"/>
                </a:solidFill>
                <a:latin typeface="Berlin Sans FB Demi" pitchFamily="34" charset="0"/>
              </a:rPr>
              <a:t>Gamma rays:</a:t>
            </a:r>
            <a:r>
              <a:rPr lang="en-US" dirty="0" smtClean="0">
                <a:latin typeface="Berlin Sans FB Demi" pitchFamily="34" charset="0"/>
              </a:rPr>
              <a:t> </a:t>
            </a:r>
            <a:r>
              <a:rPr lang="en-US" dirty="0" smtClean="0">
                <a:latin typeface="Andalus" pitchFamily="18" charset="-78"/>
                <a:cs typeface="Andalus" pitchFamily="18" charset="-78"/>
              </a:rPr>
              <a:t>high-energy </a:t>
            </a:r>
            <a:r>
              <a:rPr lang="en-US" dirty="0">
                <a:latin typeface="Andalus" pitchFamily="18" charset="-78"/>
                <a:cs typeface="Andalus" pitchFamily="18" charset="-78"/>
              </a:rPr>
              <a:t>radiations emitted from </a:t>
            </a:r>
            <a:r>
              <a:rPr lang="en-US" dirty="0" smtClean="0">
                <a:latin typeface="Andalus" pitchFamily="18" charset="-78"/>
                <a:cs typeface="Andalus" pitchFamily="18" charset="-78"/>
              </a:rPr>
              <a:t>radioactive isotopes </a:t>
            </a:r>
            <a:r>
              <a:rPr lang="en-US" dirty="0">
                <a:latin typeface="Andalus" pitchFamily="18" charset="-78"/>
                <a:cs typeface="Andalus" pitchFamily="18" charset="-78"/>
              </a:rPr>
              <a:t>such as </a:t>
            </a:r>
            <a:r>
              <a:rPr lang="en-US" dirty="0" smtClean="0">
                <a:latin typeface="Andalus" pitchFamily="18" charset="-78"/>
                <a:cs typeface="Andalus" pitchFamily="18" charset="-78"/>
              </a:rPr>
              <a:t>cobalt-60.</a:t>
            </a:r>
          </a:p>
          <a:p>
            <a:pPr marL="571500" indent="-457200" algn="just">
              <a:buFont typeface="+mj-lt"/>
              <a:buAutoNum type="arabicPeriod"/>
            </a:pPr>
            <a:r>
              <a:rPr lang="en-US" dirty="0" smtClean="0">
                <a:solidFill>
                  <a:srgbClr val="FF0000"/>
                </a:solidFill>
                <a:latin typeface="Berlin Sans FB Demi" pitchFamily="34" charset="0"/>
              </a:rPr>
              <a:t>Cathode rays and beta rays: </a:t>
            </a:r>
            <a:r>
              <a:rPr lang="en-US" dirty="0" smtClean="0">
                <a:latin typeface="Andalus" pitchFamily="18" charset="-78"/>
                <a:cs typeface="Andalus" pitchFamily="18" charset="-78"/>
              </a:rPr>
              <a:t>mechanical </a:t>
            </a:r>
            <a:r>
              <a:rPr lang="en-US" dirty="0">
                <a:latin typeface="Andalus" pitchFamily="18" charset="-78"/>
                <a:cs typeface="Andalus" pitchFamily="18" charset="-78"/>
              </a:rPr>
              <a:t>acceleration of </a:t>
            </a:r>
            <a:r>
              <a:rPr lang="en-US" dirty="0" smtClean="0">
                <a:latin typeface="Andalus" pitchFamily="18" charset="-78"/>
                <a:cs typeface="Andalus" pitchFamily="18" charset="-78"/>
              </a:rPr>
              <a:t>electrons that reaches to </a:t>
            </a:r>
            <a:r>
              <a:rPr lang="en-US" dirty="0">
                <a:latin typeface="Andalus" pitchFamily="18" charset="-78"/>
                <a:cs typeface="Andalus" pitchFamily="18" charset="-78"/>
              </a:rPr>
              <a:t>very high velocities and </a:t>
            </a:r>
            <a:r>
              <a:rPr lang="en-US" dirty="0" smtClean="0">
                <a:latin typeface="Andalus" pitchFamily="18" charset="-78"/>
                <a:cs typeface="Andalus" pitchFamily="18" charset="-78"/>
              </a:rPr>
              <a:t>energies.</a:t>
            </a:r>
          </a:p>
          <a:p>
            <a:pPr marL="571500" indent="-457200" algn="just">
              <a:buFont typeface="+mj-lt"/>
              <a:buAutoNum type="arabicPeriod"/>
            </a:pPr>
            <a:endParaRPr lang="en-US" dirty="0" smtClean="0">
              <a:latin typeface="Andalus" pitchFamily="18" charset="-78"/>
              <a:cs typeface="Andalus" pitchFamily="18" charset="-78"/>
            </a:endParaRPr>
          </a:p>
          <a:p>
            <a:pPr marL="114300" indent="0">
              <a:buNone/>
            </a:pPr>
            <a:r>
              <a:rPr lang="en-US" dirty="0" smtClean="0">
                <a:solidFill>
                  <a:srgbClr val="FF0000"/>
                </a:solidFill>
                <a:latin typeface="Arial Black" pitchFamily="34" charset="0"/>
              </a:rPr>
              <a:t>Gamma </a:t>
            </a:r>
            <a:r>
              <a:rPr lang="en-US" dirty="0">
                <a:solidFill>
                  <a:srgbClr val="FF0000"/>
                </a:solidFill>
                <a:latin typeface="Arial Black" pitchFamily="34" charset="0"/>
              </a:rPr>
              <a:t>rays </a:t>
            </a:r>
            <a:endParaRPr lang="en-US" dirty="0" smtClean="0">
              <a:solidFill>
                <a:srgbClr val="FF0000"/>
              </a:solidFill>
              <a:latin typeface="Arial Black" pitchFamily="34" charset="0"/>
            </a:endParaRPr>
          </a:p>
          <a:p>
            <a:r>
              <a:rPr lang="en-US" dirty="0" smtClean="0">
                <a:solidFill>
                  <a:srgbClr val="00B050"/>
                </a:solidFill>
                <a:latin typeface="Berlin Sans FB Demi" pitchFamily="34" charset="0"/>
              </a:rPr>
              <a:t>Advantages</a:t>
            </a:r>
            <a:endParaRPr lang="en-US" dirty="0">
              <a:solidFill>
                <a:srgbClr val="00B050"/>
              </a:solidFill>
              <a:latin typeface="Berlin Sans FB Demi" pitchFamily="34" charset="0"/>
            </a:endParaRPr>
          </a:p>
          <a:p>
            <a:pPr marL="628650" indent="-514350" algn="just">
              <a:buFont typeface="+mj-lt"/>
              <a:buAutoNum type="romanLcPeriod"/>
            </a:pPr>
            <a:r>
              <a:rPr lang="en-US" dirty="0" smtClean="0">
                <a:latin typeface="Arial Narrow" pitchFamily="34" charset="0"/>
              </a:rPr>
              <a:t>Absolutely reliable, no </a:t>
            </a:r>
            <a:r>
              <a:rPr lang="en-US" dirty="0">
                <a:latin typeface="Arial Narrow" pitchFamily="34" charset="0"/>
              </a:rPr>
              <a:t>mechanical </a:t>
            </a:r>
            <a:r>
              <a:rPr lang="en-US" dirty="0" smtClean="0">
                <a:latin typeface="Arial Narrow" pitchFamily="34" charset="0"/>
              </a:rPr>
              <a:t>breakdown</a:t>
            </a:r>
          </a:p>
          <a:p>
            <a:pPr marL="628650" indent="-514350" algn="just">
              <a:buFont typeface="+mj-lt"/>
              <a:buAutoNum type="romanLcPeriod"/>
            </a:pPr>
            <a:r>
              <a:rPr lang="en-US" dirty="0" smtClean="0">
                <a:latin typeface="Arial Narrow" pitchFamily="34" charset="0"/>
              </a:rPr>
              <a:t>Providing </a:t>
            </a:r>
            <a:r>
              <a:rPr lang="en-US" dirty="0">
                <a:latin typeface="Arial Narrow" pitchFamily="34" charset="0"/>
              </a:rPr>
              <a:t>a higher and more uniform dose </a:t>
            </a:r>
            <a:r>
              <a:rPr lang="en-US" dirty="0" smtClean="0">
                <a:latin typeface="Arial Narrow" pitchFamily="34" charset="0"/>
              </a:rPr>
              <a:t>rate output</a:t>
            </a:r>
            <a:r>
              <a:rPr lang="en-US" dirty="0">
                <a:latin typeface="Arial Narrow" pitchFamily="34" charset="0"/>
              </a:rPr>
              <a:t>.</a:t>
            </a:r>
          </a:p>
          <a:p>
            <a:pPr algn="just"/>
            <a:endParaRPr lang="en-US" dirty="0" smtClean="0"/>
          </a:p>
          <a:p>
            <a:pPr algn="just"/>
            <a:r>
              <a:rPr lang="en-US" dirty="0" smtClean="0">
                <a:solidFill>
                  <a:srgbClr val="00B050"/>
                </a:solidFill>
                <a:latin typeface="Berlin Sans FB Demi" pitchFamily="34" charset="0"/>
              </a:rPr>
              <a:t>Disadvantages</a:t>
            </a:r>
            <a:r>
              <a:rPr lang="en-US" dirty="0" smtClean="0"/>
              <a:t> </a:t>
            </a:r>
          </a:p>
          <a:p>
            <a:pPr marL="571500" indent="-457200" algn="just">
              <a:buFont typeface="+mj-lt"/>
              <a:buAutoNum type="alphaLcParenR"/>
            </a:pPr>
            <a:r>
              <a:rPr lang="en-US" dirty="0" smtClean="0">
                <a:latin typeface="Arial Narrow" pitchFamily="34" charset="0"/>
              </a:rPr>
              <a:t>Their </a:t>
            </a:r>
            <a:r>
              <a:rPr lang="en-US" dirty="0">
                <a:latin typeface="Arial Narrow" pitchFamily="34" charset="0"/>
              </a:rPr>
              <a:t>source (</a:t>
            </a:r>
            <a:r>
              <a:rPr lang="en-US" dirty="0" smtClean="0">
                <a:latin typeface="Arial Narrow" pitchFamily="34" charset="0"/>
              </a:rPr>
              <a:t>radioactive material</a:t>
            </a:r>
            <a:r>
              <a:rPr lang="en-US" dirty="0">
                <a:latin typeface="Arial Narrow" pitchFamily="34" charset="0"/>
              </a:rPr>
              <a:t>) is relatively expensive </a:t>
            </a:r>
            <a:endParaRPr lang="en-US" dirty="0" smtClean="0">
              <a:latin typeface="Arial Narrow" pitchFamily="34" charset="0"/>
            </a:endParaRPr>
          </a:p>
          <a:p>
            <a:pPr marL="571500" indent="-457200" algn="just">
              <a:buFont typeface="+mj-lt"/>
              <a:buAutoNum type="alphaLcParenR"/>
            </a:pPr>
            <a:r>
              <a:rPr lang="en-US" dirty="0" smtClean="0">
                <a:latin typeface="Arial Narrow" pitchFamily="34" charset="0"/>
              </a:rPr>
              <a:t>Emission </a:t>
            </a:r>
            <a:r>
              <a:rPr lang="en-US" dirty="0">
                <a:latin typeface="Arial Narrow" pitchFamily="34" charset="0"/>
              </a:rPr>
              <a:t>cannot be shut off as it can from </a:t>
            </a:r>
            <a:r>
              <a:rPr lang="en-US" dirty="0" smtClean="0">
                <a:latin typeface="Arial Narrow" pitchFamily="34" charset="0"/>
              </a:rPr>
              <a:t>the mechanical </a:t>
            </a:r>
            <a:r>
              <a:rPr lang="en-US" dirty="0">
                <a:latin typeface="Arial Narrow" pitchFamily="34" charset="0"/>
              </a:rPr>
              <a:t>source of accelerated electrons. </a:t>
            </a:r>
          </a:p>
        </p:txBody>
      </p:sp>
      <p:grpSp>
        <p:nvGrpSpPr>
          <p:cNvPr id="5" name="Group 4"/>
          <p:cNvGrpSpPr/>
          <p:nvPr/>
        </p:nvGrpSpPr>
        <p:grpSpPr>
          <a:xfrm>
            <a:off x="5414432" y="152400"/>
            <a:ext cx="2971799" cy="6477000"/>
            <a:chOff x="5414432" y="152400"/>
            <a:chExt cx="2971799" cy="6477000"/>
          </a:xfrm>
        </p:grpSpPr>
        <p:pic>
          <p:nvPicPr>
            <p:cNvPr id="7" name="Picture 6"/>
            <p:cNvPicPr>
              <a:picLocks noChangeAspect="1"/>
            </p:cNvPicPr>
            <p:nvPr/>
          </p:nvPicPr>
          <p:blipFill>
            <a:blip r:embed="rId2">
              <a:lum bright="70000" contrast="-70000"/>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tretch>
              <a:fillRect/>
            </a:stretch>
          </p:blipFill>
          <p:spPr>
            <a:xfrm>
              <a:off x="5414432" y="152400"/>
              <a:ext cx="2971799" cy="1371600"/>
            </a:xfrm>
            <a:prstGeom prst="ellipse">
              <a:avLst/>
            </a:prstGeom>
            <a:ln>
              <a:noFill/>
            </a:ln>
            <a:effectLst>
              <a:softEdge rad="112500"/>
            </a:effectLst>
          </p:spPr>
        </p:pic>
        <p:grpSp>
          <p:nvGrpSpPr>
            <p:cNvPr id="4" name="Group 3"/>
            <p:cNvGrpSpPr/>
            <p:nvPr/>
          </p:nvGrpSpPr>
          <p:grpSpPr>
            <a:xfrm>
              <a:off x="6172200" y="1752600"/>
              <a:ext cx="2209799" cy="4876800"/>
              <a:chOff x="6172200" y="1752600"/>
              <a:chExt cx="2209799" cy="4876800"/>
            </a:xfrm>
          </p:grpSpPr>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8907"/>
              <a:stretch/>
            </p:blipFill>
            <p:spPr bwMode="auto">
              <a:xfrm>
                <a:off x="6172200" y="1752600"/>
                <a:ext cx="2209799" cy="2667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4495800"/>
                <a:ext cx="2209799" cy="2133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Tree>
    <p:extLst>
      <p:ext uri="{BB962C8B-B14F-4D97-AF65-F5344CB8AC3E}">
        <p14:creationId xmlns:p14="http://schemas.microsoft.com/office/powerpoint/2010/main" val="357865247"/>
      </p:ext>
    </p:extLst>
  </p:cSld>
  <p:clrMapOvr>
    <a:masterClrMapping/>
  </p:clrMapOvr>
  <p:transition spd="med" advClick="0">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5029200" cy="1143000"/>
          </a:xfrm>
        </p:spPr>
        <p:style>
          <a:lnRef idx="1">
            <a:schemeClr val="accent6"/>
          </a:lnRef>
          <a:fillRef idx="2">
            <a:schemeClr val="accent6"/>
          </a:fillRef>
          <a:effectRef idx="1">
            <a:schemeClr val="accent6"/>
          </a:effectRef>
          <a:fontRef idx="minor">
            <a:schemeClr val="dk1"/>
          </a:fontRef>
        </p:style>
        <p:txBody>
          <a:bodyPr/>
          <a:lstStyle/>
          <a:p>
            <a:pPr algn="ctr"/>
            <a:r>
              <a:rPr lang="en-US" dirty="0" smtClean="0">
                <a:solidFill>
                  <a:srgbClr val="FF0000"/>
                </a:solidFill>
                <a:latin typeface="Berlin Sans FB Demi" pitchFamily="34" charset="0"/>
              </a:rPr>
              <a:t>Moist Heat</a:t>
            </a:r>
            <a:endParaRPr lang="en-US" dirty="0">
              <a:solidFill>
                <a:srgbClr val="FF0000"/>
              </a:solidFill>
            </a:endParaRPr>
          </a:p>
        </p:txBody>
      </p:sp>
      <p:sp>
        <p:nvSpPr>
          <p:cNvPr id="5" name="Rectangle 4"/>
          <p:cNvSpPr/>
          <p:nvPr/>
        </p:nvSpPr>
        <p:spPr>
          <a:xfrm>
            <a:off x="228600" y="1524000"/>
            <a:ext cx="7772400" cy="1046440"/>
          </a:xfrm>
          <a:prstGeom prst="rect">
            <a:avLst/>
          </a:prstGeom>
        </p:spPr>
        <p:txBody>
          <a:bodyPr wrap="square">
            <a:spAutoFit/>
          </a:bodyPr>
          <a:lstStyle/>
          <a:p>
            <a:pPr algn="ctr"/>
            <a:r>
              <a:rPr lang="en-US" sz="2000" dirty="0" smtClean="0">
                <a:latin typeface="Arial Rounded MT Bold" pitchFamily="34" charset="0"/>
              </a:rPr>
              <a:t>It is </a:t>
            </a:r>
            <a:r>
              <a:rPr lang="en-US" sz="2000" dirty="0">
                <a:latin typeface="Arial Rounded MT Bold" pitchFamily="34" charset="0"/>
              </a:rPr>
              <a:t>more </a:t>
            </a:r>
            <a:r>
              <a:rPr lang="en-US" sz="2000" dirty="0" smtClean="0">
                <a:latin typeface="Arial Rounded MT Bold" pitchFamily="34" charset="0"/>
              </a:rPr>
              <a:t>effective than </a:t>
            </a:r>
            <a:r>
              <a:rPr lang="en-US" sz="2000" dirty="0">
                <a:latin typeface="Arial Rounded MT Bold" pitchFamily="34" charset="0"/>
              </a:rPr>
              <a:t>dry heat for thermal sterilization.</a:t>
            </a:r>
            <a:r>
              <a:rPr lang="en-US" dirty="0"/>
              <a:t> </a:t>
            </a:r>
          </a:p>
          <a:p>
            <a:endParaRPr lang="en-US" dirty="0" smtClean="0"/>
          </a:p>
          <a:p>
            <a:pPr algn="just"/>
            <a:r>
              <a:rPr lang="en-US" sz="2400" dirty="0" smtClean="0">
                <a:latin typeface="Bauhaus 93" pitchFamily="82" charset="0"/>
              </a:rPr>
              <a:t>But:</a:t>
            </a:r>
            <a:r>
              <a:rPr lang="en-US" dirty="0" smtClean="0"/>
              <a:t> </a:t>
            </a:r>
            <a:r>
              <a:rPr lang="en-US" sz="2000" b="1" dirty="0" smtClean="0">
                <a:solidFill>
                  <a:srgbClr val="FF0000"/>
                </a:solidFill>
              </a:rPr>
              <a:t>normal moist heat </a:t>
            </a:r>
            <a:r>
              <a:rPr lang="en-US" sz="2000" b="1" dirty="0">
                <a:solidFill>
                  <a:srgbClr val="FF0000"/>
                </a:solidFill>
              </a:rPr>
              <a:t>cycles do not destroy pyrogens.</a:t>
            </a:r>
          </a:p>
        </p:txBody>
      </p:sp>
      <p:sp>
        <p:nvSpPr>
          <p:cNvPr id="6" name="Rectangle 5"/>
          <p:cNvSpPr/>
          <p:nvPr/>
        </p:nvSpPr>
        <p:spPr>
          <a:xfrm>
            <a:off x="228600" y="2667000"/>
            <a:ext cx="7696200" cy="3847207"/>
          </a:xfrm>
          <a:prstGeom prst="rect">
            <a:avLst/>
          </a:prstGeom>
          <a:ln>
            <a:solidFill>
              <a:schemeClr val="tx1"/>
            </a:solidFill>
          </a:ln>
        </p:spPr>
        <p:txBody>
          <a:bodyPr wrap="square">
            <a:spAutoFit/>
          </a:bodyPr>
          <a:lstStyle/>
          <a:p>
            <a:pPr algn="just"/>
            <a:r>
              <a:rPr lang="en-US" sz="2000" b="1" dirty="0" smtClean="0">
                <a:latin typeface="Arial Unicode MS" pitchFamily="34" charset="-128"/>
                <a:ea typeface="Arial Unicode MS" pitchFamily="34" charset="-128"/>
                <a:cs typeface="Arial Unicode MS" pitchFamily="34" charset="-128"/>
              </a:rPr>
              <a:t>Moist </a:t>
            </a:r>
            <a:r>
              <a:rPr lang="en-US" sz="2000" b="1" dirty="0">
                <a:latin typeface="Arial Unicode MS" pitchFamily="34" charset="-128"/>
                <a:ea typeface="Arial Unicode MS" pitchFamily="34" charset="-128"/>
                <a:cs typeface="Arial Unicode MS" pitchFamily="34" charset="-128"/>
              </a:rPr>
              <a:t>heat causes </a:t>
            </a:r>
            <a:r>
              <a:rPr lang="en-US" sz="2000" b="1" dirty="0" smtClean="0">
                <a:latin typeface="Arial Unicode MS" pitchFamily="34" charset="-128"/>
                <a:ea typeface="Arial Unicode MS" pitchFamily="34" charset="-128"/>
                <a:cs typeface="Arial Unicode MS" pitchFamily="34" charset="-128"/>
              </a:rPr>
              <a:t>the coagulation </a:t>
            </a:r>
            <a:r>
              <a:rPr lang="en-US" sz="2000" b="1" dirty="0">
                <a:latin typeface="Arial Unicode MS" pitchFamily="34" charset="-128"/>
                <a:ea typeface="Arial Unicode MS" pitchFamily="34" charset="-128"/>
                <a:cs typeface="Arial Unicode MS" pitchFamily="34" charset="-128"/>
              </a:rPr>
              <a:t>of cell protein at a much lower </a:t>
            </a:r>
            <a:r>
              <a:rPr lang="en-US" sz="2000" b="1" i="1" dirty="0" smtClean="0">
                <a:latin typeface="Arial Unicode MS" pitchFamily="34" charset="-128"/>
                <a:ea typeface="Arial Unicode MS" pitchFamily="34" charset="-128"/>
                <a:cs typeface="Arial Unicode MS" pitchFamily="34" charset="-128"/>
              </a:rPr>
              <a:t>tem</a:t>
            </a:r>
            <a:r>
              <a:rPr lang="en-US" sz="2000" b="1" dirty="0" smtClean="0">
                <a:latin typeface="Arial Unicode MS" pitchFamily="34" charset="-128"/>
                <a:ea typeface="Arial Unicode MS" pitchFamily="34" charset="-128"/>
                <a:cs typeface="Arial Unicode MS" pitchFamily="34" charset="-128"/>
              </a:rPr>
              <a:t>perature than </a:t>
            </a:r>
            <a:r>
              <a:rPr lang="en-US" sz="2000" b="1" dirty="0">
                <a:latin typeface="Arial Unicode MS" pitchFamily="34" charset="-128"/>
                <a:ea typeface="Arial Unicode MS" pitchFamily="34" charset="-128"/>
                <a:cs typeface="Arial Unicode MS" pitchFamily="34" charset="-128"/>
              </a:rPr>
              <a:t>dry heat. </a:t>
            </a:r>
            <a:r>
              <a:rPr lang="en-US" sz="2000" b="1" dirty="0" smtClean="0">
                <a:latin typeface="Arial Unicode MS" pitchFamily="34" charset="-128"/>
                <a:ea typeface="Arial Unicode MS" pitchFamily="34" charset="-128"/>
                <a:cs typeface="Arial Unicode MS" pitchFamily="34" charset="-128"/>
              </a:rPr>
              <a:t>How????</a:t>
            </a:r>
          </a:p>
          <a:p>
            <a:pPr algn="just"/>
            <a:endParaRPr lang="en-US" dirty="0" smtClean="0">
              <a:latin typeface="Berlin Sans FB Demi" pitchFamily="34" charset="0"/>
            </a:endParaRPr>
          </a:p>
          <a:p>
            <a:pPr algn="just"/>
            <a:r>
              <a:rPr lang="en-US" dirty="0" smtClean="0">
                <a:solidFill>
                  <a:srgbClr val="0070C0"/>
                </a:solidFill>
                <a:latin typeface="Arial Black" pitchFamily="34" charset="0"/>
              </a:rPr>
              <a:t>1- Thermal capacity </a:t>
            </a:r>
            <a:r>
              <a:rPr lang="en-US" dirty="0">
                <a:solidFill>
                  <a:srgbClr val="0070C0"/>
                </a:solidFill>
                <a:latin typeface="Arial Black" pitchFamily="34" charset="0"/>
              </a:rPr>
              <a:t>of steam is much greater than that </a:t>
            </a:r>
            <a:r>
              <a:rPr lang="en-US" dirty="0" smtClean="0">
                <a:solidFill>
                  <a:srgbClr val="0070C0"/>
                </a:solidFill>
                <a:latin typeface="Arial Black" pitchFamily="34" charset="0"/>
              </a:rPr>
              <a:t>of hot </a:t>
            </a:r>
            <a:r>
              <a:rPr lang="en-US" dirty="0">
                <a:solidFill>
                  <a:srgbClr val="0070C0"/>
                </a:solidFill>
                <a:latin typeface="Arial Black" pitchFamily="34" charset="0"/>
              </a:rPr>
              <a:t>air. </a:t>
            </a:r>
            <a:endParaRPr lang="en-US" dirty="0" smtClean="0">
              <a:solidFill>
                <a:srgbClr val="0070C0"/>
              </a:solidFill>
              <a:latin typeface="Arial Black" pitchFamily="34" charset="0"/>
            </a:endParaRPr>
          </a:p>
          <a:p>
            <a:pPr algn="just"/>
            <a:endParaRPr lang="en-US" dirty="0"/>
          </a:p>
          <a:p>
            <a:pPr algn="just"/>
            <a:r>
              <a:rPr lang="en-US" b="1" dirty="0" smtClean="0">
                <a:solidFill>
                  <a:srgbClr val="00B050"/>
                </a:solidFill>
                <a:latin typeface="Arial Narrow" pitchFamily="34" charset="0"/>
              </a:rPr>
              <a:t>At </a:t>
            </a:r>
            <a:r>
              <a:rPr lang="en-US" b="1" dirty="0">
                <a:solidFill>
                  <a:srgbClr val="00B050"/>
                </a:solidFill>
                <a:latin typeface="Arial Narrow" pitchFamily="34" charset="0"/>
              </a:rPr>
              <a:t>the point of condensation </a:t>
            </a:r>
            <a:r>
              <a:rPr lang="en-US" b="1" i="1" dirty="0">
                <a:solidFill>
                  <a:srgbClr val="00B050"/>
                </a:solidFill>
                <a:latin typeface="Arial Narrow" pitchFamily="34" charset="0"/>
              </a:rPr>
              <a:t>(dew point</a:t>
            </a:r>
            <a:r>
              <a:rPr lang="en-US" b="1" i="1" dirty="0" smtClean="0">
                <a:solidFill>
                  <a:srgbClr val="00B050"/>
                </a:solidFill>
                <a:latin typeface="Arial Narrow" pitchFamily="34" charset="0"/>
              </a:rPr>
              <a:t>), </a:t>
            </a:r>
            <a:r>
              <a:rPr lang="en-US" b="1" dirty="0" smtClean="0">
                <a:solidFill>
                  <a:srgbClr val="00B050"/>
                </a:solidFill>
                <a:latin typeface="Arial Narrow" pitchFamily="34" charset="0"/>
              </a:rPr>
              <a:t>steam </a:t>
            </a:r>
            <a:r>
              <a:rPr lang="en-US" b="1" dirty="0">
                <a:solidFill>
                  <a:srgbClr val="00B050"/>
                </a:solidFill>
                <a:latin typeface="Arial Narrow" pitchFamily="34" charset="0"/>
              </a:rPr>
              <a:t>liberates thermal energy equal to its </a:t>
            </a:r>
            <a:r>
              <a:rPr lang="en-US" b="1" dirty="0" smtClean="0">
                <a:solidFill>
                  <a:srgbClr val="00B050"/>
                </a:solidFill>
                <a:latin typeface="Arial Narrow" pitchFamily="34" charset="0"/>
              </a:rPr>
              <a:t>heat of </a:t>
            </a:r>
            <a:r>
              <a:rPr lang="en-US" b="1" dirty="0">
                <a:solidFill>
                  <a:srgbClr val="00B050"/>
                </a:solidFill>
                <a:latin typeface="Arial Narrow" pitchFamily="34" charset="0"/>
              </a:rPr>
              <a:t>vaporization. </a:t>
            </a:r>
            <a:endParaRPr lang="en-US" b="1" dirty="0" smtClean="0">
              <a:solidFill>
                <a:srgbClr val="00B050"/>
              </a:solidFill>
              <a:latin typeface="Arial Narrow" pitchFamily="34" charset="0"/>
            </a:endParaRPr>
          </a:p>
          <a:p>
            <a:pPr algn="just"/>
            <a:r>
              <a:rPr lang="en-US" dirty="0" smtClean="0">
                <a:solidFill>
                  <a:srgbClr val="FF0000"/>
                </a:solidFill>
              </a:rPr>
              <a:t>[540 calories </a:t>
            </a:r>
            <a:r>
              <a:rPr lang="en-US" dirty="0">
                <a:solidFill>
                  <a:srgbClr val="FF0000"/>
                </a:solidFill>
              </a:rPr>
              <a:t>per gram at 100°C </a:t>
            </a:r>
            <a:r>
              <a:rPr lang="en-US" dirty="0" smtClean="0">
                <a:solidFill>
                  <a:srgbClr val="FF0000"/>
                </a:solidFill>
              </a:rPr>
              <a:t>and 524 calories </a:t>
            </a:r>
            <a:r>
              <a:rPr lang="en-US" dirty="0">
                <a:solidFill>
                  <a:srgbClr val="FF0000"/>
                </a:solidFill>
              </a:rPr>
              <a:t>per gram at </a:t>
            </a:r>
            <a:r>
              <a:rPr lang="en-US" dirty="0" smtClean="0">
                <a:solidFill>
                  <a:srgbClr val="FF0000"/>
                </a:solidFill>
              </a:rPr>
              <a:t>121°C]. </a:t>
            </a:r>
          </a:p>
          <a:p>
            <a:pPr algn="just"/>
            <a:r>
              <a:rPr lang="en-US" dirty="0" smtClean="0">
                <a:solidFill>
                  <a:srgbClr val="FF0000"/>
                </a:solidFill>
              </a:rPr>
              <a:t>While heat </a:t>
            </a:r>
            <a:r>
              <a:rPr lang="en-US" dirty="0">
                <a:solidFill>
                  <a:srgbClr val="FF0000"/>
                </a:solidFill>
              </a:rPr>
              <a:t>energy liberated by hot dry air is </a:t>
            </a:r>
            <a:r>
              <a:rPr lang="en-US" dirty="0" smtClean="0">
                <a:solidFill>
                  <a:srgbClr val="FF0000"/>
                </a:solidFill>
              </a:rPr>
              <a:t>equivalent 1 </a:t>
            </a:r>
            <a:r>
              <a:rPr lang="en-US" dirty="0">
                <a:solidFill>
                  <a:srgbClr val="FF0000"/>
                </a:solidFill>
              </a:rPr>
              <a:t>calorie per gram </a:t>
            </a:r>
            <a:r>
              <a:rPr lang="en-US" dirty="0" smtClean="0">
                <a:solidFill>
                  <a:srgbClr val="FF0000"/>
                </a:solidFill>
              </a:rPr>
              <a:t>of air </a:t>
            </a:r>
            <a:r>
              <a:rPr lang="en-US" dirty="0">
                <a:solidFill>
                  <a:srgbClr val="FF0000"/>
                </a:solidFill>
              </a:rPr>
              <a:t>for each </a:t>
            </a:r>
            <a:r>
              <a:rPr lang="en-US" dirty="0" smtClean="0">
                <a:solidFill>
                  <a:srgbClr val="FF0000"/>
                </a:solidFill>
              </a:rPr>
              <a:t>1°C of </a:t>
            </a:r>
            <a:r>
              <a:rPr lang="en-US" dirty="0">
                <a:solidFill>
                  <a:srgbClr val="FF0000"/>
                </a:solidFill>
              </a:rPr>
              <a:t>cooling. </a:t>
            </a:r>
            <a:endParaRPr lang="en-US" dirty="0" smtClean="0">
              <a:solidFill>
                <a:srgbClr val="FF0000"/>
              </a:solidFill>
            </a:endParaRPr>
          </a:p>
          <a:p>
            <a:pPr algn="just"/>
            <a:endParaRPr lang="en-US" dirty="0" smtClean="0">
              <a:solidFill>
                <a:srgbClr val="FF0000"/>
              </a:solidFill>
            </a:endParaRPr>
          </a:p>
          <a:p>
            <a:pPr algn="ctr"/>
            <a:r>
              <a:rPr lang="en-US" sz="2400" b="1" dirty="0" smtClean="0">
                <a:latin typeface="Bauhaus 93" pitchFamily="82" charset="0"/>
              </a:rPr>
              <a:t>The object is </a:t>
            </a:r>
            <a:r>
              <a:rPr lang="en-US" sz="2400" b="1" dirty="0">
                <a:latin typeface="Bauhaus 93" pitchFamily="82" charset="0"/>
              </a:rPr>
              <a:t>heated much more rapidly by steam.</a:t>
            </a:r>
          </a:p>
        </p:txBody>
      </p:sp>
      <p:grpSp>
        <p:nvGrpSpPr>
          <p:cNvPr id="14" name="Group 13"/>
          <p:cNvGrpSpPr/>
          <p:nvPr/>
        </p:nvGrpSpPr>
        <p:grpSpPr>
          <a:xfrm>
            <a:off x="3984498" y="33528"/>
            <a:ext cx="4321302" cy="5983962"/>
            <a:chOff x="3984498" y="33528"/>
            <a:chExt cx="4321302" cy="5983962"/>
          </a:xfrm>
        </p:grpSpPr>
        <p:grpSp>
          <p:nvGrpSpPr>
            <p:cNvPr id="12" name="Group 11"/>
            <p:cNvGrpSpPr/>
            <p:nvPr/>
          </p:nvGrpSpPr>
          <p:grpSpPr>
            <a:xfrm>
              <a:off x="3984498" y="1981200"/>
              <a:ext cx="3406902" cy="4036290"/>
              <a:chOff x="3984498" y="1981200"/>
              <a:chExt cx="3406902" cy="4036290"/>
            </a:xfrm>
          </p:grpSpPr>
          <p:sp>
            <p:nvSpPr>
              <p:cNvPr id="7" name="Down Arrow 6"/>
              <p:cNvSpPr/>
              <p:nvPr/>
            </p:nvSpPr>
            <p:spPr>
              <a:xfrm>
                <a:off x="4032504" y="3962400"/>
                <a:ext cx="304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7086600" y="1981200"/>
                <a:ext cx="3048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3984498" y="5710166"/>
                <a:ext cx="260604"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416552" y="5648158"/>
                <a:ext cx="762000" cy="369332"/>
              </a:xfrm>
              <a:prstGeom prst="rect">
                <a:avLst/>
              </a:prstGeom>
              <a:noFill/>
            </p:spPr>
            <p:txBody>
              <a:bodyPr wrap="square" rtlCol="0">
                <a:spAutoFit/>
              </a:bodyPr>
              <a:lstStyle/>
              <a:p>
                <a:pPr algn="ctr"/>
                <a:r>
                  <a:rPr lang="en-US" b="1" dirty="0" smtClean="0">
                    <a:latin typeface="Berlin Sans FB Demi" pitchFamily="34" charset="0"/>
                  </a:rPr>
                  <a:t>Thus</a:t>
                </a:r>
                <a:endParaRPr lang="en-US" b="1" dirty="0">
                  <a:latin typeface="Berlin Sans FB Demi" pitchFamily="34" charset="0"/>
                </a:endParaRPr>
              </a:p>
            </p:txBody>
          </p:sp>
        </p:grpSp>
        <p:pic>
          <p:nvPicPr>
            <p:cNvPr id="13" name="Picture 12"/>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tretch>
              <a:fillRect/>
            </a:stretch>
          </p:blipFill>
          <p:spPr>
            <a:xfrm>
              <a:off x="5638800" y="33528"/>
              <a:ext cx="2667000" cy="1490472"/>
            </a:xfrm>
            <a:prstGeom prst="ellipse">
              <a:avLst/>
            </a:prstGeom>
            <a:ln>
              <a:noFill/>
            </a:ln>
            <a:effectLst>
              <a:softEdge rad="112500"/>
            </a:effectLst>
          </p:spPr>
        </p:pic>
      </p:grpSp>
    </p:spTree>
    <p:extLst>
      <p:ext uri="{BB962C8B-B14F-4D97-AF65-F5344CB8AC3E}">
        <p14:creationId xmlns:p14="http://schemas.microsoft.com/office/powerpoint/2010/main" val="2601518437"/>
      </p:ext>
    </p:extLst>
  </p:cSld>
  <p:clrMapOvr>
    <a:masterClrMapping/>
  </p:clrMapOvr>
  <mc:AlternateContent xmlns:mc="http://schemas.openxmlformats.org/markup-compatibility/2006" xmlns:p14="http://schemas.microsoft.com/office/powerpoint/2010/main">
    <mc:Choice Requires="p14">
      <p:transition spd="med" advClick="0">
        <p14:prism isContent="1" isInverted="1"/>
      </p:transition>
    </mc:Choice>
    <mc:Fallback xmlns="">
      <p:transition spd="med" advClick="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5638800" cy="6019800"/>
          </a:xfrm>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pPr marL="114300" indent="0">
              <a:buNone/>
            </a:pPr>
            <a:r>
              <a:rPr lang="en-US" sz="2400" dirty="0">
                <a:solidFill>
                  <a:srgbClr val="FF0000"/>
                </a:solidFill>
                <a:latin typeface="Arial Black" pitchFamily="34" charset="0"/>
              </a:rPr>
              <a:t>Electron Accelerators</a:t>
            </a:r>
            <a:endParaRPr lang="en-US" dirty="0" smtClean="0">
              <a:solidFill>
                <a:srgbClr val="FF0000"/>
              </a:solidFill>
              <a:latin typeface="Arial Black" pitchFamily="34" charset="0"/>
            </a:endParaRPr>
          </a:p>
          <a:p>
            <a:pPr marL="114300" indent="0">
              <a:buNone/>
            </a:pPr>
            <a:r>
              <a:rPr lang="en-US" dirty="0" smtClean="0">
                <a:latin typeface="Berlin Sans FB Demi" pitchFamily="34" charset="0"/>
              </a:rPr>
              <a:t>Electron accelerators are </a:t>
            </a:r>
            <a:r>
              <a:rPr lang="en-US" dirty="0">
                <a:latin typeface="Berlin Sans FB Demi" pitchFamily="34" charset="0"/>
              </a:rPr>
              <a:t>of two general </a:t>
            </a:r>
            <a:r>
              <a:rPr lang="en-US" dirty="0" smtClean="0">
                <a:latin typeface="Berlin Sans FB Demi" pitchFamily="34" charset="0"/>
              </a:rPr>
              <a:t>types: </a:t>
            </a:r>
          </a:p>
          <a:p>
            <a:pPr marL="571500" indent="-457200">
              <a:buFont typeface="+mj-lt"/>
              <a:buAutoNum type="arabicPeriod"/>
            </a:pPr>
            <a:r>
              <a:rPr lang="en-US" dirty="0" smtClean="0">
                <a:solidFill>
                  <a:srgbClr val="FF0000"/>
                </a:solidFill>
                <a:latin typeface="Berlin Sans FB Demi" pitchFamily="34" charset="0"/>
              </a:rPr>
              <a:t>linear accelerators </a:t>
            </a:r>
          </a:p>
          <a:p>
            <a:pPr marL="114300" indent="0" algn="just">
              <a:buNone/>
            </a:pPr>
            <a:r>
              <a:rPr lang="en-US" dirty="0" smtClean="0">
                <a:solidFill>
                  <a:srgbClr val="7030A0"/>
                </a:solidFill>
                <a:latin typeface="Arial Rounded MT Bold" pitchFamily="34" charset="0"/>
              </a:rPr>
              <a:t>Principle:</a:t>
            </a:r>
            <a:r>
              <a:rPr lang="en-US" dirty="0" smtClean="0"/>
              <a:t> very </a:t>
            </a:r>
            <a:r>
              <a:rPr lang="en-US" dirty="0"/>
              <a:t>high-frequency microwaves (</a:t>
            </a:r>
            <a:r>
              <a:rPr lang="en-US" dirty="0" smtClean="0"/>
              <a:t>radar) collect </a:t>
            </a:r>
            <a:r>
              <a:rPr lang="en-US" dirty="0"/>
              <a:t>electrons from a </a:t>
            </a:r>
            <a:r>
              <a:rPr lang="en-US" dirty="0" smtClean="0"/>
              <a:t>cathode</a:t>
            </a:r>
          </a:p>
          <a:p>
            <a:pPr marL="114300" indent="0" algn="just">
              <a:buNone/>
            </a:pPr>
            <a:r>
              <a:rPr lang="en-US" dirty="0" smtClean="0"/>
              <a:t> </a:t>
            </a:r>
          </a:p>
          <a:p>
            <a:pPr marL="114300" indent="0" algn="ctr">
              <a:buNone/>
            </a:pPr>
            <a:r>
              <a:rPr lang="en-US" dirty="0" smtClean="0"/>
              <a:t>Accelerate electrons </a:t>
            </a:r>
            <a:r>
              <a:rPr lang="en-US" dirty="0"/>
              <a:t>as they travel through the vacuum </a:t>
            </a:r>
            <a:r>
              <a:rPr lang="en-US" dirty="0" smtClean="0"/>
              <a:t>tube reaching the </a:t>
            </a:r>
            <a:r>
              <a:rPr lang="en-US" dirty="0"/>
              <a:t>speed of </a:t>
            </a:r>
            <a:r>
              <a:rPr lang="en-US" dirty="0" smtClean="0"/>
              <a:t>light</a:t>
            </a:r>
            <a:endParaRPr lang="en-US" dirty="0"/>
          </a:p>
          <a:p>
            <a:pPr marL="114300" indent="0" algn="ctr">
              <a:buNone/>
            </a:pPr>
            <a:endParaRPr lang="en-US" dirty="0" smtClean="0"/>
          </a:p>
          <a:p>
            <a:pPr marL="114300" indent="0" algn="ctr">
              <a:buNone/>
            </a:pPr>
            <a:r>
              <a:rPr lang="en-US" dirty="0" smtClean="0"/>
              <a:t>The electrons are </a:t>
            </a:r>
            <a:r>
              <a:rPr lang="en-US" dirty="0"/>
              <a:t>emitted and directed to the target at an </a:t>
            </a:r>
            <a:r>
              <a:rPr lang="en-US" dirty="0" smtClean="0"/>
              <a:t>energy range </a:t>
            </a:r>
            <a:r>
              <a:rPr lang="en-US" dirty="0"/>
              <a:t>of 3 to 9</a:t>
            </a:r>
            <a:r>
              <a:rPr lang="en-US" dirty="0" smtClean="0"/>
              <a:t> </a:t>
            </a:r>
            <a:r>
              <a:rPr lang="en-US" dirty="0"/>
              <a:t>million electron </a:t>
            </a:r>
            <a:r>
              <a:rPr lang="en-US" dirty="0" smtClean="0"/>
              <a:t>volts (</a:t>
            </a:r>
            <a:r>
              <a:rPr lang="en-US" dirty="0" err="1" smtClean="0"/>
              <a:t>meV</a:t>
            </a:r>
            <a:r>
              <a:rPr lang="en-US" dirty="0" smtClean="0"/>
              <a:t>).</a:t>
            </a:r>
          </a:p>
          <a:p>
            <a:pPr marL="114300" indent="0">
              <a:buNone/>
            </a:pPr>
            <a:r>
              <a:rPr lang="en-US" dirty="0" smtClean="0"/>
              <a:t> </a:t>
            </a:r>
          </a:p>
          <a:p>
            <a:pPr marL="571500" indent="-457200">
              <a:buFont typeface="+mj-lt"/>
              <a:buAutoNum type="arabicPeriod" startAt="2"/>
            </a:pPr>
            <a:r>
              <a:rPr lang="en-US" dirty="0" smtClean="0">
                <a:solidFill>
                  <a:srgbClr val="FF0000"/>
                </a:solidFill>
                <a:latin typeface="Berlin Sans FB Demi" pitchFamily="34" charset="0"/>
              </a:rPr>
              <a:t>The </a:t>
            </a:r>
            <a:r>
              <a:rPr lang="en-US" dirty="0">
                <a:solidFill>
                  <a:srgbClr val="FF0000"/>
                </a:solidFill>
                <a:latin typeface="Berlin Sans FB Demi" pitchFamily="34" charset="0"/>
              </a:rPr>
              <a:t>Van de </a:t>
            </a:r>
            <a:r>
              <a:rPr lang="en-US" dirty="0" err="1">
                <a:solidFill>
                  <a:srgbClr val="FF0000"/>
                </a:solidFill>
                <a:latin typeface="Berlin Sans FB Demi" pitchFamily="34" charset="0"/>
              </a:rPr>
              <a:t>Graaff</a:t>
            </a:r>
            <a:r>
              <a:rPr lang="en-US" dirty="0">
                <a:solidFill>
                  <a:srgbClr val="FF0000"/>
                </a:solidFill>
                <a:latin typeface="Berlin Sans FB Demi" pitchFamily="34" charset="0"/>
              </a:rPr>
              <a:t> accelerators </a:t>
            </a:r>
            <a:endParaRPr lang="en-US" dirty="0" smtClean="0">
              <a:solidFill>
                <a:srgbClr val="FF0000"/>
              </a:solidFill>
              <a:latin typeface="Berlin Sans FB Demi" pitchFamily="34" charset="0"/>
            </a:endParaRPr>
          </a:p>
          <a:p>
            <a:pPr marL="114300" indent="0">
              <a:buNone/>
            </a:pPr>
            <a:r>
              <a:rPr lang="en-US" dirty="0" smtClean="0">
                <a:solidFill>
                  <a:srgbClr val="00B050"/>
                </a:solidFill>
                <a:latin typeface="Arial Narrow" pitchFamily="34" charset="0"/>
              </a:rPr>
              <a:t>Are </a:t>
            </a:r>
            <a:r>
              <a:rPr lang="en-US" dirty="0">
                <a:solidFill>
                  <a:srgbClr val="00B050"/>
                </a:solidFill>
                <a:latin typeface="Arial Narrow" pitchFamily="34" charset="0"/>
              </a:rPr>
              <a:t>capable </a:t>
            </a:r>
            <a:r>
              <a:rPr lang="en-US" dirty="0" smtClean="0">
                <a:solidFill>
                  <a:srgbClr val="00B050"/>
                </a:solidFill>
                <a:latin typeface="Arial Narrow" pitchFamily="34" charset="0"/>
              </a:rPr>
              <a:t>of energy </a:t>
            </a:r>
            <a:r>
              <a:rPr lang="en-US" dirty="0">
                <a:solidFill>
                  <a:srgbClr val="00B050"/>
                </a:solidFill>
                <a:latin typeface="Arial Narrow" pitchFamily="34" charset="0"/>
              </a:rPr>
              <a:t>potentials up to 3 </a:t>
            </a:r>
            <a:r>
              <a:rPr lang="en-US" dirty="0" err="1">
                <a:solidFill>
                  <a:srgbClr val="00B050"/>
                </a:solidFill>
                <a:latin typeface="Arial Narrow" pitchFamily="34" charset="0"/>
              </a:rPr>
              <a:t>meV</a:t>
            </a:r>
            <a:r>
              <a:rPr lang="en-US" dirty="0">
                <a:solidFill>
                  <a:srgbClr val="00B050"/>
                </a:solidFill>
                <a:latin typeface="Arial Narrow" pitchFamily="34" charset="0"/>
              </a:rPr>
              <a:t>. </a:t>
            </a:r>
            <a:endParaRPr lang="en-US" dirty="0" smtClean="0">
              <a:solidFill>
                <a:srgbClr val="00B050"/>
              </a:solidFill>
              <a:latin typeface="Arial Narrow" pitchFamily="34" charset="0"/>
            </a:endParaRPr>
          </a:p>
          <a:p>
            <a:pPr marL="114300" indent="0" algn="just">
              <a:buNone/>
            </a:pPr>
            <a:r>
              <a:rPr lang="en-US" dirty="0" smtClean="0">
                <a:solidFill>
                  <a:srgbClr val="7030A0"/>
                </a:solidFill>
                <a:latin typeface="Arial Rounded MT Bold" pitchFamily="34" charset="0"/>
              </a:rPr>
              <a:t>Principle:</a:t>
            </a:r>
            <a:r>
              <a:rPr lang="en-US" dirty="0" smtClean="0"/>
              <a:t> utilize the force </a:t>
            </a:r>
            <a:r>
              <a:rPr lang="en-US" dirty="0"/>
              <a:t>exerted on a charged particle by a </a:t>
            </a:r>
            <a:r>
              <a:rPr lang="en-US" dirty="0" smtClean="0"/>
              <a:t>high voltage </a:t>
            </a:r>
            <a:r>
              <a:rPr lang="en-US" dirty="0"/>
              <a:t>potential in an electric field as a </a:t>
            </a:r>
            <a:r>
              <a:rPr lang="en-US" dirty="0" smtClean="0"/>
              <a:t>means of </a:t>
            </a:r>
            <a:r>
              <a:rPr lang="en-US" b="1" u="sng" dirty="0"/>
              <a:t>direct particle </a:t>
            </a:r>
            <a:r>
              <a:rPr lang="en-US" b="1" u="sng" dirty="0" smtClean="0"/>
              <a:t>acceleration.</a:t>
            </a:r>
            <a:endParaRPr lang="en-US" b="1" u="sng" dirty="0"/>
          </a:p>
        </p:txBody>
      </p:sp>
      <p:sp>
        <p:nvSpPr>
          <p:cNvPr id="4" name="Down Arrow 3"/>
          <p:cNvSpPr/>
          <p:nvPr/>
        </p:nvSpPr>
        <p:spPr>
          <a:xfrm>
            <a:off x="2895600" y="2286000"/>
            <a:ext cx="304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2895600" y="3263900"/>
            <a:ext cx="304800" cy="317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5943600" y="152400"/>
            <a:ext cx="2489200" cy="6477000"/>
            <a:chOff x="5943600" y="152400"/>
            <a:chExt cx="2489200" cy="647700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886200"/>
              <a:ext cx="2438400" cy="27432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5969000" y="152400"/>
              <a:ext cx="2463800" cy="3638550"/>
              <a:chOff x="5969000" y="152400"/>
              <a:chExt cx="2463800" cy="363855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000" y="1295400"/>
                <a:ext cx="2438400" cy="24955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000" y="152400"/>
                <a:ext cx="2463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238504031"/>
      </p:ext>
    </p:extLst>
  </p:cSld>
  <p:clrMapOvr>
    <a:masterClrMapping/>
  </p:clrMapOvr>
  <p:transition spd="med" advClick="0">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tretch>
            <a:fillRect/>
          </a:stretch>
        </p:blipFill>
        <p:spPr>
          <a:xfrm>
            <a:off x="5486401" y="76200"/>
            <a:ext cx="2743200" cy="1600200"/>
          </a:xfrm>
          <a:prstGeom prst="ellipse">
            <a:avLst/>
          </a:prstGeom>
          <a:ln>
            <a:noFill/>
          </a:ln>
          <a:effectLst>
            <a:softEdge rad="112500"/>
          </a:effectLst>
        </p:spPr>
      </p:pic>
      <p:sp>
        <p:nvSpPr>
          <p:cNvPr id="2" name="Title 1"/>
          <p:cNvSpPr>
            <a:spLocks noGrp="1"/>
          </p:cNvSpPr>
          <p:nvPr>
            <p:ph type="title"/>
          </p:nvPr>
        </p:nvSpPr>
        <p:spPr>
          <a:xfrm>
            <a:off x="457200" y="228600"/>
            <a:ext cx="4648200" cy="838200"/>
          </a:xfrm>
        </p:spPr>
        <p:style>
          <a:lnRef idx="1">
            <a:schemeClr val="accent3"/>
          </a:lnRef>
          <a:fillRef idx="2">
            <a:schemeClr val="accent3"/>
          </a:fillRef>
          <a:effectRef idx="1">
            <a:schemeClr val="accent3"/>
          </a:effectRef>
          <a:fontRef idx="minor">
            <a:schemeClr val="dk1"/>
          </a:fontRef>
        </p:style>
        <p:txBody>
          <a:bodyPr/>
          <a:lstStyle/>
          <a:p>
            <a:pPr algn="ctr"/>
            <a:r>
              <a:rPr lang="en-US" sz="3200" dirty="0">
                <a:latin typeface="Berlin Sans FB Demi" pitchFamily="34" charset="0"/>
              </a:rPr>
              <a:t>Determination of </a:t>
            </a:r>
            <a:r>
              <a:rPr lang="en-US" sz="3200" dirty="0" smtClean="0">
                <a:latin typeface="Berlin Sans FB Demi" pitchFamily="34" charset="0"/>
              </a:rPr>
              <a:t>Dosage</a:t>
            </a:r>
            <a:endParaRPr lang="en-US" sz="3200" dirty="0">
              <a:latin typeface="Berlin Sans FB Demi"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7620000" cy="5105400"/>
              </a:xfrm>
            </p:spPr>
            <p:txBody>
              <a:bodyPr>
                <a:normAutofit/>
              </a:bodyPr>
              <a:lstStyle/>
              <a:p>
                <a:pPr marL="114300" indent="0">
                  <a:buNone/>
                </a:pPr>
                <a:r>
                  <a:rPr lang="en-US" dirty="0" smtClean="0">
                    <a:solidFill>
                      <a:srgbClr val="00B050"/>
                    </a:solidFill>
                    <a:latin typeface="Bauhaus 93" pitchFamily="82" charset="0"/>
                  </a:rPr>
                  <a:t>The </a:t>
                </a:r>
                <a:r>
                  <a:rPr lang="en-US" dirty="0">
                    <a:solidFill>
                      <a:srgbClr val="00B050"/>
                    </a:solidFill>
                    <a:latin typeface="Bauhaus 93" pitchFamily="82" charset="0"/>
                  </a:rPr>
                  <a:t>dosage </a:t>
                </a:r>
                <a:r>
                  <a:rPr lang="en-US" dirty="0" smtClean="0">
                    <a:solidFill>
                      <a:srgbClr val="00B050"/>
                    </a:solidFill>
                    <a:latin typeface="Bauhaus 93" pitchFamily="82" charset="0"/>
                  </a:rPr>
                  <a:t>is determined by either: </a:t>
                </a:r>
              </a:p>
              <a:p>
                <a:pPr marL="571500" indent="-457200" algn="just">
                  <a:buFont typeface="+mj-lt"/>
                  <a:buAutoNum type="alphaLcParenR"/>
                </a:pPr>
                <a:r>
                  <a:rPr lang="en-US" dirty="0" smtClean="0">
                    <a:latin typeface="Arial Rounded MT Bold" pitchFamily="34" charset="0"/>
                  </a:rPr>
                  <a:t>Energy </a:t>
                </a:r>
                <a:r>
                  <a:rPr lang="en-US" dirty="0">
                    <a:latin typeface="Arial Rounded MT Bold" pitchFamily="34" charset="0"/>
                  </a:rPr>
                  <a:t>released by </a:t>
                </a:r>
                <a:r>
                  <a:rPr lang="en-US" dirty="0" smtClean="0">
                    <a:latin typeface="Arial Rounded MT Bold" pitchFamily="34" charset="0"/>
                  </a:rPr>
                  <a:t>the gamma rays.</a:t>
                </a:r>
              </a:p>
              <a:p>
                <a:pPr marL="571500" indent="-457200" algn="just">
                  <a:buFont typeface="+mj-lt"/>
                  <a:buAutoNum type="alphaLcParenR"/>
                </a:pPr>
                <a:r>
                  <a:rPr lang="en-US" dirty="0" smtClean="0">
                    <a:latin typeface="Arial Rounded MT Bold" pitchFamily="34" charset="0"/>
                  </a:rPr>
                  <a:t>No. </a:t>
                </a:r>
                <a:r>
                  <a:rPr lang="en-US" dirty="0">
                    <a:latin typeface="Arial Rounded MT Bold" pitchFamily="34" charset="0"/>
                  </a:rPr>
                  <a:t>of electrons </a:t>
                </a:r>
                <a:r>
                  <a:rPr lang="en-US" dirty="0" smtClean="0">
                    <a:latin typeface="Arial Rounded MT Bold" pitchFamily="34" charset="0"/>
                  </a:rPr>
                  <a:t>that impact </a:t>
                </a:r>
                <a:r>
                  <a:rPr lang="en-US" dirty="0">
                    <a:latin typeface="Arial Rounded MT Bold" pitchFamily="34" charset="0"/>
                  </a:rPr>
                  <a:t>on each </a:t>
                </a:r>
                <a14:m>
                  <m:oMath xmlns:m="http://schemas.openxmlformats.org/officeDocument/2006/math">
                    <m:sSup>
                      <m:sSupPr>
                        <m:ctrlPr>
                          <a:rPr lang="en-US" i="1" dirty="0" smtClean="0">
                            <a:latin typeface="Cambria Math"/>
                          </a:rPr>
                        </m:ctrlPr>
                      </m:sSupPr>
                      <m:e>
                        <m:r>
                          <m:rPr>
                            <m:sty m:val="p"/>
                          </m:rPr>
                          <a:rPr lang="en-US" b="0" i="0" dirty="0" smtClean="0">
                            <a:latin typeface="Cambria Math"/>
                          </a:rPr>
                          <m:t>cm</m:t>
                        </m:r>
                      </m:e>
                      <m:sup>
                        <m:r>
                          <a:rPr lang="en-US" b="0" i="0" dirty="0" smtClean="0">
                            <a:latin typeface="Cambria Math"/>
                          </a:rPr>
                          <m:t>2</m:t>
                        </m:r>
                      </m:sup>
                    </m:sSup>
                  </m:oMath>
                </a14:m>
                <a:r>
                  <a:rPr lang="en-US" dirty="0" smtClean="0">
                    <a:latin typeface="Arial Rounded MT Bold" pitchFamily="34" charset="0"/>
                  </a:rPr>
                  <a:t> </a:t>
                </a:r>
                <a:r>
                  <a:rPr lang="en-US" dirty="0">
                    <a:latin typeface="Arial Rounded MT Bold" pitchFamily="34" charset="0"/>
                  </a:rPr>
                  <a:t>of </a:t>
                </a:r>
                <a:r>
                  <a:rPr lang="en-US" dirty="0" smtClean="0">
                    <a:latin typeface="Arial Rounded MT Bold" pitchFamily="34" charset="0"/>
                  </a:rPr>
                  <a:t>absorbing substance </a:t>
                </a:r>
                <a:r>
                  <a:rPr lang="en-US" dirty="0">
                    <a:latin typeface="Arial Rounded MT Bold" pitchFamily="34" charset="0"/>
                  </a:rPr>
                  <a:t>(the target</a:t>
                </a:r>
                <a:r>
                  <a:rPr lang="en-US" dirty="0" smtClean="0">
                    <a:latin typeface="Arial Rounded MT Bold" pitchFamily="34" charset="0"/>
                  </a:rPr>
                  <a:t>).</a:t>
                </a:r>
              </a:p>
              <a:p>
                <a:pPr marL="114300" indent="0">
                  <a:buNone/>
                </a:pPr>
                <a:endParaRPr lang="en-US" dirty="0" smtClean="0"/>
              </a:p>
              <a:p>
                <a:pPr marL="114300" indent="0" algn="just">
                  <a:buNone/>
                </a:pPr>
                <a:r>
                  <a:rPr lang="en-US" dirty="0" smtClean="0">
                    <a:solidFill>
                      <a:srgbClr val="FF0000"/>
                    </a:solidFill>
                    <a:latin typeface="Arial Rounded MT Bold" pitchFamily="34" charset="0"/>
                  </a:rPr>
                  <a:t>Unit of absorbed radiation: </a:t>
                </a:r>
                <a:r>
                  <a:rPr lang="en-US" sz="2800" b="1" dirty="0" smtClean="0">
                    <a:solidFill>
                      <a:srgbClr val="7030A0"/>
                    </a:solidFill>
                    <a:latin typeface="Arial Black" pitchFamily="34" charset="0"/>
                  </a:rPr>
                  <a:t>rad</a:t>
                </a:r>
                <a:r>
                  <a:rPr lang="en-US" dirty="0" smtClean="0"/>
                  <a:t> (absorption </a:t>
                </a:r>
                <a:r>
                  <a:rPr lang="en-US" dirty="0"/>
                  <a:t>of 100 ergs of </a:t>
                </a:r>
                <a:r>
                  <a:rPr lang="en-US" dirty="0" smtClean="0"/>
                  <a:t>energy/gram of substance). </a:t>
                </a:r>
              </a:p>
              <a:p>
                <a:endParaRPr lang="en-US" dirty="0" smtClean="0"/>
              </a:p>
              <a:p>
                <a:pPr marL="114300" indent="0" algn="just">
                  <a:buNone/>
                </a:pPr>
                <a:r>
                  <a:rPr lang="en-US" b="1" dirty="0" smtClean="0">
                    <a:solidFill>
                      <a:srgbClr val="0070C0"/>
                    </a:solidFill>
                    <a:latin typeface="Arial Rounded MT Bold" pitchFamily="34" charset="0"/>
                  </a:rPr>
                  <a:t>The </a:t>
                </a:r>
                <a:r>
                  <a:rPr lang="en-US" b="1" dirty="0">
                    <a:solidFill>
                      <a:srgbClr val="0070C0"/>
                    </a:solidFill>
                    <a:latin typeface="Arial Rounded MT Bold" pitchFamily="34" charset="0"/>
                  </a:rPr>
                  <a:t>depth of penetration within </a:t>
                </a:r>
                <a:r>
                  <a:rPr lang="en-US" b="1" dirty="0" smtClean="0">
                    <a:solidFill>
                      <a:srgbClr val="0070C0"/>
                    </a:solidFill>
                    <a:latin typeface="Arial Rounded MT Bold" pitchFamily="34" charset="0"/>
                  </a:rPr>
                  <a:t>a target </a:t>
                </a:r>
                <a:r>
                  <a:rPr lang="en-US" b="1" dirty="0">
                    <a:solidFill>
                      <a:srgbClr val="0070C0"/>
                    </a:solidFill>
                    <a:latin typeface="Arial Rounded MT Bold" pitchFamily="34" charset="0"/>
                  </a:rPr>
                  <a:t>of a given </a:t>
                </a:r>
                <a:r>
                  <a:rPr lang="en-US" b="1" dirty="0" smtClean="0">
                    <a:solidFill>
                      <a:srgbClr val="0070C0"/>
                    </a:solidFill>
                    <a:latin typeface="Arial Rounded MT Bold" pitchFamily="34" charset="0"/>
                  </a:rPr>
                  <a:t>dose: </a:t>
                </a:r>
              </a:p>
              <a:p>
                <a:pPr marL="571500" indent="-457200" algn="just">
                  <a:buFont typeface="+mj-lt"/>
                  <a:buAutoNum type="arabicPeriod"/>
                </a:pPr>
                <a:r>
                  <a:rPr lang="en-US" b="1" dirty="0" smtClean="0">
                    <a:latin typeface="Arial Narrow" pitchFamily="34" charset="0"/>
                  </a:rPr>
                  <a:t>Directly </a:t>
                </a:r>
                <a:r>
                  <a:rPr lang="en-US" b="1" dirty="0">
                    <a:latin typeface="Arial Narrow" pitchFamily="34" charset="0"/>
                  </a:rPr>
                  <a:t>related to </a:t>
                </a:r>
                <a:r>
                  <a:rPr lang="en-US" b="1" dirty="0" smtClean="0">
                    <a:latin typeface="Arial Narrow" pitchFamily="34" charset="0"/>
                  </a:rPr>
                  <a:t>the electron </a:t>
                </a:r>
                <a:r>
                  <a:rPr lang="en-US" b="1" dirty="0">
                    <a:latin typeface="Arial Narrow" pitchFamily="34" charset="0"/>
                  </a:rPr>
                  <a:t>voltage of the </a:t>
                </a:r>
                <a:r>
                  <a:rPr lang="en-US" b="1" dirty="0" smtClean="0">
                    <a:latin typeface="Arial Narrow" pitchFamily="34" charset="0"/>
                  </a:rPr>
                  <a:t>source </a:t>
                </a:r>
              </a:p>
              <a:p>
                <a:pPr marL="571500" indent="-457200" algn="just">
                  <a:buFont typeface="+mj-lt"/>
                  <a:buAutoNum type="arabicPeriod"/>
                </a:pPr>
                <a:r>
                  <a:rPr lang="en-US" b="1" dirty="0" smtClean="0">
                    <a:latin typeface="Arial Narrow" pitchFamily="34" charset="0"/>
                  </a:rPr>
                  <a:t>Indirectly related to </a:t>
                </a:r>
                <a:r>
                  <a:rPr lang="en-US" b="1" dirty="0">
                    <a:latin typeface="Arial Narrow" pitchFamily="34" charset="0"/>
                  </a:rPr>
                  <a:t>the density of the material to be irradiated.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7620000" cy="5105400"/>
              </a:xfrm>
              <a:blipFill rotWithShape="1">
                <a:blip r:embed="rId4"/>
                <a:stretch>
                  <a:fillRect t="-597" r="-2000"/>
                </a:stretch>
              </a:blipFill>
            </p:spPr>
            <p:txBody>
              <a:bodyPr/>
              <a:lstStyle/>
              <a:p>
                <a:r>
                  <a:rPr lang="en-US">
                    <a:noFill/>
                  </a:rPr>
                  <a:t> </a:t>
                </a:r>
              </a:p>
            </p:txBody>
          </p:sp>
        </mc:Fallback>
      </mc:AlternateContent>
    </p:spTree>
    <p:extLst>
      <p:ext uri="{BB962C8B-B14F-4D97-AF65-F5344CB8AC3E}">
        <p14:creationId xmlns:p14="http://schemas.microsoft.com/office/powerpoint/2010/main" val="3706392636"/>
      </p:ext>
    </p:extLst>
  </p:cSld>
  <p:clrMapOvr>
    <a:masterClrMapping/>
  </p:clrMapOvr>
  <p:transition spd="med" advClick="0">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52400"/>
            <a:ext cx="3200400" cy="99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28600" y="152400"/>
            <a:ext cx="4724400" cy="731838"/>
          </a:xfrm>
        </p:spPr>
        <p:style>
          <a:lnRef idx="1">
            <a:schemeClr val="accent3"/>
          </a:lnRef>
          <a:fillRef idx="2">
            <a:schemeClr val="accent3"/>
          </a:fillRef>
          <a:effectRef idx="1">
            <a:schemeClr val="accent3"/>
          </a:effectRef>
          <a:fontRef idx="minor">
            <a:schemeClr val="dk1"/>
          </a:fontRef>
        </p:style>
        <p:txBody>
          <a:bodyPr/>
          <a:lstStyle/>
          <a:p>
            <a:pPr algn="ctr"/>
            <a:r>
              <a:rPr lang="en-US" sz="3200" dirty="0">
                <a:latin typeface="Berlin Sans FB Demi" pitchFamily="34" charset="0"/>
              </a:rPr>
              <a:t>Lethal Action and </a:t>
            </a:r>
            <a:r>
              <a:rPr lang="en-US" sz="3200" dirty="0" smtClean="0">
                <a:latin typeface="Berlin Sans FB Demi" pitchFamily="34" charset="0"/>
              </a:rPr>
              <a:t>Dosage</a:t>
            </a:r>
            <a:endParaRPr lang="en-US" sz="3200" dirty="0">
              <a:latin typeface="Berlin Sans FB Demi" pitchFamily="34" charset="0"/>
            </a:endParaRPr>
          </a:p>
        </p:txBody>
      </p:sp>
      <p:sp>
        <p:nvSpPr>
          <p:cNvPr id="3" name="Content Placeholder 2"/>
          <p:cNvSpPr>
            <a:spLocks noGrp="1"/>
          </p:cNvSpPr>
          <p:nvPr>
            <p:ph idx="1"/>
          </p:nvPr>
        </p:nvSpPr>
        <p:spPr>
          <a:xfrm>
            <a:off x="457200" y="1066800"/>
            <a:ext cx="7620000" cy="5334000"/>
          </a:xfrm>
        </p:spPr>
        <p:txBody>
          <a:bodyPr>
            <a:normAutofit fontScale="85000" lnSpcReduction="20000"/>
          </a:bodyPr>
          <a:lstStyle/>
          <a:p>
            <a:pPr marL="114300" indent="0" algn="just">
              <a:buNone/>
            </a:pPr>
            <a:r>
              <a:rPr lang="en-US" sz="2400" b="1" dirty="0" smtClean="0">
                <a:solidFill>
                  <a:srgbClr val="FF0000"/>
                </a:solidFill>
                <a:latin typeface="Berlin Sans FB" pitchFamily="34" charset="0"/>
              </a:rPr>
              <a:t>Lethal action:</a:t>
            </a:r>
            <a:r>
              <a:rPr lang="en-US" dirty="0" smtClean="0"/>
              <a:t> </a:t>
            </a:r>
            <a:r>
              <a:rPr lang="en-US" b="1" dirty="0" smtClean="0"/>
              <a:t>ionizing radiations destroy M.O. </a:t>
            </a:r>
            <a:r>
              <a:rPr lang="en-US" b="1" dirty="0"/>
              <a:t>by stopping </a:t>
            </a:r>
            <a:r>
              <a:rPr lang="en-US" b="1" dirty="0" smtClean="0"/>
              <a:t>reproduction as </a:t>
            </a:r>
            <a:r>
              <a:rPr lang="en-US" b="1" dirty="0"/>
              <a:t>a result of lethal mutations.</a:t>
            </a:r>
            <a:r>
              <a:rPr lang="en-US" dirty="0"/>
              <a:t> </a:t>
            </a:r>
            <a:endParaRPr lang="en-US" dirty="0" smtClean="0"/>
          </a:p>
          <a:p>
            <a:pPr marL="571500" indent="-457200" algn="just">
              <a:buFont typeface="+mj-lt"/>
              <a:buAutoNum type="arabicPeriod"/>
            </a:pPr>
            <a:r>
              <a:rPr lang="en-US" dirty="0" smtClean="0">
                <a:solidFill>
                  <a:srgbClr val="7030A0"/>
                </a:solidFill>
                <a:latin typeface="Arial Rounded MT Bold" pitchFamily="34" charset="0"/>
              </a:rPr>
              <a:t>Mutations </a:t>
            </a:r>
            <a:r>
              <a:rPr lang="en-US" dirty="0">
                <a:solidFill>
                  <a:srgbClr val="7030A0"/>
                </a:solidFill>
                <a:latin typeface="Arial Rounded MT Bold" pitchFamily="34" charset="0"/>
              </a:rPr>
              <a:t>by direct-hit </a:t>
            </a:r>
            <a:r>
              <a:rPr lang="en-US" dirty="0" smtClean="0">
                <a:solidFill>
                  <a:srgbClr val="7030A0"/>
                </a:solidFill>
                <a:latin typeface="Arial Rounded MT Bold" pitchFamily="34" charset="0"/>
              </a:rPr>
              <a:t>theory  </a:t>
            </a:r>
            <a:r>
              <a:rPr lang="en-US" dirty="0" smtClean="0">
                <a:solidFill>
                  <a:srgbClr val="0070C0"/>
                </a:solidFill>
                <a:latin typeface="Arial Narrow" pitchFamily="34" charset="0"/>
              </a:rPr>
              <a:t>[transfer </a:t>
            </a:r>
            <a:r>
              <a:rPr lang="en-US" dirty="0">
                <a:solidFill>
                  <a:srgbClr val="0070C0"/>
                </a:solidFill>
                <a:latin typeface="Arial Narrow" pitchFamily="34" charset="0"/>
              </a:rPr>
              <a:t>of </a:t>
            </a:r>
            <a:r>
              <a:rPr lang="en-US" dirty="0" smtClean="0">
                <a:solidFill>
                  <a:srgbClr val="0070C0"/>
                </a:solidFill>
                <a:latin typeface="Arial Narrow" pitchFamily="34" charset="0"/>
              </a:rPr>
              <a:t>radiation beam </a:t>
            </a:r>
            <a:r>
              <a:rPr lang="en-US" dirty="0">
                <a:solidFill>
                  <a:srgbClr val="0070C0"/>
                </a:solidFill>
                <a:latin typeface="Arial Narrow" pitchFamily="34" charset="0"/>
              </a:rPr>
              <a:t>energies to receptive molecules </a:t>
            </a:r>
            <a:r>
              <a:rPr lang="en-US" dirty="0" smtClean="0">
                <a:solidFill>
                  <a:srgbClr val="0070C0"/>
                </a:solidFill>
                <a:latin typeface="Arial Narrow" pitchFamily="34" charset="0"/>
              </a:rPr>
              <a:t>in their path]. </a:t>
            </a:r>
          </a:p>
          <a:p>
            <a:pPr marL="571500" indent="-457200" algn="just">
              <a:buFont typeface="+mj-lt"/>
              <a:buAutoNum type="arabicPeriod"/>
            </a:pPr>
            <a:r>
              <a:rPr lang="en-US" dirty="0" smtClean="0">
                <a:solidFill>
                  <a:srgbClr val="7030A0"/>
                </a:solidFill>
                <a:latin typeface="Arial Rounded MT Bold" pitchFamily="34" charset="0"/>
              </a:rPr>
              <a:t>Mutations by </a:t>
            </a:r>
            <a:r>
              <a:rPr lang="en-US" dirty="0">
                <a:solidFill>
                  <a:srgbClr val="7030A0"/>
                </a:solidFill>
                <a:latin typeface="Arial Rounded MT Bold" pitchFamily="34" charset="0"/>
              </a:rPr>
              <a:t>indirect action</a:t>
            </a:r>
            <a:r>
              <a:rPr lang="en-US" dirty="0"/>
              <a:t> </a:t>
            </a:r>
            <a:r>
              <a:rPr lang="en-US" dirty="0" smtClean="0">
                <a:solidFill>
                  <a:srgbClr val="0070C0"/>
                </a:solidFill>
                <a:latin typeface="Arial Narrow" pitchFamily="34" charset="0"/>
              </a:rPr>
              <a:t>[water </a:t>
            </a:r>
            <a:r>
              <a:rPr lang="en-US" dirty="0">
                <a:solidFill>
                  <a:srgbClr val="0070C0"/>
                </a:solidFill>
                <a:latin typeface="Arial Narrow" pitchFamily="34" charset="0"/>
              </a:rPr>
              <a:t>molecules are transformed </a:t>
            </a:r>
            <a:r>
              <a:rPr lang="en-US" dirty="0" smtClean="0">
                <a:solidFill>
                  <a:srgbClr val="0070C0"/>
                </a:solidFill>
                <a:latin typeface="Arial Narrow" pitchFamily="34" charset="0"/>
              </a:rPr>
              <a:t>into highly </a:t>
            </a:r>
            <a:r>
              <a:rPr lang="en-US" dirty="0">
                <a:solidFill>
                  <a:srgbClr val="0070C0"/>
                </a:solidFill>
                <a:latin typeface="Arial Narrow" pitchFamily="34" charset="0"/>
              </a:rPr>
              <a:t>energized entities such as hydrogen </a:t>
            </a:r>
            <a:r>
              <a:rPr lang="en-US" dirty="0" smtClean="0">
                <a:solidFill>
                  <a:srgbClr val="0070C0"/>
                </a:solidFill>
                <a:latin typeface="Arial Narrow" pitchFamily="34" charset="0"/>
              </a:rPr>
              <a:t>and hydroxyl ions]. </a:t>
            </a:r>
          </a:p>
          <a:p>
            <a:pPr marL="571500" indent="-457200" algn="just">
              <a:buFont typeface="+mj-lt"/>
              <a:buAutoNum type="arabicPeriod"/>
            </a:pPr>
            <a:endParaRPr lang="en-US" dirty="0" smtClean="0"/>
          </a:p>
          <a:p>
            <a:pPr marL="114300" indent="0" algn="ctr">
              <a:buNone/>
            </a:pPr>
            <a:r>
              <a:rPr lang="en-US" dirty="0" smtClean="0"/>
              <a:t>Bring energy changes </a:t>
            </a:r>
            <a:r>
              <a:rPr lang="en-US" dirty="0"/>
              <a:t>in nucleic acids and other </a:t>
            </a:r>
            <a:r>
              <a:rPr lang="en-US" dirty="0" smtClean="0"/>
              <a:t>molecules</a:t>
            </a:r>
          </a:p>
          <a:p>
            <a:pPr marL="114300" indent="0" algn="ctr">
              <a:buNone/>
            </a:pPr>
            <a:endParaRPr lang="en-US" dirty="0"/>
          </a:p>
          <a:p>
            <a:pPr marL="114300" indent="0" algn="ctr">
              <a:buNone/>
            </a:pPr>
            <a:r>
              <a:rPr lang="en-US" dirty="0" smtClean="0"/>
              <a:t>eliminating </a:t>
            </a:r>
            <a:r>
              <a:rPr lang="en-US" dirty="0"/>
              <a:t>their availability for </a:t>
            </a:r>
            <a:r>
              <a:rPr lang="en-US" dirty="0" smtClean="0"/>
              <a:t>the metabolism </a:t>
            </a:r>
            <a:r>
              <a:rPr lang="en-US" dirty="0"/>
              <a:t>of the bacterial cell. </a:t>
            </a:r>
            <a:endParaRPr lang="en-US" dirty="0" smtClean="0"/>
          </a:p>
          <a:p>
            <a:endParaRPr lang="en-US" dirty="0"/>
          </a:p>
          <a:p>
            <a:pPr marL="114300" indent="0" algn="just">
              <a:buNone/>
            </a:pPr>
            <a:r>
              <a:rPr lang="en-US" sz="2400" dirty="0" smtClean="0">
                <a:solidFill>
                  <a:srgbClr val="00B050"/>
                </a:solidFill>
                <a:latin typeface="Berlin Sans FB Demi" pitchFamily="34" charset="0"/>
              </a:rPr>
              <a:t>Differences of Ionizing radiations from UV </a:t>
            </a:r>
            <a:r>
              <a:rPr lang="en-US" sz="2400" dirty="0">
                <a:solidFill>
                  <a:srgbClr val="00B050"/>
                </a:solidFill>
                <a:latin typeface="Berlin Sans FB Demi" pitchFamily="34" charset="0"/>
              </a:rPr>
              <a:t>rays in their </a:t>
            </a:r>
            <a:r>
              <a:rPr lang="en-US" sz="2400" dirty="0" smtClean="0">
                <a:solidFill>
                  <a:srgbClr val="00B050"/>
                </a:solidFill>
                <a:latin typeface="Berlin Sans FB Demi" pitchFamily="34" charset="0"/>
              </a:rPr>
              <a:t>effects on matter: </a:t>
            </a:r>
          </a:p>
          <a:p>
            <a:pPr marL="114300" indent="0" algn="just">
              <a:buNone/>
            </a:pPr>
            <a:r>
              <a:rPr lang="en-US" dirty="0" smtClean="0"/>
              <a:t>Primarily are </a:t>
            </a:r>
            <a:r>
              <a:rPr lang="en-US" dirty="0"/>
              <a:t>of </a:t>
            </a:r>
            <a:r>
              <a:rPr lang="en-US" dirty="0" smtClean="0"/>
              <a:t>a higher </a:t>
            </a:r>
            <a:r>
              <a:rPr lang="en-US" dirty="0"/>
              <a:t>energy </a:t>
            </a:r>
            <a:r>
              <a:rPr lang="en-US" dirty="0" smtClean="0"/>
              <a:t>level by producing ionization of </a:t>
            </a:r>
            <a:r>
              <a:rPr lang="en-US" dirty="0"/>
              <a:t>constituent atoms. </a:t>
            </a:r>
            <a:endParaRPr lang="en-US" dirty="0" smtClean="0"/>
          </a:p>
          <a:p>
            <a:endParaRPr lang="en-US" dirty="0"/>
          </a:p>
          <a:p>
            <a:pPr marL="114300" indent="0" algn="just">
              <a:buNone/>
            </a:pPr>
            <a:r>
              <a:rPr lang="en-US" sz="2400" b="1" dirty="0">
                <a:solidFill>
                  <a:srgbClr val="FF0000"/>
                </a:solidFill>
                <a:latin typeface="Berlin Sans FB" pitchFamily="34" charset="0"/>
              </a:rPr>
              <a:t>Dose</a:t>
            </a:r>
            <a:r>
              <a:rPr lang="en-US" dirty="0" smtClean="0">
                <a:solidFill>
                  <a:srgbClr val="FF0000"/>
                </a:solidFill>
                <a:latin typeface="Berlin Sans FB Demi" pitchFamily="34" charset="0"/>
              </a:rPr>
              <a:t>:</a:t>
            </a:r>
            <a:r>
              <a:rPr lang="en-US" dirty="0" smtClean="0"/>
              <a:t> </a:t>
            </a:r>
            <a:r>
              <a:rPr lang="en-US" dirty="0" smtClean="0">
                <a:effectLst>
                  <a:outerShdw blurRad="38100" dist="38100" dir="2700000" algn="tl">
                    <a:srgbClr val="000000">
                      <a:alpha val="43137"/>
                    </a:srgbClr>
                  </a:outerShdw>
                </a:effectLst>
              </a:rPr>
              <a:t>Bacterial </a:t>
            </a:r>
            <a:r>
              <a:rPr lang="en-US" dirty="0">
                <a:effectLst>
                  <a:outerShdw blurRad="38100" dist="38100" dir="2700000" algn="tl">
                    <a:srgbClr val="000000">
                      <a:alpha val="43137"/>
                    </a:srgbClr>
                  </a:outerShdw>
                </a:effectLst>
              </a:rPr>
              <a:t>spores </a:t>
            </a:r>
            <a:r>
              <a:rPr lang="en-US" dirty="0" smtClean="0">
                <a:effectLst>
                  <a:outerShdw blurRad="38100" dist="38100" dir="2700000" algn="tl">
                    <a:srgbClr val="000000">
                      <a:alpha val="43137"/>
                    </a:srgbClr>
                  </a:outerShdw>
                </a:effectLst>
              </a:rPr>
              <a:t>and viruses </a:t>
            </a:r>
            <a:r>
              <a:rPr lang="en-US" dirty="0">
                <a:effectLst>
                  <a:outerShdw blurRad="38100" dist="38100" dir="2700000" algn="tl">
                    <a:srgbClr val="000000">
                      <a:alpha val="43137"/>
                    </a:srgbClr>
                  </a:outerShdw>
                </a:effectLst>
              </a:rPr>
              <a:t>are generally four to five times more </a:t>
            </a:r>
            <a:r>
              <a:rPr lang="en-US" dirty="0" smtClean="0">
                <a:effectLst>
                  <a:outerShdw blurRad="38100" dist="38100" dir="2700000" algn="tl">
                    <a:srgbClr val="000000">
                      <a:alpha val="43137"/>
                    </a:srgbClr>
                  </a:outerShdw>
                </a:effectLst>
              </a:rPr>
              <a:t>resistant than </a:t>
            </a:r>
            <a:r>
              <a:rPr lang="en-US" dirty="0">
                <a:effectLst>
                  <a:outerShdw blurRad="38100" dist="38100" dir="2700000" algn="tl">
                    <a:srgbClr val="000000">
                      <a:alpha val="43137"/>
                    </a:srgbClr>
                  </a:outerShdw>
                </a:effectLst>
              </a:rPr>
              <a:t>vegetating bacteria and molds.</a:t>
            </a:r>
            <a:r>
              <a:rPr lang="en-US" dirty="0"/>
              <a:t> </a:t>
            </a:r>
            <a:endParaRPr lang="en-US" dirty="0" smtClean="0"/>
          </a:p>
          <a:p>
            <a:pPr marL="114300" indent="0" algn="just">
              <a:buNone/>
            </a:pPr>
            <a:r>
              <a:rPr lang="en-US" dirty="0" smtClean="0">
                <a:solidFill>
                  <a:srgbClr val="FF0000"/>
                </a:solidFill>
                <a:latin typeface="Berlin Sans FB" pitchFamily="34" charset="0"/>
              </a:rPr>
              <a:t>A dose </a:t>
            </a:r>
            <a:r>
              <a:rPr lang="en-US" dirty="0">
                <a:solidFill>
                  <a:srgbClr val="FF0000"/>
                </a:solidFill>
                <a:latin typeface="Berlin Sans FB" pitchFamily="34" charset="0"/>
              </a:rPr>
              <a:t>of 2 to 2.5 </a:t>
            </a:r>
            <a:r>
              <a:rPr lang="en-US" dirty="0" err="1">
                <a:solidFill>
                  <a:srgbClr val="FF0000"/>
                </a:solidFill>
                <a:latin typeface="Berlin Sans FB" pitchFamily="34" charset="0"/>
              </a:rPr>
              <a:t>megarads</a:t>
            </a:r>
            <a:r>
              <a:rPr lang="en-US" dirty="0">
                <a:solidFill>
                  <a:srgbClr val="FF0000"/>
                </a:solidFill>
                <a:latin typeface="Berlin Sans FB" pitchFamily="34" charset="0"/>
              </a:rPr>
              <a:t>, </a:t>
            </a:r>
            <a:r>
              <a:rPr lang="en-US" dirty="0" smtClean="0">
                <a:solidFill>
                  <a:srgbClr val="FF0000"/>
                </a:solidFill>
                <a:latin typeface="Berlin Sans FB" pitchFamily="34" charset="0"/>
              </a:rPr>
              <a:t>is adequate </a:t>
            </a:r>
            <a:r>
              <a:rPr lang="en-US" dirty="0">
                <a:solidFill>
                  <a:srgbClr val="FF0000"/>
                </a:solidFill>
                <a:latin typeface="Berlin Sans FB" pitchFamily="34" charset="0"/>
              </a:rPr>
              <a:t>to ensure sterility.</a:t>
            </a:r>
          </a:p>
        </p:txBody>
      </p:sp>
      <p:sp>
        <p:nvSpPr>
          <p:cNvPr id="4" name="Down Arrow 3"/>
          <p:cNvSpPr/>
          <p:nvPr/>
        </p:nvSpPr>
        <p:spPr>
          <a:xfrm>
            <a:off x="3949699" y="2675467"/>
            <a:ext cx="3810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3949699" y="3200400"/>
            <a:ext cx="3810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95800" y="2643201"/>
            <a:ext cx="1143000" cy="30777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400" dirty="0" smtClean="0"/>
              <a:t>Both 1 and 2</a:t>
            </a:r>
            <a:endParaRPr lang="en-US" sz="1400" dirty="0"/>
          </a:p>
        </p:txBody>
      </p:sp>
    </p:spTree>
    <p:extLst>
      <p:ext uri="{BB962C8B-B14F-4D97-AF65-F5344CB8AC3E}">
        <p14:creationId xmlns:p14="http://schemas.microsoft.com/office/powerpoint/2010/main" val="1943393699"/>
      </p:ext>
    </p:extLst>
  </p:cSld>
  <p:clrMapOvr>
    <a:masterClrMapping/>
  </p:clrMapOvr>
  <p:transition spd="med" advClick="0">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76200"/>
            <a:ext cx="2895600"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04800" y="152400"/>
            <a:ext cx="4953000" cy="685800"/>
          </a:xfrm>
        </p:spPr>
        <p:style>
          <a:lnRef idx="1">
            <a:schemeClr val="accent3"/>
          </a:lnRef>
          <a:fillRef idx="2">
            <a:schemeClr val="accent3"/>
          </a:fillRef>
          <a:effectRef idx="1">
            <a:schemeClr val="accent3"/>
          </a:effectRef>
          <a:fontRef idx="minor">
            <a:schemeClr val="dk1"/>
          </a:fontRef>
        </p:style>
        <p:txBody>
          <a:bodyPr/>
          <a:lstStyle/>
          <a:p>
            <a:pPr algn="ctr"/>
            <a:r>
              <a:rPr lang="en-US" sz="3200" dirty="0">
                <a:latin typeface="Berlin Sans FB Demi" pitchFamily="34" charset="0"/>
              </a:rPr>
              <a:t>Applications for </a:t>
            </a:r>
            <a:r>
              <a:rPr lang="en-US" sz="3200" dirty="0" smtClean="0">
                <a:latin typeface="Berlin Sans FB Demi" pitchFamily="34" charset="0"/>
              </a:rPr>
              <a:t>Sterilization</a:t>
            </a:r>
            <a:endParaRPr lang="en-US" sz="3200" dirty="0">
              <a:latin typeface="Berlin Sans FB Demi" pitchFamily="34" charset="0"/>
            </a:endParaRPr>
          </a:p>
        </p:txBody>
      </p:sp>
      <p:sp>
        <p:nvSpPr>
          <p:cNvPr id="3" name="Content Placeholder 2"/>
          <p:cNvSpPr>
            <a:spLocks noGrp="1"/>
          </p:cNvSpPr>
          <p:nvPr>
            <p:ph idx="1"/>
          </p:nvPr>
        </p:nvSpPr>
        <p:spPr>
          <a:xfrm>
            <a:off x="304800" y="990600"/>
            <a:ext cx="7772400" cy="5791200"/>
          </a:xfrm>
        </p:spPr>
        <p:txBody>
          <a:bodyPr>
            <a:normAutofit fontScale="92500"/>
          </a:bodyPr>
          <a:lstStyle/>
          <a:p>
            <a:pPr marL="114300" indent="0" algn="just">
              <a:buNone/>
            </a:pPr>
            <a:r>
              <a:rPr lang="en-US" sz="2400" u="sng" dirty="0" smtClean="0">
                <a:solidFill>
                  <a:srgbClr val="FF0000"/>
                </a:solidFill>
                <a:latin typeface="Berlin Sans FB Demi" pitchFamily="34" charset="0"/>
              </a:rPr>
              <a:t>Note:</a:t>
            </a:r>
            <a:r>
              <a:rPr lang="en-US" dirty="0" smtClean="0"/>
              <a:t> </a:t>
            </a:r>
            <a:r>
              <a:rPr lang="en-US" b="1" dirty="0" smtClean="0">
                <a:solidFill>
                  <a:srgbClr val="00B050"/>
                </a:solidFill>
                <a:latin typeface="Arial Narrow" pitchFamily="34" charset="0"/>
              </a:rPr>
              <a:t>A) </a:t>
            </a:r>
            <a:r>
              <a:rPr lang="en-US" b="1" u="sng" dirty="0" smtClean="0">
                <a:solidFill>
                  <a:srgbClr val="00B050"/>
                </a:solidFill>
                <a:latin typeface="Arial Narrow" pitchFamily="34" charset="0"/>
              </a:rPr>
              <a:t>Accelerated electrons </a:t>
            </a:r>
            <a:r>
              <a:rPr lang="en-US" b="1" u="sng" dirty="0">
                <a:solidFill>
                  <a:srgbClr val="00B050"/>
                </a:solidFill>
                <a:latin typeface="Arial Narrow" pitchFamily="34" charset="0"/>
              </a:rPr>
              <a:t>or gamma rays </a:t>
            </a:r>
            <a:r>
              <a:rPr lang="en-US" b="1" u="sng" dirty="0" smtClean="0">
                <a:solidFill>
                  <a:srgbClr val="00B050"/>
                </a:solidFill>
                <a:latin typeface="Arial Narrow" pitchFamily="34" charset="0"/>
              </a:rPr>
              <a:t>used </a:t>
            </a:r>
            <a:r>
              <a:rPr lang="en-US" b="1" u="sng" dirty="0">
                <a:solidFill>
                  <a:srgbClr val="00B050"/>
                </a:solidFill>
                <a:latin typeface="Arial Narrow" pitchFamily="34" charset="0"/>
              </a:rPr>
              <a:t>to </a:t>
            </a:r>
            <a:r>
              <a:rPr lang="en-US" b="1" u="sng" dirty="0" smtClean="0">
                <a:solidFill>
                  <a:srgbClr val="00B050"/>
                </a:solidFill>
                <a:latin typeface="Arial Narrow" pitchFamily="34" charset="0"/>
              </a:rPr>
              <a:t>sterilize select </a:t>
            </a:r>
            <a:r>
              <a:rPr lang="en-US" b="1" u="sng" dirty="0">
                <a:solidFill>
                  <a:srgbClr val="00B050"/>
                </a:solidFill>
                <a:latin typeface="Arial Narrow" pitchFamily="34" charset="0"/>
              </a:rPr>
              <a:t>products by a </a:t>
            </a:r>
            <a:r>
              <a:rPr lang="en-US" dirty="0">
                <a:solidFill>
                  <a:srgbClr val="FF0000"/>
                </a:solidFill>
                <a:latin typeface="Berlin Sans FB" pitchFamily="34" charset="0"/>
              </a:rPr>
              <a:t>continuous process</a:t>
            </a:r>
            <a:r>
              <a:rPr lang="en-US" dirty="0"/>
              <a:t>. </a:t>
            </a:r>
            <a:endParaRPr lang="en-US" dirty="0" smtClean="0"/>
          </a:p>
          <a:p>
            <a:pPr marL="114300" indent="0" algn="just">
              <a:buNone/>
            </a:pPr>
            <a:r>
              <a:rPr lang="en-US" b="1" dirty="0" smtClean="0">
                <a:solidFill>
                  <a:srgbClr val="00B050"/>
                </a:solidFill>
              </a:rPr>
              <a:t>B) </a:t>
            </a:r>
            <a:r>
              <a:rPr lang="en-US" b="1" u="sng" dirty="0" smtClean="0">
                <a:solidFill>
                  <a:srgbClr val="00B050"/>
                </a:solidFill>
              </a:rPr>
              <a:t>Most other </a:t>
            </a:r>
            <a:r>
              <a:rPr lang="en-US" b="1" u="sng" dirty="0">
                <a:solidFill>
                  <a:srgbClr val="00B050"/>
                </a:solidFill>
              </a:rPr>
              <a:t>product sterilization procedures </a:t>
            </a:r>
            <a:r>
              <a:rPr lang="en-US" b="1" u="sng" dirty="0" smtClean="0">
                <a:solidFill>
                  <a:srgbClr val="00B050"/>
                </a:solidFill>
              </a:rPr>
              <a:t>performed </a:t>
            </a:r>
            <a:r>
              <a:rPr lang="en-US" b="1" u="sng" dirty="0">
                <a:solidFill>
                  <a:srgbClr val="00B050"/>
                </a:solidFill>
              </a:rPr>
              <a:t>in </a:t>
            </a:r>
            <a:r>
              <a:rPr lang="en-US" dirty="0">
                <a:solidFill>
                  <a:srgbClr val="FF0000"/>
                </a:solidFill>
                <a:latin typeface="Berlin Sans FB" pitchFamily="34" charset="0"/>
              </a:rPr>
              <a:t>batches</a:t>
            </a:r>
            <a:r>
              <a:rPr lang="en-US" dirty="0" smtClean="0"/>
              <a:t>.</a:t>
            </a:r>
          </a:p>
          <a:p>
            <a:pPr marL="114300" indent="0" algn="just">
              <a:buNone/>
            </a:pPr>
            <a:endParaRPr lang="en-US" dirty="0" smtClean="0"/>
          </a:p>
          <a:p>
            <a:pPr marL="114300" indent="0">
              <a:buNone/>
            </a:pPr>
            <a:r>
              <a:rPr lang="en-US" b="1" dirty="0">
                <a:solidFill>
                  <a:srgbClr val="0070C0"/>
                </a:solidFill>
                <a:latin typeface="Arial Rounded MT Bold" pitchFamily="34" charset="0"/>
              </a:rPr>
              <a:t>Assurance of adequate dose </a:t>
            </a:r>
            <a:r>
              <a:rPr lang="en-US" b="1" dirty="0" smtClean="0">
                <a:solidFill>
                  <a:srgbClr val="0070C0"/>
                </a:solidFill>
                <a:latin typeface="Arial Rounded MT Bold" pitchFamily="34" charset="0"/>
              </a:rPr>
              <a:t>delivery </a:t>
            </a:r>
            <a:r>
              <a:rPr lang="en-US" b="1" dirty="0">
                <a:solidFill>
                  <a:srgbClr val="0070C0"/>
                </a:solidFill>
                <a:latin typeface="Arial Rounded MT Bold" pitchFamily="34" charset="0"/>
              </a:rPr>
              <a:t>determined </a:t>
            </a:r>
            <a:r>
              <a:rPr lang="en-US" b="1" dirty="0" smtClean="0">
                <a:solidFill>
                  <a:srgbClr val="0070C0"/>
                </a:solidFill>
                <a:latin typeface="Arial Rounded MT Bold" pitchFamily="34" charset="0"/>
              </a:rPr>
              <a:t>by: </a:t>
            </a:r>
          </a:p>
          <a:p>
            <a:pPr marL="571500" indent="-457200" algn="just">
              <a:buFont typeface="+mj-lt"/>
              <a:buAutoNum type="arabicPeriod"/>
            </a:pPr>
            <a:r>
              <a:rPr lang="en-US" dirty="0" smtClean="0"/>
              <a:t>Effect </a:t>
            </a:r>
            <a:r>
              <a:rPr lang="en-US" dirty="0"/>
              <a:t>of the </a:t>
            </a:r>
            <a:r>
              <a:rPr lang="en-US" dirty="0" smtClean="0"/>
              <a:t>absorbed energy at </a:t>
            </a:r>
            <a:r>
              <a:rPr lang="en-US" dirty="0"/>
              <a:t>the maximum </a:t>
            </a:r>
            <a:r>
              <a:rPr lang="en-US" dirty="0" smtClean="0"/>
              <a:t>depth of penetration</a:t>
            </a:r>
            <a:r>
              <a:rPr lang="en-US" dirty="0"/>
              <a:t>, on </a:t>
            </a:r>
            <a:r>
              <a:rPr lang="en-US" dirty="0">
                <a:solidFill>
                  <a:srgbClr val="7030A0"/>
                </a:solidFill>
                <a:latin typeface="Arial Rounded MT Bold" pitchFamily="34" charset="0"/>
              </a:rPr>
              <a:t>photographic </a:t>
            </a:r>
            <a:r>
              <a:rPr lang="en-US" dirty="0" smtClean="0">
                <a:solidFill>
                  <a:srgbClr val="7030A0"/>
                </a:solidFill>
                <a:latin typeface="Arial Rounded MT Bold" pitchFamily="34" charset="0"/>
              </a:rPr>
              <a:t>film </a:t>
            </a:r>
          </a:p>
          <a:p>
            <a:pPr marL="571500" indent="-457200" algn="just">
              <a:buFont typeface="+mj-lt"/>
              <a:buAutoNum type="arabicPeriod"/>
            </a:pPr>
            <a:r>
              <a:rPr lang="en-US" dirty="0" smtClean="0">
                <a:solidFill>
                  <a:srgbClr val="7030A0"/>
                </a:solidFill>
                <a:latin typeface="Arial Rounded MT Bold" pitchFamily="34" charset="0"/>
              </a:rPr>
              <a:t>Biologic </a:t>
            </a:r>
            <a:r>
              <a:rPr lang="en-US" dirty="0">
                <a:solidFill>
                  <a:srgbClr val="7030A0"/>
                </a:solidFill>
                <a:latin typeface="Arial Rounded MT Bold" pitchFamily="34" charset="0"/>
              </a:rPr>
              <a:t>indicator </a:t>
            </a:r>
            <a:r>
              <a:rPr lang="en-US" dirty="0"/>
              <a:t>Bacillus </a:t>
            </a:r>
            <a:r>
              <a:rPr lang="en-US" dirty="0" err="1"/>
              <a:t>pumilus</a:t>
            </a:r>
            <a:r>
              <a:rPr lang="en-US" dirty="0" smtClean="0"/>
              <a:t>.</a:t>
            </a:r>
          </a:p>
          <a:p>
            <a:pPr marL="571500" indent="-457200" algn="just">
              <a:buFont typeface="+mj-lt"/>
              <a:buAutoNum type="arabicPeriod"/>
            </a:pPr>
            <a:endParaRPr lang="en-US" dirty="0"/>
          </a:p>
          <a:p>
            <a:pPr marL="114300" indent="0" algn="just">
              <a:buNone/>
            </a:pPr>
            <a:r>
              <a:rPr lang="en-US" b="1" dirty="0" smtClean="0">
                <a:solidFill>
                  <a:srgbClr val="FFC000"/>
                </a:solidFill>
                <a:effectLst>
                  <a:outerShdw blurRad="38100" dist="38100" dir="2700000" algn="tl">
                    <a:srgbClr val="000000">
                      <a:alpha val="43137"/>
                    </a:srgbClr>
                  </a:outerShdw>
                </a:effectLst>
                <a:latin typeface="Arial Black" pitchFamily="34" charset="0"/>
              </a:rPr>
              <a:t>Application of radiation:</a:t>
            </a:r>
          </a:p>
          <a:p>
            <a:pPr marL="628650" indent="-514350" algn="just">
              <a:buFont typeface="+mj-lt"/>
              <a:buAutoNum type="romanLcPeriod"/>
            </a:pPr>
            <a:r>
              <a:rPr lang="en-US" sz="2300" dirty="0" smtClean="0">
                <a:solidFill>
                  <a:srgbClr val="FF0000"/>
                </a:solidFill>
                <a:latin typeface="Arial Narrow" pitchFamily="34" charset="0"/>
              </a:rPr>
              <a:t>Sterilization of medical </a:t>
            </a:r>
            <a:r>
              <a:rPr lang="en-US" sz="2300" dirty="0">
                <a:solidFill>
                  <a:srgbClr val="FF0000"/>
                </a:solidFill>
                <a:latin typeface="Arial Narrow" pitchFamily="34" charset="0"/>
              </a:rPr>
              <a:t>plastic devices. </a:t>
            </a:r>
            <a:endParaRPr lang="en-US" sz="2300" dirty="0" smtClean="0">
              <a:solidFill>
                <a:srgbClr val="FF0000"/>
              </a:solidFill>
              <a:latin typeface="Arial Narrow" pitchFamily="34" charset="0"/>
            </a:endParaRPr>
          </a:p>
          <a:p>
            <a:pPr marL="628650" indent="-514350" algn="just">
              <a:buFont typeface="+mj-lt"/>
              <a:buAutoNum type="romanLcPeriod"/>
            </a:pPr>
            <a:r>
              <a:rPr lang="en-US" sz="2300" dirty="0" smtClean="0">
                <a:solidFill>
                  <a:srgbClr val="FF0000"/>
                </a:solidFill>
                <a:latin typeface="Arial Narrow" pitchFamily="34" charset="0"/>
              </a:rPr>
              <a:t>No. </a:t>
            </a:r>
            <a:r>
              <a:rPr lang="en-US" sz="2300" dirty="0">
                <a:solidFill>
                  <a:srgbClr val="FF0000"/>
                </a:solidFill>
                <a:latin typeface="Arial Narrow" pitchFamily="34" charset="0"/>
              </a:rPr>
              <a:t>of vitamins, antibiotics, and </a:t>
            </a:r>
            <a:r>
              <a:rPr lang="en-US" sz="2300" dirty="0" smtClean="0">
                <a:solidFill>
                  <a:srgbClr val="FF0000"/>
                </a:solidFill>
                <a:latin typeface="Arial Narrow" pitchFamily="34" charset="0"/>
              </a:rPr>
              <a:t>hormones in </a:t>
            </a:r>
            <a:r>
              <a:rPr lang="en-US" sz="2300" dirty="0">
                <a:solidFill>
                  <a:srgbClr val="FF0000"/>
                </a:solidFill>
                <a:latin typeface="Arial Narrow" pitchFamily="34" charset="0"/>
              </a:rPr>
              <a:t>the dry </a:t>
            </a:r>
            <a:r>
              <a:rPr lang="en-US" sz="2300" dirty="0" smtClean="0">
                <a:solidFill>
                  <a:srgbClr val="FF0000"/>
                </a:solidFill>
                <a:latin typeface="Arial Narrow" pitchFamily="34" charset="0"/>
              </a:rPr>
              <a:t>state.</a:t>
            </a:r>
            <a:r>
              <a:rPr lang="en-US" dirty="0" smtClean="0"/>
              <a:t> </a:t>
            </a:r>
          </a:p>
          <a:p>
            <a:pPr marL="114300" indent="0" algn="just">
              <a:buNone/>
            </a:pPr>
            <a:endParaRPr lang="en-US" b="1" dirty="0">
              <a:solidFill>
                <a:srgbClr val="FFC000"/>
              </a:solidFill>
              <a:effectLst>
                <a:outerShdw blurRad="38100" dist="38100" dir="2700000" algn="tl">
                  <a:srgbClr val="000000">
                    <a:alpha val="43137"/>
                  </a:srgbClr>
                </a:outerShdw>
              </a:effectLst>
              <a:latin typeface="Arial Black" pitchFamily="34" charset="0"/>
            </a:endParaRPr>
          </a:p>
          <a:p>
            <a:pPr marL="114300" indent="0" algn="just">
              <a:buNone/>
            </a:pPr>
            <a:r>
              <a:rPr lang="en-US" b="1" dirty="0" smtClean="0">
                <a:solidFill>
                  <a:srgbClr val="FFC000"/>
                </a:solidFill>
                <a:effectLst>
                  <a:outerShdw blurRad="38100" dist="38100" dir="2700000" algn="tl">
                    <a:srgbClr val="000000">
                      <a:alpha val="43137"/>
                    </a:srgbClr>
                  </a:outerShdw>
                </a:effectLst>
                <a:latin typeface="Arial Black" pitchFamily="34" charset="0"/>
              </a:rPr>
              <a:t>Not Applied:</a:t>
            </a:r>
            <a:r>
              <a:rPr lang="en-US" dirty="0" smtClean="0"/>
              <a:t> </a:t>
            </a:r>
            <a:r>
              <a:rPr lang="en-US" dirty="0" smtClean="0">
                <a:solidFill>
                  <a:srgbClr val="FF0000"/>
                </a:solidFill>
              </a:rPr>
              <a:t>Liquid pharmaceuticals</a:t>
            </a:r>
            <a:r>
              <a:rPr lang="en-US" dirty="0" smtClean="0"/>
              <a:t> are difficult to sterilize </a:t>
            </a:r>
          </a:p>
          <a:p>
            <a:pPr marL="114300" indent="0" algn="just">
              <a:buNone/>
            </a:pPr>
            <a:r>
              <a:rPr lang="en-US" dirty="0" smtClean="0">
                <a:latin typeface="Berlin Sans FB" pitchFamily="34" charset="0"/>
              </a:rPr>
              <a:t>[Because </a:t>
            </a:r>
            <a:r>
              <a:rPr lang="en-US" dirty="0">
                <a:latin typeface="Berlin Sans FB" pitchFamily="34" charset="0"/>
              </a:rPr>
              <a:t>of the </a:t>
            </a:r>
            <a:r>
              <a:rPr lang="en-US" dirty="0" smtClean="0">
                <a:latin typeface="Berlin Sans FB" pitchFamily="34" charset="0"/>
              </a:rPr>
              <a:t>potential effect </a:t>
            </a:r>
            <a:r>
              <a:rPr lang="en-US" dirty="0">
                <a:latin typeface="Berlin Sans FB" pitchFamily="34" charset="0"/>
              </a:rPr>
              <a:t>of the radiations on the vehicle </a:t>
            </a:r>
            <a:r>
              <a:rPr lang="en-US" dirty="0" smtClean="0">
                <a:latin typeface="Berlin Sans FB" pitchFamily="34" charset="0"/>
              </a:rPr>
              <a:t>system as </a:t>
            </a:r>
            <a:r>
              <a:rPr lang="en-US" dirty="0">
                <a:latin typeface="Berlin Sans FB" pitchFamily="34" charset="0"/>
              </a:rPr>
              <a:t>well as the </a:t>
            </a:r>
            <a:r>
              <a:rPr lang="en-US" dirty="0" smtClean="0">
                <a:latin typeface="Berlin Sans FB" pitchFamily="34" charset="0"/>
              </a:rPr>
              <a:t>drug].</a:t>
            </a:r>
            <a:endParaRPr lang="en-US" dirty="0">
              <a:latin typeface="Berlin Sans FB" pitchFamily="34" charset="0"/>
            </a:endParaRPr>
          </a:p>
        </p:txBody>
      </p:sp>
    </p:spTree>
    <p:extLst>
      <p:ext uri="{BB962C8B-B14F-4D97-AF65-F5344CB8AC3E}">
        <p14:creationId xmlns:p14="http://schemas.microsoft.com/office/powerpoint/2010/main" val="3140436192"/>
      </p:ext>
    </p:extLst>
  </p:cSld>
  <p:clrMapOvr>
    <a:masterClrMapping/>
  </p:clrMapOvr>
  <p:transition spd="med" advClick="0">
    <p:check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0010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5561243"/>
      </p:ext>
    </p:extLst>
  </p:cSld>
  <p:clrMapOvr>
    <a:masterClrMapping/>
  </p:clrMapOvr>
  <p:transition spd="med" advClick="0">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057400"/>
            <a:ext cx="7620000" cy="3657600"/>
          </a:xfrm>
          <a:ln>
            <a:solidFill>
              <a:schemeClr val="tx1"/>
            </a:solidFill>
          </a:ln>
        </p:spPr>
        <p:txBody>
          <a:bodyPr/>
          <a:lstStyle/>
          <a:p>
            <a:pPr marL="0" lvl="0" indent="0" algn="just">
              <a:spcBef>
                <a:spcPts val="0"/>
              </a:spcBef>
              <a:buClrTx/>
              <a:buNone/>
            </a:pPr>
            <a:r>
              <a:rPr lang="en-US" sz="2000" dirty="0">
                <a:solidFill>
                  <a:srgbClr val="0070C0"/>
                </a:solidFill>
                <a:latin typeface="Arial Black" pitchFamily="34" charset="0"/>
              </a:rPr>
              <a:t>2- </a:t>
            </a:r>
            <a:r>
              <a:rPr lang="en-US" sz="2000" dirty="0" smtClean="0">
                <a:solidFill>
                  <a:srgbClr val="0070C0"/>
                </a:solidFill>
                <a:latin typeface="Arial Black" pitchFamily="34" charset="0"/>
              </a:rPr>
              <a:t>Steam </a:t>
            </a:r>
            <a:r>
              <a:rPr lang="en-US" sz="2000" dirty="0">
                <a:solidFill>
                  <a:srgbClr val="0070C0"/>
                </a:solidFill>
                <a:latin typeface="Arial Black" pitchFamily="34" charset="0"/>
              </a:rPr>
              <a:t>under pressure is </a:t>
            </a:r>
            <a:r>
              <a:rPr lang="en-US" sz="2000" dirty="0" smtClean="0">
                <a:solidFill>
                  <a:srgbClr val="0070C0"/>
                </a:solidFill>
                <a:latin typeface="Arial Black" pitchFamily="34" charset="0"/>
              </a:rPr>
              <a:t>employed</a:t>
            </a:r>
            <a:endParaRPr lang="en-US" sz="1800" dirty="0" smtClean="0">
              <a:solidFill>
                <a:srgbClr val="0070C0"/>
              </a:solidFill>
              <a:latin typeface="Arial Black" pitchFamily="34" charset="0"/>
            </a:endParaRPr>
          </a:p>
          <a:p>
            <a:pPr marL="0" lvl="0" indent="0" algn="just">
              <a:spcBef>
                <a:spcPts val="0"/>
              </a:spcBef>
              <a:buClrTx/>
              <a:buNone/>
            </a:pPr>
            <a:endParaRPr lang="en-US" sz="1800" dirty="0">
              <a:solidFill>
                <a:srgbClr val="0070C0"/>
              </a:solidFill>
              <a:latin typeface="Arial Black" pitchFamily="34" charset="0"/>
            </a:endParaRPr>
          </a:p>
          <a:p>
            <a:pPr marL="0" lvl="0" indent="0" algn="just">
              <a:spcBef>
                <a:spcPts val="0"/>
              </a:spcBef>
              <a:buClrTx/>
              <a:buNone/>
            </a:pPr>
            <a:endParaRPr lang="en-US" sz="1800" dirty="0" smtClean="0">
              <a:solidFill>
                <a:srgbClr val="0070C0"/>
              </a:solidFill>
              <a:latin typeface="Arial Black" pitchFamily="34" charset="0"/>
            </a:endParaRPr>
          </a:p>
          <a:p>
            <a:pPr marL="0" lvl="0" indent="0" algn="ctr">
              <a:spcBef>
                <a:spcPts val="0"/>
              </a:spcBef>
              <a:buClrTx/>
              <a:buNone/>
            </a:pPr>
            <a:r>
              <a:rPr lang="en-US" sz="2000" dirty="0" smtClean="0">
                <a:solidFill>
                  <a:srgbClr val="FF0000"/>
                </a:solidFill>
                <a:latin typeface="Arial Rounded MT Bold" pitchFamily="34" charset="0"/>
              </a:rPr>
              <a:t>Rapidly change in heat-laden vapor that is </a:t>
            </a:r>
            <a:r>
              <a:rPr lang="en-US" sz="2000" dirty="0">
                <a:solidFill>
                  <a:srgbClr val="FF0000"/>
                </a:solidFill>
                <a:latin typeface="Arial Rounded MT Bold" pitchFamily="34" charset="0"/>
              </a:rPr>
              <a:t>applied to the </a:t>
            </a:r>
            <a:r>
              <a:rPr lang="en-US" sz="2000" dirty="0" smtClean="0">
                <a:solidFill>
                  <a:srgbClr val="FF0000"/>
                </a:solidFill>
                <a:latin typeface="Arial Rounded MT Bold" pitchFamily="34" charset="0"/>
              </a:rPr>
              <a:t>object being </a:t>
            </a:r>
            <a:r>
              <a:rPr lang="en-US" sz="2000" dirty="0">
                <a:solidFill>
                  <a:srgbClr val="FF0000"/>
                </a:solidFill>
                <a:latin typeface="Arial Rounded MT Bold" pitchFamily="34" charset="0"/>
              </a:rPr>
              <a:t>heated</a:t>
            </a:r>
            <a:r>
              <a:rPr lang="en-US" sz="2000" dirty="0" smtClean="0">
                <a:solidFill>
                  <a:srgbClr val="FF0000"/>
                </a:solidFill>
                <a:latin typeface="Arial Rounded MT Bold" pitchFamily="34" charset="0"/>
              </a:rPr>
              <a:t>.</a:t>
            </a:r>
          </a:p>
          <a:p>
            <a:pPr marL="0" lvl="0" indent="0" algn="ctr">
              <a:spcBef>
                <a:spcPts val="0"/>
              </a:spcBef>
              <a:buClrTx/>
              <a:buNone/>
            </a:pPr>
            <a:r>
              <a:rPr lang="en-US" sz="2000" dirty="0" smtClean="0">
                <a:solidFill>
                  <a:srgbClr val="FF0000"/>
                </a:solidFill>
                <a:latin typeface="Arial Rounded MT Bold" pitchFamily="34" charset="0"/>
              </a:rPr>
              <a:t> </a:t>
            </a:r>
          </a:p>
          <a:p>
            <a:pPr marL="0" lvl="0" indent="0" algn="just">
              <a:spcBef>
                <a:spcPts val="0"/>
              </a:spcBef>
              <a:buClrTx/>
              <a:buNone/>
            </a:pPr>
            <a:endParaRPr lang="en-US" sz="1800" dirty="0" smtClean="0">
              <a:solidFill>
                <a:srgbClr val="0070C0"/>
              </a:solidFill>
              <a:latin typeface="Arial Black" pitchFamily="34" charset="0"/>
            </a:endParaRPr>
          </a:p>
          <a:p>
            <a:pPr marL="0" lvl="0" indent="0" algn="just">
              <a:spcBef>
                <a:spcPts val="0"/>
              </a:spcBef>
              <a:buClrTx/>
              <a:buNone/>
            </a:pPr>
            <a:r>
              <a:rPr lang="en-US" sz="1800" dirty="0" smtClean="0">
                <a:solidFill>
                  <a:srgbClr val="00B050"/>
                </a:solidFill>
                <a:latin typeface="Arial Black" pitchFamily="34" charset="0"/>
              </a:rPr>
              <a:t>A- Pressure </a:t>
            </a:r>
            <a:r>
              <a:rPr lang="en-US" sz="1800" dirty="0">
                <a:solidFill>
                  <a:srgbClr val="00B050"/>
                </a:solidFill>
                <a:latin typeface="Arial Black" pitchFamily="34" charset="0"/>
              </a:rPr>
              <a:t>under which steam </a:t>
            </a:r>
            <a:r>
              <a:rPr lang="en-US" sz="1800" dirty="0" smtClean="0">
                <a:solidFill>
                  <a:srgbClr val="00B050"/>
                </a:solidFill>
                <a:latin typeface="Arial Black" pitchFamily="34" charset="0"/>
              </a:rPr>
              <a:t>is applied. </a:t>
            </a:r>
          </a:p>
          <a:p>
            <a:pPr marL="0" lvl="0" indent="0" algn="just">
              <a:spcBef>
                <a:spcPts val="0"/>
              </a:spcBef>
              <a:buClrTx/>
              <a:buNone/>
            </a:pPr>
            <a:r>
              <a:rPr lang="en-US" sz="1800" dirty="0" smtClean="0">
                <a:solidFill>
                  <a:srgbClr val="00B050"/>
                </a:solidFill>
                <a:latin typeface="Arial Black" pitchFamily="34" charset="0"/>
              </a:rPr>
              <a:t>B- Partial </a:t>
            </a:r>
            <a:r>
              <a:rPr lang="en-US" sz="1800" dirty="0">
                <a:solidFill>
                  <a:srgbClr val="00B050"/>
                </a:solidFill>
                <a:latin typeface="Arial Black" pitchFamily="34" charset="0"/>
              </a:rPr>
              <a:t>vacuum produced </a:t>
            </a:r>
            <a:r>
              <a:rPr lang="en-US" sz="1800" dirty="0" smtClean="0">
                <a:solidFill>
                  <a:srgbClr val="00B050"/>
                </a:solidFill>
                <a:latin typeface="Arial Black" pitchFamily="34" charset="0"/>
              </a:rPr>
              <a:t>at the </a:t>
            </a:r>
            <a:r>
              <a:rPr lang="en-US" sz="1800" dirty="0">
                <a:solidFill>
                  <a:srgbClr val="00B050"/>
                </a:solidFill>
                <a:latin typeface="Arial Black" pitchFamily="34" charset="0"/>
              </a:rPr>
              <a:t>site where steam is </a:t>
            </a:r>
            <a:r>
              <a:rPr lang="en-US" sz="1800" dirty="0" smtClean="0">
                <a:solidFill>
                  <a:srgbClr val="00B050"/>
                </a:solidFill>
                <a:latin typeface="Arial Black" pitchFamily="34" charset="0"/>
              </a:rPr>
              <a:t>condensed.</a:t>
            </a:r>
          </a:p>
          <a:p>
            <a:pPr marL="0" lvl="0" indent="0" algn="just">
              <a:spcBef>
                <a:spcPts val="0"/>
              </a:spcBef>
              <a:buClrTx/>
              <a:buNone/>
            </a:pPr>
            <a:endParaRPr lang="en-US" sz="1800" dirty="0">
              <a:solidFill>
                <a:srgbClr val="00B050"/>
              </a:solidFill>
              <a:latin typeface="Arial Black" pitchFamily="34" charset="0"/>
            </a:endParaRPr>
          </a:p>
          <a:p>
            <a:pPr marL="0" lvl="0" indent="0" algn="ctr">
              <a:spcBef>
                <a:spcPts val="0"/>
              </a:spcBef>
              <a:buClrTx/>
              <a:buNone/>
            </a:pPr>
            <a:r>
              <a:rPr lang="en-US" sz="1800" dirty="0">
                <a:solidFill>
                  <a:srgbClr val="00B050"/>
                </a:solidFill>
                <a:latin typeface="Arial Black" pitchFamily="34" charset="0"/>
              </a:rPr>
              <a:t>s</a:t>
            </a:r>
            <a:r>
              <a:rPr lang="en-US" sz="1800" dirty="0" smtClean="0">
                <a:solidFill>
                  <a:srgbClr val="00B050"/>
                </a:solidFill>
                <a:latin typeface="Arial Black" pitchFamily="34" charset="0"/>
              </a:rPr>
              <a:t>hrinks in </a:t>
            </a:r>
            <a:r>
              <a:rPr lang="en-US" sz="1800" dirty="0">
                <a:solidFill>
                  <a:srgbClr val="00B050"/>
                </a:solidFill>
                <a:latin typeface="Arial Black" pitchFamily="34" charset="0"/>
              </a:rPr>
              <a:t>volume by about 99% as it </a:t>
            </a:r>
            <a:r>
              <a:rPr lang="en-US" sz="1800" dirty="0" smtClean="0">
                <a:solidFill>
                  <a:srgbClr val="00B050"/>
                </a:solidFill>
                <a:latin typeface="Arial Black" pitchFamily="34" charset="0"/>
              </a:rPr>
              <a:t>condenses. </a:t>
            </a:r>
            <a:endParaRPr lang="en-US" sz="1800" dirty="0">
              <a:solidFill>
                <a:srgbClr val="00B050"/>
              </a:solidFill>
              <a:latin typeface="Arial Black" pitchFamily="34" charset="0"/>
            </a:endParaRPr>
          </a:p>
          <a:p>
            <a:endParaRPr lang="en-US" dirty="0">
              <a:solidFill>
                <a:srgbClr val="00B050"/>
              </a:solidFill>
            </a:endParaRPr>
          </a:p>
        </p:txBody>
      </p:sp>
      <p:sp>
        <p:nvSpPr>
          <p:cNvPr id="8" name="Title 1"/>
          <p:cNvSpPr>
            <a:spLocks noGrp="1"/>
          </p:cNvSpPr>
          <p:nvPr>
            <p:ph type="title"/>
          </p:nvPr>
        </p:nvSpPr>
        <p:spPr>
          <a:xfrm>
            <a:off x="457200" y="609600"/>
            <a:ext cx="5334000" cy="1143000"/>
          </a:xfrm>
        </p:spPr>
        <p:style>
          <a:lnRef idx="1">
            <a:schemeClr val="accent6"/>
          </a:lnRef>
          <a:fillRef idx="2">
            <a:schemeClr val="accent6"/>
          </a:fillRef>
          <a:effectRef idx="1">
            <a:schemeClr val="accent6"/>
          </a:effectRef>
          <a:fontRef idx="minor">
            <a:schemeClr val="dk1"/>
          </a:fontRef>
        </p:style>
        <p:txBody>
          <a:bodyPr/>
          <a:lstStyle/>
          <a:p>
            <a:pPr algn="ctr"/>
            <a:r>
              <a:rPr lang="en-US" dirty="0" smtClean="0">
                <a:solidFill>
                  <a:srgbClr val="FF0000"/>
                </a:solidFill>
                <a:latin typeface="Berlin Sans FB Demi" pitchFamily="34" charset="0"/>
              </a:rPr>
              <a:t>Continue moist Heat</a:t>
            </a:r>
            <a:endParaRPr lang="en-US" dirty="0">
              <a:solidFill>
                <a:srgbClr val="FF0000"/>
              </a:solidFill>
            </a:endParaRPr>
          </a:p>
        </p:txBody>
      </p:sp>
      <p:sp>
        <p:nvSpPr>
          <p:cNvPr id="10" name="TextBox 9"/>
          <p:cNvSpPr txBox="1"/>
          <p:nvPr/>
        </p:nvSpPr>
        <p:spPr>
          <a:xfrm>
            <a:off x="381000" y="6096000"/>
            <a:ext cx="769620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800" dirty="0" smtClean="0">
                <a:latin typeface="Bauhaus 93" pitchFamily="82" charset="0"/>
              </a:rPr>
              <a:t>Application</a:t>
            </a:r>
            <a:r>
              <a:rPr lang="en-US" sz="2800" dirty="0" smtClean="0"/>
              <a:t> </a:t>
            </a:r>
            <a:r>
              <a:rPr lang="en-US" sz="2800" dirty="0" smtClean="0">
                <a:latin typeface="Bauhaus 93" pitchFamily="82" charset="0"/>
              </a:rPr>
              <a:t>of moist heat is the Autoclave</a:t>
            </a:r>
            <a:endParaRPr lang="en-US" sz="2800" dirty="0">
              <a:latin typeface="Bauhaus 93" pitchFamily="82" charset="0"/>
            </a:endParaRPr>
          </a:p>
        </p:txBody>
      </p:sp>
      <p:grpSp>
        <p:nvGrpSpPr>
          <p:cNvPr id="12" name="Group 11"/>
          <p:cNvGrpSpPr/>
          <p:nvPr/>
        </p:nvGrpSpPr>
        <p:grpSpPr>
          <a:xfrm>
            <a:off x="3124200" y="76200"/>
            <a:ext cx="5181600" cy="5105400"/>
            <a:chOff x="3124200" y="76200"/>
            <a:chExt cx="5181600" cy="5105400"/>
          </a:xfrm>
        </p:grpSpPr>
        <p:grpSp>
          <p:nvGrpSpPr>
            <p:cNvPr id="9" name="Group 8"/>
            <p:cNvGrpSpPr/>
            <p:nvPr/>
          </p:nvGrpSpPr>
          <p:grpSpPr>
            <a:xfrm>
              <a:off x="3124200" y="2514600"/>
              <a:ext cx="3352800" cy="2667000"/>
              <a:chOff x="3124200" y="2057400"/>
              <a:chExt cx="3352800" cy="2667000"/>
            </a:xfrm>
          </p:grpSpPr>
          <p:sp>
            <p:nvSpPr>
              <p:cNvPr id="4" name="Down Arrow 3"/>
              <p:cNvSpPr/>
              <p:nvPr/>
            </p:nvSpPr>
            <p:spPr>
              <a:xfrm>
                <a:off x="3124200" y="2057400"/>
                <a:ext cx="4572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503575" y="3244334"/>
                <a:ext cx="1973425" cy="369332"/>
              </a:xfrm>
              <a:prstGeom prst="rect">
                <a:avLst/>
              </a:prstGeom>
              <a:solidFill>
                <a:schemeClr val="accent2"/>
              </a:solidFill>
              <a:ln>
                <a:solidFill>
                  <a:schemeClr val="tx1"/>
                </a:solidFill>
              </a:ln>
            </p:spPr>
            <p:txBody>
              <a:bodyPr wrap="none">
                <a:spAutoFit/>
              </a:bodyPr>
              <a:lstStyle/>
              <a:p>
                <a:pPr lvl="0" algn="just"/>
                <a:r>
                  <a:rPr lang="en-US" dirty="0">
                    <a:latin typeface="Arial Black" pitchFamily="34" charset="0"/>
                  </a:rPr>
                  <a:t>This is due to </a:t>
                </a:r>
              </a:p>
            </p:txBody>
          </p:sp>
          <p:sp>
            <p:nvSpPr>
              <p:cNvPr id="6" name="Down Arrow 5"/>
              <p:cNvSpPr/>
              <p:nvPr/>
            </p:nvSpPr>
            <p:spPr>
              <a:xfrm>
                <a:off x="3962400" y="3244334"/>
                <a:ext cx="457200" cy="369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3733800" y="4343400"/>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tretch>
              <a:fillRect/>
            </a:stretch>
          </p:blipFill>
          <p:spPr>
            <a:xfrm>
              <a:off x="5943600" y="76200"/>
              <a:ext cx="2362200" cy="1693164"/>
            </a:xfrm>
            <a:prstGeom prst="ellipse">
              <a:avLst/>
            </a:prstGeom>
            <a:ln>
              <a:noFill/>
            </a:ln>
            <a:effectLst>
              <a:softEdge rad="112500"/>
            </a:effectLst>
          </p:spPr>
        </p:pic>
      </p:grpSp>
    </p:spTree>
    <p:extLst>
      <p:ext uri="{BB962C8B-B14F-4D97-AF65-F5344CB8AC3E}">
        <p14:creationId xmlns:p14="http://schemas.microsoft.com/office/powerpoint/2010/main" val="2396678467"/>
      </p:ext>
    </p:extLst>
  </p:cSld>
  <p:clrMapOvr>
    <a:masterClrMapping/>
  </p:clrMapOvr>
  <mc:AlternateContent xmlns:mc="http://schemas.openxmlformats.org/markup-compatibility/2006" xmlns:p14="http://schemas.microsoft.com/office/powerpoint/2010/main">
    <mc:Choice Requires="p14">
      <p:transition spd="med" advClick="0">
        <p14:window dir="vert"/>
      </p:transition>
    </mc:Choice>
    <mc:Fallback xmlns="">
      <p:transition spd="med" advClick="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86400" cy="1143000"/>
          </a:xfrm>
        </p:spPr>
        <p:style>
          <a:lnRef idx="1">
            <a:schemeClr val="accent6"/>
          </a:lnRef>
          <a:fillRef idx="2">
            <a:schemeClr val="accent6"/>
          </a:fillRef>
          <a:effectRef idx="1">
            <a:schemeClr val="accent6"/>
          </a:effectRef>
          <a:fontRef idx="minor">
            <a:schemeClr val="dk1"/>
          </a:fontRef>
        </p:style>
        <p:txBody>
          <a:bodyPr/>
          <a:lstStyle/>
          <a:p>
            <a:pPr algn="ctr"/>
            <a:r>
              <a:rPr lang="en-US" sz="2800" b="1" spc="0" dirty="0">
                <a:solidFill>
                  <a:srgbClr val="FF0000"/>
                </a:solidFill>
                <a:latin typeface="Berlin Sans FB Demi" pitchFamily="34" charset="0"/>
                <a:ea typeface="+mn-ea"/>
                <a:cs typeface="+mn-cs"/>
              </a:rPr>
              <a:t>Air </a:t>
            </a:r>
            <a:r>
              <a:rPr lang="en-US" sz="2800" b="1" spc="0" dirty="0" smtClean="0">
                <a:solidFill>
                  <a:srgbClr val="FF0000"/>
                </a:solidFill>
                <a:latin typeface="Berlin Sans FB Demi" pitchFamily="34" charset="0"/>
              </a:rPr>
              <a:t>Displacement in autoclave</a:t>
            </a:r>
            <a:endParaRPr lang="en-US" sz="7200" dirty="0">
              <a:solidFill>
                <a:srgbClr val="FF0000"/>
              </a:solidFill>
              <a:latin typeface="Berlin Sans FB Demi" pitchFamily="34" charset="0"/>
            </a:endParaRPr>
          </a:p>
        </p:txBody>
      </p:sp>
      <p:sp>
        <p:nvSpPr>
          <p:cNvPr id="3" name="Content Placeholder 2"/>
          <p:cNvSpPr>
            <a:spLocks noGrp="1"/>
          </p:cNvSpPr>
          <p:nvPr>
            <p:ph idx="1"/>
          </p:nvPr>
        </p:nvSpPr>
        <p:spPr>
          <a:xfrm>
            <a:off x="457200" y="1600200"/>
            <a:ext cx="7620000" cy="5029200"/>
          </a:xfrm>
        </p:spPr>
        <p:txBody>
          <a:bodyPr>
            <a:normAutofit fontScale="85000" lnSpcReduction="20000"/>
          </a:bodyPr>
          <a:lstStyle/>
          <a:p>
            <a:pPr marL="114300" indent="0" algn="ctr">
              <a:buNone/>
            </a:pPr>
            <a:r>
              <a:rPr lang="en-US" sz="2600" b="1" dirty="0" smtClean="0">
                <a:solidFill>
                  <a:srgbClr val="00B050"/>
                </a:solidFill>
                <a:latin typeface="Berlin Sans FB Demi" pitchFamily="34" charset="0"/>
              </a:rPr>
              <a:t>The </a:t>
            </a:r>
            <a:r>
              <a:rPr lang="en-US" sz="2600" b="1" dirty="0">
                <a:solidFill>
                  <a:srgbClr val="00B050"/>
                </a:solidFill>
                <a:latin typeface="Berlin Sans FB Demi" pitchFamily="34" charset="0"/>
              </a:rPr>
              <a:t>density of steam </a:t>
            </a:r>
            <a:r>
              <a:rPr lang="en-US" sz="2600" b="1" dirty="0" smtClean="0">
                <a:solidFill>
                  <a:srgbClr val="00B050"/>
                </a:solidFill>
                <a:latin typeface="Berlin Sans FB Demi" pitchFamily="34" charset="0"/>
              </a:rPr>
              <a:t>is lower </a:t>
            </a:r>
            <a:r>
              <a:rPr lang="en-US" sz="2600" b="1" dirty="0">
                <a:solidFill>
                  <a:srgbClr val="00B050"/>
                </a:solidFill>
                <a:latin typeface="Berlin Sans FB Demi" pitchFamily="34" charset="0"/>
              </a:rPr>
              <a:t>than that of </a:t>
            </a:r>
            <a:r>
              <a:rPr lang="en-US" sz="2600" b="1" dirty="0" smtClean="0">
                <a:solidFill>
                  <a:srgbClr val="00B050"/>
                </a:solidFill>
                <a:latin typeface="Berlin Sans FB Demi" pitchFamily="34" charset="0"/>
              </a:rPr>
              <a:t>air</a:t>
            </a:r>
          </a:p>
          <a:p>
            <a:pPr marL="114300" indent="0">
              <a:buNone/>
            </a:pPr>
            <a:endParaRPr lang="en-US" sz="2600" dirty="0" smtClean="0"/>
          </a:p>
          <a:p>
            <a:pPr marL="114300" indent="0" algn="ctr">
              <a:buNone/>
            </a:pPr>
            <a:r>
              <a:rPr lang="en-US" dirty="0" smtClean="0">
                <a:latin typeface="Arial Rounded MT Bold" pitchFamily="34" charset="0"/>
              </a:rPr>
              <a:t>Steam enters an </a:t>
            </a:r>
            <a:r>
              <a:rPr lang="en-US" dirty="0">
                <a:latin typeface="Arial Rounded MT Bold" pitchFamily="34" charset="0"/>
              </a:rPr>
              <a:t>autoclave chamber and rises to the top, </a:t>
            </a:r>
            <a:r>
              <a:rPr lang="en-US" dirty="0" smtClean="0">
                <a:latin typeface="Arial Rounded MT Bold" pitchFamily="34" charset="0"/>
              </a:rPr>
              <a:t>displacing </a:t>
            </a:r>
            <a:r>
              <a:rPr lang="en-US" dirty="0">
                <a:latin typeface="Arial Rounded MT Bold" pitchFamily="34" charset="0"/>
              </a:rPr>
              <a:t>air </a:t>
            </a:r>
            <a:r>
              <a:rPr lang="en-US" dirty="0" smtClean="0">
                <a:latin typeface="Arial Rounded MT Bold" pitchFamily="34" charset="0"/>
              </a:rPr>
              <a:t>downward.</a:t>
            </a:r>
          </a:p>
          <a:p>
            <a:pPr marL="114300" indent="0" algn="just">
              <a:buNone/>
            </a:pPr>
            <a:r>
              <a:rPr lang="en-US" dirty="0" smtClean="0">
                <a:solidFill>
                  <a:srgbClr val="0070C0"/>
                </a:solidFill>
                <a:latin typeface="Arial Narrow" pitchFamily="34" charset="0"/>
              </a:rPr>
              <a:t>[Objects </a:t>
            </a:r>
            <a:r>
              <a:rPr lang="en-US" dirty="0">
                <a:solidFill>
                  <a:srgbClr val="0070C0"/>
                </a:solidFill>
                <a:latin typeface="Arial Narrow" pitchFamily="34" charset="0"/>
              </a:rPr>
              <a:t>must be placed in the </a:t>
            </a:r>
            <a:r>
              <a:rPr lang="en-US" dirty="0" smtClean="0">
                <a:solidFill>
                  <a:srgbClr val="0070C0"/>
                </a:solidFill>
                <a:latin typeface="Arial Narrow" pitchFamily="34" charset="0"/>
              </a:rPr>
              <a:t>chamber with </a:t>
            </a:r>
            <a:r>
              <a:rPr lang="en-US" dirty="0">
                <a:solidFill>
                  <a:srgbClr val="0070C0"/>
                </a:solidFill>
                <a:latin typeface="Arial Narrow" pitchFamily="34" charset="0"/>
              </a:rPr>
              <a:t>adequate circulation space around </a:t>
            </a:r>
            <a:r>
              <a:rPr lang="en-US" dirty="0" smtClean="0">
                <a:solidFill>
                  <a:srgbClr val="0070C0"/>
                </a:solidFill>
                <a:latin typeface="Arial Narrow" pitchFamily="34" charset="0"/>
              </a:rPr>
              <a:t>each object        air </a:t>
            </a:r>
            <a:r>
              <a:rPr lang="en-US" dirty="0">
                <a:solidFill>
                  <a:srgbClr val="0070C0"/>
                </a:solidFill>
                <a:latin typeface="Arial Narrow" pitchFamily="34" charset="0"/>
              </a:rPr>
              <a:t>can be </a:t>
            </a:r>
            <a:r>
              <a:rPr lang="en-US" dirty="0" smtClean="0">
                <a:solidFill>
                  <a:srgbClr val="0070C0"/>
                </a:solidFill>
                <a:latin typeface="Arial Narrow" pitchFamily="34" charset="0"/>
              </a:rPr>
              <a:t>displaced downward </a:t>
            </a:r>
            <a:r>
              <a:rPr lang="en-US" dirty="0">
                <a:solidFill>
                  <a:srgbClr val="0070C0"/>
                </a:solidFill>
                <a:latin typeface="Arial Narrow" pitchFamily="34" charset="0"/>
              </a:rPr>
              <a:t>and out of the exhaust line from </a:t>
            </a:r>
            <a:r>
              <a:rPr lang="en-US" dirty="0" smtClean="0">
                <a:solidFill>
                  <a:srgbClr val="0070C0"/>
                </a:solidFill>
                <a:latin typeface="Arial Narrow" pitchFamily="34" charset="0"/>
              </a:rPr>
              <a:t>the chamber</a:t>
            </a:r>
            <a:r>
              <a:rPr lang="en-US" dirty="0">
                <a:solidFill>
                  <a:srgbClr val="0070C0"/>
                </a:solidFill>
                <a:latin typeface="Arial Narrow" pitchFamily="34" charset="0"/>
              </a:rPr>
              <a:t>]</a:t>
            </a:r>
            <a:r>
              <a:rPr lang="en-US" dirty="0" smtClean="0">
                <a:solidFill>
                  <a:srgbClr val="0070C0"/>
                </a:solidFill>
                <a:latin typeface="Arial Narrow" pitchFamily="34" charset="0"/>
              </a:rPr>
              <a:t> </a:t>
            </a:r>
          </a:p>
          <a:p>
            <a:pPr algn="just"/>
            <a:endParaRPr lang="en-US" dirty="0"/>
          </a:p>
          <a:p>
            <a:pPr marL="114300" indent="0" algn="just">
              <a:buNone/>
            </a:pPr>
            <a:r>
              <a:rPr lang="en-US" sz="2600" b="1" u="sng" dirty="0" smtClean="0">
                <a:solidFill>
                  <a:srgbClr val="FF0000"/>
                </a:solidFill>
                <a:latin typeface="Arial Black" pitchFamily="34" charset="0"/>
              </a:rPr>
              <a:t>Note:</a:t>
            </a:r>
            <a:r>
              <a:rPr lang="en-US" dirty="0" smtClean="0"/>
              <a:t> </a:t>
            </a:r>
            <a:r>
              <a:rPr lang="en-US" dirty="0" smtClean="0">
                <a:solidFill>
                  <a:srgbClr val="FF0000"/>
                </a:solidFill>
                <a:latin typeface="Arial Black" pitchFamily="34" charset="0"/>
              </a:rPr>
              <a:t>1-</a:t>
            </a:r>
            <a:r>
              <a:rPr lang="en-US" dirty="0" smtClean="0"/>
              <a:t> </a:t>
            </a:r>
            <a:r>
              <a:rPr lang="en-US" b="1" dirty="0" smtClean="0">
                <a:latin typeface="Andalus" pitchFamily="18" charset="-78"/>
                <a:cs typeface="Andalus" pitchFamily="18" charset="-78"/>
              </a:rPr>
              <a:t>Any </a:t>
            </a:r>
            <a:r>
              <a:rPr lang="en-US" b="1" dirty="0">
                <a:latin typeface="Andalus" pitchFamily="18" charset="-78"/>
                <a:cs typeface="Andalus" pitchFamily="18" charset="-78"/>
              </a:rPr>
              <a:t>trapped </a:t>
            </a:r>
            <a:r>
              <a:rPr lang="en-US" b="1" dirty="0" smtClean="0">
                <a:latin typeface="Andalus" pitchFamily="18" charset="-78"/>
                <a:cs typeface="Andalus" pitchFamily="18" charset="-78"/>
              </a:rPr>
              <a:t>air in containers with </a:t>
            </a:r>
            <a:r>
              <a:rPr lang="en-US" b="1" dirty="0">
                <a:latin typeface="Andalus" pitchFamily="18" charset="-78"/>
                <a:cs typeface="Andalus" pitchFamily="18" charset="-78"/>
              </a:rPr>
              <a:t>continuous sides and bottoms or in </a:t>
            </a:r>
            <a:r>
              <a:rPr lang="en-US" b="1" dirty="0" smtClean="0">
                <a:latin typeface="Andalus" pitchFamily="18" charset="-78"/>
                <a:cs typeface="Andalus" pitchFamily="18" charset="-78"/>
              </a:rPr>
              <a:t>tightly wrapped </a:t>
            </a:r>
            <a:r>
              <a:rPr lang="en-US" b="1" dirty="0">
                <a:latin typeface="Andalus" pitchFamily="18" charset="-78"/>
                <a:cs typeface="Andalus" pitchFamily="18" charset="-78"/>
              </a:rPr>
              <a:t>packs, prevents penetration of </a:t>
            </a:r>
            <a:r>
              <a:rPr lang="en-US" b="1" dirty="0" smtClean="0">
                <a:latin typeface="Andalus" pitchFamily="18" charset="-78"/>
                <a:cs typeface="Andalus" pitchFamily="18" charset="-78"/>
              </a:rPr>
              <a:t>the steam </a:t>
            </a:r>
            <a:r>
              <a:rPr lang="en-US" b="1" dirty="0">
                <a:latin typeface="Andalus" pitchFamily="18" charset="-78"/>
                <a:cs typeface="Andalus" pitchFamily="18" charset="-78"/>
              </a:rPr>
              <a:t>to these </a:t>
            </a:r>
            <a:r>
              <a:rPr lang="en-US" b="1" dirty="0" smtClean="0">
                <a:latin typeface="Andalus" pitchFamily="18" charset="-78"/>
                <a:cs typeface="Andalus" pitchFamily="18" charset="-78"/>
              </a:rPr>
              <a:t>areas and </a:t>
            </a:r>
            <a:r>
              <a:rPr lang="en-US" b="1" dirty="0">
                <a:latin typeface="Andalus" pitchFamily="18" charset="-78"/>
                <a:cs typeface="Andalus" pitchFamily="18" charset="-78"/>
              </a:rPr>
              <a:t>thus prevents </a:t>
            </a:r>
            <a:r>
              <a:rPr lang="en-US" b="1" dirty="0" smtClean="0">
                <a:latin typeface="Andalus" pitchFamily="18" charset="-78"/>
                <a:cs typeface="Andalus" pitchFamily="18" charset="-78"/>
              </a:rPr>
              <a:t>sterilization</a:t>
            </a:r>
          </a:p>
          <a:p>
            <a:pPr marL="114300" indent="0">
              <a:buNone/>
            </a:pPr>
            <a:endParaRPr lang="en-US" dirty="0"/>
          </a:p>
          <a:p>
            <a:pPr marL="114300" indent="0" algn="ctr">
              <a:buNone/>
            </a:pPr>
            <a:r>
              <a:rPr lang="en-US" b="1" dirty="0" smtClean="0">
                <a:latin typeface="Andalus" pitchFamily="18" charset="-78"/>
                <a:cs typeface="Andalus" pitchFamily="18" charset="-78"/>
              </a:rPr>
              <a:t>The </a:t>
            </a:r>
            <a:r>
              <a:rPr lang="en-US" b="1" dirty="0">
                <a:latin typeface="Andalus" pitchFamily="18" charset="-78"/>
                <a:cs typeface="Andalus" pitchFamily="18" charset="-78"/>
              </a:rPr>
              <a:t>air trapped in this manner is heated </a:t>
            </a:r>
            <a:r>
              <a:rPr lang="en-US" b="1" dirty="0" smtClean="0">
                <a:latin typeface="Andalus" pitchFamily="18" charset="-78"/>
                <a:cs typeface="Andalus" pitchFamily="18" charset="-78"/>
              </a:rPr>
              <a:t>to the </a:t>
            </a:r>
            <a:r>
              <a:rPr lang="en-US" b="1" dirty="0">
                <a:latin typeface="Andalus" pitchFamily="18" charset="-78"/>
                <a:cs typeface="Andalus" pitchFamily="18" charset="-78"/>
              </a:rPr>
              <a:t>temperature of the </a:t>
            </a:r>
            <a:r>
              <a:rPr lang="en-US" b="1" dirty="0" smtClean="0">
                <a:latin typeface="Andalus" pitchFamily="18" charset="-78"/>
                <a:cs typeface="Andalus" pitchFamily="18" charset="-78"/>
              </a:rPr>
              <a:t>steam</a:t>
            </a:r>
            <a:r>
              <a:rPr lang="en-US" dirty="0" smtClean="0"/>
              <a:t>.</a:t>
            </a:r>
          </a:p>
          <a:p>
            <a:pPr marL="114300" indent="0">
              <a:buNone/>
            </a:pPr>
            <a:endParaRPr lang="en-US" dirty="0" smtClean="0"/>
          </a:p>
          <a:p>
            <a:pPr marL="114300" indent="0" algn="just">
              <a:buNone/>
            </a:pPr>
            <a:r>
              <a:rPr lang="en-US" dirty="0" smtClean="0">
                <a:solidFill>
                  <a:srgbClr val="FF0000"/>
                </a:solidFill>
                <a:latin typeface="Arial Black" pitchFamily="34" charset="0"/>
              </a:rPr>
              <a:t>2-</a:t>
            </a:r>
            <a:r>
              <a:rPr lang="en-US" dirty="0" smtClean="0"/>
              <a:t> </a:t>
            </a:r>
            <a:r>
              <a:rPr lang="en-US" dirty="0" smtClean="0">
                <a:solidFill>
                  <a:srgbClr val="7030A0"/>
                </a:solidFill>
                <a:latin typeface="Arial Rounded MT Bold" pitchFamily="34" charset="0"/>
              </a:rPr>
              <a:t>Hot </a:t>
            </a:r>
            <a:r>
              <a:rPr lang="en-US" dirty="0">
                <a:solidFill>
                  <a:srgbClr val="7030A0"/>
                </a:solidFill>
                <a:latin typeface="Arial Rounded MT Bold" pitchFamily="34" charset="0"/>
              </a:rPr>
              <a:t>air </a:t>
            </a:r>
            <a:r>
              <a:rPr lang="en-US" dirty="0" smtClean="0">
                <a:solidFill>
                  <a:srgbClr val="7030A0"/>
                </a:solidFill>
                <a:latin typeface="Arial Rounded MT Bold" pitchFamily="34" charset="0"/>
              </a:rPr>
              <a:t>in oven at a temp. </a:t>
            </a:r>
            <a:r>
              <a:rPr lang="en-US" dirty="0">
                <a:solidFill>
                  <a:srgbClr val="7030A0"/>
                </a:solidFill>
                <a:latin typeface="Arial Rounded MT Bold" pitchFamily="34" charset="0"/>
              </a:rPr>
              <a:t>of 120°C </a:t>
            </a:r>
            <a:r>
              <a:rPr lang="en-US" dirty="0" smtClean="0">
                <a:solidFill>
                  <a:srgbClr val="7030A0"/>
                </a:solidFill>
                <a:latin typeface="Arial Rounded MT Bold" pitchFamily="34" charset="0"/>
              </a:rPr>
              <a:t>requires </a:t>
            </a:r>
            <a:r>
              <a:rPr lang="en-US" dirty="0">
                <a:solidFill>
                  <a:srgbClr val="7030A0"/>
                </a:solidFill>
                <a:latin typeface="Arial Rounded MT Bold" pitchFamily="34" charset="0"/>
              </a:rPr>
              <a:t>a </a:t>
            </a:r>
            <a:r>
              <a:rPr lang="en-US" dirty="0" smtClean="0">
                <a:solidFill>
                  <a:srgbClr val="7030A0"/>
                </a:solidFill>
                <a:latin typeface="Arial Rounded MT Bold" pitchFamily="34" charset="0"/>
              </a:rPr>
              <a:t>cycle time </a:t>
            </a:r>
            <a:r>
              <a:rPr lang="en-US" dirty="0">
                <a:solidFill>
                  <a:srgbClr val="7030A0"/>
                </a:solidFill>
                <a:latin typeface="Arial Rounded MT Bold" pitchFamily="34" charset="0"/>
              </a:rPr>
              <a:t>of 60 </a:t>
            </a:r>
            <a:r>
              <a:rPr lang="en-US" dirty="0" err="1" smtClean="0">
                <a:solidFill>
                  <a:srgbClr val="7030A0"/>
                </a:solidFill>
                <a:latin typeface="Arial Rounded MT Bold" pitchFamily="34" charset="0"/>
              </a:rPr>
              <a:t>hrs</a:t>
            </a:r>
            <a:r>
              <a:rPr lang="en-US" dirty="0" smtClean="0">
                <a:solidFill>
                  <a:srgbClr val="7030A0"/>
                </a:solidFill>
                <a:latin typeface="Arial Rounded MT Bold" pitchFamily="34" charset="0"/>
              </a:rPr>
              <a:t> </a:t>
            </a:r>
            <a:r>
              <a:rPr lang="en-US" i="1" dirty="0">
                <a:solidFill>
                  <a:srgbClr val="7030A0"/>
                </a:solidFill>
                <a:latin typeface="Arial Rounded MT Bold" pitchFamily="34" charset="0"/>
              </a:rPr>
              <a:t>to </a:t>
            </a:r>
            <a:r>
              <a:rPr lang="en-US" dirty="0">
                <a:solidFill>
                  <a:srgbClr val="7030A0"/>
                </a:solidFill>
                <a:latin typeface="Arial Rounded MT Bold" pitchFamily="34" charset="0"/>
              </a:rPr>
              <a:t>ensure a lethal effect </a:t>
            </a:r>
            <a:r>
              <a:rPr lang="en-US" dirty="0" smtClean="0">
                <a:solidFill>
                  <a:srgbClr val="7030A0"/>
                </a:solidFill>
                <a:latin typeface="Arial Rounded MT Bold" pitchFamily="34" charset="0"/>
              </a:rPr>
              <a:t>on spores thus 20-min </a:t>
            </a:r>
            <a:r>
              <a:rPr lang="en-US" dirty="0">
                <a:solidFill>
                  <a:srgbClr val="7030A0"/>
                </a:solidFill>
                <a:latin typeface="Arial Rounded MT Bold" pitchFamily="34" charset="0"/>
              </a:rPr>
              <a:t>exposure at this </a:t>
            </a:r>
            <a:r>
              <a:rPr lang="en-US" dirty="0" smtClean="0">
                <a:solidFill>
                  <a:srgbClr val="7030A0"/>
                </a:solidFill>
                <a:latin typeface="Arial Rounded MT Bold" pitchFamily="34" charset="0"/>
              </a:rPr>
              <a:t>temp. with </a:t>
            </a:r>
            <a:r>
              <a:rPr lang="en-US" dirty="0">
                <a:solidFill>
                  <a:srgbClr val="7030A0"/>
                </a:solidFill>
                <a:latin typeface="Arial Rounded MT Bold" pitchFamily="34" charset="0"/>
              </a:rPr>
              <a:t>hot dry </a:t>
            </a:r>
            <a:r>
              <a:rPr lang="en-US" dirty="0" smtClean="0">
                <a:solidFill>
                  <a:srgbClr val="7030A0"/>
                </a:solidFill>
                <a:latin typeface="Arial Rounded MT Bold" pitchFamily="34" charset="0"/>
              </a:rPr>
              <a:t>air would </a:t>
            </a:r>
            <a:r>
              <a:rPr lang="en-US" dirty="0">
                <a:solidFill>
                  <a:srgbClr val="7030A0"/>
                </a:solidFill>
                <a:latin typeface="Arial Rounded MT Bold" pitchFamily="34" charset="0"/>
              </a:rPr>
              <a:t>be </a:t>
            </a:r>
            <a:r>
              <a:rPr lang="en-US" dirty="0" smtClean="0">
                <a:solidFill>
                  <a:srgbClr val="7030A0"/>
                </a:solidFill>
                <a:latin typeface="Arial Rounded MT Bold" pitchFamily="34" charset="0"/>
              </a:rPr>
              <a:t>inadequate</a:t>
            </a:r>
            <a:r>
              <a:rPr lang="en-US" dirty="0">
                <a:solidFill>
                  <a:srgbClr val="7030A0"/>
                </a:solidFill>
                <a:latin typeface="Arial Rounded MT Bold" pitchFamily="34" charset="0"/>
              </a:rPr>
              <a:t>.</a:t>
            </a:r>
          </a:p>
        </p:txBody>
      </p:sp>
      <p:grpSp>
        <p:nvGrpSpPr>
          <p:cNvPr id="10" name="Group 9"/>
          <p:cNvGrpSpPr/>
          <p:nvPr/>
        </p:nvGrpSpPr>
        <p:grpSpPr>
          <a:xfrm>
            <a:off x="1752600" y="76200"/>
            <a:ext cx="6629401" cy="4803578"/>
            <a:chOff x="1752600" y="76200"/>
            <a:chExt cx="6629401" cy="4803578"/>
          </a:xfrm>
        </p:grpSpPr>
        <p:pic>
          <p:nvPicPr>
            <p:cNvPr id="9" name="Picture 8"/>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tretch>
              <a:fillRect/>
            </a:stretch>
          </p:blipFill>
          <p:spPr>
            <a:xfrm>
              <a:off x="6096000" y="76200"/>
              <a:ext cx="2286001" cy="1490472"/>
            </a:xfrm>
            <a:prstGeom prst="ellipse">
              <a:avLst/>
            </a:prstGeom>
            <a:ln>
              <a:noFill/>
            </a:ln>
            <a:effectLst>
              <a:softEdge rad="112500"/>
            </a:effectLst>
          </p:spPr>
        </p:pic>
        <p:grpSp>
          <p:nvGrpSpPr>
            <p:cNvPr id="8" name="Group 7"/>
            <p:cNvGrpSpPr/>
            <p:nvPr/>
          </p:nvGrpSpPr>
          <p:grpSpPr>
            <a:xfrm>
              <a:off x="1752600" y="1981200"/>
              <a:ext cx="3733800" cy="2898578"/>
              <a:chOff x="1752600" y="1981200"/>
              <a:chExt cx="3733800" cy="2898578"/>
            </a:xfrm>
          </p:grpSpPr>
          <p:sp>
            <p:nvSpPr>
              <p:cNvPr id="4" name="Down Arrow 3"/>
              <p:cNvSpPr/>
              <p:nvPr/>
            </p:nvSpPr>
            <p:spPr>
              <a:xfrm>
                <a:off x="4038600" y="1981200"/>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1752600" y="3124200"/>
                <a:ext cx="3048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3922776" y="4645224"/>
                <a:ext cx="304800" cy="2345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267200" y="4572000"/>
                <a:ext cx="1219200"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smtClean="0"/>
                  <a:t>Solution???</a:t>
                </a:r>
                <a:endParaRPr lang="en-US" sz="1400" dirty="0"/>
              </a:p>
            </p:txBody>
          </p:sp>
        </p:grpSp>
      </p:grpSp>
    </p:spTree>
    <p:extLst>
      <p:ext uri="{BB962C8B-B14F-4D97-AF65-F5344CB8AC3E}">
        <p14:creationId xmlns:p14="http://schemas.microsoft.com/office/powerpoint/2010/main" val="1970048485"/>
      </p:ext>
    </p:extLst>
  </p:cSld>
  <p:clrMapOvr>
    <a:masterClrMapping/>
  </p:clrMapOvr>
  <mc:AlternateContent xmlns:mc="http://schemas.openxmlformats.org/markup-compatibility/2006" xmlns:p14="http://schemas.microsoft.com/office/powerpoint/2010/main">
    <mc:Choice Requires="p14">
      <p:transition spd="med" advClick="0">
        <p14:prism isContent="1"/>
      </p:transition>
    </mc:Choice>
    <mc:Fallback xmlns="">
      <p:transition spd="med" advClick="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4267200" cy="762000"/>
          </a:xfrm>
        </p:spPr>
        <p:style>
          <a:lnRef idx="1">
            <a:schemeClr val="accent6"/>
          </a:lnRef>
          <a:fillRef idx="2">
            <a:schemeClr val="accent6"/>
          </a:fillRef>
          <a:effectRef idx="1">
            <a:schemeClr val="accent6"/>
          </a:effectRef>
          <a:fontRef idx="minor">
            <a:schemeClr val="dk1"/>
          </a:fontRef>
        </p:style>
        <p:txBody>
          <a:bodyPr/>
          <a:lstStyle/>
          <a:p>
            <a:pPr algn="ctr"/>
            <a:r>
              <a:rPr lang="en-US" sz="2400" b="1" dirty="0">
                <a:solidFill>
                  <a:srgbClr val="0070C0"/>
                </a:solidFill>
                <a:latin typeface="Berlin Sans FB Demi" pitchFamily="34" charset="0"/>
              </a:rPr>
              <a:t>Factors Determining Cycle </a:t>
            </a:r>
            <a:r>
              <a:rPr lang="en-US" sz="2400" b="1" dirty="0" smtClean="0">
                <a:solidFill>
                  <a:srgbClr val="0070C0"/>
                </a:solidFill>
                <a:latin typeface="Berlin Sans FB Demi" pitchFamily="34" charset="0"/>
              </a:rPr>
              <a:t>Time</a:t>
            </a:r>
            <a:endParaRPr lang="en-US" dirty="0">
              <a:solidFill>
                <a:srgbClr val="0070C0"/>
              </a:solidFill>
              <a:latin typeface="Berlin Sans FB Demi" pitchFamily="34" charset="0"/>
            </a:endParaRPr>
          </a:p>
        </p:txBody>
      </p:sp>
      <p:sp>
        <p:nvSpPr>
          <p:cNvPr id="3" name="Content Placeholder 2"/>
          <p:cNvSpPr>
            <a:spLocks noGrp="1"/>
          </p:cNvSpPr>
          <p:nvPr>
            <p:ph idx="1"/>
          </p:nvPr>
        </p:nvSpPr>
        <p:spPr>
          <a:xfrm>
            <a:off x="152400" y="1143000"/>
            <a:ext cx="4572000" cy="5486400"/>
          </a:xfrm>
        </p:spPr>
        <p:style>
          <a:lnRef idx="2">
            <a:schemeClr val="accent2"/>
          </a:lnRef>
          <a:fillRef idx="1">
            <a:schemeClr val="lt1"/>
          </a:fillRef>
          <a:effectRef idx="0">
            <a:schemeClr val="accent2"/>
          </a:effectRef>
          <a:fontRef idx="minor">
            <a:schemeClr val="dk1"/>
          </a:fontRef>
        </p:style>
        <p:txBody>
          <a:bodyPr>
            <a:normAutofit fontScale="85000" lnSpcReduction="10000"/>
          </a:bodyPr>
          <a:lstStyle/>
          <a:p>
            <a:pPr algn="just"/>
            <a:r>
              <a:rPr lang="en-US" sz="2600" dirty="0" smtClean="0">
                <a:solidFill>
                  <a:srgbClr val="FF0000"/>
                </a:solidFill>
                <a:latin typeface="Berlin Sans FB Demi" pitchFamily="34" charset="0"/>
              </a:rPr>
              <a:t>Spores and </a:t>
            </a:r>
            <a:r>
              <a:rPr lang="en-US" sz="2600" dirty="0">
                <a:solidFill>
                  <a:srgbClr val="FF0000"/>
                </a:solidFill>
                <a:latin typeface="Berlin Sans FB Demi" pitchFamily="34" charset="0"/>
              </a:rPr>
              <a:t>vegetative forms of bacteria </a:t>
            </a:r>
            <a:r>
              <a:rPr lang="en-US" sz="2600" dirty="0" smtClean="0">
                <a:solidFill>
                  <a:srgbClr val="FF0000"/>
                </a:solidFill>
                <a:latin typeface="Berlin Sans FB Demi" pitchFamily="34" charset="0"/>
              </a:rPr>
              <a:t>were effectively destroyed </a:t>
            </a:r>
            <a:r>
              <a:rPr lang="en-US" sz="2600" dirty="0">
                <a:solidFill>
                  <a:srgbClr val="FF0000"/>
                </a:solidFill>
                <a:latin typeface="Berlin Sans FB Demi" pitchFamily="34" charset="0"/>
              </a:rPr>
              <a:t>in an autoclave </a:t>
            </a:r>
            <a:r>
              <a:rPr lang="en-US" sz="2600" dirty="0" smtClean="0">
                <a:solidFill>
                  <a:srgbClr val="FF0000"/>
                </a:solidFill>
                <a:latin typeface="Berlin Sans FB Demi" pitchFamily="34" charset="0"/>
              </a:rPr>
              <a:t>employing steam </a:t>
            </a:r>
            <a:r>
              <a:rPr lang="en-US" sz="2600" dirty="0">
                <a:solidFill>
                  <a:srgbClr val="FF0000"/>
                </a:solidFill>
                <a:latin typeface="Berlin Sans FB Demi" pitchFamily="34" charset="0"/>
              </a:rPr>
              <a:t>under pressure </a:t>
            </a:r>
            <a:endParaRPr lang="en-US" sz="2600" dirty="0" smtClean="0">
              <a:solidFill>
                <a:srgbClr val="FF0000"/>
              </a:solidFill>
              <a:latin typeface="Berlin Sans FB Demi" pitchFamily="34" charset="0"/>
            </a:endParaRPr>
          </a:p>
          <a:p>
            <a:endParaRPr lang="en-US" dirty="0" smtClean="0"/>
          </a:p>
          <a:p>
            <a:pPr marL="114300" indent="0">
              <a:buNone/>
            </a:pPr>
            <a:endParaRPr lang="en-US" dirty="0"/>
          </a:p>
          <a:p>
            <a:pPr algn="just"/>
            <a:r>
              <a:rPr lang="en-US" sz="2300" dirty="0" smtClean="0">
                <a:latin typeface="Arial Rounded MT Bold" pitchFamily="34" charset="0"/>
              </a:rPr>
              <a:t>20 </a:t>
            </a:r>
            <a:r>
              <a:rPr lang="en-US" sz="2300" dirty="0">
                <a:latin typeface="Arial Rounded MT Bold" pitchFamily="34" charset="0"/>
              </a:rPr>
              <a:t>min at 15 pounds pressure (</a:t>
            </a:r>
            <a:r>
              <a:rPr lang="en-US" sz="2300" dirty="0" smtClean="0">
                <a:latin typeface="Arial Rounded MT Bold" pitchFamily="34" charset="0"/>
              </a:rPr>
              <a:t>121°C) </a:t>
            </a:r>
          </a:p>
          <a:p>
            <a:pPr algn="just"/>
            <a:r>
              <a:rPr lang="en-US" sz="2300" dirty="0" smtClean="0">
                <a:latin typeface="Arial Rounded MT Bold" pitchFamily="34" charset="0"/>
              </a:rPr>
              <a:t>3 </a:t>
            </a:r>
            <a:r>
              <a:rPr lang="en-US" sz="2300" dirty="0">
                <a:latin typeface="Arial Rounded MT Bold" pitchFamily="34" charset="0"/>
              </a:rPr>
              <a:t>min at 27 pounds </a:t>
            </a:r>
            <a:r>
              <a:rPr lang="en-US" sz="2300" dirty="0" smtClean="0">
                <a:latin typeface="Arial Rounded MT Bold" pitchFamily="34" charset="0"/>
              </a:rPr>
              <a:t>pressure (132°C). </a:t>
            </a:r>
          </a:p>
          <a:p>
            <a:pPr algn="just"/>
            <a:endParaRPr lang="en-US" dirty="0" smtClean="0"/>
          </a:p>
          <a:p>
            <a:pPr marL="114300" indent="0" algn="just">
              <a:buNone/>
            </a:pPr>
            <a:r>
              <a:rPr lang="en-US" dirty="0" smtClean="0">
                <a:solidFill>
                  <a:srgbClr val="7030A0"/>
                </a:solidFill>
                <a:latin typeface="Arial Black" pitchFamily="34" charset="0"/>
              </a:rPr>
              <a:t>[Based on </a:t>
            </a:r>
            <a:r>
              <a:rPr lang="en-US" dirty="0">
                <a:solidFill>
                  <a:srgbClr val="7030A0"/>
                </a:solidFill>
                <a:latin typeface="Arial Black" pitchFamily="34" charset="0"/>
              </a:rPr>
              <a:t>the assumption </a:t>
            </a:r>
            <a:r>
              <a:rPr lang="en-US" dirty="0" smtClean="0">
                <a:solidFill>
                  <a:srgbClr val="7030A0"/>
                </a:solidFill>
                <a:latin typeface="Arial Black" pitchFamily="34" charset="0"/>
              </a:rPr>
              <a:t>that:</a:t>
            </a:r>
          </a:p>
          <a:p>
            <a:pPr marL="114300" indent="0" algn="just">
              <a:buNone/>
            </a:pPr>
            <a:r>
              <a:rPr lang="en-US" dirty="0" smtClean="0">
                <a:solidFill>
                  <a:srgbClr val="7030A0"/>
                </a:solidFill>
                <a:latin typeface="Arial Black" pitchFamily="34" charset="0"/>
              </a:rPr>
              <a:t>1- steam </a:t>
            </a:r>
            <a:r>
              <a:rPr lang="en-US" dirty="0">
                <a:solidFill>
                  <a:srgbClr val="7030A0"/>
                </a:solidFill>
                <a:latin typeface="Arial Black" pitchFamily="34" charset="0"/>
              </a:rPr>
              <a:t>has </a:t>
            </a:r>
            <a:r>
              <a:rPr lang="en-US" dirty="0" smtClean="0">
                <a:solidFill>
                  <a:srgbClr val="7030A0"/>
                </a:solidFill>
                <a:latin typeface="Arial Black" pitchFamily="34" charset="0"/>
              </a:rPr>
              <a:t>reached the </a:t>
            </a:r>
            <a:r>
              <a:rPr lang="en-US" dirty="0">
                <a:solidFill>
                  <a:srgbClr val="7030A0"/>
                </a:solidFill>
                <a:latin typeface="Arial Black" pitchFamily="34" charset="0"/>
              </a:rPr>
              <a:t>innermost </a:t>
            </a:r>
            <a:r>
              <a:rPr lang="en-US" dirty="0" smtClean="0">
                <a:solidFill>
                  <a:srgbClr val="7030A0"/>
                </a:solidFill>
                <a:latin typeface="Arial Black" pitchFamily="34" charset="0"/>
              </a:rPr>
              <a:t>point </a:t>
            </a:r>
            <a:r>
              <a:rPr lang="en-US" dirty="0">
                <a:solidFill>
                  <a:srgbClr val="7030A0"/>
                </a:solidFill>
                <a:latin typeface="Arial Black" pitchFamily="34" charset="0"/>
              </a:rPr>
              <a:t>of the material to be </a:t>
            </a:r>
            <a:r>
              <a:rPr lang="en-US" dirty="0" smtClean="0">
                <a:solidFill>
                  <a:srgbClr val="7030A0"/>
                </a:solidFill>
                <a:latin typeface="Arial Black" pitchFamily="34" charset="0"/>
              </a:rPr>
              <a:t>sterilized </a:t>
            </a:r>
          </a:p>
          <a:p>
            <a:pPr marL="114300" indent="0" algn="just">
              <a:buNone/>
            </a:pPr>
            <a:r>
              <a:rPr lang="en-US" dirty="0" smtClean="0">
                <a:solidFill>
                  <a:srgbClr val="7030A0"/>
                </a:solidFill>
                <a:latin typeface="Arial Black" pitchFamily="34" charset="0"/>
              </a:rPr>
              <a:t>2- temp. </a:t>
            </a:r>
            <a:r>
              <a:rPr lang="en-US" dirty="0">
                <a:solidFill>
                  <a:srgbClr val="7030A0"/>
                </a:solidFill>
                <a:latin typeface="Arial Black" pitchFamily="34" charset="0"/>
              </a:rPr>
              <a:t>of the </a:t>
            </a:r>
            <a:r>
              <a:rPr lang="en-US" dirty="0" smtClean="0">
                <a:solidFill>
                  <a:srgbClr val="7030A0"/>
                </a:solidFill>
                <a:latin typeface="Arial Black" pitchFamily="34" charset="0"/>
              </a:rPr>
              <a:t>material is held </a:t>
            </a:r>
            <a:r>
              <a:rPr lang="en-US" dirty="0">
                <a:solidFill>
                  <a:srgbClr val="7030A0"/>
                </a:solidFill>
                <a:latin typeface="Arial Black" pitchFamily="34" charset="0"/>
              </a:rPr>
              <a:t>for at least one half of that time </a:t>
            </a:r>
            <a:r>
              <a:rPr lang="en-US" dirty="0" smtClean="0">
                <a:solidFill>
                  <a:srgbClr val="7030A0"/>
                </a:solidFill>
                <a:latin typeface="Arial Black" pitchFamily="34" charset="0"/>
              </a:rPr>
              <a:t>interval].</a:t>
            </a:r>
          </a:p>
          <a:p>
            <a:pPr marL="114300" indent="0" algn="just">
              <a:buNone/>
            </a:pPr>
            <a:endParaRPr lang="en-US" sz="2300" dirty="0" smtClean="0"/>
          </a:p>
        </p:txBody>
      </p:sp>
      <p:grpSp>
        <p:nvGrpSpPr>
          <p:cNvPr id="4" name="Group 3"/>
          <p:cNvGrpSpPr/>
          <p:nvPr/>
        </p:nvGrpSpPr>
        <p:grpSpPr>
          <a:xfrm>
            <a:off x="5772150" y="-304800"/>
            <a:ext cx="3352800" cy="6553200"/>
            <a:chOff x="4876800" y="76200"/>
            <a:chExt cx="3352800" cy="655320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295400"/>
              <a:ext cx="3251200" cy="5334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lum bright="70000" contrast="-70000"/>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tretch>
              <a:fillRect/>
            </a:stretch>
          </p:blipFill>
          <p:spPr>
            <a:xfrm>
              <a:off x="4876800" y="76200"/>
              <a:ext cx="3352800" cy="1143000"/>
            </a:xfrm>
            <a:prstGeom prst="ellipse">
              <a:avLst/>
            </a:prstGeom>
            <a:ln>
              <a:noFill/>
            </a:ln>
            <a:effectLst>
              <a:softEdge rad="112500"/>
            </a:effectLst>
          </p:spPr>
        </p:pic>
      </p:grpSp>
      <p:sp>
        <p:nvSpPr>
          <p:cNvPr id="6" name="Down Arrow 5"/>
          <p:cNvSpPr/>
          <p:nvPr/>
        </p:nvSpPr>
        <p:spPr>
          <a:xfrm>
            <a:off x="2286000" y="2502932"/>
            <a:ext cx="381000" cy="5455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895600" y="2502932"/>
            <a:ext cx="15240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Exposure time</a:t>
            </a:r>
            <a:endParaRPr lang="en-US" dirty="0"/>
          </a:p>
        </p:txBody>
      </p:sp>
    </p:spTree>
    <p:extLst>
      <p:ext uri="{BB962C8B-B14F-4D97-AF65-F5344CB8AC3E}">
        <p14:creationId xmlns:p14="http://schemas.microsoft.com/office/powerpoint/2010/main" val="3021643310"/>
      </p:ext>
    </p:extLst>
  </p:cSld>
  <p:clrMapOvr>
    <a:masterClrMapping/>
  </p:clrMapOvr>
  <mc:AlternateContent xmlns:mc="http://schemas.openxmlformats.org/markup-compatibility/2006" xmlns:p14="http://schemas.microsoft.com/office/powerpoint/2010/main">
    <mc:Choice Requires="p14">
      <p:transition spd="med" advClick="0">
        <p14:conveyor dir="l"/>
      </p:transition>
    </mc:Choice>
    <mc:Fallback xmlns="">
      <p:transition spd="med" advClick="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6400800" cy="6477000"/>
          </a:xfrm>
        </p:spPr>
        <p:txBody>
          <a:bodyPr>
            <a:normAutofit fontScale="92500"/>
          </a:bodyPr>
          <a:lstStyle/>
          <a:p>
            <a:pPr marL="114300" indent="0" algn="just">
              <a:buNone/>
            </a:pPr>
            <a:r>
              <a:rPr lang="en-US" sz="2400" b="1" dirty="0">
                <a:solidFill>
                  <a:srgbClr val="FF0000"/>
                </a:solidFill>
                <a:latin typeface="Arial Black" pitchFamily="34" charset="0"/>
              </a:rPr>
              <a:t>Ex:</a:t>
            </a:r>
            <a:r>
              <a:rPr lang="en-US" sz="2400" dirty="0">
                <a:latin typeface="Arial Narrow" pitchFamily="34" charset="0"/>
              </a:rPr>
              <a:t> </a:t>
            </a:r>
            <a:r>
              <a:rPr lang="en-US" sz="2400" dirty="0">
                <a:solidFill>
                  <a:srgbClr val="00B050"/>
                </a:solidFill>
                <a:latin typeface="Arial Narrow" pitchFamily="34" charset="0"/>
              </a:rPr>
              <a:t>Bottles of solution, the heat conducted through the wall of the container, raise the temp. of the solution to that of its environment, and generate steam within the container from the water therein. </a:t>
            </a:r>
          </a:p>
          <a:p>
            <a:pPr marL="114300" indent="0" algn="ctr">
              <a:buNone/>
            </a:pPr>
            <a:endParaRPr lang="en-US" sz="2400" dirty="0" smtClean="0">
              <a:latin typeface="Arial Narrow" pitchFamily="34" charset="0"/>
            </a:endParaRPr>
          </a:p>
          <a:p>
            <a:pPr marL="114300" indent="0" algn="ctr">
              <a:buNone/>
            </a:pPr>
            <a:r>
              <a:rPr lang="en-US" sz="2400" dirty="0" smtClean="0">
                <a:latin typeface="Arial Narrow" pitchFamily="34" charset="0"/>
              </a:rPr>
              <a:t>A significant </a:t>
            </a:r>
            <a:r>
              <a:rPr lang="en-US" sz="2400" dirty="0">
                <a:latin typeface="Arial Narrow" pitchFamily="34" charset="0"/>
              </a:rPr>
              <a:t>lag time is involved before the solution reaches the sterilizing temperature</a:t>
            </a:r>
            <a:r>
              <a:rPr lang="en-US" sz="2400" dirty="0" smtClean="0">
                <a:latin typeface="Arial Narrow" pitchFamily="34" charset="0"/>
              </a:rPr>
              <a:t>.</a:t>
            </a:r>
          </a:p>
          <a:p>
            <a:pPr marL="114300" indent="0" algn="ctr">
              <a:buNone/>
            </a:pPr>
            <a:endParaRPr lang="en-US" sz="2400" dirty="0">
              <a:latin typeface="Arial Narrow" pitchFamily="34" charset="0"/>
            </a:endParaRPr>
          </a:p>
          <a:p>
            <a:pPr marL="114300" indent="0">
              <a:buNone/>
            </a:pPr>
            <a:r>
              <a:rPr lang="en-US" sz="2800" dirty="0" smtClean="0">
                <a:latin typeface="Berlin Sans FB Demi" pitchFamily="34" charset="0"/>
              </a:rPr>
              <a:t>The most important factor:</a:t>
            </a:r>
            <a:r>
              <a:rPr lang="en-US" sz="2800" dirty="0" smtClean="0"/>
              <a:t> </a:t>
            </a:r>
            <a:r>
              <a:rPr lang="en-US" sz="2800" dirty="0" smtClean="0">
                <a:solidFill>
                  <a:srgbClr val="FF0000"/>
                </a:solidFill>
                <a:latin typeface="Berlin Sans FB Demi" pitchFamily="34" charset="0"/>
              </a:rPr>
              <a:t>lag time</a:t>
            </a:r>
          </a:p>
          <a:p>
            <a:pPr marL="114300" indent="0" algn="just">
              <a:buNone/>
            </a:pPr>
            <a:r>
              <a:rPr lang="en-US" dirty="0" smtClean="0"/>
              <a:t>[its inclusion in </a:t>
            </a:r>
            <a:r>
              <a:rPr lang="en-US" dirty="0"/>
              <a:t>the planned total cycle time is no </a:t>
            </a:r>
            <a:r>
              <a:rPr lang="en-US" dirty="0" smtClean="0"/>
              <a:t>less important </a:t>
            </a:r>
            <a:r>
              <a:rPr lang="en-US" dirty="0"/>
              <a:t>for moist heat sterilization than </a:t>
            </a:r>
            <a:r>
              <a:rPr lang="en-US" dirty="0" smtClean="0"/>
              <a:t>for hot </a:t>
            </a:r>
            <a:r>
              <a:rPr lang="en-US" dirty="0"/>
              <a:t>air </a:t>
            </a:r>
            <a:r>
              <a:rPr lang="en-US" dirty="0" smtClean="0"/>
              <a:t>sterilization].</a:t>
            </a:r>
          </a:p>
          <a:p>
            <a:pPr marL="114300" indent="0">
              <a:buNone/>
            </a:pPr>
            <a:endParaRPr lang="en-US" dirty="0" smtClean="0"/>
          </a:p>
          <a:p>
            <a:pPr marL="114300" indent="0" algn="just">
              <a:buNone/>
            </a:pPr>
            <a:r>
              <a:rPr lang="en-US" dirty="0" smtClean="0">
                <a:solidFill>
                  <a:srgbClr val="FF0000"/>
                </a:solidFill>
                <a:latin typeface="Arial Black" pitchFamily="34" charset="0"/>
              </a:rPr>
              <a:t>Ex:  </a:t>
            </a:r>
            <a:r>
              <a:rPr lang="en-US" dirty="0" smtClean="0">
                <a:solidFill>
                  <a:srgbClr val="0070C0"/>
                </a:solidFill>
              </a:rPr>
              <a:t>1200 ampoules, </a:t>
            </a:r>
            <a:r>
              <a:rPr lang="en-US" dirty="0">
                <a:solidFill>
                  <a:srgbClr val="0070C0"/>
                </a:solidFill>
              </a:rPr>
              <a:t>each </a:t>
            </a:r>
            <a:r>
              <a:rPr lang="en-US" dirty="0" smtClean="0">
                <a:solidFill>
                  <a:srgbClr val="0070C0"/>
                </a:solidFill>
              </a:rPr>
              <a:t>containing 5 </a:t>
            </a:r>
            <a:r>
              <a:rPr lang="en-US" dirty="0">
                <a:solidFill>
                  <a:srgbClr val="0070C0"/>
                </a:solidFill>
              </a:rPr>
              <a:t>ml of a </a:t>
            </a:r>
            <a:r>
              <a:rPr lang="en-US" dirty="0" smtClean="0">
                <a:solidFill>
                  <a:srgbClr val="0070C0"/>
                </a:solidFill>
              </a:rPr>
              <a:t>solution sterilized </a:t>
            </a:r>
            <a:r>
              <a:rPr lang="en-US" dirty="0">
                <a:solidFill>
                  <a:srgbClr val="0070C0"/>
                </a:solidFill>
              </a:rPr>
              <a:t>in an autoclave at </a:t>
            </a:r>
            <a:r>
              <a:rPr lang="en-US" dirty="0" smtClean="0">
                <a:solidFill>
                  <a:srgbClr val="0070C0"/>
                </a:solidFill>
              </a:rPr>
              <a:t>121°C </a:t>
            </a:r>
            <a:r>
              <a:rPr lang="en-US" dirty="0">
                <a:solidFill>
                  <a:srgbClr val="0070C0"/>
                </a:solidFill>
              </a:rPr>
              <a:t>during an exposure time of 20 min.</a:t>
            </a:r>
          </a:p>
          <a:p>
            <a:pPr marL="114300" indent="0" algn="just">
              <a:buNone/>
            </a:pPr>
            <a:r>
              <a:rPr lang="en-US" dirty="0" smtClean="0">
                <a:solidFill>
                  <a:srgbClr val="0070C0"/>
                </a:solidFill>
              </a:rPr>
              <a:t>While </a:t>
            </a:r>
            <a:r>
              <a:rPr lang="en-US" dirty="0">
                <a:solidFill>
                  <a:srgbClr val="0070C0"/>
                </a:solidFill>
              </a:rPr>
              <a:t>single bottle containing </a:t>
            </a:r>
            <a:r>
              <a:rPr lang="en-US" dirty="0" smtClean="0">
                <a:solidFill>
                  <a:srgbClr val="0070C0"/>
                </a:solidFill>
              </a:rPr>
              <a:t>the </a:t>
            </a:r>
            <a:r>
              <a:rPr lang="en-US" dirty="0">
                <a:solidFill>
                  <a:srgbClr val="0070C0"/>
                </a:solidFill>
              </a:rPr>
              <a:t>same total </a:t>
            </a:r>
            <a:r>
              <a:rPr lang="en-US" dirty="0" smtClean="0">
                <a:solidFill>
                  <a:srgbClr val="0070C0"/>
                </a:solidFill>
              </a:rPr>
              <a:t>volume of </a:t>
            </a:r>
            <a:r>
              <a:rPr lang="en-US" dirty="0">
                <a:solidFill>
                  <a:srgbClr val="0070C0"/>
                </a:solidFill>
              </a:rPr>
              <a:t>solution (6 L) required an exposure of 60 </a:t>
            </a:r>
            <a:r>
              <a:rPr lang="en-US" dirty="0" smtClean="0">
                <a:solidFill>
                  <a:srgbClr val="0070C0"/>
                </a:solidFill>
              </a:rPr>
              <a:t>min at </a:t>
            </a:r>
            <a:r>
              <a:rPr lang="en-US" dirty="0">
                <a:solidFill>
                  <a:srgbClr val="0070C0"/>
                </a:solidFill>
              </a:rPr>
              <a:t>121 </a:t>
            </a:r>
            <a:r>
              <a:rPr lang="en-US" dirty="0" smtClean="0">
                <a:solidFill>
                  <a:srgbClr val="0070C0"/>
                </a:solidFill>
              </a:rPr>
              <a:t>°C</a:t>
            </a:r>
            <a:endParaRPr lang="en-US" dirty="0">
              <a:solidFill>
                <a:srgbClr val="0070C0"/>
              </a:solidFill>
            </a:endParaRPr>
          </a:p>
        </p:txBody>
      </p:sp>
      <p:grpSp>
        <p:nvGrpSpPr>
          <p:cNvPr id="8" name="Group 7"/>
          <p:cNvGrpSpPr/>
          <p:nvPr/>
        </p:nvGrpSpPr>
        <p:grpSpPr>
          <a:xfrm>
            <a:off x="3200400" y="192024"/>
            <a:ext cx="5181601" cy="1865376"/>
            <a:chOff x="3200400" y="192024"/>
            <a:chExt cx="5181601" cy="1865376"/>
          </a:xfrm>
        </p:grpSpPr>
        <p:grpSp>
          <p:nvGrpSpPr>
            <p:cNvPr id="7" name="Group 6"/>
            <p:cNvGrpSpPr/>
            <p:nvPr/>
          </p:nvGrpSpPr>
          <p:grpSpPr>
            <a:xfrm>
              <a:off x="3200400" y="1442966"/>
              <a:ext cx="2819400" cy="614434"/>
              <a:chOff x="3200400" y="1313164"/>
              <a:chExt cx="2819400" cy="614434"/>
            </a:xfrm>
          </p:grpSpPr>
          <p:sp>
            <p:nvSpPr>
              <p:cNvPr id="4" name="Down Arrow 3"/>
              <p:cNvSpPr/>
              <p:nvPr/>
            </p:nvSpPr>
            <p:spPr>
              <a:xfrm>
                <a:off x="3200400" y="1317998"/>
                <a:ext cx="618744"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14800" y="1313164"/>
                <a:ext cx="19050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Considering that:</a:t>
                </a:r>
                <a:endParaRPr lang="en-US"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grpSp>
        <p:pic>
          <p:nvPicPr>
            <p:cNvPr id="6" name="Picture 5"/>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tretch>
              <a:fillRect/>
            </a:stretch>
          </p:blipFill>
          <p:spPr>
            <a:xfrm>
              <a:off x="6781801" y="192024"/>
              <a:ext cx="1600200" cy="1027176"/>
            </a:xfrm>
            <a:prstGeom prst="ellipse">
              <a:avLst/>
            </a:prstGeom>
            <a:ln>
              <a:noFill/>
            </a:ln>
            <a:effectLst>
              <a:softEdge rad="112500"/>
            </a:effectLst>
          </p:spPr>
        </p:pic>
      </p:grpSp>
    </p:spTree>
    <p:extLst>
      <p:ext uri="{BB962C8B-B14F-4D97-AF65-F5344CB8AC3E}">
        <p14:creationId xmlns:p14="http://schemas.microsoft.com/office/powerpoint/2010/main" val="3372033250"/>
      </p:ext>
    </p:extLst>
  </p:cSld>
  <p:clrMapOvr>
    <a:masterClrMapping/>
  </p:clrMapOvr>
  <mc:AlternateContent xmlns:mc="http://schemas.openxmlformats.org/markup-compatibility/2006" xmlns:p14="http://schemas.microsoft.com/office/powerpoint/2010/main">
    <mc:Choice Requires="p14">
      <p:transition spd="med" advClick="0">
        <p14:ferris dir="l"/>
      </p:transition>
    </mc:Choice>
    <mc:Fallback xmlns="">
      <p:transition spd="med" advClick="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4648200" cy="731838"/>
          </a:xfrm>
        </p:spPr>
        <p:style>
          <a:lnRef idx="1">
            <a:schemeClr val="accent6"/>
          </a:lnRef>
          <a:fillRef idx="2">
            <a:schemeClr val="accent6"/>
          </a:fillRef>
          <a:effectRef idx="1">
            <a:schemeClr val="accent6"/>
          </a:effectRef>
          <a:fontRef idx="minor">
            <a:schemeClr val="dk1"/>
          </a:fontRef>
        </p:style>
        <p:txBody>
          <a:bodyPr/>
          <a:lstStyle/>
          <a:p>
            <a:pPr algn="ctr"/>
            <a:r>
              <a:rPr lang="en-US" sz="3600" b="1" dirty="0">
                <a:solidFill>
                  <a:srgbClr val="FF0000"/>
                </a:solidFill>
                <a:latin typeface="Berlin Sans FB Demi" pitchFamily="34" charset="0"/>
              </a:rPr>
              <a:t>Air-Steam </a:t>
            </a:r>
            <a:r>
              <a:rPr lang="en-US" sz="3600" b="1" dirty="0" smtClean="0">
                <a:solidFill>
                  <a:srgbClr val="FF0000"/>
                </a:solidFill>
                <a:latin typeface="Berlin Sans FB Demi" pitchFamily="34" charset="0"/>
              </a:rPr>
              <a:t>Mixtures</a:t>
            </a:r>
            <a:endParaRPr lang="en-US" sz="3600" b="1" dirty="0">
              <a:solidFill>
                <a:srgbClr val="FF0000"/>
              </a:solidFill>
              <a:latin typeface="Berlin Sans FB Demi" pitchFamily="34" charset="0"/>
            </a:endParaRPr>
          </a:p>
        </p:txBody>
      </p:sp>
      <p:sp>
        <p:nvSpPr>
          <p:cNvPr id="3" name="Content Placeholder 2"/>
          <p:cNvSpPr>
            <a:spLocks noGrp="1"/>
          </p:cNvSpPr>
          <p:nvPr>
            <p:ph idx="1"/>
          </p:nvPr>
        </p:nvSpPr>
        <p:spPr>
          <a:xfrm>
            <a:off x="228600" y="966216"/>
            <a:ext cx="5029200" cy="5791200"/>
          </a:xfrm>
        </p:spPr>
        <p:txBody>
          <a:bodyPr>
            <a:noAutofit/>
          </a:bodyPr>
          <a:lstStyle/>
          <a:p>
            <a:pPr marL="114300" indent="0" algn="just">
              <a:buNone/>
            </a:pPr>
            <a:r>
              <a:rPr lang="en-US" sz="1800" b="1" dirty="0" smtClean="0">
                <a:solidFill>
                  <a:srgbClr val="FF0000"/>
                </a:solidFill>
                <a:latin typeface="Arial Rounded MT Bold" pitchFamily="34" charset="0"/>
              </a:rPr>
              <a:t>Benefits:</a:t>
            </a:r>
            <a:r>
              <a:rPr lang="en-US" sz="1800" dirty="0" smtClean="0"/>
              <a:t> </a:t>
            </a:r>
            <a:r>
              <a:rPr lang="en-US" sz="1800" dirty="0" smtClean="0">
                <a:solidFill>
                  <a:srgbClr val="0070C0"/>
                </a:solidFill>
                <a:latin typeface="Arial Unicode MS" pitchFamily="34" charset="-128"/>
                <a:ea typeface="Arial Unicode MS" pitchFamily="34" charset="-128"/>
                <a:cs typeface="Arial Unicode MS" pitchFamily="34" charset="-128"/>
              </a:rPr>
              <a:t>air-steam mixtures have </a:t>
            </a:r>
            <a:r>
              <a:rPr lang="en-US" sz="1800" dirty="0">
                <a:solidFill>
                  <a:srgbClr val="0070C0"/>
                </a:solidFill>
                <a:latin typeface="Arial Unicode MS" pitchFamily="34" charset="-128"/>
                <a:ea typeface="Arial Unicode MS" pitchFamily="34" charset="-128"/>
                <a:cs typeface="Arial Unicode MS" pitchFamily="34" charset="-128"/>
              </a:rPr>
              <a:t>a </a:t>
            </a:r>
            <a:r>
              <a:rPr lang="en-US" sz="1800" dirty="0" smtClean="0">
                <a:solidFill>
                  <a:srgbClr val="0070C0"/>
                </a:solidFill>
                <a:latin typeface="Arial Unicode MS" pitchFamily="34" charset="-128"/>
                <a:ea typeface="Arial Unicode MS" pitchFamily="34" charset="-128"/>
                <a:cs typeface="Arial Unicode MS" pitchFamily="34" charset="-128"/>
              </a:rPr>
              <a:t>lower temp. </a:t>
            </a:r>
            <a:r>
              <a:rPr lang="en-US" sz="1800" dirty="0">
                <a:solidFill>
                  <a:srgbClr val="0070C0"/>
                </a:solidFill>
                <a:latin typeface="Arial Unicode MS" pitchFamily="34" charset="-128"/>
                <a:ea typeface="Arial Unicode MS" pitchFamily="34" charset="-128"/>
                <a:cs typeface="Arial Unicode MS" pitchFamily="34" charset="-128"/>
              </a:rPr>
              <a:t>and lower </a:t>
            </a:r>
            <a:r>
              <a:rPr lang="en-US" sz="1800" dirty="0" smtClean="0">
                <a:solidFill>
                  <a:srgbClr val="0070C0"/>
                </a:solidFill>
                <a:latin typeface="Arial Unicode MS" pitchFamily="34" charset="-128"/>
                <a:ea typeface="Arial Unicode MS" pitchFamily="34" charset="-128"/>
                <a:cs typeface="Arial Unicode MS" pitchFamily="34" charset="-128"/>
              </a:rPr>
              <a:t>thermal capacity </a:t>
            </a:r>
            <a:r>
              <a:rPr lang="en-US" sz="1800" dirty="0">
                <a:solidFill>
                  <a:srgbClr val="0070C0"/>
                </a:solidFill>
                <a:latin typeface="Arial Unicode MS" pitchFamily="34" charset="-128"/>
                <a:ea typeface="Arial Unicode MS" pitchFamily="34" charset="-128"/>
                <a:cs typeface="Arial Unicode MS" pitchFamily="34" charset="-128"/>
              </a:rPr>
              <a:t>than pure steam</a:t>
            </a:r>
            <a:r>
              <a:rPr lang="en-US" sz="1800" dirty="0" smtClean="0">
                <a:solidFill>
                  <a:srgbClr val="0070C0"/>
                </a:solidFill>
                <a:latin typeface="Arial Unicode MS" pitchFamily="34" charset="-128"/>
                <a:ea typeface="Arial Unicode MS" pitchFamily="34" charset="-128"/>
                <a:cs typeface="Arial Unicode MS" pitchFamily="34" charset="-128"/>
              </a:rPr>
              <a:t>, but </a:t>
            </a:r>
            <a:r>
              <a:rPr lang="en-US" sz="1800" b="1" u="sng" dirty="0" smtClean="0">
                <a:solidFill>
                  <a:srgbClr val="0070C0"/>
                </a:solidFill>
                <a:latin typeface="Arial Unicode MS" pitchFamily="34" charset="-128"/>
                <a:ea typeface="Arial Unicode MS" pitchFamily="34" charset="-128"/>
                <a:cs typeface="Arial Unicode MS" pitchFamily="34" charset="-128"/>
              </a:rPr>
              <a:t>presence of air control </a:t>
            </a:r>
            <a:r>
              <a:rPr lang="en-US" sz="1800" b="1" u="sng" dirty="0">
                <a:solidFill>
                  <a:srgbClr val="0070C0"/>
                </a:solidFill>
                <a:latin typeface="Arial Unicode MS" pitchFamily="34" charset="-128"/>
                <a:ea typeface="Arial Unicode MS" pitchFamily="34" charset="-128"/>
                <a:cs typeface="Arial Unicode MS" pitchFamily="34" charset="-128"/>
              </a:rPr>
              <a:t>the pressure in </a:t>
            </a:r>
            <a:r>
              <a:rPr lang="en-US" sz="1800" b="1" u="sng" dirty="0" smtClean="0">
                <a:solidFill>
                  <a:srgbClr val="0070C0"/>
                </a:solidFill>
                <a:latin typeface="Arial Unicode MS" pitchFamily="34" charset="-128"/>
                <a:ea typeface="Arial Unicode MS" pitchFamily="34" charset="-128"/>
                <a:cs typeface="Arial Unicode MS" pitchFamily="34" charset="-128"/>
              </a:rPr>
              <a:t>the chamber</a:t>
            </a:r>
            <a:r>
              <a:rPr lang="en-US" sz="1800" b="1" dirty="0" smtClean="0"/>
              <a:t> </a:t>
            </a:r>
            <a:r>
              <a:rPr lang="en-US" sz="1800" dirty="0"/>
              <a:t>when </a:t>
            </a:r>
            <a:r>
              <a:rPr lang="en-US" sz="1800" dirty="0">
                <a:latin typeface="Arial Rounded MT Bold" pitchFamily="34" charset="0"/>
              </a:rPr>
              <a:t>flexible-walled containers </a:t>
            </a:r>
            <a:r>
              <a:rPr lang="en-US" sz="1800" dirty="0" smtClean="0">
                <a:latin typeface="Arial Rounded MT Bold" pitchFamily="34" charset="0"/>
              </a:rPr>
              <a:t>are sterilized</a:t>
            </a:r>
            <a:r>
              <a:rPr lang="en-US" sz="1800" dirty="0">
                <a:latin typeface="Arial Rounded MT Bold" pitchFamily="34" charset="0"/>
              </a:rPr>
              <a:t>. </a:t>
            </a:r>
            <a:endParaRPr lang="en-US" sz="1800" dirty="0" smtClean="0">
              <a:latin typeface="Arial Rounded MT Bold" pitchFamily="34" charset="0"/>
            </a:endParaRPr>
          </a:p>
          <a:p>
            <a:pPr marL="114300" indent="0" algn="just">
              <a:buNone/>
            </a:pPr>
            <a:endParaRPr lang="en-US" sz="1800" dirty="0" smtClean="0"/>
          </a:p>
          <a:p>
            <a:pPr marL="114300" indent="0" algn="just">
              <a:buNone/>
            </a:pPr>
            <a:r>
              <a:rPr lang="en-US" sz="2000" dirty="0" smtClean="0">
                <a:solidFill>
                  <a:srgbClr val="FF0000"/>
                </a:solidFill>
                <a:latin typeface="Arial Black" pitchFamily="34" charset="0"/>
              </a:rPr>
              <a:t>Ex:</a:t>
            </a:r>
            <a:r>
              <a:rPr lang="en-US" sz="2000" dirty="0" smtClean="0"/>
              <a:t> </a:t>
            </a:r>
            <a:r>
              <a:rPr lang="en-US" sz="2000" dirty="0" smtClean="0">
                <a:solidFill>
                  <a:srgbClr val="00B050"/>
                </a:solidFill>
                <a:latin typeface="Berlin Sans FB Demi" pitchFamily="34" charset="0"/>
              </a:rPr>
              <a:t>plastic bags </a:t>
            </a:r>
            <a:r>
              <a:rPr lang="en-US" sz="2000" dirty="0">
                <a:solidFill>
                  <a:srgbClr val="00B050"/>
                </a:solidFill>
                <a:latin typeface="Berlin Sans FB Demi" pitchFamily="34" charset="0"/>
              </a:rPr>
              <a:t>of large-volume parenterals (LVPs)</a:t>
            </a:r>
            <a:r>
              <a:rPr lang="en-US" sz="2000" dirty="0"/>
              <a:t> </a:t>
            </a:r>
            <a:endParaRPr lang="en-US" sz="2000" dirty="0" smtClean="0"/>
          </a:p>
          <a:p>
            <a:pPr marL="114300" indent="0" algn="ctr">
              <a:buNone/>
            </a:pPr>
            <a:r>
              <a:rPr lang="en-US" sz="2000" dirty="0" smtClean="0">
                <a:latin typeface="Berlin Sans FB Demi" pitchFamily="34" charset="0"/>
              </a:rPr>
              <a:t>swell and </a:t>
            </a:r>
            <a:r>
              <a:rPr lang="en-US" sz="2000" dirty="0">
                <a:latin typeface="Berlin Sans FB Demi" pitchFamily="34" charset="0"/>
              </a:rPr>
              <a:t>burst in an autoclave utilizing steam </a:t>
            </a:r>
            <a:r>
              <a:rPr lang="en-US" sz="2000" dirty="0" smtClean="0">
                <a:latin typeface="Berlin Sans FB Demi" pitchFamily="34" charset="0"/>
              </a:rPr>
              <a:t>only, particularly </a:t>
            </a:r>
            <a:r>
              <a:rPr lang="en-US" sz="2000" dirty="0">
                <a:latin typeface="Berlin Sans FB Demi" pitchFamily="34" charset="0"/>
              </a:rPr>
              <a:t>during the cooling phase. </a:t>
            </a:r>
            <a:endParaRPr lang="en-US" sz="2000" dirty="0" smtClean="0">
              <a:latin typeface="Berlin Sans FB Demi" pitchFamily="34" charset="0"/>
            </a:endParaRPr>
          </a:p>
          <a:p>
            <a:pPr marL="114300" indent="0" algn="ctr">
              <a:buNone/>
            </a:pPr>
            <a:endParaRPr lang="en-US" sz="2000" dirty="0" smtClean="0">
              <a:latin typeface="Berlin Sans FB Demi" pitchFamily="34" charset="0"/>
            </a:endParaRPr>
          </a:p>
          <a:p>
            <a:pPr marL="114300" indent="0" algn="just">
              <a:buNone/>
            </a:pPr>
            <a:r>
              <a:rPr lang="en-US" sz="2000" dirty="0" smtClean="0">
                <a:solidFill>
                  <a:srgbClr val="7030A0"/>
                </a:solidFill>
                <a:latin typeface="Berlin Sans FB Demi" pitchFamily="34" charset="0"/>
              </a:rPr>
              <a:t>Solutions??</a:t>
            </a:r>
            <a:r>
              <a:rPr lang="en-US" sz="2000" dirty="0" smtClean="0"/>
              <a:t> </a:t>
            </a:r>
            <a:r>
              <a:rPr lang="en-US" sz="2000" dirty="0" smtClean="0">
                <a:latin typeface="Arial Narrow" pitchFamily="34" charset="0"/>
              </a:rPr>
              <a:t>air is </a:t>
            </a:r>
            <a:r>
              <a:rPr lang="en-US" sz="2000" dirty="0">
                <a:latin typeface="Arial Narrow" pitchFamily="34" charset="0"/>
              </a:rPr>
              <a:t>mixed with the steam and the </a:t>
            </a:r>
            <a:r>
              <a:rPr lang="en-US" sz="2000" dirty="0" smtClean="0">
                <a:latin typeface="Arial Narrow" pitchFamily="34" charset="0"/>
              </a:rPr>
              <a:t>pressure is independently controlled     pressure applied to </a:t>
            </a:r>
            <a:r>
              <a:rPr lang="en-US" sz="2000" dirty="0">
                <a:latin typeface="Arial Narrow" pitchFamily="34" charset="0"/>
              </a:rPr>
              <a:t>the outside of the containers can </a:t>
            </a:r>
            <a:r>
              <a:rPr lang="en-US" sz="2000" dirty="0" smtClean="0">
                <a:latin typeface="Arial Narrow" pitchFamily="34" charset="0"/>
              </a:rPr>
              <a:t>be adjusted to </a:t>
            </a:r>
            <a:r>
              <a:rPr lang="en-US" sz="2000" dirty="0">
                <a:latin typeface="Arial Narrow" pitchFamily="34" charset="0"/>
              </a:rPr>
              <a:t>equal the internal pressure so that the </a:t>
            </a:r>
            <a:r>
              <a:rPr lang="en-US" sz="2000" dirty="0" smtClean="0">
                <a:latin typeface="Arial Narrow" pitchFamily="34" charset="0"/>
              </a:rPr>
              <a:t>containers do </a:t>
            </a:r>
            <a:r>
              <a:rPr lang="en-US" sz="2000" dirty="0">
                <a:latin typeface="Arial Narrow" pitchFamily="34" charset="0"/>
              </a:rPr>
              <a:t>not burst. </a:t>
            </a:r>
            <a:r>
              <a:rPr lang="en-US" sz="2000" dirty="0" smtClean="0">
                <a:latin typeface="Berlin Sans FB" pitchFamily="34" charset="0"/>
              </a:rPr>
              <a:t>[Because </a:t>
            </a:r>
            <a:r>
              <a:rPr lang="en-US" sz="2000" dirty="0">
                <a:latin typeface="Berlin Sans FB" pitchFamily="34" charset="0"/>
              </a:rPr>
              <a:t>of the tendency </a:t>
            </a:r>
            <a:r>
              <a:rPr lang="en-US" sz="2000" dirty="0" smtClean="0">
                <a:latin typeface="Berlin Sans FB" pitchFamily="34" charset="0"/>
              </a:rPr>
              <a:t>of steam </a:t>
            </a:r>
            <a:r>
              <a:rPr lang="en-US" sz="2000" dirty="0">
                <a:latin typeface="Berlin Sans FB" pitchFamily="34" charset="0"/>
              </a:rPr>
              <a:t>and air </a:t>
            </a:r>
            <a:r>
              <a:rPr lang="en-US" sz="2000" dirty="0" smtClean="0">
                <a:latin typeface="Berlin Sans FB" pitchFamily="34" charset="0"/>
              </a:rPr>
              <a:t>to align].</a:t>
            </a:r>
            <a:endParaRPr lang="en-US" sz="2000" dirty="0">
              <a:latin typeface="Berlin Sans FB" pitchFamily="34" charset="0"/>
            </a:endParaRPr>
          </a:p>
        </p:txBody>
      </p:sp>
      <p:sp>
        <p:nvSpPr>
          <p:cNvPr id="4" name="Down Arrow 3"/>
          <p:cNvSpPr/>
          <p:nvPr/>
        </p:nvSpPr>
        <p:spPr>
          <a:xfrm>
            <a:off x="3829050" y="3124200"/>
            <a:ext cx="304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2694432" y="4467606"/>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3962400" y="5143500"/>
            <a:ext cx="342900" cy="190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5410200" y="76199"/>
            <a:ext cx="3035427" cy="6705601"/>
            <a:chOff x="5410200" y="76199"/>
            <a:chExt cx="3035427" cy="6705601"/>
          </a:xfrm>
        </p:grpSpPr>
        <p:grpSp>
          <p:nvGrpSpPr>
            <p:cNvPr id="7" name="Group 6"/>
            <p:cNvGrpSpPr/>
            <p:nvPr/>
          </p:nvGrpSpPr>
          <p:grpSpPr>
            <a:xfrm>
              <a:off x="5486400" y="1420368"/>
              <a:ext cx="2959227" cy="5361432"/>
              <a:chOff x="5486400" y="1420368"/>
              <a:chExt cx="2959227" cy="5361432"/>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420368"/>
                <a:ext cx="2959227" cy="2999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476750"/>
                <a:ext cx="2895600"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76199"/>
              <a:ext cx="2971800" cy="134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045532884"/>
      </p:ext>
    </p:extLst>
  </p:cSld>
  <p:clrMapOvr>
    <a:masterClrMapping/>
  </p:clrMapOvr>
  <mc:AlternateContent xmlns:mc="http://schemas.openxmlformats.org/markup-compatibility/2006" xmlns:p14="http://schemas.microsoft.com/office/powerpoint/2010/main">
    <mc:Choice Requires="p14">
      <p:transition spd="med" advClick="0">
        <p14:pan dir="u"/>
      </p:transition>
    </mc:Choice>
    <mc:Fallback xmlns="">
      <p:transition spd="med" advClick="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953000" cy="1143000"/>
          </a:xfrm>
        </p:spPr>
        <p:style>
          <a:lnRef idx="1">
            <a:schemeClr val="accent6"/>
          </a:lnRef>
          <a:fillRef idx="2">
            <a:schemeClr val="accent6"/>
          </a:fillRef>
          <a:effectRef idx="1">
            <a:schemeClr val="accent6"/>
          </a:effectRef>
          <a:fontRef idx="minor">
            <a:schemeClr val="dk1"/>
          </a:fontRef>
        </p:style>
        <p:txBody>
          <a:bodyPr/>
          <a:lstStyle/>
          <a:p>
            <a:pPr marL="342900" lvl="0" indent="-228600" algn="ctr">
              <a:spcBef>
                <a:spcPct val="20000"/>
              </a:spcBef>
            </a:pPr>
            <a:r>
              <a:rPr lang="en-US" sz="2200" b="1" spc="0" dirty="0" smtClean="0">
                <a:solidFill>
                  <a:srgbClr val="FF0000"/>
                </a:solidFill>
                <a:latin typeface="Arial Black" pitchFamily="34" charset="0"/>
                <a:ea typeface="+mn-ea"/>
                <a:cs typeface="+mn-cs"/>
              </a:rPr>
              <a:t>Approaches to Reduction of Cycle Time</a:t>
            </a:r>
            <a:endParaRPr lang="en-US" b="1" dirty="0">
              <a:solidFill>
                <a:srgbClr val="FF0000"/>
              </a:solidFill>
              <a:latin typeface="Arial Black" pitchFamily="34" charset="0"/>
            </a:endParaRPr>
          </a:p>
        </p:txBody>
      </p:sp>
      <p:sp>
        <p:nvSpPr>
          <p:cNvPr id="3" name="Content Placeholder 2"/>
          <p:cNvSpPr>
            <a:spLocks noGrp="1"/>
          </p:cNvSpPr>
          <p:nvPr>
            <p:ph idx="1"/>
          </p:nvPr>
        </p:nvSpPr>
        <p:spPr>
          <a:xfrm>
            <a:off x="457200" y="1524000"/>
            <a:ext cx="7620000" cy="5029200"/>
          </a:xfrm>
        </p:spPr>
        <p:txBody>
          <a:bodyPr>
            <a:normAutofit/>
          </a:bodyPr>
          <a:lstStyle/>
          <a:p>
            <a:pPr marL="114300" indent="0" algn="just">
              <a:buNone/>
            </a:pPr>
            <a:r>
              <a:rPr lang="en-US" sz="2400" dirty="0" smtClean="0">
                <a:latin typeface="Berlin Sans FB" pitchFamily="34" charset="0"/>
              </a:rPr>
              <a:t>Prolonged </a:t>
            </a:r>
            <a:r>
              <a:rPr lang="en-US" sz="2400" dirty="0">
                <a:latin typeface="Berlin Sans FB" pitchFamily="34" charset="0"/>
              </a:rPr>
              <a:t>heating of </a:t>
            </a:r>
            <a:r>
              <a:rPr lang="en-US" sz="2400" dirty="0" smtClean="0">
                <a:latin typeface="Berlin Sans FB" pitchFamily="34" charset="0"/>
              </a:rPr>
              <a:t>objects </a:t>
            </a:r>
            <a:r>
              <a:rPr lang="en-US" sz="2400" dirty="0">
                <a:latin typeface="Berlin Sans FB" pitchFamily="34" charset="0"/>
              </a:rPr>
              <a:t>is </a:t>
            </a:r>
            <a:r>
              <a:rPr lang="en-US" sz="2400" dirty="0" smtClean="0">
                <a:latin typeface="Berlin Sans FB" pitchFamily="34" charset="0"/>
              </a:rPr>
              <a:t>detrimental to </a:t>
            </a:r>
            <a:r>
              <a:rPr lang="en-US" sz="2400" dirty="0">
                <a:latin typeface="Berlin Sans FB" pitchFamily="34" charset="0"/>
              </a:rPr>
              <a:t>the material. </a:t>
            </a:r>
            <a:endParaRPr lang="en-US" sz="2400" dirty="0" smtClean="0">
              <a:latin typeface="Berlin Sans FB" pitchFamily="34" charset="0"/>
            </a:endParaRPr>
          </a:p>
          <a:p>
            <a:pPr marL="114300" indent="0" algn="just">
              <a:buNone/>
            </a:pPr>
            <a:r>
              <a:rPr lang="en-US" dirty="0" smtClean="0">
                <a:solidFill>
                  <a:srgbClr val="00B050"/>
                </a:solidFill>
                <a:latin typeface="Arial Black" pitchFamily="34" charset="0"/>
              </a:rPr>
              <a:t>EX:</a:t>
            </a:r>
            <a:r>
              <a:rPr lang="en-US" dirty="0" smtClean="0"/>
              <a:t> </a:t>
            </a:r>
            <a:r>
              <a:rPr lang="en-US" dirty="0" smtClean="0">
                <a:solidFill>
                  <a:srgbClr val="0070C0"/>
                </a:solidFill>
                <a:latin typeface="Arial Rounded MT Bold" pitchFamily="34" charset="0"/>
              </a:rPr>
              <a:t>1- fabrics </a:t>
            </a:r>
            <a:r>
              <a:rPr lang="en-US" dirty="0">
                <a:solidFill>
                  <a:srgbClr val="0070C0"/>
                </a:solidFill>
                <a:latin typeface="Arial Rounded MT Bold" pitchFamily="34" charset="0"/>
              </a:rPr>
              <a:t>and </a:t>
            </a:r>
            <a:r>
              <a:rPr lang="en-US" dirty="0" smtClean="0">
                <a:solidFill>
                  <a:srgbClr val="0070C0"/>
                </a:solidFill>
                <a:latin typeface="Arial Rounded MT Bold" pitchFamily="34" charset="0"/>
              </a:rPr>
              <a:t>rubber parts        </a:t>
            </a:r>
            <a:r>
              <a:rPr lang="en-US" dirty="0">
                <a:solidFill>
                  <a:srgbClr val="0070C0"/>
                </a:solidFill>
                <a:latin typeface="Arial Rounded MT Bold" pitchFamily="34" charset="0"/>
              </a:rPr>
              <a:t>deteriorate with loss of </a:t>
            </a:r>
            <a:r>
              <a:rPr lang="en-US" dirty="0" smtClean="0">
                <a:solidFill>
                  <a:srgbClr val="0070C0"/>
                </a:solidFill>
                <a:latin typeface="Arial Rounded MT Bold" pitchFamily="34" charset="0"/>
              </a:rPr>
              <a:t>tensile strength.</a:t>
            </a:r>
            <a:endParaRPr lang="en-US" dirty="0">
              <a:solidFill>
                <a:srgbClr val="0070C0"/>
              </a:solidFill>
              <a:latin typeface="Arial Rounded MT Bold" pitchFamily="34" charset="0"/>
            </a:endParaRPr>
          </a:p>
          <a:p>
            <a:pPr marL="114300" indent="0" algn="just">
              <a:buNone/>
            </a:pPr>
            <a:r>
              <a:rPr lang="en-US" dirty="0" smtClean="0">
                <a:solidFill>
                  <a:srgbClr val="0070C0"/>
                </a:solidFill>
                <a:latin typeface="Arial Rounded MT Bold" pitchFamily="34" charset="0"/>
              </a:rPr>
              <a:t>2- solutions            undergo </a:t>
            </a:r>
            <a:r>
              <a:rPr lang="en-US" dirty="0">
                <a:solidFill>
                  <a:srgbClr val="0070C0"/>
                </a:solidFill>
                <a:latin typeface="Arial Rounded MT Bold" pitchFamily="34" charset="0"/>
              </a:rPr>
              <a:t>adverse </a:t>
            </a:r>
            <a:r>
              <a:rPr lang="en-US" dirty="0" smtClean="0">
                <a:solidFill>
                  <a:srgbClr val="0070C0"/>
                </a:solidFill>
                <a:latin typeface="Arial Rounded MT Bold" pitchFamily="34" charset="0"/>
              </a:rPr>
              <a:t>chemical changes</a:t>
            </a:r>
          </a:p>
          <a:p>
            <a:pPr marL="114300" indent="0" algn="just">
              <a:buNone/>
            </a:pPr>
            <a:r>
              <a:rPr lang="en-US" dirty="0" smtClean="0">
                <a:solidFill>
                  <a:srgbClr val="0070C0"/>
                </a:solidFill>
                <a:latin typeface="Arial Rounded MT Bold" pitchFamily="34" charset="0"/>
              </a:rPr>
              <a:t>3- metal </a:t>
            </a:r>
            <a:r>
              <a:rPr lang="en-US" dirty="0">
                <a:solidFill>
                  <a:srgbClr val="0070C0"/>
                </a:solidFill>
                <a:latin typeface="Arial Rounded MT Bold" pitchFamily="34" charset="0"/>
              </a:rPr>
              <a:t>objects </a:t>
            </a:r>
            <a:r>
              <a:rPr lang="en-US" dirty="0" smtClean="0">
                <a:solidFill>
                  <a:srgbClr val="0070C0"/>
                </a:solidFill>
                <a:latin typeface="Arial Rounded MT Bold" pitchFamily="34" charset="0"/>
              </a:rPr>
              <a:t>            become </a:t>
            </a:r>
            <a:r>
              <a:rPr lang="en-US" dirty="0">
                <a:solidFill>
                  <a:srgbClr val="0070C0"/>
                </a:solidFill>
                <a:latin typeface="Arial Rounded MT Bold" pitchFamily="34" charset="0"/>
              </a:rPr>
              <a:t>pitted.</a:t>
            </a:r>
          </a:p>
          <a:p>
            <a:pPr algn="just"/>
            <a:endParaRPr lang="en-US" dirty="0" smtClean="0"/>
          </a:p>
          <a:p>
            <a:pPr marL="114300" indent="0" algn="just">
              <a:buNone/>
            </a:pPr>
            <a:r>
              <a:rPr lang="en-US" dirty="0" smtClean="0">
                <a:latin typeface="Bauhaus 93" pitchFamily="82" charset="0"/>
              </a:rPr>
              <a:t>Approach:</a:t>
            </a:r>
            <a:r>
              <a:rPr lang="en-US" dirty="0" smtClean="0"/>
              <a:t> </a:t>
            </a:r>
            <a:r>
              <a:rPr lang="en-US" sz="1900" dirty="0" smtClean="0">
                <a:solidFill>
                  <a:srgbClr val="7030A0"/>
                </a:solidFill>
                <a:latin typeface="Copperplate Gothic Bold" pitchFamily="34" charset="0"/>
              </a:rPr>
              <a:t>The </a:t>
            </a:r>
            <a:r>
              <a:rPr lang="en-US" sz="1900" dirty="0">
                <a:solidFill>
                  <a:srgbClr val="7030A0"/>
                </a:solidFill>
                <a:latin typeface="Copperplate Gothic Bold" pitchFamily="34" charset="0"/>
              </a:rPr>
              <a:t>total cycle time should be </a:t>
            </a:r>
            <a:r>
              <a:rPr lang="en-US" sz="1900" dirty="0" smtClean="0">
                <a:solidFill>
                  <a:srgbClr val="7030A0"/>
                </a:solidFill>
                <a:latin typeface="Copperplate Gothic Bold" pitchFamily="34" charset="0"/>
              </a:rPr>
              <a:t>controlled </a:t>
            </a:r>
          </a:p>
          <a:p>
            <a:pPr marL="114300" indent="0" algn="just">
              <a:buNone/>
            </a:pPr>
            <a:endParaRPr lang="en-US" sz="1900" dirty="0">
              <a:solidFill>
                <a:srgbClr val="7030A0"/>
              </a:solidFill>
              <a:latin typeface="Copperplate Gothic Bold" pitchFamily="34" charset="0"/>
            </a:endParaRPr>
          </a:p>
          <a:p>
            <a:pPr marL="114300" indent="0" algn="ctr">
              <a:buNone/>
            </a:pPr>
            <a:r>
              <a:rPr lang="en-US" sz="1900" dirty="0" smtClean="0">
                <a:solidFill>
                  <a:srgbClr val="7030A0"/>
                </a:solidFill>
                <a:latin typeface="Copperplate Gothic Bold" pitchFamily="34" charset="0"/>
              </a:rPr>
              <a:t>heating </a:t>
            </a:r>
            <a:r>
              <a:rPr lang="en-US" sz="1900" dirty="0">
                <a:solidFill>
                  <a:srgbClr val="7030A0"/>
                </a:solidFill>
                <a:latin typeface="Copperplate Gothic Bold" pitchFamily="34" charset="0"/>
              </a:rPr>
              <a:t>period is not </a:t>
            </a:r>
            <a:r>
              <a:rPr lang="en-US" sz="1900" dirty="0" smtClean="0">
                <a:solidFill>
                  <a:srgbClr val="7030A0"/>
                </a:solidFill>
                <a:latin typeface="Copperplate Gothic Bold" pitchFamily="34" charset="0"/>
              </a:rPr>
              <a:t>unnecessarily prolonged</a:t>
            </a:r>
          </a:p>
          <a:p>
            <a:pPr marL="114300" indent="0" algn="ctr">
              <a:buNone/>
            </a:pPr>
            <a:endParaRPr lang="en-US" sz="1900" dirty="0">
              <a:solidFill>
                <a:srgbClr val="7030A0"/>
              </a:solidFill>
              <a:latin typeface="Copperplate Gothic Bold" pitchFamily="34" charset="0"/>
            </a:endParaRPr>
          </a:p>
          <a:p>
            <a:pPr marL="114300" indent="0" algn="ctr">
              <a:buNone/>
            </a:pPr>
            <a:r>
              <a:rPr lang="en-US" sz="1900" dirty="0" smtClean="0">
                <a:solidFill>
                  <a:srgbClr val="7030A0"/>
                </a:solidFill>
                <a:latin typeface="Copperplate Gothic Bold" pitchFamily="34" charset="0"/>
              </a:rPr>
              <a:t>(</a:t>
            </a:r>
            <a:r>
              <a:rPr lang="en-US" sz="1900" dirty="0" smtClean="0">
                <a:solidFill>
                  <a:srgbClr val="FF0000"/>
                </a:solidFill>
                <a:latin typeface="Copperplate Gothic Bold" pitchFamily="34" charset="0"/>
              </a:rPr>
              <a:t>accomplished by </a:t>
            </a:r>
            <a:r>
              <a:rPr lang="en-US" sz="1900" dirty="0">
                <a:solidFill>
                  <a:srgbClr val="FF0000"/>
                </a:solidFill>
                <a:latin typeface="Copperplate Gothic Bold" pitchFamily="34" charset="0"/>
              </a:rPr>
              <a:t>shortening the cooling </a:t>
            </a:r>
            <a:r>
              <a:rPr lang="en-US" sz="1900" dirty="0" smtClean="0">
                <a:solidFill>
                  <a:srgbClr val="FF0000"/>
                </a:solidFill>
                <a:latin typeface="Copperplate Gothic Bold" pitchFamily="34" charset="0"/>
              </a:rPr>
              <a:t>period</a:t>
            </a:r>
            <a:r>
              <a:rPr lang="en-US" sz="1900" dirty="0" smtClean="0">
                <a:solidFill>
                  <a:srgbClr val="7030A0"/>
                </a:solidFill>
                <a:latin typeface="Copperplate Gothic Bold" pitchFamily="34" charset="0"/>
              </a:rPr>
              <a:t>)</a:t>
            </a:r>
            <a:endParaRPr lang="en-US" sz="1900" dirty="0">
              <a:solidFill>
                <a:srgbClr val="7030A0"/>
              </a:solidFill>
              <a:latin typeface="Copperplate Gothic Bold" pitchFamily="34" charset="0"/>
            </a:endParaRPr>
          </a:p>
        </p:txBody>
      </p:sp>
      <p:sp>
        <p:nvSpPr>
          <p:cNvPr id="4" name="Right Arrow 3"/>
          <p:cNvSpPr/>
          <p:nvPr/>
        </p:nvSpPr>
        <p:spPr>
          <a:xfrm>
            <a:off x="2410968" y="3243072"/>
            <a:ext cx="533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5193792" y="2496312"/>
            <a:ext cx="533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3014472" y="3657600"/>
            <a:ext cx="533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4724400" y="4648200"/>
            <a:ext cx="304800" cy="3810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0492" y="76200"/>
            <a:ext cx="2921508" cy="146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own Arrow 7"/>
          <p:cNvSpPr/>
          <p:nvPr/>
        </p:nvSpPr>
        <p:spPr>
          <a:xfrm>
            <a:off x="4285488" y="5410200"/>
            <a:ext cx="286512" cy="3810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7199500"/>
      </p:ext>
    </p:extLst>
  </p:cSld>
  <p:clrMapOvr>
    <a:masterClrMapping/>
  </p:clrMapOvr>
  <mc:AlternateContent xmlns:mc="http://schemas.openxmlformats.org/markup-compatibility/2006" xmlns:p14="http://schemas.microsoft.com/office/powerpoint/2010/main">
    <mc:Choice Requires="p14">
      <p:transition spd="med" advClick="0">
        <p14:prism isInverted="1"/>
      </p:transition>
    </mc:Choice>
    <mc:Fallback xmlns="">
      <p:transition spd="med" advClick="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5562600" cy="1371600"/>
          </a:xfrm>
        </p:spPr>
        <p:style>
          <a:lnRef idx="1">
            <a:schemeClr val="accent1"/>
          </a:lnRef>
          <a:fillRef idx="2">
            <a:schemeClr val="accent1"/>
          </a:fillRef>
          <a:effectRef idx="1">
            <a:schemeClr val="accent1"/>
          </a:effectRef>
          <a:fontRef idx="minor">
            <a:schemeClr val="dk1"/>
          </a:fontRef>
        </p:style>
        <p:txBody>
          <a:bodyPr/>
          <a:lstStyle/>
          <a:p>
            <a:pPr algn="just"/>
            <a:r>
              <a:rPr lang="en-US" sz="3200" dirty="0" smtClean="0">
                <a:solidFill>
                  <a:srgbClr val="FF0000"/>
                </a:solidFill>
                <a:latin typeface="Berlin Sans FB Demi" pitchFamily="34" charset="0"/>
              </a:rPr>
              <a:t>Example of easily reduction and problems in the reduction of cycling time:</a:t>
            </a:r>
            <a:endParaRPr lang="en-US" sz="3200" dirty="0">
              <a:solidFill>
                <a:srgbClr val="FF0000"/>
              </a:solidFill>
              <a:latin typeface="Berlin Sans FB Demi" pitchFamily="34" charset="0"/>
            </a:endParaRPr>
          </a:p>
        </p:txBody>
      </p:sp>
      <p:sp>
        <p:nvSpPr>
          <p:cNvPr id="3" name="Content Placeholder 2"/>
          <p:cNvSpPr>
            <a:spLocks noGrp="1"/>
          </p:cNvSpPr>
          <p:nvPr>
            <p:ph idx="1"/>
          </p:nvPr>
        </p:nvSpPr>
        <p:spPr>
          <a:xfrm>
            <a:off x="400812" y="1752600"/>
            <a:ext cx="7620000" cy="4800600"/>
          </a:xfrm>
        </p:spPr>
        <p:txBody>
          <a:bodyPr>
            <a:normAutofit lnSpcReduction="10000"/>
          </a:bodyPr>
          <a:lstStyle/>
          <a:p>
            <a:pPr marL="114300" indent="0" algn="just">
              <a:buNone/>
            </a:pPr>
            <a:r>
              <a:rPr lang="en-US" b="1" dirty="0" smtClean="0">
                <a:solidFill>
                  <a:srgbClr val="00B0F0"/>
                </a:solidFill>
                <a:latin typeface="Arial Narrow" pitchFamily="34" charset="0"/>
              </a:rPr>
              <a:t>1- Non-sealed </a:t>
            </a:r>
            <a:r>
              <a:rPr lang="en-US" b="1" dirty="0">
                <a:solidFill>
                  <a:srgbClr val="00B0F0"/>
                </a:solidFill>
                <a:latin typeface="Arial Narrow" pitchFamily="34" charset="0"/>
              </a:rPr>
              <a:t>items of equipment or containers </a:t>
            </a:r>
            <a:r>
              <a:rPr lang="en-US" b="1" dirty="0" smtClean="0">
                <a:solidFill>
                  <a:srgbClr val="00B0F0"/>
                </a:solidFill>
                <a:latin typeface="Arial Narrow" pitchFamily="34" charset="0"/>
              </a:rPr>
              <a:t>that do </a:t>
            </a:r>
            <a:r>
              <a:rPr lang="en-US" b="1" dirty="0">
                <a:solidFill>
                  <a:srgbClr val="00B0F0"/>
                </a:solidFill>
                <a:latin typeface="Arial Narrow" pitchFamily="34" charset="0"/>
              </a:rPr>
              <a:t>not contain solutions,</a:t>
            </a:r>
            <a:r>
              <a:rPr lang="en-US" dirty="0"/>
              <a:t> </a:t>
            </a:r>
            <a:r>
              <a:rPr lang="en-US" u="sng" dirty="0"/>
              <a:t>the steam may be </a:t>
            </a:r>
            <a:r>
              <a:rPr lang="en-US" u="sng" dirty="0" smtClean="0"/>
              <a:t>exhausted to </a:t>
            </a:r>
            <a:r>
              <a:rPr lang="en-US" u="sng" dirty="0"/>
              <a:t>the outside rapidly at the end of </a:t>
            </a:r>
            <a:r>
              <a:rPr lang="en-US" u="sng" dirty="0" smtClean="0"/>
              <a:t>the sterilizing </a:t>
            </a:r>
            <a:r>
              <a:rPr lang="en-US" u="sng" dirty="0"/>
              <a:t>cycle</a:t>
            </a:r>
            <a:r>
              <a:rPr lang="en-US" u="sng" dirty="0" smtClean="0"/>
              <a:t>.</a:t>
            </a:r>
          </a:p>
          <a:p>
            <a:pPr marL="114300" indent="0" algn="just">
              <a:buNone/>
            </a:pPr>
            <a:r>
              <a:rPr lang="en-US" dirty="0" smtClean="0"/>
              <a:t> </a:t>
            </a:r>
          </a:p>
          <a:p>
            <a:pPr marL="114300" indent="0" algn="ctr">
              <a:buNone/>
            </a:pPr>
            <a:r>
              <a:rPr lang="en-US" b="1" dirty="0" smtClean="0">
                <a:solidFill>
                  <a:srgbClr val="00B0F0"/>
                </a:solidFill>
                <a:latin typeface="Arial Narrow" pitchFamily="34" charset="0"/>
              </a:rPr>
              <a:t>Objects cooled rapidly, particularly </a:t>
            </a:r>
            <a:r>
              <a:rPr lang="en-US" b="1" dirty="0">
                <a:solidFill>
                  <a:srgbClr val="00B0F0"/>
                </a:solidFill>
                <a:latin typeface="Arial Narrow" pitchFamily="34" charset="0"/>
              </a:rPr>
              <a:t>if </a:t>
            </a:r>
            <a:r>
              <a:rPr lang="en-US" b="1" dirty="0" smtClean="0">
                <a:solidFill>
                  <a:srgbClr val="00B0F0"/>
                </a:solidFill>
                <a:latin typeface="Arial Narrow" pitchFamily="34" charset="0"/>
              </a:rPr>
              <a:t>removed from </a:t>
            </a:r>
            <a:r>
              <a:rPr lang="en-US" b="1" dirty="0">
                <a:solidFill>
                  <a:srgbClr val="00B0F0"/>
                </a:solidFill>
                <a:latin typeface="Arial Narrow" pitchFamily="34" charset="0"/>
              </a:rPr>
              <a:t>the </a:t>
            </a:r>
            <a:r>
              <a:rPr lang="en-US" b="1" dirty="0" smtClean="0">
                <a:solidFill>
                  <a:srgbClr val="00B0F0"/>
                </a:solidFill>
                <a:latin typeface="Arial Narrow" pitchFamily="34" charset="0"/>
              </a:rPr>
              <a:t>autoclave chamber.</a:t>
            </a:r>
          </a:p>
          <a:p>
            <a:pPr marL="114300" indent="0" algn="ctr">
              <a:buNone/>
            </a:pPr>
            <a:r>
              <a:rPr lang="en-US" dirty="0" smtClean="0"/>
              <a:t> </a:t>
            </a:r>
          </a:p>
          <a:p>
            <a:pPr marL="114300" indent="0" algn="just">
              <a:buNone/>
            </a:pPr>
            <a:r>
              <a:rPr lang="en-US" dirty="0" smtClean="0">
                <a:latin typeface="Berlin Sans FB Demi" pitchFamily="34" charset="0"/>
              </a:rPr>
              <a:t>2-</a:t>
            </a:r>
            <a:r>
              <a:rPr lang="en-US" dirty="0" smtClean="0"/>
              <a:t> </a:t>
            </a:r>
            <a:r>
              <a:rPr lang="en-US" dirty="0" smtClean="0">
                <a:latin typeface="Berlin Sans FB Demi" pitchFamily="34" charset="0"/>
              </a:rPr>
              <a:t>Such </a:t>
            </a:r>
            <a:r>
              <a:rPr lang="en-US" dirty="0">
                <a:latin typeface="Berlin Sans FB Demi" pitchFamily="34" charset="0"/>
              </a:rPr>
              <a:t>a procedure cannot be </a:t>
            </a:r>
            <a:r>
              <a:rPr lang="en-US" dirty="0" smtClean="0">
                <a:latin typeface="Berlin Sans FB Demi" pitchFamily="34" charset="0"/>
              </a:rPr>
              <a:t>employed for</a:t>
            </a:r>
            <a:r>
              <a:rPr lang="en-US" dirty="0" smtClean="0"/>
              <a:t> </a:t>
            </a:r>
            <a:r>
              <a:rPr lang="en-US" dirty="0" smtClean="0">
                <a:solidFill>
                  <a:srgbClr val="FF0000"/>
                </a:solidFill>
                <a:latin typeface="Berlin Sans FB Demi" pitchFamily="34" charset="0"/>
              </a:rPr>
              <a:t>solutions (sealed </a:t>
            </a:r>
            <a:r>
              <a:rPr lang="en-US" dirty="0">
                <a:solidFill>
                  <a:srgbClr val="FF0000"/>
                </a:solidFill>
                <a:latin typeface="Berlin Sans FB Demi" pitchFamily="34" charset="0"/>
              </a:rPr>
              <a:t>or unsealed in </a:t>
            </a:r>
            <a:r>
              <a:rPr lang="en-US" dirty="0" smtClean="0">
                <a:solidFill>
                  <a:srgbClr val="FF0000"/>
                </a:solidFill>
                <a:latin typeface="Berlin Sans FB Demi" pitchFamily="34" charset="0"/>
              </a:rPr>
              <a:t>containers)</a:t>
            </a:r>
            <a:r>
              <a:rPr lang="en-US" dirty="0"/>
              <a:t> </a:t>
            </a:r>
            <a:r>
              <a:rPr lang="en-US" dirty="0" smtClean="0"/>
              <a:t>because:</a:t>
            </a:r>
          </a:p>
          <a:p>
            <a:pPr marL="114300" indent="0" algn="just">
              <a:buNone/>
            </a:pPr>
            <a:r>
              <a:rPr lang="en-US" dirty="0" smtClean="0"/>
              <a:t>A- Rapid </a:t>
            </a:r>
            <a:r>
              <a:rPr lang="en-US" dirty="0"/>
              <a:t>release of </a:t>
            </a:r>
            <a:r>
              <a:rPr lang="en-US" dirty="0" smtClean="0"/>
              <a:t>chamber pressure </a:t>
            </a:r>
            <a:r>
              <a:rPr lang="en-US" dirty="0"/>
              <a:t>would cause </a:t>
            </a:r>
            <a:r>
              <a:rPr lang="en-US" u="sng" dirty="0"/>
              <a:t>violent </a:t>
            </a:r>
            <a:r>
              <a:rPr lang="en-US" u="sng" dirty="0" smtClean="0"/>
              <a:t>boiling </a:t>
            </a:r>
            <a:r>
              <a:rPr lang="en-US" u="sng" dirty="0"/>
              <a:t>of </a:t>
            </a:r>
            <a:r>
              <a:rPr lang="en-US" u="sng" dirty="0" smtClean="0"/>
              <a:t>the hot solution      spattering </a:t>
            </a:r>
            <a:r>
              <a:rPr lang="en-US" u="sng" dirty="0"/>
              <a:t>of the contents </a:t>
            </a:r>
            <a:r>
              <a:rPr lang="en-US" u="sng" dirty="0" smtClean="0"/>
              <a:t>of unsealed </a:t>
            </a:r>
            <a:r>
              <a:rPr lang="en-US" u="sng" dirty="0"/>
              <a:t>containers</a:t>
            </a:r>
            <a:r>
              <a:rPr lang="en-US" dirty="0"/>
              <a:t> </a:t>
            </a:r>
            <a:endParaRPr lang="en-US" dirty="0" smtClean="0"/>
          </a:p>
          <a:p>
            <a:pPr marL="114300" indent="0" algn="just">
              <a:buNone/>
            </a:pPr>
            <a:r>
              <a:rPr lang="en-US" dirty="0" smtClean="0"/>
              <a:t>B- Explosion </a:t>
            </a:r>
            <a:r>
              <a:rPr lang="en-US" dirty="0"/>
              <a:t>of sealed containers.</a:t>
            </a:r>
          </a:p>
        </p:txBody>
      </p:sp>
      <p:sp>
        <p:nvSpPr>
          <p:cNvPr id="4" name="Down Arrow 3"/>
          <p:cNvSpPr/>
          <p:nvPr/>
        </p:nvSpPr>
        <p:spPr>
          <a:xfrm>
            <a:off x="4538472" y="2590800"/>
            <a:ext cx="381000" cy="4815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3867"/>
            <a:ext cx="2362200"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a:off x="3886200" y="5181600"/>
            <a:ext cx="533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2942591"/>
      </p:ext>
    </p:extLst>
  </p:cSld>
  <p:clrMapOvr>
    <a:masterClrMapping/>
  </p:clrMapOvr>
  <mc:AlternateContent xmlns:mc="http://schemas.openxmlformats.org/markup-compatibility/2006" xmlns:p14="http://schemas.microsoft.com/office/powerpoint/2010/main">
    <mc:Choice Requires="p14">
      <p:transition spd="med" advClick="0">
        <p14:doors dir="vert"/>
      </p:transition>
    </mc:Choice>
    <mc:Fallback xmlns="">
      <p:transition spd="med" advClick="0">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3630</TotalTime>
  <Words>2556</Words>
  <Application>Microsoft Office PowerPoint</Application>
  <PresentationFormat>On-screen Show (4:3)</PresentationFormat>
  <Paragraphs>262</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Adjacency</vt:lpstr>
      <vt:lpstr>PowerPoint Presentation</vt:lpstr>
      <vt:lpstr>Moist Heat</vt:lpstr>
      <vt:lpstr>Continue moist Heat</vt:lpstr>
      <vt:lpstr>Air Displacement in autoclave</vt:lpstr>
      <vt:lpstr>Factors Determining Cycle Time</vt:lpstr>
      <vt:lpstr>PowerPoint Presentation</vt:lpstr>
      <vt:lpstr>Air-Steam Mixtures</vt:lpstr>
      <vt:lpstr>Approaches to Reduction of Cycle Time</vt:lpstr>
      <vt:lpstr>Example of easily reduction and problems in the reduction of cycling time:</vt:lpstr>
      <vt:lpstr>Approaches to reduce cycling time:</vt:lpstr>
      <vt:lpstr>Lower Temperature Sterilization.</vt:lpstr>
      <vt:lpstr>Wrapping Materials</vt:lpstr>
      <vt:lpstr>Indicators for Evaluating the Sterilization Process</vt:lpstr>
      <vt:lpstr>Application of Thermal Methods of Sterilization</vt:lpstr>
      <vt:lpstr>PowerPoint Presentation</vt:lpstr>
      <vt:lpstr>Non-thermal Methods</vt:lpstr>
      <vt:lpstr>Lethal action of UV sterilization</vt:lpstr>
      <vt:lpstr>Maintenance, Uses and installation  of UV light</vt:lpstr>
      <vt:lpstr>Ionizing Radiations</vt:lpstr>
      <vt:lpstr>PowerPoint Presentation</vt:lpstr>
      <vt:lpstr>Determination of Dosage</vt:lpstr>
      <vt:lpstr>Lethal Action and Dosage</vt:lpstr>
      <vt:lpstr>Applications for Sterilization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Sterilization Part 2</dc:title>
  <dc:creator>anas alhamdany</dc:creator>
  <cp:lastModifiedBy>anas alhamdany</cp:lastModifiedBy>
  <cp:revision>61</cp:revision>
  <dcterms:created xsi:type="dcterms:W3CDTF">2006-08-16T00:00:00Z</dcterms:created>
  <dcterms:modified xsi:type="dcterms:W3CDTF">2017-05-23T08:45:44Z</dcterms:modified>
</cp:coreProperties>
</file>