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5/20/2016</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5/20/2016</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5/20/2016</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5/20/2016</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5/20/2016</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5/20/2016</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5/20/2016</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latin typeface="Algerian" pitchFamily="82" charset="0"/>
              </a:rPr>
              <a:t>Lecture 8</a:t>
            </a:r>
            <a:endParaRPr lang="en-US" dirty="0">
              <a:latin typeface="Algerian" pitchFamily="82" charset="0"/>
            </a:endParaRPr>
          </a:p>
        </p:txBody>
      </p:sp>
      <p:sp>
        <p:nvSpPr>
          <p:cNvPr id="3" name="Subtitle 2"/>
          <p:cNvSpPr>
            <a:spLocks noGrp="1"/>
          </p:cNvSpPr>
          <p:nvPr>
            <p:ph type="subTitle" idx="1"/>
          </p:nvPr>
        </p:nvSpPr>
        <p:spPr/>
        <p:txBody>
          <a:bodyPr anchor="ctr">
            <a:normAutofit/>
          </a:bodyPr>
          <a:lstStyle/>
          <a:p>
            <a:r>
              <a:rPr lang="en-US" sz="4000" dirty="0" smtClean="0">
                <a:latin typeface="Copperplate Gothic Bold" pitchFamily="34" charset="0"/>
              </a:rPr>
              <a:t>Sterile products</a:t>
            </a:r>
            <a:endParaRPr lang="en-US" sz="4000" dirty="0">
              <a:latin typeface="Copperplate Gothic Bold" pitchFamily="34" charset="0"/>
            </a:endParaRPr>
          </a:p>
        </p:txBody>
      </p:sp>
    </p:spTree>
    <p:extLst>
      <p:ext uri="{BB962C8B-B14F-4D97-AF65-F5344CB8AC3E}">
        <p14:creationId xmlns:p14="http://schemas.microsoft.com/office/powerpoint/2010/main" val="2048228145"/>
      </p:ext>
    </p:extLst>
  </p:cSld>
  <p:clrMapOvr>
    <a:masterClrMapping/>
  </p:clrMapOvr>
  <p:transition spd="med" advClick="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5943600"/>
          </a:xfrm>
        </p:spPr>
        <p:txBody>
          <a:bodyPr/>
          <a:lstStyle/>
          <a:p>
            <a:pPr marL="578358" indent="-514350">
              <a:buFont typeface="+mj-lt"/>
              <a:buAutoNum type="arabicPeriod" startAt="4"/>
            </a:pPr>
            <a:r>
              <a:rPr lang="en-US" b="1" u="sng" dirty="0" smtClean="0">
                <a:solidFill>
                  <a:schemeClr val="accent1">
                    <a:lumMod val="75000"/>
                  </a:schemeClr>
                </a:solidFill>
                <a:effectLst>
                  <a:outerShdw blurRad="38100" dist="38100" dir="2700000" algn="tl">
                    <a:srgbClr val="000000">
                      <a:alpha val="43137"/>
                    </a:srgbClr>
                  </a:outerShdw>
                </a:effectLst>
              </a:rPr>
              <a:t>Tonicity contributors</a:t>
            </a:r>
          </a:p>
          <a:p>
            <a:pPr marL="64008" indent="0" algn="just">
              <a:buNone/>
            </a:pPr>
            <a:r>
              <a:rPr lang="en-US" b="1" dirty="0" smtClean="0">
                <a:solidFill>
                  <a:srgbClr val="FFFF00"/>
                </a:solidFill>
              </a:rPr>
              <a:t>Compounds that contribute to the isotonicty of a product</a:t>
            </a:r>
            <a:r>
              <a:rPr lang="en-US" dirty="0" smtClean="0"/>
              <a:t> to reduce pain of injection in areas with nerve endings.</a:t>
            </a:r>
          </a:p>
          <a:p>
            <a:pPr marL="64008" indent="0" algn="just">
              <a:buNone/>
            </a:pPr>
            <a:r>
              <a:rPr lang="en-US" b="1" dirty="0" smtClean="0">
                <a:solidFill>
                  <a:schemeClr val="accent4">
                    <a:lumMod val="60000"/>
                    <a:lumOff val="40000"/>
                  </a:schemeClr>
                </a:solidFill>
                <a:effectLst>
                  <a:outerShdw blurRad="38100" dist="38100" dir="2700000" algn="tl">
                    <a:srgbClr val="000000">
                      <a:alpha val="43137"/>
                    </a:srgbClr>
                  </a:outerShdw>
                </a:effectLst>
              </a:rPr>
              <a:t>(Buffers serve as tonicity contributors as well as stabilizers for the pH).</a:t>
            </a:r>
          </a:p>
          <a:p>
            <a:pPr marL="64008" indent="0" algn="just">
              <a:buNone/>
            </a:pPr>
            <a:endParaRPr lang="en-US" b="1" dirty="0">
              <a:solidFill>
                <a:schemeClr val="accent4">
                  <a:lumMod val="60000"/>
                  <a:lumOff val="40000"/>
                </a:schemeClr>
              </a:solidFill>
              <a:effectLst>
                <a:outerShdw blurRad="38100" dist="38100" dir="2700000" algn="tl">
                  <a:srgbClr val="000000">
                    <a:alpha val="43137"/>
                  </a:srgbClr>
                </a:outerShdw>
              </a:effectLst>
            </a:endParaRPr>
          </a:p>
          <a:p>
            <a:pPr marL="64008" indent="0" algn="just">
              <a:buNone/>
            </a:pPr>
            <a:r>
              <a:rPr lang="en-US" b="1" dirty="0" smtClean="0">
                <a:solidFill>
                  <a:srgbClr val="00B050"/>
                </a:solidFill>
                <a:effectLst>
                  <a:outerShdw blurRad="38100" dist="38100" dir="2700000" algn="tl">
                    <a:srgbClr val="000000">
                      <a:alpha val="43137"/>
                    </a:srgbClr>
                  </a:outerShdw>
                </a:effectLst>
              </a:rPr>
              <a:t>Methods of determination of isotonicty:</a:t>
            </a:r>
          </a:p>
          <a:p>
            <a:pPr marL="64008" indent="0" algn="just">
              <a:buNone/>
            </a:pPr>
            <a:r>
              <a:rPr lang="en-US" b="1" dirty="0" smtClean="0">
                <a:solidFill>
                  <a:srgbClr val="00B050"/>
                </a:solidFill>
                <a:effectLst>
                  <a:outerShdw blurRad="38100" dist="38100" dir="2700000" algn="tl">
                    <a:srgbClr val="000000">
                      <a:alpha val="43137"/>
                    </a:srgbClr>
                  </a:outerShdw>
                </a:effectLst>
              </a:rPr>
              <a:t>1-</a:t>
            </a:r>
            <a:r>
              <a:rPr lang="en-US" b="1" dirty="0" smtClean="0">
                <a:solidFill>
                  <a:schemeClr val="bg1"/>
                </a:solidFill>
                <a:effectLst>
                  <a:outerShdw blurRad="38100" dist="38100" dir="2700000" algn="tl">
                    <a:srgbClr val="000000">
                      <a:alpha val="43137"/>
                    </a:srgbClr>
                  </a:outerShdw>
                </a:effectLst>
              </a:rPr>
              <a:t> Freezing point depression</a:t>
            </a:r>
          </a:p>
          <a:p>
            <a:pPr marL="64008" indent="0" algn="just">
              <a:buNone/>
            </a:pPr>
            <a:r>
              <a:rPr lang="en-US" b="1" dirty="0" smtClean="0">
                <a:solidFill>
                  <a:srgbClr val="00B050"/>
                </a:solidFill>
                <a:effectLst>
                  <a:outerShdw blurRad="38100" dist="38100" dir="2700000" algn="tl">
                    <a:srgbClr val="000000">
                      <a:alpha val="43137"/>
                    </a:srgbClr>
                  </a:outerShdw>
                </a:effectLst>
              </a:rPr>
              <a:t>2-</a:t>
            </a:r>
            <a:r>
              <a:rPr lang="en-US" b="1" dirty="0" smtClean="0">
                <a:solidFill>
                  <a:schemeClr val="bg1"/>
                </a:solidFill>
                <a:effectLst>
                  <a:outerShdw blurRad="38100" dist="38100" dir="2700000" algn="tl">
                    <a:srgbClr val="000000">
                      <a:alpha val="43137"/>
                    </a:srgbClr>
                  </a:outerShdw>
                </a:effectLst>
              </a:rPr>
              <a:t> Permeability of a living semipermeable membrane into the blood stream.</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8300461"/>
      </p:ext>
    </p:extLst>
  </p:cSld>
  <p:clrMapOvr>
    <a:masterClrMapping/>
  </p:clrMapOvr>
  <mc:AlternateContent xmlns:mc="http://schemas.openxmlformats.org/markup-compatibility/2006" xmlns:p14="http://schemas.microsoft.com/office/powerpoint/2010/main">
    <mc:Choice Requires="p14">
      <p:transition spd="med" advClick="0">
        <p14:glitter pattern="hexagon"/>
      </p:transition>
    </mc:Choice>
    <mc:Fallback xmlns="">
      <p:transition spd="med"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294"/>
            <a:ext cx="8229600" cy="799306"/>
          </a:xfrm>
        </p:spPr>
        <p:style>
          <a:lnRef idx="1">
            <a:schemeClr val="accent5"/>
          </a:lnRef>
          <a:fillRef idx="2">
            <a:schemeClr val="accent5"/>
          </a:fillRef>
          <a:effectRef idx="1">
            <a:schemeClr val="accent5"/>
          </a:effectRef>
          <a:fontRef idx="minor">
            <a:schemeClr val="dk1"/>
          </a:fontRef>
        </p:style>
        <p:txBody>
          <a:bodyPr/>
          <a:lstStyle/>
          <a:p>
            <a:r>
              <a:rPr lang="en-US" dirty="0" smtClean="0"/>
              <a:t>Containers</a:t>
            </a:r>
            <a:endParaRPr lang="en-US" dirty="0"/>
          </a:p>
        </p:txBody>
      </p:sp>
      <p:sp>
        <p:nvSpPr>
          <p:cNvPr id="3" name="Content Placeholder 2"/>
          <p:cNvSpPr>
            <a:spLocks noGrp="1"/>
          </p:cNvSpPr>
          <p:nvPr>
            <p:ph idx="1"/>
          </p:nvPr>
        </p:nvSpPr>
        <p:spPr>
          <a:xfrm>
            <a:off x="228600" y="1676400"/>
            <a:ext cx="8686800" cy="4648200"/>
          </a:xfrm>
        </p:spPr>
        <p:txBody>
          <a:bodyPr/>
          <a:lstStyle/>
          <a:p>
            <a:pPr marL="64008" indent="0" algn="just">
              <a:buNone/>
            </a:pPr>
            <a:r>
              <a:rPr lang="en-US" b="1" u="sng" dirty="0" smtClean="0">
                <a:solidFill>
                  <a:schemeClr val="accent1"/>
                </a:solidFill>
                <a:effectLst>
                  <a:outerShdw blurRad="38100" dist="38100" dir="2700000" algn="tl">
                    <a:srgbClr val="000000">
                      <a:alpha val="43137"/>
                    </a:srgbClr>
                  </a:outerShdw>
                </a:effectLst>
              </a:rPr>
              <a:t>General notes:</a:t>
            </a:r>
          </a:p>
          <a:p>
            <a:pPr marL="578358" indent="-514350" algn="just">
              <a:buFont typeface="+mj-lt"/>
              <a:buAutoNum type="arabicPeriod"/>
            </a:pPr>
            <a:r>
              <a:rPr lang="en-US" dirty="0" smtClean="0"/>
              <a:t>Importance appear from </a:t>
            </a:r>
            <a:r>
              <a:rPr lang="en-US" b="1" u="sng" dirty="0" smtClean="0">
                <a:solidFill>
                  <a:srgbClr val="FFFF00"/>
                </a:solidFill>
                <a:effectLst>
                  <a:outerShdw blurRad="38100" dist="38100" dir="2700000" algn="tl">
                    <a:srgbClr val="000000">
                      <a:alpha val="43137"/>
                    </a:srgbClr>
                  </a:outerShdw>
                </a:effectLst>
              </a:rPr>
              <a:t>direct contact with the products. </a:t>
            </a:r>
          </a:p>
          <a:p>
            <a:pPr marL="578358" indent="-514350" algn="just">
              <a:buFont typeface="+mj-lt"/>
              <a:buAutoNum type="arabicPeriod"/>
            </a:pPr>
            <a:r>
              <a:rPr lang="en-US" dirty="0" smtClean="0"/>
              <a:t>But </a:t>
            </a:r>
            <a:r>
              <a:rPr lang="en-US" b="1" u="sng" dirty="0" smtClean="0">
                <a:solidFill>
                  <a:srgbClr val="00B050"/>
                </a:solidFill>
                <a:effectLst>
                  <a:outerShdw blurRad="38100" dist="38100" dir="2700000" algn="tl">
                    <a:srgbClr val="000000">
                      <a:alpha val="43137"/>
                    </a:srgbClr>
                  </a:outerShdw>
                </a:effectLst>
              </a:rPr>
              <a:t>no container </a:t>
            </a:r>
            <a:r>
              <a:rPr lang="en-US" dirty="0" smtClean="0"/>
              <a:t>presently available is </a:t>
            </a:r>
            <a:r>
              <a:rPr lang="en-US" b="1" u="sng" dirty="0" smtClean="0">
                <a:solidFill>
                  <a:srgbClr val="00B050"/>
                </a:solidFill>
                <a:effectLst>
                  <a:outerShdw blurRad="38100" dist="38100" dir="2700000" algn="tl">
                    <a:srgbClr val="000000">
                      <a:alpha val="43137"/>
                    </a:srgbClr>
                  </a:outerShdw>
                </a:effectLst>
              </a:rPr>
              <a:t>totally nonreactive</a:t>
            </a:r>
            <a:r>
              <a:rPr lang="en-US" dirty="0" smtClean="0"/>
              <a:t>, particularly with aq. solutions.</a:t>
            </a:r>
          </a:p>
          <a:p>
            <a:pPr marL="578358" indent="-514350" algn="just">
              <a:buFont typeface="+mj-lt"/>
              <a:buAutoNum type="arabicPeriod"/>
            </a:pPr>
            <a:r>
              <a:rPr lang="en-US" b="1" u="sng" dirty="0" smtClean="0">
                <a:solidFill>
                  <a:schemeClr val="accent5">
                    <a:lumMod val="60000"/>
                    <a:lumOff val="40000"/>
                  </a:schemeClr>
                </a:solidFill>
                <a:effectLst>
                  <a:outerShdw blurRad="38100" dist="38100" dir="2700000" algn="tl">
                    <a:srgbClr val="000000">
                      <a:alpha val="43137"/>
                    </a:srgbClr>
                  </a:outerShdw>
                </a:effectLst>
              </a:rPr>
              <a:t>Physical characteristics</a:t>
            </a:r>
            <a:r>
              <a:rPr lang="en-US" dirty="0" smtClean="0"/>
              <a:t> are the primary consideration </a:t>
            </a:r>
            <a:r>
              <a:rPr lang="en-US" b="1" u="sng" dirty="0" smtClean="0">
                <a:solidFill>
                  <a:schemeClr val="accent5">
                    <a:lumMod val="60000"/>
                    <a:lumOff val="40000"/>
                  </a:schemeClr>
                </a:solidFill>
                <a:effectLst>
                  <a:outerShdw blurRad="38100" dist="38100" dir="2700000" algn="tl">
                    <a:srgbClr val="000000">
                      <a:alpha val="43137"/>
                    </a:srgbClr>
                  </a:outerShdw>
                </a:effectLst>
              </a:rPr>
              <a:t>in selection of a protective container.</a:t>
            </a:r>
          </a:p>
        </p:txBody>
      </p:sp>
    </p:spTree>
    <p:extLst>
      <p:ext uri="{BB962C8B-B14F-4D97-AF65-F5344CB8AC3E}">
        <p14:creationId xmlns:p14="http://schemas.microsoft.com/office/powerpoint/2010/main" val="4213464229"/>
      </p:ext>
    </p:extLst>
  </p:cSld>
  <p:clrMapOvr>
    <a:masterClrMapping/>
  </p:clrMapOvr>
  <mc:AlternateContent xmlns:mc="http://schemas.openxmlformats.org/markup-compatibility/2006" xmlns:p14="http://schemas.microsoft.com/office/powerpoint/2010/main">
    <mc:Choice Requires="p14">
      <p:transition spd="med" advClick="0">
        <p14:vortex dir="r"/>
      </p:transition>
    </mc:Choice>
    <mc:Fallback xmlns="">
      <p:transition spd="med"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894"/>
            <a:ext cx="8229600" cy="799306"/>
          </a:xfrm>
        </p:spPr>
        <p:style>
          <a:lnRef idx="1">
            <a:schemeClr val="accent5"/>
          </a:lnRef>
          <a:fillRef idx="2">
            <a:schemeClr val="accent5"/>
          </a:fillRef>
          <a:effectRef idx="1">
            <a:schemeClr val="accent5"/>
          </a:effectRef>
          <a:fontRef idx="minor">
            <a:schemeClr val="dk1"/>
          </a:fontRef>
        </p:style>
        <p:txBody>
          <a:bodyPr/>
          <a:lstStyle/>
          <a:p>
            <a:r>
              <a:rPr lang="en-US" dirty="0" smtClean="0"/>
              <a:t>1- Plastic containers</a:t>
            </a:r>
            <a:endParaRPr lang="en-US" dirty="0"/>
          </a:p>
        </p:txBody>
      </p:sp>
      <p:sp>
        <p:nvSpPr>
          <p:cNvPr id="3" name="Content Placeholder 2"/>
          <p:cNvSpPr>
            <a:spLocks noGrp="1"/>
          </p:cNvSpPr>
          <p:nvPr>
            <p:ph idx="1"/>
          </p:nvPr>
        </p:nvSpPr>
        <p:spPr>
          <a:xfrm>
            <a:off x="228600" y="1447800"/>
            <a:ext cx="8763000" cy="5029200"/>
          </a:xfrm>
        </p:spPr>
        <p:txBody>
          <a:bodyPr/>
          <a:lstStyle/>
          <a:p>
            <a:pPr marL="64008" indent="0" algn="just">
              <a:buNone/>
            </a:pPr>
            <a:r>
              <a:rPr lang="en-US" dirty="0" smtClean="0"/>
              <a:t>Plastic containers for medical field consist of:</a:t>
            </a:r>
          </a:p>
          <a:p>
            <a:pPr marL="578358" indent="-514350" algn="just">
              <a:buFont typeface="+mj-lt"/>
              <a:buAutoNum type="arabicPeriod"/>
            </a:pPr>
            <a:r>
              <a:rPr lang="en-US" dirty="0" smtClean="0"/>
              <a:t>Thermoplastic polymer</a:t>
            </a:r>
          </a:p>
          <a:p>
            <a:pPr marL="578358" indent="-514350" algn="just">
              <a:buFont typeface="+mj-lt"/>
              <a:buAutoNum type="arabicPeriod"/>
            </a:pPr>
            <a:r>
              <a:rPr lang="en-US" dirty="0" smtClean="0"/>
              <a:t>Plasticizers</a:t>
            </a:r>
          </a:p>
          <a:p>
            <a:pPr marL="578358" indent="-514350" algn="just">
              <a:buFont typeface="+mj-lt"/>
              <a:buAutoNum type="arabicPeriod"/>
            </a:pPr>
            <a:r>
              <a:rPr lang="en-US" dirty="0" smtClean="0"/>
              <a:t>Fillers</a:t>
            </a:r>
          </a:p>
          <a:p>
            <a:pPr marL="578358" indent="-514350" algn="just">
              <a:buFont typeface="+mj-lt"/>
              <a:buAutoNum type="arabicPeriod"/>
            </a:pPr>
            <a:r>
              <a:rPr lang="en-US" dirty="0" smtClean="0"/>
              <a:t>Antioxidants</a:t>
            </a:r>
          </a:p>
          <a:p>
            <a:pPr marL="64008" indent="0">
              <a:buNone/>
            </a:pPr>
            <a:endParaRPr lang="en-US" dirty="0"/>
          </a:p>
          <a:p>
            <a:pPr marL="64008" indent="0" algn="just">
              <a:buNone/>
            </a:pPr>
            <a:r>
              <a:rPr lang="en-US" dirty="0" smtClean="0">
                <a:solidFill>
                  <a:srgbClr val="FFFF00"/>
                </a:solidFill>
              </a:rPr>
              <a:t>Mainly used because </a:t>
            </a:r>
            <a:r>
              <a:rPr lang="en-US" b="1" dirty="0" smtClean="0">
                <a:solidFill>
                  <a:srgbClr val="00B050"/>
                </a:solidFill>
                <a:effectLst>
                  <a:outerShdw blurRad="38100" dist="38100" dir="2700000" algn="tl">
                    <a:srgbClr val="000000">
                      <a:alpha val="43137"/>
                    </a:srgbClr>
                  </a:outerShdw>
                </a:effectLst>
              </a:rPr>
              <a:t>(light in weight, low toxicity, non-breakable, low in additives and low reactivity with the products)</a:t>
            </a:r>
          </a:p>
          <a:p>
            <a:pPr marL="578358" indent="-514350">
              <a:buFont typeface="+mj-lt"/>
              <a:buAutoNum type="arabicPeriod"/>
            </a:pPr>
            <a:endParaRPr lang="en-US" dirty="0" smtClean="0"/>
          </a:p>
          <a:p>
            <a:pPr marL="64008" indent="0">
              <a:buNone/>
            </a:pPr>
            <a:endParaRPr lang="en-US" dirty="0"/>
          </a:p>
        </p:txBody>
      </p:sp>
    </p:spTree>
    <p:extLst>
      <p:ext uri="{BB962C8B-B14F-4D97-AF65-F5344CB8AC3E}">
        <p14:creationId xmlns:p14="http://schemas.microsoft.com/office/powerpoint/2010/main" val="1309969234"/>
      </p:ext>
    </p:extLst>
  </p:cSld>
  <p:clrMapOvr>
    <a:masterClrMapping/>
  </p:clrMapOvr>
  <mc:AlternateContent xmlns:mc="http://schemas.openxmlformats.org/markup-compatibility/2006" xmlns:p14="http://schemas.microsoft.com/office/powerpoint/2010/main">
    <mc:Choice Requires="p14">
      <p:transition spd="med" advClick="0">
        <p14:shred/>
      </p:transition>
    </mc:Choice>
    <mc:Fallback xmlns="">
      <p:transition spd="med" advClick="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10600" cy="4876800"/>
          </a:xfrm>
          <a:ln>
            <a:solidFill>
              <a:srgbClr val="0070C0"/>
            </a:solidFill>
          </a:ln>
        </p:spPr>
        <p:txBody>
          <a:bodyPr>
            <a:normAutofit fontScale="77500" lnSpcReduction="20000"/>
          </a:bodyPr>
          <a:lstStyle/>
          <a:p>
            <a:pPr marL="64008" indent="0" algn="just">
              <a:buNone/>
            </a:pPr>
            <a:r>
              <a:rPr lang="en-US" sz="3100" b="1" dirty="0" smtClean="0">
                <a:effectLst>
                  <a:outerShdw blurRad="38100" dist="38100" dir="2700000" algn="tl">
                    <a:srgbClr val="000000">
                      <a:alpha val="43137"/>
                    </a:srgbClr>
                  </a:outerShdw>
                </a:effectLst>
              </a:rPr>
              <a:t>Glass is a preferred containers for injections.</a:t>
            </a:r>
          </a:p>
          <a:p>
            <a:pPr marL="64008" indent="0">
              <a:buNone/>
            </a:pPr>
            <a:endParaRPr lang="en-US" sz="3100" dirty="0"/>
          </a:p>
          <a:p>
            <a:pPr marL="64008" indent="0" algn="just">
              <a:buNone/>
            </a:pPr>
            <a:r>
              <a:rPr lang="en-US" sz="3100" b="1" dirty="0" smtClean="0">
                <a:solidFill>
                  <a:srgbClr val="FFFF00"/>
                </a:solidFill>
                <a:effectLst>
                  <a:outerShdw blurRad="38100" dist="38100" dir="2700000" algn="tl">
                    <a:srgbClr val="000000">
                      <a:alpha val="43137"/>
                    </a:srgbClr>
                  </a:outerShdw>
                </a:effectLst>
              </a:rPr>
              <a:t>Two glass types available: (soda-lime and borosilicate).</a:t>
            </a:r>
          </a:p>
          <a:p>
            <a:pPr marL="64008" indent="0" algn="just">
              <a:buNone/>
            </a:pPr>
            <a:endParaRPr lang="en-US" sz="3100" b="1" dirty="0">
              <a:solidFill>
                <a:srgbClr val="FFFF00"/>
              </a:solidFill>
              <a:effectLst>
                <a:outerShdw blurRad="38100" dist="38100" dir="2700000" algn="tl">
                  <a:srgbClr val="000000">
                    <a:alpha val="43137"/>
                  </a:srgbClr>
                </a:outerShdw>
              </a:effectLst>
            </a:endParaRPr>
          </a:p>
          <a:p>
            <a:pPr marL="64008" indent="0" algn="just">
              <a:buNone/>
            </a:pPr>
            <a:r>
              <a:rPr lang="en-US" sz="3100" b="1" u="sng" dirty="0" smtClean="0">
                <a:solidFill>
                  <a:schemeClr val="accent3">
                    <a:lumMod val="40000"/>
                    <a:lumOff val="60000"/>
                  </a:schemeClr>
                </a:solidFill>
                <a:effectLst>
                  <a:outerShdw blurRad="38100" dist="38100" dir="2700000" algn="tl">
                    <a:srgbClr val="000000">
                      <a:alpha val="43137"/>
                    </a:srgbClr>
                  </a:outerShdw>
                </a:effectLst>
              </a:rPr>
              <a:t>Physical characteristics:</a:t>
            </a:r>
          </a:p>
          <a:p>
            <a:pPr marL="64008" indent="0" algn="just">
              <a:buNone/>
            </a:pPr>
            <a:r>
              <a:rPr lang="en-US" sz="3100" b="1" dirty="0" smtClean="0">
                <a:effectLst>
                  <a:outerShdw blurRad="38100" dist="38100" dir="2700000" algn="tl">
                    <a:srgbClr val="000000">
                      <a:alpha val="43137"/>
                    </a:srgbClr>
                  </a:outerShdw>
                </a:effectLst>
              </a:rPr>
              <a:t>1- </a:t>
            </a:r>
            <a:r>
              <a:rPr lang="en-US" sz="3100" b="1" dirty="0" smtClean="0">
                <a:solidFill>
                  <a:schemeClr val="accent4">
                    <a:lumMod val="60000"/>
                    <a:lumOff val="40000"/>
                  </a:schemeClr>
                </a:solidFill>
                <a:effectLst>
                  <a:outerShdw blurRad="38100" dist="38100" dir="2700000" algn="tl">
                    <a:srgbClr val="000000">
                      <a:alpha val="43137"/>
                    </a:srgbClr>
                  </a:outerShdw>
                </a:effectLst>
              </a:rPr>
              <a:t>Protection </a:t>
            </a:r>
            <a:r>
              <a:rPr lang="en-US" sz="3100" b="1" dirty="0">
                <a:solidFill>
                  <a:schemeClr val="accent4">
                    <a:lumMod val="60000"/>
                    <a:lumOff val="40000"/>
                  </a:schemeClr>
                </a:solidFill>
                <a:effectLst>
                  <a:outerShdw blurRad="38100" dist="38100" dir="2700000" algn="tl">
                    <a:srgbClr val="000000">
                      <a:alpha val="43137"/>
                    </a:srgbClr>
                  </a:outerShdw>
                </a:effectLst>
              </a:rPr>
              <a:t>from UV-light</a:t>
            </a:r>
            <a:r>
              <a:rPr lang="en-US" sz="3100" b="1" dirty="0">
                <a:effectLst>
                  <a:outerShdw blurRad="38100" dist="38100" dir="2700000" algn="tl">
                    <a:srgbClr val="000000">
                      <a:alpha val="43137"/>
                    </a:srgbClr>
                  </a:outerShdw>
                </a:effectLst>
              </a:rPr>
              <a:t> </a:t>
            </a:r>
            <a:r>
              <a:rPr lang="en-US" sz="3100" b="1" dirty="0" smtClean="0">
                <a:effectLst>
                  <a:outerShdw blurRad="38100" dist="38100" dir="2700000" algn="tl">
                    <a:srgbClr val="000000">
                      <a:alpha val="43137"/>
                    </a:srgbClr>
                  </a:outerShdw>
                </a:effectLst>
              </a:rPr>
              <a:t>by using amber glass containers (made from iron oxide).</a:t>
            </a:r>
          </a:p>
          <a:p>
            <a:pPr marL="64008" indent="0" algn="just">
              <a:buNone/>
            </a:pPr>
            <a:r>
              <a:rPr lang="en-US" sz="3100" b="1" dirty="0" smtClean="0">
                <a:effectLst>
                  <a:outerShdw blurRad="38100" dist="38100" dir="2700000" algn="tl">
                    <a:srgbClr val="000000">
                      <a:alpha val="43137"/>
                    </a:srgbClr>
                  </a:outerShdw>
                </a:effectLst>
              </a:rPr>
              <a:t>2- </a:t>
            </a:r>
            <a:r>
              <a:rPr lang="en-US" sz="3100" b="1" dirty="0" smtClean="0">
                <a:solidFill>
                  <a:schemeClr val="accent4">
                    <a:lumMod val="60000"/>
                    <a:lumOff val="40000"/>
                  </a:schemeClr>
                </a:solidFill>
                <a:effectLst>
                  <a:outerShdw blurRad="38100" dist="38100" dir="2700000" algn="tl">
                    <a:srgbClr val="000000">
                      <a:alpha val="43137"/>
                    </a:srgbClr>
                  </a:outerShdw>
                </a:effectLst>
              </a:rPr>
              <a:t>Sufficient physical strength</a:t>
            </a:r>
            <a:r>
              <a:rPr lang="en-US" sz="3100" b="1" dirty="0" smtClean="0">
                <a:effectLst>
                  <a:outerShdw blurRad="38100" dist="38100" dir="2700000" algn="tl">
                    <a:srgbClr val="000000">
                      <a:alpha val="43137"/>
                    </a:srgbClr>
                  </a:outerShdw>
                </a:effectLst>
              </a:rPr>
              <a:t> to withstand high pressure during autoclaving, shipping, processing and storage.</a:t>
            </a:r>
          </a:p>
          <a:p>
            <a:pPr marL="64008" indent="0" algn="just">
              <a:buNone/>
            </a:pPr>
            <a:r>
              <a:rPr lang="en-US" sz="3100" b="1" dirty="0" smtClean="0">
                <a:effectLst>
                  <a:outerShdw blurRad="38100" dist="38100" dir="2700000" algn="tl">
                    <a:srgbClr val="000000">
                      <a:alpha val="43137"/>
                    </a:srgbClr>
                  </a:outerShdw>
                </a:effectLst>
              </a:rPr>
              <a:t>3- </a:t>
            </a:r>
            <a:r>
              <a:rPr lang="en-US" sz="3100" b="1" dirty="0" smtClean="0">
                <a:solidFill>
                  <a:schemeClr val="accent4">
                    <a:lumMod val="60000"/>
                    <a:lumOff val="40000"/>
                  </a:schemeClr>
                </a:solidFill>
                <a:effectLst>
                  <a:outerShdw blurRad="38100" dist="38100" dir="2700000" algn="tl">
                    <a:srgbClr val="000000">
                      <a:alpha val="43137"/>
                    </a:srgbClr>
                  </a:outerShdw>
                </a:effectLst>
              </a:rPr>
              <a:t>Thermal expansion </a:t>
            </a:r>
            <a:r>
              <a:rPr lang="en-US" sz="3100" b="1" dirty="0" smtClean="0">
                <a:effectLst>
                  <a:outerShdw blurRad="38100" dist="38100" dir="2700000" algn="tl">
                    <a:srgbClr val="000000">
                      <a:alpha val="43137"/>
                    </a:srgbClr>
                  </a:outerShdw>
                </a:effectLst>
              </a:rPr>
              <a:t>to withstand thermal shocks during washing and sterilization.</a:t>
            </a:r>
          </a:p>
          <a:p>
            <a:pPr marL="64008" indent="0" algn="just">
              <a:buNone/>
            </a:pPr>
            <a:r>
              <a:rPr lang="en-US" sz="3100" b="1" dirty="0" smtClean="0">
                <a:effectLst>
                  <a:outerShdw blurRad="38100" dist="38100" dir="2700000" algn="tl">
                    <a:srgbClr val="000000">
                      <a:alpha val="43137"/>
                    </a:srgbClr>
                  </a:outerShdw>
                </a:effectLst>
              </a:rPr>
              <a:t>4- </a:t>
            </a:r>
            <a:r>
              <a:rPr lang="en-US" sz="3100" b="1" dirty="0" smtClean="0">
                <a:solidFill>
                  <a:schemeClr val="accent4">
                    <a:lumMod val="60000"/>
                    <a:lumOff val="40000"/>
                  </a:schemeClr>
                </a:solidFill>
                <a:effectLst>
                  <a:outerShdw blurRad="38100" dist="38100" dir="2700000" algn="tl">
                    <a:srgbClr val="000000">
                      <a:alpha val="43137"/>
                    </a:srgbClr>
                  </a:outerShdw>
                </a:effectLst>
              </a:rPr>
              <a:t>Transparency</a:t>
            </a:r>
            <a:r>
              <a:rPr lang="en-US" sz="3100" b="1" dirty="0" smtClean="0">
                <a:effectLst>
                  <a:outerShdw blurRad="38100" dist="38100" dir="2700000" algn="tl">
                    <a:srgbClr val="000000">
                      <a:alpha val="43137"/>
                    </a:srgbClr>
                  </a:outerShdw>
                </a:effectLst>
              </a:rPr>
              <a:t> to facilitate inspection.</a:t>
            </a:r>
          </a:p>
          <a:p>
            <a:pPr marL="64008" indent="0" algn="just">
              <a:buNone/>
            </a:pPr>
            <a:r>
              <a:rPr lang="en-US" sz="3100" b="1" dirty="0" smtClean="0">
                <a:effectLst>
                  <a:outerShdw blurRad="38100" dist="38100" dir="2700000" algn="tl">
                    <a:srgbClr val="000000">
                      <a:alpha val="43137"/>
                    </a:srgbClr>
                  </a:outerShdw>
                </a:effectLst>
              </a:rPr>
              <a:t>5- </a:t>
            </a:r>
            <a:r>
              <a:rPr lang="en-US" sz="3100" b="1" dirty="0" smtClean="0">
                <a:solidFill>
                  <a:schemeClr val="accent4">
                    <a:lumMod val="60000"/>
                    <a:lumOff val="40000"/>
                  </a:schemeClr>
                </a:solidFill>
                <a:effectLst>
                  <a:outerShdw blurRad="38100" dist="38100" dir="2700000" algn="tl">
                    <a:srgbClr val="000000">
                      <a:alpha val="43137"/>
                    </a:srgbClr>
                  </a:outerShdw>
                </a:effectLst>
              </a:rPr>
              <a:t>Uniform physical dimensions </a:t>
            </a:r>
            <a:r>
              <a:rPr lang="en-US" sz="3100" b="1" dirty="0" smtClean="0">
                <a:effectLst>
                  <a:outerShdw blurRad="38100" dist="38100" dir="2700000" algn="tl">
                    <a:srgbClr val="000000">
                      <a:alpha val="43137"/>
                    </a:srgbClr>
                  </a:outerShdw>
                </a:effectLst>
              </a:rPr>
              <a:t>to facilitate handling by machines in automatic operations.</a:t>
            </a:r>
            <a:endParaRPr lang="en-US" sz="3100" b="1" dirty="0">
              <a:effectLst>
                <a:outerShdw blurRad="38100" dist="38100" dir="2700000" algn="tl">
                  <a:srgbClr val="000000">
                    <a:alpha val="43137"/>
                  </a:srgbClr>
                </a:outerShdw>
              </a:effectLst>
            </a:endParaRPr>
          </a:p>
        </p:txBody>
      </p:sp>
      <p:sp>
        <p:nvSpPr>
          <p:cNvPr id="4" name="Title 1"/>
          <p:cNvSpPr>
            <a:spLocks noGrp="1"/>
          </p:cNvSpPr>
          <p:nvPr>
            <p:ph type="title"/>
          </p:nvPr>
        </p:nvSpPr>
        <p:spPr>
          <a:xfrm>
            <a:off x="457200" y="381000"/>
            <a:ext cx="8229600" cy="838200"/>
          </a:xfrm>
        </p:spPr>
        <p:style>
          <a:lnRef idx="1">
            <a:schemeClr val="accent5"/>
          </a:lnRef>
          <a:fillRef idx="2">
            <a:schemeClr val="accent5"/>
          </a:fillRef>
          <a:effectRef idx="1">
            <a:schemeClr val="accent5"/>
          </a:effectRef>
          <a:fontRef idx="minor">
            <a:schemeClr val="dk1"/>
          </a:fontRef>
        </p:style>
        <p:txBody>
          <a:bodyPr/>
          <a:lstStyle/>
          <a:p>
            <a:r>
              <a:rPr lang="en-US" dirty="0" smtClean="0"/>
              <a:t>2- Glass containers</a:t>
            </a:r>
            <a:endParaRPr lang="en-US" dirty="0"/>
          </a:p>
        </p:txBody>
      </p:sp>
    </p:spTree>
    <p:extLst>
      <p:ext uri="{BB962C8B-B14F-4D97-AF65-F5344CB8AC3E}">
        <p14:creationId xmlns:p14="http://schemas.microsoft.com/office/powerpoint/2010/main" val="1162888434"/>
      </p:ext>
    </p:extLst>
  </p:cSld>
  <p:clrMapOvr>
    <a:masterClrMapping/>
  </p:clrMapOvr>
  <mc:AlternateContent xmlns:mc="http://schemas.openxmlformats.org/markup-compatibility/2006" xmlns:p14="http://schemas.microsoft.com/office/powerpoint/2010/main">
    <mc:Choice Requires="p14">
      <p:transition spd="med" advClick="0">
        <p14:switch dir="r"/>
      </p:transition>
    </mc:Choice>
    <mc:Fallback xmlns="">
      <p:transition spd="med"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style>
          <a:lnRef idx="1">
            <a:schemeClr val="accent5"/>
          </a:lnRef>
          <a:fillRef idx="2">
            <a:schemeClr val="accent5"/>
          </a:fillRef>
          <a:effectRef idx="1">
            <a:schemeClr val="accent5"/>
          </a:effectRef>
          <a:fontRef idx="minor">
            <a:schemeClr val="dk1"/>
          </a:fontRef>
        </p:style>
        <p:txBody>
          <a:bodyPr/>
          <a:lstStyle/>
          <a:p>
            <a:r>
              <a:rPr lang="en-US" dirty="0" smtClean="0"/>
              <a:t>Rubber closure</a:t>
            </a:r>
            <a:endParaRPr lang="en-US" dirty="0"/>
          </a:p>
        </p:txBody>
      </p:sp>
      <p:sp>
        <p:nvSpPr>
          <p:cNvPr id="3" name="Content Placeholder 2"/>
          <p:cNvSpPr>
            <a:spLocks noGrp="1"/>
          </p:cNvSpPr>
          <p:nvPr>
            <p:ph idx="1"/>
          </p:nvPr>
        </p:nvSpPr>
        <p:spPr>
          <a:xfrm>
            <a:off x="228600" y="1295400"/>
            <a:ext cx="8686800" cy="5334000"/>
          </a:xfrm>
        </p:spPr>
        <p:txBody>
          <a:bodyPr>
            <a:normAutofit fontScale="92500" lnSpcReduction="20000"/>
          </a:bodyPr>
          <a:lstStyle/>
          <a:p>
            <a:pPr algn="just">
              <a:buFontTx/>
              <a:buChar char="-"/>
            </a:pPr>
            <a:r>
              <a:rPr lang="en-US" b="1" dirty="0" smtClean="0">
                <a:solidFill>
                  <a:schemeClr val="accent1"/>
                </a:solidFill>
                <a:effectLst>
                  <a:outerShdw blurRad="38100" dist="38100" dir="2700000" algn="tl">
                    <a:srgbClr val="000000">
                      <a:alpha val="43137"/>
                    </a:srgbClr>
                  </a:outerShdw>
                </a:effectLst>
              </a:rPr>
              <a:t>Seal openings in vials, bottles</a:t>
            </a:r>
          </a:p>
          <a:p>
            <a:pPr algn="just">
              <a:buFontTx/>
              <a:buChar char="-"/>
            </a:pPr>
            <a:r>
              <a:rPr lang="en-US" b="1" dirty="0" smtClean="0">
                <a:solidFill>
                  <a:srgbClr val="FFFF00"/>
                </a:solidFill>
                <a:effectLst>
                  <a:outerShdw blurRad="38100" dist="38100" dir="2700000" algn="tl">
                    <a:srgbClr val="000000">
                      <a:alpha val="43137"/>
                    </a:srgbClr>
                  </a:outerShdw>
                </a:effectLst>
              </a:rPr>
              <a:t>Provide soft and elastic enough to permit entry and withdrawal</a:t>
            </a:r>
            <a:r>
              <a:rPr lang="en-US" dirty="0" smtClean="0"/>
              <a:t> of a hypodermic needle without loss of integrity of the sealed container.</a:t>
            </a:r>
          </a:p>
          <a:p>
            <a:pPr algn="just">
              <a:buFontTx/>
              <a:buChar char="-"/>
            </a:pPr>
            <a:r>
              <a:rPr lang="en-US" b="1" dirty="0" smtClean="0">
                <a:solidFill>
                  <a:schemeClr val="bg1"/>
                </a:solidFill>
                <a:effectLst>
                  <a:outerShdw blurRad="38100" dist="38100" dir="2700000" algn="tl">
                    <a:srgbClr val="000000">
                      <a:alpha val="43137"/>
                    </a:srgbClr>
                  </a:outerShdw>
                </a:effectLst>
              </a:rPr>
              <a:t>Non-reactive</a:t>
            </a:r>
            <a:r>
              <a:rPr lang="en-US" dirty="0" smtClean="0"/>
              <a:t> with the products in contact.</a:t>
            </a:r>
          </a:p>
          <a:p>
            <a:pPr algn="just">
              <a:buFontTx/>
              <a:buChar char="-"/>
            </a:pPr>
            <a:endParaRPr lang="en-US" dirty="0"/>
          </a:p>
          <a:p>
            <a:pPr marL="64008" indent="0" algn="just">
              <a:buNone/>
            </a:pPr>
            <a:r>
              <a:rPr lang="en-US" b="1" u="sng" dirty="0" smtClean="0">
                <a:solidFill>
                  <a:schemeClr val="accent5">
                    <a:lumMod val="60000"/>
                    <a:lumOff val="40000"/>
                  </a:schemeClr>
                </a:solidFill>
              </a:rPr>
              <a:t>Compatibility problems:</a:t>
            </a:r>
          </a:p>
          <a:p>
            <a:pPr marL="578358" indent="-514350" algn="just">
              <a:buFont typeface="+mj-lt"/>
              <a:buAutoNum type="alphaLcParenR"/>
            </a:pPr>
            <a:r>
              <a:rPr lang="en-US" dirty="0" smtClean="0">
                <a:solidFill>
                  <a:schemeClr val="accent5">
                    <a:lumMod val="60000"/>
                    <a:lumOff val="40000"/>
                  </a:schemeClr>
                </a:solidFill>
              </a:rPr>
              <a:t>Leaching of ingredients from rubber</a:t>
            </a:r>
            <a:r>
              <a:rPr lang="en-US" dirty="0" smtClean="0"/>
              <a:t> with subsequent reaction with the product.</a:t>
            </a:r>
          </a:p>
          <a:p>
            <a:pPr marL="578358" indent="-514350" algn="just">
              <a:buFont typeface="+mj-lt"/>
              <a:buAutoNum type="alphaLcParenR"/>
            </a:pPr>
            <a:r>
              <a:rPr lang="en-US" dirty="0" smtClean="0">
                <a:solidFill>
                  <a:schemeClr val="accent5">
                    <a:lumMod val="60000"/>
                    <a:lumOff val="40000"/>
                  </a:schemeClr>
                </a:solidFill>
              </a:rPr>
              <a:t>Removal of ingredients from the product </a:t>
            </a:r>
            <a:r>
              <a:rPr lang="en-US" dirty="0" smtClean="0"/>
              <a:t>by sorption or by vapor transfer through the closure.</a:t>
            </a:r>
            <a:endParaRPr lang="en-US" dirty="0"/>
          </a:p>
        </p:txBody>
      </p:sp>
    </p:spTree>
    <p:extLst>
      <p:ext uri="{BB962C8B-B14F-4D97-AF65-F5344CB8AC3E}">
        <p14:creationId xmlns:p14="http://schemas.microsoft.com/office/powerpoint/2010/main" val="1586541028"/>
      </p:ext>
    </p:extLst>
  </p:cSld>
  <p:clrMapOvr>
    <a:masterClrMapping/>
  </p:clrMapOvr>
  <mc:AlternateContent xmlns:mc="http://schemas.openxmlformats.org/markup-compatibility/2006" xmlns:p14="http://schemas.microsoft.com/office/powerpoint/2010/main">
    <mc:Choice Requires="p14">
      <p:transition spd="med" advClick="0">
        <p14:flip dir="r"/>
      </p:transition>
    </mc:Choice>
    <mc:Fallback xmlns="">
      <p:transition spd="med"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txBody>
          <a:bodyPr/>
          <a:lstStyle/>
          <a:p>
            <a:r>
              <a:rPr lang="en-US" dirty="0" smtClean="0"/>
              <a:t>Devices</a:t>
            </a:r>
            <a:endParaRPr lang="en-US" dirty="0"/>
          </a:p>
        </p:txBody>
      </p:sp>
      <p:sp>
        <p:nvSpPr>
          <p:cNvPr id="3" name="Content Placeholder 2"/>
          <p:cNvSpPr>
            <a:spLocks noGrp="1"/>
          </p:cNvSpPr>
          <p:nvPr>
            <p:ph idx="1"/>
          </p:nvPr>
        </p:nvSpPr>
        <p:spPr>
          <a:xfrm>
            <a:off x="304800" y="1143000"/>
            <a:ext cx="8534400" cy="5486400"/>
          </a:xfrm>
        </p:spPr>
        <p:txBody>
          <a:bodyPr>
            <a:normAutofit fontScale="85000" lnSpcReduction="20000"/>
          </a:bodyPr>
          <a:lstStyle/>
          <a:p>
            <a:pPr marL="64008" indent="0" algn="just">
              <a:buNone/>
            </a:pPr>
            <a:r>
              <a:rPr lang="en-US" dirty="0" smtClean="0"/>
              <a:t>Convey of products from container into the body or from one container to another, thus compatibility between product and device is evaluated.</a:t>
            </a:r>
          </a:p>
          <a:p>
            <a:pPr marL="64008" indent="0" algn="just">
              <a:buNone/>
            </a:pPr>
            <a:r>
              <a:rPr lang="en-US" dirty="0" smtClean="0"/>
              <a:t> </a:t>
            </a:r>
            <a:r>
              <a:rPr lang="en-US" b="1" u="sng" dirty="0" smtClean="0">
                <a:effectLst>
                  <a:outerShdw blurRad="38100" dist="38100" dir="2700000" algn="tl">
                    <a:srgbClr val="000000">
                      <a:alpha val="43137"/>
                    </a:srgbClr>
                  </a:outerShdw>
                </a:effectLst>
              </a:rPr>
              <a:t>Examples: </a:t>
            </a:r>
          </a:p>
          <a:p>
            <a:pPr marL="578358" indent="-514350" algn="just">
              <a:buFont typeface="+mj-lt"/>
              <a:buAutoNum type="arabicPeriod"/>
            </a:pPr>
            <a:r>
              <a:rPr lang="en-US" dirty="0" smtClean="0">
                <a:solidFill>
                  <a:srgbClr val="FFFF00"/>
                </a:solidFill>
              </a:rPr>
              <a:t>hypodermic needles (stainless-steel)</a:t>
            </a:r>
          </a:p>
          <a:p>
            <a:pPr marL="578358" indent="-514350" algn="just">
              <a:buFont typeface="+mj-lt"/>
              <a:buAutoNum type="arabicPeriod"/>
            </a:pPr>
            <a:r>
              <a:rPr lang="en-US" dirty="0" smtClean="0">
                <a:solidFill>
                  <a:srgbClr val="FFFF00"/>
                </a:solidFill>
              </a:rPr>
              <a:t>plastic irrigating solution bottles</a:t>
            </a:r>
          </a:p>
          <a:p>
            <a:pPr marL="578358" indent="-514350" algn="just">
              <a:buFont typeface="+mj-lt"/>
              <a:buAutoNum type="arabicPeriod"/>
            </a:pPr>
            <a:r>
              <a:rPr lang="en-US" dirty="0" smtClean="0">
                <a:solidFill>
                  <a:srgbClr val="FFFF00"/>
                </a:solidFill>
              </a:rPr>
              <a:t>plastic ophthalmic dropping bottles</a:t>
            </a:r>
          </a:p>
          <a:p>
            <a:pPr marL="578358" indent="-514350" algn="just">
              <a:buFont typeface="+mj-lt"/>
              <a:buAutoNum type="arabicPeriod"/>
            </a:pPr>
            <a:r>
              <a:rPr lang="en-US" dirty="0" smtClean="0">
                <a:solidFill>
                  <a:srgbClr val="FFFF00"/>
                </a:solidFill>
              </a:rPr>
              <a:t>transfer needles </a:t>
            </a:r>
          </a:p>
          <a:p>
            <a:pPr marL="578358" indent="-514350" algn="just">
              <a:buFont typeface="+mj-lt"/>
              <a:buAutoNum type="arabicPeriod"/>
            </a:pPr>
            <a:r>
              <a:rPr lang="en-US" dirty="0" smtClean="0">
                <a:solidFill>
                  <a:srgbClr val="FFFF00"/>
                </a:solidFill>
              </a:rPr>
              <a:t>transfer set (I.V. catheter from silicone rubber and nylon)</a:t>
            </a:r>
          </a:p>
          <a:p>
            <a:pPr marL="578358" indent="-514350" algn="just">
              <a:buFont typeface="+mj-lt"/>
              <a:buAutoNum type="arabicPeriod"/>
            </a:pPr>
            <a:endParaRPr lang="en-US" dirty="0">
              <a:solidFill>
                <a:srgbClr val="FFFF00"/>
              </a:solidFill>
            </a:endParaRPr>
          </a:p>
          <a:p>
            <a:pPr algn="just"/>
            <a:r>
              <a:rPr lang="en-US" b="1" dirty="0" smtClean="0">
                <a:solidFill>
                  <a:schemeClr val="accent5">
                    <a:lumMod val="60000"/>
                    <a:lumOff val="40000"/>
                  </a:schemeClr>
                </a:solidFill>
                <a:effectLst>
                  <a:outerShdw blurRad="38100" dist="38100" dir="2700000" algn="tl">
                    <a:srgbClr val="000000">
                      <a:alpha val="43137"/>
                    </a:srgbClr>
                  </a:outerShdw>
                </a:effectLst>
              </a:rPr>
              <a:t>All device components must be visible clean and fluid path through the device must meet the same rigid standards for cleanliness as the product.</a:t>
            </a:r>
            <a:endParaRPr lang="en-US" b="1" dirty="0">
              <a:solidFill>
                <a:schemeClr val="accent5">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0273976"/>
      </p:ext>
    </p:extLst>
  </p:cSld>
  <p:clrMapOvr>
    <a:masterClrMapping/>
  </p:clrMapOvr>
  <mc:AlternateContent xmlns:mc="http://schemas.openxmlformats.org/markup-compatibility/2006" xmlns:p14="http://schemas.microsoft.com/office/powerpoint/2010/main">
    <mc:Choice Requires="p14">
      <p:transition spd="med" advClick="0">
        <p14:gallery dir="l"/>
      </p:transition>
    </mc:Choice>
    <mc:Fallback xmlns="">
      <p:transition spd="med"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27906"/>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US" sz="4400" b="1" dirty="0" smtClean="0">
                <a:solidFill>
                  <a:schemeClr val="bg1"/>
                </a:solidFill>
              </a:rPr>
              <a:t>Formulation</a:t>
            </a:r>
            <a:r>
              <a:rPr lang="en-US" dirty="0" smtClean="0"/>
              <a:t> </a:t>
            </a:r>
            <a:r>
              <a:rPr lang="en-US" sz="3100" b="1" dirty="0" smtClean="0">
                <a:solidFill>
                  <a:schemeClr val="bg1"/>
                </a:solidFill>
              </a:rPr>
              <a:t>(have many examples and here is one example </a:t>
            </a:r>
            <a:r>
              <a:rPr lang="en-US" sz="3100" b="1" smtClean="0">
                <a:solidFill>
                  <a:schemeClr val="bg1"/>
                </a:solidFill>
              </a:rPr>
              <a:t>for them):</a:t>
            </a:r>
            <a:endParaRPr lang="en-US" sz="4000" b="1" dirty="0">
              <a:solidFill>
                <a:schemeClr val="bg1"/>
              </a:solidFill>
            </a:endParaRPr>
          </a:p>
        </p:txBody>
      </p:sp>
      <p:sp>
        <p:nvSpPr>
          <p:cNvPr id="3" name="Content Placeholder 2"/>
          <p:cNvSpPr>
            <a:spLocks noGrp="1"/>
          </p:cNvSpPr>
          <p:nvPr>
            <p:ph idx="1"/>
          </p:nvPr>
        </p:nvSpPr>
        <p:spPr>
          <a:xfrm>
            <a:off x="228600" y="1524000"/>
            <a:ext cx="8610600" cy="5105400"/>
          </a:xfrm>
        </p:spPr>
        <p:txBody>
          <a:bodyPr>
            <a:normAutofit fontScale="92500" lnSpcReduction="20000"/>
          </a:bodyPr>
          <a:lstStyle/>
          <a:p>
            <a:pPr marL="64008" indent="0">
              <a:buNone/>
            </a:pPr>
            <a:r>
              <a:rPr lang="en-US" sz="3900" b="1" u="sng" dirty="0" smtClean="0">
                <a:solidFill>
                  <a:srgbClr val="FFFF00"/>
                </a:solidFill>
                <a:effectLst>
                  <a:outerShdw blurRad="38100" dist="38100" dir="2700000" algn="tl">
                    <a:srgbClr val="000000">
                      <a:alpha val="43137"/>
                    </a:srgbClr>
                  </a:outerShdw>
                </a:effectLst>
              </a:rPr>
              <a:t>Ophthalmic preparations</a:t>
            </a:r>
          </a:p>
          <a:p>
            <a:pPr marL="64008" indent="0" algn="just">
              <a:buNone/>
            </a:pPr>
            <a:r>
              <a:rPr lang="en-US" b="1" dirty="0" smtClean="0">
                <a:effectLst>
                  <a:outerShdw blurRad="38100" dist="38100" dir="2700000" algn="tl">
                    <a:srgbClr val="000000">
                      <a:alpha val="43137"/>
                    </a:srgbClr>
                  </a:outerShdw>
                </a:effectLst>
              </a:rPr>
              <a:t>Instilled into the eye and are similar to parenterals.</a:t>
            </a:r>
          </a:p>
          <a:p>
            <a:pPr marL="64008" indent="0" algn="just">
              <a:buNone/>
            </a:pPr>
            <a:endParaRPr lang="en-US" b="1" dirty="0">
              <a:effectLst>
                <a:outerShdw blurRad="38100" dist="38100" dir="2700000" algn="tl">
                  <a:srgbClr val="000000">
                    <a:alpha val="43137"/>
                  </a:srgbClr>
                </a:outerShdw>
              </a:effectLst>
            </a:endParaRPr>
          </a:p>
          <a:p>
            <a:pPr marL="64008" indent="0" algn="just">
              <a:buNone/>
            </a:pPr>
            <a:r>
              <a:rPr lang="en-US" b="1" u="sng" dirty="0" smtClean="0">
                <a:solidFill>
                  <a:schemeClr val="accent1">
                    <a:lumMod val="75000"/>
                  </a:schemeClr>
                </a:solidFill>
                <a:effectLst>
                  <a:outerShdw blurRad="38100" dist="38100" dir="2700000" algn="tl">
                    <a:srgbClr val="000000">
                      <a:alpha val="43137"/>
                    </a:srgbClr>
                  </a:outerShdw>
                </a:effectLst>
              </a:rPr>
              <a:t>Characteristics:</a:t>
            </a:r>
            <a:r>
              <a:rPr lang="en-US" b="1" dirty="0" smtClean="0">
                <a:effectLst>
                  <a:outerShdw blurRad="38100" dist="38100" dir="2700000" algn="tl">
                    <a:srgbClr val="000000">
                      <a:alpha val="43137"/>
                    </a:srgbClr>
                  </a:outerShdw>
                </a:effectLst>
              </a:rPr>
              <a:t> 1-</a:t>
            </a:r>
            <a:r>
              <a:rPr lang="en-US" b="1" dirty="0" smtClean="0">
                <a:solidFill>
                  <a:schemeClr val="bg1"/>
                </a:solidFill>
                <a:effectLst>
                  <a:outerShdw blurRad="38100" dist="38100" dir="2700000" algn="tl">
                    <a:srgbClr val="000000">
                      <a:alpha val="43137"/>
                    </a:srgbClr>
                  </a:outerShdw>
                </a:effectLst>
              </a:rPr>
              <a:t>Stable, </a:t>
            </a:r>
            <a:r>
              <a:rPr lang="en-US" b="1" dirty="0" smtClean="0">
                <a:effectLst>
                  <a:outerShdw blurRad="38100" dist="38100" dir="2700000" algn="tl">
                    <a:srgbClr val="000000">
                      <a:alpha val="43137"/>
                    </a:srgbClr>
                  </a:outerShdw>
                </a:effectLst>
              </a:rPr>
              <a:t>2-</a:t>
            </a:r>
            <a:r>
              <a:rPr lang="en-US" b="1" dirty="0" smtClean="0">
                <a:solidFill>
                  <a:schemeClr val="bg1"/>
                </a:solidFill>
                <a:effectLst>
                  <a:outerShdw blurRad="38100" dist="38100" dir="2700000" algn="tl">
                    <a:srgbClr val="000000">
                      <a:alpha val="43137"/>
                    </a:srgbClr>
                  </a:outerShdw>
                </a:effectLst>
              </a:rPr>
              <a:t>high purity of ingredients as well as freedom from physical (particles), chemicals and microbial contaminants. </a:t>
            </a:r>
            <a:r>
              <a:rPr lang="en-US" b="1" dirty="0" smtClean="0">
                <a:effectLst>
                  <a:outerShdw blurRad="38100" dist="38100" dir="2700000" algn="tl">
                    <a:srgbClr val="000000">
                      <a:alpha val="43137"/>
                    </a:srgbClr>
                  </a:outerShdw>
                </a:effectLst>
              </a:rPr>
              <a:t>3-</a:t>
            </a:r>
            <a:r>
              <a:rPr lang="en-US" b="1" dirty="0" smtClean="0">
                <a:solidFill>
                  <a:schemeClr val="bg1"/>
                </a:solidFill>
                <a:effectLst>
                  <a:outerShdw blurRad="38100" dist="38100" dir="2700000" algn="tl">
                    <a:srgbClr val="000000">
                      <a:alpha val="43137"/>
                    </a:srgbClr>
                  </a:outerShdw>
                </a:effectLst>
              </a:rPr>
              <a:t> Also free from pyrogen (although not absorbed systemically from eye) but considered microbiologically active.</a:t>
            </a:r>
          </a:p>
          <a:p>
            <a:pPr marL="64008" indent="0" algn="just">
              <a:buNone/>
            </a:pPr>
            <a:endParaRPr lang="en-US" b="1" dirty="0" smtClean="0">
              <a:solidFill>
                <a:schemeClr val="bg1"/>
              </a:solidFill>
              <a:effectLst>
                <a:outerShdw blurRad="38100" dist="38100" dir="2700000" algn="tl">
                  <a:srgbClr val="000000">
                    <a:alpha val="43137"/>
                  </a:srgbClr>
                </a:outerShdw>
              </a:effectLst>
            </a:endParaRPr>
          </a:p>
          <a:p>
            <a:pPr marL="64008" indent="0" algn="just">
              <a:buNone/>
            </a:pPr>
            <a:r>
              <a:rPr lang="en-US" b="1" u="sng" dirty="0" smtClean="0">
                <a:solidFill>
                  <a:schemeClr val="accent5">
                    <a:lumMod val="60000"/>
                    <a:lumOff val="40000"/>
                  </a:schemeClr>
                </a:solidFill>
                <a:effectLst>
                  <a:outerShdw blurRad="38100" dist="38100" dir="2700000" algn="tl">
                    <a:srgbClr val="000000">
                      <a:alpha val="43137"/>
                    </a:srgbClr>
                  </a:outerShdw>
                </a:effectLst>
              </a:rPr>
              <a:t>Requirements:</a:t>
            </a:r>
            <a:r>
              <a:rPr lang="en-US" b="1" dirty="0" smtClean="0">
                <a:effectLst>
                  <a:outerShdw blurRad="38100" dist="38100" dir="2700000" algn="tl">
                    <a:srgbClr val="000000">
                      <a:alpha val="43137"/>
                    </a:srgbClr>
                  </a:outerShdw>
                </a:effectLst>
              </a:rPr>
              <a:t> Buffers (isotonicty) and antioxidants (stabilizers).</a:t>
            </a:r>
          </a:p>
          <a:p>
            <a:pPr marL="64008" indent="0" algn="just">
              <a:buNone/>
            </a:pPr>
            <a:endParaRPr lang="en-US"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825586"/>
      </p:ext>
    </p:extLst>
  </p:cSld>
  <p:clrMapOvr>
    <a:masterClrMapping/>
  </p:clrMapOvr>
  <mc:AlternateContent xmlns:mc="http://schemas.openxmlformats.org/markup-compatibility/2006" xmlns:p14="http://schemas.microsoft.com/office/powerpoint/2010/main">
    <mc:Choice Requires="p14">
      <p:transition spd="med" advClick="0">
        <p14:prism/>
      </p:transition>
    </mc:Choice>
    <mc:Fallback xmlns="">
      <p:transition spd="med"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506"/>
          </a:xfrm>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solidFill>
                  <a:schemeClr val="bg1"/>
                </a:solidFill>
              </a:rPr>
              <a:t>Processing</a:t>
            </a:r>
            <a:endParaRPr lang="en-US"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fontScale="85000" lnSpcReduction="10000"/>
          </a:bodyPr>
          <a:lstStyle/>
          <a:p>
            <a:pPr marL="64008" indent="0" algn="just">
              <a:buNone/>
            </a:pPr>
            <a:r>
              <a:rPr lang="en-US" sz="3500" b="1" u="sng" dirty="0" smtClean="0">
                <a:solidFill>
                  <a:srgbClr val="FF0000"/>
                </a:solidFill>
                <a:effectLst>
                  <a:outerShdw blurRad="38100" dist="38100" dir="2700000" algn="tl">
                    <a:srgbClr val="000000">
                      <a:alpha val="43137"/>
                    </a:srgbClr>
                  </a:outerShdw>
                </a:effectLst>
              </a:rPr>
              <a:t>Water for injection</a:t>
            </a:r>
          </a:p>
          <a:p>
            <a:pPr marL="64008" indent="0" algn="just">
              <a:buNone/>
            </a:pPr>
            <a:r>
              <a:rPr lang="en-US" b="1" dirty="0" smtClean="0">
                <a:solidFill>
                  <a:schemeClr val="bg1"/>
                </a:solidFill>
                <a:effectLst>
                  <a:outerShdw blurRad="38100" dist="38100" dir="2700000" algn="tl">
                    <a:srgbClr val="000000">
                      <a:alpha val="43137"/>
                    </a:srgbClr>
                  </a:outerShdw>
                </a:effectLst>
              </a:rPr>
              <a:t>Prepared by distillation and Reverse osmosis approved by USP.</a:t>
            </a:r>
          </a:p>
          <a:p>
            <a:pPr marL="64008" indent="0">
              <a:buNone/>
            </a:pPr>
            <a:r>
              <a:rPr lang="en-US" b="1" u="sng" dirty="0" smtClean="0">
                <a:effectLst>
                  <a:outerShdw blurRad="38100" dist="38100" dir="2700000" algn="tl">
                    <a:srgbClr val="000000">
                      <a:alpha val="43137"/>
                    </a:srgbClr>
                  </a:outerShdw>
                </a:effectLst>
              </a:rPr>
              <a:t>Specifications for still:</a:t>
            </a:r>
          </a:p>
          <a:p>
            <a:pPr marL="578358" indent="-514350" algn="just">
              <a:buFont typeface="+mj-lt"/>
              <a:buAutoNum type="arabicPeriod"/>
            </a:pPr>
            <a:r>
              <a:rPr lang="en-US" sz="2400" b="1" dirty="0" smtClean="0">
                <a:solidFill>
                  <a:schemeClr val="accent5">
                    <a:lumMod val="60000"/>
                    <a:lumOff val="40000"/>
                  </a:schemeClr>
                </a:solidFill>
                <a:effectLst>
                  <a:outerShdw blurRad="38100" dist="38100" dir="2700000" algn="tl">
                    <a:srgbClr val="000000">
                      <a:alpha val="43137"/>
                    </a:srgbClr>
                  </a:outerShdw>
                </a:effectLst>
              </a:rPr>
              <a:t>Prepurification of water </a:t>
            </a:r>
            <a:r>
              <a:rPr lang="en-US" sz="2400" dirty="0" smtClean="0">
                <a:effectLst>
                  <a:outerShdw blurRad="38100" dist="38100" dir="2700000" algn="tl">
                    <a:srgbClr val="000000">
                      <a:alpha val="43137"/>
                    </a:srgbClr>
                  </a:outerShdw>
                </a:effectLst>
              </a:rPr>
              <a:t>by </a:t>
            </a:r>
            <a:r>
              <a:rPr lang="en-US" sz="2400" b="1" dirty="0" smtClean="0">
                <a:solidFill>
                  <a:srgbClr val="FFFF00"/>
                </a:solidFill>
                <a:effectLst>
                  <a:outerShdw blurRad="38100" dist="38100" dir="2700000" algn="tl">
                    <a:srgbClr val="000000">
                      <a:alpha val="43137"/>
                    </a:srgbClr>
                  </a:outerShdw>
                </a:effectLst>
              </a:rPr>
              <a:t>(deionization or filtration)</a:t>
            </a:r>
            <a:r>
              <a:rPr lang="en-US" sz="2400" dirty="0" smtClean="0">
                <a:effectLst>
                  <a:outerShdw blurRad="38100" dist="38100" dir="2700000" algn="tl">
                    <a:srgbClr val="000000">
                      <a:alpha val="43137"/>
                    </a:srgbClr>
                  </a:outerShdw>
                </a:effectLst>
              </a:rPr>
              <a:t> </a:t>
            </a:r>
          </a:p>
          <a:p>
            <a:pPr marL="64008" indent="0" algn="just">
              <a:buNone/>
            </a:pPr>
            <a:r>
              <a:rPr lang="en-US" sz="2400" b="1" dirty="0" smtClean="0">
                <a:solidFill>
                  <a:schemeClr val="accent1">
                    <a:lumMod val="60000"/>
                    <a:lumOff val="40000"/>
                  </a:schemeClr>
                </a:solidFill>
                <a:effectLst>
                  <a:outerShdw blurRad="38100" dist="38100" dir="2700000" algn="tl">
                    <a:srgbClr val="000000">
                      <a:alpha val="43137"/>
                    </a:srgbClr>
                  </a:outerShdw>
                </a:effectLst>
              </a:rPr>
              <a:t>To improve the quality of distillate</a:t>
            </a:r>
            <a:r>
              <a:rPr lang="en-US" sz="2400" b="1"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and </a:t>
            </a:r>
            <a:r>
              <a:rPr lang="en-US" sz="2400" b="1" dirty="0" smtClean="0">
                <a:solidFill>
                  <a:schemeClr val="accent1">
                    <a:lumMod val="75000"/>
                  </a:schemeClr>
                </a:solidFill>
                <a:effectLst>
                  <a:outerShdw blurRad="38100" dist="38100" dir="2700000" algn="tl">
                    <a:srgbClr val="000000">
                      <a:alpha val="43137"/>
                    </a:srgbClr>
                  </a:outerShdw>
                </a:effectLst>
              </a:rPr>
              <a:t>reduce the frequency of required cleaning due to insoluble scale in boiler.</a:t>
            </a:r>
          </a:p>
          <a:p>
            <a:pPr marL="521208" indent="-457200" algn="just">
              <a:buFont typeface="+mj-lt"/>
              <a:buAutoNum type="arabicPeriod" startAt="2"/>
            </a:pPr>
            <a:r>
              <a:rPr lang="en-US" sz="2400" b="1" dirty="0" smtClean="0">
                <a:solidFill>
                  <a:schemeClr val="accent5">
                    <a:lumMod val="60000"/>
                    <a:lumOff val="40000"/>
                  </a:schemeClr>
                </a:solidFill>
                <a:effectLst>
                  <a:outerShdw blurRad="38100" dist="38100" dir="2700000" algn="tl">
                    <a:srgbClr val="000000">
                      <a:alpha val="43137"/>
                    </a:srgbClr>
                  </a:outerShdw>
                </a:effectLst>
              </a:rPr>
              <a:t>Removal of entrained contaminants from vapor before condensed</a:t>
            </a:r>
            <a:r>
              <a:rPr lang="en-US" sz="2400" b="1" dirty="0" smtClean="0">
                <a:solidFill>
                  <a:schemeClr val="accent1">
                    <a:lumMod val="75000"/>
                  </a:schemeClr>
                </a:solidFill>
                <a:effectLst>
                  <a:outerShdw blurRad="38100" dist="38100" dir="2700000" algn="tl">
                    <a:srgbClr val="000000">
                      <a:alpha val="43137"/>
                    </a:srgbClr>
                  </a:outerShdw>
                </a:effectLst>
              </a:rPr>
              <a:t> </a:t>
            </a:r>
            <a:r>
              <a:rPr lang="en-US" sz="2400" b="1" dirty="0" smtClean="0">
                <a:solidFill>
                  <a:srgbClr val="FFFF00"/>
                </a:solidFill>
                <a:effectLst>
                  <a:outerShdw blurRad="38100" dist="38100" dir="2700000" algn="tl">
                    <a:srgbClr val="000000">
                      <a:alpha val="43137"/>
                    </a:srgbClr>
                  </a:outerShdw>
                </a:effectLst>
              </a:rPr>
              <a:t>(by passage through an efficient baffle system).</a:t>
            </a:r>
          </a:p>
          <a:p>
            <a:pPr marL="578358" indent="-514350" algn="just">
              <a:buFont typeface="+mj-lt"/>
              <a:buAutoNum type="arabicPeriod" startAt="2"/>
            </a:pPr>
            <a:r>
              <a:rPr lang="en-US" sz="2400" b="1" dirty="0" smtClean="0">
                <a:solidFill>
                  <a:schemeClr val="accent5">
                    <a:lumMod val="60000"/>
                    <a:lumOff val="40000"/>
                  </a:schemeClr>
                </a:solidFill>
                <a:effectLst>
                  <a:outerShdw blurRad="38100" dist="38100" dir="2700000" algn="tl">
                    <a:srgbClr val="000000">
                      <a:alpha val="43137"/>
                    </a:srgbClr>
                  </a:outerShdw>
                </a:effectLst>
              </a:rPr>
              <a:t>Ejection of volatile constituents from top of the system before vapor is cooled </a:t>
            </a:r>
            <a:r>
              <a:rPr lang="en-US" sz="2400" b="1" dirty="0" smtClean="0">
                <a:solidFill>
                  <a:schemeClr val="accent1">
                    <a:lumMod val="75000"/>
                  </a:schemeClr>
                </a:solidFill>
                <a:effectLst>
                  <a:outerShdw blurRad="38100" dist="38100" dir="2700000" algn="tl">
                    <a:srgbClr val="000000">
                      <a:alpha val="43137"/>
                    </a:srgbClr>
                  </a:outerShdw>
                </a:effectLst>
              </a:rPr>
              <a:t>To prevent from redissolve and appear in the condensate.</a:t>
            </a:r>
          </a:p>
          <a:p>
            <a:pPr marL="521208" indent="-457200" algn="just">
              <a:buFont typeface="+mj-lt"/>
              <a:buAutoNum type="arabicPeriod" startAt="4"/>
            </a:pPr>
            <a:r>
              <a:rPr lang="en-US" sz="2400" b="1" dirty="0" smtClean="0">
                <a:solidFill>
                  <a:schemeClr val="accent5">
                    <a:lumMod val="60000"/>
                    <a:lumOff val="40000"/>
                  </a:schemeClr>
                </a:solidFill>
                <a:effectLst>
                  <a:outerShdw blurRad="38100" dist="38100" dir="2700000" algn="tl">
                    <a:srgbClr val="000000">
                      <a:alpha val="43137"/>
                    </a:srgbClr>
                  </a:outerShdw>
                </a:effectLst>
              </a:rPr>
              <a:t>Construction of all surfaces that contact with vapor and condensate</a:t>
            </a:r>
            <a:r>
              <a:rPr lang="en-US" sz="2400" b="1" dirty="0" smtClean="0">
                <a:solidFill>
                  <a:schemeClr val="accent1">
                    <a:lumMod val="75000"/>
                  </a:schemeClr>
                </a:solidFill>
                <a:effectLst>
                  <a:outerShdw blurRad="38100" dist="38100" dir="2700000" algn="tl">
                    <a:srgbClr val="000000">
                      <a:alpha val="43137"/>
                    </a:srgbClr>
                  </a:outerShdw>
                </a:effectLst>
              </a:rPr>
              <a:t> </a:t>
            </a:r>
            <a:r>
              <a:rPr lang="en-US" sz="2400" b="1" dirty="0" smtClean="0">
                <a:solidFill>
                  <a:srgbClr val="FFFF00"/>
                </a:solidFill>
                <a:effectLst>
                  <a:outerShdw blurRad="38100" dist="38100" dir="2700000" algn="tl">
                    <a:srgbClr val="000000">
                      <a:alpha val="43137"/>
                    </a:srgbClr>
                  </a:outerShdw>
                </a:effectLst>
              </a:rPr>
              <a:t>(from pure tin, 304 stainless steel, or borosilicate glass) </a:t>
            </a:r>
            <a:r>
              <a:rPr lang="en-US" sz="2400" b="1" dirty="0" smtClean="0">
                <a:solidFill>
                  <a:schemeClr val="accent1">
                    <a:lumMod val="75000"/>
                  </a:schemeClr>
                </a:solidFill>
                <a:effectLst>
                  <a:outerShdw blurRad="38100" dist="38100" dir="2700000" algn="tl">
                    <a:srgbClr val="000000">
                      <a:alpha val="43137"/>
                    </a:srgbClr>
                  </a:outerShdw>
                </a:effectLst>
              </a:rPr>
              <a:t>To prevent even small traces from dissolve </a:t>
            </a:r>
          </a:p>
          <a:p>
            <a:pPr marL="578358" indent="-514350" algn="just">
              <a:buFont typeface="+mj-lt"/>
              <a:buAutoNum type="arabicPeriod" startAt="2"/>
            </a:pPr>
            <a:endParaRPr lang="en-US" sz="24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5984972"/>
      </p:ext>
    </p:extLst>
  </p:cSld>
  <p:clrMapOvr>
    <a:masterClrMapping/>
  </p:clrMapOvr>
  <mc:AlternateContent xmlns:mc="http://schemas.openxmlformats.org/markup-compatibility/2006" xmlns:p14="http://schemas.microsoft.com/office/powerpoint/2010/main">
    <mc:Choice Requires="p14">
      <p:transition spd="med" advClick="0">
        <p14:doors dir="vert"/>
      </p:transition>
    </mc:Choice>
    <mc:Fallback xmlns="">
      <p:transition spd="med"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294"/>
            <a:ext cx="8229600" cy="875506"/>
          </a:xfrm>
        </p:spPr>
        <p:style>
          <a:lnRef idx="0">
            <a:scrgbClr r="0" g="0" b="0"/>
          </a:lnRef>
          <a:fillRef idx="1003">
            <a:schemeClr val="lt1"/>
          </a:fillRef>
          <a:effectRef idx="0">
            <a:scrgbClr r="0" g="0" b="0"/>
          </a:effectRef>
          <a:fontRef idx="major"/>
        </p:style>
        <p:txBody>
          <a:bodyPr/>
          <a:lstStyle/>
          <a:p>
            <a:r>
              <a:rPr lang="en-US" dirty="0" smtClean="0"/>
              <a:t>Reverse osmosis system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752600"/>
                <a:ext cx="8686800" cy="4724400"/>
              </a:xfrm>
            </p:spPr>
            <p:txBody>
              <a:bodyPr>
                <a:normAutofit fontScale="92500" lnSpcReduction="10000"/>
              </a:bodyPr>
              <a:lstStyle/>
              <a:p>
                <a:pPr marL="64008" indent="0" algn="just">
                  <a:buNone/>
                </a:pPr>
                <a:r>
                  <a:rPr lang="en-US" b="1" dirty="0" smtClean="0">
                    <a:effectLst>
                      <a:outerShdw blurRad="38100" dist="38100" dir="2700000" algn="tl">
                        <a:srgbClr val="000000">
                          <a:alpha val="43137"/>
                        </a:srgbClr>
                      </a:outerShdw>
                    </a:effectLst>
                  </a:rPr>
                  <a:t>Functions by applying pressure (200- 400 psi) to raw water sufficient to force permeation of water through a select semipermeable membrane (cellulose ester or polyamides [nylon]in opposite direction from natural osmosis.</a:t>
                </a:r>
              </a:p>
              <a:p>
                <a:pPr algn="just"/>
                <a:endParaRPr lang="en-US" dirty="0" smtClean="0"/>
              </a:p>
              <a:p>
                <a:pPr marL="64008" indent="0" algn="just">
                  <a:buNone/>
                </a:pPr>
                <a:r>
                  <a:rPr lang="en-US" b="1" dirty="0" smtClean="0">
                    <a:solidFill>
                      <a:srgbClr val="FFFF00"/>
                    </a:solidFill>
                    <a:effectLst>
                      <a:outerShdw blurRad="38100" dist="38100" dir="2700000" algn="tl">
                        <a:srgbClr val="000000">
                          <a:alpha val="43137"/>
                        </a:srgbClr>
                      </a:outerShdw>
                    </a:effectLst>
                  </a:rPr>
                  <a:t>Retain all macromolecules (pyrogen) and small ions (</a:t>
                </a:r>
                <a14:m>
                  <m:oMath xmlns:m="http://schemas.openxmlformats.org/officeDocument/2006/math">
                    <m:sSup>
                      <m:sSupPr>
                        <m:ctrlPr>
                          <a:rPr lang="en-US" b="1" i="1" smtClean="0">
                            <a:solidFill>
                              <a:srgbClr val="FFFF00"/>
                            </a:solidFill>
                            <a:effectLst>
                              <a:outerShdw blurRad="38100" dist="38100" dir="2700000" algn="tl">
                                <a:srgbClr val="000000">
                                  <a:alpha val="43137"/>
                                </a:srgbClr>
                              </a:outerShdw>
                            </a:effectLst>
                            <a:latin typeface="Cambria Math"/>
                          </a:rPr>
                        </m:ctrlPr>
                      </m:sSupPr>
                      <m:e>
                        <m:r>
                          <a:rPr lang="en-US" b="1" i="1" smtClean="0">
                            <a:solidFill>
                              <a:srgbClr val="FFFF00"/>
                            </a:solidFill>
                            <a:effectLst>
                              <a:outerShdw blurRad="38100" dist="38100" dir="2700000" algn="tl">
                                <a:srgbClr val="000000">
                                  <a:alpha val="43137"/>
                                </a:srgbClr>
                              </a:outerShdw>
                            </a:effectLst>
                            <a:latin typeface="Cambria Math"/>
                          </a:rPr>
                          <m:t>𝑵𝒂</m:t>
                        </m:r>
                      </m:e>
                      <m:sup>
                        <m:r>
                          <a:rPr lang="en-US" b="1" i="1" smtClean="0">
                            <a:solidFill>
                              <a:srgbClr val="FFFF00"/>
                            </a:solidFill>
                            <a:effectLst>
                              <a:outerShdw blurRad="38100" dist="38100" dir="2700000" algn="tl">
                                <a:srgbClr val="000000">
                                  <a:alpha val="43137"/>
                                </a:srgbClr>
                              </a:outerShdw>
                            </a:effectLst>
                            <a:latin typeface="Cambria Math"/>
                          </a:rPr>
                          <m:t>+</m:t>
                        </m:r>
                      </m:sup>
                    </m:sSup>
                  </m:oMath>
                </a14:m>
                <a:r>
                  <a:rPr lang="en-US" b="1" dirty="0" smtClean="0">
                    <a:solidFill>
                      <a:srgbClr val="FFFF00"/>
                    </a:solidFill>
                    <a:effectLst>
                      <a:outerShdw blurRad="38100" dist="38100" dir="2700000" algn="tl">
                        <a:srgbClr val="000000">
                          <a:alpha val="43137"/>
                        </a:srgbClr>
                      </a:outerShdw>
                    </a:effectLst>
                  </a:rPr>
                  <a:t> and </a:t>
                </a:r>
                <a14:m>
                  <m:oMath xmlns:m="http://schemas.openxmlformats.org/officeDocument/2006/math">
                    <m:sSup>
                      <m:sSupPr>
                        <m:ctrlPr>
                          <a:rPr lang="en-US" b="1" i="1">
                            <a:solidFill>
                              <a:srgbClr val="FFFF00"/>
                            </a:solidFill>
                            <a:effectLst>
                              <a:outerShdw blurRad="38100" dist="38100" dir="2700000" algn="tl">
                                <a:srgbClr val="000000">
                                  <a:alpha val="43137"/>
                                </a:srgbClr>
                              </a:outerShdw>
                            </a:effectLst>
                            <a:latin typeface="Cambria Math"/>
                          </a:rPr>
                        </m:ctrlPr>
                      </m:sSupPr>
                      <m:e>
                        <m:r>
                          <a:rPr lang="en-US" b="1" i="1" smtClean="0">
                            <a:solidFill>
                              <a:srgbClr val="FFFF00"/>
                            </a:solidFill>
                            <a:effectLst>
                              <a:outerShdw blurRad="38100" dist="38100" dir="2700000" algn="tl">
                                <a:srgbClr val="000000">
                                  <a:alpha val="43137"/>
                                </a:srgbClr>
                              </a:outerShdw>
                            </a:effectLst>
                            <a:latin typeface="Cambria Math"/>
                          </a:rPr>
                          <m:t>𝑪𝒍</m:t>
                        </m:r>
                      </m:e>
                      <m:sup>
                        <m:r>
                          <a:rPr lang="en-US" b="1" i="1" smtClean="0">
                            <a:solidFill>
                              <a:srgbClr val="FFFF00"/>
                            </a:solidFill>
                            <a:effectLst>
                              <a:outerShdw blurRad="38100" dist="38100" dir="2700000" algn="tl">
                                <a:srgbClr val="000000">
                                  <a:alpha val="43137"/>
                                </a:srgbClr>
                              </a:outerShdw>
                            </a:effectLst>
                            <a:latin typeface="Cambria Math"/>
                          </a:rPr>
                          <m:t>−</m:t>
                        </m:r>
                      </m:sup>
                    </m:sSup>
                  </m:oMath>
                </a14:m>
                <a:r>
                  <a:rPr lang="en-US" b="1" dirty="0" smtClean="0">
                    <a:solidFill>
                      <a:srgbClr val="FFFF00"/>
                    </a:solidFill>
                    <a:effectLst>
                      <a:outerShdw blurRad="38100" dist="38100" dir="2700000" algn="tl">
                        <a:srgbClr val="000000">
                          <a:alpha val="43137"/>
                        </a:srgbClr>
                      </a:outerShdw>
                    </a:effectLst>
                  </a:rPr>
                  <a:t>)</a:t>
                </a:r>
              </a:p>
              <a:p>
                <a:pPr marL="64008" indent="0" algn="just">
                  <a:buNone/>
                </a:pPr>
                <a:endParaRPr lang="en-US" dirty="0" smtClean="0"/>
              </a:p>
              <a:p>
                <a:pPr marL="64008" indent="0" algn="just">
                  <a:buNone/>
                </a:pPr>
                <a:r>
                  <a:rPr lang="en-US" b="1" dirty="0" smtClean="0">
                    <a:solidFill>
                      <a:schemeClr val="accent5">
                        <a:lumMod val="60000"/>
                        <a:lumOff val="40000"/>
                      </a:schemeClr>
                    </a:solidFill>
                    <a:effectLst>
                      <a:outerShdw blurRad="38100" dist="38100" dir="2700000" algn="tl">
                        <a:srgbClr val="000000">
                          <a:alpha val="43137"/>
                        </a:srgbClr>
                      </a:outerShdw>
                    </a:effectLst>
                  </a:rPr>
                  <a:t>Greater efficiency and reliability achieved passing through 2 membranes in series. </a:t>
                </a:r>
                <a:endParaRPr lang="en-US" b="1" dirty="0">
                  <a:solidFill>
                    <a:schemeClr val="accent5">
                      <a:lumMod val="60000"/>
                      <a:lumOff val="40000"/>
                    </a:schemeClr>
                  </a:solidFill>
                  <a:effectLst>
                    <a:outerShdw blurRad="38100" dist="38100" dir="2700000" algn="tl">
                      <a:srgbClr val="000000">
                        <a:alpha val="43137"/>
                      </a:srgbClr>
                    </a:outerShdw>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752600"/>
                <a:ext cx="8686800" cy="4724400"/>
              </a:xfrm>
              <a:blipFill rotWithShape="1">
                <a:blip r:embed="rId2"/>
                <a:stretch>
                  <a:fillRect l="-772" t="-2323" r="-3018" b="-2839"/>
                </a:stretch>
              </a:blipFill>
            </p:spPr>
            <p:txBody>
              <a:bodyPr/>
              <a:lstStyle/>
              <a:p>
                <a:r>
                  <a:rPr lang="en-US">
                    <a:noFill/>
                  </a:rPr>
                  <a:t> </a:t>
                </a:r>
              </a:p>
            </p:txBody>
          </p:sp>
        </mc:Fallback>
      </mc:AlternateContent>
      <p:sp>
        <p:nvSpPr>
          <p:cNvPr id="4" name="Down Arrow 3"/>
          <p:cNvSpPr/>
          <p:nvPr/>
        </p:nvSpPr>
        <p:spPr>
          <a:xfrm>
            <a:off x="4343400" y="37338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343400" y="48006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9260857"/>
      </p:ext>
    </p:extLst>
  </p:cSld>
  <p:clrMapOvr>
    <a:masterClrMapping/>
  </p:clrMapOvr>
  <mc:AlternateContent xmlns:mc="http://schemas.openxmlformats.org/markup-compatibility/2006" xmlns:p14="http://schemas.microsoft.com/office/powerpoint/2010/main">
    <mc:Choice Requires="p14">
      <p:transition spd="med" advClick="0">
        <p14:prism isInverted="1"/>
      </p:transition>
    </mc:Choice>
    <mc:Fallback xmlns="">
      <p:transition spd="med" advClick="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70000" lnSpcReduction="20000"/>
          </a:bodyPr>
          <a:lstStyle/>
          <a:p>
            <a:pPr marL="64008" indent="0">
              <a:buNone/>
            </a:pPr>
            <a:r>
              <a:rPr lang="en-US" sz="5100" b="1" u="sng" dirty="0" smtClean="0">
                <a:solidFill>
                  <a:srgbClr val="FF0000"/>
                </a:solidFill>
                <a:effectLst>
                  <a:outerShdw blurRad="38100" dist="38100" dir="2700000" algn="tl">
                    <a:srgbClr val="000000">
                      <a:alpha val="43137"/>
                    </a:srgbClr>
                  </a:outerShdw>
                </a:effectLst>
              </a:rPr>
              <a:t>Rinsing new containers</a:t>
            </a:r>
          </a:p>
          <a:p>
            <a:pPr marL="64008" indent="0">
              <a:buNone/>
            </a:pPr>
            <a:endParaRPr lang="en-US" sz="4600" b="1" u="sng" dirty="0" smtClean="0">
              <a:solidFill>
                <a:srgbClr val="FF0000"/>
              </a:solidFill>
              <a:effectLst>
                <a:outerShdw blurRad="38100" dist="38100" dir="2700000" algn="tl">
                  <a:srgbClr val="000000">
                    <a:alpha val="43137"/>
                  </a:srgbClr>
                </a:outerShdw>
              </a:effectLst>
            </a:endParaRPr>
          </a:p>
          <a:p>
            <a:pPr marL="64008" indent="0" algn="just">
              <a:buNone/>
            </a:pPr>
            <a:r>
              <a:rPr lang="en-US" sz="3400" b="1" dirty="0" smtClean="0">
                <a:effectLst>
                  <a:outerShdw blurRad="38100" dist="38100" dir="2700000" algn="tl">
                    <a:srgbClr val="000000">
                      <a:alpha val="43137"/>
                    </a:srgbClr>
                  </a:outerShdw>
                </a:effectLst>
              </a:rPr>
              <a:t>Cleaning new glasswares without detergent treatment, the cycle is essentially rinsing process to loose debris by </a:t>
            </a:r>
            <a:r>
              <a:rPr lang="en-US" sz="3400" b="1" dirty="0" smtClean="0">
                <a:solidFill>
                  <a:srgbClr val="FFFF00"/>
                </a:solidFill>
                <a:effectLst>
                  <a:outerShdw blurRad="38100" dist="38100" dir="2700000" algn="tl">
                    <a:srgbClr val="000000">
                      <a:alpha val="43137"/>
                    </a:srgbClr>
                  </a:outerShdw>
                </a:effectLst>
                <a:latin typeface="Aharoni" pitchFamily="2" charset="-79"/>
                <a:cs typeface="Aharoni" pitchFamily="2" charset="-79"/>
              </a:rPr>
              <a:t>(hot clean steam and cold treatment and final rinses with filtered WFI), </a:t>
            </a:r>
            <a:r>
              <a:rPr lang="en-US" sz="3400" b="1" dirty="0" smtClean="0">
                <a:effectLst>
                  <a:outerShdw blurRad="38100" dist="38100" dir="2700000" algn="tl">
                    <a:srgbClr val="000000">
                      <a:alpha val="43137"/>
                    </a:srgbClr>
                  </a:outerShdw>
                </a:effectLst>
                <a:latin typeface="Aharoni" pitchFamily="2" charset="-79"/>
                <a:cs typeface="Aharoni" pitchFamily="2" charset="-79"/>
              </a:rPr>
              <a:t>this should be done by using machines for:</a:t>
            </a:r>
          </a:p>
          <a:p>
            <a:pPr marL="64008" indent="0" algn="just">
              <a:buNone/>
            </a:pPr>
            <a:endParaRPr lang="en-US" sz="3400" b="1" dirty="0" smtClean="0">
              <a:solidFill>
                <a:srgbClr val="FFFF00"/>
              </a:solidFill>
              <a:effectLst>
                <a:outerShdw blurRad="38100" dist="38100" dir="2700000" algn="tl">
                  <a:srgbClr val="000000">
                    <a:alpha val="43137"/>
                  </a:srgbClr>
                </a:outerShdw>
              </a:effectLst>
              <a:latin typeface="Aharoni" pitchFamily="2" charset="-79"/>
              <a:cs typeface="Aharoni" pitchFamily="2" charset="-79"/>
            </a:endParaRPr>
          </a:p>
          <a:p>
            <a:pPr marL="64008" indent="0" algn="just">
              <a:buNone/>
            </a:pPr>
            <a:r>
              <a:rPr lang="en-US" sz="3400" b="1" dirty="0" smtClean="0">
                <a:solidFill>
                  <a:schemeClr val="accent5">
                    <a:lumMod val="60000"/>
                    <a:lumOff val="40000"/>
                  </a:schemeClr>
                </a:solidFill>
                <a:effectLst>
                  <a:outerShdw blurRad="38100" dist="38100" dir="2700000" algn="tl">
                    <a:srgbClr val="000000">
                      <a:alpha val="43137"/>
                    </a:srgbClr>
                  </a:outerShdw>
                </a:effectLst>
                <a:latin typeface="Aharoni" pitchFamily="2" charset="-79"/>
                <a:cs typeface="Aharoni" pitchFamily="2" charset="-79"/>
              </a:rPr>
              <a:t>1- Containers: inverted in spindles in the front of machine and carried through a series of rinses in one rotation.</a:t>
            </a:r>
          </a:p>
          <a:p>
            <a:pPr marL="64008" indent="0" algn="just">
              <a:buNone/>
            </a:pPr>
            <a:r>
              <a:rPr lang="en-US" sz="3400" b="1" dirty="0" smtClean="0">
                <a:solidFill>
                  <a:schemeClr val="accent5">
                    <a:lumMod val="60000"/>
                    <a:lumOff val="40000"/>
                  </a:schemeClr>
                </a:solidFill>
                <a:effectLst>
                  <a:outerShdw blurRad="38100" dist="38100" dir="2700000" algn="tl">
                    <a:srgbClr val="000000">
                      <a:alpha val="43137"/>
                    </a:srgbClr>
                  </a:outerShdw>
                </a:effectLst>
                <a:latin typeface="Aharoni" pitchFamily="2" charset="-79"/>
                <a:cs typeface="Aharoni" pitchFamily="2" charset="-79"/>
              </a:rPr>
              <a:t>2- Ampules and containers with constricted opening makes water drainage incomplete thus a blast of clean air to blow out remaining water.</a:t>
            </a:r>
          </a:p>
          <a:p>
            <a:pPr marL="64008" indent="0" algn="just">
              <a:buNone/>
            </a:pPr>
            <a:endParaRPr lang="en-US" sz="3400" b="1" dirty="0">
              <a:solidFill>
                <a:srgbClr val="FFFF00"/>
              </a:solidFill>
              <a:effectLst>
                <a:outerShdw blurRad="38100" dist="38100" dir="2700000" algn="tl">
                  <a:srgbClr val="000000">
                    <a:alpha val="43137"/>
                  </a:srgbClr>
                </a:outerShdw>
              </a:effectLst>
              <a:latin typeface="Aharoni" pitchFamily="2" charset="-79"/>
              <a:cs typeface="Aharoni" pitchFamily="2" charset="-79"/>
            </a:endParaRPr>
          </a:p>
          <a:p>
            <a:pPr algn="just"/>
            <a:r>
              <a:rPr lang="en-US" sz="3400" b="1" dirty="0" smtClean="0">
                <a:solidFill>
                  <a:schemeClr val="bg1"/>
                </a:solidFill>
                <a:effectLst>
                  <a:outerShdw blurRad="38100" dist="38100" dir="2700000" algn="tl">
                    <a:srgbClr val="000000">
                      <a:alpha val="43137"/>
                    </a:srgbClr>
                  </a:outerShdw>
                </a:effectLst>
                <a:latin typeface="Aharoni" pitchFamily="2" charset="-79"/>
                <a:cs typeface="Aharoni" pitchFamily="2" charset="-79"/>
              </a:rPr>
              <a:t>After cleaning containers, are often removed from the rinser and placed in clean stainless boxes for sterilization under the protection of HEPA-filtered airflow. </a:t>
            </a:r>
            <a:endParaRPr lang="en-US" sz="3400" b="1" dirty="0">
              <a:solidFill>
                <a:schemeClr val="bg1"/>
              </a:solidFill>
              <a:effectLst>
                <a:outerShdw blurRad="38100" dist="38100" dir="2700000" algn="tl">
                  <a:srgbClr val="000000">
                    <a:alpha val="43137"/>
                  </a:srgbClr>
                </a:outerShdw>
              </a:effectLst>
              <a:latin typeface="Aharoni" pitchFamily="2" charset="-79"/>
              <a:cs typeface="Aharoni" pitchFamily="2" charset="-79"/>
            </a:endParaRPr>
          </a:p>
        </p:txBody>
      </p:sp>
    </p:spTree>
    <p:extLst>
      <p:ext uri="{BB962C8B-B14F-4D97-AF65-F5344CB8AC3E}">
        <p14:creationId xmlns:p14="http://schemas.microsoft.com/office/powerpoint/2010/main" val="2840610425"/>
      </p:ext>
    </p:extLst>
  </p:cSld>
  <p:clrMapOvr>
    <a:masterClrMapping/>
  </p:clrMapOvr>
  <mc:AlternateContent xmlns:mc="http://schemas.openxmlformats.org/markup-compatibility/2006" xmlns:p14="http://schemas.microsoft.com/office/powerpoint/2010/main">
    <mc:Choice Requires="p14">
      <p:transition spd="med" advClick="0">
        <p14:pan dir="u"/>
      </p:transition>
    </mc:Choice>
    <mc:Fallback xmlns="">
      <p:transition spd="med"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n-US" b="1" dirty="0" smtClean="0">
                <a:solidFill>
                  <a:schemeClr val="bg1"/>
                </a:solidFill>
              </a:rPr>
              <a:t>Sterile products</a:t>
            </a:r>
            <a:endParaRPr lang="en-US" b="1" dirty="0">
              <a:solidFill>
                <a:schemeClr val="bg1"/>
              </a:solidFill>
            </a:endParaRPr>
          </a:p>
        </p:txBody>
      </p:sp>
      <p:sp>
        <p:nvSpPr>
          <p:cNvPr id="3" name="Content Placeholder 2"/>
          <p:cNvSpPr>
            <a:spLocks noGrp="1"/>
          </p:cNvSpPr>
          <p:nvPr>
            <p:ph idx="1"/>
          </p:nvPr>
        </p:nvSpPr>
        <p:spPr/>
        <p:txBody>
          <a:bodyPr/>
          <a:lstStyle/>
          <a:p>
            <a:pPr marL="64008" indent="0" algn="just">
              <a:buNone/>
            </a:pPr>
            <a:r>
              <a:rPr lang="en-US" b="1" dirty="0" smtClean="0">
                <a:solidFill>
                  <a:srgbClr val="FF0000"/>
                </a:solidFill>
                <a:effectLst>
                  <a:outerShdw blurRad="38100" dist="38100" dir="2700000" algn="tl">
                    <a:srgbClr val="000000">
                      <a:alpha val="43137"/>
                    </a:srgbClr>
                  </a:outerShdw>
                </a:effectLst>
              </a:rPr>
              <a:t>Are dosage forms of therapeutic agents that are free of viable M.O. as possess high level of purity</a:t>
            </a:r>
            <a:r>
              <a:rPr lang="en-US" dirty="0" smtClean="0"/>
              <a:t> including:</a:t>
            </a:r>
          </a:p>
          <a:p>
            <a:pPr marL="64008" indent="0" algn="just">
              <a:buNone/>
            </a:pPr>
            <a:r>
              <a:rPr lang="en-US" dirty="0" smtClean="0"/>
              <a:t>(Parenteral, ophthalmic, and irrigating solutions).</a:t>
            </a:r>
          </a:p>
          <a:p>
            <a:pPr marL="64008" indent="0" algn="just">
              <a:buNone/>
            </a:pPr>
            <a:endParaRPr lang="en-US" dirty="0"/>
          </a:p>
          <a:p>
            <a:pPr algn="just">
              <a:buFont typeface="Wingdings" pitchFamily="2" charset="2"/>
              <a:buChar char="q"/>
            </a:pPr>
            <a:r>
              <a:rPr lang="en-US" dirty="0" smtClean="0"/>
              <a:t>Sterile products used in pharmaceutical industry for product development, production, control and packaging.</a:t>
            </a:r>
            <a:endParaRPr lang="en-US" dirty="0"/>
          </a:p>
        </p:txBody>
      </p:sp>
    </p:spTree>
    <p:extLst>
      <p:ext uri="{BB962C8B-B14F-4D97-AF65-F5344CB8AC3E}">
        <p14:creationId xmlns:p14="http://schemas.microsoft.com/office/powerpoint/2010/main" val="2656697221"/>
      </p:ext>
    </p:extLst>
  </p:cSld>
  <p:clrMapOvr>
    <a:masterClrMapping/>
  </p:clrMapOvr>
  <p:transition spd="med" advClick="0">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248400"/>
          </a:xfrm>
        </p:spPr>
        <p:txBody>
          <a:bodyPr>
            <a:normAutofit lnSpcReduction="10000"/>
          </a:bodyPr>
          <a:lstStyle/>
          <a:p>
            <a:pPr marL="64008" indent="0" algn="just">
              <a:buNone/>
            </a:pPr>
            <a:r>
              <a:rPr lang="en-US" sz="3200" b="1" u="sng" dirty="0" smtClean="0">
                <a:solidFill>
                  <a:srgbClr val="FF0000"/>
                </a:solidFill>
                <a:effectLst>
                  <a:outerShdw blurRad="38100" dist="38100" dir="2700000" algn="tl">
                    <a:srgbClr val="000000">
                      <a:alpha val="43137"/>
                    </a:srgbClr>
                  </a:outerShdw>
                </a:effectLst>
              </a:rPr>
              <a:t>Cleaning Rubber and Plastic Components</a:t>
            </a:r>
          </a:p>
          <a:p>
            <a:pPr marL="64008" indent="0" algn="just">
              <a:buNone/>
            </a:pPr>
            <a:endParaRPr lang="en-US" b="1" dirty="0">
              <a:solidFill>
                <a:srgbClr val="FF0000"/>
              </a:solidFill>
              <a:effectLst>
                <a:outerShdw blurRad="38100" dist="38100" dir="2700000" algn="tl">
                  <a:srgbClr val="000000">
                    <a:alpha val="43137"/>
                  </a:srgbClr>
                </a:outerShdw>
              </a:effectLst>
            </a:endParaRPr>
          </a:p>
          <a:p>
            <a:pPr marL="64008" indent="0" algn="just">
              <a:buNone/>
            </a:pPr>
            <a:r>
              <a:rPr lang="en-US" b="1" i="1" dirty="0" smtClean="0">
                <a:solidFill>
                  <a:schemeClr val="bg1"/>
                </a:solidFill>
                <a:effectLst>
                  <a:outerShdw blurRad="38100" dist="38100" dir="2700000" algn="tl">
                    <a:srgbClr val="000000">
                      <a:alpha val="43137"/>
                    </a:srgbClr>
                  </a:outerShdw>
                </a:effectLst>
              </a:rPr>
              <a:t>Rubber and plastic materials accumulate surface debris accumulated from surface molding operation and from handling </a:t>
            </a:r>
            <a:r>
              <a:rPr lang="en-US" b="1" i="1" dirty="0" smtClean="0">
                <a:solidFill>
                  <a:srgbClr val="FFFF00"/>
                </a:solidFill>
                <a:effectLst>
                  <a:outerShdw blurRad="38100" dist="38100" dir="2700000" algn="tl">
                    <a:srgbClr val="000000">
                      <a:alpha val="43137"/>
                    </a:srgbClr>
                  </a:outerShdw>
                </a:effectLst>
              </a:rPr>
              <a:t>(attracted and held on surface by electrostatic forces)</a:t>
            </a:r>
          </a:p>
          <a:p>
            <a:pPr marL="64008" indent="0" algn="ctr">
              <a:buNone/>
            </a:pPr>
            <a:endParaRPr lang="en-US" b="1" i="1" dirty="0">
              <a:effectLst>
                <a:outerShdw blurRad="38100" dist="38100" dir="2700000" algn="tl">
                  <a:srgbClr val="000000">
                    <a:alpha val="43137"/>
                  </a:srgbClr>
                </a:outerShdw>
              </a:effectLst>
            </a:endParaRPr>
          </a:p>
          <a:p>
            <a:pPr marL="64008" indent="0" algn="just">
              <a:buNone/>
            </a:pPr>
            <a:r>
              <a:rPr lang="en-US" b="1" i="1" dirty="0" smtClean="0">
                <a:solidFill>
                  <a:schemeClr val="accent5">
                    <a:lumMod val="60000"/>
                    <a:lumOff val="40000"/>
                  </a:schemeClr>
                </a:solidFill>
                <a:effectLst>
                  <a:outerShdw blurRad="38100" dist="38100" dir="2700000" algn="tl">
                    <a:srgbClr val="000000">
                      <a:alpha val="43137"/>
                    </a:srgbClr>
                  </a:outerShdw>
                </a:effectLst>
              </a:rPr>
              <a:t>Washed by mechanical agitation in a tank of hot detergent solution (0.5% sodium pyrophosphate)  followed by a thorough water rinses , the final rinses being WFI.</a:t>
            </a:r>
          </a:p>
          <a:p>
            <a:pPr marL="64008" indent="0" algn="ctr">
              <a:buNone/>
            </a:pPr>
            <a:endParaRPr lang="en-US" b="1" i="1" dirty="0">
              <a:effectLst>
                <a:outerShdw blurRad="38100" dist="38100" dir="2700000" algn="tl">
                  <a:srgbClr val="000000">
                    <a:alpha val="43137"/>
                  </a:srgbClr>
                </a:outerShdw>
              </a:effectLst>
            </a:endParaRPr>
          </a:p>
          <a:p>
            <a:pPr marL="64008" indent="0" algn="ctr">
              <a:buNone/>
            </a:pPr>
            <a:endParaRPr lang="en-US" b="1" i="1" dirty="0">
              <a:effectLst>
                <a:outerShdw blurRad="38100" dist="38100" dir="2700000" algn="tl">
                  <a:srgbClr val="000000">
                    <a:alpha val="43137"/>
                  </a:srgbClr>
                </a:outerShdw>
              </a:effectLst>
            </a:endParaRPr>
          </a:p>
        </p:txBody>
      </p:sp>
      <p:sp>
        <p:nvSpPr>
          <p:cNvPr id="4" name="Down Arrow 3"/>
          <p:cNvSpPr/>
          <p:nvPr/>
        </p:nvSpPr>
        <p:spPr>
          <a:xfrm>
            <a:off x="4572000" y="3505200"/>
            <a:ext cx="3810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2372612"/>
      </p:ext>
    </p:extLst>
  </p:cSld>
  <p:clrMapOvr>
    <a:masterClrMapping/>
  </p:clrMapOvr>
  <mc:AlternateContent xmlns:mc="http://schemas.openxmlformats.org/markup-compatibility/2006" xmlns:p14="http://schemas.microsoft.com/office/powerpoint/2010/main">
    <mc:Choice Requires="p14">
      <p:transition spd="med" advClick="0">
        <p14:ferris dir="l"/>
      </p:transition>
    </mc:Choice>
    <mc:Fallback xmlns="">
      <p:transition spd="med" advClick="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324600"/>
          </a:xfrm>
        </p:spPr>
        <p:txBody>
          <a:bodyPr>
            <a:normAutofit/>
          </a:bodyPr>
          <a:lstStyle/>
          <a:p>
            <a:pPr marL="64008" indent="0">
              <a:buNone/>
            </a:pPr>
            <a:r>
              <a:rPr lang="en-US" sz="3600" b="1" u="sng" dirty="0" smtClean="0">
                <a:solidFill>
                  <a:srgbClr val="FF0000"/>
                </a:solidFill>
                <a:effectLst>
                  <a:outerShdw blurRad="38100" dist="38100" dir="2700000" algn="tl">
                    <a:srgbClr val="000000">
                      <a:alpha val="43137"/>
                    </a:srgbClr>
                  </a:outerShdw>
                </a:effectLst>
              </a:rPr>
              <a:t>Filtration of solutions</a:t>
            </a:r>
          </a:p>
          <a:p>
            <a:pPr marL="64008" indent="0" algn="ctr">
              <a:buNone/>
            </a:pPr>
            <a:r>
              <a:rPr lang="en-US" sz="2400" b="1" dirty="0" smtClean="0">
                <a:solidFill>
                  <a:schemeClr val="accent5">
                    <a:lumMod val="60000"/>
                    <a:lumOff val="40000"/>
                  </a:schemeClr>
                </a:solidFill>
                <a:effectLst>
                  <a:outerShdw blurRad="38100" dist="38100" dir="2700000" algn="tl">
                    <a:srgbClr val="000000">
                      <a:alpha val="43137"/>
                    </a:srgbClr>
                  </a:outerShdw>
                </a:effectLst>
              </a:rPr>
              <a:t>Primary objectives of filtering solutions are</a:t>
            </a:r>
          </a:p>
          <a:p>
            <a:pPr marL="64008" indent="0" algn="ctr">
              <a:buNone/>
            </a:pPr>
            <a:r>
              <a:rPr lang="en-US" sz="2400" b="1" dirty="0" smtClean="0">
                <a:solidFill>
                  <a:srgbClr val="FFFF00"/>
                </a:solidFill>
                <a:effectLst>
                  <a:outerShdw blurRad="38100" dist="38100" dir="2700000" algn="tl">
                    <a:srgbClr val="000000">
                      <a:alpha val="43137"/>
                    </a:srgbClr>
                  </a:outerShdw>
                </a:effectLst>
              </a:rPr>
              <a:t>Clarification and sterilization</a:t>
            </a:r>
            <a:endParaRPr lang="en-US" sz="2400" b="1" dirty="0">
              <a:solidFill>
                <a:srgbClr val="FFFF00"/>
              </a:solidFill>
            </a:endParaRPr>
          </a:p>
        </p:txBody>
      </p:sp>
      <p:sp>
        <p:nvSpPr>
          <p:cNvPr id="4" name="Down Arrow 3"/>
          <p:cNvSpPr/>
          <p:nvPr/>
        </p:nvSpPr>
        <p:spPr>
          <a:xfrm>
            <a:off x="2971800" y="1905000"/>
            <a:ext cx="381000" cy="5334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 name="Down Arrow 4"/>
          <p:cNvSpPr/>
          <p:nvPr/>
        </p:nvSpPr>
        <p:spPr>
          <a:xfrm>
            <a:off x="5867400" y="1905000"/>
            <a:ext cx="304800" cy="5334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p:cNvSpPr txBox="1"/>
          <p:nvPr/>
        </p:nvSpPr>
        <p:spPr>
          <a:xfrm>
            <a:off x="228600" y="2590800"/>
            <a:ext cx="373380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en-US" b="1" dirty="0" smtClean="0">
                <a:effectLst>
                  <a:outerShdw blurRad="38100" dist="38100" dir="2700000" algn="tl">
                    <a:srgbClr val="000000">
                      <a:alpha val="43137"/>
                    </a:srgbClr>
                  </a:outerShdw>
                </a:effectLst>
              </a:rPr>
              <a:t>“Polishing”: requires for removal of particulate matter down to at least 3 </a:t>
            </a:r>
            <a:r>
              <a:rPr lang="el-GR" b="1" dirty="0" smtClean="0">
                <a:effectLst>
                  <a:outerShdw blurRad="38100" dist="38100" dir="2700000" algn="tl">
                    <a:srgbClr val="000000">
                      <a:alpha val="43137"/>
                    </a:srgbClr>
                  </a:outerShdw>
                </a:effectLst>
                <a:latin typeface="Calibri"/>
              </a:rPr>
              <a:t>ϻ</a:t>
            </a:r>
            <a:r>
              <a:rPr lang="en-US" b="1" dirty="0" smtClean="0">
                <a:effectLst>
                  <a:outerShdw blurRad="38100" dist="38100" dir="2700000" algn="tl">
                    <a:srgbClr val="000000">
                      <a:alpha val="43137"/>
                    </a:srgbClr>
                  </a:outerShdw>
                </a:effectLst>
              </a:rPr>
              <a:t> in size.</a:t>
            </a:r>
            <a:endParaRPr lang="en-US" b="1" dirty="0">
              <a:effectLst>
                <a:outerShdw blurRad="38100" dist="38100" dir="2700000" algn="tl">
                  <a:srgbClr val="000000">
                    <a:alpha val="43137"/>
                  </a:srgbClr>
                </a:outerShdw>
              </a:effectLst>
            </a:endParaRPr>
          </a:p>
        </p:txBody>
      </p:sp>
      <p:sp>
        <p:nvSpPr>
          <p:cNvPr id="7" name="TextBox 6"/>
          <p:cNvSpPr txBox="1"/>
          <p:nvPr/>
        </p:nvSpPr>
        <p:spPr>
          <a:xfrm>
            <a:off x="4267200" y="2590800"/>
            <a:ext cx="464820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en-US" b="1" dirty="0" smtClean="0">
                <a:effectLst>
                  <a:outerShdw blurRad="38100" dist="38100" dir="2700000" algn="tl">
                    <a:srgbClr val="000000">
                      <a:alpha val="43137"/>
                    </a:srgbClr>
                  </a:outerShdw>
                </a:effectLst>
              </a:rPr>
              <a:t>Further reduction in the size of the particulate matter removed to 0.3 </a:t>
            </a:r>
            <a:r>
              <a:rPr lang="el-GR" b="1" dirty="0" smtClean="0">
                <a:effectLst>
                  <a:outerShdw blurRad="38100" dist="38100" dir="2700000" algn="tl">
                    <a:srgbClr val="000000">
                      <a:alpha val="43137"/>
                    </a:srgbClr>
                  </a:outerShdw>
                </a:effectLst>
                <a:latin typeface="Calibri"/>
              </a:rPr>
              <a:t>ϻ</a:t>
            </a:r>
            <a:r>
              <a:rPr lang="en-US" b="1" dirty="0" smtClean="0">
                <a:effectLst>
                  <a:outerShdw blurRad="38100" dist="38100" dir="2700000" algn="tl">
                    <a:srgbClr val="000000">
                      <a:alpha val="43137"/>
                    </a:srgbClr>
                  </a:outerShdw>
                </a:effectLst>
              </a:rPr>
              <a:t> for viable removal of M.O. and spores.</a:t>
            </a:r>
            <a:endParaRPr lang="en-US" b="1" dirty="0">
              <a:effectLst>
                <a:outerShdw blurRad="38100" dist="38100" dir="2700000" algn="tl">
                  <a:srgbClr val="000000">
                    <a:alpha val="43137"/>
                  </a:srgbClr>
                </a:outerShdw>
              </a:effectLst>
            </a:endParaRPr>
          </a:p>
        </p:txBody>
      </p:sp>
      <p:cxnSp>
        <p:nvCxnSpPr>
          <p:cNvPr id="9" name="Straight Arrow Connector 8"/>
          <p:cNvCxnSpPr/>
          <p:nvPr/>
        </p:nvCxnSpPr>
        <p:spPr>
          <a:xfrm flipH="1">
            <a:off x="4648200" y="3733800"/>
            <a:ext cx="1828800" cy="762000"/>
          </a:xfrm>
          <a:prstGeom prst="straightConnector1">
            <a:avLst/>
          </a:prstGeom>
          <a:ln>
            <a:tailEnd type="arrow"/>
          </a:ln>
          <a:effectLst>
            <a:outerShdw blurRad="50800" dist="38100" dir="8100000" algn="tr" rotWithShape="0">
              <a:prstClr val="black">
                <a:alpha val="40000"/>
              </a:prstClr>
            </a:outerShdw>
          </a:effectLst>
        </p:spPr>
        <p:style>
          <a:lnRef idx="1">
            <a:schemeClr val="accent3"/>
          </a:lnRef>
          <a:fillRef idx="0">
            <a:schemeClr val="accent3"/>
          </a:fillRef>
          <a:effectRef idx="0">
            <a:schemeClr val="accent3"/>
          </a:effectRef>
          <a:fontRef idx="minor">
            <a:schemeClr val="tx1"/>
          </a:fontRef>
        </p:style>
      </p:cxnSp>
      <p:cxnSp>
        <p:nvCxnSpPr>
          <p:cNvPr id="11" name="Straight Arrow Connector 10"/>
          <p:cNvCxnSpPr/>
          <p:nvPr/>
        </p:nvCxnSpPr>
        <p:spPr>
          <a:xfrm>
            <a:off x="2362200" y="3733800"/>
            <a:ext cx="2133600" cy="762000"/>
          </a:xfrm>
          <a:prstGeom prst="straightConnector1">
            <a:avLst/>
          </a:prstGeom>
          <a:ln>
            <a:tailEnd type="arrow"/>
          </a:ln>
          <a:effectLst>
            <a:outerShdw blurRad="50800" dist="38100" dir="8100000" algn="tr" rotWithShape="0">
              <a:prstClr val="black">
                <a:alpha val="40000"/>
              </a:prstClr>
            </a:outerShdw>
          </a:effectLst>
        </p:spPr>
        <p:style>
          <a:lnRef idx="1">
            <a:schemeClr val="accent3"/>
          </a:lnRef>
          <a:fillRef idx="0">
            <a:schemeClr val="accent3"/>
          </a:fillRef>
          <a:effectRef idx="0">
            <a:schemeClr val="accent3"/>
          </a:effectRef>
          <a:fontRef idx="minor">
            <a:schemeClr val="tx1"/>
          </a:fontRef>
        </p:style>
      </p:cxnSp>
      <p:sp>
        <p:nvSpPr>
          <p:cNvPr id="13" name="TextBox 12"/>
          <p:cNvSpPr txBox="1"/>
          <p:nvPr/>
        </p:nvSpPr>
        <p:spPr>
          <a:xfrm>
            <a:off x="2667000" y="4648200"/>
            <a:ext cx="3886200" cy="1477328"/>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just"/>
            <a:r>
              <a:rPr lang="en-US" dirty="0" smtClean="0">
                <a:solidFill>
                  <a:srgbClr val="FFFF00"/>
                </a:solidFill>
              </a:rPr>
              <a:t>Highly desirable characteristic for a sterile solution:</a:t>
            </a:r>
          </a:p>
          <a:p>
            <a:pPr algn="just"/>
            <a:r>
              <a:rPr lang="en-US" dirty="0">
                <a:solidFill>
                  <a:srgbClr val="FFFF00"/>
                </a:solidFill>
              </a:rPr>
              <a:t>s</a:t>
            </a:r>
            <a:r>
              <a:rPr lang="en-US" dirty="0" smtClean="0">
                <a:solidFill>
                  <a:srgbClr val="FFFF00"/>
                </a:solidFill>
              </a:rPr>
              <a:t>olutions having high polish conveys the impression of exceptional quality and purity</a:t>
            </a:r>
            <a:r>
              <a:rPr lang="en-US" dirty="0" smtClean="0"/>
              <a:t>.</a:t>
            </a:r>
            <a:endParaRPr lang="en-US" dirty="0"/>
          </a:p>
        </p:txBody>
      </p:sp>
    </p:spTree>
    <p:extLst>
      <p:ext uri="{BB962C8B-B14F-4D97-AF65-F5344CB8AC3E}">
        <p14:creationId xmlns:p14="http://schemas.microsoft.com/office/powerpoint/2010/main" val="1427512667"/>
      </p:ext>
    </p:extLst>
  </p:cSld>
  <p:clrMapOvr>
    <a:masterClrMapping/>
  </p:clrMapOvr>
  <mc:AlternateContent xmlns:mc="http://schemas.openxmlformats.org/markup-compatibility/2006" xmlns:p14="http://schemas.microsoft.com/office/powerpoint/2010/main">
    <mc:Choice Requires="p14">
      <p:transition spd="med" advClick="0">
        <p14:conveyor dir="l"/>
      </p:transition>
    </mc:Choice>
    <mc:Fallback xmlns="">
      <p:transition spd="med"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506"/>
          </a:xfrm>
        </p:spPr>
        <p:style>
          <a:lnRef idx="1">
            <a:schemeClr val="accent6"/>
          </a:lnRef>
          <a:fillRef idx="2">
            <a:schemeClr val="accent6"/>
          </a:fillRef>
          <a:effectRef idx="1">
            <a:schemeClr val="accent6"/>
          </a:effectRef>
          <a:fontRef idx="minor">
            <a:schemeClr val="dk1"/>
          </a:fontRef>
        </p:style>
        <p:txBody>
          <a:bodyPr/>
          <a:lstStyle/>
          <a:p>
            <a:r>
              <a:rPr lang="en-US" dirty="0" smtClean="0"/>
              <a:t>Filling procedures</a:t>
            </a:r>
            <a:endParaRPr lang="en-US" dirty="0"/>
          </a:p>
        </p:txBody>
      </p:sp>
      <p:sp>
        <p:nvSpPr>
          <p:cNvPr id="3" name="Content Placeholder 2"/>
          <p:cNvSpPr>
            <a:spLocks noGrp="1"/>
          </p:cNvSpPr>
          <p:nvPr>
            <p:ph idx="1"/>
          </p:nvPr>
        </p:nvSpPr>
        <p:spPr>
          <a:xfrm>
            <a:off x="228600" y="1371600"/>
            <a:ext cx="8686800" cy="5334000"/>
          </a:xfrm>
        </p:spPr>
        <p:txBody>
          <a:bodyPr>
            <a:normAutofit lnSpcReduction="10000"/>
          </a:bodyPr>
          <a:lstStyle/>
          <a:p>
            <a:pPr marL="64008" indent="0" algn="just">
              <a:buNone/>
            </a:pPr>
            <a:r>
              <a:rPr lang="en-US" dirty="0" smtClean="0"/>
              <a:t>Liquids may be subdivided from a bulk container to individual dose containers more easily and uniformly than a solid.</a:t>
            </a:r>
          </a:p>
          <a:p>
            <a:pPr marL="64008" indent="0" algn="just">
              <a:buNone/>
            </a:pPr>
            <a:endParaRPr lang="en-US" dirty="0"/>
          </a:p>
          <a:p>
            <a:pPr marL="64008" indent="0" algn="just">
              <a:buNone/>
            </a:pPr>
            <a:r>
              <a:rPr lang="en-US" b="1" u="sng" dirty="0" smtClean="0">
                <a:solidFill>
                  <a:schemeClr val="accent1">
                    <a:lumMod val="75000"/>
                  </a:schemeClr>
                </a:solidFill>
                <a:effectLst>
                  <a:outerShdw blurRad="38100" dist="38100" dir="2700000" algn="tl">
                    <a:srgbClr val="000000">
                      <a:alpha val="43137"/>
                    </a:srgbClr>
                  </a:outerShdw>
                </a:effectLst>
              </a:rPr>
              <a:t>Mechanical subdivision:</a:t>
            </a:r>
          </a:p>
          <a:p>
            <a:pPr marL="578358" indent="-514350" algn="just">
              <a:buFont typeface="+mj-lt"/>
              <a:buAutoNum type="arabicPeriod"/>
            </a:pPr>
            <a:r>
              <a:rPr lang="en-US" b="1" dirty="0" smtClean="0">
                <a:solidFill>
                  <a:srgbClr val="FFFF00"/>
                </a:solidFill>
                <a:effectLst>
                  <a:outerShdw blurRad="38100" dist="38100" dir="2700000" algn="tl">
                    <a:srgbClr val="000000">
                      <a:alpha val="43137"/>
                    </a:srgbClr>
                  </a:outerShdw>
                </a:effectLst>
              </a:rPr>
              <a:t>Mobile, low density liquid</a:t>
            </a:r>
            <a:r>
              <a:rPr lang="en-US" b="1" dirty="0" smtClean="0">
                <a:solidFill>
                  <a:schemeClr val="accent1">
                    <a:lumMod val="75000"/>
                  </a:schemeClr>
                </a:solidFill>
                <a:effectLst>
                  <a:outerShdw blurRad="38100" dist="38100" dir="2700000" algn="tl">
                    <a:srgbClr val="000000">
                      <a:alpha val="43137"/>
                    </a:srgbClr>
                  </a:outerShdw>
                </a:effectLst>
              </a:rPr>
              <a:t> </a:t>
            </a:r>
            <a:r>
              <a:rPr lang="en-US" b="1" dirty="0" smtClean="0">
                <a:solidFill>
                  <a:srgbClr val="0070C0"/>
                </a:solidFill>
                <a:effectLst>
                  <a:outerShdw blurRad="38100" dist="38100" dir="2700000" algn="tl">
                    <a:srgbClr val="000000">
                      <a:alpha val="43137"/>
                    </a:srgbClr>
                  </a:outerShdw>
                </a:effectLst>
              </a:rPr>
              <a:t>achieved by with light-duty machinery.</a:t>
            </a:r>
          </a:p>
          <a:p>
            <a:pPr marL="578358" indent="-514350" algn="just">
              <a:buFont typeface="+mj-lt"/>
              <a:buAutoNum type="arabicPeriod"/>
            </a:pPr>
            <a:r>
              <a:rPr lang="en-US" b="1" dirty="0" smtClean="0">
                <a:solidFill>
                  <a:srgbClr val="FFFF00"/>
                </a:solidFill>
                <a:effectLst>
                  <a:outerShdw blurRad="38100" dist="38100" dir="2700000" algn="tl">
                    <a:srgbClr val="000000">
                      <a:alpha val="43137"/>
                    </a:srgbClr>
                  </a:outerShdw>
                </a:effectLst>
              </a:rPr>
              <a:t>Viscous, sticky or high density liquids </a:t>
            </a:r>
            <a:r>
              <a:rPr lang="en-US" b="1" dirty="0" smtClean="0">
                <a:solidFill>
                  <a:srgbClr val="0070C0"/>
                </a:solidFill>
                <a:effectLst>
                  <a:outerShdw blurRad="38100" dist="38100" dir="2700000" algn="tl">
                    <a:srgbClr val="000000">
                      <a:alpha val="43137"/>
                    </a:srgbClr>
                  </a:outerShdw>
                </a:effectLst>
              </a:rPr>
              <a:t>requires much more rugged machines to withstand the pressure required to dispense them.</a:t>
            </a:r>
          </a:p>
        </p:txBody>
      </p:sp>
    </p:spTree>
    <p:extLst>
      <p:ext uri="{BB962C8B-B14F-4D97-AF65-F5344CB8AC3E}">
        <p14:creationId xmlns:p14="http://schemas.microsoft.com/office/powerpoint/2010/main" val="378484547"/>
      </p:ext>
    </p:extLst>
  </p:cSld>
  <p:clrMapOvr>
    <a:masterClrMapping/>
  </p:clrMapOvr>
  <mc:AlternateContent xmlns:mc="http://schemas.openxmlformats.org/markup-compatibility/2006" xmlns:p14="http://schemas.microsoft.com/office/powerpoint/2010/main">
    <mc:Choice Requires="p14">
      <p:transition spd="med" advClick="0">
        <p14:prism isContent="1"/>
      </p:transition>
    </mc:Choice>
    <mc:Fallback xmlns="">
      <p:transition spd="med" advClick="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style>
          <a:lnRef idx="3">
            <a:schemeClr val="lt1"/>
          </a:lnRef>
          <a:fillRef idx="1">
            <a:schemeClr val="accent4"/>
          </a:fillRef>
          <a:effectRef idx="1">
            <a:schemeClr val="accent4"/>
          </a:effectRef>
          <a:fontRef idx="minor">
            <a:schemeClr val="lt1"/>
          </a:fontRef>
        </p:style>
        <p:txBody>
          <a:bodyPr/>
          <a:lstStyle/>
          <a:p>
            <a:r>
              <a:rPr lang="en-US" dirty="0" smtClean="0">
                <a:ln w="6350">
                  <a:solidFill>
                    <a:schemeClr val="bg1"/>
                  </a:solidFill>
                </a:ln>
                <a:solidFill>
                  <a:schemeClr val="bg1"/>
                </a:solidFill>
              </a:rPr>
              <a:t>Filling equipment for liquids</a:t>
            </a:r>
            <a:endParaRPr lang="en-US" dirty="0">
              <a:ln w="6350">
                <a:solidFill>
                  <a:schemeClr val="bg1"/>
                </a:solidFill>
              </a:ln>
              <a:solidFill>
                <a:schemeClr val="bg1"/>
              </a:solidFill>
            </a:endParaRPr>
          </a:p>
        </p:txBody>
      </p:sp>
      <p:sp>
        <p:nvSpPr>
          <p:cNvPr id="3" name="Content Placeholder 2"/>
          <p:cNvSpPr>
            <a:spLocks noGrp="1"/>
          </p:cNvSpPr>
          <p:nvPr>
            <p:ph idx="1"/>
          </p:nvPr>
        </p:nvSpPr>
        <p:spPr>
          <a:xfrm>
            <a:off x="228600" y="1219200"/>
            <a:ext cx="8686800" cy="5410200"/>
          </a:xfrm>
        </p:spPr>
        <p:txBody>
          <a:bodyPr>
            <a:normAutofit fontScale="85000" lnSpcReduction="20000"/>
          </a:bodyPr>
          <a:lstStyle/>
          <a:p>
            <a:pPr algn="just"/>
            <a:r>
              <a:rPr lang="en-US" b="1" dirty="0" smtClean="0">
                <a:solidFill>
                  <a:schemeClr val="bg1"/>
                </a:solidFill>
                <a:effectLst>
                  <a:outerShdw blurRad="38100" dist="38100" dir="2700000" algn="tl">
                    <a:srgbClr val="000000">
                      <a:alpha val="43137"/>
                    </a:srgbClr>
                  </a:outerShdw>
                </a:effectLst>
              </a:rPr>
              <a:t>Filling machines should have parts:</a:t>
            </a:r>
          </a:p>
          <a:p>
            <a:pPr marL="578358" indent="-514350" algn="just">
              <a:buFont typeface="+mj-lt"/>
              <a:buAutoNum type="arabicPeriod"/>
            </a:pPr>
            <a:r>
              <a:rPr lang="en-US" b="1" dirty="0" smtClean="0">
                <a:solidFill>
                  <a:srgbClr val="FFC000"/>
                </a:solidFill>
                <a:effectLst>
                  <a:outerShdw blurRad="38100" dist="38100" dir="2700000" algn="tl">
                    <a:srgbClr val="000000">
                      <a:alpha val="43137"/>
                    </a:srgbClr>
                  </a:outerShdw>
                </a:effectLst>
              </a:rPr>
              <a:t>Through which liquid flows easily for cleaning and sterilization.</a:t>
            </a:r>
          </a:p>
          <a:p>
            <a:pPr marL="578358" indent="-514350" algn="just">
              <a:buFont typeface="+mj-lt"/>
              <a:buAutoNum type="arabicPeriod"/>
            </a:pPr>
            <a:r>
              <a:rPr lang="en-US" b="1" dirty="0" smtClean="0">
                <a:solidFill>
                  <a:srgbClr val="FFFF00"/>
                </a:solidFill>
                <a:effectLst>
                  <a:outerShdw blurRad="38100" dist="38100" dir="2700000" algn="tl">
                    <a:srgbClr val="000000">
                      <a:alpha val="43137"/>
                    </a:srgbClr>
                  </a:outerShdw>
                </a:effectLst>
              </a:rPr>
              <a:t>Constructed of non-reactive materials such as borosilicate glass or stainless steel.</a:t>
            </a:r>
          </a:p>
          <a:p>
            <a:pPr marL="578358" indent="-514350" algn="just">
              <a:buFont typeface="+mj-lt"/>
              <a:buAutoNum type="arabicPeriod"/>
            </a:pPr>
            <a:endParaRPr lang="en-US" dirty="0">
              <a:solidFill>
                <a:srgbClr val="FFFF00"/>
              </a:solidFill>
            </a:endParaRPr>
          </a:p>
          <a:p>
            <a:pPr marL="64008" indent="0" algn="just">
              <a:buNone/>
            </a:pPr>
            <a:r>
              <a:rPr lang="en-US" b="1" u="sng" dirty="0" smtClean="0">
                <a:solidFill>
                  <a:srgbClr val="C00000"/>
                </a:solidFill>
                <a:effectLst>
                  <a:outerShdw blurRad="38100" dist="38100" dir="2700000" algn="tl">
                    <a:srgbClr val="000000">
                      <a:alpha val="43137"/>
                    </a:srgbClr>
                  </a:outerShdw>
                </a:effectLst>
              </a:rPr>
              <a:t>Example:</a:t>
            </a:r>
            <a:r>
              <a:rPr lang="en-US" dirty="0" smtClean="0"/>
              <a:t> Syringes made from stainless steel when the pressures required for delivery of viscous liquids or large volumes while they are unsafe for glass syringes.</a:t>
            </a:r>
          </a:p>
          <a:p>
            <a:pPr marL="64008" indent="0" algn="just">
              <a:buNone/>
            </a:pPr>
            <a:endParaRPr lang="en-US" dirty="0"/>
          </a:p>
          <a:p>
            <a:pPr marL="64008" indent="0" algn="just">
              <a:buNone/>
            </a:pPr>
            <a:r>
              <a:rPr lang="en-US" b="1" u="sng" dirty="0" smtClean="0">
                <a:solidFill>
                  <a:srgbClr val="7030A0"/>
                </a:solidFill>
                <a:effectLst>
                  <a:outerShdw blurRad="38100" dist="38100" dir="2700000" algn="tl">
                    <a:srgbClr val="000000">
                      <a:alpha val="43137"/>
                    </a:srgbClr>
                  </a:outerShdw>
                </a:effectLst>
              </a:rPr>
              <a:t>Note:</a:t>
            </a:r>
            <a:r>
              <a:rPr lang="en-US" b="1" dirty="0" smtClean="0">
                <a:solidFill>
                  <a:srgbClr val="7030A0"/>
                </a:solidFill>
                <a:effectLst>
                  <a:outerShdw blurRad="38100" dist="38100" dir="2700000" algn="tl">
                    <a:srgbClr val="000000">
                      <a:alpha val="43137"/>
                    </a:srgbClr>
                  </a:outerShdw>
                </a:effectLst>
              </a:rPr>
              <a:t> </a:t>
            </a:r>
            <a:r>
              <a:rPr lang="en-US" b="1" dirty="0" smtClean="0">
                <a:solidFill>
                  <a:schemeClr val="accent6"/>
                </a:solidFill>
                <a:effectLst>
                  <a:outerShdw blurRad="38100" dist="38100" dir="2700000" algn="tl">
                    <a:srgbClr val="000000">
                      <a:alpha val="43137"/>
                    </a:srgbClr>
                  </a:outerShdw>
                </a:effectLst>
              </a:rPr>
              <a:t>Sterile solutions of low potency dispense in large volume (1L) don’t require precision of small vol. of potent injectables. So bottles of solutions are filled by gravity, pressure or vacuum filling devices.</a:t>
            </a:r>
            <a:endParaRPr lang="en-US" b="1" dirty="0">
              <a:solidFill>
                <a:schemeClr val="accent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0782507"/>
      </p:ext>
    </p:extLst>
  </p:cSld>
  <p:clrMapOvr>
    <a:masterClrMapping/>
  </p:clrMapOvr>
  <mc:AlternateContent xmlns:mc="http://schemas.openxmlformats.org/markup-compatibility/2006" xmlns:p14="http://schemas.microsoft.com/office/powerpoint/2010/main">
    <mc:Choice Requires="p14">
      <p:transition spd="med" advClick="0">
        <p14:window dir="vert"/>
      </p:transition>
    </mc:Choice>
    <mc:Fallback xmlns="">
      <p:transition spd="med"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style>
          <a:lnRef idx="3">
            <a:schemeClr val="lt1"/>
          </a:lnRef>
          <a:fillRef idx="1">
            <a:schemeClr val="accent4"/>
          </a:fillRef>
          <a:effectRef idx="1">
            <a:schemeClr val="accent4"/>
          </a:effectRef>
          <a:fontRef idx="minor">
            <a:schemeClr val="lt1"/>
          </a:fontRef>
        </p:style>
        <p:txBody>
          <a:bodyPr/>
          <a:lstStyle/>
          <a:p>
            <a:r>
              <a:rPr lang="en-US" dirty="0" smtClean="0">
                <a:ln w="6350">
                  <a:solidFill>
                    <a:schemeClr val="bg1"/>
                  </a:solidFill>
                </a:ln>
                <a:solidFill>
                  <a:schemeClr val="bg1"/>
                </a:solidFill>
              </a:rPr>
              <a:t>Filling equipment for solids</a:t>
            </a:r>
            <a:endParaRPr lang="en-US" dirty="0">
              <a:ln w="6350">
                <a:solidFill>
                  <a:schemeClr val="bg1"/>
                </a:solidFill>
              </a:ln>
              <a:solidFill>
                <a:schemeClr val="bg1"/>
              </a:solidFill>
            </a:endParaRPr>
          </a:p>
        </p:txBody>
      </p:sp>
      <p:sp>
        <p:nvSpPr>
          <p:cNvPr id="3" name="Content Placeholder 2"/>
          <p:cNvSpPr>
            <a:spLocks noGrp="1"/>
          </p:cNvSpPr>
          <p:nvPr>
            <p:ph idx="1"/>
          </p:nvPr>
        </p:nvSpPr>
        <p:spPr>
          <a:xfrm>
            <a:off x="228600" y="1447800"/>
            <a:ext cx="8686800" cy="5181600"/>
          </a:xfrm>
        </p:spPr>
        <p:txBody>
          <a:bodyPr>
            <a:normAutofit fontScale="92500" lnSpcReduction="10000"/>
          </a:bodyPr>
          <a:lstStyle/>
          <a:p>
            <a:pPr marL="64008" indent="0" algn="just">
              <a:buNone/>
            </a:pPr>
            <a:r>
              <a:rPr lang="en-US" b="1" dirty="0" smtClean="0">
                <a:solidFill>
                  <a:schemeClr val="accent1"/>
                </a:solidFill>
                <a:effectLst>
                  <a:outerShdw blurRad="38100" dist="38100" dir="2700000" algn="tl">
                    <a:srgbClr val="000000">
                      <a:alpha val="43137"/>
                    </a:srgbClr>
                  </a:outerShdw>
                </a:effectLst>
              </a:rPr>
              <a:t>Sterile solids (such as antibiotics) </a:t>
            </a:r>
            <a:r>
              <a:rPr lang="en-US" dirty="0" smtClean="0"/>
              <a:t>are</a:t>
            </a:r>
            <a:r>
              <a:rPr lang="en-US" b="1" dirty="0" smtClean="0">
                <a:solidFill>
                  <a:schemeClr val="accent1"/>
                </a:solidFill>
                <a:effectLst>
                  <a:outerShdw blurRad="38100" dist="38100" dir="2700000" algn="tl">
                    <a:srgbClr val="000000">
                      <a:alpha val="43137"/>
                    </a:srgbClr>
                  </a:outerShdw>
                </a:effectLst>
              </a:rPr>
              <a:t> </a:t>
            </a:r>
            <a:r>
              <a:rPr lang="en-US" dirty="0" smtClean="0"/>
              <a:t>more difficult to subdivide accurately precisely into individual dose containers than are liquids.</a:t>
            </a:r>
            <a:endParaRPr lang="en-US" dirty="0"/>
          </a:p>
          <a:p>
            <a:pPr marL="64008" indent="0" algn="just">
              <a:buNone/>
            </a:pPr>
            <a:endParaRPr lang="en-US" dirty="0" smtClean="0"/>
          </a:p>
          <a:p>
            <a:pPr algn="just">
              <a:buFont typeface="Wingdings" pitchFamily="2" charset="2"/>
              <a:buChar char="q"/>
            </a:pPr>
            <a:r>
              <a:rPr lang="en-US" b="1" dirty="0" smtClean="0">
                <a:solidFill>
                  <a:srgbClr val="FFFF00"/>
                </a:solidFill>
                <a:effectLst>
                  <a:outerShdw blurRad="38100" dist="38100" dir="2700000" algn="tl">
                    <a:srgbClr val="000000">
                      <a:alpha val="43137"/>
                    </a:srgbClr>
                  </a:outerShdw>
                </a:effectLst>
              </a:rPr>
              <a:t>The rate of flow of solids tend to be slow and irregular,</a:t>
            </a:r>
            <a:r>
              <a:rPr lang="en-US" b="1" dirty="0" smtClean="0">
                <a:effectLst>
                  <a:outerShdw blurRad="38100" dist="38100" dir="2700000" algn="tl">
                    <a:srgbClr val="000000">
                      <a:alpha val="43137"/>
                    </a:srgbClr>
                  </a:outerShdw>
                </a:effectLst>
              </a:rPr>
              <a:t> </a:t>
            </a:r>
            <a:r>
              <a:rPr lang="en-US" dirty="0" smtClean="0"/>
              <a:t>particularly if finely powdered while </a:t>
            </a:r>
            <a:r>
              <a:rPr lang="en-US" b="1" dirty="0" smtClean="0">
                <a:solidFill>
                  <a:srgbClr val="00B050"/>
                </a:solidFill>
                <a:effectLst>
                  <a:outerShdw blurRad="38100" dist="38100" dir="2700000" algn="tl">
                    <a:srgbClr val="000000">
                      <a:alpha val="43137"/>
                    </a:srgbClr>
                  </a:outerShdw>
                </a:effectLst>
              </a:rPr>
              <a:t>small, granular particles flow most evenly</a:t>
            </a:r>
            <a:r>
              <a:rPr lang="en-US" dirty="0" smtClean="0"/>
              <a:t>.</a:t>
            </a:r>
          </a:p>
          <a:p>
            <a:pPr marL="64008" indent="0" algn="just">
              <a:buNone/>
            </a:pPr>
            <a:endParaRPr lang="en-US" dirty="0"/>
          </a:p>
          <a:p>
            <a:pPr algn="just">
              <a:buFont typeface="Wingdings" pitchFamily="2" charset="2"/>
              <a:buChar char="q"/>
            </a:pPr>
            <a:r>
              <a:rPr lang="en-US" b="1" dirty="0" smtClean="0">
                <a:solidFill>
                  <a:srgbClr val="0070C0"/>
                </a:solidFill>
                <a:effectLst>
                  <a:outerShdw blurRad="38100" dist="38100" dir="2700000" algn="tl">
                    <a:srgbClr val="000000">
                      <a:alpha val="43137"/>
                    </a:srgbClr>
                  </a:outerShdw>
                </a:effectLst>
              </a:rPr>
              <a:t>Most containers </a:t>
            </a:r>
            <a:r>
              <a:rPr lang="en-US" dirty="0" smtClean="0"/>
              <a:t>even</a:t>
            </a:r>
            <a:r>
              <a:rPr lang="en-US" b="1" dirty="0" smtClean="0">
                <a:solidFill>
                  <a:srgbClr val="0070C0"/>
                </a:solidFill>
                <a:effectLst>
                  <a:outerShdw blurRad="38100" dist="38100" dir="2700000" algn="tl">
                    <a:srgbClr val="000000">
                      <a:alpha val="43137"/>
                    </a:srgbClr>
                  </a:outerShdw>
                </a:effectLst>
              </a:rPr>
              <a:t> </a:t>
            </a:r>
            <a:r>
              <a:rPr lang="en-US" dirty="0" smtClean="0"/>
              <a:t>with large opening must be used; even so, </a:t>
            </a:r>
            <a:r>
              <a:rPr lang="en-US" b="1" dirty="0" smtClean="0">
                <a:solidFill>
                  <a:srgbClr val="0070C0"/>
                </a:solidFill>
                <a:effectLst>
                  <a:outerShdw blurRad="38100" dist="38100" dir="2700000" algn="tl">
                    <a:srgbClr val="000000">
                      <a:alpha val="43137"/>
                    </a:srgbClr>
                  </a:outerShdw>
                </a:effectLst>
              </a:rPr>
              <a:t>have slow filling rate and a risk of spillage</a:t>
            </a:r>
            <a:r>
              <a:rPr lang="en-US" dirty="0" smtClean="0"/>
              <a:t>. The </a:t>
            </a:r>
            <a:r>
              <a:rPr lang="en-US" b="1" dirty="0" smtClean="0">
                <a:solidFill>
                  <a:srgbClr val="0070C0"/>
                </a:solidFill>
                <a:effectLst>
                  <a:outerShdw blurRad="38100" dist="38100" dir="2700000" algn="tl">
                    <a:srgbClr val="000000">
                      <a:alpha val="43137"/>
                    </a:srgbClr>
                  </a:outerShdw>
                </a:effectLst>
              </a:rPr>
              <a:t>tolerance</a:t>
            </a:r>
            <a:r>
              <a:rPr lang="en-US" dirty="0" smtClean="0"/>
              <a:t> for the content of such containers must be </a:t>
            </a:r>
            <a:r>
              <a:rPr lang="en-US" b="1" dirty="0" smtClean="0">
                <a:solidFill>
                  <a:srgbClr val="0070C0"/>
                </a:solidFill>
                <a:effectLst>
                  <a:outerShdw blurRad="38100" dist="38100" dir="2700000" algn="tl">
                    <a:srgbClr val="000000">
                      <a:alpha val="43137"/>
                    </a:srgbClr>
                  </a:outerShdw>
                </a:effectLst>
              </a:rPr>
              <a:t>relatively</a:t>
            </a:r>
            <a:r>
              <a:rPr lang="en-US" dirty="0" smtClean="0"/>
              <a:t> </a:t>
            </a:r>
            <a:r>
              <a:rPr lang="en-US" b="1" dirty="0" smtClean="0">
                <a:solidFill>
                  <a:srgbClr val="0070C0"/>
                </a:solidFill>
                <a:effectLst>
                  <a:outerShdw blurRad="38100" dist="38100" dir="2700000" algn="tl">
                    <a:srgbClr val="000000">
                      <a:alpha val="43137"/>
                    </a:srgbClr>
                  </a:outerShdw>
                </a:effectLst>
              </a:rPr>
              <a:t>large</a:t>
            </a:r>
            <a:r>
              <a:rPr lang="en-US" dirty="0" smtClean="0"/>
              <a:t>.</a:t>
            </a:r>
            <a:endParaRPr lang="en-US" dirty="0"/>
          </a:p>
        </p:txBody>
      </p:sp>
    </p:spTree>
    <p:extLst>
      <p:ext uri="{BB962C8B-B14F-4D97-AF65-F5344CB8AC3E}">
        <p14:creationId xmlns:p14="http://schemas.microsoft.com/office/powerpoint/2010/main" val="3223265121"/>
      </p:ext>
    </p:extLst>
  </p:cSld>
  <p:clrMapOvr>
    <a:masterClrMapping/>
  </p:clrMapOvr>
  <mc:AlternateContent xmlns:mc="http://schemas.openxmlformats.org/markup-compatibility/2006" xmlns:p14="http://schemas.microsoft.com/office/powerpoint/2010/main">
    <mc:Choice Requires="p14">
      <p:transition spd="med" advClick="0">
        <p14:window dir="vert"/>
      </p:transition>
    </mc:Choice>
    <mc:Fallback xmlns="">
      <p:transition spd="med" advClick="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506"/>
          </a:xfrm>
        </p:spPr>
        <p:style>
          <a:lnRef idx="2">
            <a:schemeClr val="accent4">
              <a:shade val="50000"/>
            </a:schemeClr>
          </a:lnRef>
          <a:fillRef idx="1">
            <a:schemeClr val="accent4"/>
          </a:fillRef>
          <a:effectRef idx="0">
            <a:schemeClr val="accent4"/>
          </a:effectRef>
          <a:fontRef idx="minor">
            <a:schemeClr val="lt1"/>
          </a:fontRef>
        </p:style>
        <p:txBody>
          <a:bodyPr/>
          <a:lstStyle/>
          <a:p>
            <a:r>
              <a:rPr lang="en-US" b="1" dirty="0" smtClean="0">
                <a:ln w="6350">
                  <a:solidFill>
                    <a:schemeClr val="bg1"/>
                  </a:solidFill>
                </a:ln>
                <a:solidFill>
                  <a:schemeClr val="bg1"/>
                </a:solidFill>
              </a:rPr>
              <a:t>Quality Control</a:t>
            </a:r>
            <a:endParaRPr lang="en-US" b="1" dirty="0">
              <a:ln w="6350">
                <a:solidFill>
                  <a:schemeClr val="bg1"/>
                </a:solidFill>
              </a:ln>
              <a:solidFill>
                <a:schemeClr val="bg1"/>
              </a:solidFill>
            </a:endParaRPr>
          </a:p>
        </p:txBody>
      </p:sp>
      <p:sp>
        <p:nvSpPr>
          <p:cNvPr id="3" name="Content Placeholder 2"/>
          <p:cNvSpPr>
            <a:spLocks noGrp="1"/>
          </p:cNvSpPr>
          <p:nvPr>
            <p:ph idx="1"/>
          </p:nvPr>
        </p:nvSpPr>
        <p:spPr>
          <a:xfrm>
            <a:off x="381000" y="1295400"/>
            <a:ext cx="8305800" cy="5159408"/>
          </a:xfrm>
        </p:spPr>
        <p:txBody>
          <a:bodyPr>
            <a:normAutofit fontScale="92500" lnSpcReduction="10000"/>
          </a:bodyPr>
          <a:lstStyle/>
          <a:p>
            <a:pPr algn="just"/>
            <a:r>
              <a:rPr lang="en-US" dirty="0" smtClean="0"/>
              <a:t>Sterile products evaluated for:</a:t>
            </a:r>
          </a:p>
          <a:p>
            <a:pPr marL="578358" indent="-514350" algn="just">
              <a:buFont typeface="+mj-lt"/>
              <a:buAutoNum type="arabicPeriod"/>
            </a:pPr>
            <a:r>
              <a:rPr lang="en-US" dirty="0" smtClean="0"/>
              <a:t>Pyrogen test on WFI</a:t>
            </a:r>
          </a:p>
          <a:p>
            <a:pPr marL="578358" indent="-514350" algn="just">
              <a:buFont typeface="+mj-lt"/>
              <a:buAutoNum type="arabicPeriod"/>
            </a:pPr>
            <a:r>
              <a:rPr lang="en-US" dirty="0" smtClean="0"/>
              <a:t>Glass tests on containers</a:t>
            </a:r>
          </a:p>
          <a:p>
            <a:pPr marL="578358" indent="-514350" algn="just">
              <a:buFont typeface="+mj-lt"/>
              <a:buAutoNum type="arabicPeriod"/>
            </a:pPr>
            <a:r>
              <a:rPr lang="en-US" dirty="0" smtClean="0"/>
              <a:t>Identity test on rubber closure</a:t>
            </a:r>
          </a:p>
          <a:p>
            <a:pPr marL="578358" indent="-514350" algn="just">
              <a:buFont typeface="+mj-lt"/>
              <a:buAutoNum type="arabicPeriod"/>
            </a:pPr>
            <a:r>
              <a:rPr lang="en-US" dirty="0" smtClean="0"/>
              <a:t>Microbial load test to determine No. and type of M.O. present.</a:t>
            </a:r>
          </a:p>
          <a:p>
            <a:pPr marL="578358" indent="-514350" algn="just">
              <a:buFont typeface="+mj-lt"/>
              <a:buAutoNum type="arabicPeriod"/>
            </a:pPr>
            <a:r>
              <a:rPr lang="en-US" dirty="0" smtClean="0"/>
              <a:t>Conductivity measurement</a:t>
            </a:r>
          </a:p>
          <a:p>
            <a:pPr marL="578358" indent="-514350" algn="just">
              <a:buFont typeface="+mj-lt"/>
              <a:buAutoNum type="arabicPeriod"/>
            </a:pPr>
            <a:r>
              <a:rPr lang="en-US" dirty="0" smtClean="0"/>
              <a:t>Conformation of volume of fill</a:t>
            </a:r>
          </a:p>
          <a:p>
            <a:pPr marL="578358" indent="-514350" algn="just">
              <a:buFont typeface="+mj-lt"/>
              <a:buAutoNum type="arabicPeriod"/>
            </a:pPr>
            <a:r>
              <a:rPr lang="en-US" dirty="0" smtClean="0"/>
              <a:t>Leaker test</a:t>
            </a:r>
          </a:p>
          <a:p>
            <a:pPr marL="578358" indent="-514350" algn="just">
              <a:buFont typeface="+mj-lt"/>
              <a:buAutoNum type="arabicPeriod"/>
            </a:pPr>
            <a:r>
              <a:rPr lang="en-US" dirty="0" smtClean="0"/>
              <a:t>Clarity test</a:t>
            </a:r>
          </a:p>
          <a:p>
            <a:pPr marL="578358" indent="-514350" algn="just">
              <a:buFont typeface="+mj-lt"/>
              <a:buAutoNum type="arabicPeriod"/>
            </a:pPr>
            <a:r>
              <a:rPr lang="en-US" dirty="0" smtClean="0"/>
              <a:t>Sterility test</a:t>
            </a:r>
            <a:endParaRPr lang="en-US" dirty="0"/>
          </a:p>
        </p:txBody>
      </p:sp>
    </p:spTree>
    <p:extLst>
      <p:ext uri="{BB962C8B-B14F-4D97-AF65-F5344CB8AC3E}">
        <p14:creationId xmlns:p14="http://schemas.microsoft.com/office/powerpoint/2010/main" val="2296376607"/>
      </p:ext>
    </p:extLst>
  </p:cSld>
  <p:clrMapOvr>
    <a:masterClrMapping/>
  </p:clrMapOvr>
  <mc:AlternateContent xmlns:mc="http://schemas.openxmlformats.org/markup-compatibility/2006" xmlns:p14="http://schemas.microsoft.com/office/powerpoint/2010/main">
    <mc:Choice Requires="p14">
      <p:transition spd="med" advClick="0">
        <p14:prism isContent="1" isInverted="1"/>
      </p:transition>
    </mc:Choice>
    <mc:Fallback xmlns="">
      <p:transition spd="med" advClick="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506"/>
          </a:xfrm>
        </p:spPr>
        <p:style>
          <a:lnRef idx="3">
            <a:schemeClr val="lt1"/>
          </a:lnRef>
          <a:fillRef idx="1">
            <a:schemeClr val="accent5"/>
          </a:fillRef>
          <a:effectRef idx="1">
            <a:schemeClr val="accent5"/>
          </a:effectRef>
          <a:fontRef idx="minor">
            <a:schemeClr val="lt1"/>
          </a:fontRef>
        </p:style>
        <p:txBody>
          <a:bodyPr/>
          <a:lstStyle/>
          <a:p>
            <a:r>
              <a:rPr lang="en-US" b="1" dirty="0" smtClean="0">
                <a:ln w="6350">
                  <a:solidFill>
                    <a:schemeClr val="bg1"/>
                  </a:solidFill>
                </a:ln>
                <a:solidFill>
                  <a:schemeClr val="bg1"/>
                </a:solidFill>
              </a:rPr>
              <a:t>Leaker test</a:t>
            </a:r>
            <a:endParaRPr lang="en-US" b="1" dirty="0">
              <a:ln w="6350">
                <a:solidFill>
                  <a:schemeClr val="bg1"/>
                </a:solidFill>
              </a:ln>
              <a:solidFill>
                <a:schemeClr val="bg1"/>
              </a:solidFill>
            </a:endParaRPr>
          </a:p>
        </p:txBody>
      </p:sp>
      <p:sp>
        <p:nvSpPr>
          <p:cNvPr id="3" name="Content Placeholder 2"/>
          <p:cNvSpPr>
            <a:spLocks noGrp="1"/>
          </p:cNvSpPr>
          <p:nvPr>
            <p:ph idx="1"/>
          </p:nvPr>
        </p:nvSpPr>
        <p:spPr>
          <a:xfrm>
            <a:off x="304800" y="1219200"/>
            <a:ext cx="8534400" cy="5562600"/>
          </a:xfrm>
        </p:spPr>
        <p:txBody>
          <a:bodyPr>
            <a:normAutofit fontScale="85000" lnSpcReduction="10000"/>
          </a:bodyPr>
          <a:lstStyle/>
          <a:p>
            <a:pPr marL="64008" indent="0" algn="just">
              <a:buNone/>
            </a:pPr>
            <a:r>
              <a:rPr lang="en-US" sz="2800" b="1" dirty="0" smtClean="0">
                <a:solidFill>
                  <a:srgbClr val="FFFF00"/>
                </a:solidFill>
                <a:effectLst>
                  <a:outerShdw blurRad="38100" dist="38100" dir="2700000" algn="tl">
                    <a:srgbClr val="000000">
                      <a:alpha val="43137"/>
                    </a:srgbClr>
                  </a:outerShdw>
                </a:effectLst>
              </a:rPr>
              <a:t>Intended to detect incompletely sealed ampoules</a:t>
            </a:r>
            <a:r>
              <a:rPr lang="en-US" sz="2800" dirty="0"/>
              <a:t> </a:t>
            </a:r>
            <a:r>
              <a:rPr lang="en-US" sz="2400" b="1" dirty="0" smtClean="0">
                <a:solidFill>
                  <a:srgbClr val="00B0F0"/>
                </a:solidFill>
                <a:effectLst>
                  <a:outerShdw blurRad="38100" dist="38100" dir="2700000" algn="tl">
                    <a:srgbClr val="000000">
                      <a:alpha val="43137"/>
                    </a:srgbClr>
                  </a:outerShdw>
                </a:effectLst>
              </a:rPr>
              <a:t>(having capillary pores or tiny cracks)</a:t>
            </a:r>
            <a:endParaRPr lang="en-US" sz="2800" b="1" dirty="0" smtClean="0">
              <a:solidFill>
                <a:srgbClr val="00B0F0"/>
              </a:solidFill>
              <a:effectLst>
                <a:outerShdw blurRad="38100" dist="38100" dir="2700000" algn="tl">
                  <a:srgbClr val="000000">
                    <a:alpha val="43137"/>
                  </a:srgbClr>
                </a:outerShdw>
              </a:effectLst>
            </a:endParaRPr>
          </a:p>
          <a:p>
            <a:pPr marL="64008" indent="0" algn="just">
              <a:buNone/>
            </a:pPr>
            <a:endParaRPr lang="en-US" sz="2800" dirty="0" smtClean="0"/>
          </a:p>
          <a:p>
            <a:pPr marL="64008" indent="0" algn="just">
              <a:buNone/>
            </a:pPr>
            <a:endParaRPr lang="en-US" sz="2800" dirty="0"/>
          </a:p>
          <a:p>
            <a:pPr marL="64008" indent="0" algn="just">
              <a:buNone/>
            </a:pPr>
            <a:r>
              <a:rPr lang="en-US" sz="2400" b="1" dirty="0" smtClean="0">
                <a:solidFill>
                  <a:srgbClr val="00B050"/>
                </a:solidFill>
                <a:effectLst>
                  <a:outerShdw blurRad="38100" dist="38100" dir="2700000" algn="tl">
                    <a:srgbClr val="000000">
                      <a:alpha val="43137"/>
                    </a:srgbClr>
                  </a:outerShdw>
                </a:effectLst>
              </a:rPr>
              <a:t>M.O. or dangerous contaminants enter ampoules or contents may leak to the outside and spoil the appearance of package.</a:t>
            </a:r>
          </a:p>
          <a:p>
            <a:pPr marL="64008" indent="0" algn="just">
              <a:buNone/>
            </a:pPr>
            <a:endParaRPr lang="en-US" sz="2400" b="1" dirty="0">
              <a:solidFill>
                <a:srgbClr val="00B050"/>
              </a:solidFill>
              <a:effectLst>
                <a:outerShdw blurRad="38100" dist="38100" dir="2700000" algn="tl">
                  <a:srgbClr val="000000">
                    <a:alpha val="43137"/>
                  </a:srgbClr>
                </a:outerShdw>
              </a:effectLst>
            </a:endParaRPr>
          </a:p>
          <a:p>
            <a:pPr marL="64008" indent="0" algn="just">
              <a:buNone/>
            </a:pPr>
            <a:r>
              <a:rPr lang="en-US" sz="2400" b="1" dirty="0" smtClean="0">
                <a:solidFill>
                  <a:srgbClr val="0070C0"/>
                </a:solidFill>
                <a:effectLst>
                  <a:outerShdw blurRad="38100" dist="38100" dir="2700000" algn="tl">
                    <a:srgbClr val="000000">
                      <a:alpha val="43137"/>
                    </a:srgbClr>
                  </a:outerShdw>
                </a:effectLst>
              </a:rPr>
              <a:t>Detection of leaks by:</a:t>
            </a:r>
          </a:p>
          <a:p>
            <a:pPr marL="521208" indent="-457200" algn="just">
              <a:buFont typeface="+mj-lt"/>
              <a:buAutoNum type="arabicPeriod"/>
            </a:pPr>
            <a:r>
              <a:rPr lang="en-US" sz="2400" b="1" dirty="0" smtClean="0">
                <a:solidFill>
                  <a:srgbClr val="0070C0"/>
                </a:solidFill>
                <a:effectLst>
                  <a:outerShdw blurRad="38100" dist="38100" dir="2700000" algn="tl">
                    <a:srgbClr val="000000">
                      <a:alpha val="43137"/>
                    </a:srgbClr>
                  </a:outerShdw>
                </a:effectLst>
              </a:rPr>
              <a:t>Spark tester probe</a:t>
            </a:r>
            <a:r>
              <a:rPr lang="en-US" sz="2400" b="1" dirty="0" smtClean="0">
                <a:solidFill>
                  <a:srgbClr val="00B050"/>
                </a:solidFill>
                <a:effectLst>
                  <a:outerShdw blurRad="38100" dist="38100" dir="2700000" algn="tl">
                    <a:srgbClr val="000000">
                      <a:alpha val="43137"/>
                    </a:srgbClr>
                  </a:outerShdw>
                </a:effectLst>
              </a:rPr>
              <a:t> </a:t>
            </a:r>
            <a:r>
              <a:rPr lang="en-US" sz="2400" b="1" dirty="0" smtClean="0">
                <a:solidFill>
                  <a:schemeClr val="accent2"/>
                </a:solidFill>
                <a:effectLst>
                  <a:outerShdw blurRad="38100" dist="38100" dir="2700000" algn="tl">
                    <a:srgbClr val="000000">
                      <a:alpha val="43137"/>
                    </a:srgbClr>
                  </a:outerShdw>
                </a:effectLst>
              </a:rPr>
              <a:t>(moving from liquid layer into air space). </a:t>
            </a:r>
            <a:r>
              <a:rPr lang="en-US" sz="2400" b="1" dirty="0" smtClean="0">
                <a:effectLst>
                  <a:outerShdw blurRad="38100" dist="38100" dir="2700000" algn="tl">
                    <a:srgbClr val="000000">
                      <a:alpha val="43137"/>
                    </a:srgbClr>
                  </a:outerShdw>
                </a:effectLst>
              </a:rPr>
              <a:t>Thus blue spark occur if airspace is evacuated.</a:t>
            </a:r>
          </a:p>
          <a:p>
            <a:pPr marL="521208" indent="-457200" algn="just">
              <a:buFont typeface="+mj-lt"/>
              <a:buAutoNum type="arabicPeriod"/>
            </a:pPr>
            <a:r>
              <a:rPr lang="en-US" sz="2400" b="1" dirty="0" smtClean="0">
                <a:solidFill>
                  <a:srgbClr val="0070C0"/>
                </a:solidFill>
                <a:effectLst>
                  <a:outerShdw blurRad="38100" dist="38100" dir="2700000" algn="tl">
                    <a:srgbClr val="000000">
                      <a:alpha val="43137"/>
                    </a:srgbClr>
                  </a:outerShdw>
                </a:effectLst>
              </a:rPr>
              <a:t>Dying method </a:t>
            </a:r>
            <a:r>
              <a:rPr lang="en-US" sz="2400" b="1" dirty="0" smtClean="0">
                <a:effectLst>
                  <a:outerShdw blurRad="38100" dist="38100" dir="2700000" algn="tl">
                    <a:srgbClr val="000000">
                      <a:alpha val="43137"/>
                    </a:srgbClr>
                  </a:outerShdw>
                </a:effectLst>
              </a:rPr>
              <a:t>(by applying –</a:t>
            </a:r>
            <a:r>
              <a:rPr lang="en-US" sz="2400" b="1" dirty="0" err="1" smtClean="0">
                <a:effectLst>
                  <a:outerShdw blurRad="38100" dist="38100" dir="2700000" algn="tl">
                    <a:srgbClr val="000000">
                      <a:alpha val="43137"/>
                    </a:srgbClr>
                  </a:outerShdw>
                </a:effectLst>
              </a:rPr>
              <a:t>ve</a:t>
            </a:r>
            <a:r>
              <a:rPr lang="en-US" sz="2400" b="1" dirty="0" smtClean="0">
                <a:effectLst>
                  <a:outerShdw blurRad="38100" dist="38100" dir="2700000" algn="tl">
                    <a:srgbClr val="000000">
                      <a:alpha val="43137"/>
                    </a:srgbClr>
                  </a:outerShdw>
                </a:effectLst>
              </a:rPr>
              <a:t> pressure and submerged ampoule in 0.5-1% methylene blue dye bath during autoclave cycle – adv. Of leaker detection and sterilization)</a:t>
            </a:r>
            <a:r>
              <a:rPr lang="en-US" sz="2400" b="1" dirty="0" smtClean="0">
                <a:solidFill>
                  <a:srgbClr val="7030A0"/>
                </a:solidFill>
                <a:effectLst>
                  <a:outerShdw blurRad="38100" dist="38100" dir="2700000" algn="tl">
                    <a:srgbClr val="000000">
                      <a:alpha val="43137"/>
                    </a:srgbClr>
                  </a:outerShdw>
                </a:effectLst>
              </a:rPr>
              <a:t> </a:t>
            </a:r>
            <a:r>
              <a:rPr lang="en-US" sz="2400" b="1" dirty="0" smtClean="0">
                <a:solidFill>
                  <a:schemeClr val="accent1">
                    <a:lumMod val="75000"/>
                  </a:schemeClr>
                </a:solidFill>
                <a:effectLst>
                  <a:outerShdw blurRad="38100" dist="38100" dir="2700000" algn="tl">
                    <a:srgbClr val="000000">
                      <a:alpha val="43137"/>
                    </a:srgbClr>
                  </a:outerShdw>
                </a:effectLst>
              </a:rPr>
              <a:t>so if dye penetrate then leak is present.</a:t>
            </a:r>
          </a:p>
          <a:p>
            <a:pPr marL="521208" indent="-457200" algn="just">
              <a:buFont typeface="+mj-lt"/>
              <a:buAutoNum type="arabicPeriod"/>
            </a:pPr>
            <a:endParaRPr lang="en-US" sz="2400" b="1" dirty="0">
              <a:solidFill>
                <a:srgbClr val="00B050"/>
              </a:solidFill>
              <a:effectLst>
                <a:outerShdw blurRad="38100" dist="38100" dir="2700000" algn="tl">
                  <a:srgbClr val="000000">
                    <a:alpha val="43137"/>
                  </a:srgbClr>
                </a:outerShdw>
              </a:effectLst>
            </a:endParaRPr>
          </a:p>
          <a:p>
            <a:pPr marL="64008" indent="0" algn="just">
              <a:buNone/>
            </a:pPr>
            <a:r>
              <a:rPr lang="en-US" sz="3300" b="1" u="sng" dirty="0" smtClean="0">
                <a:solidFill>
                  <a:srgbClr val="FF0000"/>
                </a:solidFill>
                <a:effectLst>
                  <a:outerShdw blurRad="38100" dist="38100" dir="2700000" algn="tl">
                    <a:srgbClr val="000000">
                      <a:alpha val="43137"/>
                    </a:srgbClr>
                  </a:outerShdw>
                </a:effectLst>
              </a:rPr>
              <a:t>Note:</a:t>
            </a:r>
            <a:r>
              <a:rPr lang="en-US" sz="2400" b="1" dirty="0" smtClean="0">
                <a:solidFill>
                  <a:srgbClr val="00B050"/>
                </a:solidFill>
                <a:effectLst>
                  <a:outerShdw blurRad="38100" dist="38100" dir="2700000" algn="tl">
                    <a:srgbClr val="000000">
                      <a:alpha val="43137"/>
                    </a:srgbClr>
                  </a:outerShdw>
                </a:effectLst>
              </a:rPr>
              <a:t> </a:t>
            </a:r>
            <a:r>
              <a:rPr lang="en-US" sz="2400" b="1" dirty="0" smtClean="0">
                <a:solidFill>
                  <a:schemeClr val="bg1"/>
                </a:solidFill>
                <a:effectLst>
                  <a:outerShdw blurRad="38100" dist="38100" dir="2700000" algn="tl">
                    <a:srgbClr val="000000">
                      <a:alpha val="43137"/>
                    </a:srgbClr>
                  </a:outerShdw>
                </a:effectLst>
              </a:rPr>
              <a:t>capillaries of 15 Micron or smaller may not be detected.  </a:t>
            </a:r>
          </a:p>
        </p:txBody>
      </p:sp>
      <p:sp>
        <p:nvSpPr>
          <p:cNvPr id="4" name="Down Arrow 3"/>
          <p:cNvSpPr/>
          <p:nvPr/>
        </p:nvSpPr>
        <p:spPr>
          <a:xfrm>
            <a:off x="4495800" y="1981200"/>
            <a:ext cx="457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2507"/>
      </p:ext>
    </p:extLst>
  </p:cSld>
  <p:clrMapOvr>
    <a:masterClrMapping/>
  </p:clrMapOvr>
  <mc:AlternateContent xmlns:mc="http://schemas.openxmlformats.org/markup-compatibility/2006" xmlns:p14="http://schemas.microsoft.com/office/powerpoint/2010/main">
    <mc:Choice Requires="p14">
      <p:transition spd="med" advClick="0">
        <p14:prism dir="u" isContent="1" isInverted="1"/>
      </p:transition>
    </mc:Choice>
    <mc:Fallback xmlns="">
      <p:transition spd="med" advClick="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style>
          <a:lnRef idx="3">
            <a:schemeClr val="lt1"/>
          </a:lnRef>
          <a:fillRef idx="1">
            <a:schemeClr val="accent5"/>
          </a:fillRef>
          <a:effectRef idx="1">
            <a:schemeClr val="accent5"/>
          </a:effectRef>
          <a:fontRef idx="minor">
            <a:schemeClr val="lt1"/>
          </a:fontRef>
        </p:style>
        <p:txBody>
          <a:bodyPr/>
          <a:lstStyle/>
          <a:p>
            <a:r>
              <a:rPr lang="en-US" dirty="0" smtClean="0">
                <a:ln w="6350">
                  <a:solidFill>
                    <a:schemeClr val="bg1"/>
                  </a:solidFill>
                </a:ln>
                <a:solidFill>
                  <a:schemeClr val="bg1"/>
                </a:solidFill>
              </a:rPr>
              <a:t>Clarity test</a:t>
            </a:r>
            <a:endParaRPr lang="en-US" dirty="0">
              <a:ln w="6350">
                <a:solidFill>
                  <a:schemeClr val="bg1"/>
                </a:solidFill>
              </a:ln>
              <a:solidFill>
                <a:schemeClr val="bg1"/>
              </a:solidFill>
            </a:endParaRPr>
          </a:p>
        </p:txBody>
      </p:sp>
      <p:sp>
        <p:nvSpPr>
          <p:cNvPr id="3" name="Content Placeholder 2"/>
          <p:cNvSpPr>
            <a:spLocks noGrp="1"/>
          </p:cNvSpPr>
          <p:nvPr>
            <p:ph idx="1"/>
          </p:nvPr>
        </p:nvSpPr>
        <p:spPr>
          <a:xfrm>
            <a:off x="228600" y="1295400"/>
            <a:ext cx="8610600" cy="5334000"/>
          </a:xfrm>
        </p:spPr>
        <p:txBody>
          <a:bodyPr>
            <a:normAutofit fontScale="85000" lnSpcReduction="20000"/>
          </a:bodyPr>
          <a:lstStyle/>
          <a:p>
            <a:pPr marL="64008" indent="0" algn="just">
              <a:buNone/>
            </a:pPr>
            <a:r>
              <a:rPr lang="en-US" b="1" dirty="0" smtClean="0">
                <a:solidFill>
                  <a:srgbClr val="FFFF00"/>
                </a:solidFill>
                <a:effectLst>
                  <a:outerShdw blurRad="38100" dist="38100" dir="2700000" algn="tl">
                    <a:srgbClr val="000000">
                      <a:alpha val="43137"/>
                    </a:srgbClr>
                  </a:outerShdw>
                </a:effectLst>
                <a:latin typeface="Aharoni" pitchFamily="2" charset="-79"/>
                <a:cs typeface="Aharoni" pitchFamily="2" charset="-79"/>
              </a:rPr>
              <a:t>Subjective evaluation of the observer.</a:t>
            </a:r>
          </a:p>
          <a:p>
            <a:pPr algn="just">
              <a:buFont typeface="Wingdings" pitchFamily="2" charset="2"/>
              <a:buChar char="q"/>
            </a:pPr>
            <a:r>
              <a:rPr lang="en-US" b="1" dirty="0" smtClean="0">
                <a:solidFill>
                  <a:schemeClr val="accent5">
                    <a:lumMod val="40000"/>
                    <a:lumOff val="60000"/>
                  </a:schemeClr>
                </a:solidFill>
                <a:effectLst>
                  <a:outerShdw blurRad="38100" dist="38100" dir="2700000" algn="tl">
                    <a:srgbClr val="000000">
                      <a:alpha val="43137"/>
                    </a:srgbClr>
                  </a:outerShdw>
                </a:effectLst>
                <a:latin typeface="Arial Narrow" pitchFamily="34" charset="0"/>
                <a:cs typeface="Aharoni" pitchFamily="2" charset="-79"/>
              </a:rPr>
              <a:t>Sterile products should be free from visible particulate ranging from 30 to 40 </a:t>
            </a:r>
            <a:r>
              <a:rPr lang="el-GR" b="1" dirty="0" smtClean="0">
                <a:solidFill>
                  <a:schemeClr val="accent5">
                    <a:lumMod val="40000"/>
                    <a:lumOff val="60000"/>
                  </a:schemeClr>
                </a:solidFill>
                <a:effectLst>
                  <a:outerShdw blurRad="38100" dist="38100" dir="2700000" algn="tl">
                    <a:srgbClr val="000000">
                      <a:alpha val="43137"/>
                    </a:srgbClr>
                  </a:outerShdw>
                </a:effectLst>
                <a:latin typeface="Arial Narrow" pitchFamily="34" charset="0"/>
                <a:cs typeface="Aharoni" pitchFamily="2" charset="-79"/>
              </a:rPr>
              <a:t>ϻ</a:t>
            </a:r>
            <a:r>
              <a:rPr lang="en-US" b="1" dirty="0" smtClean="0">
                <a:solidFill>
                  <a:schemeClr val="accent5">
                    <a:lumMod val="40000"/>
                    <a:lumOff val="60000"/>
                  </a:schemeClr>
                </a:solidFill>
                <a:effectLst>
                  <a:outerShdw blurRad="38100" dist="38100" dir="2700000" algn="tl">
                    <a:srgbClr val="000000">
                      <a:alpha val="43137"/>
                    </a:srgbClr>
                  </a:outerShdw>
                </a:effectLst>
                <a:latin typeface="Arial Narrow" pitchFamily="34" charset="0"/>
                <a:cs typeface="Aharoni" pitchFamily="2" charset="-79"/>
              </a:rPr>
              <a:t>m and larger in size.</a:t>
            </a:r>
          </a:p>
          <a:p>
            <a:pPr algn="just">
              <a:buFont typeface="Wingdings" pitchFamily="2" charset="2"/>
              <a:buChar char="q"/>
            </a:pPr>
            <a:r>
              <a:rPr lang="en-US" b="1" dirty="0" smtClean="0">
                <a:solidFill>
                  <a:schemeClr val="accent5">
                    <a:lumMod val="40000"/>
                    <a:lumOff val="60000"/>
                  </a:schemeClr>
                </a:solidFill>
                <a:effectLst>
                  <a:outerShdw blurRad="38100" dist="38100" dir="2700000" algn="tl">
                    <a:srgbClr val="000000">
                      <a:alpha val="43137"/>
                    </a:srgbClr>
                  </a:outerShdw>
                </a:effectLst>
                <a:latin typeface="Arial Narrow" pitchFamily="34" charset="0"/>
                <a:cs typeface="Aharoni" pitchFamily="2" charset="-79"/>
              </a:rPr>
              <a:t>Parenteral solutions should be final filter.</a:t>
            </a:r>
          </a:p>
          <a:p>
            <a:pPr algn="just">
              <a:buFont typeface="Wingdings" pitchFamily="2" charset="2"/>
              <a:buChar char="q"/>
            </a:pPr>
            <a:r>
              <a:rPr lang="en-US" b="1" dirty="0" smtClean="0">
                <a:solidFill>
                  <a:schemeClr val="accent5">
                    <a:lumMod val="40000"/>
                    <a:lumOff val="60000"/>
                  </a:schemeClr>
                </a:solidFill>
                <a:effectLst>
                  <a:outerShdw blurRad="38100" dist="38100" dir="2700000" algn="tl">
                    <a:srgbClr val="000000">
                      <a:alpha val="43137"/>
                    </a:srgbClr>
                  </a:outerShdw>
                </a:effectLst>
                <a:latin typeface="Arial Narrow" pitchFamily="34" charset="0"/>
                <a:cs typeface="Aharoni" pitchFamily="2" charset="-79"/>
              </a:rPr>
              <a:t>Visual inspection include (clean container, good light, baffled against reflection into eyes and viewed against black and white background, with contents motion with a swirling action).</a:t>
            </a:r>
          </a:p>
          <a:p>
            <a:pPr marL="64008" indent="0" algn="just">
              <a:buNone/>
            </a:pPr>
            <a:endParaRPr lang="en-US" b="1" dirty="0">
              <a:solidFill>
                <a:srgbClr val="FFFF00"/>
              </a:solidFill>
              <a:effectLst>
                <a:outerShdw blurRad="38100" dist="38100" dir="2700000" algn="tl">
                  <a:srgbClr val="000000">
                    <a:alpha val="43137"/>
                  </a:srgbClr>
                </a:outerShdw>
              </a:effectLst>
              <a:latin typeface="Arial Narrow" pitchFamily="34" charset="0"/>
              <a:cs typeface="Aharoni" pitchFamily="2" charset="-79"/>
            </a:endParaRPr>
          </a:p>
          <a:p>
            <a:pPr marL="64008" indent="0" algn="just">
              <a:buNone/>
            </a:pPr>
            <a:r>
              <a:rPr lang="en-US" b="1" u="sng" dirty="0" smtClean="0">
                <a:solidFill>
                  <a:srgbClr val="FF0000"/>
                </a:solidFill>
                <a:effectLst>
                  <a:outerShdw blurRad="38100" dist="38100" dir="2700000" algn="tl">
                    <a:srgbClr val="000000">
                      <a:alpha val="43137"/>
                    </a:srgbClr>
                  </a:outerShdw>
                </a:effectLst>
                <a:latin typeface="Arial Narrow" pitchFamily="34" charset="0"/>
                <a:cs typeface="Aharoni" pitchFamily="2" charset="-79"/>
              </a:rPr>
              <a:t>Note:</a:t>
            </a:r>
            <a:r>
              <a:rPr lang="en-US" b="1" dirty="0" smtClean="0">
                <a:solidFill>
                  <a:srgbClr val="FFFF00"/>
                </a:solidFill>
                <a:effectLst>
                  <a:outerShdw blurRad="38100" dist="38100" dir="2700000" algn="tl">
                    <a:srgbClr val="000000">
                      <a:alpha val="43137"/>
                    </a:srgbClr>
                  </a:outerShdw>
                </a:effectLst>
                <a:latin typeface="Arial Narrow" pitchFamily="34" charset="0"/>
                <a:cs typeface="Aharoni" pitchFamily="2" charset="-79"/>
              </a:rPr>
              <a:t> 1- </a:t>
            </a:r>
            <a:r>
              <a:rPr lang="en-US" b="1" dirty="0" smtClean="0">
                <a:effectLst>
                  <a:outerShdw blurRad="38100" dist="38100" dir="2700000" algn="tl">
                    <a:srgbClr val="000000">
                      <a:alpha val="43137"/>
                    </a:srgbClr>
                  </a:outerShdw>
                </a:effectLst>
                <a:latin typeface="Arial Narrow" pitchFamily="34" charset="0"/>
                <a:cs typeface="Aharoni" pitchFamily="2" charset="-79"/>
              </a:rPr>
              <a:t>Moving particles are easy to see than one that is stationary, </a:t>
            </a:r>
            <a:r>
              <a:rPr lang="en-US" b="1" dirty="0" smtClean="0">
                <a:solidFill>
                  <a:schemeClr val="bg1"/>
                </a:solidFill>
                <a:effectLst>
                  <a:outerShdw blurRad="38100" dist="38100" dir="2700000" algn="tl">
                    <a:srgbClr val="000000">
                      <a:alpha val="43137"/>
                    </a:srgbClr>
                  </a:outerShdw>
                </a:effectLst>
                <a:latin typeface="Arial Narrow" pitchFamily="34" charset="0"/>
                <a:cs typeface="Aharoni" pitchFamily="2" charset="-79"/>
              </a:rPr>
              <a:t>but care to avoid introducing air bubbles which are difficult to distinguish.</a:t>
            </a:r>
          </a:p>
          <a:p>
            <a:pPr marL="64008" indent="0" algn="just">
              <a:buNone/>
            </a:pPr>
            <a:r>
              <a:rPr lang="en-US" b="1" dirty="0" smtClean="0">
                <a:solidFill>
                  <a:srgbClr val="FFFF00"/>
                </a:solidFill>
                <a:effectLst>
                  <a:outerShdw blurRad="38100" dist="38100" dir="2700000" algn="tl">
                    <a:srgbClr val="000000">
                      <a:alpha val="43137"/>
                    </a:srgbClr>
                  </a:outerShdw>
                </a:effectLst>
                <a:latin typeface="Arial Narrow" pitchFamily="34" charset="0"/>
                <a:cs typeface="Aharoni" pitchFamily="2" charset="-79"/>
              </a:rPr>
              <a:t>2- </a:t>
            </a:r>
            <a:r>
              <a:rPr lang="en-US" b="1" dirty="0" smtClean="0">
                <a:effectLst>
                  <a:outerShdw blurRad="38100" dist="38100" dir="2700000" algn="tl">
                    <a:srgbClr val="000000">
                      <a:alpha val="43137"/>
                    </a:srgbClr>
                  </a:outerShdw>
                </a:effectLst>
                <a:latin typeface="Arial Narrow" pitchFamily="34" charset="0"/>
                <a:cs typeface="Aharoni" pitchFamily="2" charset="-79"/>
              </a:rPr>
              <a:t>Heavy particles invert the container as the final step inspection.   </a:t>
            </a:r>
          </a:p>
          <a:p>
            <a:pPr marL="64008" indent="0">
              <a:buNone/>
            </a:pPr>
            <a:endParaRPr lang="en-US" dirty="0"/>
          </a:p>
        </p:txBody>
      </p:sp>
    </p:spTree>
    <p:extLst>
      <p:ext uri="{BB962C8B-B14F-4D97-AF65-F5344CB8AC3E}">
        <p14:creationId xmlns:p14="http://schemas.microsoft.com/office/powerpoint/2010/main" val="2026183481"/>
      </p:ext>
    </p:extLst>
  </p:cSld>
  <p:clrMapOvr>
    <a:masterClrMapping/>
  </p:clrMapOvr>
  <mc:AlternateContent xmlns:mc="http://schemas.openxmlformats.org/markup-compatibility/2006" xmlns:p14="http://schemas.microsoft.com/office/powerpoint/2010/main">
    <mc:Choice Requires="p14">
      <p:transition spd="med" advClick="0">
        <p14:prism dir="d" isContent="1" isInverted="1"/>
      </p:transition>
    </mc:Choice>
    <mc:Fallback xmlns="">
      <p:transition spd="med" advClick="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style>
          <a:lnRef idx="3">
            <a:schemeClr val="lt1"/>
          </a:lnRef>
          <a:fillRef idx="1">
            <a:schemeClr val="accent5"/>
          </a:fillRef>
          <a:effectRef idx="1">
            <a:schemeClr val="accent5"/>
          </a:effectRef>
          <a:fontRef idx="minor">
            <a:schemeClr val="lt1"/>
          </a:fontRef>
        </p:style>
        <p:txBody>
          <a:bodyPr/>
          <a:lstStyle/>
          <a:p>
            <a:r>
              <a:rPr lang="en-US" dirty="0" smtClean="0">
                <a:ln w="6350">
                  <a:solidFill>
                    <a:schemeClr val="bg1"/>
                  </a:solidFill>
                </a:ln>
                <a:solidFill>
                  <a:schemeClr val="bg1"/>
                </a:solidFill>
              </a:rPr>
              <a:t>Pyrogen test</a:t>
            </a:r>
            <a:endParaRPr lang="en-US" dirty="0">
              <a:ln w="6350">
                <a:solidFill>
                  <a:schemeClr val="bg1"/>
                </a:solidFill>
              </a:ln>
              <a:solidFill>
                <a:schemeClr val="bg1"/>
              </a:solidFill>
            </a:endParaRPr>
          </a:p>
        </p:txBody>
      </p:sp>
      <p:sp>
        <p:nvSpPr>
          <p:cNvPr id="3" name="Content Placeholder 2"/>
          <p:cNvSpPr>
            <a:spLocks noGrp="1"/>
          </p:cNvSpPr>
          <p:nvPr>
            <p:ph idx="1"/>
          </p:nvPr>
        </p:nvSpPr>
        <p:spPr>
          <a:xfrm>
            <a:off x="228600" y="1295400"/>
            <a:ext cx="8610600" cy="5410200"/>
          </a:xfrm>
        </p:spPr>
        <p:txBody>
          <a:bodyPr>
            <a:normAutofit fontScale="77500" lnSpcReduction="20000"/>
          </a:bodyPr>
          <a:lstStyle/>
          <a:p>
            <a:pPr marL="64008" indent="0" algn="just">
              <a:buNone/>
            </a:pPr>
            <a:r>
              <a:rPr lang="en-US" b="1" dirty="0" smtClean="0">
                <a:solidFill>
                  <a:srgbClr val="FFFF00"/>
                </a:solidFill>
                <a:effectLst>
                  <a:outerShdw blurRad="38100" dist="38100" dir="2700000" algn="tl">
                    <a:srgbClr val="000000">
                      <a:alpha val="43137"/>
                    </a:srgbClr>
                  </a:outerShdw>
                </a:effectLst>
              </a:rPr>
              <a:t>The presence of pyrogenic substances in parenteral preparations is determined by:</a:t>
            </a:r>
          </a:p>
          <a:p>
            <a:pPr algn="just"/>
            <a:endParaRPr lang="en-US" dirty="0" smtClean="0"/>
          </a:p>
          <a:p>
            <a:pPr marL="64008" indent="0" algn="just">
              <a:buNone/>
            </a:pPr>
            <a:r>
              <a:rPr lang="en-US" b="1" dirty="0" smtClean="0">
                <a:solidFill>
                  <a:schemeClr val="accent1">
                    <a:lumMod val="75000"/>
                  </a:schemeClr>
                </a:solidFill>
                <a:effectLst>
                  <a:outerShdw blurRad="38100" dist="38100" dir="2700000" algn="tl">
                    <a:srgbClr val="000000">
                      <a:alpha val="43137"/>
                    </a:srgbClr>
                  </a:outerShdw>
                </a:effectLst>
              </a:rPr>
              <a:t>In vivo test: </a:t>
            </a:r>
            <a:r>
              <a:rPr lang="en-US" dirty="0" smtClean="0"/>
              <a:t>a qualitative biologic test based on fever response in rabbits.</a:t>
            </a:r>
          </a:p>
          <a:p>
            <a:pPr marL="64008" indent="0" algn="just">
              <a:buNone/>
            </a:pPr>
            <a:endParaRPr lang="en-US" dirty="0"/>
          </a:p>
          <a:p>
            <a:pPr marL="64008" indent="0" algn="just">
              <a:buNone/>
            </a:pPr>
            <a:r>
              <a:rPr lang="en-US" b="1" dirty="0" smtClean="0">
                <a:solidFill>
                  <a:schemeClr val="accent1">
                    <a:lumMod val="75000"/>
                  </a:schemeClr>
                </a:solidFill>
                <a:effectLst>
                  <a:outerShdw blurRad="38100" dist="38100" dir="2700000" algn="tl">
                    <a:srgbClr val="000000">
                      <a:alpha val="43137"/>
                    </a:srgbClr>
                  </a:outerShdw>
                </a:effectLst>
              </a:rPr>
              <a:t>In vitro test: </a:t>
            </a:r>
            <a:r>
              <a:rPr lang="en-US" dirty="0" smtClean="0"/>
              <a:t>utilizing gelling property of the LAL. In the presence of pyrogenic endotoxins from gram –</a:t>
            </a:r>
            <a:r>
              <a:rPr lang="en-US" dirty="0" err="1" smtClean="0"/>
              <a:t>ve</a:t>
            </a:r>
            <a:r>
              <a:rPr lang="en-US" dirty="0" smtClean="0"/>
              <a:t> bacteria, a firm gel is formed within 60 min. when incubated at 37°C.</a:t>
            </a:r>
          </a:p>
          <a:p>
            <a:pPr marL="64008" indent="0" algn="just">
              <a:buNone/>
            </a:pPr>
            <a:endParaRPr lang="en-US" dirty="0"/>
          </a:p>
          <a:p>
            <a:pPr marL="64008" indent="0" algn="just">
              <a:buNone/>
            </a:pPr>
            <a:r>
              <a:rPr lang="en-US" b="1" u="sng" dirty="0" smtClean="0">
                <a:solidFill>
                  <a:srgbClr val="FF0000"/>
                </a:solidFill>
                <a:effectLst>
                  <a:outerShdw blurRad="38100" dist="38100" dir="2700000" algn="tl">
                    <a:srgbClr val="000000">
                      <a:alpha val="43137"/>
                    </a:srgbClr>
                  </a:outerShdw>
                </a:effectLst>
              </a:rPr>
              <a:t>Note:</a:t>
            </a:r>
            <a:r>
              <a:rPr lang="en-US" b="1" dirty="0" smtClean="0">
                <a:solidFill>
                  <a:srgbClr val="FF0000"/>
                </a:solidFill>
                <a:effectLst>
                  <a:outerShdw blurRad="38100" dist="38100" dir="2700000" algn="tl">
                    <a:srgbClr val="000000">
                      <a:alpha val="43137"/>
                    </a:srgbClr>
                  </a:outerShdw>
                </a:effectLst>
              </a:rPr>
              <a:t> </a:t>
            </a:r>
            <a:r>
              <a:rPr lang="en-US" b="1" dirty="0" smtClean="0">
                <a:solidFill>
                  <a:srgbClr val="00B050"/>
                </a:solidFill>
                <a:effectLst>
                  <a:outerShdw blurRad="38100" dist="38100" dir="2700000" algn="tl">
                    <a:srgbClr val="000000">
                      <a:alpha val="43137"/>
                    </a:srgbClr>
                  </a:outerShdw>
                </a:effectLst>
              </a:rPr>
              <a:t>A- </a:t>
            </a:r>
            <a:r>
              <a:rPr lang="en-US" b="1" dirty="0" smtClean="0">
                <a:solidFill>
                  <a:schemeClr val="bg1"/>
                </a:solidFill>
                <a:effectLst>
                  <a:outerShdw blurRad="38100" dist="38100" dir="2700000" algn="tl">
                    <a:srgbClr val="000000">
                      <a:alpha val="43137"/>
                    </a:srgbClr>
                  </a:outerShdw>
                </a:effectLst>
              </a:rPr>
              <a:t>LAL test is 5-10 times more sensitive than rabbit test.</a:t>
            </a:r>
          </a:p>
          <a:p>
            <a:pPr marL="64008" indent="0" algn="just">
              <a:buNone/>
            </a:pPr>
            <a:r>
              <a:rPr lang="en-US" b="1" dirty="0" smtClean="0">
                <a:solidFill>
                  <a:srgbClr val="00B050"/>
                </a:solidFill>
                <a:effectLst>
                  <a:outerShdw blurRad="38100" dist="38100" dir="2700000" algn="tl">
                    <a:srgbClr val="000000">
                      <a:alpha val="43137"/>
                    </a:srgbClr>
                  </a:outerShdw>
                </a:effectLst>
              </a:rPr>
              <a:t>B – </a:t>
            </a:r>
            <a:r>
              <a:rPr lang="en-US" b="1" dirty="0" smtClean="0">
                <a:solidFill>
                  <a:schemeClr val="bg1"/>
                </a:solidFill>
                <a:effectLst>
                  <a:outerShdw blurRad="38100" dist="38100" dir="2700000" algn="tl">
                    <a:srgbClr val="000000">
                      <a:alpha val="43137"/>
                    </a:srgbClr>
                  </a:outerShdw>
                </a:effectLst>
              </a:rPr>
              <a:t>Greater danger present from injection of large volume solutions containing pyrogens than from small volumes.</a:t>
            </a:r>
          </a:p>
          <a:p>
            <a:pPr marL="64008" indent="0" algn="just">
              <a:buNone/>
            </a:pPr>
            <a:r>
              <a:rPr lang="en-US" b="1" dirty="0" smtClean="0">
                <a:solidFill>
                  <a:srgbClr val="00B050"/>
                </a:solidFill>
                <a:effectLst>
                  <a:outerShdw blurRad="38100" dist="38100" dir="2700000" algn="tl">
                    <a:srgbClr val="000000">
                      <a:alpha val="43137"/>
                    </a:srgbClr>
                  </a:outerShdw>
                </a:effectLst>
              </a:rPr>
              <a:t>C- </a:t>
            </a:r>
            <a:r>
              <a:rPr lang="en-US" b="1" dirty="0" smtClean="0">
                <a:solidFill>
                  <a:schemeClr val="bg1"/>
                </a:solidFill>
                <a:effectLst>
                  <a:outerShdw blurRad="38100" dist="38100" dir="2700000" algn="tl">
                    <a:srgbClr val="000000">
                      <a:alpha val="43137"/>
                    </a:srgbClr>
                  </a:outerShdw>
                </a:effectLst>
              </a:rPr>
              <a:t>Pyrogenic effect is less with I.M. injection than with I.V.</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364995"/>
      </p:ext>
    </p:extLst>
  </p:cSld>
  <p:clrMapOvr>
    <a:masterClrMapping/>
  </p:clrMapOvr>
  <mc:AlternateContent xmlns:mc="http://schemas.openxmlformats.org/markup-compatibility/2006" xmlns:p14="http://schemas.microsoft.com/office/powerpoint/2010/main">
    <mc:Choice Requires="p14">
      <p:transition spd="med" advClick="0">
        <p14:flythrough/>
      </p:transition>
    </mc:Choice>
    <mc:Fallback xmlns="">
      <p:transition spd="med" advClick="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23106"/>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en-US" dirty="0" smtClean="0">
                <a:ln w="6350">
                  <a:solidFill>
                    <a:schemeClr val="bg1"/>
                  </a:solidFill>
                </a:ln>
                <a:solidFill>
                  <a:schemeClr val="bg1"/>
                </a:solidFill>
              </a:rPr>
              <a:t>Packaging</a:t>
            </a:r>
            <a:endParaRPr lang="en-US" dirty="0">
              <a:ln w="6350">
                <a:solidFill>
                  <a:schemeClr val="bg1"/>
                </a:solidFill>
              </a:ln>
              <a:solidFill>
                <a:schemeClr val="bg1"/>
              </a:solidFill>
            </a:endParaRPr>
          </a:p>
        </p:txBody>
      </p:sp>
      <p:sp>
        <p:nvSpPr>
          <p:cNvPr id="3" name="Content Placeholder 2"/>
          <p:cNvSpPr>
            <a:spLocks noGrp="1"/>
          </p:cNvSpPr>
          <p:nvPr>
            <p:ph idx="1"/>
          </p:nvPr>
        </p:nvSpPr>
        <p:spPr>
          <a:xfrm>
            <a:off x="228600" y="1295400"/>
            <a:ext cx="8686800" cy="5410200"/>
          </a:xfrm>
        </p:spPr>
        <p:txBody>
          <a:bodyPr>
            <a:normAutofit fontScale="92500" lnSpcReduction="10000"/>
          </a:bodyPr>
          <a:lstStyle/>
          <a:p>
            <a:pPr marL="64008" indent="0" algn="just">
              <a:buNone/>
            </a:pPr>
            <a:r>
              <a:rPr lang="en-US" dirty="0" smtClean="0"/>
              <a:t>Packaging of sterile products to convey for the user the quality, purity and reliability of the product and representing:</a:t>
            </a:r>
          </a:p>
          <a:p>
            <a:pPr marL="578358" indent="-514350" algn="just">
              <a:buFont typeface="+mj-lt"/>
              <a:buAutoNum type="arabicPeriod"/>
            </a:pPr>
            <a:r>
              <a:rPr lang="en-US" dirty="0" smtClean="0">
                <a:solidFill>
                  <a:srgbClr val="FFFF00"/>
                </a:solidFill>
              </a:rPr>
              <a:t>Dignified</a:t>
            </a:r>
          </a:p>
          <a:p>
            <a:pPr marL="578358" indent="-514350" algn="just">
              <a:buFont typeface="+mj-lt"/>
              <a:buAutoNum type="arabicPeriod"/>
            </a:pPr>
            <a:r>
              <a:rPr lang="en-US" dirty="0" smtClean="0">
                <a:solidFill>
                  <a:srgbClr val="FFFF00"/>
                </a:solidFill>
              </a:rPr>
              <a:t>Neat</a:t>
            </a:r>
          </a:p>
          <a:p>
            <a:pPr marL="578358" indent="-514350" algn="just">
              <a:buFont typeface="+mj-lt"/>
              <a:buAutoNum type="arabicPeriod"/>
            </a:pPr>
            <a:r>
              <a:rPr lang="en-US" dirty="0" smtClean="0">
                <a:solidFill>
                  <a:srgbClr val="FFFF00"/>
                </a:solidFill>
              </a:rPr>
              <a:t>Attractiveness</a:t>
            </a:r>
          </a:p>
          <a:p>
            <a:pPr marL="578358" indent="-514350" algn="just">
              <a:buFont typeface="+mj-lt"/>
              <a:buAutoNum type="arabicPeriod"/>
            </a:pPr>
            <a:r>
              <a:rPr lang="en-US" dirty="0" smtClean="0">
                <a:solidFill>
                  <a:srgbClr val="FFFF00"/>
                </a:solidFill>
              </a:rPr>
              <a:t>Accurate and completely provide with information for its use.</a:t>
            </a:r>
          </a:p>
          <a:p>
            <a:pPr marL="578358" indent="-514350" algn="just">
              <a:buFont typeface="+mj-lt"/>
              <a:buAutoNum type="arabicPeriod"/>
            </a:pPr>
            <a:r>
              <a:rPr lang="en-US" dirty="0" smtClean="0">
                <a:solidFill>
                  <a:srgbClr val="FFFF00"/>
                </a:solidFill>
              </a:rPr>
              <a:t>Protect the package against physical damage during shipping, handling and storage and from UV radiation (for light sensitive substances).  </a:t>
            </a:r>
          </a:p>
        </p:txBody>
      </p:sp>
    </p:spTree>
    <p:extLst>
      <p:ext uri="{BB962C8B-B14F-4D97-AF65-F5344CB8AC3E}">
        <p14:creationId xmlns:p14="http://schemas.microsoft.com/office/powerpoint/2010/main" val="49313622"/>
      </p:ext>
    </p:extLst>
  </p:cSld>
  <p:clrMapOvr>
    <a:masterClrMapping/>
  </p:clrMapOvr>
  <p:transition spd="med" advClick="0">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style>
          <a:lnRef idx="1">
            <a:schemeClr val="accent4"/>
          </a:lnRef>
          <a:fillRef idx="2">
            <a:schemeClr val="accent4"/>
          </a:fillRef>
          <a:effectRef idx="1">
            <a:schemeClr val="accent4"/>
          </a:effectRef>
          <a:fontRef idx="minor">
            <a:schemeClr val="dk1"/>
          </a:fontRef>
        </p:style>
        <p:txBody>
          <a:bodyPr/>
          <a:lstStyle/>
          <a:p>
            <a:r>
              <a:rPr lang="en-US" dirty="0" smtClean="0"/>
              <a:t>Product development</a:t>
            </a:r>
            <a:endParaRPr lang="en-US" dirty="0"/>
          </a:p>
        </p:txBody>
      </p:sp>
      <p:sp>
        <p:nvSpPr>
          <p:cNvPr id="3" name="Content Placeholder 2"/>
          <p:cNvSpPr>
            <a:spLocks noGrp="1"/>
          </p:cNvSpPr>
          <p:nvPr>
            <p:ph idx="1"/>
          </p:nvPr>
        </p:nvSpPr>
        <p:spPr>
          <a:xfrm>
            <a:off x="228600" y="1371600"/>
            <a:ext cx="8686800" cy="5257800"/>
          </a:xfrm>
        </p:spPr>
        <p:txBody>
          <a:bodyPr>
            <a:normAutofit fontScale="92500" lnSpcReduction="10000"/>
          </a:bodyPr>
          <a:lstStyle/>
          <a:p>
            <a:pPr marL="64008" indent="0" algn="just">
              <a:buNone/>
            </a:pPr>
            <a:r>
              <a:rPr lang="en-US" b="1" u="sng" dirty="0" smtClean="0">
                <a:solidFill>
                  <a:schemeClr val="accent2"/>
                </a:solidFill>
                <a:effectLst>
                  <a:outerShdw blurRad="38100" dist="38100" dir="2700000" algn="tl">
                    <a:srgbClr val="000000">
                      <a:alpha val="43137"/>
                    </a:srgbClr>
                  </a:outerShdw>
                </a:effectLst>
              </a:rPr>
              <a:t>Objective:</a:t>
            </a:r>
            <a:r>
              <a:rPr lang="en-US" dirty="0" smtClean="0"/>
              <a:t> increase of a therapeutic effect in a patient.</a:t>
            </a:r>
          </a:p>
          <a:p>
            <a:pPr marL="64008" indent="0" algn="just">
              <a:buNone/>
            </a:pPr>
            <a:endParaRPr lang="en-US" dirty="0"/>
          </a:p>
          <a:p>
            <a:pPr marL="64008" indent="0" algn="just">
              <a:buNone/>
            </a:pPr>
            <a:r>
              <a:rPr lang="en-US" b="1" u="sng" dirty="0" smtClean="0">
                <a:solidFill>
                  <a:schemeClr val="accent5"/>
                </a:solidFill>
                <a:effectLst>
                  <a:outerShdw blurRad="38100" dist="38100" dir="2700000" algn="tl">
                    <a:srgbClr val="000000">
                      <a:alpha val="43137"/>
                    </a:srgbClr>
                  </a:outerShdw>
                </a:effectLst>
              </a:rPr>
              <a:t>Parenteral preparations:</a:t>
            </a:r>
          </a:p>
          <a:p>
            <a:pPr marL="64008" indent="0" algn="just">
              <a:buNone/>
            </a:pPr>
            <a:r>
              <a:rPr lang="en-US" i="1" dirty="0" smtClean="0"/>
              <a:t>Like I.V., Intra-spinal, I.M., S.C., intradermal.</a:t>
            </a:r>
          </a:p>
          <a:p>
            <a:pPr marL="64008" indent="0" algn="just">
              <a:buNone/>
            </a:pPr>
            <a:endParaRPr lang="en-US" i="1" dirty="0" smtClean="0"/>
          </a:p>
          <a:p>
            <a:pPr algn="just">
              <a:buFont typeface="Wingdings" pitchFamily="2" charset="2"/>
              <a:buChar char="v"/>
            </a:pPr>
            <a:r>
              <a:rPr lang="en-US" b="1" i="1" dirty="0" smtClean="0">
                <a:solidFill>
                  <a:schemeClr val="accent6">
                    <a:lumMod val="75000"/>
                  </a:schemeClr>
                </a:solidFill>
                <a:effectLst>
                  <a:outerShdw blurRad="38100" dist="38100" dir="2700000" algn="tl">
                    <a:srgbClr val="000000">
                      <a:alpha val="43137"/>
                    </a:srgbClr>
                  </a:outerShdw>
                </a:effectLst>
              </a:rPr>
              <a:t>I.V. and intra-spinal route: </a:t>
            </a:r>
            <a:r>
              <a:rPr lang="en-US" i="1" dirty="0" smtClean="0"/>
              <a:t>given in the form of aq. solution. rather than suspension </a:t>
            </a:r>
            <a:r>
              <a:rPr lang="en-US" b="1" i="1" dirty="0" smtClean="0">
                <a:solidFill>
                  <a:schemeClr val="bg1"/>
                </a:solidFill>
                <a:effectLst>
                  <a:outerShdw blurRad="38100" dist="38100" dir="2700000" algn="tl">
                    <a:srgbClr val="000000">
                      <a:alpha val="43137"/>
                    </a:srgbClr>
                  </a:outerShdw>
                </a:effectLst>
              </a:rPr>
              <a:t>(to avoid blockage due to P.S.</a:t>
            </a:r>
            <a:r>
              <a:rPr lang="en-US" i="1" dirty="0" smtClean="0"/>
              <a:t>, but it should be sterile since (</a:t>
            </a:r>
            <a:r>
              <a:rPr lang="en-US" b="1" i="1" dirty="0" smtClean="0">
                <a:solidFill>
                  <a:schemeClr val="accent1">
                    <a:lumMod val="75000"/>
                  </a:schemeClr>
                </a:solidFill>
                <a:effectLst>
                  <a:outerShdw blurRad="38100" dist="38100" dir="2700000" algn="tl">
                    <a:srgbClr val="000000">
                      <a:alpha val="43137"/>
                    </a:srgbClr>
                  </a:outerShdw>
                </a:effectLst>
              </a:rPr>
              <a:t>the danger come from sensitivity of nerve tissues and blood capillaries for any contamination</a:t>
            </a:r>
            <a:r>
              <a:rPr lang="en-US" i="1" dirty="0" smtClean="0"/>
              <a:t>). </a:t>
            </a:r>
            <a:endParaRPr lang="en-US" i="1" dirty="0"/>
          </a:p>
        </p:txBody>
      </p:sp>
    </p:spTree>
    <p:extLst>
      <p:ext uri="{BB962C8B-B14F-4D97-AF65-F5344CB8AC3E}">
        <p14:creationId xmlns:p14="http://schemas.microsoft.com/office/powerpoint/2010/main" val="3957877880"/>
      </p:ext>
    </p:extLst>
  </p:cSld>
  <p:clrMapOvr>
    <a:masterClrMapping/>
  </p:clrMapOvr>
  <p:transition spd="med" advClick="0">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400800"/>
          </a:xfrm>
        </p:spPr>
        <p:txBody>
          <a:bodyPr>
            <a:normAutofit fontScale="85000" lnSpcReduction="20000"/>
          </a:bodyPr>
          <a:lstStyle/>
          <a:p>
            <a:pPr marL="64008" indent="0" algn="just">
              <a:buNone/>
            </a:pPr>
            <a:r>
              <a:rPr lang="en-US" sz="3500" b="1" u="sng" dirty="0" smtClean="0">
                <a:solidFill>
                  <a:srgbClr val="FF0000"/>
                </a:solidFill>
                <a:effectLst>
                  <a:outerShdw blurRad="38100" dist="38100" dir="2700000" algn="tl">
                    <a:srgbClr val="000000">
                      <a:alpha val="43137"/>
                    </a:srgbClr>
                  </a:outerShdw>
                </a:effectLst>
              </a:rPr>
              <a:t>Packaging requirements for injection according to USP:</a:t>
            </a:r>
          </a:p>
          <a:p>
            <a:pPr marL="64008" indent="0" algn="just">
              <a:buNone/>
            </a:pPr>
            <a:endParaRPr lang="en-US" sz="3500" b="1" u="sng" dirty="0" smtClean="0">
              <a:solidFill>
                <a:srgbClr val="FF0000"/>
              </a:solidFill>
              <a:effectLst>
                <a:outerShdw blurRad="38100" dist="38100" dir="2700000" algn="tl">
                  <a:srgbClr val="000000">
                    <a:alpha val="43137"/>
                  </a:srgbClr>
                </a:outerShdw>
              </a:effectLst>
            </a:endParaRPr>
          </a:p>
          <a:p>
            <a:pPr marL="578358" indent="-514350" algn="just">
              <a:buFont typeface="+mj-lt"/>
              <a:buAutoNum type="arabicPeriod"/>
            </a:pPr>
            <a:r>
              <a:rPr lang="en-US" sz="2800" b="1" dirty="0" smtClean="0">
                <a:solidFill>
                  <a:srgbClr val="FFFF00"/>
                </a:solidFill>
                <a:effectLst>
                  <a:outerShdw blurRad="38100" dist="38100" dir="2700000" algn="tl">
                    <a:srgbClr val="000000">
                      <a:alpha val="43137"/>
                    </a:srgbClr>
                  </a:outerShdw>
                </a:effectLst>
              </a:rPr>
              <a:t>The volume of an injection for single-dose container should provide the amount specified at one time</a:t>
            </a:r>
            <a:r>
              <a:rPr lang="en-US" sz="2800" b="1" dirty="0" smtClean="0">
                <a:effectLst>
                  <a:outerShdw blurRad="38100" dist="38100" dir="2700000" algn="tl">
                    <a:srgbClr val="000000">
                      <a:alpha val="43137"/>
                    </a:srgbClr>
                  </a:outerShdw>
                </a:effectLst>
              </a:rPr>
              <a:t>  </a:t>
            </a:r>
            <a:r>
              <a:rPr lang="en-US" sz="2800" dirty="0" smtClean="0"/>
              <a:t>(to prevent later time use later exposure to contamination).</a:t>
            </a:r>
          </a:p>
          <a:p>
            <a:pPr marL="578358" indent="-514350" algn="just">
              <a:buFont typeface="+mj-lt"/>
              <a:buAutoNum type="arabicPeriod"/>
            </a:pPr>
            <a:endParaRPr lang="en-US" sz="2800" dirty="0" smtClean="0"/>
          </a:p>
          <a:p>
            <a:pPr marL="578358" indent="-514350" algn="just">
              <a:buFont typeface="+mj-lt"/>
              <a:buAutoNum type="arabicPeriod"/>
            </a:pPr>
            <a:r>
              <a:rPr lang="en-US" sz="2800" b="1" dirty="0" smtClean="0">
                <a:solidFill>
                  <a:srgbClr val="FFFF00"/>
                </a:solidFill>
                <a:effectLst>
                  <a:outerShdw blurRad="38100" dist="38100" dir="2700000" algn="tl">
                    <a:srgbClr val="000000">
                      <a:alpha val="43137"/>
                    </a:srgbClr>
                  </a:outerShdw>
                </a:effectLst>
              </a:rPr>
              <a:t>Preparations intended for intraspinal, intracisternal or peridural should be packaged only in single-dose containers </a:t>
            </a:r>
            <a:r>
              <a:rPr lang="en-US" sz="2800" dirty="0" smtClean="0"/>
              <a:t>(because of sensitivity of nerve tissues to irritation from added substances- such as antibacterial agents- ).</a:t>
            </a:r>
          </a:p>
          <a:p>
            <a:pPr marL="578358" indent="-514350" algn="just">
              <a:buFont typeface="+mj-lt"/>
              <a:buAutoNum type="arabicPeriod"/>
            </a:pPr>
            <a:endParaRPr lang="en-US" sz="2800" dirty="0" smtClean="0"/>
          </a:p>
          <a:p>
            <a:pPr marL="578358" indent="-514350" algn="just">
              <a:buFont typeface="+mj-lt"/>
              <a:buAutoNum type="arabicPeriod"/>
            </a:pPr>
            <a:r>
              <a:rPr lang="en-US" sz="2800" b="1" dirty="0" smtClean="0">
                <a:solidFill>
                  <a:srgbClr val="FFFF00"/>
                </a:solidFill>
                <a:effectLst>
                  <a:outerShdw blurRad="38100" dist="38100" dir="2700000" algn="tl">
                    <a:srgbClr val="000000">
                      <a:alpha val="43137"/>
                    </a:srgbClr>
                  </a:outerShdw>
                </a:effectLst>
              </a:rPr>
              <a:t>No multiple dose container shall contain a volume of injection more than is sufficient to permit withdrawal of 30 ml</a:t>
            </a:r>
            <a:r>
              <a:rPr lang="en-US" sz="2800" dirty="0" smtClean="0"/>
              <a:t> (because larger volumes would provide for the withdrawal of more doses thereby increasing the potential for contamination).</a:t>
            </a:r>
          </a:p>
          <a:p>
            <a:pPr marL="578358" indent="-514350">
              <a:buFont typeface="+mj-lt"/>
              <a:buAutoNum type="arabicPeriod"/>
            </a:pPr>
            <a:endParaRPr lang="en-US" dirty="0"/>
          </a:p>
        </p:txBody>
      </p:sp>
    </p:spTree>
    <p:extLst>
      <p:ext uri="{BB962C8B-B14F-4D97-AF65-F5344CB8AC3E}">
        <p14:creationId xmlns:p14="http://schemas.microsoft.com/office/powerpoint/2010/main" val="78776261"/>
      </p:ext>
    </p:extLst>
  </p:cSld>
  <p:clrMapOvr>
    <a:masterClrMapping/>
  </p:clrMapOvr>
  <mc:AlternateContent xmlns:mc="http://schemas.openxmlformats.org/markup-compatibility/2006" xmlns:p14="http://schemas.microsoft.com/office/powerpoint/2010/main">
    <mc:Choice Requires="p14">
      <p:transition spd="slow" p14:dur="800" advClick="0">
        <p:circle/>
      </p:transition>
    </mc:Choice>
    <mc:Fallback xmlns="">
      <p:transition spd="slow" advClick="0">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9440710"/>
      </p:ext>
    </p:extLst>
  </p:cSld>
  <p:clrMapOvr>
    <a:masterClrMapping/>
  </p:clrMapOvr>
  <p:transition spd="med" advClick="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324600"/>
          </a:xfrm>
        </p:spPr>
        <p:txBody>
          <a:bodyPr>
            <a:normAutofit fontScale="92500" lnSpcReduction="20000"/>
          </a:bodyPr>
          <a:lstStyle/>
          <a:p>
            <a:pPr>
              <a:buFont typeface="Wingdings" pitchFamily="2" charset="2"/>
              <a:buChar char="v"/>
            </a:pPr>
            <a:r>
              <a:rPr lang="en-US" b="1" dirty="0" smtClean="0">
                <a:solidFill>
                  <a:schemeClr val="accent6">
                    <a:lumMod val="75000"/>
                  </a:schemeClr>
                </a:solidFill>
                <a:effectLst>
                  <a:outerShdw blurRad="38100" dist="38100" dir="2700000" algn="tl">
                    <a:srgbClr val="000000">
                      <a:alpha val="43137"/>
                    </a:srgbClr>
                  </a:outerShdw>
                </a:effectLst>
              </a:rPr>
              <a:t>I.M., S.C., or intradermally:</a:t>
            </a:r>
          </a:p>
          <a:p>
            <a:pPr marL="64008" indent="0" algn="just">
              <a:buNone/>
            </a:pPr>
            <a:r>
              <a:rPr lang="en-US" dirty="0" smtClean="0"/>
              <a:t>Given in the form of solution, suspension or emulsion but care must be taken to </a:t>
            </a:r>
            <a:r>
              <a:rPr lang="en-US" b="1" dirty="0" smtClean="0">
                <a:solidFill>
                  <a:schemeClr val="accent1">
                    <a:lumMod val="75000"/>
                  </a:schemeClr>
                </a:solidFill>
                <a:effectLst>
                  <a:outerShdw blurRad="38100" dist="38100" dir="2700000" algn="tl">
                    <a:srgbClr val="000000">
                      <a:alpha val="43137"/>
                    </a:srgbClr>
                  </a:outerShdw>
                </a:effectLst>
              </a:rPr>
              <a:t>avoid undue tissue irritation and mild local irritation.</a:t>
            </a:r>
          </a:p>
          <a:p>
            <a:pPr marL="64008" indent="0" algn="just">
              <a:buNone/>
            </a:pPr>
            <a:endParaRPr lang="en-US" b="1" dirty="0" smtClean="0">
              <a:solidFill>
                <a:schemeClr val="accent1">
                  <a:lumMod val="75000"/>
                </a:schemeClr>
              </a:solidFill>
              <a:effectLst>
                <a:outerShdw blurRad="38100" dist="38100" dir="2700000" algn="tl">
                  <a:srgbClr val="000000">
                    <a:alpha val="43137"/>
                  </a:srgbClr>
                </a:outerShdw>
              </a:effectLst>
            </a:endParaRPr>
          </a:p>
          <a:p>
            <a:pPr marL="64008" indent="0" algn="just">
              <a:buNone/>
            </a:pPr>
            <a:r>
              <a:rPr lang="en-US" b="1" u="sng" dirty="0" smtClean="0">
                <a:solidFill>
                  <a:schemeClr val="accent4">
                    <a:lumMod val="60000"/>
                    <a:lumOff val="40000"/>
                  </a:schemeClr>
                </a:solidFill>
                <a:effectLst>
                  <a:outerShdw blurRad="38100" dist="38100" dir="2700000" algn="tl">
                    <a:srgbClr val="000000">
                      <a:alpha val="43137"/>
                    </a:srgbClr>
                  </a:outerShdw>
                </a:effectLst>
              </a:rPr>
              <a:t>Notes:</a:t>
            </a:r>
          </a:p>
          <a:p>
            <a:pPr marL="578358" indent="-514350" algn="just">
              <a:buClr>
                <a:schemeClr val="accent4">
                  <a:lumMod val="60000"/>
                  <a:lumOff val="40000"/>
                </a:schemeClr>
              </a:buClr>
              <a:buFont typeface="+mj-lt"/>
              <a:buAutoNum type="arabicPeriod"/>
            </a:pPr>
            <a:r>
              <a:rPr lang="en-US" b="1" dirty="0" smtClean="0">
                <a:solidFill>
                  <a:schemeClr val="bg1"/>
                </a:solidFill>
                <a:effectLst>
                  <a:outerShdw blurRad="38100" dist="38100" dir="2700000" algn="tl">
                    <a:srgbClr val="000000">
                      <a:alpha val="43137"/>
                    </a:srgbClr>
                  </a:outerShdw>
                </a:effectLst>
              </a:rPr>
              <a:t>Solvent systems suitable for sterile products limited for the products with little or no tissue irritation like water.</a:t>
            </a:r>
          </a:p>
          <a:p>
            <a:pPr algn="just">
              <a:buFont typeface="Wingdings" pitchFamily="2" charset="2"/>
              <a:buChar char="§"/>
            </a:pPr>
            <a:endParaRPr lang="en-US" b="1" dirty="0">
              <a:solidFill>
                <a:schemeClr val="bg1"/>
              </a:solidFill>
              <a:effectLst>
                <a:outerShdw blurRad="38100" dist="38100" dir="2700000" algn="tl">
                  <a:srgbClr val="000000">
                    <a:alpha val="43137"/>
                  </a:srgbClr>
                </a:outerShdw>
              </a:effectLst>
            </a:endParaRPr>
          </a:p>
          <a:p>
            <a:pPr marL="578358" indent="-514350" algn="just">
              <a:buClr>
                <a:schemeClr val="accent4">
                  <a:lumMod val="60000"/>
                  <a:lumOff val="40000"/>
                </a:schemeClr>
              </a:buClr>
              <a:buFont typeface="+mj-lt"/>
              <a:buAutoNum type="arabicPeriod" startAt="2"/>
            </a:pPr>
            <a:r>
              <a:rPr lang="en-US" b="1" u="sng" dirty="0" smtClean="0">
                <a:solidFill>
                  <a:schemeClr val="bg1"/>
                </a:solidFill>
                <a:effectLst>
                  <a:outerShdw blurRad="38100" dist="38100" dir="2700000" algn="tl">
                    <a:srgbClr val="000000">
                      <a:alpha val="43137"/>
                    </a:srgbClr>
                  </a:outerShdw>
                </a:effectLst>
              </a:rPr>
              <a:t>Physical and chemical contaminants </a:t>
            </a:r>
            <a:r>
              <a:rPr lang="en-US" b="1" dirty="0" smtClean="0">
                <a:solidFill>
                  <a:schemeClr val="bg1"/>
                </a:solidFill>
                <a:effectLst>
                  <a:outerShdw blurRad="38100" dist="38100" dir="2700000" algn="tl">
                    <a:srgbClr val="000000">
                      <a:alpha val="43137"/>
                    </a:srgbClr>
                  </a:outerShdw>
                </a:effectLst>
              </a:rPr>
              <a:t>cause irritation to body tissues, since small quantities of these may cause </a:t>
            </a:r>
            <a:r>
              <a:rPr lang="en-US" b="1" u="sng" dirty="0" smtClean="0">
                <a:solidFill>
                  <a:schemeClr val="bg1"/>
                </a:solidFill>
                <a:effectLst>
                  <a:outerShdw blurRad="38100" dist="38100" dir="2700000" algn="tl">
                    <a:srgbClr val="000000">
                      <a:alpha val="43137"/>
                    </a:srgbClr>
                  </a:outerShdw>
                </a:effectLst>
              </a:rPr>
              <a:t>degradation of the products (chemical changes) </a:t>
            </a:r>
            <a:r>
              <a:rPr lang="en-US" b="1" dirty="0" smtClean="0">
                <a:solidFill>
                  <a:schemeClr val="bg1"/>
                </a:solidFill>
                <a:effectLst>
                  <a:outerShdw blurRad="38100" dist="38100" dir="2700000" algn="tl">
                    <a:srgbClr val="000000">
                      <a:alpha val="43137"/>
                    </a:srgbClr>
                  </a:outerShdw>
                </a:effectLst>
              </a:rPr>
              <a:t>particularly during heating period when thermal sterilization is employed. </a:t>
            </a:r>
          </a:p>
          <a:p>
            <a:pPr marL="64008" indent="0" algn="just">
              <a:buNone/>
            </a:pPr>
            <a:endParaRPr lang="en-US" dirty="0"/>
          </a:p>
          <a:p>
            <a:pPr marL="64008" indent="0" algn="just">
              <a:buNone/>
            </a:pPr>
            <a:endParaRPr lang="en-US" dirty="0"/>
          </a:p>
        </p:txBody>
      </p:sp>
    </p:spTree>
    <p:extLst>
      <p:ext uri="{BB962C8B-B14F-4D97-AF65-F5344CB8AC3E}">
        <p14:creationId xmlns:p14="http://schemas.microsoft.com/office/powerpoint/2010/main" val="3617190008"/>
      </p:ext>
    </p:extLst>
  </p:cSld>
  <p:clrMapOvr>
    <a:masterClrMapping/>
  </p:clrMapOvr>
  <p:transition spd="slow" advClick="0">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8229600" cy="685800"/>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dirty="0" smtClean="0">
                <a:solidFill>
                  <a:schemeClr val="bg1"/>
                </a:solidFill>
              </a:rPr>
              <a:t>Vehicles (solvents):</a:t>
            </a:r>
            <a:endParaRPr lang="en-US" b="1" dirty="0">
              <a:solidFill>
                <a:schemeClr val="bg1"/>
              </a:solidFill>
            </a:endParaRPr>
          </a:p>
        </p:txBody>
      </p:sp>
      <p:sp>
        <p:nvSpPr>
          <p:cNvPr id="3" name="Content Placeholder 2"/>
          <p:cNvSpPr>
            <a:spLocks noGrp="1"/>
          </p:cNvSpPr>
          <p:nvPr>
            <p:ph idx="1"/>
          </p:nvPr>
        </p:nvSpPr>
        <p:spPr>
          <a:xfrm>
            <a:off x="304800" y="1219200"/>
            <a:ext cx="8534400" cy="5410200"/>
          </a:xfrm>
          <a:ln>
            <a:solidFill>
              <a:srgbClr val="0070C0"/>
            </a:solidFill>
          </a:ln>
        </p:spPr>
        <p:txBody>
          <a:bodyPr>
            <a:normAutofit fontScale="85000" lnSpcReduction="20000"/>
          </a:bodyPr>
          <a:lstStyle/>
          <a:p>
            <a:pPr marL="64008" indent="0">
              <a:buNone/>
            </a:pPr>
            <a:r>
              <a:rPr lang="en-US" dirty="0" smtClean="0"/>
              <a:t>Most important vehicle for sterile products is </a:t>
            </a:r>
            <a:r>
              <a:rPr lang="en-US" b="1" dirty="0" smtClean="0">
                <a:solidFill>
                  <a:srgbClr val="FF0000"/>
                </a:solidFill>
                <a:effectLst>
                  <a:outerShdw blurRad="38100" dist="38100" dir="2700000" algn="tl">
                    <a:srgbClr val="000000">
                      <a:alpha val="43137"/>
                    </a:srgbClr>
                  </a:outerShdw>
                </a:effectLst>
              </a:rPr>
              <a:t>water</a:t>
            </a:r>
            <a:r>
              <a:rPr lang="en-US" dirty="0" smtClean="0"/>
              <a:t> (vehicle for all natural body fluids).</a:t>
            </a:r>
          </a:p>
          <a:p>
            <a:pPr marL="64008" indent="0" algn="ctr">
              <a:buNone/>
            </a:pPr>
            <a:r>
              <a:rPr lang="en-US" b="1" dirty="0" smtClean="0">
                <a:solidFill>
                  <a:schemeClr val="bg1"/>
                </a:solidFill>
                <a:effectLst>
                  <a:outerShdw blurRad="38100" dist="38100" dir="2700000" algn="tl">
                    <a:srgbClr val="000000">
                      <a:alpha val="43137"/>
                    </a:srgbClr>
                  </a:outerShdw>
                </a:effectLst>
              </a:rPr>
              <a:t>(sterilization can be done by distillation or reverse osmosis)</a:t>
            </a:r>
          </a:p>
          <a:p>
            <a:pPr marL="64008" indent="0" algn="ctr">
              <a:buNone/>
            </a:pPr>
            <a:endParaRPr lang="en-US" dirty="0"/>
          </a:p>
          <a:p>
            <a:pPr marL="64008" indent="0" algn="ctr">
              <a:buNone/>
            </a:pPr>
            <a:r>
              <a:rPr lang="en-US" b="1" dirty="0" smtClean="0">
                <a:solidFill>
                  <a:schemeClr val="accent5">
                    <a:lumMod val="60000"/>
                    <a:lumOff val="40000"/>
                  </a:schemeClr>
                </a:solidFill>
                <a:effectLst>
                  <a:outerShdw blurRad="38100" dist="38100" dir="2700000" algn="tl">
                    <a:srgbClr val="000000">
                      <a:alpha val="43137"/>
                    </a:srgbClr>
                  </a:outerShdw>
                </a:effectLst>
              </a:rPr>
              <a:t>To remove dissociated and undissociated organic and inorganic substances present in water (like ionic content and pyrogens)</a:t>
            </a:r>
          </a:p>
          <a:p>
            <a:pPr marL="64008" indent="0" algn="ctr">
              <a:buNone/>
            </a:pPr>
            <a:endParaRPr lang="en-US" b="1" dirty="0">
              <a:solidFill>
                <a:schemeClr val="accent5">
                  <a:lumMod val="60000"/>
                  <a:lumOff val="40000"/>
                </a:schemeClr>
              </a:solidFill>
              <a:effectLst>
                <a:outerShdw blurRad="38100" dist="38100" dir="2700000" algn="tl">
                  <a:srgbClr val="000000">
                    <a:alpha val="43137"/>
                  </a:srgbClr>
                </a:outerShdw>
              </a:effectLst>
            </a:endParaRPr>
          </a:p>
          <a:p>
            <a:pPr marL="64008" indent="0" algn="just">
              <a:buNone/>
            </a:pPr>
            <a:r>
              <a:rPr lang="en-US" b="1" u="sng" dirty="0" smtClean="0">
                <a:solidFill>
                  <a:srgbClr val="00B050"/>
                </a:solidFill>
                <a:effectLst>
                  <a:outerShdw blurRad="38100" dist="38100" dir="2700000" algn="tl">
                    <a:srgbClr val="000000">
                      <a:alpha val="43137"/>
                    </a:srgbClr>
                  </a:outerShdw>
                </a:effectLst>
              </a:rPr>
              <a:t>Tests for purity of water:</a:t>
            </a:r>
          </a:p>
          <a:p>
            <a:pPr marL="64008" indent="0" algn="just">
              <a:buNone/>
            </a:pPr>
            <a:r>
              <a:rPr lang="en-US" b="1" dirty="0" smtClean="0">
                <a:solidFill>
                  <a:srgbClr val="00B050"/>
                </a:solidFill>
                <a:effectLst>
                  <a:outerShdw blurRad="38100" dist="38100" dir="2700000" algn="tl">
                    <a:srgbClr val="000000">
                      <a:alpha val="43137"/>
                    </a:srgbClr>
                  </a:outerShdw>
                </a:effectLst>
              </a:rPr>
              <a:t>1- Gravimetric method</a:t>
            </a:r>
            <a:r>
              <a:rPr lang="en-US" dirty="0" smtClean="0"/>
              <a:t> (measure total solid contents of dissociated and undissociated organic and inorganic substances).</a:t>
            </a:r>
          </a:p>
          <a:p>
            <a:pPr marL="64008" indent="0" algn="just">
              <a:buNone/>
            </a:pPr>
            <a:r>
              <a:rPr lang="en-US" b="1" dirty="0" smtClean="0">
                <a:solidFill>
                  <a:srgbClr val="00B050"/>
                </a:solidFill>
                <a:effectLst>
                  <a:outerShdw blurRad="38100" dist="38100" dir="2700000" algn="tl">
                    <a:srgbClr val="000000">
                      <a:alpha val="43137"/>
                    </a:srgbClr>
                  </a:outerShdw>
                </a:effectLst>
              </a:rPr>
              <a:t>2- Electrolyte measurement for conductivity</a:t>
            </a:r>
            <a:r>
              <a:rPr lang="en-US" dirty="0" smtClean="0"/>
              <a:t> (conductivity indicate presence of microbes).</a:t>
            </a:r>
          </a:p>
          <a:p>
            <a:pPr marL="64008" indent="0" algn="just">
              <a:buNone/>
            </a:pPr>
            <a:endParaRPr lang="en-US" dirty="0" smtClean="0"/>
          </a:p>
          <a:p>
            <a:pPr marL="64008" indent="0" algn="just">
              <a:buNone/>
            </a:pPr>
            <a:endParaRPr lang="en-US" dirty="0"/>
          </a:p>
        </p:txBody>
      </p:sp>
      <p:sp>
        <p:nvSpPr>
          <p:cNvPr id="4" name="Down Arrow 3"/>
          <p:cNvSpPr/>
          <p:nvPr/>
        </p:nvSpPr>
        <p:spPr>
          <a:xfrm>
            <a:off x="4419600" y="2667000"/>
            <a:ext cx="3810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248891"/>
      </p:ext>
    </p:extLst>
  </p:cSld>
  <p:clrMapOvr>
    <a:masterClrMapping/>
  </p:clrMapOvr>
  <p:transition spd="med" advClick="0">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28326"/>
          </a:xfrm>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bg1"/>
                </a:solidFill>
              </a:rPr>
              <a:t>Non-aqueous solvents</a:t>
            </a:r>
            <a:endParaRPr lang="en-US" b="1" dirty="0">
              <a:solidFill>
                <a:schemeClr val="bg1"/>
              </a:solidFill>
            </a:endParaRPr>
          </a:p>
        </p:txBody>
      </p:sp>
      <p:sp>
        <p:nvSpPr>
          <p:cNvPr id="3" name="Content Placeholder 2"/>
          <p:cNvSpPr>
            <a:spLocks noGrp="1"/>
          </p:cNvSpPr>
          <p:nvPr>
            <p:ph idx="1"/>
          </p:nvPr>
        </p:nvSpPr>
        <p:spPr>
          <a:xfrm>
            <a:off x="304800" y="1295400"/>
            <a:ext cx="8534400" cy="5410200"/>
          </a:xfrm>
          <a:ln>
            <a:solidFill>
              <a:srgbClr val="0070C0"/>
            </a:solidFill>
          </a:ln>
        </p:spPr>
        <p:txBody>
          <a:bodyPr anchor="ctr">
            <a:normAutofit fontScale="85000" lnSpcReduction="20000"/>
          </a:bodyPr>
          <a:lstStyle/>
          <a:p>
            <a:pPr algn="just"/>
            <a:r>
              <a:rPr lang="en-US" dirty="0" smtClean="0"/>
              <a:t>Used in sterile pharmaceutical products </a:t>
            </a:r>
            <a:r>
              <a:rPr lang="en-US" u="sng" dirty="0" smtClean="0">
                <a:solidFill>
                  <a:srgbClr val="FFFF00"/>
                </a:solidFill>
                <a:effectLst>
                  <a:outerShdw blurRad="38100" dist="38100" dir="2700000" algn="tl">
                    <a:srgbClr val="000000">
                      <a:alpha val="43137"/>
                    </a:srgbClr>
                  </a:outerShdw>
                </a:effectLst>
              </a:rPr>
              <a:t>because of hydrolytic reactions and solubility factors</a:t>
            </a:r>
            <a:r>
              <a:rPr lang="en-US" dirty="0" smtClean="0"/>
              <a:t>.</a:t>
            </a:r>
          </a:p>
          <a:p>
            <a:pPr algn="just"/>
            <a:endParaRPr lang="en-US" dirty="0" smtClean="0"/>
          </a:p>
          <a:p>
            <a:pPr algn="just"/>
            <a:r>
              <a:rPr lang="en-US" b="1" u="sng" dirty="0" smtClean="0">
                <a:solidFill>
                  <a:srgbClr val="FF0000"/>
                </a:solidFill>
                <a:effectLst>
                  <a:outerShdw blurRad="38100" dist="38100" dir="2700000" algn="tl">
                    <a:srgbClr val="000000">
                      <a:alpha val="43137"/>
                    </a:srgbClr>
                  </a:outerShdw>
                </a:effectLst>
              </a:rPr>
              <a:t>Properties of non-aq. solvents:</a:t>
            </a:r>
            <a:r>
              <a:rPr lang="en-US" dirty="0" smtClean="0"/>
              <a:t> non-toxic, non-irritating, non-sensitizing and no adverse effect on the ingredients of formulations.</a:t>
            </a:r>
          </a:p>
          <a:p>
            <a:pPr algn="just"/>
            <a:endParaRPr lang="en-US" dirty="0"/>
          </a:p>
          <a:p>
            <a:pPr algn="just"/>
            <a:r>
              <a:rPr lang="en-US" b="1" u="sng" dirty="0" smtClean="0">
                <a:solidFill>
                  <a:srgbClr val="FF0000"/>
                </a:solidFill>
                <a:effectLst>
                  <a:outerShdw blurRad="38100" dist="38100" dir="2700000" algn="tl">
                    <a:srgbClr val="000000">
                      <a:alpha val="43137"/>
                    </a:srgbClr>
                  </a:outerShdw>
                </a:effectLst>
              </a:rPr>
              <a:t>Evaluation for such solvents</a:t>
            </a:r>
            <a:r>
              <a:rPr lang="en-US" dirty="0" smtClean="0"/>
              <a:t> </a:t>
            </a:r>
            <a:r>
              <a:rPr lang="en-US" dirty="0" smtClean="0">
                <a:solidFill>
                  <a:srgbClr val="FFFF00"/>
                </a:solidFill>
              </a:rPr>
              <a:t>(physical properties):</a:t>
            </a:r>
            <a:r>
              <a:rPr lang="en-US" dirty="0" smtClean="0"/>
              <a:t> density, viscosity, miscibility, polarity, stability, solvent activity and toxicity.</a:t>
            </a:r>
          </a:p>
          <a:p>
            <a:pPr algn="just"/>
            <a:endParaRPr lang="en-US" dirty="0"/>
          </a:p>
          <a:p>
            <a:pPr marL="64008" indent="0" algn="just">
              <a:buNone/>
            </a:pPr>
            <a:r>
              <a:rPr lang="en-US" b="1" u="sng" dirty="0" smtClean="0">
                <a:solidFill>
                  <a:schemeClr val="accent6">
                    <a:lumMod val="75000"/>
                  </a:schemeClr>
                </a:solidFill>
                <a:effectLst>
                  <a:outerShdw blurRad="38100" dist="38100" dir="2700000" algn="tl">
                    <a:srgbClr val="000000">
                      <a:alpha val="43137"/>
                    </a:srgbClr>
                  </a:outerShdw>
                </a:effectLst>
              </a:rPr>
              <a:t>Example:</a:t>
            </a:r>
            <a:r>
              <a:rPr lang="en-US" b="1" dirty="0" smtClean="0">
                <a:solidFill>
                  <a:schemeClr val="accent6">
                    <a:lumMod val="75000"/>
                  </a:schemeClr>
                </a:solidFill>
              </a:rPr>
              <a:t> </a:t>
            </a:r>
            <a:r>
              <a:rPr lang="en-US" b="1" i="1" dirty="0" smtClean="0">
                <a:solidFill>
                  <a:schemeClr val="accent6">
                    <a:lumMod val="75000"/>
                  </a:schemeClr>
                </a:solidFill>
                <a:effectLst>
                  <a:outerShdw blurRad="38100" dist="38100" dir="2700000" algn="tl">
                    <a:srgbClr val="000000">
                      <a:alpha val="43137"/>
                    </a:srgbClr>
                  </a:outerShdw>
                </a:effectLst>
              </a:rPr>
              <a:t>solvents miscible with water </a:t>
            </a:r>
            <a:r>
              <a:rPr lang="en-US" dirty="0" smtClean="0"/>
              <a:t>(PEG 400 &amp; 600, glycerin and propylene glycol)</a:t>
            </a:r>
          </a:p>
          <a:p>
            <a:pPr marL="64008" indent="0" algn="just">
              <a:buNone/>
            </a:pPr>
            <a:r>
              <a:rPr lang="en-US" b="1" i="1" dirty="0" smtClean="0">
                <a:solidFill>
                  <a:schemeClr val="accent6">
                    <a:lumMod val="75000"/>
                  </a:schemeClr>
                </a:solidFill>
                <a:effectLst>
                  <a:outerShdw blurRad="38100" dist="38100" dir="2700000" algn="tl">
                    <a:srgbClr val="000000">
                      <a:alpha val="43137"/>
                    </a:srgbClr>
                  </a:outerShdw>
                </a:effectLst>
              </a:rPr>
              <a:t>solvents immiscible with water </a:t>
            </a:r>
            <a:r>
              <a:rPr lang="en-US" dirty="0" smtClean="0"/>
              <a:t>(fixed oils).</a:t>
            </a:r>
            <a:endParaRPr lang="en-US" dirty="0"/>
          </a:p>
        </p:txBody>
      </p:sp>
    </p:spTree>
    <p:extLst>
      <p:ext uri="{BB962C8B-B14F-4D97-AF65-F5344CB8AC3E}">
        <p14:creationId xmlns:p14="http://schemas.microsoft.com/office/powerpoint/2010/main" val="451456118"/>
      </p:ext>
    </p:extLst>
  </p:cSld>
  <p:clrMapOvr>
    <a:masterClrMapping/>
  </p:clrMapOvr>
  <p:transition spd="med" advClick="0">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dirty="0" smtClean="0"/>
              <a:t>Solutes</a:t>
            </a:r>
            <a:endParaRPr lang="en-US" dirty="0"/>
          </a:p>
        </p:txBody>
      </p:sp>
      <p:sp>
        <p:nvSpPr>
          <p:cNvPr id="3" name="Content Placeholder 2"/>
          <p:cNvSpPr>
            <a:spLocks noGrp="1"/>
          </p:cNvSpPr>
          <p:nvPr>
            <p:ph idx="1"/>
          </p:nvPr>
        </p:nvSpPr>
        <p:spPr>
          <a:xfrm>
            <a:off x="228600" y="1447800"/>
            <a:ext cx="8686800" cy="1981200"/>
          </a:xfrm>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pPr marL="64008" indent="0" algn="just">
              <a:buNone/>
            </a:pPr>
            <a:r>
              <a:rPr lang="en-US" b="1" u="sng" dirty="0" smtClean="0">
                <a:solidFill>
                  <a:schemeClr val="accent2"/>
                </a:solidFill>
                <a:effectLst>
                  <a:outerShdw blurRad="38100" dist="38100" dir="2700000" algn="tl">
                    <a:srgbClr val="000000">
                      <a:alpha val="43137"/>
                    </a:srgbClr>
                  </a:outerShdw>
                </a:effectLst>
              </a:rPr>
              <a:t>Requirements:</a:t>
            </a:r>
          </a:p>
          <a:p>
            <a:pPr algn="just"/>
            <a:r>
              <a:rPr lang="en-US" i="1" dirty="0" smtClean="0">
                <a:solidFill>
                  <a:schemeClr val="accent1">
                    <a:lumMod val="75000"/>
                  </a:schemeClr>
                </a:solidFill>
                <a:effectLst>
                  <a:outerShdw blurRad="38100" dist="38100" dir="2700000" algn="tl">
                    <a:srgbClr val="000000">
                      <a:alpha val="43137"/>
                    </a:srgbClr>
                  </a:outerShdw>
                </a:effectLst>
              </a:rPr>
              <a:t>Physical and chemical purity</a:t>
            </a:r>
            <a:r>
              <a:rPr lang="en-US" dirty="0" smtClean="0">
                <a:solidFill>
                  <a:schemeClr val="accent1">
                    <a:lumMod val="75000"/>
                  </a:schemeClr>
                </a:solidFill>
              </a:rPr>
              <a:t> </a:t>
            </a:r>
            <a:r>
              <a:rPr lang="en-US" dirty="0" smtClean="0"/>
              <a:t>(free of microbial and pyrogenic contaminants) </a:t>
            </a:r>
            <a:r>
              <a:rPr lang="en-US" i="1" dirty="0" smtClean="0">
                <a:solidFill>
                  <a:schemeClr val="accent1">
                    <a:lumMod val="75000"/>
                  </a:schemeClr>
                </a:solidFill>
                <a:effectLst>
                  <a:outerShdw blurRad="38100" dist="38100" dir="2700000" algn="tl">
                    <a:srgbClr val="000000">
                      <a:alpha val="43137"/>
                    </a:srgbClr>
                  </a:outerShdw>
                </a:effectLst>
              </a:rPr>
              <a:t>of solutes</a:t>
            </a:r>
            <a:r>
              <a:rPr lang="en-US" dirty="0" smtClean="0">
                <a:solidFill>
                  <a:schemeClr val="accent1">
                    <a:lumMod val="75000"/>
                  </a:schemeClr>
                </a:solidFill>
              </a:rPr>
              <a:t> </a:t>
            </a:r>
            <a:r>
              <a:rPr lang="en-US" dirty="0" smtClean="0"/>
              <a:t>should be determined.</a:t>
            </a:r>
          </a:p>
          <a:p>
            <a:pPr algn="just"/>
            <a:r>
              <a:rPr lang="en-US" i="1" dirty="0" smtClean="0">
                <a:solidFill>
                  <a:schemeClr val="accent1">
                    <a:lumMod val="75000"/>
                  </a:schemeClr>
                </a:solidFill>
                <a:effectLst>
                  <a:outerShdw blurRad="38100" dist="38100" dir="2700000" algn="tl">
                    <a:srgbClr val="000000">
                      <a:alpha val="43137"/>
                    </a:srgbClr>
                  </a:outerShdw>
                </a:effectLst>
              </a:rPr>
              <a:t>Containers for storage of solutes</a:t>
            </a:r>
            <a:r>
              <a:rPr lang="en-US" dirty="0" smtClean="0">
                <a:solidFill>
                  <a:schemeClr val="accent1">
                    <a:lumMod val="75000"/>
                  </a:schemeClr>
                </a:solidFill>
              </a:rPr>
              <a:t> </a:t>
            </a:r>
            <a:r>
              <a:rPr lang="en-US" dirty="0" smtClean="0"/>
              <a:t>should be designed to prevent contamination especially after open.</a:t>
            </a:r>
          </a:p>
        </p:txBody>
      </p:sp>
      <p:sp>
        <p:nvSpPr>
          <p:cNvPr id="4" name="TextBox 3"/>
          <p:cNvSpPr txBox="1"/>
          <p:nvPr/>
        </p:nvSpPr>
        <p:spPr>
          <a:xfrm>
            <a:off x="304800" y="3581400"/>
            <a:ext cx="8534400" cy="3170099"/>
          </a:xfrm>
          <a:prstGeom prst="rect">
            <a:avLst/>
          </a:prstGeom>
          <a:noFill/>
          <a:ln w="38100">
            <a:solidFill>
              <a:srgbClr val="0070C0"/>
            </a:solidFill>
          </a:ln>
        </p:spPr>
        <p:txBody>
          <a:bodyPr wrap="square" rtlCol="0">
            <a:spAutoFit/>
          </a:bodyPr>
          <a:lstStyle/>
          <a:p>
            <a:pPr algn="just"/>
            <a:r>
              <a:rPr lang="en-US" sz="2000" b="1" u="sng" dirty="0" smtClean="0">
                <a:solidFill>
                  <a:schemeClr val="accent1"/>
                </a:solidFill>
                <a:effectLst>
                  <a:outerShdw blurRad="38100" dist="38100" dir="2700000" algn="tl">
                    <a:srgbClr val="000000">
                      <a:alpha val="43137"/>
                    </a:srgbClr>
                  </a:outerShdw>
                </a:effectLst>
              </a:rPr>
              <a:t>Added substance</a:t>
            </a:r>
            <a:r>
              <a:rPr lang="en-US" sz="2000" b="1" dirty="0" smtClean="0">
                <a:solidFill>
                  <a:schemeClr val="accent1"/>
                </a:solidFill>
                <a:effectLst>
                  <a:outerShdw blurRad="38100" dist="38100" dir="2700000" algn="tl">
                    <a:srgbClr val="000000">
                      <a:alpha val="43137"/>
                    </a:srgbClr>
                  </a:outerShdw>
                </a:effectLst>
              </a:rPr>
              <a:t> </a:t>
            </a:r>
            <a:r>
              <a:rPr lang="en-US" sz="2000" dirty="0" smtClean="0"/>
              <a:t>(enhance stability of products)</a:t>
            </a:r>
          </a:p>
          <a:p>
            <a:pPr algn="just"/>
            <a:r>
              <a:rPr lang="en-US" sz="2000" b="1" dirty="0" smtClean="0">
                <a:solidFill>
                  <a:schemeClr val="accent5">
                    <a:lumMod val="60000"/>
                    <a:lumOff val="40000"/>
                  </a:schemeClr>
                </a:solidFill>
                <a:effectLst>
                  <a:outerShdw blurRad="38100" dist="38100" dir="2700000" algn="tl">
                    <a:srgbClr val="000000">
                      <a:alpha val="43137"/>
                    </a:srgbClr>
                  </a:outerShdw>
                </a:effectLst>
              </a:rPr>
              <a:t>(solubilizers, antioxidants, chelating agents, buffers, tonicity contributors, antibacterial agents, antifungal agents, hydrolysis inhibitors and antifoaming agents)</a:t>
            </a:r>
          </a:p>
          <a:p>
            <a:pPr algn="just"/>
            <a:endParaRPr lang="en-US" sz="2000" dirty="0"/>
          </a:p>
          <a:p>
            <a:pPr algn="just"/>
            <a:r>
              <a:rPr lang="en-US" sz="2000" b="1" u="sng" dirty="0" smtClean="0">
                <a:solidFill>
                  <a:srgbClr val="FFFF00"/>
                </a:solidFill>
                <a:effectLst>
                  <a:outerShdw blurRad="38100" dist="38100" dir="2700000" algn="tl">
                    <a:srgbClr val="000000">
                      <a:alpha val="43137"/>
                    </a:srgbClr>
                  </a:outerShdw>
                </a:effectLst>
              </a:rPr>
              <a:t>Properties:</a:t>
            </a:r>
          </a:p>
          <a:p>
            <a:pPr algn="just"/>
            <a:r>
              <a:rPr lang="en-US" sz="2000" b="1" dirty="0" smtClean="0">
                <a:solidFill>
                  <a:schemeClr val="bg1"/>
                </a:solidFill>
                <a:effectLst>
                  <a:outerShdw blurRad="38100" dist="38100" dir="2700000" algn="tl">
                    <a:srgbClr val="000000">
                      <a:alpha val="43137"/>
                    </a:srgbClr>
                  </a:outerShdw>
                </a:effectLst>
              </a:rPr>
              <a:t>1- should be non adversely effect on the products.</a:t>
            </a:r>
          </a:p>
          <a:p>
            <a:pPr algn="just"/>
            <a:r>
              <a:rPr lang="en-US" sz="2000" b="1" dirty="0" smtClean="0">
                <a:solidFill>
                  <a:schemeClr val="bg1"/>
                </a:solidFill>
                <a:effectLst>
                  <a:outerShdw blurRad="38100" dist="38100" dir="2700000" algn="tl">
                    <a:srgbClr val="000000">
                      <a:alpha val="43137"/>
                    </a:srgbClr>
                  </a:outerShdw>
                </a:effectLst>
              </a:rPr>
              <a:t>2- not </a:t>
            </a:r>
            <a:r>
              <a:rPr lang="en-US" sz="2000" b="1" dirty="0" smtClean="0">
                <a:solidFill>
                  <a:schemeClr val="bg1"/>
                </a:solidFill>
                <a:effectLst>
                  <a:outerShdw blurRad="38100" dist="38100" dir="2700000" algn="tl">
                    <a:srgbClr val="000000">
                      <a:alpha val="43137"/>
                    </a:srgbClr>
                  </a:outerShdw>
                </a:effectLst>
              </a:rPr>
              <a:t>interfere with therapeutic efficacy nor assay of active ingredients</a:t>
            </a:r>
          </a:p>
          <a:p>
            <a:pPr algn="just"/>
            <a:r>
              <a:rPr lang="en-US" sz="2000" b="1" dirty="0" smtClean="0">
                <a:solidFill>
                  <a:schemeClr val="bg1"/>
                </a:solidFill>
                <a:effectLst>
                  <a:outerShdw blurRad="38100" dist="38100" dir="2700000" algn="tl">
                    <a:srgbClr val="000000">
                      <a:alpha val="43137"/>
                    </a:srgbClr>
                  </a:outerShdw>
                </a:effectLst>
              </a:rPr>
              <a:t>3- non-toxic</a:t>
            </a:r>
          </a:p>
        </p:txBody>
      </p:sp>
    </p:spTree>
    <p:extLst>
      <p:ext uri="{BB962C8B-B14F-4D97-AF65-F5344CB8AC3E}">
        <p14:creationId xmlns:p14="http://schemas.microsoft.com/office/powerpoint/2010/main" val="3288248935"/>
      </p:ext>
    </p:extLst>
  </p:cSld>
  <p:clrMapOvr>
    <a:masterClrMapping/>
  </p:clrMapOvr>
  <p:transition spd="med" advClick="0">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chor="ctr">
            <a:normAutofit fontScale="92500" lnSpcReduction="10000"/>
          </a:bodyPr>
          <a:lstStyle/>
          <a:p>
            <a:pPr marL="578358" indent="-514350">
              <a:buFont typeface="+mj-lt"/>
              <a:buAutoNum type="arabicPeriod"/>
            </a:pPr>
            <a:r>
              <a:rPr lang="en-US" b="1" u="sng" dirty="0" smtClean="0">
                <a:solidFill>
                  <a:schemeClr val="accent1">
                    <a:lumMod val="75000"/>
                  </a:schemeClr>
                </a:solidFill>
                <a:effectLst>
                  <a:outerShdw blurRad="38100" dist="38100" dir="2700000" algn="tl">
                    <a:srgbClr val="000000">
                      <a:alpha val="43137"/>
                    </a:srgbClr>
                  </a:outerShdw>
                </a:effectLst>
              </a:rPr>
              <a:t>Antibacterial agents</a:t>
            </a:r>
          </a:p>
          <a:p>
            <a:pPr algn="just">
              <a:buFontTx/>
              <a:buChar char="-"/>
            </a:pPr>
            <a:r>
              <a:rPr lang="en-US" b="1" dirty="0" smtClean="0">
                <a:solidFill>
                  <a:schemeClr val="accent2">
                    <a:lumMod val="75000"/>
                  </a:schemeClr>
                </a:solidFill>
                <a:effectLst>
                  <a:outerShdw blurRad="38100" dist="38100" dir="2700000" algn="tl">
                    <a:srgbClr val="000000">
                      <a:alpha val="43137"/>
                    </a:srgbClr>
                  </a:outerShdw>
                </a:effectLst>
              </a:rPr>
              <a:t> </a:t>
            </a:r>
            <a:r>
              <a:rPr lang="en-US" dirty="0" smtClean="0">
                <a:solidFill>
                  <a:srgbClr val="FFFF00"/>
                </a:solidFill>
                <a:effectLst>
                  <a:outerShdw blurRad="38100" dist="38100" dir="2700000" algn="tl">
                    <a:srgbClr val="000000">
                      <a:alpha val="43137"/>
                    </a:srgbClr>
                  </a:outerShdw>
                </a:effectLst>
              </a:rPr>
              <a:t>(in formulation of multiple dose vial) </a:t>
            </a:r>
            <a:r>
              <a:rPr lang="en-US" b="1" dirty="0" smtClean="0">
                <a:solidFill>
                  <a:schemeClr val="accent5">
                    <a:lumMod val="75000"/>
                  </a:schemeClr>
                </a:solidFill>
                <a:effectLst>
                  <a:outerShdw blurRad="38100" dist="38100" dir="2700000" algn="tl">
                    <a:srgbClr val="000000">
                      <a:alpha val="43137"/>
                    </a:srgbClr>
                  </a:outerShdw>
                </a:effectLst>
              </a:rPr>
              <a:t>at</a:t>
            </a:r>
            <a:r>
              <a:rPr lang="en-US" dirty="0" smtClean="0">
                <a:solidFill>
                  <a:srgbClr val="FFFF00"/>
                </a:solidFill>
                <a:effectLst>
                  <a:outerShdw blurRad="38100" dist="38100" dir="2700000" algn="tl">
                    <a:srgbClr val="000000">
                      <a:alpha val="43137"/>
                    </a:srgbClr>
                  </a:outerShdw>
                </a:effectLst>
              </a:rPr>
              <a:t> </a:t>
            </a:r>
            <a:r>
              <a:rPr lang="en-US" b="1" dirty="0">
                <a:solidFill>
                  <a:schemeClr val="accent5">
                    <a:lumMod val="75000"/>
                  </a:schemeClr>
                </a:solidFill>
                <a:effectLst>
                  <a:outerShdw blurRad="38100" dist="38100" dir="2700000" algn="tl">
                    <a:srgbClr val="000000">
                      <a:alpha val="43137"/>
                    </a:srgbClr>
                  </a:outerShdw>
                </a:effectLst>
              </a:rPr>
              <a:t>Bacteriostatic conc</a:t>
            </a:r>
            <a:r>
              <a:rPr lang="en-US" b="1" dirty="0" smtClean="0">
                <a:solidFill>
                  <a:schemeClr val="accent5">
                    <a:lumMod val="75000"/>
                  </a:schemeClr>
                </a:solidFill>
                <a:effectLst>
                  <a:outerShdw blurRad="38100" dist="38100" dir="2700000" algn="tl">
                    <a:srgbClr val="000000">
                      <a:alpha val="43137"/>
                    </a:srgbClr>
                  </a:outerShdw>
                </a:effectLst>
              </a:rPr>
              <a:t>.</a:t>
            </a:r>
          </a:p>
          <a:p>
            <a:pPr algn="just">
              <a:buFontTx/>
              <a:buChar char="-"/>
            </a:pPr>
            <a:r>
              <a:rPr lang="en-US" dirty="0" smtClean="0">
                <a:solidFill>
                  <a:srgbClr val="FFFF00"/>
                </a:solidFill>
                <a:effectLst>
                  <a:outerShdw blurRad="38100" dist="38100" dir="2700000" algn="tl">
                    <a:srgbClr val="000000">
                      <a:alpha val="43137"/>
                    </a:srgbClr>
                  </a:outerShdw>
                </a:effectLst>
              </a:rPr>
              <a:t> In formulations to be sterilized or made by aseptic manipulation. </a:t>
            </a:r>
          </a:p>
          <a:p>
            <a:pPr algn="just">
              <a:buFontTx/>
              <a:buChar char="-"/>
            </a:pPr>
            <a:endParaRPr lang="en-US" dirty="0" smtClean="0">
              <a:solidFill>
                <a:schemeClr val="accent5">
                  <a:lumMod val="75000"/>
                </a:schemeClr>
              </a:solidFill>
            </a:endParaRPr>
          </a:p>
          <a:p>
            <a:pPr marL="578358" indent="-514350" algn="just">
              <a:buFont typeface="+mj-lt"/>
              <a:buAutoNum type="arabicPeriod" startAt="2"/>
            </a:pPr>
            <a:r>
              <a:rPr lang="en-US" b="1" u="sng" dirty="0" smtClean="0">
                <a:solidFill>
                  <a:schemeClr val="accent1">
                    <a:lumMod val="75000"/>
                  </a:schemeClr>
                </a:solidFill>
                <a:effectLst>
                  <a:outerShdw blurRad="38100" dist="38100" dir="2700000" algn="tl">
                    <a:srgbClr val="000000">
                      <a:alpha val="43137"/>
                    </a:srgbClr>
                  </a:outerShdw>
                </a:effectLst>
              </a:rPr>
              <a:t>Antioxidants</a:t>
            </a:r>
          </a:p>
          <a:p>
            <a:pPr marL="64008" indent="0" algn="just">
              <a:buNone/>
            </a:pPr>
            <a:r>
              <a:rPr lang="en-US" dirty="0" smtClean="0"/>
              <a:t>Protect therapeutic agents from oxidation particularly under accelerated conditions of thermal sterilization. </a:t>
            </a:r>
            <a:r>
              <a:rPr lang="en-US" b="1" dirty="0" smtClean="0">
                <a:solidFill>
                  <a:srgbClr val="00B050"/>
                </a:solidFill>
                <a:effectLst>
                  <a:outerShdw blurRad="38100" dist="38100" dir="2700000" algn="tl">
                    <a:srgbClr val="000000">
                      <a:alpha val="43137"/>
                    </a:srgbClr>
                  </a:outerShdw>
                </a:effectLst>
              </a:rPr>
              <a:t>They act in many ways:</a:t>
            </a:r>
          </a:p>
          <a:p>
            <a:pPr marL="64008" indent="0" algn="just">
              <a:buNone/>
            </a:pPr>
            <a:r>
              <a:rPr lang="en-US" b="1" dirty="0" smtClean="0">
                <a:solidFill>
                  <a:srgbClr val="00B050"/>
                </a:solidFill>
                <a:effectLst>
                  <a:outerShdw blurRad="38100" dist="38100" dir="2700000" algn="tl">
                    <a:srgbClr val="000000">
                      <a:alpha val="43137"/>
                    </a:srgbClr>
                  </a:outerShdw>
                </a:effectLst>
              </a:rPr>
              <a:t>A- </a:t>
            </a:r>
            <a:r>
              <a:rPr lang="en-US" b="1" dirty="0" smtClean="0">
                <a:solidFill>
                  <a:schemeClr val="bg1"/>
                </a:solidFill>
                <a:effectLst>
                  <a:outerShdw blurRad="38100" dist="38100" dir="2700000" algn="tl">
                    <a:srgbClr val="000000">
                      <a:alpha val="43137"/>
                    </a:srgbClr>
                  </a:outerShdw>
                </a:effectLst>
              </a:rPr>
              <a:t>Reducing agents</a:t>
            </a:r>
          </a:p>
          <a:p>
            <a:pPr marL="64008" indent="0" algn="just">
              <a:buNone/>
            </a:pPr>
            <a:r>
              <a:rPr lang="en-US" b="1" dirty="0" smtClean="0">
                <a:solidFill>
                  <a:srgbClr val="00B050"/>
                </a:solidFill>
                <a:effectLst>
                  <a:outerShdw blurRad="38100" dist="38100" dir="2700000" algn="tl">
                    <a:srgbClr val="000000">
                      <a:alpha val="43137"/>
                    </a:srgbClr>
                  </a:outerShdw>
                </a:effectLst>
              </a:rPr>
              <a:t>B- </a:t>
            </a:r>
            <a:r>
              <a:rPr lang="en-US" b="1" dirty="0" smtClean="0">
                <a:solidFill>
                  <a:schemeClr val="bg1"/>
                </a:solidFill>
                <a:effectLst>
                  <a:outerShdw blurRad="38100" dist="38100" dir="2700000" algn="tl">
                    <a:srgbClr val="000000">
                      <a:alpha val="43137"/>
                    </a:srgbClr>
                  </a:outerShdw>
                </a:effectLst>
              </a:rPr>
              <a:t>Blocking agents (oxidative chain reaction)</a:t>
            </a:r>
          </a:p>
          <a:p>
            <a:pPr marL="64008" indent="0" algn="just">
              <a:buNone/>
            </a:pPr>
            <a:r>
              <a:rPr lang="en-US" b="1" smtClean="0">
                <a:solidFill>
                  <a:srgbClr val="00B050"/>
                </a:solidFill>
                <a:effectLst>
                  <a:outerShdw blurRad="38100" dist="38100" dir="2700000" algn="tl">
                    <a:srgbClr val="000000">
                      <a:alpha val="43137"/>
                    </a:srgbClr>
                  </a:outerShdw>
                </a:effectLst>
              </a:rPr>
              <a:t>C-</a:t>
            </a:r>
            <a:r>
              <a:rPr lang="en-US" b="1" smtClean="0">
                <a:solidFill>
                  <a:schemeClr val="bg1"/>
                </a:solidFill>
                <a:effectLst>
                  <a:outerShdw blurRad="38100" dist="38100" dir="2700000" algn="tl">
                    <a:srgbClr val="000000">
                      <a:alpha val="43137"/>
                    </a:srgbClr>
                  </a:outerShdw>
                </a:effectLst>
              </a:rPr>
              <a:t>Synergist </a:t>
            </a:r>
            <a:r>
              <a:rPr lang="en-US" b="1" dirty="0" smtClean="0">
                <a:solidFill>
                  <a:schemeClr val="bg1"/>
                </a:solidFill>
                <a:effectLst>
                  <a:outerShdw blurRad="38100" dist="38100" dir="2700000" algn="tl">
                    <a:srgbClr val="000000">
                      <a:alpha val="43137"/>
                    </a:srgbClr>
                  </a:outerShdw>
                </a:effectLst>
              </a:rPr>
              <a:t>compounds (increase antioxidants).</a:t>
            </a:r>
          </a:p>
          <a:p>
            <a:pPr marL="64008" indent="0" algn="just">
              <a:buNone/>
            </a:pPr>
            <a:r>
              <a:rPr lang="en-US" b="1" dirty="0" smtClean="0">
                <a:solidFill>
                  <a:srgbClr val="00B050"/>
                </a:solidFill>
                <a:effectLst>
                  <a:outerShdw blurRad="38100" dist="38100" dir="2700000" algn="tl">
                    <a:srgbClr val="000000">
                      <a:alpha val="43137"/>
                    </a:srgbClr>
                  </a:outerShdw>
                </a:effectLst>
              </a:rPr>
              <a:t>D-</a:t>
            </a:r>
            <a:r>
              <a:rPr lang="en-US" b="1" dirty="0" smtClean="0">
                <a:solidFill>
                  <a:schemeClr val="bg1"/>
                </a:solidFill>
                <a:effectLst>
                  <a:outerShdw blurRad="38100" dist="38100" dir="2700000" algn="tl">
                    <a:srgbClr val="000000">
                      <a:alpha val="43137"/>
                    </a:srgbClr>
                  </a:outerShdw>
                </a:effectLst>
              </a:rPr>
              <a:t> Chelating agents (complex with catalysts).</a:t>
            </a:r>
          </a:p>
        </p:txBody>
      </p:sp>
    </p:spTree>
    <p:extLst>
      <p:ext uri="{BB962C8B-B14F-4D97-AF65-F5344CB8AC3E}">
        <p14:creationId xmlns:p14="http://schemas.microsoft.com/office/powerpoint/2010/main" val="4142546846"/>
      </p:ext>
    </p:extLst>
  </p:cSld>
  <p:clrMapOvr>
    <a:masterClrMapping/>
  </p:clrMapOvr>
  <p:transition spd="med" advClick="0">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normAutofit fontScale="92500" lnSpcReduction="10000"/>
          </a:bodyPr>
          <a:lstStyle/>
          <a:p>
            <a:pPr marL="578358" indent="-514350">
              <a:buFont typeface="+mj-lt"/>
              <a:buAutoNum type="arabicPeriod" startAt="3"/>
            </a:pPr>
            <a:r>
              <a:rPr lang="en-US" b="1" u="sng" dirty="0" smtClean="0">
                <a:solidFill>
                  <a:schemeClr val="accent1">
                    <a:lumMod val="75000"/>
                  </a:schemeClr>
                </a:solidFill>
                <a:effectLst>
                  <a:outerShdw blurRad="38100" dist="38100" dir="2700000" algn="tl">
                    <a:srgbClr val="000000">
                      <a:alpha val="43137"/>
                    </a:srgbClr>
                  </a:outerShdw>
                </a:effectLst>
              </a:rPr>
              <a:t>Buffers</a:t>
            </a:r>
            <a:r>
              <a:rPr lang="en-US" b="1" dirty="0" smtClean="0">
                <a:solidFill>
                  <a:schemeClr val="accent1">
                    <a:lumMod val="75000"/>
                  </a:schemeClr>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(like Acetate, citrate and phosphate)</a:t>
            </a:r>
          </a:p>
          <a:p>
            <a:pPr marL="64008" indent="0" algn="just">
              <a:buNone/>
            </a:pPr>
            <a:r>
              <a:rPr lang="en-US" b="1" dirty="0" smtClean="0">
                <a:solidFill>
                  <a:srgbClr val="FFFF00"/>
                </a:solidFill>
                <a:effectLst>
                  <a:outerShdw blurRad="38100" dist="38100" dir="2700000" algn="tl">
                    <a:srgbClr val="000000">
                      <a:alpha val="43137"/>
                    </a:srgbClr>
                  </a:outerShdw>
                </a:effectLst>
              </a:rPr>
              <a:t>Maintain required pH </a:t>
            </a:r>
            <a:r>
              <a:rPr lang="en-US" dirty="0" smtClean="0">
                <a:effectLst>
                  <a:outerShdw blurRad="38100" dist="38100" dir="2700000" algn="tl">
                    <a:srgbClr val="000000">
                      <a:alpha val="43137"/>
                    </a:srgbClr>
                  </a:outerShdw>
                </a:effectLst>
              </a:rPr>
              <a:t>since </a:t>
            </a:r>
            <a:r>
              <a:rPr lang="en-US" dirty="0">
                <a:solidFill>
                  <a:schemeClr val="accent5">
                    <a:lumMod val="60000"/>
                    <a:lumOff val="40000"/>
                  </a:schemeClr>
                </a:solidFill>
                <a:effectLst>
                  <a:outerShdw blurRad="38100" dist="38100" dir="2700000" algn="tl">
                    <a:srgbClr val="000000">
                      <a:alpha val="43137"/>
                    </a:srgbClr>
                  </a:outerShdw>
                </a:effectLst>
              </a:rPr>
              <a:t>change in pH </a:t>
            </a:r>
            <a:endParaRPr lang="en-US" dirty="0" smtClean="0">
              <a:solidFill>
                <a:schemeClr val="accent5">
                  <a:lumMod val="60000"/>
                  <a:lumOff val="40000"/>
                </a:schemeClr>
              </a:solidFill>
              <a:effectLst>
                <a:outerShdw blurRad="38100" dist="38100" dir="2700000" algn="tl">
                  <a:srgbClr val="000000">
                    <a:alpha val="43137"/>
                  </a:srgbClr>
                </a:outerShdw>
              </a:effectLst>
            </a:endParaRPr>
          </a:p>
          <a:p>
            <a:pPr marL="64008" indent="0" algn="just">
              <a:buNone/>
            </a:pPr>
            <a:endParaRPr lang="en-US" dirty="0" smtClean="0">
              <a:effectLst>
                <a:outerShdw blurRad="38100" dist="38100" dir="2700000" algn="tl">
                  <a:srgbClr val="000000">
                    <a:alpha val="43137"/>
                  </a:srgbClr>
                </a:outerShdw>
              </a:effectLst>
            </a:endParaRPr>
          </a:p>
          <a:p>
            <a:pPr marL="64008" indent="0" algn="ctr">
              <a:buNone/>
            </a:pPr>
            <a:r>
              <a:rPr lang="en-US" dirty="0" smtClean="0">
                <a:effectLst>
                  <a:outerShdw blurRad="38100" dist="38100" dir="2700000" algn="tl">
                    <a:srgbClr val="000000">
                      <a:alpha val="43137"/>
                    </a:srgbClr>
                  </a:outerShdw>
                </a:effectLst>
              </a:rPr>
              <a:t>significant </a:t>
            </a:r>
            <a:r>
              <a:rPr lang="en-US" b="1" dirty="0" smtClean="0">
                <a:solidFill>
                  <a:schemeClr val="accent5">
                    <a:lumMod val="60000"/>
                    <a:lumOff val="40000"/>
                  </a:schemeClr>
                </a:solidFill>
                <a:effectLst>
                  <a:outerShdw blurRad="38100" dist="38100" dir="2700000" algn="tl">
                    <a:srgbClr val="000000">
                      <a:alpha val="43137"/>
                    </a:srgbClr>
                  </a:outerShdw>
                </a:effectLst>
              </a:rPr>
              <a:t>alteration in the rate of degredative reactions</a:t>
            </a:r>
          </a:p>
          <a:p>
            <a:pPr marL="64008" indent="0" algn="ctr">
              <a:buNone/>
            </a:pPr>
            <a:endParaRPr lang="en-US" b="1" dirty="0">
              <a:solidFill>
                <a:schemeClr val="accent5">
                  <a:lumMod val="60000"/>
                  <a:lumOff val="40000"/>
                </a:schemeClr>
              </a:solidFill>
              <a:effectLst>
                <a:outerShdw blurRad="38100" dist="38100" dir="2700000" algn="tl">
                  <a:srgbClr val="000000">
                    <a:alpha val="43137"/>
                  </a:srgbClr>
                </a:outerShdw>
              </a:effectLst>
            </a:endParaRPr>
          </a:p>
          <a:p>
            <a:pPr marL="64008" indent="0">
              <a:buNone/>
            </a:pPr>
            <a:r>
              <a:rPr lang="en-US" b="1" dirty="0" smtClean="0">
                <a:solidFill>
                  <a:srgbClr val="00B050"/>
                </a:solidFill>
                <a:effectLst>
                  <a:outerShdw blurRad="38100" dist="38100" dir="2700000" algn="tl">
                    <a:srgbClr val="000000">
                      <a:alpha val="43137"/>
                    </a:srgbClr>
                  </a:outerShdw>
                </a:effectLst>
              </a:rPr>
              <a:t>Change in pH result from:</a:t>
            </a:r>
          </a:p>
          <a:p>
            <a:pPr marL="578358" indent="-514350" algn="just">
              <a:buFont typeface="+mj-lt"/>
              <a:buAutoNum type="alphaLcParenR"/>
            </a:pPr>
            <a:r>
              <a:rPr lang="en-US" b="1" dirty="0" smtClean="0">
                <a:effectLst>
                  <a:outerShdw blurRad="38100" dist="38100" dir="2700000" algn="tl">
                    <a:srgbClr val="000000">
                      <a:alpha val="43137"/>
                    </a:srgbClr>
                  </a:outerShdw>
                </a:effectLst>
              </a:rPr>
              <a:t>Dissolving glass constituents in the product.</a:t>
            </a:r>
          </a:p>
          <a:p>
            <a:pPr marL="578358" indent="-514350" algn="just">
              <a:buFont typeface="+mj-lt"/>
              <a:buAutoNum type="alphaLcParenR"/>
            </a:pPr>
            <a:r>
              <a:rPr lang="en-US" b="1" dirty="0" smtClean="0">
                <a:solidFill>
                  <a:schemeClr val="accent4">
                    <a:lumMod val="60000"/>
                    <a:lumOff val="40000"/>
                  </a:schemeClr>
                </a:solidFill>
                <a:effectLst>
                  <a:outerShdw blurRad="38100" dist="38100" dir="2700000" algn="tl">
                    <a:srgbClr val="000000">
                      <a:alpha val="43137"/>
                    </a:srgbClr>
                  </a:outerShdw>
                </a:effectLst>
              </a:rPr>
              <a:t>Release of constituents from rubber closure or plastic components in contact with the product.</a:t>
            </a:r>
          </a:p>
          <a:p>
            <a:pPr marL="578358" indent="-514350" algn="just">
              <a:buFont typeface="+mj-lt"/>
              <a:buAutoNum type="alphaLcParenR"/>
            </a:pPr>
            <a:r>
              <a:rPr lang="en-US" b="1" dirty="0" smtClean="0">
                <a:effectLst>
                  <a:outerShdw blurRad="38100" dist="38100" dir="2700000" algn="tl">
                    <a:srgbClr val="000000">
                      <a:alpha val="43137"/>
                    </a:srgbClr>
                  </a:outerShdw>
                </a:effectLst>
              </a:rPr>
              <a:t>Dissolving of gases and vapors from the airspace in the container and diffusion throughout the plastic or rubber component. </a:t>
            </a:r>
            <a:endParaRPr lang="en-US" b="1" dirty="0"/>
          </a:p>
        </p:txBody>
      </p:sp>
      <p:sp>
        <p:nvSpPr>
          <p:cNvPr id="4" name="Down Arrow 3"/>
          <p:cNvSpPr/>
          <p:nvPr/>
        </p:nvSpPr>
        <p:spPr>
          <a:xfrm>
            <a:off x="4095184" y="1219200"/>
            <a:ext cx="476816"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051401"/>
      </p:ext>
    </p:extLst>
  </p:cSld>
  <p:clrMapOvr>
    <a:masterClrMapping/>
  </p:clrMapOvr>
  <mc:AlternateContent xmlns:mc="http://schemas.openxmlformats.org/markup-compatibility/2006" xmlns:p14="http://schemas.microsoft.com/office/powerpoint/2010/main">
    <mc:Choice Requires="p14">
      <p:transition spd="med" advClick="0">
        <p14:honeycomb/>
      </p:transition>
    </mc:Choice>
    <mc:Fallback xmlns="">
      <p:transition spd="med" advClick="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3571</TotalTime>
  <Words>2290</Words>
  <Application>Microsoft Office PowerPoint</Application>
  <PresentationFormat>On-screen Show (4:3)</PresentationFormat>
  <Paragraphs>234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Verve</vt:lpstr>
      <vt:lpstr>Lecture 8</vt:lpstr>
      <vt:lpstr>Sterile products</vt:lpstr>
      <vt:lpstr>Product development</vt:lpstr>
      <vt:lpstr>PowerPoint Presentation</vt:lpstr>
      <vt:lpstr>Vehicles (solvents):</vt:lpstr>
      <vt:lpstr>Non-aqueous solvents</vt:lpstr>
      <vt:lpstr>Solutes</vt:lpstr>
      <vt:lpstr>PowerPoint Presentation</vt:lpstr>
      <vt:lpstr>PowerPoint Presentation</vt:lpstr>
      <vt:lpstr>PowerPoint Presentation</vt:lpstr>
      <vt:lpstr>Containers</vt:lpstr>
      <vt:lpstr>1- Plastic containers</vt:lpstr>
      <vt:lpstr>2- Glass containers</vt:lpstr>
      <vt:lpstr>Rubber closure</vt:lpstr>
      <vt:lpstr>Devices</vt:lpstr>
      <vt:lpstr>Formulation (have many examples and here is one example for them):</vt:lpstr>
      <vt:lpstr>Processing</vt:lpstr>
      <vt:lpstr>Reverse osmosis system</vt:lpstr>
      <vt:lpstr>PowerPoint Presentation</vt:lpstr>
      <vt:lpstr>PowerPoint Presentation</vt:lpstr>
      <vt:lpstr>PowerPoint Presentation</vt:lpstr>
      <vt:lpstr>Filling procedures</vt:lpstr>
      <vt:lpstr>Filling equipment for liquids</vt:lpstr>
      <vt:lpstr>Filling equipment for solids</vt:lpstr>
      <vt:lpstr>Quality Control</vt:lpstr>
      <vt:lpstr>Leaker test</vt:lpstr>
      <vt:lpstr>Clarity test</vt:lpstr>
      <vt:lpstr>Pyrogen test</vt:lpstr>
      <vt:lpstr>Packaging</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9</dc:title>
  <dc:creator>anas alhamdany</dc:creator>
  <cp:lastModifiedBy>anas alhamdany</cp:lastModifiedBy>
  <cp:revision>69</cp:revision>
  <dcterms:created xsi:type="dcterms:W3CDTF">2006-08-16T00:00:00Z</dcterms:created>
  <dcterms:modified xsi:type="dcterms:W3CDTF">2016-05-20T15:47:55Z</dcterms:modified>
</cp:coreProperties>
</file>