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75" d="100"/>
          <a:sy n="75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D8E5A-971C-4B6C-8327-3CA3B28587FC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DA172AF-3D89-431B-AA1C-6606BB5E750B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US" dirty="0" smtClean="0"/>
            <a:t>*</a:t>
          </a:r>
          <a:r>
            <a:rPr lang="en-US" b="1" dirty="0" smtClean="0"/>
            <a:t>kinetics:- </a:t>
          </a:r>
          <a:r>
            <a:rPr lang="en-US" dirty="0" smtClean="0"/>
            <a:t>is the studying of reaction rate &amp; factors affecting it.</a:t>
          </a:r>
          <a:endParaRPr lang="en-US" dirty="0"/>
        </a:p>
      </dgm:t>
    </dgm:pt>
    <dgm:pt modelId="{E9C91BF7-10F3-4028-94E8-1078753E8A09}" type="parTrans" cxnId="{9ABFA5D9-E274-4B34-91FA-80A2FA7D96F7}">
      <dgm:prSet/>
      <dgm:spPr/>
      <dgm:t>
        <a:bodyPr/>
        <a:lstStyle/>
        <a:p>
          <a:endParaRPr lang="en-US"/>
        </a:p>
      </dgm:t>
    </dgm:pt>
    <dgm:pt modelId="{541BBA49-3669-4886-BC4B-A00AF13C895A}" type="sibTrans" cxnId="{9ABFA5D9-E274-4B34-91FA-80A2FA7D96F7}">
      <dgm:prSet/>
      <dgm:spPr/>
      <dgm:t>
        <a:bodyPr/>
        <a:lstStyle/>
        <a:p>
          <a:endParaRPr lang="en-US"/>
        </a:p>
      </dgm:t>
    </dgm:pt>
    <dgm:pt modelId="{433F2337-B741-405E-946B-B10FF0DBC410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US" dirty="0" smtClean="0"/>
            <a:t>*</a:t>
          </a:r>
          <a:r>
            <a:rPr lang="en-US" b="1" dirty="0" smtClean="0"/>
            <a:t>Reaction rate:- </a:t>
          </a:r>
          <a:r>
            <a:rPr lang="en-US" dirty="0" smtClean="0"/>
            <a:t>is the velocity or the speed at which the reaction proceed ,it is given by ± dc/</a:t>
          </a:r>
          <a:r>
            <a:rPr lang="en-US" dirty="0" err="1" smtClean="0"/>
            <a:t>dt</a:t>
          </a:r>
          <a:r>
            <a:rPr lang="en-US" dirty="0" smtClean="0"/>
            <a:t> ,this expression gives + the increase or – the decrease of concentration </a:t>
          </a:r>
          <a:r>
            <a:rPr lang="en-US" dirty="0" err="1" smtClean="0"/>
            <a:t>dC</a:t>
          </a:r>
          <a:r>
            <a:rPr lang="en-US" dirty="0" smtClean="0"/>
            <a:t> within a given time interval </a:t>
          </a:r>
          <a:r>
            <a:rPr lang="en-US" dirty="0" err="1" smtClean="0"/>
            <a:t>dt.</a:t>
          </a:r>
          <a:endParaRPr lang="en-US" dirty="0"/>
        </a:p>
      </dgm:t>
    </dgm:pt>
    <dgm:pt modelId="{463AB251-83C3-413B-A6DC-D6BADEA19081}" type="parTrans" cxnId="{CD335EB6-477A-4975-83D5-66D06E919E10}">
      <dgm:prSet/>
      <dgm:spPr/>
      <dgm:t>
        <a:bodyPr/>
        <a:lstStyle/>
        <a:p>
          <a:endParaRPr lang="en-US"/>
        </a:p>
      </dgm:t>
    </dgm:pt>
    <dgm:pt modelId="{5CA71834-F2B9-4E29-8DC2-0B2B87166B57}" type="sibTrans" cxnId="{CD335EB6-477A-4975-83D5-66D06E919E10}">
      <dgm:prSet/>
      <dgm:spPr/>
      <dgm:t>
        <a:bodyPr/>
        <a:lstStyle/>
        <a:p>
          <a:endParaRPr lang="en-US"/>
        </a:p>
      </dgm:t>
    </dgm:pt>
    <dgm:pt modelId="{8883EAF1-F094-4632-8323-173681F066FD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dirty="0" smtClean="0"/>
            <a:t>*</a:t>
          </a:r>
          <a:r>
            <a:rPr lang="en-US" b="1" dirty="0" smtClean="0"/>
            <a:t>Reaction order:- </a:t>
          </a:r>
          <a:r>
            <a:rPr lang="en-US" dirty="0" smtClean="0"/>
            <a:t>is the number of atoms or molecules whose concentration determine the reaction rate . the reaction order shows the way of how the concentration Of reactant affecting the reaction rate.</a:t>
          </a:r>
          <a:endParaRPr lang="en-US" dirty="0"/>
        </a:p>
      </dgm:t>
    </dgm:pt>
    <dgm:pt modelId="{7F551EEF-1CD8-4A8F-80B0-37759080CA14}" type="parTrans" cxnId="{6D57D8DC-BAF5-4FCE-A474-6E30336768CD}">
      <dgm:prSet/>
      <dgm:spPr/>
      <dgm:t>
        <a:bodyPr/>
        <a:lstStyle/>
        <a:p>
          <a:endParaRPr lang="en-US"/>
        </a:p>
      </dgm:t>
    </dgm:pt>
    <dgm:pt modelId="{6F81CE26-D8BD-4BD8-9DC5-81BA61674D9B}" type="sibTrans" cxnId="{6D57D8DC-BAF5-4FCE-A474-6E30336768CD}">
      <dgm:prSet/>
      <dgm:spPr/>
      <dgm:t>
        <a:bodyPr/>
        <a:lstStyle/>
        <a:p>
          <a:endParaRPr lang="en-US"/>
        </a:p>
      </dgm:t>
    </dgm:pt>
    <dgm:pt modelId="{3B08A8A9-F385-4A47-AE24-8F3335CEF024}" type="pres">
      <dgm:prSet presAssocID="{953D8E5A-971C-4B6C-8327-3CA3B28587F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D15D1D-A565-42B9-B53D-C5D1114E523C}" type="pres">
      <dgm:prSet presAssocID="{5DA172AF-3D89-431B-AA1C-6606BB5E750B}" presName="circle1" presStyleLbl="node1" presStyleIdx="0" presStyleCnt="3"/>
      <dgm:spPr/>
    </dgm:pt>
    <dgm:pt modelId="{1A555399-BA46-4C1A-B3DB-1FF5644C4BB2}" type="pres">
      <dgm:prSet presAssocID="{5DA172AF-3D89-431B-AA1C-6606BB5E750B}" presName="space" presStyleCnt="0"/>
      <dgm:spPr/>
    </dgm:pt>
    <dgm:pt modelId="{06E8F720-32E9-4E3B-A20A-54AD632EC7C3}" type="pres">
      <dgm:prSet presAssocID="{5DA172AF-3D89-431B-AA1C-6606BB5E750B}" presName="rect1" presStyleLbl="alignAcc1" presStyleIdx="0" presStyleCnt="3"/>
      <dgm:spPr/>
      <dgm:t>
        <a:bodyPr/>
        <a:lstStyle/>
        <a:p>
          <a:endParaRPr lang="en-US"/>
        </a:p>
      </dgm:t>
    </dgm:pt>
    <dgm:pt modelId="{0B3546E4-4072-4625-911F-2BB777317064}" type="pres">
      <dgm:prSet presAssocID="{433F2337-B741-405E-946B-B10FF0DBC410}" presName="vertSpace2" presStyleLbl="node1" presStyleIdx="0" presStyleCnt="3"/>
      <dgm:spPr/>
    </dgm:pt>
    <dgm:pt modelId="{1BE813BD-EE10-4FC8-87CD-AE356E9533F2}" type="pres">
      <dgm:prSet presAssocID="{433F2337-B741-405E-946B-B10FF0DBC410}" presName="circle2" presStyleLbl="node1" presStyleIdx="1" presStyleCnt="3"/>
      <dgm:spPr/>
    </dgm:pt>
    <dgm:pt modelId="{C61A35F0-E4E5-44CF-8D52-AF4868802EE7}" type="pres">
      <dgm:prSet presAssocID="{433F2337-B741-405E-946B-B10FF0DBC410}" presName="rect2" presStyleLbl="alignAcc1" presStyleIdx="1" presStyleCnt="3"/>
      <dgm:spPr/>
      <dgm:t>
        <a:bodyPr/>
        <a:lstStyle/>
        <a:p>
          <a:endParaRPr lang="en-US"/>
        </a:p>
      </dgm:t>
    </dgm:pt>
    <dgm:pt modelId="{A66F3135-B90E-4CED-BBA5-8A9768496AE0}" type="pres">
      <dgm:prSet presAssocID="{8883EAF1-F094-4632-8323-173681F066FD}" presName="vertSpace3" presStyleLbl="node1" presStyleIdx="1" presStyleCnt="3"/>
      <dgm:spPr/>
    </dgm:pt>
    <dgm:pt modelId="{79795799-1EFB-4502-BF2C-6E1616A6E3EC}" type="pres">
      <dgm:prSet presAssocID="{8883EAF1-F094-4632-8323-173681F066FD}" presName="circle3" presStyleLbl="node1" presStyleIdx="2" presStyleCnt="3"/>
      <dgm:spPr/>
    </dgm:pt>
    <dgm:pt modelId="{AB061B27-A5EC-470C-84D3-68B834D442EB}" type="pres">
      <dgm:prSet presAssocID="{8883EAF1-F094-4632-8323-173681F066FD}" presName="rect3" presStyleLbl="alignAcc1" presStyleIdx="2" presStyleCnt="3"/>
      <dgm:spPr/>
      <dgm:t>
        <a:bodyPr/>
        <a:lstStyle/>
        <a:p>
          <a:endParaRPr lang="en-US"/>
        </a:p>
      </dgm:t>
    </dgm:pt>
    <dgm:pt modelId="{92B6EE6D-762A-46FD-91DE-C4D71740EA7E}" type="pres">
      <dgm:prSet presAssocID="{5DA172AF-3D89-431B-AA1C-6606BB5E750B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A4501-F53A-42B1-8F9E-687CA3313229}" type="pres">
      <dgm:prSet presAssocID="{433F2337-B741-405E-946B-B10FF0DBC410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CA6A7B-FE4C-4EA3-961E-11C192CC92A6}" type="pres">
      <dgm:prSet presAssocID="{8883EAF1-F094-4632-8323-173681F066F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089208-5BBC-4EDC-984F-536BDDB96187}" type="presOf" srcId="{5DA172AF-3D89-431B-AA1C-6606BB5E750B}" destId="{92B6EE6D-762A-46FD-91DE-C4D71740EA7E}" srcOrd="1" destOrd="0" presId="urn:microsoft.com/office/officeart/2005/8/layout/target3"/>
    <dgm:cxn modelId="{2025D595-D31D-430C-98C8-920DDF4E8F0A}" type="presOf" srcId="{433F2337-B741-405E-946B-B10FF0DBC410}" destId="{2F6A4501-F53A-42B1-8F9E-687CA3313229}" srcOrd="1" destOrd="0" presId="urn:microsoft.com/office/officeart/2005/8/layout/target3"/>
    <dgm:cxn modelId="{BE4F6F68-E12C-4349-B3E4-BEF68EBF917E}" type="presOf" srcId="{8883EAF1-F094-4632-8323-173681F066FD}" destId="{AB061B27-A5EC-470C-84D3-68B834D442EB}" srcOrd="0" destOrd="0" presId="urn:microsoft.com/office/officeart/2005/8/layout/target3"/>
    <dgm:cxn modelId="{A6522563-C946-479B-B2A6-0A4983A25224}" type="presOf" srcId="{433F2337-B741-405E-946B-B10FF0DBC410}" destId="{C61A35F0-E4E5-44CF-8D52-AF4868802EE7}" srcOrd="0" destOrd="0" presId="urn:microsoft.com/office/officeart/2005/8/layout/target3"/>
    <dgm:cxn modelId="{D15E03CB-C3B8-4397-B5BC-E47772070275}" type="presOf" srcId="{953D8E5A-971C-4B6C-8327-3CA3B28587FC}" destId="{3B08A8A9-F385-4A47-AE24-8F3335CEF024}" srcOrd="0" destOrd="0" presId="urn:microsoft.com/office/officeart/2005/8/layout/target3"/>
    <dgm:cxn modelId="{CD335EB6-477A-4975-83D5-66D06E919E10}" srcId="{953D8E5A-971C-4B6C-8327-3CA3B28587FC}" destId="{433F2337-B741-405E-946B-B10FF0DBC410}" srcOrd="1" destOrd="0" parTransId="{463AB251-83C3-413B-A6DC-D6BADEA19081}" sibTransId="{5CA71834-F2B9-4E29-8DC2-0B2B87166B57}"/>
    <dgm:cxn modelId="{9ABFA5D9-E274-4B34-91FA-80A2FA7D96F7}" srcId="{953D8E5A-971C-4B6C-8327-3CA3B28587FC}" destId="{5DA172AF-3D89-431B-AA1C-6606BB5E750B}" srcOrd="0" destOrd="0" parTransId="{E9C91BF7-10F3-4028-94E8-1078753E8A09}" sibTransId="{541BBA49-3669-4886-BC4B-A00AF13C895A}"/>
    <dgm:cxn modelId="{04AE7822-BB0A-4B88-8CFD-327826080FA4}" type="presOf" srcId="{8883EAF1-F094-4632-8323-173681F066FD}" destId="{45CA6A7B-FE4C-4EA3-961E-11C192CC92A6}" srcOrd="1" destOrd="0" presId="urn:microsoft.com/office/officeart/2005/8/layout/target3"/>
    <dgm:cxn modelId="{CFF2735C-4EEF-468E-B700-F60B213B0F94}" type="presOf" srcId="{5DA172AF-3D89-431B-AA1C-6606BB5E750B}" destId="{06E8F720-32E9-4E3B-A20A-54AD632EC7C3}" srcOrd="0" destOrd="0" presId="urn:microsoft.com/office/officeart/2005/8/layout/target3"/>
    <dgm:cxn modelId="{6D57D8DC-BAF5-4FCE-A474-6E30336768CD}" srcId="{953D8E5A-971C-4B6C-8327-3CA3B28587FC}" destId="{8883EAF1-F094-4632-8323-173681F066FD}" srcOrd="2" destOrd="0" parTransId="{7F551EEF-1CD8-4A8F-80B0-37759080CA14}" sibTransId="{6F81CE26-D8BD-4BD8-9DC5-81BA61674D9B}"/>
    <dgm:cxn modelId="{7E69DE40-593C-4AD6-AC69-E4F6A583E326}" type="presParOf" srcId="{3B08A8A9-F385-4A47-AE24-8F3335CEF024}" destId="{7BD15D1D-A565-42B9-B53D-C5D1114E523C}" srcOrd="0" destOrd="0" presId="urn:microsoft.com/office/officeart/2005/8/layout/target3"/>
    <dgm:cxn modelId="{261ED18F-D1CA-4FD7-80ED-2BAA56940948}" type="presParOf" srcId="{3B08A8A9-F385-4A47-AE24-8F3335CEF024}" destId="{1A555399-BA46-4C1A-B3DB-1FF5644C4BB2}" srcOrd="1" destOrd="0" presId="urn:microsoft.com/office/officeart/2005/8/layout/target3"/>
    <dgm:cxn modelId="{89A5B2DD-0F8A-458D-BC83-C663F1C229E3}" type="presParOf" srcId="{3B08A8A9-F385-4A47-AE24-8F3335CEF024}" destId="{06E8F720-32E9-4E3B-A20A-54AD632EC7C3}" srcOrd="2" destOrd="0" presId="urn:microsoft.com/office/officeart/2005/8/layout/target3"/>
    <dgm:cxn modelId="{DABD026E-2785-48DC-A247-DF0B298F97CA}" type="presParOf" srcId="{3B08A8A9-F385-4A47-AE24-8F3335CEF024}" destId="{0B3546E4-4072-4625-911F-2BB777317064}" srcOrd="3" destOrd="0" presId="urn:microsoft.com/office/officeart/2005/8/layout/target3"/>
    <dgm:cxn modelId="{96E5175C-6578-4F31-A82F-E67D8E33F064}" type="presParOf" srcId="{3B08A8A9-F385-4A47-AE24-8F3335CEF024}" destId="{1BE813BD-EE10-4FC8-87CD-AE356E9533F2}" srcOrd="4" destOrd="0" presId="urn:microsoft.com/office/officeart/2005/8/layout/target3"/>
    <dgm:cxn modelId="{9EC48A15-C958-4066-BE1C-4F55C9E7D32A}" type="presParOf" srcId="{3B08A8A9-F385-4A47-AE24-8F3335CEF024}" destId="{C61A35F0-E4E5-44CF-8D52-AF4868802EE7}" srcOrd="5" destOrd="0" presId="urn:microsoft.com/office/officeart/2005/8/layout/target3"/>
    <dgm:cxn modelId="{B4B93DA9-6247-43EE-989D-120BEFA570FA}" type="presParOf" srcId="{3B08A8A9-F385-4A47-AE24-8F3335CEF024}" destId="{A66F3135-B90E-4CED-BBA5-8A9768496AE0}" srcOrd="6" destOrd="0" presId="urn:microsoft.com/office/officeart/2005/8/layout/target3"/>
    <dgm:cxn modelId="{4BD7C9DD-D680-424B-92C6-23038A7860E3}" type="presParOf" srcId="{3B08A8A9-F385-4A47-AE24-8F3335CEF024}" destId="{79795799-1EFB-4502-BF2C-6E1616A6E3EC}" srcOrd="7" destOrd="0" presId="urn:microsoft.com/office/officeart/2005/8/layout/target3"/>
    <dgm:cxn modelId="{D159B53D-30FF-49B8-A404-441EB9425226}" type="presParOf" srcId="{3B08A8A9-F385-4A47-AE24-8F3335CEF024}" destId="{AB061B27-A5EC-470C-84D3-68B834D442EB}" srcOrd="8" destOrd="0" presId="urn:microsoft.com/office/officeart/2005/8/layout/target3"/>
    <dgm:cxn modelId="{EAFE4401-9244-4766-B706-35122424E9BC}" type="presParOf" srcId="{3B08A8A9-F385-4A47-AE24-8F3335CEF024}" destId="{92B6EE6D-762A-46FD-91DE-C4D71740EA7E}" srcOrd="9" destOrd="0" presId="urn:microsoft.com/office/officeart/2005/8/layout/target3"/>
    <dgm:cxn modelId="{E2906D75-1CED-43CE-B9D6-10B3EE5B3A68}" type="presParOf" srcId="{3B08A8A9-F385-4A47-AE24-8F3335CEF024}" destId="{2F6A4501-F53A-42B1-8F9E-687CA3313229}" srcOrd="10" destOrd="0" presId="urn:microsoft.com/office/officeart/2005/8/layout/target3"/>
    <dgm:cxn modelId="{9F6916BB-7868-4483-AD68-3A47073AEB66}" type="presParOf" srcId="{3B08A8A9-F385-4A47-AE24-8F3335CEF024}" destId="{45CA6A7B-FE4C-4EA3-961E-11C192CC92A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B2C3E2-D20E-4CDA-A80D-B5E41F00E149}" type="doc">
      <dgm:prSet loTypeId="urn:microsoft.com/office/officeart/2005/8/layout/cycle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6ACE671-DA9C-4ECE-806D-0176683B6C24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1-concentartion of reactant</a:t>
          </a:r>
          <a:endParaRPr lang="en-US" b="1" dirty="0">
            <a:solidFill>
              <a:schemeClr val="tx1"/>
            </a:solidFill>
          </a:endParaRPr>
        </a:p>
      </dgm:t>
    </dgm:pt>
    <dgm:pt modelId="{DC21002A-350C-4852-9ECB-390111919DBE}" type="parTrans" cxnId="{3566F4C0-C4DD-4776-9722-22B153E27422}">
      <dgm:prSet/>
      <dgm:spPr/>
      <dgm:t>
        <a:bodyPr/>
        <a:lstStyle/>
        <a:p>
          <a:endParaRPr lang="en-US"/>
        </a:p>
      </dgm:t>
    </dgm:pt>
    <dgm:pt modelId="{B6672183-FEB5-4348-918C-F5424CC607A5}" type="sibTrans" cxnId="{3566F4C0-C4DD-4776-9722-22B153E2742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B57A6F7-56F4-41CB-A73A-226D92062F0C}">
      <dgm:prSet/>
      <dgm:spPr/>
      <dgm:t>
        <a:bodyPr/>
        <a:lstStyle/>
        <a:p>
          <a:pPr rtl="0"/>
          <a:r>
            <a:rPr lang="en-US" b="1" smtClean="0">
              <a:solidFill>
                <a:schemeClr val="tx1"/>
              </a:solidFill>
            </a:rPr>
            <a:t>2-temperature</a:t>
          </a:r>
          <a:endParaRPr lang="en-US" b="1">
            <a:solidFill>
              <a:schemeClr val="tx1"/>
            </a:solidFill>
          </a:endParaRPr>
        </a:p>
      </dgm:t>
    </dgm:pt>
    <dgm:pt modelId="{823E6EA8-A966-4185-AB52-27CA58ADFA28}" type="parTrans" cxnId="{0E189829-0164-42B3-B3FF-D606425CB468}">
      <dgm:prSet/>
      <dgm:spPr/>
      <dgm:t>
        <a:bodyPr/>
        <a:lstStyle/>
        <a:p>
          <a:endParaRPr lang="en-US"/>
        </a:p>
      </dgm:t>
    </dgm:pt>
    <dgm:pt modelId="{E2C8FDE7-2703-4B7A-A16A-412FD10935F8}" type="sibTrans" cxnId="{0E189829-0164-42B3-B3FF-D606425CB46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53E9EA3-1BD8-4C00-95ED-1361A968E56D}">
      <dgm:prSet/>
      <dgm:spPr/>
      <dgm:t>
        <a:bodyPr/>
        <a:lstStyle/>
        <a:p>
          <a:pPr rtl="0"/>
          <a:r>
            <a:rPr lang="en-US" b="1" smtClean="0">
              <a:solidFill>
                <a:schemeClr val="tx1"/>
              </a:solidFill>
            </a:rPr>
            <a:t>3-catalysts</a:t>
          </a:r>
          <a:endParaRPr lang="en-US" b="1">
            <a:solidFill>
              <a:schemeClr val="tx1"/>
            </a:solidFill>
          </a:endParaRPr>
        </a:p>
      </dgm:t>
    </dgm:pt>
    <dgm:pt modelId="{3A0766C8-2F65-496C-918E-3345371C69C4}" type="parTrans" cxnId="{2EDEB52A-AFA5-468F-AE6B-12D5C1F68342}">
      <dgm:prSet/>
      <dgm:spPr/>
      <dgm:t>
        <a:bodyPr/>
        <a:lstStyle/>
        <a:p>
          <a:endParaRPr lang="en-US"/>
        </a:p>
      </dgm:t>
    </dgm:pt>
    <dgm:pt modelId="{AA351D1D-CB50-4723-B717-9174945E75E3}" type="sibTrans" cxnId="{2EDEB52A-AFA5-468F-AE6B-12D5C1F6834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194BA1D-4EA8-4353-84FF-9B5FAD4A30CD}">
      <dgm:prSet/>
      <dgm:spPr/>
      <dgm:t>
        <a:bodyPr/>
        <a:lstStyle/>
        <a:p>
          <a:pPr rtl="0"/>
          <a:r>
            <a:rPr lang="en-US" b="1" smtClean="0">
              <a:solidFill>
                <a:schemeClr val="tx1"/>
              </a:solidFill>
            </a:rPr>
            <a:t>4-presence of solvents</a:t>
          </a:r>
          <a:endParaRPr lang="en-US" b="1">
            <a:solidFill>
              <a:schemeClr val="tx1"/>
            </a:solidFill>
          </a:endParaRPr>
        </a:p>
      </dgm:t>
    </dgm:pt>
    <dgm:pt modelId="{8E00C649-7466-4E0A-9B34-6DF63F0F2C66}" type="parTrans" cxnId="{3EF32897-0E90-4F1B-AE5A-5202CA4849A4}">
      <dgm:prSet/>
      <dgm:spPr/>
      <dgm:t>
        <a:bodyPr/>
        <a:lstStyle/>
        <a:p>
          <a:endParaRPr lang="en-US"/>
        </a:p>
      </dgm:t>
    </dgm:pt>
    <dgm:pt modelId="{695DDA96-37CB-46FD-83EF-330954E93D58}" type="sibTrans" cxnId="{3EF32897-0E90-4F1B-AE5A-5202CA4849A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6783D9E-3803-477A-AC0C-93E544A05A26}">
      <dgm:prSet/>
      <dgm:spPr/>
      <dgm:t>
        <a:bodyPr/>
        <a:lstStyle/>
        <a:p>
          <a:pPr rtl="0"/>
          <a:r>
            <a:rPr lang="en-US" b="1" smtClean="0">
              <a:solidFill>
                <a:schemeClr val="tx1"/>
              </a:solidFill>
            </a:rPr>
            <a:t>5-light</a:t>
          </a:r>
          <a:endParaRPr lang="en-US" b="1">
            <a:solidFill>
              <a:schemeClr val="tx1"/>
            </a:solidFill>
          </a:endParaRPr>
        </a:p>
      </dgm:t>
    </dgm:pt>
    <dgm:pt modelId="{36B69523-1BE0-4FD2-9669-FB665FFB1B03}" type="parTrans" cxnId="{298C4649-1AE2-486F-A8C1-5D2408AAB8AE}">
      <dgm:prSet/>
      <dgm:spPr/>
      <dgm:t>
        <a:bodyPr/>
        <a:lstStyle/>
        <a:p>
          <a:endParaRPr lang="en-US"/>
        </a:p>
      </dgm:t>
    </dgm:pt>
    <dgm:pt modelId="{DA8C025F-3B04-4AE5-91A1-1CBAEECE7B2A}" type="sibTrans" cxnId="{298C4649-1AE2-486F-A8C1-5D2408AAB8A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F26E6F4-BE91-4C1A-A7B5-62B479278B2D}">
      <dgm:prSet/>
      <dgm:spPr/>
      <dgm:t>
        <a:bodyPr/>
        <a:lstStyle/>
        <a:p>
          <a:pPr rtl="0"/>
          <a:r>
            <a:rPr lang="en-US" b="1" smtClean="0">
              <a:solidFill>
                <a:schemeClr val="tx1"/>
              </a:solidFill>
            </a:rPr>
            <a:t>6-pH</a:t>
          </a:r>
          <a:endParaRPr lang="en-US" b="1">
            <a:solidFill>
              <a:schemeClr val="tx1"/>
            </a:solidFill>
          </a:endParaRPr>
        </a:p>
      </dgm:t>
    </dgm:pt>
    <dgm:pt modelId="{C4E322BE-29EE-4A08-8460-FE56DB97B7ED}" type="parTrans" cxnId="{6CDE393C-1AE5-4B09-A321-54A2C8282129}">
      <dgm:prSet/>
      <dgm:spPr/>
      <dgm:t>
        <a:bodyPr/>
        <a:lstStyle/>
        <a:p>
          <a:endParaRPr lang="en-US"/>
        </a:p>
      </dgm:t>
    </dgm:pt>
    <dgm:pt modelId="{8C9C76CE-39D6-48B2-A139-7DBA5B6F9F2A}" type="sibTrans" cxnId="{6CDE393C-1AE5-4B09-A321-54A2C828212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414C121-7D2F-4C45-8747-61DEB590E85A}" type="pres">
      <dgm:prSet presAssocID="{58B2C3E2-D20E-4CDA-A80D-B5E41F00E1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9A9BD5-7304-41BF-8123-EC45A6BDF8A8}" type="pres">
      <dgm:prSet presAssocID="{96ACE671-DA9C-4ECE-806D-0176683B6C2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B3F2FA-E96E-4F17-9DC3-6E73C640CA1C}" type="pres">
      <dgm:prSet presAssocID="{96ACE671-DA9C-4ECE-806D-0176683B6C24}" presName="spNode" presStyleCnt="0"/>
      <dgm:spPr/>
    </dgm:pt>
    <dgm:pt modelId="{0C54EA9A-C2E9-45C2-9B0D-39A2D8DBC905}" type="pres">
      <dgm:prSet presAssocID="{B6672183-FEB5-4348-918C-F5424CC607A5}" presName="sibTrans" presStyleLbl="sibTrans1D1" presStyleIdx="0" presStyleCnt="6"/>
      <dgm:spPr/>
      <dgm:t>
        <a:bodyPr/>
        <a:lstStyle/>
        <a:p>
          <a:endParaRPr lang="en-US"/>
        </a:p>
      </dgm:t>
    </dgm:pt>
    <dgm:pt modelId="{E0B133F9-8AC0-4291-9A24-D0D86849BE62}" type="pres">
      <dgm:prSet presAssocID="{4B57A6F7-56F4-41CB-A73A-226D92062F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7EE6B4-CD6F-4201-AC1F-0E4E7D1E9420}" type="pres">
      <dgm:prSet presAssocID="{4B57A6F7-56F4-41CB-A73A-226D92062F0C}" presName="spNode" presStyleCnt="0"/>
      <dgm:spPr/>
    </dgm:pt>
    <dgm:pt modelId="{A6DC4D29-2CAA-44B5-BD76-53EC2E5D6CD9}" type="pres">
      <dgm:prSet presAssocID="{E2C8FDE7-2703-4B7A-A16A-412FD10935F8}" presName="sibTrans" presStyleLbl="sibTrans1D1" presStyleIdx="1" presStyleCnt="6"/>
      <dgm:spPr/>
      <dgm:t>
        <a:bodyPr/>
        <a:lstStyle/>
        <a:p>
          <a:endParaRPr lang="en-US"/>
        </a:p>
      </dgm:t>
    </dgm:pt>
    <dgm:pt modelId="{3579C991-CB2A-4B27-816B-831C82FF149F}" type="pres">
      <dgm:prSet presAssocID="{253E9EA3-1BD8-4C00-95ED-1361A968E56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F13068-3C5E-400D-8A93-04BE5B49E1F9}" type="pres">
      <dgm:prSet presAssocID="{253E9EA3-1BD8-4C00-95ED-1361A968E56D}" presName="spNode" presStyleCnt="0"/>
      <dgm:spPr/>
    </dgm:pt>
    <dgm:pt modelId="{00F9BC1B-C351-4611-9D0F-5EEF479BCFC5}" type="pres">
      <dgm:prSet presAssocID="{AA351D1D-CB50-4723-B717-9174945E75E3}" presName="sibTrans" presStyleLbl="sibTrans1D1" presStyleIdx="2" presStyleCnt="6"/>
      <dgm:spPr/>
      <dgm:t>
        <a:bodyPr/>
        <a:lstStyle/>
        <a:p>
          <a:endParaRPr lang="en-US"/>
        </a:p>
      </dgm:t>
    </dgm:pt>
    <dgm:pt modelId="{7F5A0490-A69B-469F-9156-386DBF6FBB4C}" type="pres">
      <dgm:prSet presAssocID="{B194BA1D-4EA8-4353-84FF-9B5FAD4A30C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1F9CA-A0E3-4F01-988E-3D51D9F3110C}" type="pres">
      <dgm:prSet presAssocID="{B194BA1D-4EA8-4353-84FF-9B5FAD4A30CD}" presName="spNode" presStyleCnt="0"/>
      <dgm:spPr/>
    </dgm:pt>
    <dgm:pt modelId="{1340B4BD-37CE-491D-8214-28E8DD3B0EFC}" type="pres">
      <dgm:prSet presAssocID="{695DDA96-37CB-46FD-83EF-330954E93D58}" presName="sibTrans" presStyleLbl="sibTrans1D1" presStyleIdx="3" presStyleCnt="6"/>
      <dgm:spPr/>
      <dgm:t>
        <a:bodyPr/>
        <a:lstStyle/>
        <a:p>
          <a:endParaRPr lang="en-US"/>
        </a:p>
      </dgm:t>
    </dgm:pt>
    <dgm:pt modelId="{4CF56D28-0270-46AA-8E51-FF9512BBB128}" type="pres">
      <dgm:prSet presAssocID="{D6783D9E-3803-477A-AC0C-93E544A05A2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8F2128-5FCD-4810-9D87-31E21987DB69}" type="pres">
      <dgm:prSet presAssocID="{D6783D9E-3803-477A-AC0C-93E544A05A26}" presName="spNode" presStyleCnt="0"/>
      <dgm:spPr/>
    </dgm:pt>
    <dgm:pt modelId="{941AE064-7023-4E4B-897E-D869B6753A44}" type="pres">
      <dgm:prSet presAssocID="{DA8C025F-3B04-4AE5-91A1-1CBAEECE7B2A}" presName="sibTrans" presStyleLbl="sibTrans1D1" presStyleIdx="4" presStyleCnt="6"/>
      <dgm:spPr/>
      <dgm:t>
        <a:bodyPr/>
        <a:lstStyle/>
        <a:p>
          <a:endParaRPr lang="en-US"/>
        </a:p>
      </dgm:t>
    </dgm:pt>
    <dgm:pt modelId="{42FE3731-4662-4859-B380-1A941B00CD7C}" type="pres">
      <dgm:prSet presAssocID="{0F26E6F4-BE91-4C1A-A7B5-62B479278B2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5BF3C-0FA0-4F84-B188-92D43F0381A3}" type="pres">
      <dgm:prSet presAssocID="{0F26E6F4-BE91-4C1A-A7B5-62B479278B2D}" presName="spNode" presStyleCnt="0"/>
      <dgm:spPr/>
    </dgm:pt>
    <dgm:pt modelId="{9FE87050-5A49-4096-887F-9C75EEE84FC4}" type="pres">
      <dgm:prSet presAssocID="{8C9C76CE-39D6-48B2-A139-7DBA5B6F9F2A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14CD5672-EFC0-4439-8687-937E86B5B765}" type="presOf" srcId="{B194BA1D-4EA8-4353-84FF-9B5FAD4A30CD}" destId="{7F5A0490-A69B-469F-9156-386DBF6FBB4C}" srcOrd="0" destOrd="0" presId="urn:microsoft.com/office/officeart/2005/8/layout/cycle6"/>
    <dgm:cxn modelId="{EB91D405-7F4E-4DC5-9D8B-1BCDD50753D4}" type="presOf" srcId="{8C9C76CE-39D6-48B2-A139-7DBA5B6F9F2A}" destId="{9FE87050-5A49-4096-887F-9C75EEE84FC4}" srcOrd="0" destOrd="0" presId="urn:microsoft.com/office/officeart/2005/8/layout/cycle6"/>
    <dgm:cxn modelId="{D370ED7E-8577-4C75-B286-6ACA99BE0E4C}" type="presOf" srcId="{695DDA96-37CB-46FD-83EF-330954E93D58}" destId="{1340B4BD-37CE-491D-8214-28E8DD3B0EFC}" srcOrd="0" destOrd="0" presId="urn:microsoft.com/office/officeart/2005/8/layout/cycle6"/>
    <dgm:cxn modelId="{01B69AED-711F-48AD-A437-82C8EF137E46}" type="presOf" srcId="{DA8C025F-3B04-4AE5-91A1-1CBAEECE7B2A}" destId="{941AE064-7023-4E4B-897E-D869B6753A44}" srcOrd="0" destOrd="0" presId="urn:microsoft.com/office/officeart/2005/8/layout/cycle6"/>
    <dgm:cxn modelId="{365F678A-BEC5-4161-8D4F-B0171B52EF85}" type="presOf" srcId="{0F26E6F4-BE91-4C1A-A7B5-62B479278B2D}" destId="{42FE3731-4662-4859-B380-1A941B00CD7C}" srcOrd="0" destOrd="0" presId="urn:microsoft.com/office/officeart/2005/8/layout/cycle6"/>
    <dgm:cxn modelId="{38C2B75D-1BBB-4F08-8096-744A63A88F48}" type="presOf" srcId="{253E9EA3-1BD8-4C00-95ED-1361A968E56D}" destId="{3579C991-CB2A-4B27-816B-831C82FF149F}" srcOrd="0" destOrd="0" presId="urn:microsoft.com/office/officeart/2005/8/layout/cycle6"/>
    <dgm:cxn modelId="{6CDE393C-1AE5-4B09-A321-54A2C8282129}" srcId="{58B2C3E2-D20E-4CDA-A80D-B5E41F00E149}" destId="{0F26E6F4-BE91-4C1A-A7B5-62B479278B2D}" srcOrd="5" destOrd="0" parTransId="{C4E322BE-29EE-4A08-8460-FE56DB97B7ED}" sibTransId="{8C9C76CE-39D6-48B2-A139-7DBA5B6F9F2A}"/>
    <dgm:cxn modelId="{EB1AE8F0-B0AA-487E-B656-A5F4DFE2ACAA}" type="presOf" srcId="{96ACE671-DA9C-4ECE-806D-0176683B6C24}" destId="{6C9A9BD5-7304-41BF-8123-EC45A6BDF8A8}" srcOrd="0" destOrd="0" presId="urn:microsoft.com/office/officeart/2005/8/layout/cycle6"/>
    <dgm:cxn modelId="{0E189829-0164-42B3-B3FF-D606425CB468}" srcId="{58B2C3E2-D20E-4CDA-A80D-B5E41F00E149}" destId="{4B57A6F7-56F4-41CB-A73A-226D92062F0C}" srcOrd="1" destOrd="0" parTransId="{823E6EA8-A966-4185-AB52-27CA58ADFA28}" sibTransId="{E2C8FDE7-2703-4B7A-A16A-412FD10935F8}"/>
    <dgm:cxn modelId="{8CB5778F-F0EE-443E-ABF1-57B3ECD4AD5B}" type="presOf" srcId="{4B57A6F7-56F4-41CB-A73A-226D92062F0C}" destId="{E0B133F9-8AC0-4291-9A24-D0D86849BE62}" srcOrd="0" destOrd="0" presId="urn:microsoft.com/office/officeart/2005/8/layout/cycle6"/>
    <dgm:cxn modelId="{2EDEB52A-AFA5-468F-AE6B-12D5C1F68342}" srcId="{58B2C3E2-D20E-4CDA-A80D-B5E41F00E149}" destId="{253E9EA3-1BD8-4C00-95ED-1361A968E56D}" srcOrd="2" destOrd="0" parTransId="{3A0766C8-2F65-496C-918E-3345371C69C4}" sibTransId="{AA351D1D-CB50-4723-B717-9174945E75E3}"/>
    <dgm:cxn modelId="{BACCF370-A904-4648-82F5-10619633DF1B}" type="presOf" srcId="{E2C8FDE7-2703-4B7A-A16A-412FD10935F8}" destId="{A6DC4D29-2CAA-44B5-BD76-53EC2E5D6CD9}" srcOrd="0" destOrd="0" presId="urn:microsoft.com/office/officeart/2005/8/layout/cycle6"/>
    <dgm:cxn modelId="{2D16A2EE-2CE9-4E15-9D9F-FA78DA6DBA33}" type="presOf" srcId="{58B2C3E2-D20E-4CDA-A80D-B5E41F00E149}" destId="{6414C121-7D2F-4C45-8747-61DEB590E85A}" srcOrd="0" destOrd="0" presId="urn:microsoft.com/office/officeart/2005/8/layout/cycle6"/>
    <dgm:cxn modelId="{3EF32897-0E90-4F1B-AE5A-5202CA4849A4}" srcId="{58B2C3E2-D20E-4CDA-A80D-B5E41F00E149}" destId="{B194BA1D-4EA8-4353-84FF-9B5FAD4A30CD}" srcOrd="3" destOrd="0" parTransId="{8E00C649-7466-4E0A-9B34-6DF63F0F2C66}" sibTransId="{695DDA96-37CB-46FD-83EF-330954E93D58}"/>
    <dgm:cxn modelId="{3566F4C0-C4DD-4776-9722-22B153E27422}" srcId="{58B2C3E2-D20E-4CDA-A80D-B5E41F00E149}" destId="{96ACE671-DA9C-4ECE-806D-0176683B6C24}" srcOrd="0" destOrd="0" parTransId="{DC21002A-350C-4852-9ECB-390111919DBE}" sibTransId="{B6672183-FEB5-4348-918C-F5424CC607A5}"/>
    <dgm:cxn modelId="{298C4649-1AE2-486F-A8C1-5D2408AAB8AE}" srcId="{58B2C3E2-D20E-4CDA-A80D-B5E41F00E149}" destId="{D6783D9E-3803-477A-AC0C-93E544A05A26}" srcOrd="4" destOrd="0" parTransId="{36B69523-1BE0-4FD2-9669-FB665FFB1B03}" sibTransId="{DA8C025F-3B04-4AE5-91A1-1CBAEECE7B2A}"/>
    <dgm:cxn modelId="{694FDF3F-1398-4CD0-AD09-CDCFA4A4122E}" type="presOf" srcId="{D6783D9E-3803-477A-AC0C-93E544A05A26}" destId="{4CF56D28-0270-46AA-8E51-FF9512BBB128}" srcOrd="0" destOrd="0" presId="urn:microsoft.com/office/officeart/2005/8/layout/cycle6"/>
    <dgm:cxn modelId="{8F9C7C77-E43D-47B3-862A-53FDCEFBA19B}" type="presOf" srcId="{AA351D1D-CB50-4723-B717-9174945E75E3}" destId="{00F9BC1B-C351-4611-9D0F-5EEF479BCFC5}" srcOrd="0" destOrd="0" presId="urn:microsoft.com/office/officeart/2005/8/layout/cycle6"/>
    <dgm:cxn modelId="{4AC3F0CC-BB8D-4359-BE0F-54AFDB6E7A91}" type="presOf" srcId="{B6672183-FEB5-4348-918C-F5424CC607A5}" destId="{0C54EA9A-C2E9-45C2-9B0D-39A2D8DBC905}" srcOrd="0" destOrd="0" presId="urn:microsoft.com/office/officeart/2005/8/layout/cycle6"/>
    <dgm:cxn modelId="{E389A2D7-CAEF-484F-B87E-31DF5EAFBD3C}" type="presParOf" srcId="{6414C121-7D2F-4C45-8747-61DEB590E85A}" destId="{6C9A9BD5-7304-41BF-8123-EC45A6BDF8A8}" srcOrd="0" destOrd="0" presId="urn:microsoft.com/office/officeart/2005/8/layout/cycle6"/>
    <dgm:cxn modelId="{A8B0F832-5B8F-468E-9199-050B903CE2E4}" type="presParOf" srcId="{6414C121-7D2F-4C45-8747-61DEB590E85A}" destId="{DBB3F2FA-E96E-4F17-9DC3-6E73C640CA1C}" srcOrd="1" destOrd="0" presId="urn:microsoft.com/office/officeart/2005/8/layout/cycle6"/>
    <dgm:cxn modelId="{F02BE1A7-C829-4E22-AAC4-2973AFA666DE}" type="presParOf" srcId="{6414C121-7D2F-4C45-8747-61DEB590E85A}" destId="{0C54EA9A-C2E9-45C2-9B0D-39A2D8DBC905}" srcOrd="2" destOrd="0" presId="urn:microsoft.com/office/officeart/2005/8/layout/cycle6"/>
    <dgm:cxn modelId="{188361AA-C355-4F90-B74C-07713B7B8509}" type="presParOf" srcId="{6414C121-7D2F-4C45-8747-61DEB590E85A}" destId="{E0B133F9-8AC0-4291-9A24-D0D86849BE62}" srcOrd="3" destOrd="0" presId="urn:microsoft.com/office/officeart/2005/8/layout/cycle6"/>
    <dgm:cxn modelId="{E0841A09-08E5-4B78-BE16-36D4984A5D86}" type="presParOf" srcId="{6414C121-7D2F-4C45-8747-61DEB590E85A}" destId="{347EE6B4-CD6F-4201-AC1F-0E4E7D1E9420}" srcOrd="4" destOrd="0" presId="urn:microsoft.com/office/officeart/2005/8/layout/cycle6"/>
    <dgm:cxn modelId="{AED1A6F9-0335-4B7B-8F37-48BB9BC08B94}" type="presParOf" srcId="{6414C121-7D2F-4C45-8747-61DEB590E85A}" destId="{A6DC4D29-2CAA-44B5-BD76-53EC2E5D6CD9}" srcOrd="5" destOrd="0" presId="urn:microsoft.com/office/officeart/2005/8/layout/cycle6"/>
    <dgm:cxn modelId="{F43B21E2-24AE-4E60-97FA-83AF56AD4B1D}" type="presParOf" srcId="{6414C121-7D2F-4C45-8747-61DEB590E85A}" destId="{3579C991-CB2A-4B27-816B-831C82FF149F}" srcOrd="6" destOrd="0" presId="urn:microsoft.com/office/officeart/2005/8/layout/cycle6"/>
    <dgm:cxn modelId="{DCBFD957-EB14-466D-809E-5E370B8C19D2}" type="presParOf" srcId="{6414C121-7D2F-4C45-8747-61DEB590E85A}" destId="{8BF13068-3C5E-400D-8A93-04BE5B49E1F9}" srcOrd="7" destOrd="0" presId="urn:microsoft.com/office/officeart/2005/8/layout/cycle6"/>
    <dgm:cxn modelId="{786DBB3E-6E33-46C5-8DF8-FD0ED02E37D6}" type="presParOf" srcId="{6414C121-7D2F-4C45-8747-61DEB590E85A}" destId="{00F9BC1B-C351-4611-9D0F-5EEF479BCFC5}" srcOrd="8" destOrd="0" presId="urn:microsoft.com/office/officeart/2005/8/layout/cycle6"/>
    <dgm:cxn modelId="{7C2D07C8-3E9A-4BD3-B514-79200623E05D}" type="presParOf" srcId="{6414C121-7D2F-4C45-8747-61DEB590E85A}" destId="{7F5A0490-A69B-469F-9156-386DBF6FBB4C}" srcOrd="9" destOrd="0" presId="urn:microsoft.com/office/officeart/2005/8/layout/cycle6"/>
    <dgm:cxn modelId="{0B4B8513-FF93-4691-9ED8-88F48918724A}" type="presParOf" srcId="{6414C121-7D2F-4C45-8747-61DEB590E85A}" destId="{07F1F9CA-A0E3-4F01-988E-3D51D9F3110C}" srcOrd="10" destOrd="0" presId="urn:microsoft.com/office/officeart/2005/8/layout/cycle6"/>
    <dgm:cxn modelId="{225ED1EE-8BE9-4495-A2BB-DE5D2203F1F1}" type="presParOf" srcId="{6414C121-7D2F-4C45-8747-61DEB590E85A}" destId="{1340B4BD-37CE-491D-8214-28E8DD3B0EFC}" srcOrd="11" destOrd="0" presId="urn:microsoft.com/office/officeart/2005/8/layout/cycle6"/>
    <dgm:cxn modelId="{60C8234D-0387-4E59-97D0-DC429E86DDBA}" type="presParOf" srcId="{6414C121-7D2F-4C45-8747-61DEB590E85A}" destId="{4CF56D28-0270-46AA-8E51-FF9512BBB128}" srcOrd="12" destOrd="0" presId="urn:microsoft.com/office/officeart/2005/8/layout/cycle6"/>
    <dgm:cxn modelId="{0E20036B-0CF6-43E3-8BE3-73B80ED70412}" type="presParOf" srcId="{6414C121-7D2F-4C45-8747-61DEB590E85A}" destId="{028F2128-5FCD-4810-9D87-31E21987DB69}" srcOrd="13" destOrd="0" presId="urn:microsoft.com/office/officeart/2005/8/layout/cycle6"/>
    <dgm:cxn modelId="{1ED42280-9E7A-4663-9C4A-22962B64C7F1}" type="presParOf" srcId="{6414C121-7D2F-4C45-8747-61DEB590E85A}" destId="{941AE064-7023-4E4B-897E-D869B6753A44}" srcOrd="14" destOrd="0" presId="urn:microsoft.com/office/officeart/2005/8/layout/cycle6"/>
    <dgm:cxn modelId="{308A8783-D9D4-4B7D-B2BB-8BA6E4E174FA}" type="presParOf" srcId="{6414C121-7D2F-4C45-8747-61DEB590E85A}" destId="{42FE3731-4662-4859-B380-1A941B00CD7C}" srcOrd="15" destOrd="0" presId="urn:microsoft.com/office/officeart/2005/8/layout/cycle6"/>
    <dgm:cxn modelId="{AF21B26F-E62B-4944-9F18-4DAC5A127140}" type="presParOf" srcId="{6414C121-7D2F-4C45-8747-61DEB590E85A}" destId="{6B15BF3C-0FA0-4F84-B188-92D43F0381A3}" srcOrd="16" destOrd="0" presId="urn:microsoft.com/office/officeart/2005/8/layout/cycle6"/>
    <dgm:cxn modelId="{846660FE-DB32-4C97-AEEA-8BBAD2AD1B42}" type="presParOf" srcId="{6414C121-7D2F-4C45-8747-61DEB590E85A}" destId="{9FE87050-5A49-4096-887F-9C75EEE84FC4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3311A9-F5D5-40E7-964F-65CADD9D5CED}" type="doc">
      <dgm:prSet loTypeId="urn:microsoft.com/office/officeart/2005/8/layout/pyramid2" loCatId="pyramid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4D9A5D80-4262-4618-9E26-CCA621A2D2BA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en-US" sz="1800" dirty="0" smtClean="0"/>
            <a:t>*</a:t>
          </a:r>
          <a:r>
            <a:rPr lang="en-US" sz="2400" b="1" i="1" dirty="0" smtClean="0">
              <a:solidFill>
                <a:schemeClr val="accent2">
                  <a:lumMod val="75000"/>
                </a:schemeClr>
              </a:solidFill>
            </a:rPr>
            <a:t>half life t 1/2% :- </a:t>
          </a:r>
          <a:r>
            <a:rPr lang="en-US" sz="1800" dirty="0" smtClean="0"/>
            <a:t>is the time required for the drug to decompose to one half its original concentration .</a:t>
          </a:r>
          <a:endParaRPr lang="en-US" sz="1800" dirty="0"/>
        </a:p>
      </dgm:t>
    </dgm:pt>
    <dgm:pt modelId="{335BCDD8-9732-4E44-A058-4479E7B74EA5}" type="parTrans" cxnId="{BA77538D-EA7B-4A7E-81A1-08719E59659D}">
      <dgm:prSet/>
      <dgm:spPr/>
      <dgm:t>
        <a:bodyPr/>
        <a:lstStyle/>
        <a:p>
          <a:endParaRPr lang="en-US"/>
        </a:p>
      </dgm:t>
    </dgm:pt>
    <dgm:pt modelId="{2CDD739B-F528-4E47-9F2F-780C18443F9D}" type="sibTrans" cxnId="{BA77538D-EA7B-4A7E-81A1-08719E59659D}">
      <dgm:prSet/>
      <dgm:spPr/>
      <dgm:t>
        <a:bodyPr/>
        <a:lstStyle/>
        <a:p>
          <a:endParaRPr lang="en-US"/>
        </a:p>
      </dgm:t>
    </dgm:pt>
    <dgm:pt modelId="{C41D4C1C-8A2C-4A08-AB8B-00E8927515AE}">
      <dgm:prSet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50000"/>
            </a:schemeClr>
          </a:solidFill>
        </a:ln>
      </dgm:spPr>
      <dgm:t>
        <a:bodyPr/>
        <a:lstStyle/>
        <a:p>
          <a:pPr rtl="0"/>
          <a:r>
            <a:rPr lang="en-US" sz="1800" dirty="0" smtClean="0"/>
            <a:t>*</a:t>
          </a:r>
          <a:r>
            <a:rPr lang="en-US" sz="2400" b="1" i="1" dirty="0" smtClean="0">
              <a:solidFill>
                <a:schemeClr val="accent2">
                  <a:lumMod val="75000"/>
                </a:schemeClr>
              </a:solidFill>
            </a:rPr>
            <a:t>shelf life t 90%:- </a:t>
          </a:r>
          <a:r>
            <a:rPr lang="en-US" sz="1800" dirty="0" smtClean="0"/>
            <a:t>is the time required for the drug to lose10% of it's original concentration .Or it’s the time required for the drug to degrade to 90% of it's original concentration.</a:t>
          </a:r>
          <a:endParaRPr lang="en-US" sz="1800" dirty="0"/>
        </a:p>
      </dgm:t>
    </dgm:pt>
    <dgm:pt modelId="{1C3C225F-B3B1-4ED0-A76A-82B0F16A32E4}" type="parTrans" cxnId="{34757529-9551-4FA5-BCEC-6A3427314E71}">
      <dgm:prSet/>
      <dgm:spPr/>
      <dgm:t>
        <a:bodyPr/>
        <a:lstStyle/>
        <a:p>
          <a:endParaRPr lang="en-US"/>
        </a:p>
      </dgm:t>
    </dgm:pt>
    <dgm:pt modelId="{9A2EF087-A13C-4A73-AAF8-8DF350E4E4C8}" type="sibTrans" cxnId="{34757529-9551-4FA5-BCEC-6A3427314E71}">
      <dgm:prSet/>
      <dgm:spPr/>
      <dgm:t>
        <a:bodyPr/>
        <a:lstStyle/>
        <a:p>
          <a:endParaRPr lang="en-US"/>
        </a:p>
      </dgm:t>
    </dgm:pt>
    <dgm:pt modelId="{C77805A6-5B6F-443F-AEA7-6FAAE77C0C3D}" type="pres">
      <dgm:prSet presAssocID="{9A3311A9-F5D5-40E7-964F-65CADD9D5CE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2C2FF2A-09C8-4D9E-989F-5440DC150A1E}" type="pres">
      <dgm:prSet presAssocID="{9A3311A9-F5D5-40E7-964F-65CADD9D5CED}" presName="pyramid" presStyleLbl="node1" presStyleIdx="0" presStyleCnt="1" custScaleX="123459" custLinFactNeighborX="500" custLinFactNeighborY="5455"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DBC235DA-C1C4-43F3-963C-29D308F77293}" type="pres">
      <dgm:prSet presAssocID="{9A3311A9-F5D5-40E7-964F-65CADD9D5CED}" presName="theList" presStyleCnt="0"/>
      <dgm:spPr/>
    </dgm:pt>
    <dgm:pt modelId="{DA3052F2-F211-4C0F-9128-2B40FC511003}" type="pres">
      <dgm:prSet presAssocID="{4D9A5D80-4262-4618-9E26-CCA621A2D2BA}" presName="aNode" presStyleLbl="fgAcc1" presStyleIdx="0" presStyleCnt="2" custScaleX="143478" custLinFactNeighborX="13065" custLinFactNeighborY="-55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D081D-3C8E-475E-A186-F234257E4BB9}" type="pres">
      <dgm:prSet presAssocID="{4D9A5D80-4262-4618-9E26-CCA621A2D2BA}" presName="aSpace" presStyleCnt="0"/>
      <dgm:spPr/>
    </dgm:pt>
    <dgm:pt modelId="{A62715C0-5F00-483A-9653-5A23C508304B}" type="pres">
      <dgm:prSet presAssocID="{C41D4C1C-8A2C-4A08-AB8B-00E8927515AE}" presName="aNode" presStyleLbl="fgAcc1" presStyleIdx="1" presStyleCnt="2" custScaleX="157211" custScaleY="126079" custLinFactNeighborX="18184" custLinFactNeighborY="119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D1E63-4BFA-48A9-99C7-1C7277B7EB8D}" type="pres">
      <dgm:prSet presAssocID="{C41D4C1C-8A2C-4A08-AB8B-00E8927515AE}" presName="aSpace" presStyleCnt="0"/>
      <dgm:spPr/>
    </dgm:pt>
  </dgm:ptLst>
  <dgm:cxnLst>
    <dgm:cxn modelId="{BA77538D-EA7B-4A7E-81A1-08719E59659D}" srcId="{9A3311A9-F5D5-40E7-964F-65CADD9D5CED}" destId="{4D9A5D80-4262-4618-9E26-CCA621A2D2BA}" srcOrd="0" destOrd="0" parTransId="{335BCDD8-9732-4E44-A058-4479E7B74EA5}" sibTransId="{2CDD739B-F528-4E47-9F2F-780C18443F9D}"/>
    <dgm:cxn modelId="{D4B2769E-A270-4A50-9567-EE53A3F845A9}" type="presOf" srcId="{4D9A5D80-4262-4618-9E26-CCA621A2D2BA}" destId="{DA3052F2-F211-4C0F-9128-2B40FC511003}" srcOrd="0" destOrd="0" presId="urn:microsoft.com/office/officeart/2005/8/layout/pyramid2"/>
    <dgm:cxn modelId="{BA799D9E-C4E2-410B-9EC2-3AF61F91C01A}" type="presOf" srcId="{C41D4C1C-8A2C-4A08-AB8B-00E8927515AE}" destId="{A62715C0-5F00-483A-9653-5A23C508304B}" srcOrd="0" destOrd="0" presId="urn:microsoft.com/office/officeart/2005/8/layout/pyramid2"/>
    <dgm:cxn modelId="{34757529-9551-4FA5-BCEC-6A3427314E71}" srcId="{9A3311A9-F5D5-40E7-964F-65CADD9D5CED}" destId="{C41D4C1C-8A2C-4A08-AB8B-00E8927515AE}" srcOrd="1" destOrd="0" parTransId="{1C3C225F-B3B1-4ED0-A76A-82B0F16A32E4}" sibTransId="{9A2EF087-A13C-4A73-AAF8-8DF350E4E4C8}"/>
    <dgm:cxn modelId="{B0BE4D8D-6337-4AD2-B5F8-3DA6D137467F}" type="presOf" srcId="{9A3311A9-F5D5-40E7-964F-65CADD9D5CED}" destId="{C77805A6-5B6F-443F-AEA7-6FAAE77C0C3D}" srcOrd="0" destOrd="0" presId="urn:microsoft.com/office/officeart/2005/8/layout/pyramid2"/>
    <dgm:cxn modelId="{6657A60D-C2D1-4EDF-A166-C1A48F05F4A5}" type="presParOf" srcId="{C77805A6-5B6F-443F-AEA7-6FAAE77C0C3D}" destId="{12C2FF2A-09C8-4D9E-989F-5440DC150A1E}" srcOrd="0" destOrd="0" presId="urn:microsoft.com/office/officeart/2005/8/layout/pyramid2"/>
    <dgm:cxn modelId="{F864F394-FF1F-4FF1-8964-018AB7BAA8B2}" type="presParOf" srcId="{C77805A6-5B6F-443F-AEA7-6FAAE77C0C3D}" destId="{DBC235DA-C1C4-43F3-963C-29D308F77293}" srcOrd="1" destOrd="0" presId="urn:microsoft.com/office/officeart/2005/8/layout/pyramid2"/>
    <dgm:cxn modelId="{2288472D-E4B2-44DD-B3B5-DA46CB803037}" type="presParOf" srcId="{DBC235DA-C1C4-43F3-963C-29D308F77293}" destId="{DA3052F2-F211-4C0F-9128-2B40FC511003}" srcOrd="0" destOrd="0" presId="urn:microsoft.com/office/officeart/2005/8/layout/pyramid2"/>
    <dgm:cxn modelId="{BD3E7B62-2B8E-4835-BD9F-7616748A97C1}" type="presParOf" srcId="{DBC235DA-C1C4-43F3-963C-29D308F77293}" destId="{48BD081D-3C8E-475E-A186-F234257E4BB9}" srcOrd="1" destOrd="0" presId="urn:microsoft.com/office/officeart/2005/8/layout/pyramid2"/>
    <dgm:cxn modelId="{A1720A66-235A-49AE-BECA-CE258FB6AD74}" type="presParOf" srcId="{DBC235DA-C1C4-43F3-963C-29D308F77293}" destId="{A62715C0-5F00-483A-9653-5A23C508304B}" srcOrd="2" destOrd="0" presId="urn:microsoft.com/office/officeart/2005/8/layout/pyramid2"/>
    <dgm:cxn modelId="{B3173378-A169-4E79-8130-8E4DA10412FB}" type="presParOf" srcId="{DBC235DA-C1C4-43F3-963C-29D308F77293}" destId="{321D1E63-4BFA-48A9-99C7-1C7277B7EB8D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088C4C-F11B-4213-85D7-6EA81ED5978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911AA2-BF6D-448A-BC11-285DA743777D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both t50% &amp; t90% are concentration Independent , thus for t50% it takes the same amount of time to reduce the concentration of drug from 100mM to 50 </a:t>
          </a:r>
          <a:r>
            <a:rPr lang="en-US" b="1" dirty="0" err="1" smtClean="0">
              <a:solidFill>
                <a:schemeClr val="tx1"/>
              </a:solidFill>
            </a:rPr>
            <a:t>mM</a:t>
          </a:r>
          <a:r>
            <a:rPr lang="en-US" b="1" dirty="0" smtClean="0">
              <a:solidFill>
                <a:schemeClr val="tx1"/>
              </a:solidFill>
            </a:rPr>
            <a:t> as it does from 50 </a:t>
          </a:r>
          <a:r>
            <a:rPr lang="en-US" b="1" dirty="0" err="1" smtClean="0">
              <a:solidFill>
                <a:schemeClr val="tx1"/>
              </a:solidFill>
            </a:rPr>
            <a:t>mM</a:t>
          </a:r>
          <a:r>
            <a:rPr lang="en-US" b="1" dirty="0" smtClean="0">
              <a:solidFill>
                <a:schemeClr val="tx1"/>
              </a:solidFill>
            </a:rPr>
            <a:t> to 25 </a:t>
          </a:r>
          <a:r>
            <a:rPr lang="en-US" b="1" dirty="0" err="1" smtClean="0">
              <a:solidFill>
                <a:schemeClr val="tx1"/>
              </a:solidFill>
            </a:rPr>
            <a:t>mM.</a:t>
          </a:r>
          <a:endParaRPr lang="en-US" b="1" dirty="0">
            <a:solidFill>
              <a:schemeClr val="tx1"/>
            </a:solidFill>
          </a:endParaRPr>
        </a:p>
      </dgm:t>
    </dgm:pt>
    <dgm:pt modelId="{C71D9ECB-FEE5-4B07-9F8D-C177E6A6B447}" type="parTrans" cxnId="{609F9F75-67B4-4A74-8E96-5BDB7C85DEC7}">
      <dgm:prSet/>
      <dgm:spPr/>
      <dgm:t>
        <a:bodyPr/>
        <a:lstStyle/>
        <a:p>
          <a:endParaRPr lang="en-US"/>
        </a:p>
      </dgm:t>
    </dgm:pt>
    <dgm:pt modelId="{33F2205E-488B-46C0-9374-DDC8D62C9BB0}" type="sibTrans" cxnId="{609F9F75-67B4-4A74-8E96-5BDB7C85DEC7}">
      <dgm:prSet/>
      <dgm:spPr/>
      <dgm:t>
        <a:bodyPr/>
        <a:lstStyle/>
        <a:p>
          <a:endParaRPr lang="en-US"/>
        </a:p>
      </dgm:t>
    </dgm:pt>
    <dgm:pt modelId="{AF8283F3-7914-420D-B6B6-81CA47492A93}" type="pres">
      <dgm:prSet presAssocID="{46088C4C-F11B-4213-85D7-6EA81ED5978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5C473E-AB85-4C5E-99E4-70BDCA02E18B}" type="pres">
      <dgm:prSet presAssocID="{50911AA2-BF6D-448A-BC11-285DA743777D}" presName="horFlow" presStyleCnt="0"/>
      <dgm:spPr/>
    </dgm:pt>
    <dgm:pt modelId="{28C8391F-75BB-4ED3-9B48-934C19889A02}" type="pres">
      <dgm:prSet presAssocID="{50911AA2-BF6D-448A-BC11-285DA743777D}" presName="bigChev" presStyleLbl="node1" presStyleIdx="0" presStyleCnt="1"/>
      <dgm:spPr/>
      <dgm:t>
        <a:bodyPr/>
        <a:lstStyle/>
        <a:p>
          <a:endParaRPr lang="en-US"/>
        </a:p>
      </dgm:t>
    </dgm:pt>
  </dgm:ptLst>
  <dgm:cxnLst>
    <dgm:cxn modelId="{6C598031-EF20-4525-B847-08CFBA996EB2}" type="presOf" srcId="{46088C4C-F11B-4213-85D7-6EA81ED59783}" destId="{AF8283F3-7914-420D-B6B6-81CA47492A93}" srcOrd="0" destOrd="0" presId="urn:microsoft.com/office/officeart/2005/8/layout/lProcess3"/>
    <dgm:cxn modelId="{29B7F0DA-1BB1-4E44-8EE0-8213AF134538}" type="presOf" srcId="{50911AA2-BF6D-448A-BC11-285DA743777D}" destId="{28C8391F-75BB-4ED3-9B48-934C19889A02}" srcOrd="0" destOrd="0" presId="urn:microsoft.com/office/officeart/2005/8/layout/lProcess3"/>
    <dgm:cxn modelId="{609F9F75-67B4-4A74-8E96-5BDB7C85DEC7}" srcId="{46088C4C-F11B-4213-85D7-6EA81ED59783}" destId="{50911AA2-BF6D-448A-BC11-285DA743777D}" srcOrd="0" destOrd="0" parTransId="{C71D9ECB-FEE5-4B07-9F8D-C177E6A6B447}" sibTransId="{33F2205E-488B-46C0-9374-DDC8D62C9BB0}"/>
    <dgm:cxn modelId="{818F87C4-DF43-4FFD-8DE2-D47A74C20509}" type="presParOf" srcId="{AF8283F3-7914-420D-B6B6-81CA47492A93}" destId="{105C473E-AB85-4C5E-99E4-70BDCA02E18B}" srcOrd="0" destOrd="0" presId="urn:microsoft.com/office/officeart/2005/8/layout/lProcess3"/>
    <dgm:cxn modelId="{6DC8C84B-F837-4344-B093-55D52D0C9211}" type="presParOf" srcId="{105C473E-AB85-4C5E-99E4-70BDCA02E18B}" destId="{28C8391F-75BB-4ED3-9B48-934C19889A0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15D1D-A565-42B9-B53D-C5D1114E523C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8F720-32E9-4E3B-A20A-54AD632EC7C3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*</a:t>
          </a:r>
          <a:r>
            <a:rPr lang="en-US" sz="1900" b="1" kern="1200" dirty="0" smtClean="0"/>
            <a:t>kinetics:- </a:t>
          </a:r>
          <a:r>
            <a:rPr lang="en-US" sz="1900" kern="1200" dirty="0" smtClean="0"/>
            <a:t>is the studying of reaction rate &amp; factors affecting it.</a:t>
          </a:r>
          <a:endParaRPr lang="en-US" sz="1900" kern="1200" dirty="0"/>
        </a:p>
      </dsp:txBody>
      <dsp:txXfrm>
        <a:off x="2262981" y="0"/>
        <a:ext cx="5966618" cy="1357791"/>
      </dsp:txXfrm>
    </dsp:sp>
    <dsp:sp modelId="{1BE813BD-EE10-4FC8-87CD-AE356E9533F2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3436168"/>
            <a:satOff val="-29185"/>
            <a:lumOff val="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A35F0-E4E5-44CF-8D52-AF4868802EE7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3">
              <a:hueOff val="-3436168"/>
              <a:satOff val="-29185"/>
              <a:lumOff val="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*</a:t>
          </a:r>
          <a:r>
            <a:rPr lang="en-US" sz="1900" b="1" kern="1200" dirty="0" smtClean="0"/>
            <a:t>Reaction rate:- </a:t>
          </a:r>
          <a:r>
            <a:rPr lang="en-US" sz="1900" kern="1200" dirty="0" smtClean="0"/>
            <a:t>is the velocity or the speed at which the reaction proceed ,it is given by ± dc/</a:t>
          </a:r>
          <a:r>
            <a:rPr lang="en-US" sz="1900" kern="1200" dirty="0" err="1" smtClean="0"/>
            <a:t>dt</a:t>
          </a:r>
          <a:r>
            <a:rPr lang="en-US" sz="1900" kern="1200" dirty="0" smtClean="0"/>
            <a:t> ,this expression gives + the increase or – the decrease of concentration </a:t>
          </a:r>
          <a:r>
            <a:rPr lang="en-US" sz="1900" kern="1200" dirty="0" err="1" smtClean="0"/>
            <a:t>dC</a:t>
          </a:r>
          <a:r>
            <a:rPr lang="en-US" sz="1900" kern="1200" dirty="0" smtClean="0"/>
            <a:t> within a given time interval </a:t>
          </a:r>
          <a:r>
            <a:rPr lang="en-US" sz="1900" kern="1200" dirty="0" err="1" smtClean="0"/>
            <a:t>dt.</a:t>
          </a:r>
          <a:endParaRPr lang="en-US" sz="1900" kern="1200" dirty="0"/>
        </a:p>
      </dsp:txBody>
      <dsp:txXfrm>
        <a:off x="2262981" y="1357791"/>
        <a:ext cx="5966618" cy="1357787"/>
      </dsp:txXfrm>
    </dsp:sp>
    <dsp:sp modelId="{79795799-1EFB-4502-BF2C-6E1616A6E3EC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61B27-A5EC-470C-84D3-68B834D442EB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accent3">
              <a:hueOff val="-6872335"/>
              <a:satOff val="-58371"/>
              <a:lumOff val="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*</a:t>
          </a:r>
          <a:r>
            <a:rPr lang="en-US" sz="1900" b="1" kern="1200" dirty="0" smtClean="0"/>
            <a:t>Reaction order:- </a:t>
          </a:r>
          <a:r>
            <a:rPr lang="en-US" sz="1900" kern="1200" dirty="0" smtClean="0"/>
            <a:t>is the number of atoms or molecules whose concentration determine the reaction rate . the reaction order shows the way of how the concentration Of reactant affecting the reaction rate.</a:t>
          </a:r>
          <a:endParaRPr lang="en-US" sz="1900" kern="1200" dirty="0"/>
        </a:p>
      </dsp:txBody>
      <dsp:txXfrm>
        <a:off x="2262981" y="2715579"/>
        <a:ext cx="5966618" cy="1357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A9BD5-7304-41BF-8123-EC45A6BDF8A8}">
      <dsp:nvSpPr>
        <dsp:cNvPr id="0" name=""/>
        <dsp:cNvSpPr/>
      </dsp:nvSpPr>
      <dsp:spPr>
        <a:xfrm>
          <a:off x="3433688" y="1486"/>
          <a:ext cx="1362223" cy="8854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1-concentartion of reactant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3476912" y="44710"/>
        <a:ext cx="1275775" cy="798997"/>
      </dsp:txXfrm>
    </dsp:sp>
    <dsp:sp modelId="{0C54EA9A-C2E9-45C2-9B0D-39A2D8DBC905}">
      <dsp:nvSpPr>
        <dsp:cNvPr id="0" name=""/>
        <dsp:cNvSpPr/>
      </dsp:nvSpPr>
      <dsp:spPr>
        <a:xfrm>
          <a:off x="2029327" y="444208"/>
          <a:ext cx="4170945" cy="4170945"/>
        </a:xfrm>
        <a:custGeom>
          <a:avLst/>
          <a:gdLst/>
          <a:ahLst/>
          <a:cxnLst/>
          <a:rect l="0" t="0" r="0" b="0"/>
          <a:pathLst>
            <a:path>
              <a:moveTo>
                <a:pt x="2775283" y="117388"/>
              </a:moveTo>
              <a:arcTo wR="2085472" hR="2085472" stAng="17358930" swAng="150059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133F9-8AC0-4291-9A24-D0D86849BE62}">
      <dsp:nvSpPr>
        <dsp:cNvPr id="0" name=""/>
        <dsp:cNvSpPr/>
      </dsp:nvSpPr>
      <dsp:spPr>
        <a:xfrm>
          <a:off x="5239760" y="1044222"/>
          <a:ext cx="1362223" cy="8854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solidFill>
                <a:schemeClr val="tx1"/>
              </a:solidFill>
            </a:rPr>
            <a:t>2-temperature</a:t>
          </a:r>
          <a:endParaRPr lang="en-US" sz="1500" b="1" kern="1200">
            <a:solidFill>
              <a:schemeClr val="tx1"/>
            </a:solidFill>
          </a:endParaRPr>
        </a:p>
      </dsp:txBody>
      <dsp:txXfrm>
        <a:off x="5282984" y="1087446"/>
        <a:ext cx="1275775" cy="798997"/>
      </dsp:txXfrm>
    </dsp:sp>
    <dsp:sp modelId="{A6DC4D29-2CAA-44B5-BD76-53EC2E5D6CD9}">
      <dsp:nvSpPr>
        <dsp:cNvPr id="0" name=""/>
        <dsp:cNvSpPr/>
      </dsp:nvSpPr>
      <dsp:spPr>
        <a:xfrm>
          <a:off x="2029327" y="444208"/>
          <a:ext cx="4170945" cy="4170945"/>
        </a:xfrm>
        <a:custGeom>
          <a:avLst/>
          <a:gdLst/>
          <a:ahLst/>
          <a:cxnLst/>
          <a:rect l="0" t="0" r="0" b="0"/>
          <a:pathLst>
            <a:path>
              <a:moveTo>
                <a:pt x="4086185" y="1496961"/>
              </a:moveTo>
              <a:arcTo wR="2085472" hR="2085472" stAng="20616523" swAng="1966953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9C991-CB2A-4B27-816B-831C82FF149F}">
      <dsp:nvSpPr>
        <dsp:cNvPr id="0" name=""/>
        <dsp:cNvSpPr/>
      </dsp:nvSpPr>
      <dsp:spPr>
        <a:xfrm>
          <a:off x="5239760" y="3129695"/>
          <a:ext cx="1362223" cy="8854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solidFill>
                <a:schemeClr val="tx1"/>
              </a:solidFill>
            </a:rPr>
            <a:t>3-catalysts</a:t>
          </a:r>
          <a:endParaRPr lang="en-US" sz="1500" b="1" kern="1200">
            <a:solidFill>
              <a:schemeClr val="tx1"/>
            </a:solidFill>
          </a:endParaRPr>
        </a:p>
      </dsp:txBody>
      <dsp:txXfrm>
        <a:off x="5282984" y="3172919"/>
        <a:ext cx="1275775" cy="798997"/>
      </dsp:txXfrm>
    </dsp:sp>
    <dsp:sp modelId="{00F9BC1B-C351-4611-9D0F-5EEF479BCFC5}">
      <dsp:nvSpPr>
        <dsp:cNvPr id="0" name=""/>
        <dsp:cNvSpPr/>
      </dsp:nvSpPr>
      <dsp:spPr>
        <a:xfrm>
          <a:off x="2029327" y="444208"/>
          <a:ext cx="4170945" cy="4170945"/>
        </a:xfrm>
        <a:custGeom>
          <a:avLst/>
          <a:gdLst/>
          <a:ahLst/>
          <a:cxnLst/>
          <a:rect l="0" t="0" r="0" b="0"/>
          <a:pathLst>
            <a:path>
              <a:moveTo>
                <a:pt x="3542662" y="3577382"/>
              </a:moveTo>
              <a:arcTo wR="2085472" hR="2085472" stAng="2740471" swAng="150059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5A0490-A69B-469F-9156-386DBF6FBB4C}">
      <dsp:nvSpPr>
        <dsp:cNvPr id="0" name=""/>
        <dsp:cNvSpPr/>
      </dsp:nvSpPr>
      <dsp:spPr>
        <a:xfrm>
          <a:off x="3433688" y="4172431"/>
          <a:ext cx="1362223" cy="8854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solidFill>
                <a:schemeClr val="tx1"/>
              </a:solidFill>
            </a:rPr>
            <a:t>4-presence of solvents</a:t>
          </a:r>
          <a:endParaRPr lang="en-US" sz="1500" b="1" kern="1200">
            <a:solidFill>
              <a:schemeClr val="tx1"/>
            </a:solidFill>
          </a:endParaRPr>
        </a:p>
      </dsp:txBody>
      <dsp:txXfrm>
        <a:off x="3476912" y="4215655"/>
        <a:ext cx="1275775" cy="798997"/>
      </dsp:txXfrm>
    </dsp:sp>
    <dsp:sp modelId="{1340B4BD-37CE-491D-8214-28E8DD3B0EFC}">
      <dsp:nvSpPr>
        <dsp:cNvPr id="0" name=""/>
        <dsp:cNvSpPr/>
      </dsp:nvSpPr>
      <dsp:spPr>
        <a:xfrm>
          <a:off x="2029327" y="444208"/>
          <a:ext cx="4170945" cy="4170945"/>
        </a:xfrm>
        <a:custGeom>
          <a:avLst/>
          <a:gdLst/>
          <a:ahLst/>
          <a:cxnLst/>
          <a:rect l="0" t="0" r="0" b="0"/>
          <a:pathLst>
            <a:path>
              <a:moveTo>
                <a:pt x="1395661" y="4053557"/>
              </a:moveTo>
              <a:arcTo wR="2085472" hR="2085472" stAng="6558930" swAng="150059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56D28-0270-46AA-8E51-FF9512BBB128}">
      <dsp:nvSpPr>
        <dsp:cNvPr id="0" name=""/>
        <dsp:cNvSpPr/>
      </dsp:nvSpPr>
      <dsp:spPr>
        <a:xfrm>
          <a:off x="1627615" y="3129695"/>
          <a:ext cx="1362223" cy="8854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solidFill>
                <a:schemeClr val="tx1"/>
              </a:solidFill>
            </a:rPr>
            <a:t>5-light</a:t>
          </a:r>
          <a:endParaRPr lang="en-US" sz="1500" b="1" kern="1200">
            <a:solidFill>
              <a:schemeClr val="tx1"/>
            </a:solidFill>
          </a:endParaRPr>
        </a:p>
      </dsp:txBody>
      <dsp:txXfrm>
        <a:off x="1670839" y="3172919"/>
        <a:ext cx="1275775" cy="798997"/>
      </dsp:txXfrm>
    </dsp:sp>
    <dsp:sp modelId="{941AE064-7023-4E4B-897E-D869B6753A44}">
      <dsp:nvSpPr>
        <dsp:cNvPr id="0" name=""/>
        <dsp:cNvSpPr/>
      </dsp:nvSpPr>
      <dsp:spPr>
        <a:xfrm>
          <a:off x="2029327" y="444208"/>
          <a:ext cx="4170945" cy="4170945"/>
        </a:xfrm>
        <a:custGeom>
          <a:avLst/>
          <a:gdLst/>
          <a:ahLst/>
          <a:cxnLst/>
          <a:rect l="0" t="0" r="0" b="0"/>
          <a:pathLst>
            <a:path>
              <a:moveTo>
                <a:pt x="84759" y="2673983"/>
              </a:moveTo>
              <a:arcTo wR="2085472" hR="2085472" stAng="9816523" swAng="196695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E3731-4662-4859-B380-1A941B00CD7C}">
      <dsp:nvSpPr>
        <dsp:cNvPr id="0" name=""/>
        <dsp:cNvSpPr/>
      </dsp:nvSpPr>
      <dsp:spPr>
        <a:xfrm>
          <a:off x="1627615" y="1044222"/>
          <a:ext cx="1362223" cy="8854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solidFill>
                <a:schemeClr val="tx1"/>
              </a:solidFill>
            </a:rPr>
            <a:t>6-pH</a:t>
          </a:r>
          <a:endParaRPr lang="en-US" sz="1500" b="1" kern="1200">
            <a:solidFill>
              <a:schemeClr val="tx1"/>
            </a:solidFill>
          </a:endParaRPr>
        </a:p>
      </dsp:txBody>
      <dsp:txXfrm>
        <a:off x="1670839" y="1087446"/>
        <a:ext cx="1275775" cy="798997"/>
      </dsp:txXfrm>
    </dsp:sp>
    <dsp:sp modelId="{9FE87050-5A49-4096-887F-9C75EEE84FC4}">
      <dsp:nvSpPr>
        <dsp:cNvPr id="0" name=""/>
        <dsp:cNvSpPr/>
      </dsp:nvSpPr>
      <dsp:spPr>
        <a:xfrm>
          <a:off x="2029327" y="444208"/>
          <a:ext cx="4170945" cy="4170945"/>
        </a:xfrm>
        <a:custGeom>
          <a:avLst/>
          <a:gdLst/>
          <a:ahLst/>
          <a:cxnLst/>
          <a:rect l="0" t="0" r="0" b="0"/>
          <a:pathLst>
            <a:path>
              <a:moveTo>
                <a:pt x="628282" y="593563"/>
              </a:moveTo>
              <a:arcTo wR="2085472" hR="2085472" stAng="13540471" swAng="150059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2FF2A-09C8-4D9E-989F-5440DC150A1E}">
      <dsp:nvSpPr>
        <dsp:cNvPr id="0" name=""/>
        <dsp:cNvSpPr/>
      </dsp:nvSpPr>
      <dsp:spPr>
        <a:xfrm>
          <a:off x="1177540" y="0"/>
          <a:ext cx="4419600" cy="3579812"/>
        </a:xfrm>
        <a:prstGeom prst="triangle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3052F2-F211-4C0F-9128-2B40FC511003}">
      <dsp:nvSpPr>
        <dsp:cNvPr id="0" name=""/>
        <dsp:cNvSpPr/>
      </dsp:nvSpPr>
      <dsp:spPr>
        <a:xfrm>
          <a:off x="3167607" y="280428"/>
          <a:ext cx="3338557" cy="1139666"/>
        </a:xfrm>
        <a:prstGeom prst="round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*</a:t>
          </a:r>
          <a:r>
            <a:rPr lang="en-US" sz="2400" b="1" i="1" kern="1200" dirty="0" smtClean="0">
              <a:solidFill>
                <a:schemeClr val="accent2">
                  <a:lumMod val="75000"/>
                </a:schemeClr>
              </a:solidFill>
            </a:rPr>
            <a:t>half life t 1/2% :- </a:t>
          </a:r>
          <a:r>
            <a:rPr lang="en-US" sz="1800" kern="1200" dirty="0" smtClean="0"/>
            <a:t>is the time required for the drug to decompose to one half its original concentration .</a:t>
          </a:r>
          <a:endParaRPr lang="en-US" sz="1800" kern="1200" dirty="0"/>
        </a:p>
      </dsp:txBody>
      <dsp:txXfrm>
        <a:off x="3223241" y="336062"/>
        <a:ext cx="3227289" cy="1028398"/>
      </dsp:txXfrm>
    </dsp:sp>
    <dsp:sp modelId="{A62715C0-5F00-483A-9653-5A23C508304B}">
      <dsp:nvSpPr>
        <dsp:cNvPr id="0" name=""/>
        <dsp:cNvSpPr/>
      </dsp:nvSpPr>
      <dsp:spPr>
        <a:xfrm>
          <a:off x="3126945" y="1658392"/>
          <a:ext cx="3658107" cy="1436880"/>
        </a:xfrm>
        <a:prstGeom prst="round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lumMod val="75000"/>
              <a:alpha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*</a:t>
          </a:r>
          <a:r>
            <a:rPr lang="en-US" sz="2400" b="1" i="1" kern="1200" dirty="0" smtClean="0">
              <a:solidFill>
                <a:schemeClr val="accent2">
                  <a:lumMod val="75000"/>
                </a:schemeClr>
              </a:solidFill>
            </a:rPr>
            <a:t>shelf life t 90%:- </a:t>
          </a:r>
          <a:r>
            <a:rPr lang="en-US" sz="1800" kern="1200" dirty="0" smtClean="0"/>
            <a:t>is the time required for the drug to lose10% of it's original concentration .Or it’s the time required for the drug to degrade to 90% of it's original concentration.</a:t>
          </a:r>
          <a:endParaRPr lang="en-US" sz="1800" kern="1200" dirty="0"/>
        </a:p>
      </dsp:txBody>
      <dsp:txXfrm>
        <a:off x="3197088" y="1728535"/>
        <a:ext cx="3517821" cy="12965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8391F-75BB-4ED3-9B48-934C19889A02}">
      <dsp:nvSpPr>
        <dsp:cNvPr id="0" name=""/>
        <dsp:cNvSpPr/>
      </dsp:nvSpPr>
      <dsp:spPr>
        <a:xfrm>
          <a:off x="0" y="571341"/>
          <a:ext cx="8458200" cy="3383280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both t50% &amp; t90% are concentration Independent , thus for t50% it takes the same amount of time to reduce the concentration of drug from 100mM to 50 </a:t>
          </a:r>
          <a:r>
            <a:rPr lang="en-US" sz="3200" b="1" kern="1200" dirty="0" err="1" smtClean="0">
              <a:solidFill>
                <a:schemeClr val="tx1"/>
              </a:solidFill>
            </a:rPr>
            <a:t>mM</a:t>
          </a:r>
          <a:r>
            <a:rPr lang="en-US" sz="3200" b="1" kern="1200" dirty="0" smtClean="0">
              <a:solidFill>
                <a:schemeClr val="tx1"/>
              </a:solidFill>
            </a:rPr>
            <a:t> as it does from 50 </a:t>
          </a:r>
          <a:r>
            <a:rPr lang="en-US" sz="3200" b="1" kern="1200" dirty="0" err="1" smtClean="0">
              <a:solidFill>
                <a:schemeClr val="tx1"/>
              </a:solidFill>
            </a:rPr>
            <a:t>mM</a:t>
          </a:r>
          <a:r>
            <a:rPr lang="en-US" sz="3200" b="1" kern="1200" dirty="0" smtClean="0">
              <a:solidFill>
                <a:schemeClr val="tx1"/>
              </a:solidFill>
            </a:rPr>
            <a:t> to 25 </a:t>
          </a:r>
          <a:r>
            <a:rPr lang="en-US" sz="3200" b="1" kern="1200" dirty="0" err="1" smtClean="0">
              <a:solidFill>
                <a:schemeClr val="tx1"/>
              </a:solidFill>
            </a:rPr>
            <a:t>mM.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1691640" y="571341"/>
        <a:ext cx="5074920" cy="3383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E021A-FA2D-4A80-86FD-68006B6B899B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881FA-366D-421C-81BD-C1447BCDC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4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881FA-366D-421C-81BD-C1447BCDCB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66775"/>
            <a:ext cx="76200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 rot="19140000">
            <a:off x="4024592" y="4004859"/>
            <a:ext cx="5648623" cy="1140047"/>
          </a:xfrm>
          <a:solidFill>
            <a:schemeClr val="accent2"/>
          </a:solidFill>
        </p:spPr>
        <p:txBody>
          <a:bodyPr/>
          <a:lstStyle/>
          <a:p>
            <a:r>
              <a:rPr lang="en-US" sz="4400" dirty="0" smtClean="0"/>
              <a:t>LAB5 </a:t>
            </a:r>
            <a:r>
              <a:rPr lang="en-US" sz="2800" dirty="0" smtClean="0"/>
              <a:t>(physical phar</a:t>
            </a:r>
            <a:r>
              <a:rPr lang="en-US" dirty="0" smtClean="0"/>
              <a:t>macy)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3276600" y="3733800"/>
            <a:ext cx="27432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24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8534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First order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en-US" dirty="0" smtClean="0"/>
              <a:t>Note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072838"/>
              </p:ext>
            </p:extLst>
          </p:nvPr>
        </p:nvGraphicFramePr>
        <p:xfrm>
          <a:off x="457200" y="1600200"/>
          <a:ext cx="8458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683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583 -0.06319 L -0.36424 -0.01504 C -0.33663 -0.00416 -0.29514 0.00186 -0.25208 0.00186 C -0.20295 0.00186 -0.16372 -0.00416 -0.13611 -0.01504 L -0.00417 -0.06319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83" y="324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temperature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*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in addition to the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concentration of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the reactant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temperature  can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also increase the reaction rate as expressed in Arrhenius equation :-</a:t>
                </a:r>
              </a:p>
              <a:p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K =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ea typeface="Calibri"/>
                        <a:cs typeface="Arial"/>
                      </a:rPr>
                      <m:t> </m:t>
                    </m:r>
                    <m:r>
                      <a:rPr lang="en-US" sz="1800" i="1">
                        <a:latin typeface="Cambria Math"/>
                        <a:ea typeface="Calibri"/>
                        <a:cs typeface="Arial"/>
                      </a:rPr>
                      <m:t>𝐴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−</m:t>
                        </m:r>
                        <m:r>
                          <a:rPr lang="en-US" sz="18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𝐸𝑎</m:t>
                        </m:r>
                        <m:r>
                          <a:rPr lang="en-US" sz="18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/</m:t>
                        </m:r>
                        <m:r>
                          <a:rPr lang="en-US" sz="1800" b="1" i="1" smtClean="0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𝑹𝑻</m:t>
                        </m:r>
                      </m:sup>
                    </m:sSup>
                  </m:oMath>
                </a14:m>
                <a:endParaRPr lang="en-US" sz="18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K 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:-specific reaction rate constant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A :- constant known as frequency factor or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arrhenius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factor</a:t>
                </a:r>
              </a:p>
              <a:p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Ea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:- energy of activation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R  :-  molar gas constant(1.987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cal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/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degree.mole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)                                   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 T :-  absolute temp.(T =273+ C˚) </a:t>
                </a:r>
              </a:p>
              <a:p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48" t="-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620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lnK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= 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/RT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→  2.303 log K = 2.303 log A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/RT</a:t>
            </a:r>
          </a:p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LogK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logA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-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/ 2.303 RT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46426"/>
            <a:ext cx="5472113" cy="339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18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17501"/>
            <a:ext cx="8625840" cy="50022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Note:-the constants A &amp;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are obtained by determining k at several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temperature &amp;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then plotting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log k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versus 1/T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slope of the resulting line equals –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/2.303R.the intercept on the vertical axis equals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log 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Note:-activation energy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is the amount of energy required to put the molecules in an activated state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molecules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must be activated to react &amp; as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temperature increases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more molecules are activated &amp; the reaction rate increase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Note:-according to accelerated storage test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k value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for the hydrolysis of aspirin at various elevated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temperature (40,55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&amp; 70 c˚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are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obtained by plotting log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concentration versus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time. Then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log k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are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plotted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against the reciprocal of absolute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temperature &amp;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resulting line is extrapolated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room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temperature 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5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0628"/>
            <a:ext cx="7505700" cy="4461972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0" indent="0"/>
            <a:r>
              <a:rPr lang="en-US" sz="2800" dirty="0">
                <a:latin typeface="Arial" pitchFamily="34" charset="0"/>
                <a:cs typeface="Arial" pitchFamily="34" charset="0"/>
              </a:rPr>
              <a:t>the plot known as Arrhenius plot for predicting stability at room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temperature.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en-US" sz="2800" dirty="0" smtClean="0">
                <a:latin typeface="Arial" pitchFamily="34" charset="0"/>
                <a:cs typeface="Arial" pitchFamily="34" charset="0"/>
              </a:rPr>
              <a:t>Note:-Arrhenius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found that speed of many reactions increase about 2 or 3 time with each 10c˚rise in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temperature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en-US" sz="2800" dirty="0">
                <a:latin typeface="Arial" pitchFamily="34" charset="0"/>
                <a:cs typeface="Arial" pitchFamily="34" charset="0"/>
              </a:rPr>
              <a:t>So we can apply Arrhenius equation to find the reaction rate at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temperature of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storage.</a:t>
            </a:r>
          </a:p>
          <a:p>
            <a:pPr marL="0" indent="0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6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5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5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Aim of </a:t>
            </a: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experiment:-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studying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effect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temperature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on the hydrolysis of aspirin (1st order kinetic) in order to use it as guide to estimate t50%,t90%</a:t>
            </a:r>
          </a:p>
          <a:p>
            <a:endParaRPr lang="en-US" sz="35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4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Materials &amp; </a:t>
            </a:r>
            <a:r>
              <a:rPr lang="en-US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equipment:-</a:t>
            </a:r>
            <a:endParaRPr lang="en-US" sz="4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aspirin,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trisodium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citrate,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NaOH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phenol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red indicator ,N/20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solu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conical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flask(250cc)&amp;conical flask(150,50 cc),pipette&amp;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burette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three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water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baths.</a:t>
            </a:r>
          </a:p>
          <a:p>
            <a:pPr marL="0" indent="0">
              <a:buNone/>
            </a:pPr>
            <a:endParaRPr lang="en-US" sz="4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3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Procedure: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br>
              <a:rPr lang="en-US" b="1" dirty="0">
                <a:latin typeface="Arial" pitchFamily="34" charset="0"/>
                <a:cs typeface="Arial" pitchFamily="34" charset="0"/>
              </a:rPr>
            </a:b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1-prepare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following mixture in 250ml conical flask :</a:t>
            </a:r>
          </a:p>
          <a:p>
            <a:pPr marL="0" indent="0"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aspirin 4.5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gm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sz="1600" dirty="0" err="1">
                <a:latin typeface="Arial" pitchFamily="34" charset="0"/>
                <a:cs typeface="Arial" pitchFamily="34" charset="0"/>
              </a:rPr>
              <a:t>trisodium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citrate   9gm</a:t>
            </a:r>
          </a:p>
          <a:p>
            <a:pPr marL="0" indent="0"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D.W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to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250ml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2-take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10ml from solution &amp; titrate with N/20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solution. Using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phenol red as indicator the end point is changing from yellow to pink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his End point.at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zero time is represented by X which is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volume of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equivalent to aspirin before hydrolysis .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3-label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3 flasks with the experimental temp. 40,55,70 c˚&amp; place about 80 ml of mixture in each.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4-note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time &amp; place the flask for the elevated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temperature in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water bath provided.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5-take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10ml sample from each flask every 15 min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for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one hour titrate the sample with N/20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solution.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6-find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end point of each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temperature at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time interval mentioned &amp; represent item Y1,Y2,Y3,Y4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mL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of N/20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3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Calculation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1- the initial titration figure of Xml N/20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dirty="0">
                <a:latin typeface="Arial" pitchFamily="34" charset="0"/>
                <a:cs typeface="Arial" pitchFamily="34" charset="0"/>
              </a:rPr>
              <a:t> will represent 100% potency &amp; when aspirin is completely hydrolyzed to S.A.&amp; acetic acid it required 2X ml N/20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Thus the amount of aspirin remaining after partial hydrolysis would be equivalent        ( 2X-Y)  ml N/20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dirty="0">
                <a:latin typeface="Arial" pitchFamily="34" charset="0"/>
                <a:cs typeface="Arial" pitchFamily="34" charset="0"/>
              </a:rPr>
              <a:t> where Y is the titration figure for partially hydrolyzed sample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Thus percent potency is given by :-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Potency % =c%= ( 2X-Y/X) ˟ 100      ………………….percent of remaining aspirin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2-take log c% &amp; plotted against time (min) for each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temperature.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3-find the rate constant K for each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temperature from </a:t>
            </a:r>
            <a:r>
              <a:rPr lang="en-US" dirty="0">
                <a:latin typeface="Arial" pitchFamily="34" charset="0"/>
                <a:cs typeface="Arial" pitchFamily="34" charset="0"/>
              </a:rPr>
              <a:t>the slope of the line .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K= - slope ˟ 2.303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4-take log K&amp; plot against reciprocal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tempreture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( 1/T) ( Arrhenius plot ) to find K at 25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c˚</a:t>
            </a:r>
            <a:r>
              <a:rPr lang="en-US" dirty="0">
                <a:latin typeface="Arial" pitchFamily="34" charset="0"/>
                <a:cs typeface="Arial" pitchFamily="34" charset="0"/>
              </a:rPr>
              <a:t>,t50%,t90% 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5- tabulate the result as follows :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16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4839" y="1259758"/>
            <a:ext cx="5276546" cy="32605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78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520940" cy="54864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Kinetic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924800" cy="3581400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800" dirty="0"/>
              <a:t>this lab is used to demonstrate the way at which the break down of the product </a:t>
            </a:r>
            <a:r>
              <a:rPr lang="en-US" sz="2800" dirty="0" smtClean="0"/>
              <a:t>occurs at </a:t>
            </a:r>
            <a:r>
              <a:rPr lang="en-US" sz="2800" dirty="0"/>
              <a:t>elevated </a:t>
            </a:r>
            <a:r>
              <a:rPr lang="en-US" sz="2800" dirty="0" smtClean="0"/>
              <a:t>temperature. </a:t>
            </a:r>
            <a:r>
              <a:rPr lang="en-US" sz="2800" dirty="0"/>
              <a:t>which is used to forecast the rate at </a:t>
            </a:r>
            <a:r>
              <a:rPr lang="en-US" sz="2800" dirty="0" smtClean="0"/>
              <a:t>witch </a:t>
            </a:r>
            <a:r>
              <a:rPr lang="en-US" sz="2800" dirty="0"/>
              <a:t>activity deteriorates at </a:t>
            </a:r>
            <a:r>
              <a:rPr lang="en-US" sz="2800" dirty="0" smtClean="0"/>
              <a:t>temperature of </a:t>
            </a:r>
            <a:r>
              <a:rPr lang="en-US" sz="2800" dirty="0"/>
              <a:t>storage &amp; thus to estimate the shelf life of the product 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349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813500"/>
              </p:ext>
            </p:extLst>
          </p:nvPr>
        </p:nvGraphicFramePr>
        <p:xfrm>
          <a:off x="443346" y="154478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5000" y="718810"/>
            <a:ext cx="5181599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IMPORTANT DEFINITIONS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8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Factors </a:t>
            </a:r>
            <a:r>
              <a:rPr lang="en-US" dirty="0"/>
              <a:t>that may affecting </a:t>
            </a:r>
            <a:r>
              <a:rPr lang="en-US" dirty="0" smtClean="0"/>
              <a:t>reaction rate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512182"/>
              </p:ext>
            </p:extLst>
          </p:nvPr>
        </p:nvGraphicFramePr>
        <p:xfrm>
          <a:off x="457200" y="1066800"/>
          <a:ext cx="8229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728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*orders of reaction: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A-zero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order reaction:- </a:t>
            </a:r>
            <a:r>
              <a:rPr lang="en-US" dirty="0">
                <a:latin typeface="Arial" pitchFamily="34" charset="0"/>
                <a:cs typeface="Arial" pitchFamily="34" charset="0"/>
              </a:rPr>
              <a:t>the rate of reaction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 independent on reactant conc.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So  , -dc/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dt</a:t>
            </a:r>
            <a:r>
              <a:rPr lang="en-US" dirty="0">
                <a:latin typeface="Arial" pitchFamily="34" charset="0"/>
                <a:cs typeface="Arial" pitchFamily="34" charset="0"/>
              </a:rPr>
              <a:t>=k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˳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B-first order reaction:- 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A→B+C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So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dc/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=k[A]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C-second order reaction:-                     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A+B→C+D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So 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dc/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=k[A</a:t>
            </a:r>
            <a:r>
              <a:rPr lang="en-US" dirty="0">
                <a:latin typeface="Arial" pitchFamily="34" charset="0"/>
                <a:cs typeface="Arial" pitchFamily="34" charset="0"/>
              </a:rPr>
              <a:t>][B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D-third order reaction:-  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2A+B→C+2D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So,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-c/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=k[A]²[B</a:t>
            </a:r>
            <a:r>
              <a:rPr lang="en-US" dirty="0">
                <a:latin typeface="Arial" pitchFamily="34" charset="0"/>
                <a:cs typeface="Arial" pitchFamily="34" charset="0"/>
              </a:rPr>
              <a:t>]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1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919606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679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A-Zero order reaction</a:t>
            </a:r>
            <a:r>
              <a:rPr lang="en-US" dirty="0"/>
              <a:t>:-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838200"/>
                <a:ext cx="8340436" cy="528796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since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the rate is </a:t>
                </a:r>
                <a:r>
                  <a:rPr lang="en-US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independent on the </a:t>
                </a:r>
                <a:r>
                  <a:rPr lang="en-US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concentration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f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the reactant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Arial" pitchFamily="34" charset="0"/>
                    <a:cs typeface="Arial" pitchFamily="34" charset="0"/>
                  </a:rPr>
                  <a:t>So 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- dc/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dt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=k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˳                                  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     </a:t>
                </a:r>
                <a:r>
                  <a:rPr lang="en-US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k˳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:zero order rate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constant                                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                                                                  (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conc./time or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mole.liter̄ˡ.s̄ˡ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dc=  -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k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dt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𝐶𝑜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𝐶𝑡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𝑑𝑐</m:t>
                        </m:r>
                      </m:e>
                    </m:nary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= -k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baseline="-25000" dirty="0" err="1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en-US" baseline="-25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- c˳= -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kt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baseline="-25000" dirty="0" err="1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=c˳-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kt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for t </a:t>
                </a:r>
                <a:r>
                  <a:rPr lang="en-US" baseline="-25000" dirty="0">
                    <a:latin typeface="Arial" pitchFamily="34" charset="0"/>
                    <a:cs typeface="Arial" pitchFamily="34" charset="0"/>
                  </a:rPr>
                  <a:t>50%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0.5c˳=c˳ - k t </a:t>
                </a:r>
                <a:r>
                  <a:rPr lang="en-US" baseline="-25000" dirty="0">
                    <a:latin typeface="Arial" pitchFamily="34" charset="0"/>
                    <a:cs typeface="Arial" pitchFamily="34" charset="0"/>
                  </a:rPr>
                  <a:t>50%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                                                                        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0.5c˳ = k t </a:t>
                </a:r>
                <a:r>
                  <a:rPr lang="en-US" baseline="-25000" dirty="0">
                    <a:latin typeface="Arial" pitchFamily="34" charset="0"/>
                    <a:cs typeface="Arial" pitchFamily="34" charset="0"/>
                  </a:rPr>
                  <a:t>50%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 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t </a:t>
                </a:r>
                <a:r>
                  <a:rPr lang="en-US" baseline="-25000" dirty="0">
                    <a:latin typeface="Arial" pitchFamily="34" charset="0"/>
                    <a:cs typeface="Arial" pitchFamily="34" charset="0"/>
                  </a:rPr>
                  <a:t>50%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=c˳ /2 k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For t 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90%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0.9c˳ = c˳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- k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t 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90%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0.1c˳ = k t 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90%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t 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90%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=c˳/ 10 k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 </a:t>
                </a:r>
              </a:p>
              <a:p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838200"/>
                <a:ext cx="8340436" cy="5287963"/>
              </a:xfrm>
              <a:blipFill rotWithShape="0">
                <a:blip r:embed="rId2"/>
                <a:stretch>
                  <a:fillRect l="-4240" t="-346" r="-42763" b="-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362200"/>
            <a:ext cx="2971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11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B-first order reaction :-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066800"/>
                <a:ext cx="8991600" cy="5334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latin typeface="Arial Black" pitchFamily="34" charset="0"/>
                  </a:rPr>
                  <a:t>Reaction </a:t>
                </a:r>
                <a:r>
                  <a:rPr lang="en-US" dirty="0">
                    <a:latin typeface="Arial Black" pitchFamily="34" charset="0"/>
                  </a:rPr>
                  <a:t>rate depend on </a:t>
                </a:r>
                <a:r>
                  <a:rPr lang="en-US" dirty="0" smtClean="0">
                    <a:latin typeface="Arial Black" pitchFamily="34" charset="0"/>
                  </a:rPr>
                  <a:t>the 1st power of the concentration of single reactant.</a:t>
                </a:r>
                <a:endParaRPr lang="en-US" dirty="0">
                  <a:latin typeface="Arial Black" pitchFamily="34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 Black" pitchFamily="34" charset="0"/>
                  </a:rPr>
                  <a:t>-</a:t>
                </a:r>
                <a:r>
                  <a:rPr lang="en-US" dirty="0">
                    <a:latin typeface="Arial Black" pitchFamily="34" charset="0"/>
                  </a:rPr>
                  <a:t>dc/</a:t>
                </a:r>
                <a:r>
                  <a:rPr lang="en-US" dirty="0" err="1">
                    <a:latin typeface="Arial Black" pitchFamily="34" charset="0"/>
                  </a:rPr>
                  <a:t>dt</a:t>
                </a:r>
                <a:r>
                  <a:rPr lang="en-US" dirty="0">
                    <a:latin typeface="Arial Black" pitchFamily="34" charset="0"/>
                  </a:rPr>
                  <a:t> ᾳ  c                 </a:t>
                </a:r>
                <a:r>
                  <a:rPr lang="en-US" dirty="0" smtClean="0">
                    <a:latin typeface="Arial Black" pitchFamily="34" charset="0"/>
                  </a:rPr>
                  <a:t>       </a:t>
                </a:r>
                <a:r>
                  <a:rPr lang="en-US" dirty="0" err="1" smtClean="0">
                    <a:latin typeface="Arial Black" pitchFamily="34" charset="0"/>
                  </a:rPr>
                  <a:t>kı</a:t>
                </a:r>
                <a:r>
                  <a:rPr lang="en-US" dirty="0" smtClean="0">
                    <a:latin typeface="Arial Black" pitchFamily="34" charset="0"/>
                  </a:rPr>
                  <a:t>=1st </a:t>
                </a:r>
                <a:r>
                  <a:rPr lang="en-US" dirty="0">
                    <a:latin typeface="Arial Black" pitchFamily="34" charset="0"/>
                  </a:rPr>
                  <a:t>order </a:t>
                </a:r>
                <a:r>
                  <a:rPr lang="en-US" dirty="0" smtClean="0">
                    <a:latin typeface="Arial Black" pitchFamily="34" charset="0"/>
                  </a:rPr>
                  <a:t>rate constant         (1/time </a:t>
                </a:r>
                <a:r>
                  <a:rPr lang="en-US" dirty="0">
                    <a:latin typeface="Arial Black" pitchFamily="34" charset="0"/>
                  </a:rPr>
                  <a:t>or  </a:t>
                </a:r>
                <a:r>
                  <a:rPr lang="en-US" dirty="0" err="1">
                    <a:latin typeface="Arial Black" pitchFamily="34" charset="0"/>
                  </a:rPr>
                  <a:t>min̄ˡ</a:t>
                </a:r>
                <a:r>
                  <a:rPr lang="en-US" dirty="0">
                    <a:latin typeface="Arial Black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Arial Black" pitchFamily="34" charset="0"/>
                  </a:rPr>
                  <a:t>b</a:t>
                </a:r>
                <a:r>
                  <a:rPr lang="en-US" dirty="0" smtClean="0">
                    <a:latin typeface="Arial Black" pitchFamily="34" charset="0"/>
                  </a:rPr>
                  <a:t>y integration</a:t>
                </a:r>
              </a:p>
              <a:p>
                <a:pPr marL="0" indent="0"/>
                <a:r>
                  <a:rPr lang="en-US" dirty="0" smtClean="0">
                    <a:latin typeface="Arial Black" pitchFamily="34" charset="0"/>
                  </a:rPr>
                  <a:t>    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1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𝒄</m:t>
                        </m:r>
                        <m:r>
                          <a:rPr lang="en-US" b="1" i="1">
                            <a:latin typeface="Cambria Math"/>
                            <a:ea typeface="Calibri"/>
                            <a:cs typeface="Arial"/>
                          </a:rPr>
                          <m:t>°</m:t>
                        </m:r>
                      </m:sub>
                      <m:sup>
                        <m:r>
                          <a:rPr lang="en-US" b="1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𝒄</m:t>
                        </m:r>
                      </m:sup>
                      <m:e>
                        <m:f>
                          <m:f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effectLst/>
                                <a:latin typeface="Cambria Math"/>
                                <a:ea typeface="Calibri"/>
                                <a:cs typeface="Arial"/>
                              </a:rPr>
                              <m:t>𝒅𝒄</m:t>
                            </m:r>
                          </m:num>
                          <m:den>
                            <m:r>
                              <a:rPr lang="en-US" b="1" i="1">
                                <a:effectLst/>
                                <a:latin typeface="Cambria Math"/>
                                <a:ea typeface="Calibri"/>
                                <a:cs typeface="Arial"/>
                              </a:rPr>
                              <m:t>𝒄</m:t>
                            </m:r>
                          </m:den>
                        </m:f>
                        <m:r>
                          <a:rPr lang="en-US" b="1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 = −</m:t>
                        </m:r>
                        <m:r>
                          <a:rPr lang="en-US" b="1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𝒌</m:t>
                        </m:r>
                        <m:r>
                          <a:rPr lang="en-US" b="1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  <m:nary>
                          <m:naryPr>
                            <m:limLoc m:val="subSup"/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1" i="1">
                                <a:effectLst/>
                                <a:latin typeface="Cambria Math"/>
                                <a:ea typeface="Calibri"/>
                                <a:cs typeface="Arial"/>
                              </a:rPr>
                              <m:t>𝟎</m:t>
                            </m:r>
                          </m:sub>
                          <m:sup>
                            <m:r>
                              <a:rPr lang="en-US" b="1" i="1">
                                <a:effectLst/>
                                <a:latin typeface="Cambria Math"/>
                                <a:ea typeface="Calibri"/>
                                <a:cs typeface="Arial"/>
                              </a:rPr>
                              <m:t>𝒕</m:t>
                            </m:r>
                          </m:sup>
                          <m:e>
                            <m:r>
                              <a:rPr lang="en-US" b="1" i="1">
                                <a:effectLst/>
                                <a:latin typeface="Cambria Math"/>
                                <a:ea typeface="Calibri"/>
                                <a:cs typeface="Arial"/>
                              </a:rPr>
                              <m:t>𝒅𝒕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dirty="0" smtClean="0">
                    <a:latin typeface="Arial Black" pitchFamily="34" charset="0"/>
                  </a:rPr>
                  <a:t>                                                                          </a:t>
                </a:r>
                <a:endParaRPr lang="en-US" dirty="0">
                  <a:latin typeface="Arial Black" pitchFamily="34" charset="0"/>
                </a:endParaRPr>
              </a:p>
              <a:p>
                <a:pPr marL="0" indent="0">
                  <a:buNone/>
                </a:pPr>
                <a:r>
                  <a:rPr lang="en-US" dirty="0" err="1">
                    <a:latin typeface="Arial Black" pitchFamily="34" charset="0"/>
                  </a:rPr>
                  <a:t>lnc</a:t>
                </a:r>
                <a:r>
                  <a:rPr lang="en-US" dirty="0">
                    <a:latin typeface="Arial Black" pitchFamily="34" charset="0"/>
                  </a:rPr>
                  <a:t> - </a:t>
                </a:r>
                <a:r>
                  <a:rPr lang="en-US" dirty="0" err="1">
                    <a:latin typeface="Arial Black" pitchFamily="34" charset="0"/>
                  </a:rPr>
                  <a:t>lnc</a:t>
                </a:r>
                <a:r>
                  <a:rPr lang="en-US" dirty="0">
                    <a:latin typeface="Arial Black" pitchFamily="34" charset="0"/>
                  </a:rPr>
                  <a:t>˳ = -k (t-0)                                              </a:t>
                </a:r>
              </a:p>
              <a:p>
                <a:pPr marL="0" indent="0">
                  <a:buNone/>
                </a:pPr>
                <a:r>
                  <a:rPr lang="en-US" dirty="0" err="1">
                    <a:latin typeface="Arial Black" pitchFamily="34" charset="0"/>
                  </a:rPr>
                  <a:t>lnc</a:t>
                </a:r>
                <a:r>
                  <a:rPr lang="en-US" dirty="0">
                    <a:latin typeface="Arial Black" pitchFamily="34" charset="0"/>
                  </a:rPr>
                  <a:t> - </a:t>
                </a:r>
                <a:r>
                  <a:rPr lang="en-US" dirty="0" err="1">
                    <a:latin typeface="Arial Black" pitchFamily="34" charset="0"/>
                  </a:rPr>
                  <a:t>lnc</a:t>
                </a:r>
                <a:r>
                  <a:rPr lang="en-US" dirty="0">
                    <a:latin typeface="Arial Black" pitchFamily="34" charset="0"/>
                  </a:rPr>
                  <a:t>˳= -</a:t>
                </a:r>
                <a:r>
                  <a:rPr lang="en-US" dirty="0" err="1">
                    <a:latin typeface="Arial Black" pitchFamily="34" charset="0"/>
                  </a:rPr>
                  <a:t>kt</a:t>
                </a:r>
                <a:r>
                  <a:rPr lang="en-US" dirty="0">
                    <a:latin typeface="Arial Black" pitchFamily="34" charset="0"/>
                  </a:rPr>
                  <a:t>              →      </a:t>
                </a:r>
                <a:r>
                  <a:rPr lang="en-US" dirty="0" err="1">
                    <a:latin typeface="Arial Black" pitchFamily="34" charset="0"/>
                  </a:rPr>
                  <a:t>logc</a:t>
                </a:r>
                <a:r>
                  <a:rPr lang="en-US" dirty="0">
                    <a:latin typeface="Arial Black" pitchFamily="34" charset="0"/>
                  </a:rPr>
                  <a:t> - </a:t>
                </a:r>
                <a:r>
                  <a:rPr lang="en-US" dirty="0" err="1">
                    <a:latin typeface="Arial Black" pitchFamily="34" charset="0"/>
                  </a:rPr>
                  <a:t>logc</a:t>
                </a:r>
                <a:r>
                  <a:rPr lang="en-US" dirty="0">
                    <a:latin typeface="Arial Black" pitchFamily="34" charset="0"/>
                  </a:rPr>
                  <a:t>˳ = -</a:t>
                </a:r>
                <a:r>
                  <a:rPr lang="en-US" dirty="0" err="1">
                    <a:latin typeface="Arial Black" pitchFamily="34" charset="0"/>
                  </a:rPr>
                  <a:t>kt</a:t>
                </a:r>
                <a:r>
                  <a:rPr lang="en-US" dirty="0">
                    <a:latin typeface="Arial Black" pitchFamily="34" charset="0"/>
                  </a:rPr>
                  <a:t>/2.303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Arial Black" pitchFamily="34" charset="0"/>
                  </a:rPr>
                  <a:t>after rearrangement </a:t>
                </a:r>
              </a:p>
              <a:p>
                <a:pPr marL="0" indent="0">
                  <a:buNone/>
                </a:pPr>
                <a:r>
                  <a:rPr lang="en-US" dirty="0" err="1">
                    <a:latin typeface="Arial Black" pitchFamily="34" charset="0"/>
                  </a:rPr>
                  <a:t>logc</a:t>
                </a:r>
                <a:r>
                  <a:rPr lang="en-US" dirty="0">
                    <a:latin typeface="Arial Black" pitchFamily="34" charset="0"/>
                  </a:rPr>
                  <a:t> = </a:t>
                </a:r>
                <a:r>
                  <a:rPr lang="en-US" dirty="0" err="1">
                    <a:latin typeface="Arial Black" pitchFamily="34" charset="0"/>
                  </a:rPr>
                  <a:t>logc</a:t>
                </a:r>
                <a:r>
                  <a:rPr lang="en-US" dirty="0">
                    <a:latin typeface="Arial Black" pitchFamily="34" charset="0"/>
                  </a:rPr>
                  <a:t>˳ - </a:t>
                </a:r>
                <a:r>
                  <a:rPr lang="en-US" dirty="0" err="1">
                    <a:latin typeface="Arial Black" pitchFamily="34" charset="0"/>
                  </a:rPr>
                  <a:t>kt</a:t>
                </a:r>
                <a:r>
                  <a:rPr lang="en-US" dirty="0">
                    <a:latin typeface="Arial Black" pitchFamily="34" charset="0"/>
                  </a:rPr>
                  <a:t>/2.303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66800"/>
                <a:ext cx="8991600" cy="5334000"/>
              </a:xfrm>
              <a:blipFill rotWithShape="1">
                <a:blip r:embed="rId2"/>
                <a:stretch>
                  <a:fillRect l="-339" t="-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051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499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*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to calculate t 50%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Log 0.5c˳ = log c˳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50%/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2.303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Kt</a:t>
            </a:r>
            <a:r>
              <a:rPr lang="en-US" dirty="0">
                <a:latin typeface="Arial" pitchFamily="34" charset="0"/>
                <a:cs typeface="Arial" pitchFamily="34" charset="0"/>
              </a:rPr>
              <a:t> 50% /2.303 =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logc</a:t>
            </a:r>
            <a:r>
              <a:rPr lang="en-US" dirty="0">
                <a:latin typeface="Arial" pitchFamily="34" charset="0"/>
                <a:cs typeface="Arial" pitchFamily="34" charset="0"/>
              </a:rPr>
              <a:t>˳ - log0.5c˳</a:t>
            </a:r>
          </a:p>
          <a:p>
            <a:pPr marL="0" indent="0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Kt</a:t>
            </a:r>
            <a:r>
              <a:rPr lang="en-US" dirty="0">
                <a:latin typeface="Arial" pitchFamily="34" charset="0"/>
                <a:cs typeface="Arial" pitchFamily="34" charset="0"/>
              </a:rPr>
              <a:t> 50% / 2.303= log c˳/0.5c˳        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kt</a:t>
            </a:r>
            <a:r>
              <a:rPr lang="en-US" dirty="0">
                <a:latin typeface="Arial" pitchFamily="34" charset="0"/>
                <a:cs typeface="Arial" pitchFamily="34" charset="0"/>
              </a:rPr>
              <a:t> 50% /2.303=log2                         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t50</a:t>
            </a:r>
            <a:r>
              <a:rPr lang="en-US" dirty="0">
                <a:latin typeface="Arial" pitchFamily="34" charset="0"/>
                <a:cs typeface="Arial" pitchFamily="34" charset="0"/>
              </a:rPr>
              <a:t>% = 0.693/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*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 calculate t 90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 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Log 0.9c˳ =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logc</a:t>
            </a:r>
            <a:r>
              <a:rPr lang="en-US" dirty="0">
                <a:latin typeface="Arial" pitchFamily="34" charset="0"/>
                <a:cs typeface="Arial" pitchFamily="34" charset="0"/>
              </a:rPr>
              <a:t>˳-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kt</a:t>
            </a:r>
            <a:r>
              <a:rPr lang="en-US" dirty="0">
                <a:latin typeface="Arial" pitchFamily="34" charset="0"/>
                <a:cs typeface="Arial" pitchFamily="34" charset="0"/>
              </a:rPr>
              <a:t> /2.303</a:t>
            </a:r>
          </a:p>
          <a:p>
            <a:pPr marL="0" indent="0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Kt</a:t>
            </a:r>
            <a:r>
              <a:rPr lang="en-US" dirty="0">
                <a:latin typeface="Arial" pitchFamily="34" charset="0"/>
                <a:cs typeface="Arial" pitchFamily="34" charset="0"/>
              </a:rPr>
              <a:t>/2.303  =log c˳/0.9c˳                                     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dirty="0">
                <a:latin typeface="Arial" pitchFamily="34" charset="0"/>
                <a:cs typeface="Arial" pitchFamily="34" charset="0"/>
              </a:rPr>
              <a:t>90% = 0.105 /k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2971800"/>
            <a:ext cx="533400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85800"/>
            <a:ext cx="2973099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30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492</TotalTime>
  <Words>1046</Words>
  <Application>Microsoft Office PowerPoint</Application>
  <PresentationFormat>On-screen Show (4:3)</PresentationFormat>
  <Paragraphs>123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Arial Black</vt:lpstr>
      <vt:lpstr>Calibri</vt:lpstr>
      <vt:lpstr>Cambria Math</vt:lpstr>
      <vt:lpstr>Franklin Gothic Book</vt:lpstr>
      <vt:lpstr>Franklin Gothic Medium</vt:lpstr>
      <vt:lpstr>Tahoma</vt:lpstr>
      <vt:lpstr>Tunga</vt:lpstr>
      <vt:lpstr>Wingdings</vt:lpstr>
      <vt:lpstr>Angles</vt:lpstr>
      <vt:lpstr>LAB5 (physical pharmacy) </vt:lpstr>
      <vt:lpstr>Kinetic </vt:lpstr>
      <vt:lpstr>PowerPoint Presentation</vt:lpstr>
      <vt:lpstr>Factors that may affecting reaction rate: </vt:lpstr>
      <vt:lpstr>*orders of reaction: </vt:lpstr>
      <vt:lpstr>PowerPoint Presentation</vt:lpstr>
      <vt:lpstr>A-Zero order reaction:- </vt:lpstr>
      <vt:lpstr>B-first order reaction :- </vt:lpstr>
      <vt:lpstr>PowerPoint Presentation</vt:lpstr>
      <vt:lpstr>First order  Note </vt:lpstr>
      <vt:lpstr>temperature</vt:lpstr>
      <vt:lpstr>PowerPoint Presentation</vt:lpstr>
      <vt:lpstr>Notes :</vt:lpstr>
      <vt:lpstr>PowerPoint Presentation</vt:lpstr>
      <vt:lpstr>PowerPoint Presentation</vt:lpstr>
      <vt:lpstr>Procedure:- </vt:lpstr>
      <vt:lpstr>Calculation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Kinetic</dc:title>
  <dc:creator>nora</dc:creator>
  <cp:lastModifiedBy>Yasser kadhim</cp:lastModifiedBy>
  <cp:revision>51</cp:revision>
  <cp:lastPrinted>2018-03-06T16:37:19Z</cp:lastPrinted>
  <dcterms:created xsi:type="dcterms:W3CDTF">2006-08-16T00:00:00Z</dcterms:created>
  <dcterms:modified xsi:type="dcterms:W3CDTF">2018-03-26T07:06:31Z</dcterms:modified>
</cp:coreProperties>
</file>