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wmf"/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B2BCC-A37A-44C1-A140-7A6B30CDAE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3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3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77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3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3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21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E4A97-6E4A-42A3-BFEB-12CE021B3A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40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F56A9-DD74-42CC-87CC-C7215D071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7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12FDC-421D-4F90-850E-58106089D7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39486-060E-4BE9-A075-8C554E67BE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2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C0C10-D623-4727-8000-DB6D37C561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6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816FC-CD52-4399-B06A-B521C57446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785F0-82F3-4FED-817D-3577E224F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2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7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DFD87-7DE2-4B87-9744-ED5BC9EB9E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1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50CC2-A12D-432A-AE99-16FB04B05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7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966971-018A-4CC7-91EA-3937A1CBF5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4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gif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0" y="533400"/>
            <a:ext cx="883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Unsaturated Systems</a:t>
            </a:r>
            <a:r>
              <a:rPr lang="en-US" sz="1600" dirty="0">
                <a:solidFill>
                  <a:srgbClr val="9E5E9B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– substitution patterns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The substitution of aromatics and alkenes can also be discerned through the </a:t>
            </a:r>
            <a:r>
              <a:rPr lang="en-US" sz="1600" dirty="0">
                <a:solidFill>
                  <a:srgbClr val="9E5E9B"/>
                </a:solidFill>
                <a:latin typeface="Arial" charset="0"/>
              </a:rPr>
              <a:t>out-of-plane bending vibration region 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However, other peaks often are apparent in this region.  </a:t>
            </a:r>
            <a:r>
              <a:rPr lang="en-US" sz="1600" i="1" dirty="0">
                <a:solidFill>
                  <a:prstClr val="white"/>
                </a:solidFill>
                <a:latin typeface="Arial" charset="0"/>
              </a:rPr>
              <a:t>These peaks should only be used for reinforcement of what is known or for hypothesizing as to the functional pattern.</a:t>
            </a:r>
            <a:endParaRPr lang="en-US" sz="1600" i="1" dirty="0">
              <a:solidFill>
                <a:srgbClr val="FF0000"/>
              </a:solidFill>
              <a:latin typeface="Arial" charset="0"/>
            </a:endParaRP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sz="1600" i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4038600" y="2133601"/>
          <a:ext cx="5410200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3" imgW="4495680" imgH="3475440" progId="ChemDraw.Document.6.0">
                  <p:embed/>
                </p:oleObj>
              </mc:Choice>
              <mc:Fallback>
                <p:oleObj name="CS ChemDraw Drawing" r:id="rId3" imgW="4495680" imgH="3475440" progId="ChemDraw.Document.6.0">
                  <p:embed/>
                  <p:pic>
                    <p:nvPicPr>
                      <p:cNvPr id="61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133601"/>
                        <a:ext cx="5410200" cy="418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324380187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4-phenylbutyric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70104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13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Carboxylic Acids: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Gives the messiest of IR spectra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C=O band occurs between 1700-1725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The highly dissociated O-H bond has a broad band from 2400-3500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covering up to half the IR spectrum in some cases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4-phenylbutyric acid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76600" y="3124200"/>
            <a:ext cx="2209800" cy="25146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91400" y="3200400"/>
            <a:ext cx="457200" cy="29718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00800" y="3124200"/>
            <a:ext cx="4572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2" name="Picture 11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1" y="2590801"/>
            <a:ext cx="1171575" cy="426027"/>
          </a:xfrm>
          <a:prstGeom prst="rect">
            <a:avLst/>
          </a:prstGeom>
        </p:spPr>
      </p:pic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7924800" y="609600"/>
          <a:ext cx="24320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S ChemDraw Drawing" r:id="rId5" imgW="1369842" imgH="462827" progId="ChemDraw.Document.6.0">
                  <p:embed/>
                </p:oleObj>
              </mc:Choice>
              <mc:Fallback>
                <p:oleObj name="CS ChemDraw Drawing" r:id="rId5" imgW="1369842" imgH="462827" progId="ChemDraw.Document.6.0">
                  <p:embed/>
                  <p:pic>
                    <p:nvPicPr>
                      <p:cNvPr id="14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9600"/>
                        <a:ext cx="24320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9906000" y="914400"/>
            <a:ext cx="457200" cy="6096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448800" y="1066800"/>
            <a:ext cx="53340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525000" y="685800"/>
            <a:ext cx="304800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1" y="5486400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(w – m)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prstClr val="white"/>
                </a:solidFill>
                <a:latin typeface="Tahoma" pitchFamily="34" charset="0"/>
              </a:rPr>
              <a:t>br</a:t>
            </a:r>
            <a:endParaRPr lang="en-US" sz="1400" b="1" dirty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55626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48600" y="55626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11416024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524000" y="533401"/>
            <a:ext cx="601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14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Acid anhydrides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Coupling of the anhydride though the ether oxygen splits the carbonyl band into two with a separation of 70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Bands are at 1740-1770 cm-1 and 1810-1840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i="1" dirty="0">
              <a:solidFill>
                <a:srgbClr val="FF0000"/>
              </a:solidFill>
              <a:latin typeface="Arial" charset="0"/>
            </a:endParaRP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Mixed mode C-O stretch at 1000-1100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endParaRPr lang="en-US" sz="16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5364" name="Picture 5" descr="propionic-anhydri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6248400" y="3124200"/>
            <a:ext cx="457200" cy="3124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Propionic anhydride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72400" y="3124200"/>
            <a:ext cx="609600" cy="3124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8077201" y="609600"/>
          <a:ext cx="20367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S ChemDraw Drawing" r:id="rId4" imgW="2037240" imgH="723600" progId="ChemDraw.Document.6.0">
                  <p:embed/>
                </p:oleObj>
              </mc:Choice>
              <mc:Fallback>
                <p:oleObj name="CS ChemDraw Drawing" r:id="rId4" imgW="2037240" imgH="723600" progId="ChemDraw.Document.6.0">
                  <p:embed/>
                  <p:pic>
                    <p:nvPicPr>
                      <p:cNvPr id="153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1" y="609600"/>
                        <a:ext cx="203676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763000" y="914400"/>
            <a:ext cx="685800" cy="533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0600" y="609600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96400" y="609600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53340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9600" y="53340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23218028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24000" y="533400"/>
            <a:ext cx="5943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15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Acid halides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Clefted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band at 1770-1820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 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for C=O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Bonds to halogens, due to their size (see Hooke’s Law derivation) occur at low frequencies, only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Cl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is light enough to have a band on IR, C-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Cl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is at 600-800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endParaRPr lang="en-US" sz="16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6388" name="Picture 5" descr="propionyl-chlori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Propionyl chloride</a:t>
            </a:r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8382000" y="533401"/>
          <a:ext cx="1371600" cy="882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S ChemDraw Drawing" r:id="rId4" imgW="1125720" imgH="723600" progId="ChemDraw.Document.6.0">
                  <p:embed/>
                </p:oleObj>
              </mc:Choice>
              <mc:Fallback>
                <p:oleObj name="CS ChemDraw Drawing" r:id="rId4" imgW="1125720" imgH="723600" progId="ChemDraw.Document.6.0">
                  <p:embed/>
                  <p:pic>
                    <p:nvPicPr>
                      <p:cNvPr id="1638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33401"/>
                        <a:ext cx="1371600" cy="882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0" y="3124200"/>
            <a:ext cx="457200" cy="3124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3124200"/>
            <a:ext cx="4572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 rot="1813064">
            <a:off x="9179312" y="1072377"/>
            <a:ext cx="60960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051073" y="511097"/>
            <a:ext cx="381000" cy="685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50292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7200" y="56388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19484259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pivalami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624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16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Amides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Display features of amines and carbonyl compounds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C=O stretch at 1640-1680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If the amide is primary (-NH</a:t>
            </a:r>
            <a:r>
              <a:rPr lang="en-US" sz="1600" baseline="-250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) the N-H stretch occurs from 3200-3500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as a doublet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If the amide is secondary (-NHR) the N-H stretch occurs at 3200-3500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as a sharp singlet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pivalamide</a:t>
            </a:r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/>
        </p:nvGraphicFramePr>
        <p:xfrm>
          <a:off x="8458200" y="533400"/>
          <a:ext cx="115972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S ChemDraw Drawing" r:id="rId4" imgW="1234440" imgH="1053360" progId="ChemDraw.Document.6.0">
                  <p:embed/>
                </p:oleObj>
              </mc:Choice>
              <mc:Fallback>
                <p:oleObj name="CS ChemDraw Drawing" r:id="rId4" imgW="1234440" imgH="1053360" progId="ChemDraw.Document.6.0">
                  <p:embed/>
                  <p:pic>
                    <p:nvPicPr>
                      <p:cNvPr id="174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33400"/>
                        <a:ext cx="1159726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53200" y="3124201"/>
            <a:ext cx="457200" cy="300831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3352800"/>
            <a:ext cx="685800" cy="23622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6400" y="990600"/>
            <a:ext cx="3048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15400" y="533400"/>
            <a:ext cx="3810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1" y="5638801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(m – 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55626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2407659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24000" y="533401"/>
            <a:ext cx="6019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17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Nitro group (-NO</a:t>
            </a:r>
            <a:r>
              <a:rPr lang="en-US" sz="1600" b="1" baseline="-25000" dirty="0">
                <a:solidFill>
                  <a:srgbClr val="9E5E9B"/>
                </a:solidFill>
                <a:latin typeface="Arial" charset="0"/>
              </a:rPr>
              <a:t>2</a:t>
            </a: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)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Proper Lewis structure gives a bond order of 1.5 from nitrogen to each oxygen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Two bands are seen (symmetric and asymmetric) at 1300-1380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and 1500-1570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This group is a strong resonance withdrawing group and is itself vulnerable to resonance effects</a:t>
            </a: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17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8436" name="Picture 5" descr="2-nitropropa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2-nitropropane</a:t>
            </a: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8686801" y="609600"/>
          <a:ext cx="6778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S ChemDraw Drawing" r:id="rId4" imgW="877320" imgH="1005120" progId="ChemDraw.Document.6.0">
                  <p:embed/>
                </p:oleObj>
              </mc:Choice>
              <mc:Fallback>
                <p:oleObj name="CS ChemDraw Drawing" r:id="rId4" imgW="877320" imgH="1005120" progId="ChemDraw.Document.6.0">
                  <p:embed/>
                  <p:pic>
                    <p:nvPicPr>
                      <p:cNvPr id="1843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1" y="609600"/>
                        <a:ext cx="677863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34200" y="3200401"/>
            <a:ext cx="228600" cy="300831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15200" y="3200401"/>
            <a:ext cx="228600" cy="300831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10600" y="609600"/>
            <a:ext cx="838200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52578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0" y="52578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12828634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56388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18"/>
            </a:pPr>
            <a:r>
              <a:rPr lang="en-US" sz="1600" b="1" dirty="0" err="1">
                <a:solidFill>
                  <a:srgbClr val="9E5E9B"/>
                </a:solidFill>
                <a:latin typeface="Arial" charset="0"/>
              </a:rPr>
              <a:t>Nitriles</a:t>
            </a: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 (the </a:t>
            </a:r>
            <a:r>
              <a:rPr lang="en-US" sz="1600" b="1" dirty="0" err="1">
                <a:solidFill>
                  <a:srgbClr val="9E5E9B"/>
                </a:solidFill>
                <a:latin typeface="Arial" charset="0"/>
              </a:rPr>
              <a:t>cyano</a:t>
            </a: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- or –C</a:t>
            </a:r>
            <a:r>
              <a:rPr lang="en-US" sz="1600" b="1" dirty="0">
                <a:solidFill>
                  <a:srgbClr val="9E5E9B"/>
                </a:solidFill>
                <a:latin typeface="Arial" charset="0"/>
                <a:cs typeface="Arial" charset="0"/>
              </a:rPr>
              <a:t>≡</a:t>
            </a: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N group)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Principle group is the carbon nitrogen triple bond at 2100-2280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This peak is usually much more intense than that of the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alkyne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due to the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electronegativity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difference between carbon and nitrogen</a:t>
            </a:r>
          </a:p>
        </p:txBody>
      </p:sp>
      <p:pic>
        <p:nvPicPr>
          <p:cNvPr id="19460" name="Picture 3" descr="propionitril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propionitrile</a:t>
            </a: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8382000" y="609600"/>
          <a:ext cx="152746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S ChemDraw Drawing" r:id="rId4" imgW="1089720" imgH="489600" progId="ChemDraw.Document.6.0">
                  <p:embed/>
                </p:oleObj>
              </mc:Choice>
              <mc:Fallback>
                <p:oleObj name="CS ChemDraw Drawing" r:id="rId4" imgW="1089720" imgH="489600" progId="ChemDraw.Document.6.0">
                  <p:embed/>
                  <p:pic>
                    <p:nvPicPr>
                      <p:cNvPr id="194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609600"/>
                        <a:ext cx="1527464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81600" y="3200401"/>
            <a:ext cx="381000" cy="3008313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" name="Rounded Rectangle 7"/>
          <p:cNvSpPr/>
          <p:nvPr/>
        </p:nvSpPr>
        <p:spPr>
          <a:xfrm rot="18091527">
            <a:off x="8535560" y="404297"/>
            <a:ext cx="381000" cy="863484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6482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19375799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24000" y="533401"/>
            <a:ext cx="91440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Effects on IR bands</a:t>
            </a: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Conjugation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– by resonance, conjugation lowers the energy of a double or triple bond.  The effect of this is readily observed in the IR spectrum:</a:t>
            </a: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Conjugation will lower the observed IR band for a carbonyl from 20-40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provided conjugation gives a strong resonance contributor</a:t>
            </a: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Inductive effects are usually small, unless coupled with a resonance contributor (note –CH</a:t>
            </a:r>
            <a:r>
              <a:rPr lang="en-US" sz="1600" baseline="-25000" dirty="0">
                <a:solidFill>
                  <a:prstClr val="white"/>
                </a:solidFill>
                <a:latin typeface="Arial" charset="0"/>
              </a:rPr>
              <a:t>3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and –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Cl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above)</a:t>
            </a:r>
          </a:p>
        </p:txBody>
      </p:sp>
      <p:graphicFrame>
        <p:nvGraphicFramePr>
          <p:cNvPr id="20482" name="Object 10"/>
          <p:cNvGraphicFramePr>
            <a:graphicFrameLocks noChangeAspect="1"/>
          </p:cNvGraphicFramePr>
          <p:nvPr/>
        </p:nvGraphicFramePr>
        <p:xfrm>
          <a:off x="4879976" y="1450975"/>
          <a:ext cx="258286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S ChemDraw Drawing" r:id="rId3" imgW="2309978" imgH="1087852" progId="ChemDraw.Document.6.0">
                  <p:embed/>
                </p:oleObj>
              </mc:Choice>
              <mc:Fallback>
                <p:oleObj name="CS ChemDraw Drawing" r:id="rId3" imgW="2309978" imgH="1087852" progId="ChemDraw.Document.6.0">
                  <p:embed/>
                  <p:pic>
                    <p:nvPicPr>
                      <p:cNvPr id="204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6" y="1450975"/>
                        <a:ext cx="2582863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11"/>
          <p:cNvGraphicFramePr>
            <a:graphicFrameLocks noChangeAspect="1"/>
          </p:cNvGraphicFramePr>
          <p:nvPr/>
        </p:nvGraphicFramePr>
        <p:xfrm>
          <a:off x="4038600" y="3429000"/>
          <a:ext cx="5410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S ChemDraw Drawing" r:id="rId5" imgW="3976920" imgH="559800" progId="ChemDraw.Document.6.0">
                  <p:embed/>
                </p:oleObj>
              </mc:Choice>
              <mc:Fallback>
                <p:oleObj name="CS ChemDraw Drawing" r:id="rId5" imgW="3976920" imgH="559800" progId="ChemDraw.Document.6.0">
                  <p:embed/>
                  <p:pic>
                    <p:nvPicPr>
                      <p:cNvPr id="204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29000"/>
                        <a:ext cx="5410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12"/>
          <p:cNvGraphicFramePr>
            <a:graphicFrameLocks noChangeAspect="1"/>
          </p:cNvGraphicFramePr>
          <p:nvPr/>
        </p:nvGraphicFramePr>
        <p:xfrm>
          <a:off x="4191000" y="4344989"/>
          <a:ext cx="48577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S ChemDraw Drawing" r:id="rId7" imgW="4151132" imgH="1141171" progId="ChemDraw.Document.6.0">
                  <p:embed/>
                </p:oleObj>
              </mc:Choice>
              <mc:Fallback>
                <p:oleObj name="CS ChemDraw Drawing" r:id="rId7" imgW="4151132" imgH="1141171" progId="ChemDraw.Document.6.0">
                  <p:embed/>
                  <p:pic>
                    <p:nvPicPr>
                      <p:cNvPr id="20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44989"/>
                        <a:ext cx="485775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27424694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88392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Effects on IR bands</a:t>
            </a: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en-US" sz="1600" b="1" dirty="0" err="1">
                <a:solidFill>
                  <a:srgbClr val="9E5E9B"/>
                </a:solidFill>
                <a:latin typeface="Arial" charset="0"/>
              </a:rPr>
              <a:t>Steric</a:t>
            </a: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 effects 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– usually not important in IR spectroscopy, unless they reduce the strength of a bond (usually </a:t>
            </a:r>
            <a:r>
              <a:rPr lang="en-US" sz="1600" dirty="0">
                <a:solidFill>
                  <a:prstClr val="white"/>
                </a:solidFill>
                <a:latin typeface="Symbol" pitchFamily="18" charset="2"/>
              </a:rPr>
              <a:t>p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) by interfering with proper orbital overlap:</a:t>
            </a: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Here the methyl group in the structure at the right causes the carbonyl group to be slightly out of plane, interfering with resonance</a:t>
            </a: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Strain effects 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– changes in bond angle forced by the constraints of a ring will cause a slight change in hybridization, and therefore, bond strength</a:t>
            </a: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As bond angle decreases, carbon becomes more electronegative, as well as less sp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hybridized (bond angle &lt; 120</a:t>
            </a:r>
            <a:r>
              <a:rPr lang="en-US" sz="1600" dirty="0">
                <a:solidFill>
                  <a:prstClr val="white"/>
                </a:solidFill>
                <a:latin typeface="Arial" charset="0"/>
                <a:cs typeface="Arial" charset="0"/>
              </a:rPr>
              <a:t>°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/>
        </p:nvGraphicFramePr>
        <p:xfrm>
          <a:off x="4800600" y="1447800"/>
          <a:ext cx="30480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CS ChemDraw Drawing" r:id="rId3" imgW="2421360" imgH="898560" progId="ChemDraw.Document.6.0">
                  <p:embed/>
                </p:oleObj>
              </mc:Choice>
              <mc:Fallback>
                <p:oleObj name="CS ChemDraw Drawing" r:id="rId3" imgW="2421360" imgH="898560" progId="ChemDraw.Document.6.0">
                  <p:embed/>
                  <p:pic>
                    <p:nvPicPr>
                      <p:cNvPr id="2150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0480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9"/>
          <p:cNvGraphicFramePr>
            <a:graphicFrameLocks noChangeAspect="1"/>
          </p:cNvGraphicFramePr>
          <p:nvPr/>
        </p:nvGraphicFramePr>
        <p:xfrm>
          <a:off x="3276600" y="4191001"/>
          <a:ext cx="65532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S ChemDraw Drawing" r:id="rId5" imgW="5338800" imgH="883440" progId="ChemDraw.Document.6.0">
                  <p:embed/>
                </p:oleObj>
              </mc:Choice>
              <mc:Fallback>
                <p:oleObj name="CS ChemDraw Drawing" r:id="rId5" imgW="5338800" imgH="883440" progId="ChemDraw.Document.6.0">
                  <p:embed/>
                  <p:pic>
                    <p:nvPicPr>
                      <p:cNvPr id="2150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1"/>
                        <a:ext cx="65532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27310850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0" y="533401"/>
            <a:ext cx="88392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Effects on IR bands</a:t>
            </a: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Hydrogen bonding</a:t>
            </a: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Hydrogen bonding causes a broadening in the band due to the creation of a continuum of bond energies associated with it</a:t>
            </a: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In the solution phase these effects are readily apparent; in the gas phase where these effects disappear or in lieu of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steric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effects, the band appears as sharp as all other IR bands:</a:t>
            </a: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Gas phase spectrum of</a:t>
            </a: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1-butanol </a:t>
            </a: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Steric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hindrance to H-bonding</a:t>
            </a: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in a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di-</a:t>
            </a:r>
            <a:r>
              <a:rPr lang="en-US" sz="1600" i="1" dirty="0" err="1">
                <a:solidFill>
                  <a:prstClr val="white"/>
                </a:solidFill>
                <a:latin typeface="Arial" charset="0"/>
              </a:rPr>
              <a:t>tert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-butylphenol</a:t>
            </a: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H-bonding can interact with other functional groups to lower frequencies</a:t>
            </a:r>
          </a:p>
        </p:txBody>
      </p:sp>
      <p:pic>
        <p:nvPicPr>
          <p:cNvPr id="22533" name="Picture 6" descr="1-butano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362200"/>
            <a:ext cx="3886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tert-butyl-pheno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810000"/>
            <a:ext cx="38862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9"/>
          <p:cNvGraphicFramePr>
            <a:graphicFrameLocks noChangeAspect="1"/>
          </p:cNvGraphicFramePr>
          <p:nvPr/>
        </p:nvGraphicFramePr>
        <p:xfrm>
          <a:off x="5029200" y="3886200"/>
          <a:ext cx="12192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S ChemDraw Drawing" r:id="rId5" imgW="976320" imgH="825120" progId="ChemDraw.Document.6.0">
                  <p:embed/>
                </p:oleObj>
              </mc:Choice>
              <mc:Fallback>
                <p:oleObj name="CS ChemDraw Drawing" r:id="rId5" imgW="976320" imgH="825120" progId="ChemDraw.Document.6.0">
                  <p:embed/>
                  <p:pic>
                    <p:nvPicPr>
                      <p:cNvPr id="2253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12192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10"/>
          <p:cNvGraphicFramePr>
            <a:graphicFrameLocks noChangeAspect="1"/>
          </p:cNvGraphicFramePr>
          <p:nvPr/>
        </p:nvGraphicFramePr>
        <p:xfrm>
          <a:off x="5867400" y="5486401"/>
          <a:ext cx="11430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S ChemDraw Drawing" r:id="rId7" imgW="954000" imgH="692640" progId="ChemDraw.Document.6.0">
                  <p:embed/>
                </p:oleObj>
              </mc:Choice>
              <mc:Fallback>
                <p:oleObj name="CS ChemDraw Drawing" r:id="rId7" imgW="954000" imgH="692640" progId="ChemDraw.Document.6.0">
                  <p:embed/>
                  <p:pic>
                    <p:nvPicPr>
                      <p:cNvPr id="2253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86401"/>
                        <a:ext cx="11430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21359532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ipropyl-ether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5867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Ethers</a:t>
            </a:r>
            <a:r>
              <a:rPr lang="en-US" sz="1600" b="1" dirty="0">
                <a:solidFill>
                  <a:srgbClr val="EA6312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– addition of the C-O-C asymmetric band and vinyl C-H bonds</a:t>
            </a:r>
          </a:p>
          <a:p>
            <a:pPr marL="1255713" lvl="2" indent="-279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Show a strong band for the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</a:rPr>
              <a:t>antisymmetric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C-O-C stretch at 1050-1150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255713" lvl="2" indent="-279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255713" lvl="2" indent="-279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Otherwise, dominated by the hydrocarbon component of the rest of the molecule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Arial" charset="0"/>
              </a:rPr>
              <a:t>Diisopropyl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 ether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8305801" y="609600"/>
          <a:ext cx="154939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S ChemDraw Drawing" r:id="rId4" imgW="677711" imgH="366815" progId="ChemDraw.Document.6.0">
                  <p:embed/>
                </p:oleObj>
              </mc:Choice>
              <mc:Fallback>
                <p:oleObj name="CS ChemDraw Drawing" r:id="rId4" imgW="677711" imgH="366815" progId="ChemDraw.Document.6.0">
                  <p:embed/>
                  <p:pic>
                    <p:nvPicPr>
                      <p:cNvPr id="71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1" y="609600"/>
                        <a:ext cx="1549399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686800" y="914400"/>
            <a:ext cx="762000" cy="6096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00" y="3048000"/>
            <a:ext cx="609600" cy="3200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3400" y="52578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27223892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2-butanol-IR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981200" y="533401"/>
            <a:ext cx="5943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Alcohols</a:t>
            </a:r>
          </a:p>
          <a:p>
            <a:pPr marL="687388" lvl="1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Strong, broad O-H stretch from 3200-3400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687388" lvl="1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i="1" dirty="0">
              <a:solidFill>
                <a:prstClr val="white"/>
              </a:solidFill>
              <a:latin typeface="Arial" charset="0"/>
            </a:endParaRPr>
          </a:p>
          <a:p>
            <a:pPr marL="687388" lvl="1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Like ethers, C-O stretch from 1050-1260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687388" lvl="1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687388" lvl="1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Band position changes depending on the alcohols substitution: 1</a:t>
            </a:r>
            <a:r>
              <a:rPr lang="en-US" sz="1600" dirty="0">
                <a:solidFill>
                  <a:prstClr val="white"/>
                </a:solidFill>
                <a:latin typeface="Arial" charset="0"/>
                <a:cs typeface="Arial" charset="0"/>
              </a:rPr>
              <a:t>°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1075-1000; 2</a:t>
            </a:r>
            <a:r>
              <a:rPr lang="en-US" sz="1600" dirty="0">
                <a:solidFill>
                  <a:prstClr val="white"/>
                </a:solidFill>
                <a:latin typeface="Arial" charset="0"/>
                <a:cs typeface="Arial" charset="0"/>
              </a:rPr>
              <a:t>°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1075-1150; 3</a:t>
            </a:r>
            <a:r>
              <a:rPr lang="en-US" sz="1600" dirty="0">
                <a:solidFill>
                  <a:prstClr val="white"/>
                </a:solidFill>
                <a:latin typeface="Arial" charset="0"/>
                <a:cs typeface="Arial" charset="0"/>
              </a:rPr>
              <a:t>°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1100-1200; phenol 1180-1260</a:t>
            </a:r>
          </a:p>
          <a:p>
            <a:pPr marL="687388" lvl="1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687388" lvl="1" indent="-1682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9E5E9B"/>
                </a:solidFill>
                <a:latin typeface="Arial" charset="0"/>
              </a:rPr>
              <a:t>The shape is due to the presence of hydrogen bonding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1-butanol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76601" y="3200400"/>
            <a:ext cx="879475" cy="27432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67600" y="3159126"/>
            <a:ext cx="304800" cy="23209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7924800" y="685800"/>
          <a:ext cx="236592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S ChemDraw Drawing" r:id="rId4" imgW="880286" imgH="226842" progId="ChemDraw.Document.6.0">
                  <p:embed/>
                </p:oleObj>
              </mc:Choice>
              <mc:Fallback>
                <p:oleObj name="CS ChemDraw Drawing" r:id="rId4" imgW="880286" imgH="226842" progId="ChemDraw.Document.6.0">
                  <p:embed/>
                  <p:pic>
                    <p:nvPicPr>
                      <p:cNvPr id="82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85800"/>
                        <a:ext cx="2365926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696201" y="685800"/>
            <a:ext cx="879475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458200" y="685800"/>
            <a:ext cx="609600" cy="6096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1" y="3810000"/>
            <a:ext cx="77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(m– s)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prstClr val="white"/>
                </a:solidFill>
                <a:latin typeface="Tahoma" pitchFamily="34" charset="0"/>
              </a:rPr>
              <a:t>br</a:t>
            </a:r>
            <a:endParaRPr lang="en-US" sz="1400" b="1" dirty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53340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5469002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24000" y="533401"/>
            <a:ext cx="6172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Amines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9E5E9B"/>
                </a:solidFill>
                <a:latin typeface="Arial" charset="0"/>
              </a:rPr>
              <a:t>-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Primary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96975" algn="l"/>
              </a:tabLs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Shows the –N-H stretch for NH</a:t>
            </a:r>
            <a:r>
              <a:rPr lang="en-US" sz="1600" baseline="-250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as a </a:t>
            </a:r>
            <a:r>
              <a:rPr lang="en-US" sz="1600" b="1" i="1" dirty="0">
                <a:solidFill>
                  <a:srgbClr val="9E5E9B"/>
                </a:solidFill>
                <a:latin typeface="Arial" charset="0"/>
              </a:rPr>
              <a:t>doublet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between 3200-3500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(symmetric and anti-symmetric modes)</a:t>
            </a: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96975" algn="l"/>
              </a:tabLs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-NH</a:t>
            </a:r>
            <a:r>
              <a:rPr lang="en-US" sz="1600" baseline="-250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has deformation band from 1590-1650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96975" algn="l"/>
              </a:tabLs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Additionally there is a “wag” band at 780-820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that is not diagnostic</a:t>
            </a:r>
          </a:p>
          <a:p>
            <a:pPr marL="189071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9220" name="Picture 4" descr="2-aminopenta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1045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2-aminopentane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29400" y="3124200"/>
            <a:ext cx="457200" cy="9144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7600" y="3124200"/>
            <a:ext cx="457200" cy="990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8458200" y="609600"/>
          <a:ext cx="1371600" cy="862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S ChemDraw Drawing" r:id="rId4" imgW="722024" imgH="453683" progId="ChemDraw.Document.6.0">
                  <p:embed/>
                </p:oleObj>
              </mc:Choice>
              <mc:Fallback>
                <p:oleObj name="CS ChemDraw Drawing" r:id="rId4" imgW="722024" imgH="453683" progId="ChemDraw.Document.6.0">
                  <p:embed/>
                  <p:pic>
                    <p:nvPicPr>
                      <p:cNvPr id="92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609600"/>
                        <a:ext cx="1371600" cy="862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8458200" y="533400"/>
            <a:ext cx="914400" cy="609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1" y="4114801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(w)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1" y="4114801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(w)</a:t>
            </a:r>
          </a:p>
        </p:txBody>
      </p:sp>
    </p:spTree>
    <p:extLst>
      <p:ext uri="{BB962C8B-B14F-4D97-AF65-F5344CB8AC3E}">
        <p14:creationId xmlns:p14="http://schemas.microsoft.com/office/powerpoint/2010/main" val="3819566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pyrollidi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571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9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Amines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– Secondary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N-H band for R</a:t>
            </a:r>
            <a:r>
              <a:rPr lang="en-US" sz="1600" baseline="-250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N-H occurs at 3200-3500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as a single sharp peak weaker than –O-H 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Tertiary amines (R</a:t>
            </a:r>
            <a:r>
              <a:rPr lang="en-US" sz="1600" baseline="-25000" dirty="0">
                <a:solidFill>
                  <a:prstClr val="white"/>
                </a:solidFill>
                <a:latin typeface="Arial" charset="0"/>
              </a:rPr>
              <a:t>3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N) have no N-H bond and </a:t>
            </a:r>
            <a:r>
              <a:rPr lang="en-US" sz="1600" i="1" dirty="0">
                <a:solidFill>
                  <a:prstClr val="white"/>
                </a:solidFill>
                <a:latin typeface="Arial" charset="0"/>
              </a:rPr>
              <a:t>will not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have a band in this region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pyrrolidine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0" y="3124200"/>
            <a:ext cx="533400" cy="21336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8458200" y="685800"/>
          <a:ext cx="1219200" cy="76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S ChemDraw Drawing" r:id="rId4" imgW="557432" imgH="348527" progId="ChemDraw.Document.6.0">
                  <p:embed/>
                </p:oleObj>
              </mc:Choice>
              <mc:Fallback>
                <p:oleObj name="CS ChemDraw Drawing" r:id="rId4" imgW="557432" imgH="348527" progId="ChemDraw.Document.6.0">
                  <p:embed/>
                  <p:pic>
                    <p:nvPicPr>
                      <p:cNvPr id="102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685800"/>
                        <a:ext cx="1219200" cy="764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915400" y="838200"/>
            <a:ext cx="762000" cy="4572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1" y="5181601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(w – m)</a:t>
            </a:r>
          </a:p>
        </p:txBody>
      </p:sp>
    </p:spTree>
    <p:extLst>
      <p:ext uri="{BB962C8B-B14F-4D97-AF65-F5344CB8AC3E}">
        <p14:creationId xmlns:p14="http://schemas.microsoft.com/office/powerpoint/2010/main" val="5452952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Pause and Review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Inspect the bonds to H region (2700 – 4000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)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Peaks from 2850-3000 are simply sp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3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C-H in most organic molecules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Above 3000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 </a:t>
            </a:r>
            <a:r>
              <a:rPr lang="en-US" sz="1600" i="1" dirty="0">
                <a:solidFill>
                  <a:prstClr val="white"/>
                </a:solidFill>
                <a:latin typeface="Tahoma" pitchFamily="34" charset="0"/>
              </a:rPr>
              <a:t>Learn shapes, not </a:t>
            </a:r>
            <a:r>
              <a:rPr lang="en-US" sz="1600" i="1" dirty="0" err="1">
                <a:solidFill>
                  <a:prstClr val="white"/>
                </a:solidFill>
                <a:latin typeface="Tahoma" pitchFamily="34" charset="0"/>
              </a:rPr>
              <a:t>wavenumbers</a:t>
            </a:r>
            <a:r>
              <a:rPr lang="en-US" sz="1600" i="1" dirty="0">
                <a:solidFill>
                  <a:prstClr val="white"/>
                </a:solidFill>
                <a:latin typeface="Tahoma" pitchFamily="34" charset="0"/>
              </a:rPr>
              <a:t>!</a:t>
            </a:r>
            <a:r>
              <a:rPr lang="en-US" sz="1400" i="1" dirty="0">
                <a:solidFill>
                  <a:prstClr val="white"/>
                </a:solidFill>
                <a:latin typeface="Arial" charset="0"/>
              </a:rPr>
              <a:t>:</a:t>
            </a:r>
            <a:endParaRPr lang="en-US" sz="1600" i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95600" y="2514601"/>
            <a:ext cx="1371600" cy="1314915"/>
          </a:xfrm>
          <a:custGeom>
            <a:avLst/>
            <a:gdLst>
              <a:gd name="connsiteX0" fmla="*/ 0 w 1152293"/>
              <a:gd name="connsiteY0" fmla="*/ 183375 h 1002370"/>
              <a:gd name="connsiteX1" fmla="*/ 341971 w 1152293"/>
              <a:gd name="connsiteY1" fmla="*/ 175941 h 1002370"/>
              <a:gd name="connsiteX2" fmla="*/ 550127 w 1152293"/>
              <a:gd name="connsiteY2" fmla="*/ 993697 h 1002370"/>
              <a:gd name="connsiteX3" fmla="*/ 758283 w 1152293"/>
              <a:gd name="connsiteY3" fmla="*/ 123902 h 1002370"/>
              <a:gd name="connsiteX4" fmla="*/ 1152293 w 1152293"/>
              <a:gd name="connsiteY4" fmla="*/ 250283 h 1002370"/>
              <a:gd name="connsiteX0" fmla="*/ 0 w 995162"/>
              <a:gd name="connsiteY0" fmla="*/ 71244 h 1015535"/>
              <a:gd name="connsiteX1" fmla="*/ 184840 w 995162"/>
              <a:gd name="connsiteY1" fmla="*/ 189106 h 1015535"/>
              <a:gd name="connsiteX2" fmla="*/ 392996 w 995162"/>
              <a:gd name="connsiteY2" fmla="*/ 1006862 h 1015535"/>
              <a:gd name="connsiteX3" fmla="*/ 601152 w 995162"/>
              <a:gd name="connsiteY3" fmla="*/ 137067 h 1015535"/>
              <a:gd name="connsiteX4" fmla="*/ 995162 w 995162"/>
              <a:gd name="connsiteY4" fmla="*/ 263448 h 1015535"/>
              <a:gd name="connsiteX0" fmla="*/ 0 w 995162"/>
              <a:gd name="connsiteY0" fmla="*/ 58079 h 1002370"/>
              <a:gd name="connsiteX1" fmla="*/ 184840 w 995162"/>
              <a:gd name="connsiteY1" fmla="*/ 175941 h 1002370"/>
              <a:gd name="connsiteX2" fmla="*/ 392996 w 995162"/>
              <a:gd name="connsiteY2" fmla="*/ 993697 h 1002370"/>
              <a:gd name="connsiteX3" fmla="*/ 601152 w 995162"/>
              <a:gd name="connsiteY3" fmla="*/ 123902 h 1002370"/>
              <a:gd name="connsiteX4" fmla="*/ 995162 w 995162"/>
              <a:gd name="connsiteY4" fmla="*/ 250283 h 1002370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38074 h 982365"/>
              <a:gd name="connsiteX1" fmla="*/ 184840 w 785654"/>
              <a:gd name="connsiteY1" fmla="*/ 155936 h 982365"/>
              <a:gd name="connsiteX2" fmla="*/ 392996 w 785654"/>
              <a:gd name="connsiteY2" fmla="*/ 973692 h 982365"/>
              <a:gd name="connsiteX3" fmla="*/ 601152 w 785654"/>
              <a:gd name="connsiteY3" fmla="*/ 103897 h 982365"/>
              <a:gd name="connsiteX4" fmla="*/ 785654 w 785654"/>
              <a:gd name="connsiteY4" fmla="*/ 42334 h 982365"/>
              <a:gd name="connsiteX0" fmla="*/ 0 w 785654"/>
              <a:gd name="connsiteY0" fmla="*/ 38074 h 1048273"/>
              <a:gd name="connsiteX1" fmla="*/ 184840 w 785654"/>
              <a:gd name="connsiteY1" fmla="*/ 155936 h 1048273"/>
              <a:gd name="connsiteX2" fmla="*/ 392996 w 785654"/>
              <a:gd name="connsiteY2" fmla="*/ 973692 h 1048273"/>
              <a:gd name="connsiteX3" fmla="*/ 487574 w 785654"/>
              <a:gd name="connsiteY3" fmla="*/ 603420 h 1048273"/>
              <a:gd name="connsiteX4" fmla="*/ 601152 w 785654"/>
              <a:gd name="connsiteY4" fmla="*/ 103897 h 1048273"/>
              <a:gd name="connsiteX5" fmla="*/ 785654 w 785654"/>
              <a:gd name="connsiteY5" fmla="*/ 42334 h 1048273"/>
              <a:gd name="connsiteX0" fmla="*/ 0 w 785654"/>
              <a:gd name="connsiteY0" fmla="*/ 11475 h 708434"/>
              <a:gd name="connsiteX1" fmla="*/ 184840 w 785654"/>
              <a:gd name="connsiteY1" fmla="*/ 129337 h 708434"/>
              <a:gd name="connsiteX2" fmla="*/ 305701 w 785654"/>
              <a:gd name="connsiteY2" fmla="*/ 633853 h 708434"/>
              <a:gd name="connsiteX3" fmla="*/ 487574 w 785654"/>
              <a:gd name="connsiteY3" fmla="*/ 576821 h 708434"/>
              <a:gd name="connsiteX4" fmla="*/ 601152 w 785654"/>
              <a:gd name="connsiteY4" fmla="*/ 77298 h 708434"/>
              <a:gd name="connsiteX5" fmla="*/ 785654 w 785654"/>
              <a:gd name="connsiteY5" fmla="*/ 15735 h 70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654" h="708434">
                <a:moveTo>
                  <a:pt x="0" y="11475"/>
                </a:moveTo>
                <a:cubicBezTo>
                  <a:pt x="149413" y="4407"/>
                  <a:pt x="133890" y="25607"/>
                  <a:pt x="184840" y="129337"/>
                </a:cubicBezTo>
                <a:cubicBezTo>
                  <a:pt x="235790" y="233067"/>
                  <a:pt x="255245" y="559272"/>
                  <a:pt x="305701" y="633853"/>
                </a:cubicBezTo>
                <a:cubicBezTo>
                  <a:pt x="356157" y="708434"/>
                  <a:pt x="438332" y="669580"/>
                  <a:pt x="487574" y="576821"/>
                </a:cubicBezTo>
                <a:cubicBezTo>
                  <a:pt x="536816" y="484062"/>
                  <a:pt x="536923" y="233461"/>
                  <a:pt x="601152" y="77298"/>
                </a:cubicBezTo>
                <a:cubicBezTo>
                  <a:pt x="666595" y="0"/>
                  <a:pt x="686532" y="23126"/>
                  <a:pt x="785654" y="15735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1" y="2895601"/>
            <a:ext cx="224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Broad U-shape peak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-</a:t>
            </a: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O—H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bond</a:t>
            </a:r>
          </a:p>
        </p:txBody>
      </p:sp>
      <p:sp>
        <p:nvSpPr>
          <p:cNvPr id="7" name="Freeform 6"/>
          <p:cNvSpPr/>
          <p:nvPr/>
        </p:nvSpPr>
        <p:spPr>
          <a:xfrm>
            <a:off x="6705600" y="2362200"/>
            <a:ext cx="533400" cy="762000"/>
          </a:xfrm>
          <a:custGeom>
            <a:avLst/>
            <a:gdLst>
              <a:gd name="connsiteX0" fmla="*/ 0 w 1152293"/>
              <a:gd name="connsiteY0" fmla="*/ 183375 h 1002370"/>
              <a:gd name="connsiteX1" fmla="*/ 341971 w 1152293"/>
              <a:gd name="connsiteY1" fmla="*/ 175941 h 1002370"/>
              <a:gd name="connsiteX2" fmla="*/ 550127 w 1152293"/>
              <a:gd name="connsiteY2" fmla="*/ 993697 h 1002370"/>
              <a:gd name="connsiteX3" fmla="*/ 758283 w 1152293"/>
              <a:gd name="connsiteY3" fmla="*/ 123902 h 1002370"/>
              <a:gd name="connsiteX4" fmla="*/ 1152293 w 1152293"/>
              <a:gd name="connsiteY4" fmla="*/ 250283 h 1002370"/>
              <a:gd name="connsiteX0" fmla="*/ 0 w 995162"/>
              <a:gd name="connsiteY0" fmla="*/ 71244 h 1015535"/>
              <a:gd name="connsiteX1" fmla="*/ 184840 w 995162"/>
              <a:gd name="connsiteY1" fmla="*/ 189106 h 1015535"/>
              <a:gd name="connsiteX2" fmla="*/ 392996 w 995162"/>
              <a:gd name="connsiteY2" fmla="*/ 1006862 h 1015535"/>
              <a:gd name="connsiteX3" fmla="*/ 601152 w 995162"/>
              <a:gd name="connsiteY3" fmla="*/ 137067 h 1015535"/>
              <a:gd name="connsiteX4" fmla="*/ 995162 w 995162"/>
              <a:gd name="connsiteY4" fmla="*/ 263448 h 1015535"/>
              <a:gd name="connsiteX0" fmla="*/ 0 w 995162"/>
              <a:gd name="connsiteY0" fmla="*/ 58079 h 1002370"/>
              <a:gd name="connsiteX1" fmla="*/ 184840 w 995162"/>
              <a:gd name="connsiteY1" fmla="*/ 175941 h 1002370"/>
              <a:gd name="connsiteX2" fmla="*/ 392996 w 995162"/>
              <a:gd name="connsiteY2" fmla="*/ 993697 h 1002370"/>
              <a:gd name="connsiteX3" fmla="*/ 601152 w 995162"/>
              <a:gd name="connsiteY3" fmla="*/ 123902 h 1002370"/>
              <a:gd name="connsiteX4" fmla="*/ 995162 w 995162"/>
              <a:gd name="connsiteY4" fmla="*/ 250283 h 1002370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38074 h 982365"/>
              <a:gd name="connsiteX1" fmla="*/ 184840 w 785654"/>
              <a:gd name="connsiteY1" fmla="*/ 155936 h 982365"/>
              <a:gd name="connsiteX2" fmla="*/ 392996 w 785654"/>
              <a:gd name="connsiteY2" fmla="*/ 973692 h 982365"/>
              <a:gd name="connsiteX3" fmla="*/ 601152 w 785654"/>
              <a:gd name="connsiteY3" fmla="*/ 103897 h 982365"/>
              <a:gd name="connsiteX4" fmla="*/ 785654 w 785654"/>
              <a:gd name="connsiteY4" fmla="*/ 42334 h 9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54" h="982365">
                <a:moveTo>
                  <a:pt x="0" y="38074"/>
                </a:moveTo>
                <a:cubicBezTo>
                  <a:pt x="149413" y="31006"/>
                  <a:pt x="119341" y="0"/>
                  <a:pt x="184840" y="155936"/>
                </a:cubicBezTo>
                <a:cubicBezTo>
                  <a:pt x="250339" y="311872"/>
                  <a:pt x="323611" y="982365"/>
                  <a:pt x="392996" y="973692"/>
                </a:cubicBezTo>
                <a:cubicBezTo>
                  <a:pt x="462381" y="965019"/>
                  <a:pt x="535709" y="259123"/>
                  <a:pt x="601152" y="103897"/>
                </a:cubicBezTo>
                <a:cubicBezTo>
                  <a:pt x="666595" y="26599"/>
                  <a:pt x="686532" y="49725"/>
                  <a:pt x="785654" y="42334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1" y="2362200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V-shape peak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-N—H bond for 2</a:t>
            </a:r>
            <a:r>
              <a:rPr lang="en-US" baseline="30000" dirty="0">
                <a:solidFill>
                  <a:prstClr val="white"/>
                </a:solidFill>
                <a:latin typeface="Tahoma" pitchFamily="34" charset="0"/>
              </a:rPr>
              <a:t>o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amine (R</a:t>
            </a:r>
            <a:r>
              <a:rPr lang="en-US" baseline="-25000" dirty="0">
                <a:solidFill>
                  <a:prstClr val="white"/>
                </a:solidFill>
                <a:latin typeface="Tahoma" pitchFamily="34" charset="0"/>
              </a:rPr>
              <a:t>2</a:t>
            </a: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N—H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0" name="Freeform 9"/>
          <p:cNvSpPr/>
          <p:nvPr/>
        </p:nvSpPr>
        <p:spPr>
          <a:xfrm>
            <a:off x="3429000" y="4038600"/>
            <a:ext cx="304800" cy="1524000"/>
          </a:xfrm>
          <a:custGeom>
            <a:avLst/>
            <a:gdLst>
              <a:gd name="connsiteX0" fmla="*/ 0 w 1152293"/>
              <a:gd name="connsiteY0" fmla="*/ 183375 h 1002370"/>
              <a:gd name="connsiteX1" fmla="*/ 341971 w 1152293"/>
              <a:gd name="connsiteY1" fmla="*/ 175941 h 1002370"/>
              <a:gd name="connsiteX2" fmla="*/ 550127 w 1152293"/>
              <a:gd name="connsiteY2" fmla="*/ 993697 h 1002370"/>
              <a:gd name="connsiteX3" fmla="*/ 758283 w 1152293"/>
              <a:gd name="connsiteY3" fmla="*/ 123902 h 1002370"/>
              <a:gd name="connsiteX4" fmla="*/ 1152293 w 1152293"/>
              <a:gd name="connsiteY4" fmla="*/ 250283 h 1002370"/>
              <a:gd name="connsiteX0" fmla="*/ 0 w 995162"/>
              <a:gd name="connsiteY0" fmla="*/ 71244 h 1015535"/>
              <a:gd name="connsiteX1" fmla="*/ 184840 w 995162"/>
              <a:gd name="connsiteY1" fmla="*/ 189106 h 1015535"/>
              <a:gd name="connsiteX2" fmla="*/ 392996 w 995162"/>
              <a:gd name="connsiteY2" fmla="*/ 1006862 h 1015535"/>
              <a:gd name="connsiteX3" fmla="*/ 601152 w 995162"/>
              <a:gd name="connsiteY3" fmla="*/ 137067 h 1015535"/>
              <a:gd name="connsiteX4" fmla="*/ 995162 w 995162"/>
              <a:gd name="connsiteY4" fmla="*/ 263448 h 1015535"/>
              <a:gd name="connsiteX0" fmla="*/ 0 w 995162"/>
              <a:gd name="connsiteY0" fmla="*/ 58079 h 1002370"/>
              <a:gd name="connsiteX1" fmla="*/ 184840 w 995162"/>
              <a:gd name="connsiteY1" fmla="*/ 175941 h 1002370"/>
              <a:gd name="connsiteX2" fmla="*/ 392996 w 995162"/>
              <a:gd name="connsiteY2" fmla="*/ 993697 h 1002370"/>
              <a:gd name="connsiteX3" fmla="*/ 601152 w 995162"/>
              <a:gd name="connsiteY3" fmla="*/ 123902 h 1002370"/>
              <a:gd name="connsiteX4" fmla="*/ 995162 w 995162"/>
              <a:gd name="connsiteY4" fmla="*/ 250283 h 1002370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38074 h 982365"/>
              <a:gd name="connsiteX1" fmla="*/ 184840 w 785654"/>
              <a:gd name="connsiteY1" fmla="*/ 155936 h 982365"/>
              <a:gd name="connsiteX2" fmla="*/ 392996 w 785654"/>
              <a:gd name="connsiteY2" fmla="*/ 973692 h 982365"/>
              <a:gd name="connsiteX3" fmla="*/ 601152 w 785654"/>
              <a:gd name="connsiteY3" fmla="*/ 103897 h 982365"/>
              <a:gd name="connsiteX4" fmla="*/ 785654 w 785654"/>
              <a:gd name="connsiteY4" fmla="*/ 42334 h 9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54" h="982365">
                <a:moveTo>
                  <a:pt x="0" y="38074"/>
                </a:moveTo>
                <a:cubicBezTo>
                  <a:pt x="149413" y="31006"/>
                  <a:pt x="119341" y="0"/>
                  <a:pt x="184840" y="155936"/>
                </a:cubicBezTo>
                <a:cubicBezTo>
                  <a:pt x="250339" y="311872"/>
                  <a:pt x="323611" y="982365"/>
                  <a:pt x="392996" y="973692"/>
                </a:cubicBezTo>
                <a:cubicBezTo>
                  <a:pt x="462381" y="965019"/>
                  <a:pt x="535709" y="259123"/>
                  <a:pt x="601152" y="103897"/>
                </a:cubicBezTo>
                <a:cubicBezTo>
                  <a:pt x="666595" y="26599"/>
                  <a:pt x="686532" y="49725"/>
                  <a:pt x="785654" y="42334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4419601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Sharp spike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-C</a:t>
            </a:r>
            <a:r>
              <a:rPr lang="en-US" dirty="0">
                <a:solidFill>
                  <a:prstClr val="white"/>
                </a:solidFill>
                <a:latin typeface="Times New Roman"/>
                <a:cs typeface="Times New Roman"/>
              </a:rPr>
              <a:t>≡</a:t>
            </a: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C—H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bond</a:t>
            </a:r>
          </a:p>
        </p:txBody>
      </p:sp>
      <p:sp>
        <p:nvSpPr>
          <p:cNvPr id="12" name="Freeform 11"/>
          <p:cNvSpPr/>
          <p:nvPr/>
        </p:nvSpPr>
        <p:spPr>
          <a:xfrm>
            <a:off x="6705601" y="3505201"/>
            <a:ext cx="564995" cy="542693"/>
          </a:xfrm>
          <a:custGeom>
            <a:avLst/>
            <a:gdLst>
              <a:gd name="connsiteX0" fmla="*/ 0 w 564995"/>
              <a:gd name="connsiteY0" fmla="*/ 44605 h 298605"/>
              <a:gd name="connsiteX1" fmla="*/ 148683 w 564995"/>
              <a:gd name="connsiteY1" fmla="*/ 44605 h 298605"/>
              <a:gd name="connsiteX2" fmla="*/ 215590 w 564995"/>
              <a:gd name="connsiteY2" fmla="*/ 282498 h 298605"/>
              <a:gd name="connsiteX3" fmla="*/ 289931 w 564995"/>
              <a:gd name="connsiteY3" fmla="*/ 141249 h 298605"/>
              <a:gd name="connsiteX4" fmla="*/ 364273 w 564995"/>
              <a:gd name="connsiteY4" fmla="*/ 275064 h 298605"/>
              <a:gd name="connsiteX5" fmla="*/ 431180 w 564995"/>
              <a:gd name="connsiteY5" fmla="*/ 37171 h 298605"/>
              <a:gd name="connsiteX6" fmla="*/ 564995 w 564995"/>
              <a:gd name="connsiteY6" fmla="*/ 52039 h 29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995" h="298605">
                <a:moveTo>
                  <a:pt x="0" y="44605"/>
                </a:moveTo>
                <a:cubicBezTo>
                  <a:pt x="56375" y="24780"/>
                  <a:pt x="112751" y="4956"/>
                  <a:pt x="148683" y="44605"/>
                </a:cubicBezTo>
                <a:cubicBezTo>
                  <a:pt x="184615" y="84254"/>
                  <a:pt x="192049" y="266391"/>
                  <a:pt x="215590" y="282498"/>
                </a:cubicBezTo>
                <a:cubicBezTo>
                  <a:pt x="239131" y="298605"/>
                  <a:pt x="265151" y="142488"/>
                  <a:pt x="289931" y="141249"/>
                </a:cubicBezTo>
                <a:cubicBezTo>
                  <a:pt x="314712" y="140010"/>
                  <a:pt x="340731" y="292410"/>
                  <a:pt x="364273" y="275064"/>
                </a:cubicBezTo>
                <a:cubicBezTo>
                  <a:pt x="387815" y="257718"/>
                  <a:pt x="397726" y="74342"/>
                  <a:pt x="431180" y="37171"/>
                </a:cubicBezTo>
                <a:cubicBezTo>
                  <a:pt x="464634" y="0"/>
                  <a:pt x="542693" y="53278"/>
                  <a:pt x="564995" y="52039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1" y="3429000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W-shape peak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-N—H bond for 1</a:t>
            </a:r>
            <a:r>
              <a:rPr lang="en-US" baseline="30000" dirty="0">
                <a:solidFill>
                  <a:prstClr val="white"/>
                </a:solidFill>
                <a:latin typeface="Tahoma" pitchFamily="34" charset="0"/>
              </a:rPr>
              <a:t>o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amine (R</a:t>
            </a: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NH</a:t>
            </a:r>
            <a:r>
              <a:rPr lang="en-US" baseline="-25000" dirty="0">
                <a:solidFill>
                  <a:prstClr val="white"/>
                </a:solidFill>
                <a:latin typeface="Tahoma" pitchFamily="34" charset="0"/>
              </a:rPr>
              <a:t>2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303941" y="4570141"/>
            <a:ext cx="1447800" cy="1677194"/>
            <a:chOff x="6781800" y="4724400"/>
            <a:chExt cx="1447800" cy="1677194"/>
          </a:xfrm>
        </p:grpSpPr>
        <p:sp>
          <p:nvSpPr>
            <p:cNvPr id="14" name="Freeform 13"/>
            <p:cNvSpPr/>
            <p:nvPr/>
          </p:nvSpPr>
          <p:spPr>
            <a:xfrm>
              <a:off x="6781800" y="4800600"/>
              <a:ext cx="1447800" cy="1558384"/>
            </a:xfrm>
            <a:custGeom>
              <a:avLst/>
              <a:gdLst>
                <a:gd name="connsiteX0" fmla="*/ 0 w 1167161"/>
                <a:gd name="connsiteY0" fmla="*/ 193288 h 1621884"/>
                <a:gd name="connsiteX1" fmla="*/ 327102 w 1167161"/>
                <a:gd name="connsiteY1" fmla="*/ 178420 h 1621884"/>
                <a:gd name="connsiteX2" fmla="*/ 416312 w 1167161"/>
                <a:gd name="connsiteY2" fmla="*/ 654206 h 1621884"/>
                <a:gd name="connsiteX3" fmla="*/ 446049 w 1167161"/>
                <a:gd name="connsiteY3" fmla="*/ 557562 h 1621884"/>
                <a:gd name="connsiteX4" fmla="*/ 520390 w 1167161"/>
                <a:gd name="connsiteY4" fmla="*/ 1271240 h 1621884"/>
                <a:gd name="connsiteX5" fmla="*/ 579863 w 1167161"/>
                <a:gd name="connsiteY5" fmla="*/ 1107688 h 1621884"/>
                <a:gd name="connsiteX6" fmla="*/ 617034 w 1167161"/>
                <a:gd name="connsiteY6" fmla="*/ 1471962 h 1621884"/>
                <a:gd name="connsiteX7" fmla="*/ 721112 w 1167161"/>
                <a:gd name="connsiteY7" fmla="*/ 208157 h 1621884"/>
                <a:gd name="connsiteX8" fmla="*/ 795453 w 1167161"/>
                <a:gd name="connsiteY8" fmla="*/ 557562 h 1621884"/>
                <a:gd name="connsiteX9" fmla="*/ 869795 w 1167161"/>
                <a:gd name="connsiteY9" fmla="*/ 89210 h 1621884"/>
                <a:gd name="connsiteX10" fmla="*/ 1167161 w 1167161"/>
                <a:gd name="connsiteY10" fmla="*/ 22303 h 1621884"/>
                <a:gd name="connsiteX0" fmla="*/ 0 w 1167161"/>
                <a:gd name="connsiteY0" fmla="*/ 193288 h 1558384"/>
                <a:gd name="connsiteX1" fmla="*/ 327102 w 1167161"/>
                <a:gd name="connsiteY1" fmla="*/ 178420 h 1558384"/>
                <a:gd name="connsiteX2" fmla="*/ 416312 w 1167161"/>
                <a:gd name="connsiteY2" fmla="*/ 654206 h 1558384"/>
                <a:gd name="connsiteX3" fmla="*/ 446049 w 1167161"/>
                <a:gd name="connsiteY3" fmla="*/ 557562 h 1558384"/>
                <a:gd name="connsiteX4" fmla="*/ 520390 w 1167161"/>
                <a:gd name="connsiteY4" fmla="*/ 1271240 h 1558384"/>
                <a:gd name="connsiteX5" fmla="*/ 579863 w 1167161"/>
                <a:gd name="connsiteY5" fmla="*/ 1107688 h 1558384"/>
                <a:gd name="connsiteX6" fmla="*/ 617034 w 1167161"/>
                <a:gd name="connsiteY6" fmla="*/ 1471962 h 1558384"/>
                <a:gd name="connsiteX7" fmla="*/ 721113 w 1167161"/>
                <a:gd name="connsiteY7" fmla="*/ 589157 h 1558384"/>
                <a:gd name="connsiteX8" fmla="*/ 795453 w 1167161"/>
                <a:gd name="connsiteY8" fmla="*/ 557562 h 1558384"/>
                <a:gd name="connsiteX9" fmla="*/ 869795 w 1167161"/>
                <a:gd name="connsiteY9" fmla="*/ 89210 h 1558384"/>
                <a:gd name="connsiteX10" fmla="*/ 1167161 w 1167161"/>
                <a:gd name="connsiteY10" fmla="*/ 22303 h 1558384"/>
                <a:gd name="connsiteX0" fmla="*/ 0 w 1167161"/>
                <a:gd name="connsiteY0" fmla="*/ 193288 h 1558384"/>
                <a:gd name="connsiteX1" fmla="*/ 327102 w 1167161"/>
                <a:gd name="connsiteY1" fmla="*/ 178420 h 1558384"/>
                <a:gd name="connsiteX2" fmla="*/ 416312 w 1167161"/>
                <a:gd name="connsiteY2" fmla="*/ 882806 h 1558384"/>
                <a:gd name="connsiteX3" fmla="*/ 446049 w 1167161"/>
                <a:gd name="connsiteY3" fmla="*/ 557562 h 1558384"/>
                <a:gd name="connsiteX4" fmla="*/ 520390 w 1167161"/>
                <a:gd name="connsiteY4" fmla="*/ 1271240 h 1558384"/>
                <a:gd name="connsiteX5" fmla="*/ 579863 w 1167161"/>
                <a:gd name="connsiteY5" fmla="*/ 1107688 h 1558384"/>
                <a:gd name="connsiteX6" fmla="*/ 617034 w 1167161"/>
                <a:gd name="connsiteY6" fmla="*/ 1471962 h 1558384"/>
                <a:gd name="connsiteX7" fmla="*/ 721113 w 1167161"/>
                <a:gd name="connsiteY7" fmla="*/ 589157 h 1558384"/>
                <a:gd name="connsiteX8" fmla="*/ 795453 w 1167161"/>
                <a:gd name="connsiteY8" fmla="*/ 557562 h 1558384"/>
                <a:gd name="connsiteX9" fmla="*/ 869795 w 1167161"/>
                <a:gd name="connsiteY9" fmla="*/ 89210 h 1558384"/>
                <a:gd name="connsiteX10" fmla="*/ 1167161 w 1167161"/>
                <a:gd name="connsiteY10" fmla="*/ 22303 h 155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161" h="1558384">
                  <a:moveTo>
                    <a:pt x="0" y="193288"/>
                  </a:moveTo>
                  <a:cubicBezTo>
                    <a:pt x="128858" y="147444"/>
                    <a:pt x="257717" y="63500"/>
                    <a:pt x="327102" y="178420"/>
                  </a:cubicBezTo>
                  <a:cubicBezTo>
                    <a:pt x="396487" y="293340"/>
                    <a:pt x="396488" y="819616"/>
                    <a:pt x="416312" y="882806"/>
                  </a:cubicBezTo>
                  <a:cubicBezTo>
                    <a:pt x="436137" y="945996"/>
                    <a:pt x="428703" y="492823"/>
                    <a:pt x="446049" y="557562"/>
                  </a:cubicBezTo>
                  <a:cubicBezTo>
                    <a:pt x="463395" y="622301"/>
                    <a:pt x="498088" y="1179552"/>
                    <a:pt x="520390" y="1271240"/>
                  </a:cubicBezTo>
                  <a:cubicBezTo>
                    <a:pt x="542692" y="1362928"/>
                    <a:pt x="563756" y="1074234"/>
                    <a:pt x="579863" y="1107688"/>
                  </a:cubicBezTo>
                  <a:cubicBezTo>
                    <a:pt x="595970" y="1141142"/>
                    <a:pt x="593492" y="1558384"/>
                    <a:pt x="617034" y="1471962"/>
                  </a:cubicBezTo>
                  <a:cubicBezTo>
                    <a:pt x="640576" y="1385540"/>
                    <a:pt x="691377" y="741557"/>
                    <a:pt x="721113" y="589157"/>
                  </a:cubicBezTo>
                  <a:cubicBezTo>
                    <a:pt x="750849" y="436757"/>
                    <a:pt x="770673" y="640886"/>
                    <a:pt x="795453" y="557562"/>
                  </a:cubicBezTo>
                  <a:cubicBezTo>
                    <a:pt x="820233" y="474238"/>
                    <a:pt x="807844" y="178420"/>
                    <a:pt x="869795" y="89210"/>
                  </a:cubicBezTo>
                  <a:cubicBezTo>
                    <a:pt x="931746" y="0"/>
                    <a:pt x="1070517" y="4957"/>
                    <a:pt x="1167161" y="22303"/>
                  </a:cubicBezTo>
                </a:path>
              </a:pathLst>
            </a:cu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 flipH="1" flipV="1">
              <a:off x="6704806" y="5715000"/>
              <a:ext cx="1372394" cy="79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086600" y="4724400"/>
              <a:ext cx="806631" cy="2616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white"/>
                  </a:solidFill>
                  <a:latin typeface="Tahoma" pitchFamily="34" charset="0"/>
                </a:rPr>
                <a:t>3000 cm</a:t>
              </a:r>
              <a:r>
                <a:rPr lang="en-US" sz="1100" baseline="30000" dirty="0">
                  <a:solidFill>
                    <a:prstClr val="white"/>
                  </a:solidFill>
                  <a:latin typeface="Tahoma" pitchFamily="34" charset="0"/>
                </a:rPr>
                <a:t>-1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72200" y="4876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Small peak shouldered just above 3000 cm</a:t>
            </a:r>
            <a:r>
              <a:rPr lang="en-US" baseline="30000" dirty="0">
                <a:solidFill>
                  <a:prstClr val="white"/>
                </a:solidFill>
                <a:latin typeface="Tahoma" pitchFamily="34" charset="0"/>
              </a:rPr>
              <a:t>-1  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C=</a:t>
            </a: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C—H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or Ph</a:t>
            </a: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—H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</a:t>
            </a:r>
            <a:endParaRPr lang="en-US" baseline="30000" dirty="0">
              <a:solidFill>
                <a:prstClr val="whit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0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cyclohexyl-carboxaldehy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524000" y="533401"/>
            <a:ext cx="601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10"/>
            </a:pPr>
            <a:r>
              <a:rPr lang="en-US" sz="1600" b="1" dirty="0" err="1">
                <a:solidFill>
                  <a:srgbClr val="9E5E9B"/>
                </a:solidFill>
                <a:latin typeface="Arial" charset="0"/>
              </a:rPr>
              <a:t>Aldehydes</a:t>
            </a:r>
            <a:r>
              <a:rPr lang="en-US" sz="1600" b="1" dirty="0">
                <a:solidFill>
                  <a:srgbClr val="EA6312"/>
                </a:solidFill>
                <a:latin typeface="Arial" charset="0"/>
              </a:rPr>
              <a:t> 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C=O (carbonyl) stretch from 1720-1740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Band is sensitive to conjugation, as are all carbonyls (upcoming slide)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A highly unique sp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C-H stretch appears as a doublet, 2720 &amp; 2820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called a “</a:t>
            </a:r>
            <a:r>
              <a:rPr lang="en-US" sz="1600" i="1" dirty="0">
                <a:solidFill>
                  <a:prstClr val="white"/>
                </a:solidFill>
                <a:latin typeface="Arial" charset="0"/>
              </a:rPr>
              <a:t>Fermi doublet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”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prstClr val="black"/>
                </a:solidFill>
                <a:latin typeface="Arial" charset="0"/>
              </a:rPr>
              <a:t>Cyclohexyl</a:t>
            </a:r>
            <a:r>
              <a:rPr 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</a:rPr>
              <a:t>carboxaldehyde</a:t>
            </a:r>
            <a:endParaRPr lang="en-US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24600" y="3200400"/>
            <a:ext cx="457200" cy="2971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3352800"/>
            <a:ext cx="527824" cy="14478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1" name="Picture 10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1" y="2514601"/>
            <a:ext cx="1171575" cy="426027"/>
          </a:xfrm>
          <a:prstGeom prst="rect">
            <a:avLst/>
          </a:prstGeom>
        </p:spPr>
      </p:pic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8534400" y="533400"/>
          <a:ext cx="1066800" cy="93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S ChemDraw Drawing" r:id="rId5" imgW="725190" imgH="636563" progId="ChemDraw.Document.6.0">
                  <p:embed/>
                </p:oleObj>
              </mc:Choice>
              <mc:Fallback>
                <p:oleObj name="CS ChemDraw Drawing" r:id="rId5" imgW="725190" imgH="636563" progId="ChemDraw.Document.6.0">
                  <p:embed/>
                  <p:pic>
                    <p:nvPicPr>
                      <p:cNvPr id="112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33400"/>
                        <a:ext cx="1066800" cy="936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144000" y="838200"/>
            <a:ext cx="4572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14263" y="533400"/>
            <a:ext cx="258337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800601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(w-m)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56388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11403797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3-methyl-2-pentano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524000" y="533401"/>
            <a:ext cx="594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11"/>
            </a:pPr>
            <a:r>
              <a:rPr lang="en-US" sz="1600" b="1" dirty="0" err="1">
                <a:solidFill>
                  <a:srgbClr val="9E5E9B"/>
                </a:solidFill>
                <a:latin typeface="Arial" charset="0"/>
              </a:rPr>
              <a:t>Ketones</a:t>
            </a:r>
            <a:endParaRPr lang="en-US" sz="1600" b="1" dirty="0">
              <a:solidFill>
                <a:srgbClr val="9E5E9B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Simplest of the carbonyl compounds as far as IR spectrum – carbonyl only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C=O stretch occurs at 1705-1725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3-methyl-2-pentanone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0" y="3124200"/>
            <a:ext cx="4572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8" name="Picture 7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1" y="2514601"/>
            <a:ext cx="1171575" cy="426027"/>
          </a:xfrm>
          <a:prstGeom prst="rect">
            <a:avLst/>
          </a:prstGeom>
        </p:spPr>
      </p:pic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8458200" y="533400"/>
          <a:ext cx="1145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S ChemDraw Drawing" r:id="rId5" imgW="677711" imgH="541958" progId="ChemDraw.Document.6.0">
                  <p:embed/>
                </p:oleObj>
              </mc:Choice>
              <mc:Fallback>
                <p:oleObj name="CS ChemDraw Drawing" r:id="rId5" imgW="677711" imgH="541958" progId="ChemDraw.Document.6.0">
                  <p:embed/>
                  <p:pic>
                    <p:nvPicPr>
                      <p:cNvPr id="12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33400"/>
                        <a:ext cx="11450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610600" y="533400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3340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42815461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Ethyl-pivalat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524000" y="533401"/>
            <a:ext cx="571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12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Esters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C=O stretch at 1735-1750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44588" lvl="2" indent="-1682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Strong band for C-O at a higher frequency than ethers or  alcohols at 1150-1250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endParaRPr lang="en-US" sz="16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24600" y="3200400"/>
            <a:ext cx="5334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0" y="3352800"/>
            <a:ext cx="381000" cy="2819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Ethyl pivalate</a:t>
            </a:r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8382000" y="533401"/>
          <a:ext cx="1447800" cy="933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S ChemDraw Drawing" r:id="rId4" imgW="834566" imgH="537386" progId="ChemDraw.Document.6.0">
                  <p:embed/>
                </p:oleObj>
              </mc:Choice>
              <mc:Fallback>
                <p:oleObj name="CS ChemDraw Drawing" r:id="rId4" imgW="834566" imgH="537386" progId="ChemDraw.Document.6.0">
                  <p:embed/>
                  <p:pic>
                    <p:nvPicPr>
                      <p:cNvPr id="133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33401"/>
                        <a:ext cx="1447800" cy="933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9296400" y="838200"/>
            <a:ext cx="304800" cy="3810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89020" y="434898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91600" y="914400"/>
            <a:ext cx="45720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53340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3400" y="563880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(s)</a:t>
            </a:r>
          </a:p>
        </p:txBody>
      </p:sp>
      <p:pic>
        <p:nvPicPr>
          <p:cNvPr id="17" name="Picture 16" descr="carbony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903336" y="2173866"/>
            <a:ext cx="1323975" cy="48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8131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Microsoft Office PowerPoint</Application>
  <PresentationFormat>Widescreen</PresentationFormat>
  <Paragraphs>205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Century Gothic</vt:lpstr>
      <vt:lpstr>Symbol</vt:lpstr>
      <vt:lpstr>Tahoma</vt:lpstr>
      <vt:lpstr>Times New Roman</vt:lpstr>
      <vt:lpstr>Wingdings 3</vt:lpstr>
      <vt:lpstr>Ion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Mohammed</cp:lastModifiedBy>
  <cp:revision>1</cp:revision>
  <dcterms:created xsi:type="dcterms:W3CDTF">2018-03-30T05:48:25Z</dcterms:created>
  <dcterms:modified xsi:type="dcterms:W3CDTF">2018-03-30T05:48:37Z</dcterms:modified>
</cp:coreProperties>
</file>