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78BB6-EDF4-41BE-8701-370398A0B4C4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A72CC-7D30-4CEA-9692-8CFFCFC85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46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D643F1-E5E4-4859-AACA-AD582D111DD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39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D36552-BCF4-4CFE-872D-E9EF9F1934C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1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6" y="1447802"/>
            <a:ext cx="8827957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6" y="4777380"/>
            <a:ext cx="882795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B2BCC-A37A-44C1-A140-7A6B30CDAE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73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4800587"/>
            <a:ext cx="882795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6" y="685800"/>
            <a:ext cx="8827957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7" y="5367325"/>
            <a:ext cx="882795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50450-219B-40ED-9857-4FC56A313E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6" y="1447800"/>
            <a:ext cx="8827957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3657600"/>
            <a:ext cx="8827957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50450-219B-40ED-9857-4FC56A313E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27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213" y="1447800"/>
            <a:ext cx="800139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904" y="3771174"/>
            <a:ext cx="7281545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6" y="4350657"/>
            <a:ext cx="8827957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50450-219B-40ED-9857-4FC56A313E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530" y="971253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2921" y="2613787"/>
            <a:ext cx="80212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7776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3124201"/>
            <a:ext cx="88279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50450-219B-40ED-9857-4FC56A313E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68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113" y="1981200"/>
            <a:ext cx="29476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633" y="2667000"/>
            <a:ext cx="292811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4672" y="1981200"/>
            <a:ext cx="29370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4116" y="2667000"/>
            <a:ext cx="294756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1981200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6556" y="2667000"/>
            <a:ext cx="2932877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50450-219B-40ED-9857-4FC56A313E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5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633" y="4250949"/>
            <a:ext cx="294081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633" y="2209800"/>
            <a:ext cx="294081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633" y="4827213"/>
            <a:ext cx="294081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0389" y="4250949"/>
            <a:ext cx="29312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0388" y="2209800"/>
            <a:ext cx="293128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9035" y="4827212"/>
            <a:ext cx="29351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6556" y="4250949"/>
            <a:ext cx="29328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6555" y="2209800"/>
            <a:ext cx="2932877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6433" y="4827210"/>
            <a:ext cx="293676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711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404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50450-219B-40ED-9857-4FC56A313E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25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E4A97-6E4A-42A3-BFEB-12CE021B3A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86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6377" y="430215"/>
            <a:ext cx="1753057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633" y="773205"/>
            <a:ext cx="7425083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BF56A9-DD74-42CC-87CC-C7215D0711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67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12FDC-421D-4F90-850E-58106089D7C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80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8" y="2861735"/>
            <a:ext cx="8827956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6" y="4777381"/>
            <a:ext cx="8827957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39486-060E-4BE9-A075-8C554E67BE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5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601" y="2060577"/>
            <a:ext cx="439748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5967" y="2056093"/>
            <a:ext cx="4397487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AC0C10-D623-4727-8000-DB6D37C561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1905000"/>
            <a:ext cx="439748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601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5969" y="1905000"/>
            <a:ext cx="439748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5969" y="2514600"/>
            <a:ext cx="439748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6816FC-CD52-4399-B06A-B521C57446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4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B785F0-82F3-4FED-817D-3577E224F2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71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DB840-7E5F-4C13-B3A1-6C2315A6BE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6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1447800"/>
            <a:ext cx="3401949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863" y="1447800"/>
            <a:ext cx="5197351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129282"/>
            <a:ext cx="3401949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DFD87-7DE2-4B87-9744-ED5BC9EB9E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5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208" y="1854192"/>
            <a:ext cx="5094232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51357" y="1143000"/>
            <a:ext cx="320123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5" y="3657600"/>
            <a:ext cx="508630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50CC2-A12D-432A-AE99-16FB04B055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5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8399243" y="1676400"/>
            <a:ext cx="37592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7586443" y="-457200"/>
            <a:ext cx="21336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8399243" y="6096000"/>
            <a:ext cx="13208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05317" y="2667000"/>
            <a:ext cx="5588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119717" y="2895600"/>
            <a:ext cx="31496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280" y="452718"/>
            <a:ext cx="94071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600" y="2052925"/>
            <a:ext cx="8948872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8419" y="1790661"/>
            <a:ext cx="990599" cy="30487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4413" y="3225261"/>
            <a:ext cx="3859795" cy="3048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5242" y="295737"/>
            <a:ext cx="838417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966971-018A-4CC7-91EA-3937A1CBF5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8412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86000" y="35814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Infrared </a:t>
            </a:r>
            <a:r>
              <a:rPr lang="en-US" dirty="0">
                <a:solidFill>
                  <a:schemeClr val="accent2"/>
                </a:solidFill>
              </a:rPr>
              <a:t>Spectroscopy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362200" y="5029200"/>
            <a:ext cx="7772400" cy="66501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</a:rPr>
              <a:t>Dr. Basma M. </a:t>
            </a:r>
            <a:r>
              <a:rPr lang="en-US" sz="2400" b="1" dirty="0" err="1">
                <a:solidFill>
                  <a:schemeClr val="bg1"/>
                </a:solidFill>
              </a:rPr>
              <a:t>Abd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razik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2400" dirty="0">
              <a:solidFill>
                <a:schemeClr val="accent6"/>
              </a:solidFill>
            </a:endParaRPr>
          </a:p>
          <a:p>
            <a:pPr algn="ctr">
              <a:defRPr/>
            </a:pP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647700"/>
            <a:ext cx="8229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4407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457200"/>
            <a:ext cx="7162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63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524000" y="1"/>
            <a:ext cx="88392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Tahoma" pitchFamily="34" charset="0"/>
              </a:rPr>
              <a:t>IR Spectroscopy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  <a:latin typeface="Tahoma" pitchFamily="34" charset="0"/>
            </a:endParaRP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romanUcPeriod"/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Introduction</a:t>
            </a:r>
          </a:p>
          <a:p>
            <a:pPr marL="969963" lvl="1" indent="-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lang="en-US" b="1" dirty="0">
                <a:solidFill>
                  <a:prstClr val="white"/>
                </a:solidFill>
                <a:latin typeface="Tahoma" pitchFamily="34" charset="0"/>
              </a:rPr>
              <a:t>Spectroscopy </a:t>
            </a: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is the study of the interaction of matter with the electromagnetic spectrum</a:t>
            </a:r>
          </a:p>
          <a:p>
            <a:pPr marL="457200" indent="-4572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Tahoma" pitchFamily="34" charset="0"/>
            </a:endParaRPr>
          </a:p>
          <a:p>
            <a:pPr marL="1371600" lvl="2" indent="-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Electromagnetic radiation displays the properties of both particles and waves</a:t>
            </a:r>
          </a:p>
          <a:p>
            <a:pPr marL="1371600" lvl="2" indent="-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prstClr val="white"/>
              </a:solidFill>
              <a:latin typeface="Tahoma" pitchFamily="34" charset="0"/>
            </a:endParaRPr>
          </a:p>
          <a:p>
            <a:pPr marL="1371600" lvl="2" indent="-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The particle component is called a </a:t>
            </a:r>
            <a:r>
              <a:rPr lang="en-US" b="1" i="1" dirty="0">
                <a:solidFill>
                  <a:prstClr val="white"/>
                </a:solidFill>
                <a:latin typeface="Tahoma" pitchFamily="34" charset="0"/>
              </a:rPr>
              <a:t>photon</a:t>
            </a:r>
          </a:p>
          <a:p>
            <a:pPr marL="1371600" lvl="2" indent="-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prstClr val="white"/>
              </a:solidFill>
              <a:latin typeface="Tahoma" pitchFamily="34" charset="0"/>
            </a:endParaRPr>
          </a:p>
          <a:p>
            <a:pPr marL="1371600" lvl="2" indent="-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The energy (</a:t>
            </a:r>
            <a:r>
              <a:rPr lang="en-US" b="1" dirty="0">
                <a:solidFill>
                  <a:prstClr val="white"/>
                </a:solidFill>
                <a:latin typeface="Tahoma" pitchFamily="34" charset="0"/>
              </a:rPr>
              <a:t>E</a:t>
            </a: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) component of a photon is proportional to the frequency. Where </a:t>
            </a:r>
            <a:r>
              <a:rPr lang="en-US" b="1" dirty="0">
                <a:solidFill>
                  <a:prstClr val="white"/>
                </a:solidFill>
                <a:latin typeface="Tahoma" pitchFamily="34" charset="0"/>
              </a:rPr>
              <a:t>h</a:t>
            </a: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 is Planck’s constant and </a:t>
            </a:r>
            <a:r>
              <a:rPr lang="en-US" dirty="0">
                <a:solidFill>
                  <a:prstClr val="white"/>
                </a:solidFill>
                <a:latin typeface="Symbol" pitchFamily="18" charset="2"/>
              </a:rPr>
              <a:t>n</a:t>
            </a: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 is the frequency in Hertz (cycles per second) </a:t>
            </a:r>
          </a:p>
          <a:p>
            <a:pPr marL="1371600" lvl="2" indent="-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prstClr val="white"/>
              </a:solidFill>
              <a:latin typeface="Tahoma" pitchFamily="34" charset="0"/>
            </a:endParaRPr>
          </a:p>
          <a:p>
            <a:pPr marL="1371600" lvl="2" indent="-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                                                  	 </a:t>
            </a:r>
            <a:r>
              <a:rPr lang="en-US" b="1" dirty="0">
                <a:solidFill>
                  <a:prstClr val="white"/>
                </a:solidFill>
                <a:latin typeface="Tahoma" pitchFamily="34" charset="0"/>
              </a:rPr>
              <a:t>E = </a:t>
            </a:r>
            <a:r>
              <a:rPr lang="en-US" b="1" dirty="0" err="1">
                <a:solidFill>
                  <a:prstClr val="white"/>
                </a:solidFill>
                <a:latin typeface="Tahoma" pitchFamily="34" charset="0"/>
              </a:rPr>
              <a:t>h</a:t>
            </a:r>
            <a:r>
              <a:rPr lang="en-US" b="1" dirty="0" err="1">
                <a:solidFill>
                  <a:prstClr val="white"/>
                </a:solidFill>
                <a:latin typeface="Symbol" pitchFamily="18" charset="2"/>
              </a:rPr>
              <a:t>n</a:t>
            </a:r>
            <a:endParaRPr lang="en-US" b="1" dirty="0">
              <a:solidFill>
                <a:prstClr val="white"/>
              </a:solidFill>
              <a:latin typeface="Symbol" pitchFamily="18" charset="2"/>
            </a:endParaRPr>
          </a:p>
          <a:p>
            <a:pPr marL="1371600" lvl="2" indent="-4572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EA6312"/>
              </a:solidFill>
              <a:latin typeface="Symbol" pitchFamily="18" charset="2"/>
            </a:endParaRPr>
          </a:p>
          <a:p>
            <a:pPr marL="1371600" lvl="2" indent="-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4"/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The term “photon” is implied to mean a small, </a:t>
            </a:r>
            <a:r>
              <a:rPr lang="en-US" dirty="0" err="1">
                <a:solidFill>
                  <a:prstClr val="white"/>
                </a:solidFill>
                <a:latin typeface="Tahoma" pitchFamily="34" charset="0"/>
              </a:rPr>
              <a:t>massless</a:t>
            </a: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 particle that contains a small wave-packet of EM radiation/light – we will use this terminology in the course</a:t>
            </a:r>
          </a:p>
        </p:txBody>
      </p:sp>
    </p:spTree>
    <p:extLst>
      <p:ext uri="{BB962C8B-B14F-4D97-AF65-F5344CB8AC3E}">
        <p14:creationId xmlns:p14="http://schemas.microsoft.com/office/powerpoint/2010/main" val="409352774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524000" y="0"/>
            <a:ext cx="87630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Tahoma" pitchFamily="34" charset="0"/>
              </a:rPr>
              <a:t>IR Spectroscopy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  <a:latin typeface="Tahoma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romanUcPeriod"/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Introduction</a:t>
            </a: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r>
              <a:rPr lang="en-US" dirty="0">
                <a:solidFill>
                  <a:prstClr val="white"/>
                </a:solidFill>
                <a:latin typeface="Arial" charset="0"/>
              </a:rPr>
              <a:t>Because the speed of light, </a:t>
            </a:r>
            <a:r>
              <a:rPr lang="en-US" b="1" i="1" dirty="0">
                <a:solidFill>
                  <a:srgbClr val="9E5E9B"/>
                </a:solidFill>
                <a:latin typeface="Arial" charset="0"/>
              </a:rPr>
              <a:t>c</a:t>
            </a:r>
            <a:r>
              <a:rPr lang="en-US" dirty="0">
                <a:solidFill>
                  <a:prstClr val="white"/>
                </a:solidFill>
                <a:latin typeface="Arial" charset="0"/>
              </a:rPr>
              <a:t>, is constant, the </a:t>
            </a:r>
            <a:r>
              <a:rPr lang="en-US" b="1" i="1" dirty="0">
                <a:solidFill>
                  <a:srgbClr val="9E5E9B"/>
                </a:solidFill>
                <a:latin typeface="Arial" charset="0"/>
              </a:rPr>
              <a:t>frequency, </a:t>
            </a:r>
            <a:r>
              <a:rPr lang="en-US" b="1" i="1" dirty="0">
                <a:solidFill>
                  <a:srgbClr val="9E5E9B"/>
                </a:solidFill>
                <a:latin typeface="Symbol" pitchFamily="18" charset="2"/>
              </a:rPr>
              <a:t>n</a:t>
            </a:r>
            <a:r>
              <a:rPr lang="en-US" dirty="0">
                <a:solidFill>
                  <a:prstClr val="white"/>
                </a:solidFill>
                <a:latin typeface="Arial" charset="0"/>
              </a:rPr>
              <a:t>, (number of cycles of the wave per second) can complete in the same time, must be inversely proportional to how long the oscillation is, or </a:t>
            </a:r>
            <a:r>
              <a:rPr lang="en-US" b="1" i="1" dirty="0">
                <a:solidFill>
                  <a:srgbClr val="9E5E9B"/>
                </a:solidFill>
                <a:latin typeface="Arial" charset="0"/>
              </a:rPr>
              <a:t>wavelength</a:t>
            </a:r>
            <a:r>
              <a:rPr lang="en-US" dirty="0">
                <a:solidFill>
                  <a:prstClr val="white"/>
                </a:solidFill>
                <a:latin typeface="Arial" charset="0"/>
              </a:rPr>
              <a:t>:</a:t>
            </a:r>
            <a:endParaRPr lang="en-US" dirty="0">
              <a:solidFill>
                <a:prstClr val="white"/>
              </a:solidFill>
              <a:latin typeface="Tahoma" pitchFamily="34" charset="0"/>
            </a:endParaRP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endParaRPr lang="en-US" dirty="0">
              <a:solidFill>
                <a:prstClr val="white"/>
              </a:solidFill>
              <a:latin typeface="Tahoma" pitchFamily="34" charset="0"/>
            </a:endParaRP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endParaRPr lang="en-US" dirty="0">
              <a:solidFill>
                <a:prstClr val="white"/>
              </a:solidFill>
              <a:latin typeface="Tahoma" pitchFamily="34" charset="0"/>
            </a:endParaRP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endParaRPr lang="en-US" dirty="0">
              <a:solidFill>
                <a:prstClr val="white"/>
              </a:solidFill>
              <a:latin typeface="Tahoma" pitchFamily="34" charset="0"/>
            </a:endParaRP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endParaRPr lang="en-US" dirty="0">
              <a:solidFill>
                <a:prstClr val="white"/>
              </a:solidFill>
              <a:latin typeface="Tahoma" pitchFamily="34" charset="0"/>
            </a:endParaRP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endParaRPr lang="en-US" dirty="0">
              <a:solidFill>
                <a:prstClr val="white"/>
              </a:solidFill>
              <a:latin typeface="Tahoma" pitchFamily="34" charset="0"/>
            </a:endParaRP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endParaRPr lang="en-US" dirty="0">
              <a:solidFill>
                <a:prstClr val="white"/>
              </a:solidFill>
              <a:latin typeface="Tahoma" pitchFamily="34" charset="0"/>
            </a:endParaRP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Amplitude, </a:t>
            </a:r>
            <a:r>
              <a:rPr lang="en-US" b="1" i="1" dirty="0">
                <a:solidFill>
                  <a:srgbClr val="9E5E9B"/>
                </a:solidFill>
                <a:latin typeface="Tahoma" pitchFamily="34" charset="0"/>
              </a:rPr>
              <a:t>A</a:t>
            </a: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, describes the wave height, or strength of the oscillation </a:t>
            </a:r>
            <a:endParaRPr lang="en-US" b="1" i="1" dirty="0">
              <a:solidFill>
                <a:srgbClr val="EA6312"/>
              </a:solidFill>
              <a:latin typeface="Tahoma" pitchFamily="34" charset="0"/>
            </a:endParaRP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endParaRPr lang="en-US" dirty="0">
              <a:solidFill>
                <a:prstClr val="white"/>
              </a:solidFill>
              <a:latin typeface="Tahoma" pitchFamily="34" charset="0"/>
            </a:endParaRP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Because the atomic particles in matter also exhibit wave and particle properties (though opposite in how much)  EM radiation can interact with matter in two ways:</a:t>
            </a:r>
          </a:p>
          <a:p>
            <a:pPr marL="1828800" lvl="3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Collision – particle-to-particle – energy is lost as heat and movement</a:t>
            </a:r>
          </a:p>
          <a:p>
            <a:pPr marL="1828800" lvl="3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dirty="0">
              <a:solidFill>
                <a:prstClr val="white"/>
              </a:solidFill>
              <a:latin typeface="Tahoma" pitchFamily="34" charset="0"/>
            </a:endParaRPr>
          </a:p>
          <a:p>
            <a:pPr marL="1828800" lvl="3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Coupling – the wave property of the radiation matches the wave property of the particle and “couple” to the next higher quantum mechanical energy level                                    	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251326" y="1995489"/>
            <a:ext cx="588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white"/>
                </a:solidFill>
                <a:latin typeface="Symbol" pitchFamily="18" charset="2"/>
              </a:rPr>
              <a:t>n</a:t>
            </a:r>
            <a:r>
              <a:rPr lang="en-US" sz="2000" b="1">
                <a:solidFill>
                  <a:prstClr val="white"/>
                </a:solidFill>
                <a:latin typeface="Times New Roman" pitchFamily="18" charset="0"/>
              </a:rPr>
              <a:t> = 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5334001" y="2743201"/>
            <a:ext cx="1958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prstClr val="white"/>
                </a:solidFill>
                <a:latin typeface="Arial" charset="0"/>
              </a:rPr>
              <a:t>c</a:t>
            </a:r>
            <a:r>
              <a:rPr lang="en-US" b="1">
                <a:solidFill>
                  <a:prstClr val="white"/>
                </a:solidFill>
                <a:latin typeface="Arial" charset="0"/>
              </a:rPr>
              <a:t> = 3 x 10</a:t>
            </a:r>
            <a:r>
              <a:rPr lang="en-US" b="1" baseline="30000">
                <a:solidFill>
                  <a:prstClr val="white"/>
                </a:solidFill>
                <a:latin typeface="Arial" charset="0"/>
              </a:rPr>
              <a:t>10</a:t>
            </a:r>
            <a:r>
              <a:rPr lang="en-US" b="1">
                <a:solidFill>
                  <a:prstClr val="white"/>
                </a:solidFill>
                <a:latin typeface="Arial" charset="0"/>
              </a:rPr>
              <a:t> cm/s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800600" y="1828801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white"/>
                </a:solidFill>
                <a:latin typeface="Times New Roman" pitchFamily="18" charset="0"/>
              </a:rPr>
              <a:t>___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953000" y="2209801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white"/>
                </a:solidFill>
                <a:latin typeface="Symbol" pitchFamily="18" charset="2"/>
              </a:rPr>
              <a:t>l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937126" y="1766889"/>
            <a:ext cx="296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>
                <a:solidFill>
                  <a:prstClr val="white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6705600" y="2057401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white"/>
                </a:solidFill>
                <a:latin typeface="Times New Roman" pitchFamily="18" charset="0"/>
                <a:sym typeface="SymbolPS" pitchFamily="18" charset="2"/>
              </a:rPr>
              <a:t> </a:t>
            </a:r>
            <a:r>
              <a:rPr lang="en-US" sz="2000" b="1" i="1">
                <a:solidFill>
                  <a:prstClr val="white"/>
                </a:solidFill>
                <a:latin typeface="Arial" charset="0"/>
              </a:rPr>
              <a:t>E</a:t>
            </a:r>
            <a:r>
              <a:rPr lang="en-US" sz="2000" b="1">
                <a:solidFill>
                  <a:prstClr val="white"/>
                </a:solidFill>
                <a:latin typeface="Times New Roman" pitchFamily="18" charset="0"/>
              </a:rPr>
              <a:t> = </a:t>
            </a:r>
            <a:r>
              <a:rPr lang="en-US" sz="2000" b="1" i="1">
                <a:solidFill>
                  <a:prstClr val="white"/>
                </a:solidFill>
                <a:latin typeface="Times New Roman" pitchFamily="18" charset="0"/>
              </a:rPr>
              <a:t>h</a:t>
            </a:r>
            <a:r>
              <a:rPr lang="en-US" sz="2000" b="1">
                <a:solidFill>
                  <a:prstClr val="white"/>
                </a:solidFill>
                <a:latin typeface="Symbol" pitchFamily="18" charset="2"/>
              </a:rPr>
              <a:t>n</a:t>
            </a:r>
            <a:r>
              <a:rPr lang="en-US" sz="2000" b="1">
                <a:solidFill>
                  <a:prstClr val="white"/>
                </a:solidFill>
                <a:latin typeface="Times New Roman" pitchFamily="18" charset="0"/>
              </a:rPr>
              <a:t> = 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8153400" y="1905001"/>
            <a:ext cx="56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white"/>
                </a:solidFill>
                <a:latin typeface="Times New Roman" pitchFamily="18" charset="0"/>
              </a:rPr>
              <a:t>___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8305800" y="2286001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prstClr val="white"/>
                </a:solidFill>
                <a:latin typeface="Symbol" pitchFamily="18" charset="2"/>
              </a:rPr>
              <a:t>l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8213725" y="1843089"/>
            <a:ext cx="43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i="1">
                <a:solidFill>
                  <a:prstClr val="white"/>
                </a:solidFill>
                <a:latin typeface="Times New Roman" pitchFamily="18" charset="0"/>
              </a:rPr>
              <a:t>hc</a:t>
            </a:r>
          </a:p>
        </p:txBody>
      </p:sp>
    </p:spTree>
    <p:extLst>
      <p:ext uri="{BB962C8B-B14F-4D97-AF65-F5344CB8AC3E}">
        <p14:creationId xmlns:p14="http://schemas.microsoft.com/office/powerpoint/2010/main" val="2549911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609600"/>
            <a:ext cx="8001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34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524000" y="1"/>
            <a:ext cx="89916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Tahoma" pitchFamily="34" charset="0"/>
              </a:rPr>
              <a:t>IR Spectroscopy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  <a:latin typeface="Tahoma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romanUcPeriod"/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Introduction</a:t>
            </a:r>
          </a:p>
          <a:p>
            <a:pPr marL="969963" lvl="1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 startAt="3"/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The IR Spectroscopic Process</a:t>
            </a: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The quantum mechanical energy levels observed in IR spectroscopy are those of </a:t>
            </a:r>
            <a:r>
              <a:rPr lang="en-US" b="1" i="1" dirty="0">
                <a:solidFill>
                  <a:srgbClr val="9E5E9B"/>
                </a:solidFill>
                <a:latin typeface="Tahoma" pitchFamily="34" charset="0"/>
              </a:rPr>
              <a:t>molecular vibration</a:t>
            </a: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prstClr val="white"/>
              </a:solidFill>
              <a:latin typeface="Tahoma" pitchFamily="34" charset="0"/>
            </a:endParaRP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We perceive this vibration as heat</a:t>
            </a: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prstClr val="white"/>
              </a:solidFill>
              <a:latin typeface="Tahoma" pitchFamily="34" charset="0"/>
            </a:endParaRP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When we say a </a:t>
            </a:r>
            <a:r>
              <a:rPr lang="en-US" b="1" i="1" dirty="0">
                <a:solidFill>
                  <a:srgbClr val="9E5E9B"/>
                </a:solidFill>
                <a:latin typeface="Tahoma" pitchFamily="34" charset="0"/>
              </a:rPr>
              <a:t>covalent bond</a:t>
            </a:r>
            <a:r>
              <a:rPr lang="en-US" dirty="0">
                <a:solidFill>
                  <a:srgbClr val="9E5E9B"/>
                </a:solidFill>
                <a:latin typeface="Tahoma" pitchFamily="34" charset="0"/>
              </a:rPr>
              <a:t> </a:t>
            </a: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between two atoms is of a certain length, we are citing an average because the bond behaves as if it were a vibrating spring connecting the two atoms </a:t>
            </a: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prstClr val="white"/>
              </a:solidFill>
              <a:latin typeface="Tahoma" pitchFamily="34" charset="0"/>
            </a:endParaRP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For a simple diatomic molecule, this model is easy to visualize: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endParaRPr lang="en-US" dirty="0">
              <a:solidFill>
                <a:prstClr val="white"/>
              </a:solidFill>
              <a:latin typeface="Tahoma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Tahoma" pitchFamily="34" charset="0"/>
            </a:endParaRPr>
          </a:p>
        </p:txBody>
      </p:sp>
      <p:pic>
        <p:nvPicPr>
          <p:cNvPr id="33795" name="Picture 4" descr="vibrati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114800"/>
            <a:ext cx="381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728235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524000" y="1"/>
            <a:ext cx="89916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white"/>
                </a:solidFill>
                <a:latin typeface="Tahoma" pitchFamily="34" charset="0"/>
              </a:rPr>
              <a:t>IR Spectroscopy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prstClr val="white"/>
              </a:solidFill>
              <a:latin typeface="Tahoma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romanUcPeriod"/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Introduction</a:t>
            </a:r>
          </a:p>
          <a:p>
            <a:pPr marL="969963" lvl="1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 startAt="3"/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The IR Spectroscopic Process</a:t>
            </a:r>
          </a:p>
          <a:p>
            <a:pPr marL="1371600" lvl="2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 startAt="5"/>
            </a:pP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There are two types of bond vibration:</a:t>
            </a:r>
          </a:p>
          <a:p>
            <a:pPr marL="1828800" lvl="3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i="1" dirty="0">
                <a:solidFill>
                  <a:srgbClr val="9E5E9B"/>
                </a:solidFill>
                <a:latin typeface="Tahoma" pitchFamily="34" charset="0"/>
              </a:rPr>
              <a:t>Stretch</a:t>
            </a:r>
            <a:r>
              <a:rPr lang="en-US" dirty="0">
                <a:solidFill>
                  <a:srgbClr val="9E5E9B"/>
                </a:solidFill>
                <a:latin typeface="Tahoma" pitchFamily="34" charset="0"/>
              </a:rPr>
              <a:t> </a:t>
            </a: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– Vibration or oscillation along the line of the bond</a:t>
            </a:r>
          </a:p>
          <a:p>
            <a:pPr marL="1828800" lvl="3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1" i="1" dirty="0">
              <a:solidFill>
                <a:srgbClr val="EA6312"/>
              </a:solidFill>
              <a:latin typeface="Tahoma" pitchFamily="34" charset="0"/>
            </a:endParaRPr>
          </a:p>
          <a:p>
            <a:pPr marL="1828800" lvl="3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1" i="1" dirty="0">
              <a:solidFill>
                <a:srgbClr val="EA6312"/>
              </a:solidFill>
              <a:latin typeface="Tahoma" pitchFamily="34" charset="0"/>
            </a:endParaRPr>
          </a:p>
          <a:p>
            <a:pPr marL="1828800" lvl="3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1" i="1" dirty="0">
              <a:solidFill>
                <a:srgbClr val="EA6312"/>
              </a:solidFill>
              <a:latin typeface="Tahoma" pitchFamily="34" charset="0"/>
            </a:endParaRPr>
          </a:p>
          <a:p>
            <a:pPr marL="1828800" lvl="3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1" i="1" dirty="0">
              <a:solidFill>
                <a:srgbClr val="EA6312"/>
              </a:solidFill>
              <a:latin typeface="Tahoma" pitchFamily="34" charset="0"/>
            </a:endParaRPr>
          </a:p>
          <a:p>
            <a:pPr marL="1828800" lvl="3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1" i="1" dirty="0">
              <a:solidFill>
                <a:srgbClr val="EA6312"/>
              </a:solidFill>
              <a:latin typeface="Tahoma" pitchFamily="34" charset="0"/>
            </a:endParaRPr>
          </a:p>
          <a:p>
            <a:pPr marL="1828800" lvl="3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1" i="1" dirty="0">
              <a:solidFill>
                <a:srgbClr val="EA6312"/>
              </a:solidFill>
              <a:latin typeface="Tahoma" pitchFamily="34" charset="0"/>
            </a:endParaRPr>
          </a:p>
          <a:p>
            <a:pPr marL="1828800" lvl="3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1" i="1" dirty="0">
              <a:solidFill>
                <a:srgbClr val="EA6312"/>
              </a:solidFill>
              <a:latin typeface="Tahoma" pitchFamily="34" charset="0"/>
            </a:endParaRPr>
          </a:p>
          <a:p>
            <a:pPr marL="1828800" lvl="3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b="1" i="1" dirty="0">
                <a:solidFill>
                  <a:srgbClr val="9E5E9B"/>
                </a:solidFill>
                <a:latin typeface="Tahoma" pitchFamily="34" charset="0"/>
              </a:rPr>
              <a:t>Bend</a:t>
            </a:r>
            <a:r>
              <a:rPr lang="en-US" dirty="0">
                <a:solidFill>
                  <a:srgbClr val="9E5E9B"/>
                </a:solidFill>
                <a:latin typeface="Tahoma" pitchFamily="34" charset="0"/>
              </a:rPr>
              <a:t> </a:t>
            </a:r>
            <a:r>
              <a:rPr lang="en-US" dirty="0">
                <a:solidFill>
                  <a:prstClr val="white"/>
                </a:solidFill>
                <a:latin typeface="Tahoma" pitchFamily="34" charset="0"/>
              </a:rPr>
              <a:t>– Vibration or oscillation not along the line of the bond</a:t>
            </a:r>
          </a:p>
          <a:p>
            <a:pPr marL="1828800" lvl="3" indent="-4572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1" i="1" dirty="0">
              <a:solidFill>
                <a:srgbClr val="EA6312"/>
              </a:solidFill>
              <a:latin typeface="Tahoma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Tahoma" pitchFamily="34" charset="0"/>
            </a:endParaRPr>
          </a:p>
        </p:txBody>
      </p:sp>
      <p:grpSp>
        <p:nvGrpSpPr>
          <p:cNvPr id="34819" name="Group 4"/>
          <p:cNvGrpSpPr>
            <a:grpSpLocks/>
          </p:cNvGrpSpPr>
          <p:nvPr/>
        </p:nvGrpSpPr>
        <p:grpSpPr bwMode="auto">
          <a:xfrm>
            <a:off x="5105400" y="1905000"/>
            <a:ext cx="1143000" cy="990600"/>
            <a:chOff x="816" y="672"/>
            <a:chExt cx="1728" cy="139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4887" name="Oval 5"/>
            <p:cNvSpPr>
              <a:spLocks noChangeArrowheads="1"/>
            </p:cNvSpPr>
            <p:nvPr/>
          </p:nvSpPr>
          <p:spPr bwMode="auto">
            <a:xfrm>
              <a:off x="816" y="1680"/>
              <a:ext cx="384" cy="384"/>
            </a:xfrm>
            <a:prstGeom prst="ellipse">
              <a:avLst/>
            </a:prstGeom>
            <a:grpFill/>
            <a:ln w="9525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prstClr val="white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34888" name="Oval 6"/>
            <p:cNvSpPr>
              <a:spLocks noChangeArrowheads="1"/>
            </p:cNvSpPr>
            <p:nvPr/>
          </p:nvSpPr>
          <p:spPr bwMode="auto">
            <a:xfrm>
              <a:off x="816" y="672"/>
              <a:ext cx="384" cy="384"/>
            </a:xfrm>
            <a:prstGeom prst="ellipse">
              <a:avLst/>
            </a:prstGeom>
            <a:grpFill/>
            <a:ln w="9525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prstClr val="white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34889" name="Oval 7"/>
            <p:cNvSpPr>
              <a:spLocks noChangeArrowheads="1"/>
            </p:cNvSpPr>
            <p:nvPr/>
          </p:nvSpPr>
          <p:spPr bwMode="auto">
            <a:xfrm>
              <a:off x="1392" y="1056"/>
              <a:ext cx="624" cy="624"/>
            </a:xfrm>
            <a:prstGeom prst="ellipse">
              <a:avLst/>
            </a:prstGeom>
            <a:grpFill/>
            <a:ln w="9525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prstClr val="white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34890" name="Line 8"/>
            <p:cNvSpPr>
              <a:spLocks noChangeShapeType="1"/>
            </p:cNvSpPr>
            <p:nvPr/>
          </p:nvSpPr>
          <p:spPr bwMode="auto">
            <a:xfrm flipV="1">
              <a:off x="1152" y="1536"/>
              <a:ext cx="288" cy="240"/>
            </a:xfrm>
            <a:prstGeom prst="line">
              <a:avLst/>
            </a:prstGeom>
            <a:grpFill/>
            <a:ln w="76200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34891" name="Line 9"/>
            <p:cNvSpPr>
              <a:spLocks noChangeShapeType="1"/>
            </p:cNvSpPr>
            <p:nvPr/>
          </p:nvSpPr>
          <p:spPr bwMode="auto">
            <a:xfrm flipH="1" flipV="1">
              <a:off x="1152" y="960"/>
              <a:ext cx="288" cy="240"/>
            </a:xfrm>
            <a:prstGeom prst="line">
              <a:avLst/>
            </a:prstGeom>
            <a:grpFill/>
            <a:ln w="76200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34892" name="AutoShape 10"/>
            <p:cNvSpPr>
              <a:spLocks noChangeArrowheads="1"/>
            </p:cNvSpPr>
            <p:nvPr/>
          </p:nvSpPr>
          <p:spPr bwMode="auto">
            <a:xfrm rot="-2674825">
              <a:off x="2112" y="1440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34893" name="AutoShape 11"/>
            <p:cNvSpPr>
              <a:spLocks noChangeArrowheads="1"/>
            </p:cNvSpPr>
            <p:nvPr/>
          </p:nvSpPr>
          <p:spPr bwMode="auto">
            <a:xfrm rot="-7046476">
              <a:off x="2232" y="936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38100" cap="rnd">
              <a:solidFill>
                <a:schemeClr val="accent4">
                  <a:lumMod val="75000"/>
                </a:schemeClr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34894" name="Line 12"/>
            <p:cNvSpPr>
              <a:spLocks noChangeShapeType="1"/>
            </p:cNvSpPr>
            <p:nvPr/>
          </p:nvSpPr>
          <p:spPr bwMode="auto">
            <a:xfrm flipH="1">
              <a:off x="1248" y="1728"/>
              <a:ext cx="336" cy="336"/>
            </a:xfrm>
            <a:prstGeom prst="line">
              <a:avLst/>
            </a:prstGeom>
            <a:grpFill/>
            <a:ln w="38100">
              <a:solidFill>
                <a:schemeClr val="accent4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34895" name="Line 13"/>
            <p:cNvSpPr>
              <a:spLocks noChangeShapeType="1"/>
            </p:cNvSpPr>
            <p:nvPr/>
          </p:nvSpPr>
          <p:spPr bwMode="auto">
            <a:xfrm flipH="1" flipV="1">
              <a:off x="1248" y="672"/>
              <a:ext cx="336" cy="336"/>
            </a:xfrm>
            <a:prstGeom prst="line">
              <a:avLst/>
            </a:prstGeom>
            <a:grpFill/>
            <a:ln w="38100">
              <a:solidFill>
                <a:schemeClr val="accent4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itchFamily="34" charset="0"/>
              </a:endParaRPr>
            </a:p>
          </p:txBody>
        </p:sp>
      </p:grpSp>
      <p:grpSp>
        <p:nvGrpSpPr>
          <p:cNvPr id="34820" name="Group 14"/>
          <p:cNvGrpSpPr>
            <a:grpSpLocks/>
          </p:cNvGrpSpPr>
          <p:nvPr/>
        </p:nvGrpSpPr>
        <p:grpSpPr bwMode="auto">
          <a:xfrm>
            <a:off x="8915400" y="1905000"/>
            <a:ext cx="1066800" cy="914400"/>
            <a:chOff x="3072" y="672"/>
            <a:chExt cx="1728" cy="139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4878" name="Oval 15"/>
            <p:cNvSpPr>
              <a:spLocks noChangeArrowheads="1"/>
            </p:cNvSpPr>
            <p:nvPr/>
          </p:nvSpPr>
          <p:spPr bwMode="auto">
            <a:xfrm>
              <a:off x="3072" y="1680"/>
              <a:ext cx="384" cy="38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prstClr val="white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34879" name="Oval 16"/>
            <p:cNvSpPr>
              <a:spLocks noChangeArrowheads="1"/>
            </p:cNvSpPr>
            <p:nvPr/>
          </p:nvSpPr>
          <p:spPr bwMode="auto">
            <a:xfrm>
              <a:off x="3072" y="672"/>
              <a:ext cx="384" cy="38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prstClr val="white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34880" name="Oval 17"/>
            <p:cNvSpPr>
              <a:spLocks noChangeArrowheads="1"/>
            </p:cNvSpPr>
            <p:nvPr/>
          </p:nvSpPr>
          <p:spPr bwMode="auto">
            <a:xfrm>
              <a:off x="3648" y="1056"/>
              <a:ext cx="624" cy="62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prstClr val="white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34881" name="Line 18"/>
            <p:cNvSpPr>
              <a:spLocks noChangeShapeType="1"/>
            </p:cNvSpPr>
            <p:nvPr/>
          </p:nvSpPr>
          <p:spPr bwMode="auto">
            <a:xfrm flipV="1">
              <a:off x="3408" y="1536"/>
              <a:ext cx="288" cy="240"/>
            </a:xfrm>
            <a:prstGeom prst="line">
              <a:avLst/>
            </a:prstGeom>
            <a:grpFill/>
            <a:ln w="762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34882" name="Line 19"/>
            <p:cNvSpPr>
              <a:spLocks noChangeShapeType="1"/>
            </p:cNvSpPr>
            <p:nvPr/>
          </p:nvSpPr>
          <p:spPr bwMode="auto">
            <a:xfrm flipH="1" flipV="1">
              <a:off x="3408" y="960"/>
              <a:ext cx="288" cy="240"/>
            </a:xfrm>
            <a:prstGeom prst="line">
              <a:avLst/>
            </a:prstGeom>
            <a:grpFill/>
            <a:ln w="762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34883" name="AutoShape 20"/>
            <p:cNvSpPr>
              <a:spLocks noChangeArrowheads="1"/>
            </p:cNvSpPr>
            <p:nvPr/>
          </p:nvSpPr>
          <p:spPr bwMode="auto">
            <a:xfrm rot="-2674825">
              <a:off x="4368" y="1440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34884" name="AutoShape 21"/>
            <p:cNvSpPr>
              <a:spLocks noChangeArrowheads="1"/>
            </p:cNvSpPr>
            <p:nvPr/>
          </p:nvSpPr>
          <p:spPr bwMode="auto">
            <a:xfrm rot="-7046476">
              <a:off x="4488" y="936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38100" cap="rnd">
              <a:solidFill>
                <a:schemeClr val="accent6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34885" name="Line 22"/>
            <p:cNvSpPr>
              <a:spLocks noChangeShapeType="1"/>
            </p:cNvSpPr>
            <p:nvPr/>
          </p:nvSpPr>
          <p:spPr bwMode="auto">
            <a:xfrm flipH="1">
              <a:off x="3504" y="1728"/>
              <a:ext cx="336" cy="336"/>
            </a:xfrm>
            <a:prstGeom prst="line">
              <a:avLst/>
            </a:prstGeom>
            <a:grpFill/>
            <a:ln w="38100">
              <a:solidFill>
                <a:schemeClr val="accent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34886" name="Line 23"/>
            <p:cNvSpPr>
              <a:spLocks noChangeShapeType="1"/>
            </p:cNvSpPr>
            <p:nvPr/>
          </p:nvSpPr>
          <p:spPr bwMode="auto">
            <a:xfrm>
              <a:off x="3504" y="720"/>
              <a:ext cx="336" cy="336"/>
            </a:xfrm>
            <a:prstGeom prst="line">
              <a:avLst/>
            </a:prstGeom>
            <a:grpFill/>
            <a:ln w="38100">
              <a:solidFill>
                <a:schemeClr val="accent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itchFamily="34" charset="0"/>
              </a:endParaRPr>
            </a:p>
          </p:txBody>
        </p:sp>
      </p:grpSp>
      <p:sp>
        <p:nvSpPr>
          <p:cNvPr id="34821" name="Text Box 24"/>
          <p:cNvSpPr txBox="1">
            <a:spLocks noChangeArrowheads="1"/>
          </p:cNvSpPr>
          <p:nvPr/>
        </p:nvSpPr>
        <p:spPr bwMode="auto">
          <a:xfrm>
            <a:off x="3810000" y="4953000"/>
            <a:ext cx="73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prstClr val="white"/>
                </a:solidFill>
                <a:latin typeface="Arial" charset="0"/>
              </a:rPr>
              <a:t>scissor</a:t>
            </a:r>
          </a:p>
        </p:txBody>
      </p:sp>
      <p:sp>
        <p:nvSpPr>
          <p:cNvPr id="34822" name="Text Box 25"/>
          <p:cNvSpPr txBox="1">
            <a:spLocks noChangeArrowheads="1"/>
          </p:cNvSpPr>
          <p:nvPr/>
        </p:nvSpPr>
        <p:spPr bwMode="auto">
          <a:xfrm>
            <a:off x="8915400" y="2971801"/>
            <a:ext cx="11817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EA6312"/>
                </a:solidFill>
                <a:latin typeface="Arial" charset="0"/>
              </a:rPr>
              <a:t>asymmetric</a:t>
            </a:r>
          </a:p>
        </p:txBody>
      </p:sp>
      <p:grpSp>
        <p:nvGrpSpPr>
          <p:cNvPr id="34823" name="Group 26"/>
          <p:cNvGrpSpPr>
            <a:grpSpLocks/>
          </p:cNvGrpSpPr>
          <p:nvPr/>
        </p:nvGrpSpPr>
        <p:grpSpPr bwMode="auto">
          <a:xfrm>
            <a:off x="3581400" y="3962400"/>
            <a:ext cx="1143000" cy="914400"/>
            <a:chOff x="336" y="336"/>
            <a:chExt cx="1968" cy="139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868" name="Oval 27"/>
            <p:cNvSpPr>
              <a:spLocks noChangeArrowheads="1"/>
            </p:cNvSpPr>
            <p:nvPr/>
          </p:nvSpPr>
          <p:spPr bwMode="auto">
            <a:xfrm>
              <a:off x="576" y="1344"/>
              <a:ext cx="384" cy="38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prstClr val="white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34869" name="Oval 28"/>
            <p:cNvSpPr>
              <a:spLocks noChangeArrowheads="1"/>
            </p:cNvSpPr>
            <p:nvPr/>
          </p:nvSpPr>
          <p:spPr bwMode="auto">
            <a:xfrm>
              <a:off x="576" y="336"/>
              <a:ext cx="384" cy="38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prstClr val="white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34870" name="Oval 29"/>
            <p:cNvSpPr>
              <a:spLocks noChangeArrowheads="1"/>
            </p:cNvSpPr>
            <p:nvPr/>
          </p:nvSpPr>
          <p:spPr bwMode="auto">
            <a:xfrm>
              <a:off x="1152" y="720"/>
              <a:ext cx="624" cy="62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prstClr val="white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34871" name="Line 30"/>
            <p:cNvSpPr>
              <a:spLocks noChangeShapeType="1"/>
            </p:cNvSpPr>
            <p:nvPr/>
          </p:nvSpPr>
          <p:spPr bwMode="auto">
            <a:xfrm flipV="1">
              <a:off x="912" y="1200"/>
              <a:ext cx="288" cy="240"/>
            </a:xfrm>
            <a:prstGeom prst="line">
              <a:avLst/>
            </a:prstGeom>
            <a:grpFill/>
            <a:ln w="762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34872" name="Line 31"/>
            <p:cNvSpPr>
              <a:spLocks noChangeShapeType="1"/>
            </p:cNvSpPr>
            <p:nvPr/>
          </p:nvSpPr>
          <p:spPr bwMode="auto">
            <a:xfrm flipH="1" flipV="1">
              <a:off x="912" y="624"/>
              <a:ext cx="288" cy="240"/>
            </a:xfrm>
            <a:prstGeom prst="line">
              <a:avLst/>
            </a:prstGeom>
            <a:grpFill/>
            <a:ln w="762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34873" name="AutoShape 32"/>
            <p:cNvSpPr>
              <a:spLocks noChangeArrowheads="1"/>
            </p:cNvSpPr>
            <p:nvPr/>
          </p:nvSpPr>
          <p:spPr bwMode="auto">
            <a:xfrm rot="-2674825">
              <a:off x="1872" y="1104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34874" name="AutoShape 33"/>
            <p:cNvSpPr>
              <a:spLocks noChangeArrowheads="1"/>
            </p:cNvSpPr>
            <p:nvPr/>
          </p:nvSpPr>
          <p:spPr bwMode="auto">
            <a:xfrm rot="-7046476">
              <a:off x="1992" y="600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38100" cap="rnd">
              <a:solidFill>
                <a:schemeClr val="accent6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34875" name="Oval 34"/>
            <p:cNvSpPr>
              <a:spLocks noChangeArrowheads="1"/>
            </p:cNvSpPr>
            <p:nvPr/>
          </p:nvSpPr>
          <p:spPr bwMode="auto">
            <a:xfrm>
              <a:off x="1152" y="720"/>
              <a:ext cx="624" cy="62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prstClr val="white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34876" name="AutoShape 35"/>
            <p:cNvSpPr>
              <a:spLocks noChangeArrowheads="1"/>
            </p:cNvSpPr>
            <p:nvPr/>
          </p:nvSpPr>
          <p:spPr bwMode="auto">
            <a:xfrm rot="-5550514">
              <a:off x="288" y="1296"/>
              <a:ext cx="480" cy="384"/>
            </a:xfrm>
            <a:custGeom>
              <a:avLst/>
              <a:gdLst>
                <a:gd name="T0" fmla="*/ 240 w 21600"/>
                <a:gd name="T1" fmla="*/ 0 h 21600"/>
                <a:gd name="T2" fmla="*/ 60 w 21600"/>
                <a:gd name="T3" fmla="*/ 192 h 21600"/>
                <a:gd name="T4" fmla="*/ 240 w 21600"/>
                <a:gd name="T5" fmla="*/ 96 h 21600"/>
                <a:gd name="T6" fmla="*/ 540 w 21600"/>
                <a:gd name="T7" fmla="*/ 192 h 21600"/>
                <a:gd name="T8" fmla="*/ 420 w 21600"/>
                <a:gd name="T9" fmla="*/ 288 h 21600"/>
                <a:gd name="T10" fmla="*/ 300 w 21600"/>
                <a:gd name="T11" fmla="*/ 19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34877" name="AutoShape 36"/>
            <p:cNvSpPr>
              <a:spLocks noChangeArrowheads="1"/>
            </p:cNvSpPr>
            <p:nvPr/>
          </p:nvSpPr>
          <p:spPr bwMode="auto">
            <a:xfrm rot="5550514" flipV="1">
              <a:off x="288" y="384"/>
              <a:ext cx="480" cy="384"/>
            </a:xfrm>
            <a:custGeom>
              <a:avLst/>
              <a:gdLst>
                <a:gd name="T0" fmla="*/ 240 w 21600"/>
                <a:gd name="T1" fmla="*/ 0 h 21600"/>
                <a:gd name="T2" fmla="*/ 60 w 21600"/>
                <a:gd name="T3" fmla="*/ 192 h 21600"/>
                <a:gd name="T4" fmla="*/ 240 w 21600"/>
                <a:gd name="T5" fmla="*/ 96 h 21600"/>
                <a:gd name="T6" fmla="*/ 540 w 21600"/>
                <a:gd name="T7" fmla="*/ 192 h 21600"/>
                <a:gd name="T8" fmla="*/ 420 w 21600"/>
                <a:gd name="T9" fmla="*/ 288 h 21600"/>
                <a:gd name="T10" fmla="*/ 300 w 21600"/>
                <a:gd name="T11" fmla="*/ 19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itchFamily="34" charset="0"/>
              </a:endParaRPr>
            </a:p>
          </p:txBody>
        </p:sp>
      </p:grpSp>
      <p:grpSp>
        <p:nvGrpSpPr>
          <p:cNvPr id="34824" name="Group 37"/>
          <p:cNvGrpSpPr>
            <a:grpSpLocks/>
          </p:cNvGrpSpPr>
          <p:nvPr/>
        </p:nvGrpSpPr>
        <p:grpSpPr bwMode="auto">
          <a:xfrm>
            <a:off x="5181600" y="3962400"/>
            <a:ext cx="1066800" cy="838200"/>
            <a:chOff x="2880" y="336"/>
            <a:chExt cx="1968" cy="144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4858" name="Oval 38"/>
            <p:cNvSpPr>
              <a:spLocks noChangeArrowheads="1"/>
            </p:cNvSpPr>
            <p:nvPr/>
          </p:nvSpPr>
          <p:spPr bwMode="auto">
            <a:xfrm>
              <a:off x="3120" y="1392"/>
              <a:ext cx="384" cy="38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prstClr val="white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34859" name="Oval 39"/>
            <p:cNvSpPr>
              <a:spLocks noChangeArrowheads="1"/>
            </p:cNvSpPr>
            <p:nvPr/>
          </p:nvSpPr>
          <p:spPr bwMode="auto">
            <a:xfrm>
              <a:off x="3120" y="384"/>
              <a:ext cx="384" cy="38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prstClr val="white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34860" name="Oval 40"/>
            <p:cNvSpPr>
              <a:spLocks noChangeArrowheads="1"/>
            </p:cNvSpPr>
            <p:nvPr/>
          </p:nvSpPr>
          <p:spPr bwMode="auto">
            <a:xfrm>
              <a:off x="3696" y="768"/>
              <a:ext cx="624" cy="62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prstClr val="white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34861" name="Line 41"/>
            <p:cNvSpPr>
              <a:spLocks noChangeShapeType="1"/>
            </p:cNvSpPr>
            <p:nvPr/>
          </p:nvSpPr>
          <p:spPr bwMode="auto">
            <a:xfrm flipV="1">
              <a:off x="3456" y="1248"/>
              <a:ext cx="288" cy="240"/>
            </a:xfrm>
            <a:prstGeom prst="line">
              <a:avLst/>
            </a:prstGeom>
            <a:grpFill/>
            <a:ln w="762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34862" name="Line 42"/>
            <p:cNvSpPr>
              <a:spLocks noChangeShapeType="1"/>
            </p:cNvSpPr>
            <p:nvPr/>
          </p:nvSpPr>
          <p:spPr bwMode="auto">
            <a:xfrm flipH="1" flipV="1">
              <a:off x="3456" y="672"/>
              <a:ext cx="288" cy="240"/>
            </a:xfrm>
            <a:prstGeom prst="line">
              <a:avLst/>
            </a:prstGeom>
            <a:grpFill/>
            <a:ln w="762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34863" name="AutoShape 43"/>
            <p:cNvSpPr>
              <a:spLocks noChangeArrowheads="1"/>
            </p:cNvSpPr>
            <p:nvPr/>
          </p:nvSpPr>
          <p:spPr bwMode="auto">
            <a:xfrm rot="-2674825">
              <a:off x="4416" y="1152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34864" name="AutoShape 44"/>
            <p:cNvSpPr>
              <a:spLocks noChangeArrowheads="1"/>
            </p:cNvSpPr>
            <p:nvPr/>
          </p:nvSpPr>
          <p:spPr bwMode="auto">
            <a:xfrm rot="-7046476">
              <a:off x="4536" y="648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38100" cap="rnd">
              <a:solidFill>
                <a:schemeClr val="accent6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34865" name="Oval 45"/>
            <p:cNvSpPr>
              <a:spLocks noChangeArrowheads="1"/>
            </p:cNvSpPr>
            <p:nvPr/>
          </p:nvSpPr>
          <p:spPr bwMode="auto">
            <a:xfrm>
              <a:off x="3696" y="768"/>
              <a:ext cx="624" cy="62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prstClr val="white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34866" name="AutoShape 46"/>
            <p:cNvSpPr>
              <a:spLocks noChangeArrowheads="1"/>
            </p:cNvSpPr>
            <p:nvPr/>
          </p:nvSpPr>
          <p:spPr bwMode="auto">
            <a:xfrm rot="-5550514">
              <a:off x="2832" y="1344"/>
              <a:ext cx="480" cy="384"/>
            </a:xfrm>
            <a:custGeom>
              <a:avLst/>
              <a:gdLst>
                <a:gd name="T0" fmla="*/ 240 w 21600"/>
                <a:gd name="T1" fmla="*/ 0 h 21600"/>
                <a:gd name="T2" fmla="*/ 60 w 21600"/>
                <a:gd name="T3" fmla="*/ 192 h 21600"/>
                <a:gd name="T4" fmla="*/ 240 w 21600"/>
                <a:gd name="T5" fmla="*/ 96 h 21600"/>
                <a:gd name="T6" fmla="*/ 540 w 21600"/>
                <a:gd name="T7" fmla="*/ 192 h 21600"/>
                <a:gd name="T8" fmla="*/ 420 w 21600"/>
                <a:gd name="T9" fmla="*/ 288 h 21600"/>
                <a:gd name="T10" fmla="*/ 300 w 21600"/>
                <a:gd name="T11" fmla="*/ 19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34867" name="AutoShape 47"/>
            <p:cNvSpPr>
              <a:spLocks noChangeArrowheads="1"/>
            </p:cNvSpPr>
            <p:nvPr/>
          </p:nvSpPr>
          <p:spPr bwMode="auto">
            <a:xfrm rot="-5550514">
              <a:off x="2832" y="384"/>
              <a:ext cx="480" cy="384"/>
            </a:xfrm>
            <a:custGeom>
              <a:avLst/>
              <a:gdLst>
                <a:gd name="T0" fmla="*/ 240 w 21600"/>
                <a:gd name="T1" fmla="*/ 0 h 21600"/>
                <a:gd name="T2" fmla="*/ 60 w 21600"/>
                <a:gd name="T3" fmla="*/ 192 h 21600"/>
                <a:gd name="T4" fmla="*/ 240 w 21600"/>
                <a:gd name="T5" fmla="*/ 96 h 21600"/>
                <a:gd name="T6" fmla="*/ 540 w 21600"/>
                <a:gd name="T7" fmla="*/ 192 h 21600"/>
                <a:gd name="T8" fmla="*/ 420 w 21600"/>
                <a:gd name="T9" fmla="*/ 288 h 21600"/>
                <a:gd name="T10" fmla="*/ 300 w 21600"/>
                <a:gd name="T11" fmla="*/ 19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itchFamily="34" charset="0"/>
              </a:endParaRPr>
            </a:p>
          </p:txBody>
        </p:sp>
      </p:grpSp>
      <p:grpSp>
        <p:nvGrpSpPr>
          <p:cNvPr id="34825" name="Group 48"/>
          <p:cNvGrpSpPr>
            <a:grpSpLocks/>
          </p:cNvGrpSpPr>
          <p:nvPr/>
        </p:nvGrpSpPr>
        <p:grpSpPr bwMode="auto">
          <a:xfrm>
            <a:off x="9067800" y="3962400"/>
            <a:ext cx="990600" cy="838200"/>
            <a:chOff x="2832" y="2256"/>
            <a:chExt cx="2016" cy="1536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848" name="Oval 49"/>
            <p:cNvSpPr>
              <a:spLocks noChangeArrowheads="1"/>
            </p:cNvSpPr>
            <p:nvPr/>
          </p:nvSpPr>
          <p:spPr bwMode="auto">
            <a:xfrm>
              <a:off x="3120" y="3408"/>
              <a:ext cx="384" cy="38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prstClr val="white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34849" name="Oval 50"/>
            <p:cNvSpPr>
              <a:spLocks noChangeArrowheads="1"/>
            </p:cNvSpPr>
            <p:nvPr/>
          </p:nvSpPr>
          <p:spPr bwMode="auto">
            <a:xfrm>
              <a:off x="3120" y="2400"/>
              <a:ext cx="384" cy="38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prstClr val="white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34850" name="Oval 51"/>
            <p:cNvSpPr>
              <a:spLocks noChangeArrowheads="1"/>
            </p:cNvSpPr>
            <p:nvPr/>
          </p:nvSpPr>
          <p:spPr bwMode="auto">
            <a:xfrm>
              <a:off x="3696" y="2784"/>
              <a:ext cx="624" cy="62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prstClr val="white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34851" name="Line 52"/>
            <p:cNvSpPr>
              <a:spLocks noChangeShapeType="1"/>
            </p:cNvSpPr>
            <p:nvPr/>
          </p:nvSpPr>
          <p:spPr bwMode="auto">
            <a:xfrm flipV="1">
              <a:off x="3456" y="3264"/>
              <a:ext cx="288" cy="240"/>
            </a:xfrm>
            <a:prstGeom prst="line">
              <a:avLst/>
            </a:prstGeom>
            <a:grpFill/>
            <a:ln w="762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34852" name="Line 53"/>
            <p:cNvSpPr>
              <a:spLocks noChangeShapeType="1"/>
            </p:cNvSpPr>
            <p:nvPr/>
          </p:nvSpPr>
          <p:spPr bwMode="auto">
            <a:xfrm flipH="1" flipV="1">
              <a:off x="3456" y="2688"/>
              <a:ext cx="288" cy="240"/>
            </a:xfrm>
            <a:prstGeom prst="line">
              <a:avLst/>
            </a:prstGeom>
            <a:grpFill/>
            <a:ln w="762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34853" name="AutoShape 54"/>
            <p:cNvSpPr>
              <a:spLocks noChangeArrowheads="1"/>
            </p:cNvSpPr>
            <p:nvPr/>
          </p:nvSpPr>
          <p:spPr bwMode="auto">
            <a:xfrm rot="-2674825">
              <a:off x="4416" y="3168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34854" name="AutoShape 55"/>
            <p:cNvSpPr>
              <a:spLocks noChangeArrowheads="1"/>
            </p:cNvSpPr>
            <p:nvPr/>
          </p:nvSpPr>
          <p:spPr bwMode="auto">
            <a:xfrm rot="-7046476">
              <a:off x="4536" y="2664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38100" cap="rnd">
              <a:solidFill>
                <a:schemeClr val="accent6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34855" name="Oval 56"/>
            <p:cNvSpPr>
              <a:spLocks noChangeArrowheads="1"/>
            </p:cNvSpPr>
            <p:nvPr/>
          </p:nvSpPr>
          <p:spPr bwMode="auto">
            <a:xfrm>
              <a:off x="3696" y="2784"/>
              <a:ext cx="624" cy="62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prstClr val="white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34856" name="AutoShape 57"/>
            <p:cNvSpPr>
              <a:spLocks noChangeArrowheads="1"/>
            </p:cNvSpPr>
            <p:nvPr/>
          </p:nvSpPr>
          <p:spPr bwMode="auto">
            <a:xfrm flipV="1">
              <a:off x="2832" y="2256"/>
              <a:ext cx="288" cy="336"/>
            </a:xfrm>
            <a:prstGeom prst="curvedRightArrow">
              <a:avLst>
                <a:gd name="adj1" fmla="val 23333"/>
                <a:gd name="adj2" fmla="val 46667"/>
                <a:gd name="adj3" fmla="val 33333"/>
              </a:avLst>
            </a:prstGeom>
            <a:grpFill/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34857" name="AutoShape 58"/>
            <p:cNvSpPr>
              <a:spLocks noChangeArrowheads="1"/>
            </p:cNvSpPr>
            <p:nvPr/>
          </p:nvSpPr>
          <p:spPr bwMode="auto">
            <a:xfrm flipV="1">
              <a:off x="2832" y="3312"/>
              <a:ext cx="288" cy="336"/>
            </a:xfrm>
            <a:prstGeom prst="curvedRightArrow">
              <a:avLst>
                <a:gd name="adj1" fmla="val 23333"/>
                <a:gd name="adj2" fmla="val 46667"/>
                <a:gd name="adj3" fmla="val 33333"/>
              </a:avLst>
            </a:prstGeom>
            <a:grpFill/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itchFamily="34" charset="0"/>
              </a:endParaRPr>
            </a:p>
          </p:txBody>
        </p:sp>
      </p:grpSp>
      <p:grpSp>
        <p:nvGrpSpPr>
          <p:cNvPr id="34826" name="Group 59"/>
          <p:cNvGrpSpPr>
            <a:grpSpLocks/>
          </p:cNvGrpSpPr>
          <p:nvPr/>
        </p:nvGrpSpPr>
        <p:grpSpPr bwMode="auto">
          <a:xfrm>
            <a:off x="7696200" y="3962400"/>
            <a:ext cx="1066800" cy="838200"/>
            <a:chOff x="288" y="2304"/>
            <a:chExt cx="2016" cy="158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838" name="Oval 60"/>
            <p:cNvSpPr>
              <a:spLocks noChangeArrowheads="1"/>
            </p:cNvSpPr>
            <p:nvPr/>
          </p:nvSpPr>
          <p:spPr bwMode="auto">
            <a:xfrm>
              <a:off x="576" y="3408"/>
              <a:ext cx="384" cy="38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prstClr val="white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34839" name="Oval 61"/>
            <p:cNvSpPr>
              <a:spLocks noChangeArrowheads="1"/>
            </p:cNvSpPr>
            <p:nvPr/>
          </p:nvSpPr>
          <p:spPr bwMode="auto">
            <a:xfrm>
              <a:off x="576" y="2400"/>
              <a:ext cx="384" cy="38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prstClr val="white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34840" name="Oval 62"/>
            <p:cNvSpPr>
              <a:spLocks noChangeArrowheads="1"/>
            </p:cNvSpPr>
            <p:nvPr/>
          </p:nvSpPr>
          <p:spPr bwMode="auto">
            <a:xfrm>
              <a:off x="1152" y="2784"/>
              <a:ext cx="624" cy="62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solidFill>
                    <a:prstClr val="white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34841" name="Line 63"/>
            <p:cNvSpPr>
              <a:spLocks noChangeShapeType="1"/>
            </p:cNvSpPr>
            <p:nvPr/>
          </p:nvSpPr>
          <p:spPr bwMode="auto">
            <a:xfrm flipV="1">
              <a:off x="912" y="3264"/>
              <a:ext cx="288" cy="240"/>
            </a:xfrm>
            <a:prstGeom prst="line">
              <a:avLst/>
            </a:prstGeom>
            <a:grpFill/>
            <a:ln w="762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34842" name="Line 64"/>
            <p:cNvSpPr>
              <a:spLocks noChangeShapeType="1"/>
            </p:cNvSpPr>
            <p:nvPr/>
          </p:nvSpPr>
          <p:spPr bwMode="auto">
            <a:xfrm flipH="1" flipV="1">
              <a:off x="912" y="2688"/>
              <a:ext cx="288" cy="240"/>
            </a:xfrm>
            <a:prstGeom prst="line">
              <a:avLst/>
            </a:prstGeom>
            <a:grpFill/>
            <a:ln w="76200">
              <a:solidFill>
                <a:schemeClr val="accent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34843" name="AutoShape 65"/>
            <p:cNvSpPr>
              <a:spLocks noChangeArrowheads="1"/>
            </p:cNvSpPr>
            <p:nvPr/>
          </p:nvSpPr>
          <p:spPr bwMode="auto">
            <a:xfrm rot="-2674825">
              <a:off x="1872" y="3168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2857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34844" name="AutoShape 66"/>
            <p:cNvSpPr>
              <a:spLocks noChangeArrowheads="1"/>
            </p:cNvSpPr>
            <p:nvPr/>
          </p:nvSpPr>
          <p:spPr bwMode="auto">
            <a:xfrm rot="-7046476">
              <a:off x="1992" y="2664"/>
              <a:ext cx="96" cy="528"/>
            </a:xfrm>
            <a:prstGeom prst="triangle">
              <a:avLst>
                <a:gd name="adj" fmla="val 50000"/>
              </a:avLst>
            </a:prstGeom>
            <a:grpFill/>
            <a:ln w="38100" cap="rnd">
              <a:solidFill>
                <a:schemeClr val="accent6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34845" name="Oval 67"/>
            <p:cNvSpPr>
              <a:spLocks noChangeArrowheads="1"/>
            </p:cNvSpPr>
            <p:nvPr/>
          </p:nvSpPr>
          <p:spPr bwMode="auto">
            <a:xfrm>
              <a:off x="1152" y="2784"/>
              <a:ext cx="624" cy="624"/>
            </a:xfrm>
            <a:prstGeom prst="ellipse">
              <a:avLst/>
            </a:prstGeom>
            <a:grpFill/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prstClr val="white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34846" name="AutoShape 68"/>
            <p:cNvSpPr>
              <a:spLocks noChangeArrowheads="1"/>
            </p:cNvSpPr>
            <p:nvPr/>
          </p:nvSpPr>
          <p:spPr bwMode="auto">
            <a:xfrm flipV="1">
              <a:off x="288" y="2304"/>
              <a:ext cx="288" cy="336"/>
            </a:xfrm>
            <a:prstGeom prst="curvedRightArrow">
              <a:avLst>
                <a:gd name="adj1" fmla="val 23333"/>
                <a:gd name="adj2" fmla="val 46667"/>
                <a:gd name="adj3" fmla="val 33333"/>
              </a:avLst>
            </a:prstGeom>
            <a:grpFill/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itchFamily="34" charset="0"/>
              </a:endParaRPr>
            </a:p>
          </p:txBody>
        </p:sp>
        <p:sp>
          <p:nvSpPr>
            <p:cNvPr id="34847" name="AutoShape 69"/>
            <p:cNvSpPr>
              <a:spLocks noChangeArrowheads="1"/>
            </p:cNvSpPr>
            <p:nvPr/>
          </p:nvSpPr>
          <p:spPr bwMode="auto">
            <a:xfrm flipH="1">
              <a:off x="336" y="3552"/>
              <a:ext cx="240" cy="336"/>
            </a:xfrm>
            <a:prstGeom prst="curvedLeftArrow">
              <a:avLst>
                <a:gd name="adj1" fmla="val 28000"/>
                <a:gd name="adj2" fmla="val 56000"/>
                <a:gd name="adj3" fmla="val 33333"/>
              </a:avLst>
            </a:prstGeom>
            <a:grpFill/>
            <a:ln w="9525">
              <a:solidFill>
                <a:schemeClr val="accent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Tahoma" pitchFamily="34" charset="0"/>
              </a:endParaRPr>
            </a:p>
          </p:txBody>
        </p:sp>
      </p:grpSp>
      <p:sp>
        <p:nvSpPr>
          <p:cNvPr id="34827" name="Text Box 70"/>
          <p:cNvSpPr txBox="1">
            <a:spLocks noChangeArrowheads="1"/>
          </p:cNvSpPr>
          <p:nvPr/>
        </p:nvSpPr>
        <p:spPr bwMode="auto">
          <a:xfrm>
            <a:off x="5257800" y="3048001"/>
            <a:ext cx="10823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EA6312"/>
                </a:solidFill>
                <a:latin typeface="Arial" charset="0"/>
              </a:rPr>
              <a:t>symmetric</a:t>
            </a:r>
          </a:p>
        </p:txBody>
      </p:sp>
      <p:sp>
        <p:nvSpPr>
          <p:cNvPr id="34828" name="Text Box 71"/>
          <p:cNvSpPr txBox="1">
            <a:spLocks noChangeArrowheads="1"/>
          </p:cNvSpPr>
          <p:nvPr/>
        </p:nvSpPr>
        <p:spPr bwMode="auto">
          <a:xfrm>
            <a:off x="5359401" y="4953000"/>
            <a:ext cx="519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prstClr val="white"/>
                </a:solidFill>
                <a:latin typeface="Arial" charset="0"/>
              </a:rPr>
              <a:t>rock</a:t>
            </a:r>
          </a:p>
        </p:txBody>
      </p:sp>
      <p:sp>
        <p:nvSpPr>
          <p:cNvPr id="34829" name="Text Box 72"/>
          <p:cNvSpPr txBox="1">
            <a:spLocks noChangeArrowheads="1"/>
          </p:cNvSpPr>
          <p:nvPr/>
        </p:nvSpPr>
        <p:spPr bwMode="auto">
          <a:xfrm>
            <a:off x="7950200" y="4953000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prstClr val="white"/>
                </a:solidFill>
                <a:latin typeface="Arial" charset="0"/>
              </a:rPr>
              <a:t>twist</a:t>
            </a:r>
          </a:p>
        </p:txBody>
      </p:sp>
      <p:sp>
        <p:nvSpPr>
          <p:cNvPr id="34830" name="Text Box 73"/>
          <p:cNvSpPr txBox="1">
            <a:spLocks noChangeArrowheads="1"/>
          </p:cNvSpPr>
          <p:nvPr/>
        </p:nvSpPr>
        <p:spPr bwMode="auto">
          <a:xfrm>
            <a:off x="9296400" y="4953000"/>
            <a:ext cx="509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prstClr val="white"/>
                </a:solidFill>
                <a:latin typeface="Arial" charset="0"/>
              </a:rPr>
              <a:t>wag</a:t>
            </a:r>
          </a:p>
        </p:txBody>
      </p:sp>
      <p:sp>
        <p:nvSpPr>
          <p:cNvPr id="34831" name="Text Box 74"/>
          <p:cNvSpPr txBox="1">
            <a:spLocks noChangeArrowheads="1"/>
          </p:cNvSpPr>
          <p:nvPr/>
        </p:nvSpPr>
        <p:spPr bwMode="auto">
          <a:xfrm>
            <a:off x="4572001" y="5181601"/>
            <a:ext cx="859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EA6312"/>
                </a:solidFill>
                <a:latin typeface="Arial" charset="0"/>
              </a:rPr>
              <a:t>in plane</a:t>
            </a:r>
          </a:p>
        </p:txBody>
      </p:sp>
      <p:sp>
        <p:nvSpPr>
          <p:cNvPr id="34832" name="Text Box 75"/>
          <p:cNvSpPr txBox="1">
            <a:spLocks noChangeArrowheads="1"/>
          </p:cNvSpPr>
          <p:nvPr/>
        </p:nvSpPr>
        <p:spPr bwMode="auto">
          <a:xfrm>
            <a:off x="8382001" y="5181601"/>
            <a:ext cx="11961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EA6312"/>
                </a:solidFill>
                <a:latin typeface="Arial" charset="0"/>
              </a:rPr>
              <a:t>out of plane</a:t>
            </a:r>
          </a:p>
        </p:txBody>
      </p:sp>
      <p:pic>
        <p:nvPicPr>
          <p:cNvPr id="34833" name="Picture 76" descr="CH2SymSt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828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4" name="Picture 77" descr="CH2AsymSt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828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5" name="Picture 78" descr="CH2ScissorBen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541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6" name="Picture 79" descr="CH2Rock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541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7" name="Picture 80" descr="CH3UmbrellaBend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58200" y="541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156354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789238" y="530226"/>
            <a:ext cx="7878762" cy="4187825"/>
          </a:xfrm>
        </p:spPr>
        <p:txBody>
          <a:bodyPr>
            <a:normAutofit fontScale="92500" lnSpcReduction="20000"/>
          </a:bodyPr>
          <a:lstStyle/>
          <a:p>
            <a:pPr marL="265176" indent="-265176">
              <a:buClrTx/>
              <a:buFontTx/>
              <a:buAutoNum type="alphaUcPeriod" startAt="3"/>
              <a:defRPr/>
            </a:pPr>
            <a:r>
              <a:rPr lang="en-US" sz="1900" dirty="0">
                <a:latin typeface="Tahoma" pitchFamily="34" charset="0"/>
                <a:cs typeface="Tahoma" pitchFamily="34" charset="0"/>
              </a:rPr>
              <a:t>The IR Spectroscopic Process</a:t>
            </a:r>
          </a:p>
          <a:p>
            <a:pPr marL="548640" lvl="1" indent="-201168">
              <a:buClr>
                <a:schemeClr val="tx1"/>
              </a:buClr>
              <a:buFontTx/>
              <a:buAutoNum type="arabicPeriod" startAt="6"/>
              <a:defRPr/>
            </a:pPr>
            <a:r>
              <a:rPr lang="en-US" sz="1900" dirty="0">
                <a:latin typeface="Tahoma" pitchFamily="34" charset="0"/>
                <a:cs typeface="Tahoma" pitchFamily="34" charset="0"/>
              </a:rPr>
              <a:t>As a covalent bond oscillates – due to the oscillation of the dipole of the molecule – a varying electromagnetic field is produced</a:t>
            </a:r>
          </a:p>
          <a:p>
            <a:pPr marL="548640" lvl="1" indent="-201168">
              <a:buFontTx/>
              <a:buAutoNum type="arabicPeriod" startAt="6"/>
              <a:defRPr/>
            </a:pPr>
            <a:endParaRPr lang="en-US" sz="1900" dirty="0">
              <a:latin typeface="Tahoma" pitchFamily="34" charset="0"/>
              <a:cs typeface="Tahoma" pitchFamily="34" charset="0"/>
            </a:endParaRPr>
          </a:p>
          <a:p>
            <a:pPr marL="548640" lvl="1" indent="-201168">
              <a:buFontTx/>
              <a:buAutoNum type="arabicPeriod" startAt="6"/>
              <a:defRPr/>
            </a:pPr>
            <a:endParaRPr lang="en-US" sz="1900" dirty="0">
              <a:latin typeface="Tahoma" pitchFamily="34" charset="0"/>
              <a:cs typeface="Tahoma" pitchFamily="34" charset="0"/>
            </a:endParaRPr>
          </a:p>
          <a:p>
            <a:pPr marL="548640" lvl="1" indent="-201168">
              <a:buFontTx/>
              <a:buAutoNum type="arabicPeriod" startAt="6"/>
              <a:defRPr/>
            </a:pPr>
            <a:endParaRPr lang="en-US" sz="1900" dirty="0">
              <a:latin typeface="Tahoma" pitchFamily="34" charset="0"/>
              <a:cs typeface="Tahoma" pitchFamily="34" charset="0"/>
            </a:endParaRPr>
          </a:p>
          <a:p>
            <a:pPr marL="548640" lvl="1" indent="-201168">
              <a:buFontTx/>
              <a:buAutoNum type="arabicPeriod" startAt="6"/>
              <a:defRPr/>
            </a:pPr>
            <a:endParaRPr lang="en-US" sz="1900" dirty="0">
              <a:latin typeface="Tahoma" pitchFamily="34" charset="0"/>
              <a:cs typeface="Tahoma" pitchFamily="34" charset="0"/>
            </a:endParaRPr>
          </a:p>
          <a:p>
            <a:pPr marL="548640" lvl="1" indent="-201168">
              <a:buFontTx/>
              <a:buAutoNum type="arabicPeriod" startAt="6"/>
              <a:defRPr/>
            </a:pPr>
            <a:endParaRPr lang="en-US" sz="1900" dirty="0">
              <a:latin typeface="Tahoma" pitchFamily="34" charset="0"/>
              <a:cs typeface="Tahoma" pitchFamily="34" charset="0"/>
            </a:endParaRPr>
          </a:p>
          <a:p>
            <a:pPr marL="548640" lvl="1" indent="-201168">
              <a:buFontTx/>
              <a:buAutoNum type="arabicPeriod" startAt="6"/>
              <a:defRPr/>
            </a:pPr>
            <a:endParaRPr lang="en-US" sz="1900" dirty="0">
              <a:latin typeface="Tahoma" pitchFamily="34" charset="0"/>
              <a:cs typeface="Tahoma" pitchFamily="34" charset="0"/>
            </a:endParaRPr>
          </a:p>
          <a:p>
            <a:pPr marL="548640" lvl="1" indent="-201168">
              <a:buFontTx/>
              <a:buAutoNum type="arabicPeriod" startAt="6"/>
              <a:defRPr/>
            </a:pPr>
            <a:endParaRPr lang="en-US" sz="1900" dirty="0">
              <a:latin typeface="Tahoma" pitchFamily="34" charset="0"/>
              <a:cs typeface="Tahoma" pitchFamily="34" charset="0"/>
            </a:endParaRPr>
          </a:p>
          <a:p>
            <a:pPr marL="548640" lvl="1" indent="-201168">
              <a:buClrTx/>
              <a:buFontTx/>
              <a:buAutoNum type="arabicPeriod" startAt="6"/>
              <a:defRPr/>
            </a:pPr>
            <a:r>
              <a:rPr lang="en-US" sz="1900" dirty="0">
                <a:latin typeface="Tahoma" pitchFamily="34" charset="0"/>
                <a:cs typeface="Tahoma" pitchFamily="34" charset="0"/>
              </a:rPr>
              <a:t>The greater the dipole moment change through the vibration, the more intense the EM field that is generated</a:t>
            </a:r>
          </a:p>
          <a:p>
            <a:pPr marL="548640" lvl="1" indent="-201168">
              <a:buFontTx/>
              <a:buAutoNum type="arabicPeriod" startAt="6"/>
              <a:defRPr/>
            </a:pPr>
            <a:endParaRPr lang="en-US" dirty="0"/>
          </a:p>
          <a:p>
            <a:pPr marL="548640" lvl="1" indent="-201168">
              <a:buFontTx/>
              <a:buAutoNum type="arabicPeriod" startAt="6"/>
              <a:defRPr/>
            </a:pPr>
            <a:endParaRPr lang="en-US" dirty="0"/>
          </a:p>
        </p:txBody>
      </p:sp>
      <p:pic>
        <p:nvPicPr>
          <p:cNvPr id="35843" name="Picture 3" descr="sine_wav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2286000"/>
            <a:ext cx="2133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vibrati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752600"/>
            <a:ext cx="381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524001" y="1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white"/>
                </a:solidFill>
                <a:latin typeface="Tahoma" pitchFamily="34" charset="0"/>
              </a:rPr>
              <a:t>Infrared Spectroscopy</a:t>
            </a:r>
          </a:p>
        </p:txBody>
      </p:sp>
      <p:sp>
        <p:nvSpPr>
          <p:cNvPr id="35846" name="AutoShape 6"/>
          <p:cNvSpPr>
            <a:spLocks noChangeArrowheads="1"/>
          </p:cNvSpPr>
          <p:nvPr/>
        </p:nvSpPr>
        <p:spPr bwMode="auto">
          <a:xfrm>
            <a:off x="6400800" y="2438400"/>
            <a:ext cx="6858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61171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2484438" y="530226"/>
            <a:ext cx="8183562" cy="4187825"/>
          </a:xfrm>
        </p:spPr>
        <p:txBody>
          <a:bodyPr/>
          <a:lstStyle/>
          <a:p>
            <a:pPr>
              <a:buClrTx/>
              <a:buFontTx/>
              <a:buAutoNum type="alphaUcPeriod" startAt="3"/>
            </a:pPr>
            <a:r>
              <a:rPr lang="en-US" sz="1800" dirty="0">
                <a:latin typeface="Tahoma" pitchFamily="34" charset="0"/>
                <a:cs typeface="Tahoma" pitchFamily="34" charset="0"/>
              </a:rPr>
              <a:t>The IR Spectroscopic Process</a:t>
            </a:r>
          </a:p>
          <a:p>
            <a:pPr lvl="1">
              <a:buClrTx/>
              <a:buFontTx/>
              <a:buAutoNum type="arabicPeriod" startAt="8"/>
            </a:pPr>
            <a:r>
              <a:rPr lang="en-US" dirty="0">
                <a:latin typeface="Tahoma" pitchFamily="34" charset="0"/>
                <a:cs typeface="Tahoma" pitchFamily="34" charset="0"/>
              </a:rPr>
              <a:t>When a wave of infrared light encounters this oscillating EM field generated by the oscillating dipole of the same frequency, the two waves couple, and IR light is absorbed</a:t>
            </a:r>
          </a:p>
          <a:p>
            <a:pPr lvl="1">
              <a:buClrTx/>
              <a:buFontTx/>
              <a:buAutoNum type="arabicPeriod" startAt="8"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lvl="1">
              <a:buClrTx/>
              <a:buFontTx/>
              <a:buAutoNum type="arabicPeriod" startAt="8"/>
            </a:pPr>
            <a:r>
              <a:rPr lang="en-US" dirty="0">
                <a:latin typeface="Tahoma" pitchFamily="34" charset="0"/>
                <a:cs typeface="Tahoma" pitchFamily="34" charset="0"/>
              </a:rPr>
              <a:t>The coupled wave now vibrates with twice the amplitude</a:t>
            </a:r>
          </a:p>
          <a:p>
            <a:pPr lvl="1">
              <a:buFontTx/>
              <a:buAutoNum type="arabicPeriod" startAt="8"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lvl="1">
              <a:buFontTx/>
              <a:buAutoNum type="arabicPeriod" startAt="8"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lvl="1">
              <a:buFontTx/>
              <a:buAutoNum type="arabicPeriod" startAt="8"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lvl="1">
              <a:buFontTx/>
              <a:buAutoNum type="arabicPeriod" startAt="8"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lvl="1">
              <a:buFontTx/>
              <a:buAutoNum type="arabicPeriod" startAt="8"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lvl="1">
              <a:buFontTx/>
              <a:buAutoNum type="arabicPeriod" startAt="8"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lvl="1">
              <a:buFontTx/>
              <a:buAutoNum type="arabicPeriod" startAt="8"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lvl="1">
              <a:buFontTx/>
              <a:buAutoNum type="arabicPeriod" startAt="8"/>
            </a:pPr>
            <a:endParaRPr lang="en-US" dirty="0">
              <a:latin typeface="Tahoma" pitchFamily="34" charset="0"/>
              <a:cs typeface="Tahoma" pitchFamily="34" charset="0"/>
            </a:endParaRPr>
          </a:p>
          <a:p>
            <a:pPr lvl="1">
              <a:buFontTx/>
              <a:buAutoNum type="arabicPeriod" startAt="8"/>
            </a:pP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6867" name="Picture 4" descr="vibra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4114800"/>
            <a:ext cx="2133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1524001" y="1"/>
            <a:ext cx="2746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prstClr val="white"/>
                </a:solidFill>
                <a:latin typeface="Tahoma" pitchFamily="34" charset="0"/>
              </a:rPr>
              <a:t>Infrared Spectroscopy</a:t>
            </a:r>
          </a:p>
        </p:txBody>
      </p:sp>
      <p:sp>
        <p:nvSpPr>
          <p:cNvPr id="36869" name="AutoShape 6"/>
          <p:cNvSpPr>
            <a:spLocks noChangeArrowheads="1"/>
          </p:cNvSpPr>
          <p:nvPr/>
        </p:nvSpPr>
        <p:spPr bwMode="auto">
          <a:xfrm>
            <a:off x="4800600" y="4267200"/>
            <a:ext cx="1066800" cy="762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36870" name="AutoShape 7"/>
          <p:cNvSpPr>
            <a:spLocks noChangeArrowheads="1"/>
          </p:cNvSpPr>
          <p:nvPr/>
        </p:nvSpPr>
        <p:spPr bwMode="auto">
          <a:xfrm rot="5400000">
            <a:off x="6134100" y="3543300"/>
            <a:ext cx="5334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36871" name="Text Box 8"/>
          <p:cNvSpPr txBox="1">
            <a:spLocks noChangeArrowheads="1"/>
          </p:cNvSpPr>
          <p:nvPr/>
        </p:nvSpPr>
        <p:spPr bwMode="auto">
          <a:xfrm>
            <a:off x="4953000" y="2667001"/>
            <a:ext cx="2986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  <a:latin typeface="Tahoma" pitchFamily="34" charset="0"/>
              </a:rPr>
              <a:t>IR beam from spectrometer</a:t>
            </a:r>
          </a:p>
        </p:txBody>
      </p:sp>
      <p:pic>
        <p:nvPicPr>
          <p:cNvPr id="36872" name="Picture 9" descr="sine_wav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343400"/>
            <a:ext cx="1143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10" descr="sine_wav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048000"/>
            <a:ext cx="1143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4" name="Text Box 11"/>
          <p:cNvSpPr txBox="1">
            <a:spLocks noChangeArrowheads="1"/>
          </p:cNvSpPr>
          <p:nvPr/>
        </p:nvSpPr>
        <p:spPr bwMode="auto">
          <a:xfrm>
            <a:off x="4191000" y="5105400"/>
            <a:ext cx="2179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  <a:latin typeface="Tahoma" pitchFamily="34" charset="0"/>
              </a:rPr>
              <a:t>EM oscillating wave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  <a:latin typeface="Tahoma" pitchFamily="34" charset="0"/>
              </a:rPr>
              <a:t>from bond vibration</a:t>
            </a:r>
          </a:p>
        </p:txBody>
      </p:sp>
      <p:sp>
        <p:nvSpPr>
          <p:cNvPr id="36875" name="AutoShape 12"/>
          <p:cNvSpPr>
            <a:spLocks noChangeArrowheads="1"/>
          </p:cNvSpPr>
          <p:nvPr/>
        </p:nvSpPr>
        <p:spPr bwMode="auto">
          <a:xfrm>
            <a:off x="7010400" y="4267200"/>
            <a:ext cx="1066800" cy="762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pic>
        <p:nvPicPr>
          <p:cNvPr id="36876" name="Picture 13" descr="sine_wav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4038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7" name="Text Box 14"/>
          <p:cNvSpPr txBox="1">
            <a:spLocks noChangeArrowheads="1"/>
          </p:cNvSpPr>
          <p:nvPr/>
        </p:nvSpPr>
        <p:spPr bwMode="auto">
          <a:xfrm>
            <a:off x="7848601" y="3657601"/>
            <a:ext cx="1819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  <a:latin typeface="Tahoma" pitchFamily="34" charset="0"/>
              </a:rPr>
              <a:t>“coupled” wave </a:t>
            </a:r>
          </a:p>
        </p:txBody>
      </p:sp>
    </p:spTree>
    <p:extLst>
      <p:ext uri="{BB962C8B-B14F-4D97-AF65-F5344CB8AC3E}">
        <p14:creationId xmlns:p14="http://schemas.microsoft.com/office/powerpoint/2010/main" val="133288437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533400"/>
            <a:ext cx="75438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40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Microsoft Office PowerPoint</Application>
  <PresentationFormat>Widescreen</PresentationFormat>
  <Paragraphs>125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Century Gothic</vt:lpstr>
      <vt:lpstr>Symbol</vt:lpstr>
      <vt:lpstr>SymbolPS</vt:lpstr>
      <vt:lpstr>Tahoma</vt:lpstr>
      <vt:lpstr>Times New Roman</vt:lpstr>
      <vt:lpstr>Wingdings 3</vt:lpstr>
      <vt:lpstr>Ion</vt:lpstr>
      <vt:lpstr>Infrared Spectroscopy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Infrared Spectroscopy</dc:title>
  <dc:creator>Mohammed</dc:creator>
  <cp:lastModifiedBy>Mohammed</cp:lastModifiedBy>
  <cp:revision>1</cp:revision>
  <dcterms:created xsi:type="dcterms:W3CDTF">2018-03-30T05:46:08Z</dcterms:created>
  <dcterms:modified xsi:type="dcterms:W3CDTF">2018-03-30T05:46:27Z</dcterms:modified>
</cp:coreProperties>
</file>