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60" r:id="rId3"/>
    <p:sldId id="291" r:id="rId4"/>
    <p:sldId id="305" r:id="rId5"/>
    <p:sldId id="275" r:id="rId6"/>
    <p:sldId id="274" r:id="rId7"/>
    <p:sldId id="304" r:id="rId8"/>
    <p:sldId id="257" r:id="rId9"/>
    <p:sldId id="258" r:id="rId10"/>
    <p:sldId id="300" r:id="rId11"/>
    <p:sldId id="280" r:id="rId12"/>
    <p:sldId id="278" r:id="rId13"/>
    <p:sldId id="281" r:id="rId14"/>
    <p:sldId id="296" r:id="rId15"/>
    <p:sldId id="299" r:id="rId16"/>
    <p:sldId id="282" r:id="rId17"/>
    <p:sldId id="264" r:id="rId18"/>
    <p:sldId id="283" r:id="rId19"/>
    <p:sldId id="263" r:id="rId20"/>
    <p:sldId id="279" r:id="rId21"/>
    <p:sldId id="262" r:id="rId22"/>
    <p:sldId id="276" r:id="rId23"/>
    <p:sldId id="292" r:id="rId24"/>
    <p:sldId id="265" r:id="rId25"/>
    <p:sldId id="285" r:id="rId26"/>
    <p:sldId id="286" r:id="rId27"/>
    <p:sldId id="287" r:id="rId28"/>
    <p:sldId id="288" r:id="rId29"/>
    <p:sldId id="289" r:id="rId30"/>
    <p:sldId id="266" r:id="rId31"/>
    <p:sldId id="312" r:id="rId32"/>
    <p:sldId id="301" r:id="rId33"/>
    <p:sldId id="298" r:id="rId34"/>
    <p:sldId id="302" r:id="rId35"/>
    <p:sldId id="297" r:id="rId36"/>
    <p:sldId id="303" r:id="rId37"/>
    <p:sldId id="268" r:id="rId38"/>
    <p:sldId id="306" r:id="rId39"/>
    <p:sldId id="307" r:id="rId40"/>
    <p:sldId id="308" r:id="rId41"/>
    <p:sldId id="309" r:id="rId42"/>
    <p:sldId id="310" r:id="rId43"/>
    <p:sldId id="311" r:id="rId44"/>
    <p:sldId id="313" r:id="rId45"/>
    <p:sldId id="314" r:id="rId46"/>
    <p:sldId id="315" r:id="rId47"/>
    <p:sldId id="316" r:id="rId48"/>
    <p:sldId id="317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84" autoAdjust="0"/>
    <p:restoredTop sz="94576" autoAdjust="0"/>
  </p:normalViewPr>
  <p:slideViewPr>
    <p:cSldViewPr>
      <p:cViewPr varScale="1">
        <p:scale>
          <a:sx n="69" d="100"/>
          <a:sy n="69" d="100"/>
        </p:scale>
        <p:origin x="-14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01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548476-1700-4981-99A8-07E8058D5979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F1A60E6A-F426-46C8-9E20-28BB2385B74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Inflammation of inner lining of airways</a:t>
          </a:r>
          <a:endParaRPr lang="en-MY" sz="2000" dirty="0">
            <a:solidFill>
              <a:schemeClr val="bg1"/>
            </a:solidFill>
          </a:endParaRPr>
        </a:p>
      </dgm:t>
    </dgm:pt>
    <dgm:pt modelId="{EED7EC59-D629-473B-9D12-4D7758658CF5}" type="parTrans" cxnId="{4E0BE0ED-870B-439A-8993-83E42EBCDCCB}">
      <dgm:prSet/>
      <dgm:spPr/>
      <dgm:t>
        <a:bodyPr/>
        <a:lstStyle/>
        <a:p>
          <a:endParaRPr lang="en-MY"/>
        </a:p>
      </dgm:t>
    </dgm:pt>
    <dgm:pt modelId="{70EBB9D6-4FDA-4829-A284-345A68231E27}" type="sibTrans" cxnId="{4E0BE0ED-870B-439A-8993-83E42EBCDCCB}">
      <dgm:prSet/>
      <dgm:spPr/>
      <dgm:t>
        <a:bodyPr/>
        <a:lstStyle/>
        <a:p>
          <a:endParaRPr lang="en-MY"/>
        </a:p>
      </dgm:t>
    </dgm:pt>
    <dgm:pt modelId="{6600CB2A-76A5-42E2-9A6C-0196C493E6D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Muscle around airways tighten</a:t>
          </a:r>
          <a:endParaRPr lang="en-MY" sz="2000" dirty="0">
            <a:solidFill>
              <a:schemeClr val="bg1"/>
            </a:solidFill>
          </a:endParaRPr>
        </a:p>
      </dgm:t>
    </dgm:pt>
    <dgm:pt modelId="{DCD8B9E9-57CF-4EC0-A124-60F0FF886E59}" type="parTrans" cxnId="{878AF9E9-C299-4B99-96BB-922920DC4024}">
      <dgm:prSet/>
      <dgm:spPr/>
      <dgm:t>
        <a:bodyPr/>
        <a:lstStyle/>
        <a:p>
          <a:endParaRPr lang="en-MY"/>
        </a:p>
      </dgm:t>
    </dgm:pt>
    <dgm:pt modelId="{0D262329-DE4D-4DDB-924C-952AA3B8FDE1}" type="sibTrans" cxnId="{878AF9E9-C299-4B99-96BB-922920DC4024}">
      <dgm:prSet/>
      <dgm:spPr/>
      <dgm:t>
        <a:bodyPr/>
        <a:lstStyle/>
        <a:p>
          <a:endParaRPr lang="en-MY"/>
        </a:p>
      </dgm:t>
    </dgm:pt>
    <dgm:pt modelId="{0FB64CB5-B6DB-48C1-BD59-C8EC4CBD2AB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Airways produce mucus due to inflammation</a:t>
          </a:r>
        </a:p>
        <a:p>
          <a:r>
            <a:rPr lang="en-US" sz="2000" dirty="0" smtClean="0">
              <a:solidFill>
                <a:schemeClr val="bg1"/>
              </a:solidFill>
            </a:rPr>
            <a:t>(clogged the shrunken tubes)</a:t>
          </a:r>
          <a:endParaRPr lang="en-MY" sz="2000" dirty="0">
            <a:solidFill>
              <a:schemeClr val="bg1"/>
            </a:solidFill>
          </a:endParaRPr>
        </a:p>
      </dgm:t>
    </dgm:pt>
    <dgm:pt modelId="{E73AF38E-4522-4ECE-A2FC-3FF8F84E0063}" type="parTrans" cxnId="{67B10290-278D-4B76-A381-934DFA7EF69B}">
      <dgm:prSet/>
      <dgm:spPr/>
      <dgm:t>
        <a:bodyPr/>
        <a:lstStyle/>
        <a:p>
          <a:endParaRPr lang="en-MY"/>
        </a:p>
      </dgm:t>
    </dgm:pt>
    <dgm:pt modelId="{1336A3BC-44A2-4177-9224-6A0CC128DA08}" type="sibTrans" cxnId="{67B10290-278D-4B76-A381-934DFA7EF69B}">
      <dgm:prSet/>
      <dgm:spPr/>
      <dgm:t>
        <a:bodyPr/>
        <a:lstStyle/>
        <a:p>
          <a:endParaRPr lang="en-MY"/>
        </a:p>
      </dgm:t>
    </dgm:pt>
    <dgm:pt modelId="{8B8DF884-565C-4785-AE5D-A83BE6D4A54A}" type="pres">
      <dgm:prSet presAssocID="{59548476-1700-4981-99A8-07E8058D5979}" presName="CompostProcess" presStyleCnt="0">
        <dgm:presLayoutVars>
          <dgm:dir/>
          <dgm:resizeHandles val="exact"/>
        </dgm:presLayoutVars>
      </dgm:prSet>
      <dgm:spPr/>
    </dgm:pt>
    <dgm:pt modelId="{089B6B95-EE57-444C-8D95-108D3937E04B}" type="pres">
      <dgm:prSet presAssocID="{59548476-1700-4981-99A8-07E8058D5979}" presName="arrow" presStyleLbl="bgShp" presStyleIdx="0" presStyleCnt="1"/>
      <dgm:spPr/>
    </dgm:pt>
    <dgm:pt modelId="{889A169E-C11E-4C10-B1C6-DD7CCF8B3498}" type="pres">
      <dgm:prSet presAssocID="{59548476-1700-4981-99A8-07E8058D5979}" presName="linearProcess" presStyleCnt="0"/>
      <dgm:spPr/>
    </dgm:pt>
    <dgm:pt modelId="{F896B43D-F862-421A-9500-993CF07F7948}" type="pres">
      <dgm:prSet presAssocID="{F1A60E6A-F426-46C8-9E20-28BB2385B748}" presName="textNode" presStyleLbl="node1" presStyleIdx="0" presStyleCnt="3" custLinFactNeighborX="-6951" custLinFactNeighborY="102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9021CCA-2301-43E5-B924-C046939799BD}" type="pres">
      <dgm:prSet presAssocID="{70EBB9D6-4FDA-4829-A284-345A68231E27}" presName="sibTrans" presStyleCnt="0"/>
      <dgm:spPr/>
    </dgm:pt>
    <dgm:pt modelId="{6206FAB1-1C6D-4E34-8937-F0FF9BA82D11}" type="pres">
      <dgm:prSet presAssocID="{6600CB2A-76A5-42E2-9A6C-0196C493E6D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B068185-888F-4472-9541-A98FDC32950D}" type="pres">
      <dgm:prSet presAssocID="{0D262329-DE4D-4DDB-924C-952AA3B8FDE1}" presName="sibTrans" presStyleCnt="0"/>
      <dgm:spPr/>
    </dgm:pt>
    <dgm:pt modelId="{A8939071-79A2-4737-8390-C15F2CE6C348}" type="pres">
      <dgm:prSet presAssocID="{0FB64CB5-B6DB-48C1-BD59-C8EC4CBD2AB0}" presName="textNode" presStyleLbl="node1" presStyleIdx="2" presStyleCnt="3" custScaleY="12162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DE7BAD55-D547-4D1B-9695-DB01B0FAA6D7}" type="presOf" srcId="{6600CB2A-76A5-42E2-9A6C-0196C493E6DE}" destId="{6206FAB1-1C6D-4E34-8937-F0FF9BA82D11}" srcOrd="0" destOrd="0" presId="urn:microsoft.com/office/officeart/2005/8/layout/hProcess9"/>
    <dgm:cxn modelId="{878AF9E9-C299-4B99-96BB-922920DC4024}" srcId="{59548476-1700-4981-99A8-07E8058D5979}" destId="{6600CB2A-76A5-42E2-9A6C-0196C493E6DE}" srcOrd="1" destOrd="0" parTransId="{DCD8B9E9-57CF-4EC0-A124-60F0FF886E59}" sibTransId="{0D262329-DE4D-4DDB-924C-952AA3B8FDE1}"/>
    <dgm:cxn modelId="{0E634A4C-D3D4-4EF4-A4D2-C3B6DFE75F80}" type="presOf" srcId="{59548476-1700-4981-99A8-07E8058D5979}" destId="{8B8DF884-565C-4785-AE5D-A83BE6D4A54A}" srcOrd="0" destOrd="0" presId="urn:microsoft.com/office/officeart/2005/8/layout/hProcess9"/>
    <dgm:cxn modelId="{4E0BE0ED-870B-439A-8993-83E42EBCDCCB}" srcId="{59548476-1700-4981-99A8-07E8058D5979}" destId="{F1A60E6A-F426-46C8-9E20-28BB2385B748}" srcOrd="0" destOrd="0" parTransId="{EED7EC59-D629-473B-9D12-4D7758658CF5}" sibTransId="{70EBB9D6-4FDA-4829-A284-345A68231E27}"/>
    <dgm:cxn modelId="{75B0BDDB-24D3-4DF3-B802-94E44146A455}" type="presOf" srcId="{F1A60E6A-F426-46C8-9E20-28BB2385B748}" destId="{F896B43D-F862-421A-9500-993CF07F7948}" srcOrd="0" destOrd="0" presId="urn:microsoft.com/office/officeart/2005/8/layout/hProcess9"/>
    <dgm:cxn modelId="{67B10290-278D-4B76-A381-934DFA7EF69B}" srcId="{59548476-1700-4981-99A8-07E8058D5979}" destId="{0FB64CB5-B6DB-48C1-BD59-C8EC4CBD2AB0}" srcOrd="2" destOrd="0" parTransId="{E73AF38E-4522-4ECE-A2FC-3FF8F84E0063}" sibTransId="{1336A3BC-44A2-4177-9224-6A0CC128DA08}"/>
    <dgm:cxn modelId="{854888B5-9D3B-4AF8-B8FD-FA489CCFF6CA}" type="presOf" srcId="{0FB64CB5-B6DB-48C1-BD59-C8EC4CBD2AB0}" destId="{A8939071-79A2-4737-8390-C15F2CE6C348}" srcOrd="0" destOrd="0" presId="urn:microsoft.com/office/officeart/2005/8/layout/hProcess9"/>
    <dgm:cxn modelId="{34C272B6-7FE0-4990-B9C9-8B05BED1068C}" type="presParOf" srcId="{8B8DF884-565C-4785-AE5D-A83BE6D4A54A}" destId="{089B6B95-EE57-444C-8D95-108D3937E04B}" srcOrd="0" destOrd="0" presId="urn:microsoft.com/office/officeart/2005/8/layout/hProcess9"/>
    <dgm:cxn modelId="{5A0B8B43-8EAF-4F2F-A52E-C1785CC514CA}" type="presParOf" srcId="{8B8DF884-565C-4785-AE5D-A83BE6D4A54A}" destId="{889A169E-C11E-4C10-B1C6-DD7CCF8B3498}" srcOrd="1" destOrd="0" presId="urn:microsoft.com/office/officeart/2005/8/layout/hProcess9"/>
    <dgm:cxn modelId="{D39854DF-C523-4647-ADFA-A9E1128DA50B}" type="presParOf" srcId="{889A169E-C11E-4C10-B1C6-DD7CCF8B3498}" destId="{F896B43D-F862-421A-9500-993CF07F7948}" srcOrd="0" destOrd="0" presId="urn:microsoft.com/office/officeart/2005/8/layout/hProcess9"/>
    <dgm:cxn modelId="{E2905D31-9FF7-46C1-9FDF-A912F57126E7}" type="presParOf" srcId="{889A169E-C11E-4C10-B1C6-DD7CCF8B3498}" destId="{79021CCA-2301-43E5-B924-C046939799BD}" srcOrd="1" destOrd="0" presId="urn:microsoft.com/office/officeart/2005/8/layout/hProcess9"/>
    <dgm:cxn modelId="{758628E1-586A-4E42-AE01-EB02E0F68935}" type="presParOf" srcId="{889A169E-C11E-4C10-B1C6-DD7CCF8B3498}" destId="{6206FAB1-1C6D-4E34-8937-F0FF9BA82D11}" srcOrd="2" destOrd="0" presId="urn:microsoft.com/office/officeart/2005/8/layout/hProcess9"/>
    <dgm:cxn modelId="{4AB8BF15-F70E-4994-9885-82ECB5151A63}" type="presParOf" srcId="{889A169E-C11E-4C10-B1C6-DD7CCF8B3498}" destId="{4B068185-888F-4472-9541-A98FDC32950D}" srcOrd="3" destOrd="0" presId="urn:microsoft.com/office/officeart/2005/8/layout/hProcess9"/>
    <dgm:cxn modelId="{4D94BEBE-CB2A-4090-81BC-CA416EE114C7}" type="presParOf" srcId="{889A169E-C11E-4C10-B1C6-DD7CCF8B3498}" destId="{A8939071-79A2-4737-8390-C15F2CE6C348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C614F-B7F8-4C77-8523-FE8B833E3502}" type="datetimeFigureOut">
              <a:rPr lang="en-US" smtClean="0"/>
              <a:pPr/>
              <a:t>3/29/2018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3FC4C-FA3C-4A81-B7D8-68B155B1B9FC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3FC4C-FA3C-4A81-B7D8-68B155B1B9FC}" type="slidenum">
              <a:rPr lang="en-MY" smtClean="0"/>
              <a:pPr/>
              <a:t>10</a:t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2C20BA-C1CA-4608-AD7C-F2951D3607A4}" type="datetimeFigureOut">
              <a:rPr lang="en-US" smtClean="0"/>
              <a:pPr/>
              <a:t>3/29/2018</a:t>
            </a:fld>
            <a:endParaRPr lang="en-M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571682-73A1-4C48-B7FA-E67E7BF36654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C20BA-C1CA-4608-AD7C-F2951D3607A4}" type="datetimeFigureOut">
              <a:rPr lang="en-US" smtClean="0"/>
              <a:pPr/>
              <a:t>3/29/2018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71682-73A1-4C48-B7FA-E67E7BF36654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C20BA-C1CA-4608-AD7C-F2951D3607A4}" type="datetimeFigureOut">
              <a:rPr lang="en-US" smtClean="0"/>
              <a:pPr/>
              <a:t>3/29/2018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71682-73A1-4C48-B7FA-E67E7BF36654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C20BA-C1CA-4608-AD7C-F2951D3607A4}" type="datetimeFigureOut">
              <a:rPr lang="en-US" smtClean="0"/>
              <a:pPr/>
              <a:t>3/29/2018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71682-73A1-4C48-B7FA-E67E7BF3665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C20BA-C1CA-4608-AD7C-F2951D3607A4}" type="datetimeFigureOut">
              <a:rPr lang="en-US" smtClean="0"/>
              <a:pPr/>
              <a:t>3/29/2018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71682-73A1-4C48-B7FA-E67E7BF3665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C20BA-C1CA-4608-AD7C-F2951D3607A4}" type="datetimeFigureOut">
              <a:rPr lang="en-US" smtClean="0"/>
              <a:pPr/>
              <a:t>3/29/2018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71682-73A1-4C48-B7FA-E67E7BF3665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C20BA-C1CA-4608-AD7C-F2951D3607A4}" type="datetimeFigureOut">
              <a:rPr lang="en-US" smtClean="0"/>
              <a:pPr/>
              <a:t>3/29/2018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71682-73A1-4C48-B7FA-E67E7BF36654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C20BA-C1CA-4608-AD7C-F2951D3607A4}" type="datetimeFigureOut">
              <a:rPr lang="en-US" smtClean="0"/>
              <a:pPr/>
              <a:t>3/29/2018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71682-73A1-4C48-B7FA-E67E7BF3665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C20BA-C1CA-4608-AD7C-F2951D3607A4}" type="datetimeFigureOut">
              <a:rPr lang="en-US" smtClean="0"/>
              <a:pPr/>
              <a:t>3/29/2018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71682-73A1-4C48-B7FA-E67E7BF36654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2C20BA-C1CA-4608-AD7C-F2951D3607A4}" type="datetimeFigureOut">
              <a:rPr lang="en-US" smtClean="0"/>
              <a:pPr/>
              <a:t>3/29/2018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571682-73A1-4C48-B7FA-E67E7BF36654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2C20BA-C1CA-4608-AD7C-F2951D3607A4}" type="datetimeFigureOut">
              <a:rPr lang="en-US" smtClean="0"/>
              <a:pPr/>
              <a:t>3/29/2018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571682-73A1-4C48-B7FA-E67E7BF3665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2C20BA-C1CA-4608-AD7C-F2951D3607A4}" type="datetimeFigureOut">
              <a:rPr lang="en-US" smtClean="0"/>
              <a:pPr/>
              <a:t>3/29/2018</a:t>
            </a:fld>
            <a:endParaRPr lang="en-M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571682-73A1-4C48-B7FA-E67E7BF36654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adhimali_2011@yahoo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  <a:t>ASTHMA </a:t>
            </a:r>
            <a:br>
              <a:rPr lang="en-US" sz="9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 CHRONIC RESPIRATORY DISEASE</a:t>
            </a:r>
            <a:endParaRPr lang="en-MY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1" descr="Imag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0"/>
            <a:ext cx="307182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مستطيل 6"/>
          <p:cNvSpPr/>
          <p:nvPr/>
        </p:nvSpPr>
        <p:spPr>
          <a:xfrm>
            <a:off x="1142976" y="3500438"/>
            <a:ext cx="6786610" cy="2788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endParaRPr lang="en-US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Algerian" pitchFamily="82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Algerian" pitchFamily="82" charset="0"/>
              </a:rPr>
              <a:t>Assist. Prof. Dr.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Algerian" pitchFamily="82" charset="0"/>
              </a:rPr>
              <a:t>Kadhim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Algerian" pitchFamily="82" charset="0"/>
              </a:rPr>
              <a:t> Ali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Algerian" pitchFamily="82" charset="0"/>
              </a:rPr>
              <a:t>Kadhim</a:t>
            </a: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4617B"/>
                </a:outerShdw>
              </a:effectLst>
              <a:latin typeface="Algerian" pitchFamily="82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4">
                    <a:lumMod val="90000"/>
                  </a:schemeClr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Algerian" pitchFamily="82" charset="0"/>
              </a:rPr>
              <a:t>PhD, in Clinical Pharmacy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4617B"/>
                  </a:outerShdw>
                </a:effectLst>
                <a:latin typeface="Algerian" pitchFamily="82" charset="0"/>
              </a:rPr>
              <a:t>Dept.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Algerian" pitchFamily="82" charset="0"/>
              </a:rPr>
              <a:t>of Clinical Pharmacy/ College of Pharmacy/University of AL-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Algerian" pitchFamily="82" charset="0"/>
              </a:rPr>
              <a:t>Mustansiriyah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Algerian" pitchFamily="82" charset="0"/>
              </a:rPr>
              <a:t>.</a:t>
            </a:r>
          </a:p>
          <a:p>
            <a:pPr algn="ctr">
              <a:defRPr/>
            </a:pPr>
            <a:endParaRPr lang="en-US" sz="2000" i="1" dirty="0" smtClean="0">
              <a:solidFill>
                <a:schemeClr val="tx1">
                  <a:lumMod val="95000"/>
                  <a:lumOff val="5000"/>
                </a:schemeClr>
              </a:solidFill>
              <a:latin typeface="Algerian" pitchFamily="82" charset="0"/>
            </a:endParaRPr>
          </a:p>
          <a:p>
            <a:pPr algn="ctr">
              <a:defRPr/>
            </a:pPr>
            <a:r>
              <a:rPr lang="en-US" sz="2000" i="1" dirty="0" smtClean="0">
                <a:solidFill>
                  <a:srgbClr val="FF0000"/>
                </a:solidFill>
                <a:latin typeface="Arial Black" pitchFamily="34" charset="0"/>
              </a:rPr>
              <a:t>Pharma.drkaka75@uomustansiriyah.edu.iq</a:t>
            </a:r>
            <a:endParaRPr lang="en-US" sz="2000" i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en-US" sz="2000" i="1" dirty="0" smtClean="0">
                <a:solidFill>
                  <a:schemeClr val="tx2"/>
                </a:solidFill>
                <a:latin typeface="Algerian" pitchFamily="82" charset="0"/>
              </a:rPr>
              <a:t>	</a:t>
            </a:r>
            <a:r>
              <a:rPr lang="en-US" sz="2000" dirty="0" smtClean="0">
                <a:solidFill>
                  <a:srgbClr val="FFFF00"/>
                </a:solidFill>
                <a:latin typeface="Algerian" pitchFamily="82" charset="0"/>
                <a:hlinkClick r:id="rId4"/>
              </a:rPr>
              <a:t>kadhimali_2011@yahoo.com</a:t>
            </a:r>
            <a:r>
              <a:rPr lang="ar-IQ" sz="2000" dirty="0" smtClean="0">
                <a:solidFill>
                  <a:srgbClr val="C00000"/>
                </a:solidFill>
                <a:latin typeface="Algerian" pitchFamily="82" charset="0"/>
              </a:rPr>
              <a:t>      </a:t>
            </a:r>
            <a:endParaRPr lang="en-US" sz="2000" dirty="0" smtClean="0">
              <a:solidFill>
                <a:srgbClr val="C00000"/>
              </a:solidFill>
              <a:latin typeface="Algerian" pitchFamily="82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Algerian" pitchFamily="82" charset="0"/>
              </a:rPr>
              <a:t>Date : </a:t>
            </a:r>
            <a:r>
              <a:rPr lang="en-US" sz="2000" i="1" dirty="0" smtClean="0">
                <a:solidFill>
                  <a:srgbClr val="C00000"/>
                </a:solidFill>
                <a:latin typeface="Algerian" pitchFamily="82" charset="0"/>
              </a:rPr>
              <a:t>29/ </a:t>
            </a:r>
            <a:r>
              <a:rPr lang="en-US" sz="2000" i="1" dirty="0" smtClean="0">
                <a:solidFill>
                  <a:srgbClr val="C00000"/>
                </a:solidFill>
                <a:latin typeface="Algerian" pitchFamily="82" charset="0"/>
              </a:rPr>
              <a:t>3 /2018</a:t>
            </a:r>
            <a:endParaRPr lang="en-US" sz="2000" dirty="0" smtClean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Windows 7\Downloads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714884"/>
            <a:ext cx="2343150" cy="1952625"/>
          </a:xfrm>
          <a:prstGeom prst="rect">
            <a:avLst/>
          </a:prstGeom>
          <a:noFill/>
        </p:spPr>
      </p:pic>
      <p:pic>
        <p:nvPicPr>
          <p:cNvPr id="4099" name="Picture 3" descr="C:\Users\Windows 7\Downloads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500570"/>
            <a:ext cx="2276475" cy="2009775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MY" b="1" dirty="0" smtClean="0"/>
              <a:t>Atopic diseases </a:t>
            </a:r>
            <a:r>
              <a:rPr lang="en-MY" dirty="0" smtClean="0"/>
              <a:t>– eczema and allergic rhinitis.</a:t>
            </a:r>
          </a:p>
          <a:p>
            <a:pPr>
              <a:buFont typeface="Wingdings" pitchFamily="2" charset="2"/>
              <a:buChar char="Ø"/>
            </a:pPr>
            <a:r>
              <a:rPr lang="en-MY" b="1" dirty="0" smtClean="0"/>
              <a:t>Maternal status </a:t>
            </a:r>
            <a:r>
              <a:rPr lang="en-MY" dirty="0" smtClean="0"/>
              <a:t>– both physical and mental conditions like anaemia and depression in the mother are associated with asthmatic stress for the child.</a:t>
            </a:r>
          </a:p>
          <a:p>
            <a:pPr>
              <a:buFont typeface="Wingdings" pitchFamily="2" charset="2"/>
              <a:buChar char="Ø"/>
            </a:pPr>
            <a:r>
              <a:rPr lang="en-MY" b="1" dirty="0" smtClean="0"/>
              <a:t>Early antibiotic use </a:t>
            </a:r>
            <a:r>
              <a:rPr lang="en-MY" dirty="0" smtClean="0"/>
              <a:t>– babies who are given antibiotics may be 50% more likely to develop asthma by the age of six</a:t>
            </a:r>
          </a:p>
          <a:p>
            <a:pPr>
              <a:buFont typeface="Wingdings" pitchFamily="2" charset="2"/>
              <a:buChar char="Ø"/>
            </a:pP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MY" u="sng" dirty="0" smtClean="0"/>
              <a:t>Initial exam (conducted by doctor):</a:t>
            </a:r>
          </a:p>
          <a:p>
            <a:pPr>
              <a:buFont typeface="Wingdings" pitchFamily="2" charset="2"/>
              <a:buChar char="Ø"/>
            </a:pPr>
            <a:r>
              <a:rPr lang="en-MY" dirty="0" smtClean="0"/>
              <a:t>Medical history</a:t>
            </a:r>
          </a:p>
          <a:p>
            <a:pPr>
              <a:buFont typeface="Wingdings" pitchFamily="2" charset="2"/>
              <a:buChar char="Ø"/>
            </a:pPr>
            <a:r>
              <a:rPr lang="en-MY" dirty="0" smtClean="0"/>
              <a:t>Asthma symptoms, how you feel, known asthma and allergy triggers, your activity level and diet, your home and work environment, and family history.  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Then, some tests will be conducted to diagnose asthma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DIAGNOSIS &amp; TESTS</a:t>
            </a:r>
            <a:endParaRPr lang="en-MY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79690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Peak Flow Testing</a:t>
            </a:r>
            <a:endParaRPr lang="en-MY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C:\Users\Windows 7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043" y="1000108"/>
            <a:ext cx="4643957" cy="2214578"/>
          </a:xfrm>
          <a:prstGeom prst="rect">
            <a:avLst/>
          </a:prstGeom>
          <a:noFill/>
        </p:spPr>
      </p:pic>
      <p:pic>
        <p:nvPicPr>
          <p:cNvPr id="1027" name="Picture 3" descr="C:\Users\Windows 7\Downloads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071810"/>
            <a:ext cx="2438400" cy="1876425"/>
          </a:xfrm>
          <a:prstGeom prst="rect">
            <a:avLst/>
          </a:prstGeom>
          <a:noFill/>
        </p:spPr>
      </p:pic>
      <p:pic>
        <p:nvPicPr>
          <p:cNvPr id="1028" name="Picture 4" descr="C:\Users\Windows 7\Downloads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7" y="1000108"/>
            <a:ext cx="3357586" cy="3882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72066" y="507207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Peak Flow Meter</a:t>
            </a:r>
            <a:endParaRPr lang="en-MY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786050" y="5500702"/>
            <a:ext cx="6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smtClean="0"/>
              <a:t>PEFR is used to assess the severity of wheezing in those who have asthma. PEFR measures how quickly a person can exhale air from the lungs</a:t>
            </a:r>
            <a:endParaRPr lang="en-MY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5000636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Peak expiratory flow rate (PEFR)</a:t>
            </a:r>
            <a:endParaRPr lang="en-MY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dows 7\Downloads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500570"/>
            <a:ext cx="3514812" cy="235743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MY" dirty="0" smtClean="0"/>
              <a:t>It measures how much air you can exhale.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FEV1(force expiratory volume) &gt; 80% = normal</a:t>
            </a:r>
            <a:endParaRPr lang="en-MY" dirty="0" smtClean="0"/>
          </a:p>
          <a:p>
            <a:pPr>
              <a:buFont typeface="Wingdings" pitchFamily="2" charset="2"/>
              <a:buChar char="Ø"/>
            </a:pPr>
            <a:r>
              <a:rPr lang="en-MY" dirty="0" smtClean="0"/>
              <a:t>Confirms the presence of airway obstruction and measure the degree of lung function impairment.</a:t>
            </a:r>
          </a:p>
          <a:p>
            <a:pPr>
              <a:buFont typeface="Wingdings" pitchFamily="2" charset="2"/>
              <a:buChar char="Ø"/>
            </a:pPr>
            <a:r>
              <a:rPr lang="en-MY" dirty="0" smtClean="0"/>
              <a:t>Monitor your response to asthma medications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Spirometry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(Lung function test)</a:t>
            </a:r>
            <a:endParaRPr lang="en-MY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MY" dirty="0" smtClean="0"/>
              <a:t>A drop of liquid containing the allergen in placed on your skin (generally forearms is used). </a:t>
            </a:r>
          </a:p>
          <a:p>
            <a:pPr>
              <a:buFont typeface="Wingdings" pitchFamily="2" charset="2"/>
              <a:buChar char="Ø"/>
            </a:pPr>
            <a:r>
              <a:rPr lang="en-MY" dirty="0" smtClean="0"/>
              <a:t>A small lance with a pinpoint is poked through the liquid into the top layer of skin (</a:t>
            </a:r>
            <a:r>
              <a:rPr lang="en-MY" i="1" dirty="0" smtClean="0"/>
              <a:t>prick test).</a:t>
            </a:r>
          </a:p>
          <a:p>
            <a:pPr>
              <a:buFont typeface="Wingdings" pitchFamily="2" charset="2"/>
              <a:buChar char="Ø"/>
            </a:pPr>
            <a:r>
              <a:rPr lang="en-MY" dirty="0" smtClean="0"/>
              <a:t>If you are allergic to the allergen, after about 2 minutes the skin begins to form a reaction (red, slightly swollen, and itchy: it makes a hive). </a:t>
            </a:r>
          </a:p>
          <a:p>
            <a:pPr>
              <a:buFont typeface="Wingdings" pitchFamily="2" charset="2"/>
              <a:buChar char="Ø"/>
            </a:pPr>
            <a:r>
              <a:rPr lang="en-MY" dirty="0" smtClean="0"/>
              <a:t>The size of the hive is measured and recorded.</a:t>
            </a:r>
          </a:p>
          <a:p>
            <a:pPr>
              <a:buFont typeface="Wingdings" pitchFamily="2" charset="2"/>
              <a:buChar char="Ø"/>
            </a:pPr>
            <a:r>
              <a:rPr lang="en-MY" dirty="0" smtClean="0"/>
              <a:t>The larger the hive, the more likely it is that you are allergic to the allergen tested.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Allergy-skin Test</a:t>
            </a:r>
            <a:endParaRPr lang="en-MY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indows 7\Downloads\download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3929090" cy="3929090"/>
          </a:xfrm>
          <a:prstGeom prst="rect">
            <a:avLst/>
          </a:prstGeom>
          <a:noFill/>
        </p:spPr>
      </p:pic>
      <p:pic>
        <p:nvPicPr>
          <p:cNvPr id="4099" name="Picture 3" descr="C:\Users\Windows 7\Downloads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785926"/>
            <a:ext cx="3357212" cy="24288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643306" y="492919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Allergy-skin test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MY" dirty="0" smtClean="0"/>
              <a:t>If there are symptoms that may be caused by another condition such as pneumonia, your doctor may want to do a chest X-ray.</a:t>
            </a:r>
          </a:p>
          <a:p>
            <a:pPr>
              <a:buFont typeface="Wingdings" pitchFamily="2" charset="2"/>
              <a:buChar char="Ø"/>
            </a:pPr>
            <a:r>
              <a:rPr lang="en-MY" dirty="0" smtClean="0"/>
              <a:t>It also may help to clarify the problem if there is problem with asthma treatment.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Chest X-Ray</a:t>
            </a:r>
            <a:endParaRPr lang="en-MY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122" name="Picture 2" descr="C:\Users\Windows 7\Downloads\xr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643314"/>
            <a:ext cx="3500462" cy="2933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MY" u="sng" dirty="0" smtClean="0"/>
              <a:t>Common symptoms of asthma</a:t>
            </a:r>
            <a:r>
              <a:rPr lang="en-MY" dirty="0" smtClean="0"/>
              <a:t> 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Coughing, especially at night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Wheezing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Shortness of breath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Chest tightness, pain, or pressure</a:t>
            </a:r>
          </a:p>
          <a:p>
            <a:pPr marL="624078" indent="-514350">
              <a:buNone/>
            </a:pPr>
            <a:endParaRPr lang="en-MY" dirty="0" smtClean="0"/>
          </a:p>
          <a:p>
            <a:pPr>
              <a:buNone/>
            </a:pP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SIGNS AND SYMPTOMS</a:t>
            </a:r>
            <a:endParaRPr lang="en-MY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4338" name="Picture 2" descr="C:\Users\Windows 7\Downloads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929066"/>
            <a:ext cx="2266950" cy="201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Mild asthma attack</a:t>
            </a:r>
            <a:endParaRPr lang="en-MY" u="sng" dirty="0" smtClean="0"/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Cough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Wheezing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Mild difficulty breathing during normal activities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Difficulty sleeping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Hiccups </a:t>
            </a:r>
            <a:endParaRPr lang="en-MY" dirty="0" smtClean="0"/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Peak expiratory flow rate (PEFR) is 70 to 90% of personal best </a:t>
            </a:r>
          </a:p>
          <a:p>
            <a:pPr>
              <a:buNone/>
            </a:pP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Symptoms of asthma attack</a:t>
            </a:r>
            <a:endParaRPr lang="en-MY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643470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u="sng" dirty="0" smtClean="0"/>
              <a:t>Moderate asthma attack</a:t>
            </a:r>
            <a:endParaRPr lang="en-MY" u="sng" dirty="0" smtClean="0"/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Severe cough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Moderate wheezing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Shortness of breath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Chest tightness</a:t>
            </a:r>
          </a:p>
          <a:p>
            <a:pPr lvl="1">
              <a:buFont typeface="Wingdings" pitchFamily="2" charset="2"/>
              <a:buChar char="ü"/>
            </a:pPr>
            <a:r>
              <a:rPr lang="en-MY" dirty="0" smtClean="0"/>
              <a:t>Usually worsens with exercise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Inability to sleep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Nasal congestion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PEFR is 50 to 70% of personal best </a:t>
            </a:r>
          </a:p>
          <a:p>
            <a:endParaRPr lang="en-MY" dirty="0"/>
          </a:p>
        </p:txBody>
      </p:sp>
      <p:pic>
        <p:nvPicPr>
          <p:cNvPr id="15362" name="Picture 2" descr="C:\Users\Windows 7\Download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071678"/>
            <a:ext cx="2190750" cy="208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MY" sz="2400" dirty="0" smtClean="0"/>
              <a:t>A chronic lung disorder that is marked by recurring episodes of airway obstruction (as from </a:t>
            </a:r>
            <a:r>
              <a:rPr lang="en-MY" sz="2400" dirty="0" err="1" smtClean="0"/>
              <a:t>bronchospasm</a:t>
            </a:r>
            <a:r>
              <a:rPr lang="en-MY" sz="2400" dirty="0" smtClean="0"/>
              <a:t>) manifested by laboured breathing accompanied especially by wheezing and coughing and by a sense of constriction in the chest, and that is triggered by hyper reactivity to various stimuli.</a:t>
            </a:r>
            <a:endParaRPr lang="en-MY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6634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DEFINITION OF ASTHMA</a:t>
            </a:r>
            <a:endParaRPr lang="en-MY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122" name="Picture 2" descr="C:\Users\Windows 7\Downloads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000504"/>
            <a:ext cx="407196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007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 smtClean="0"/>
              <a:t>Severe asthma attack</a:t>
            </a:r>
            <a:endParaRPr lang="en-MY" u="sng" dirty="0" smtClean="0"/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Severe wheezing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Severe difficulty breathing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Inability to speak in complete sentences</a:t>
            </a:r>
          </a:p>
          <a:p>
            <a:pPr lvl="1">
              <a:buFont typeface="Wingdings" pitchFamily="2" charset="2"/>
              <a:buChar char="ü"/>
            </a:pPr>
            <a:r>
              <a:rPr lang="en-MY" dirty="0" smtClean="0"/>
              <a:t>Sentences are interrupted by breathing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Inability to lie down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Signs of severe difficulty breathing</a:t>
            </a:r>
          </a:p>
          <a:p>
            <a:pPr lvl="1">
              <a:buFont typeface="Wingdings" pitchFamily="2" charset="2"/>
              <a:buChar char="ü"/>
            </a:pPr>
            <a:r>
              <a:rPr lang="en-MY" dirty="0" smtClean="0"/>
              <a:t>Rib retractions: ribs are visible during each breath </a:t>
            </a:r>
          </a:p>
          <a:p>
            <a:pPr lvl="1">
              <a:buFont typeface="Wingdings" pitchFamily="2" charset="2"/>
              <a:buChar char="ü"/>
            </a:pPr>
            <a:r>
              <a:rPr lang="en-MY" dirty="0" smtClean="0"/>
              <a:t>Nasal flaring: nostrils open wide during each breath </a:t>
            </a:r>
          </a:p>
          <a:p>
            <a:pPr lvl="1">
              <a:buFont typeface="Wingdings" pitchFamily="2" charset="2"/>
              <a:buChar char="ü"/>
            </a:pPr>
            <a:r>
              <a:rPr lang="en-MY" dirty="0" smtClean="0"/>
              <a:t>Use of accessory muscles: neck muscles are prominent during each breath 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Chest pain</a:t>
            </a:r>
          </a:p>
          <a:p>
            <a:pPr lvl="1">
              <a:buFont typeface="Wingdings" pitchFamily="2" charset="2"/>
              <a:buChar char="ü"/>
            </a:pPr>
            <a:r>
              <a:rPr lang="en-MY" dirty="0" smtClean="0"/>
              <a:t>Sharp, chest pain when taking a breath, coughing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PEFR is  &lt;50% of personal best 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Confusion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Rapid pulse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Fatigue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Rapid breathing rate</a:t>
            </a:r>
          </a:p>
          <a:p>
            <a:pPr marL="624078" indent="-514350">
              <a:buNone/>
            </a:pPr>
            <a:endParaRPr lang="en-MY" u="sng" dirty="0" smtClean="0"/>
          </a:p>
        </p:txBody>
      </p:sp>
      <p:pic>
        <p:nvPicPr>
          <p:cNvPr id="7170" name="Picture 2" descr="C:\Users\Windows 7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714884"/>
            <a:ext cx="2628900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Allergic asthma (extrinsic)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Non-allergic asthma (intrinsic)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Cough variant asthma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Occupational asthma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Exercise induced asthma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Medication induced asthma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Nocturnal asthma</a:t>
            </a:r>
          </a:p>
          <a:p>
            <a:pPr marL="624078" indent="-514350">
              <a:buFont typeface="+mj-lt"/>
              <a:buAutoNum type="arabicPeriod"/>
            </a:pP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TYPES OF ASTHMA</a:t>
            </a:r>
            <a:endParaRPr lang="en-MY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MY" dirty="0" smtClean="0"/>
              <a:t>It is triggered when you inhale one of the following allergens:</a:t>
            </a:r>
          </a:p>
          <a:p>
            <a:pPr marL="624078" indent="-514350">
              <a:buFont typeface="+mj-lt"/>
              <a:buAutoNum type="alphaLcParenR"/>
            </a:pPr>
            <a:r>
              <a:rPr lang="en-MY" dirty="0" smtClean="0"/>
              <a:t>Tobacco smoke</a:t>
            </a:r>
          </a:p>
          <a:p>
            <a:pPr marL="624078" indent="-514350">
              <a:buFont typeface="+mj-lt"/>
              <a:buAutoNum type="alphaLcParenR"/>
            </a:pPr>
            <a:r>
              <a:rPr lang="en-MY" dirty="0" smtClean="0"/>
              <a:t>Animal dander</a:t>
            </a:r>
          </a:p>
          <a:p>
            <a:pPr marL="624078" indent="-514350">
              <a:buFont typeface="+mj-lt"/>
              <a:buAutoNum type="alphaLcParenR"/>
            </a:pPr>
            <a:r>
              <a:rPr lang="en-MY" dirty="0" smtClean="0"/>
              <a:t>Dust mites</a:t>
            </a:r>
          </a:p>
          <a:p>
            <a:pPr marL="624078" indent="-514350">
              <a:buFont typeface="+mj-lt"/>
              <a:buAutoNum type="alphaLcParenR"/>
            </a:pPr>
            <a:r>
              <a:rPr lang="en-MY" dirty="0" smtClean="0"/>
              <a:t>Cockroaches</a:t>
            </a:r>
          </a:p>
          <a:p>
            <a:pPr marL="624078" indent="-514350">
              <a:buFont typeface="+mj-lt"/>
              <a:buAutoNum type="alphaLcParenR"/>
            </a:pPr>
            <a:r>
              <a:rPr lang="en-MY" dirty="0" err="1" smtClean="0"/>
              <a:t>Molds</a:t>
            </a:r>
            <a:endParaRPr lang="en-MY" dirty="0" smtClean="0"/>
          </a:p>
          <a:p>
            <a:pPr marL="624078" indent="-514350">
              <a:buFont typeface="+mj-lt"/>
              <a:buAutoNum type="alphaLcParenR"/>
            </a:pPr>
            <a:r>
              <a:rPr lang="en-MY" dirty="0" smtClean="0"/>
              <a:t>Pollens 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Font typeface="Wingdings" pitchFamily="2" charset="2"/>
              <a:buChar char="Ø"/>
            </a:pPr>
            <a:r>
              <a:rPr lang="en-US" dirty="0" smtClean="0"/>
              <a:t>Age onset over 40 y/o</a:t>
            </a:r>
          </a:p>
          <a:p>
            <a:pPr marL="624078" indent="-514350">
              <a:buFont typeface="Wingdings" pitchFamily="2" charset="2"/>
              <a:buChar char="Ø"/>
            </a:pPr>
            <a:endParaRPr lang="en-MY" dirty="0" smtClean="0"/>
          </a:p>
          <a:p>
            <a:pPr marL="624078" indent="-514350">
              <a:buFont typeface="Wingdings" pitchFamily="2" charset="2"/>
              <a:buChar char="Ø"/>
            </a:pPr>
            <a:r>
              <a:rPr lang="en-MY" b="1" dirty="0" smtClean="0"/>
              <a:t>Specific symptoms</a:t>
            </a:r>
            <a:r>
              <a:rPr lang="en-MY" dirty="0" smtClean="0"/>
              <a:t>: runny nose, watery eyes, you are wheezing more, SOB, swollen nasal passages, excess mucus, and a scratchy throat. A cough may result from the constant postnasal drip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Allergic asthma (extrinsic)</a:t>
            </a:r>
            <a:endParaRPr lang="en-MY" dirty="0"/>
          </a:p>
        </p:txBody>
      </p:sp>
      <p:pic>
        <p:nvPicPr>
          <p:cNvPr id="11266" name="Picture 2" descr="C:\Users\Windows 7\Downloads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285992"/>
            <a:ext cx="2590800" cy="176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Not triggered by allergens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Age onset under 40 y/o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Triggers: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Irritants-  Tobacco </a:t>
            </a:r>
            <a:r>
              <a:rPr lang="en-MY" dirty="0" smtClean="0"/>
              <a:t>smoke, wood smoke, room deodorizers, fresh paint, household cleaning products, cooking odours, workplace chemicals, perfumes, and outdoor air pollution, heartburn, changes in temperature.</a:t>
            </a:r>
          </a:p>
          <a:p>
            <a:pPr>
              <a:buNone/>
            </a:pPr>
            <a:endParaRPr lang="en-MY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Specific symptoms: </a:t>
            </a:r>
            <a:r>
              <a:rPr lang="en-MY" dirty="0" smtClean="0"/>
              <a:t>Respiratory infections, such as the common cold, Influenza or a sinus infection. 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Non-allergic asthma (intrinsic)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MY" dirty="0" smtClean="0"/>
              <a:t>When cough is the only asthma symptom, this is known as cough variant asthma (CVA)</a:t>
            </a:r>
          </a:p>
          <a:p>
            <a:pPr>
              <a:buFont typeface="Wingdings" pitchFamily="2" charset="2"/>
              <a:buChar char="Ø"/>
            </a:pPr>
            <a:endParaRPr lang="en-MY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Specific symptoms: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Chronic, non- productive cough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High sensitive cough reflex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Font typeface="+mj-lt"/>
              <a:buAutoNum type="alphaLcParenR"/>
            </a:pPr>
            <a:endParaRPr lang="en-US" dirty="0" smtClean="0"/>
          </a:p>
          <a:p>
            <a:pPr marL="624078" indent="-514350">
              <a:buFont typeface="+mj-lt"/>
              <a:buAutoNum type="alphaLcParenR"/>
            </a:pP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Cough variant asthma</a:t>
            </a:r>
            <a:endParaRPr lang="en-MY" dirty="0"/>
          </a:p>
        </p:txBody>
      </p:sp>
      <p:pic>
        <p:nvPicPr>
          <p:cNvPr id="10242" name="Picture 2" descr="C:\Users\Windows 7\Downloads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500570"/>
            <a:ext cx="2928942" cy="1952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MY" dirty="0" smtClean="0"/>
              <a:t>A common respiratory condition that results from exposures in the workplace</a:t>
            </a:r>
          </a:p>
          <a:p>
            <a:pPr>
              <a:buNone/>
            </a:pPr>
            <a:endParaRPr lang="en-MY" dirty="0" smtClean="0"/>
          </a:p>
          <a:p>
            <a:pPr>
              <a:buFont typeface="Wingdings" pitchFamily="2" charset="2"/>
              <a:buChar char="Ø"/>
            </a:pPr>
            <a:r>
              <a:rPr lang="en-MY" b="1" dirty="0" smtClean="0"/>
              <a:t>Examples of the occupations and the potential irritants include:</a:t>
            </a:r>
          </a:p>
          <a:p>
            <a:pPr marL="624078" indent="-514350">
              <a:buFont typeface="+mj-lt"/>
              <a:buAutoNum type="alphaLcParenR"/>
            </a:pPr>
            <a:r>
              <a:rPr lang="en-MY" dirty="0" smtClean="0"/>
              <a:t>Dental hygienists: latex</a:t>
            </a:r>
          </a:p>
          <a:p>
            <a:pPr marL="624078" indent="-514350">
              <a:buFont typeface="+mj-lt"/>
              <a:buAutoNum type="alphaLcParenR"/>
            </a:pPr>
            <a:r>
              <a:rPr lang="en-MY" dirty="0" smtClean="0"/>
              <a:t>Bakers: flour</a:t>
            </a:r>
          </a:p>
          <a:p>
            <a:pPr marL="624078" indent="-514350">
              <a:buFont typeface="+mj-lt"/>
              <a:buAutoNum type="alphaLcParenR"/>
            </a:pPr>
            <a:r>
              <a:rPr lang="en-MY" dirty="0" smtClean="0"/>
              <a:t>Roofers, insulators and painters: </a:t>
            </a:r>
            <a:r>
              <a:rPr lang="en-MY" dirty="0" err="1" smtClean="0"/>
              <a:t>isocyanates</a:t>
            </a:r>
            <a:r>
              <a:rPr lang="en-MY" dirty="0" smtClean="0"/>
              <a:t> (toluene)</a:t>
            </a:r>
          </a:p>
          <a:p>
            <a:pPr marL="624078" indent="-514350">
              <a:buFont typeface="+mj-lt"/>
              <a:buAutoNum type="alphaLcParenR"/>
            </a:pPr>
            <a:r>
              <a:rPr lang="en-MY" dirty="0" smtClean="0"/>
              <a:t>Welders and metal workers: metals: metals (nickel, platinum and chromic acid)</a:t>
            </a:r>
          </a:p>
          <a:p>
            <a:pPr marL="624078" indent="-514350">
              <a:buFont typeface="+mj-lt"/>
              <a:buAutoNum type="alphaLcParenR"/>
            </a:pPr>
            <a:r>
              <a:rPr lang="en-MY" dirty="0" smtClean="0"/>
              <a:t>Plastic manufacturers: glues and resins</a:t>
            </a:r>
          </a:p>
          <a:p>
            <a:pPr marL="624078" indent="-514350">
              <a:buFont typeface="+mj-lt"/>
              <a:buAutoNum type="alphaLcParenR"/>
            </a:pPr>
            <a:r>
              <a:rPr lang="en-MY" dirty="0" smtClean="0"/>
              <a:t>Farmers and veterinarians: animal proteins</a:t>
            </a:r>
          </a:p>
          <a:p>
            <a:pPr marL="624078" indent="-514350">
              <a:buFont typeface="+mj-lt"/>
              <a:buAutoNum type="alphaLcParenR"/>
            </a:pPr>
            <a:r>
              <a:rPr lang="en-MY" dirty="0" smtClean="0"/>
              <a:t>Carpenters: wood dust</a:t>
            </a:r>
          </a:p>
          <a:p>
            <a:pPr>
              <a:buFont typeface="Wingdings" pitchFamily="2" charset="2"/>
              <a:buChar char="Ø"/>
            </a:pP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Occupational asthma</a:t>
            </a:r>
            <a:endParaRPr lang="en-MY" dirty="0"/>
          </a:p>
        </p:txBody>
      </p:sp>
      <p:pic>
        <p:nvPicPr>
          <p:cNvPr id="12292" name="Picture 4" descr="C:\Users\Windows 7\Downloads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5623100"/>
            <a:ext cx="2847977" cy="123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Specific symptoms:</a:t>
            </a:r>
            <a:r>
              <a:rPr lang="en-MY" b="1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MY" dirty="0" smtClean="0"/>
              <a:t>Airway irritation, obstruction, and inflammation. </a:t>
            </a:r>
          </a:p>
          <a:p>
            <a:pPr>
              <a:buFont typeface="Wingdings" pitchFamily="2" charset="2"/>
              <a:buChar char="ü"/>
            </a:pPr>
            <a:r>
              <a:rPr lang="en-MY" dirty="0" smtClean="0"/>
              <a:t>Worsening after arriving at work and improvement on weekends or during extended periods away from work.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Treatment :</a:t>
            </a:r>
          </a:p>
          <a:p>
            <a:pPr marL="624078" indent="-514350">
              <a:buFont typeface="+mj-lt"/>
              <a:buAutoNum type="alphaLcParenR"/>
            </a:pPr>
            <a:r>
              <a:rPr lang="en-MY" dirty="0" smtClean="0"/>
              <a:t>Engineering controls (such as improved ventilation) to reduce or eliminate the substance</a:t>
            </a:r>
          </a:p>
          <a:p>
            <a:pPr marL="624078" indent="-514350">
              <a:buFont typeface="+mj-lt"/>
              <a:buAutoNum type="alphaLcParenR"/>
            </a:pPr>
            <a:r>
              <a:rPr lang="en-MY" dirty="0" smtClean="0"/>
              <a:t>Use respiratory protective equipment</a:t>
            </a:r>
          </a:p>
          <a:p>
            <a:pPr marL="624078" indent="-514350" algn="just">
              <a:buFont typeface="+mj-lt"/>
              <a:buAutoNum type="alphaLcParenR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29642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MY" dirty="0" smtClean="0"/>
              <a:t>A type of asthma triggered by exercise or physical exertion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Specific symptoms: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SOB</a:t>
            </a:r>
            <a:r>
              <a:rPr lang="en-MY" dirty="0" smtClean="0"/>
              <a:t>, chest tightness, and cough.</a:t>
            </a:r>
          </a:p>
          <a:p>
            <a:pPr>
              <a:buFont typeface="Wingdings" pitchFamily="2" charset="2"/>
              <a:buChar char="ü"/>
            </a:pPr>
            <a:r>
              <a:rPr lang="en-MY" dirty="0" smtClean="0"/>
              <a:t> Symptoms may occur shortly after a brief episode of exercise or 10 to 15 minutes into a longer period of exercise.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 induced asthma</a:t>
            </a:r>
            <a:endParaRPr lang="en-MY" dirty="0"/>
          </a:p>
        </p:txBody>
      </p:sp>
      <p:pic>
        <p:nvPicPr>
          <p:cNvPr id="6146" name="Picture 2" descr="C:\Users\Windows 7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572008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MY" dirty="0" smtClean="0"/>
              <a:t> The asthma getting worse because of medication you take for another health condition.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Causes: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Anti- </a:t>
            </a:r>
            <a:r>
              <a:rPr lang="en-US" dirty="0" err="1" smtClean="0"/>
              <a:t>inflammatories</a:t>
            </a:r>
            <a:r>
              <a:rPr lang="en-US" dirty="0" smtClean="0"/>
              <a:t> for aches and pain: Motrin, Advil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Heart disease drugs :</a:t>
            </a:r>
            <a:r>
              <a:rPr lang="en-US" dirty="0" err="1" smtClean="0"/>
              <a:t>inderal</a:t>
            </a:r>
            <a:r>
              <a:rPr lang="en-US" dirty="0" smtClean="0"/>
              <a:t>, </a:t>
            </a:r>
            <a:r>
              <a:rPr lang="en-US" dirty="0" err="1" smtClean="0"/>
              <a:t>coreg</a:t>
            </a:r>
            <a:r>
              <a:rPr lang="en-US" dirty="0" smtClean="0"/>
              <a:t> (beta-blockers)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Glaucoma drugs: beta-blockers eyes drop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Hypertension and congestive heart failure drugs: </a:t>
            </a:r>
            <a:r>
              <a:rPr lang="en-US" dirty="0" err="1" smtClean="0"/>
              <a:t>angotensive</a:t>
            </a:r>
            <a:r>
              <a:rPr lang="en-US" dirty="0" smtClean="0"/>
              <a:t> converting enzyme inhibitors (ACE)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Medication induced asthma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MY" dirty="0" smtClean="0"/>
              <a:t>The chances of having asthma symptoms are much higher during sleep because asthma is powerfully influenced by the sleep-wake cycle (circadian rhythms)</a:t>
            </a:r>
          </a:p>
          <a:p>
            <a:pPr>
              <a:buNone/>
            </a:pPr>
            <a:endParaRPr lang="en-MY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Causes : </a:t>
            </a:r>
            <a:r>
              <a:rPr lang="en-MY" dirty="0" smtClean="0"/>
              <a:t>Exposure to allergens, cooling of the airways, reclining position, hormone secretions that follow a circadian pattern, heartburn at night 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Specific symptoms: </a:t>
            </a:r>
            <a:r>
              <a:rPr lang="en-MY" dirty="0" smtClean="0"/>
              <a:t> wheezing, cough, and trouble breathing are common and dangerous, particularly at night time.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Nocturnal(night time) asthma</a:t>
            </a:r>
            <a:endParaRPr lang="en-MY" dirty="0"/>
          </a:p>
        </p:txBody>
      </p:sp>
      <p:pic>
        <p:nvPicPr>
          <p:cNvPr id="9218" name="Picture 2" descr="C:\Users\Windows 7\Downloads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497285"/>
            <a:ext cx="2568506" cy="1360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Asthma attacks all groups but often starts in childhood.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Characterized by recurrent attacks s of </a:t>
            </a:r>
            <a:r>
              <a:rPr lang="en-US" sz="2800" b="1" dirty="0" smtClean="0"/>
              <a:t>breathlessness and wheezing</a:t>
            </a:r>
            <a:r>
              <a:rPr lang="en-US" sz="2800" dirty="0" smtClean="0"/>
              <a:t>, which has </a:t>
            </a:r>
            <a:r>
              <a:rPr lang="en-US" sz="2800" b="1" dirty="0" smtClean="0"/>
              <a:t>different severity and frequency </a:t>
            </a:r>
            <a:r>
              <a:rPr lang="en-US" sz="2800" dirty="0" smtClean="0"/>
              <a:t>in each person.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Attack from hour to hour and day to day.</a:t>
            </a:r>
            <a:endParaRPr lang="en-MY" sz="2800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i="1" dirty="0" smtClean="0"/>
              <a:t>(</a:t>
            </a:r>
            <a:endParaRPr lang="en-MY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472" y="271462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MEDICAL MANAGEMENT</a:t>
            </a:r>
            <a:endParaRPr lang="en-MY" sz="54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of Therapy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Minimal or no chronic symptoms day or night</a:t>
            </a:r>
          </a:p>
          <a:p>
            <a:r>
              <a:rPr lang="en-US"/>
              <a:t>Minimal or no exacerbations</a:t>
            </a:r>
          </a:p>
          <a:p>
            <a:r>
              <a:rPr lang="en-US"/>
              <a:t>No limitations on activities; no school/work missed </a:t>
            </a:r>
          </a:p>
          <a:p>
            <a:r>
              <a:rPr lang="en-US"/>
              <a:t>Maintain (near) normal pulmonary function</a:t>
            </a:r>
          </a:p>
          <a:p>
            <a:r>
              <a:rPr lang="en-US"/>
              <a:t>Minimal use of short-acting inhaled beta 2 agonist</a:t>
            </a:r>
          </a:p>
          <a:p>
            <a:r>
              <a:rPr lang="en-US"/>
              <a:t>Minimal or no adverse effects from medications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15435" cy="5308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57454"/>
                <a:gridCol w="2786082"/>
                <a:gridCol w="3571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Drugs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Side effects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Inhaled corticosteroids (</a:t>
                      </a:r>
                      <a:r>
                        <a:rPr lang="en-US" dirty="0" err="1" smtClean="0"/>
                        <a:t>flovent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pulmicort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aerobid</a:t>
                      </a:r>
                      <a:r>
                        <a:rPr lang="en-US" dirty="0" smtClean="0"/>
                        <a:t>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</a:t>
                      </a:r>
                      <a:r>
                        <a:rPr lang="en-US" baseline="0" dirty="0" smtClean="0"/>
                        <a:t> swelling and mucus production in airways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MY" kern="1200" dirty="0" smtClean="0"/>
                        <a:t>Poor growth,</a:t>
                      </a:r>
                      <a:r>
                        <a:rPr kumimoji="0" lang="en-MY" kern="1200" baseline="0" dirty="0" smtClean="0"/>
                        <a:t> d</a:t>
                      </a:r>
                      <a:r>
                        <a:rPr kumimoji="0" lang="en-MY" kern="1200" dirty="0" smtClean="0"/>
                        <a:t>ecreased</a:t>
                      </a:r>
                      <a:r>
                        <a:rPr kumimoji="0" lang="en-MY" u="none" kern="1200" dirty="0" smtClean="0"/>
                        <a:t> bone density,</a:t>
                      </a:r>
                      <a:r>
                        <a:rPr kumimoji="0" lang="en-MY" kern="1200" dirty="0" smtClean="0"/>
                        <a:t> </a:t>
                      </a:r>
                      <a:r>
                        <a:rPr kumimoji="0" lang="en-MY" kern="1200" dirty="0" err="1" smtClean="0"/>
                        <a:t>varicella</a:t>
                      </a:r>
                      <a:r>
                        <a:rPr kumimoji="0" lang="en-MY" kern="1200" dirty="0" smtClean="0"/>
                        <a:t> Infection (chickenpox that spreads to organs),</a:t>
                      </a:r>
                      <a:r>
                        <a:rPr kumimoji="0" lang="en-MY" u="none" kern="1200" dirty="0" smtClean="0"/>
                        <a:t>cataracts &amp;</a:t>
                      </a:r>
                    </a:p>
                    <a:p>
                      <a:r>
                        <a:rPr kumimoji="0" lang="en-MY" u="none" kern="1200" dirty="0" smtClean="0"/>
                        <a:t> glaucoma</a:t>
                      </a:r>
                    </a:p>
                    <a:p>
                      <a:endParaRPr kumimoji="0" lang="en-MY" kern="1200" dirty="0" smtClean="0"/>
                    </a:p>
                    <a:p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Long-acting beta agonists (LABA) : </a:t>
                      </a:r>
                      <a:r>
                        <a:rPr lang="en-US" dirty="0" err="1" smtClean="0"/>
                        <a:t>serevant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fulmoterol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 the airways and reduce inflammation (need to be used with other combination</a:t>
                      </a:r>
                      <a:r>
                        <a:rPr lang="en-US" baseline="0" dirty="0" smtClean="0"/>
                        <a:t> inhalers)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MY" kern="1200" dirty="0" smtClean="0"/>
                        <a:t>Increases severity of asthma exacerbations and risk of </a:t>
                      </a:r>
                      <a:r>
                        <a:rPr kumimoji="0" lang="en-MY" u="none" kern="1200" dirty="0" smtClean="0"/>
                        <a:t>fatal asthma</a:t>
                      </a:r>
                      <a:r>
                        <a:rPr kumimoji="0" lang="en-MY" kern="1200" dirty="0" smtClean="0"/>
                        <a:t> episodes.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Leukotrine</a:t>
                      </a:r>
                      <a:r>
                        <a:rPr lang="en-US" dirty="0" smtClean="0"/>
                        <a:t> modifiers- oral medication (</a:t>
                      </a:r>
                      <a:r>
                        <a:rPr lang="en-US" dirty="0" err="1" smtClean="0"/>
                        <a:t>singulair,accolate</a:t>
                      </a:r>
                      <a:r>
                        <a:rPr lang="en-US" dirty="0" smtClean="0"/>
                        <a:t>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Relieve asthma symptoms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MY" kern="1200" dirty="0" smtClean="0"/>
                        <a:t>Psychological reactions</a:t>
                      </a:r>
                      <a:r>
                        <a:rPr kumimoji="0" lang="en-MY" kern="1200" baseline="0" dirty="0" smtClean="0"/>
                        <a:t> - </a:t>
                      </a:r>
                      <a:r>
                        <a:rPr kumimoji="0" lang="en-MY" kern="1200" dirty="0" smtClean="0"/>
                        <a:t> agitation, aggression, hallucinations, depression &amp;</a:t>
                      </a:r>
                      <a:r>
                        <a:rPr kumimoji="0" lang="en-MY" kern="1200" baseline="0" dirty="0" smtClean="0"/>
                        <a:t> </a:t>
                      </a:r>
                      <a:r>
                        <a:rPr kumimoji="0" lang="en-MY" kern="1200" dirty="0" smtClean="0"/>
                        <a:t>suicidal thinking/</a:t>
                      </a:r>
                      <a:r>
                        <a:rPr kumimoji="0" lang="en-MY" kern="1200" baseline="0" dirty="0" smtClean="0"/>
                        <a:t> headache, skin rashes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Long-term asthma control medication</a:t>
            </a:r>
            <a:endParaRPr lang="en-MY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indows 7\Downloads\1936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3"/>
            <a:ext cx="4071966" cy="325757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28662" y="371475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Bronchodilators</a:t>
            </a:r>
            <a:endParaRPr lang="en-MY" dirty="0"/>
          </a:p>
        </p:txBody>
      </p:sp>
      <p:pic>
        <p:nvPicPr>
          <p:cNvPr id="1026" name="Picture 2" descr="C:\Users\Windows 7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285992"/>
            <a:ext cx="2714628" cy="283369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215074" y="521495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LABA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022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Drugs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Side effects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Short-acting beta agonists</a:t>
                      </a:r>
                      <a:r>
                        <a:rPr lang="en-US" baseline="0" dirty="0" smtClean="0"/>
                        <a:t> (SABA) – </a:t>
                      </a:r>
                      <a:r>
                        <a:rPr lang="en-US" baseline="0" dirty="0" err="1" smtClean="0"/>
                        <a:t>albuterol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levalbulterol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-Can be taken using</a:t>
                      </a:r>
                      <a:r>
                        <a:rPr lang="en-US" baseline="0" dirty="0" smtClean="0"/>
                        <a:t> inhalers/nebulizers</a:t>
                      </a:r>
                    </a:p>
                    <a:p>
                      <a:r>
                        <a:rPr lang="en-US" baseline="0" dirty="0" smtClean="0"/>
                        <a:t>- Relax airway muscles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MY" kern="1200" dirty="0" smtClean="0"/>
                        <a:t>Appetite changes,</a:t>
                      </a:r>
                      <a:r>
                        <a:rPr kumimoji="0" lang="en-MY" kern="1200" baseline="0" dirty="0" smtClean="0"/>
                        <a:t> d</a:t>
                      </a:r>
                      <a:r>
                        <a:rPr kumimoji="0" lang="en-MY" kern="1200" dirty="0" smtClean="0"/>
                        <a:t>izziness,</a:t>
                      </a:r>
                      <a:r>
                        <a:rPr kumimoji="0" lang="en-MY" kern="1200" baseline="0" dirty="0" smtClean="0"/>
                        <a:t> n</a:t>
                      </a:r>
                      <a:r>
                        <a:rPr kumimoji="0" lang="en-MY" kern="1200" dirty="0" smtClean="0"/>
                        <a:t>ausea</a:t>
                      </a:r>
                    </a:p>
                    <a:p>
                      <a:r>
                        <a:rPr kumimoji="0" lang="en-MY" kern="1200" dirty="0" smtClean="0"/>
                        <a:t>nervousness,</a:t>
                      </a:r>
                      <a:r>
                        <a:rPr kumimoji="0" lang="en-MY" kern="1200" baseline="0" dirty="0" smtClean="0"/>
                        <a:t> s</a:t>
                      </a:r>
                      <a:r>
                        <a:rPr kumimoji="0" lang="en-MY" kern="1200" dirty="0" smtClean="0"/>
                        <a:t> </a:t>
                      </a:r>
                      <a:r>
                        <a:rPr kumimoji="0" lang="en-MY" kern="1200" dirty="0" err="1" smtClean="0"/>
                        <a:t>inus</a:t>
                      </a:r>
                      <a:r>
                        <a:rPr kumimoji="0" lang="en-MY" kern="1200" dirty="0" smtClean="0"/>
                        <a:t> pain,</a:t>
                      </a:r>
                      <a:r>
                        <a:rPr kumimoji="0" lang="en-MY" kern="1200" baseline="0" dirty="0" smtClean="0"/>
                        <a:t> s</a:t>
                      </a:r>
                      <a:r>
                        <a:rPr kumimoji="0" lang="en-MY" kern="1200" dirty="0" smtClean="0"/>
                        <a:t>ore throat,</a:t>
                      </a:r>
                      <a:r>
                        <a:rPr kumimoji="0" lang="en-MY" kern="1200" baseline="0" dirty="0" smtClean="0"/>
                        <a:t> t</a:t>
                      </a:r>
                      <a:r>
                        <a:rPr kumimoji="0" lang="en-MY" kern="1200" dirty="0" smtClean="0"/>
                        <a:t>remor</a:t>
                      </a:r>
                    </a:p>
                    <a:p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MY" kern="1200" dirty="0" smtClean="0"/>
                        <a:t>Oral and intravenous corticosteroids (prednisone)</a:t>
                      </a:r>
                      <a:endParaRPr lang="en-MY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Relieve airway inflammation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inhaled</a:t>
                      </a:r>
                      <a:r>
                        <a:rPr lang="en-US" baseline="0" dirty="0" smtClean="0"/>
                        <a:t> corticosteroids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Quick-relief (rescue) medication</a:t>
            </a:r>
            <a:endParaRPr lang="en-MY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4" descr="C:\Users\Windows 7\Downloads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572008"/>
            <a:ext cx="2571768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dows 7\Downloads\jb0112-110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4519487" cy="3051983"/>
          </a:xfrm>
          <a:prstGeom prst="rect">
            <a:avLst/>
          </a:prstGeom>
          <a:noFill/>
        </p:spPr>
      </p:pic>
      <p:pic>
        <p:nvPicPr>
          <p:cNvPr id="1027" name="Picture 3" descr="C:\Users\Windows 7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643314"/>
            <a:ext cx="3225532" cy="2143139"/>
          </a:xfrm>
          <a:prstGeom prst="rect">
            <a:avLst/>
          </a:prstGeom>
          <a:noFill/>
        </p:spPr>
      </p:pic>
      <p:pic>
        <p:nvPicPr>
          <p:cNvPr id="1028" name="Picture 4" descr="C:\Users\Windows 7\Downloads\nebulizer_mouth_pie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714356"/>
            <a:ext cx="3571868" cy="23750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00694" y="335756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Asthma nebulizer</a:t>
            </a:r>
            <a:endParaRPr lang="en-MY" b="1" dirty="0"/>
          </a:p>
        </p:txBody>
      </p:sp>
      <p:sp>
        <p:nvSpPr>
          <p:cNvPr id="6" name="Rectangle 5"/>
          <p:cNvSpPr/>
          <p:nvPr/>
        </p:nvSpPr>
        <p:spPr>
          <a:xfrm>
            <a:off x="4857752" y="4071942"/>
            <a:ext cx="38576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 smtClean="0"/>
              <a:t>Changes asthma medications from a liquid to a mist, so that they can be more easily inhaled into the lungs.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119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Drugs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Side effects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MY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Allergy shots (immunotherapy). </a:t>
                      </a:r>
                      <a:endParaRPr lang="en-MY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Reduce</a:t>
                      </a:r>
                      <a:r>
                        <a:rPr lang="en-MY" baseline="0" dirty="0" smtClean="0"/>
                        <a:t> </a:t>
                      </a:r>
                      <a:r>
                        <a:rPr lang="en-MY" dirty="0" smtClean="0"/>
                        <a:t>symptoms in people allergic to pollens, animal dander, dust mites, </a:t>
                      </a:r>
                      <a:r>
                        <a:rPr lang="en-MY" dirty="0" err="1" smtClean="0"/>
                        <a:t>mold</a:t>
                      </a:r>
                      <a:r>
                        <a:rPr lang="en-MY" dirty="0" smtClean="0"/>
                        <a:t>, and cockroaches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Redness, warmth at the shot site, low blood pressure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MY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Omalizumab</a:t>
                      </a:r>
                      <a:r>
                        <a:rPr kumimoji="0" lang="en-MY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MY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Xolair</a:t>
                      </a:r>
                      <a:r>
                        <a:rPr kumimoji="0" lang="en-MY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 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MY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Given as an injection every two to four weeks</a:t>
                      </a:r>
                      <a:r>
                        <a:rPr kumimoji="0" lang="en-MY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MY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people who have </a:t>
                      </a:r>
                      <a:r>
                        <a:rPr kumimoji="0" lang="en-MY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allergies,severe</a:t>
                      </a:r>
                      <a:r>
                        <a:rPr kumimoji="0" lang="en-MY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asthma)</a:t>
                      </a:r>
                    </a:p>
                    <a:p>
                      <a:r>
                        <a:rPr kumimoji="0" lang="en-MY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MY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kumimoji="0" lang="en-MY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ltering the immune system.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Sinusitis, headache,</a:t>
                      </a:r>
                      <a:r>
                        <a:rPr lang="en-US" baseline="0" dirty="0" smtClean="0"/>
                        <a:t> sore throat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Allergy medications</a:t>
            </a:r>
            <a:endParaRPr lang="en-MY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1" name="Picture 3" descr="C:\Users\Windows 7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5000636"/>
            <a:ext cx="1943107" cy="1629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Diet</a:t>
            </a:r>
            <a:r>
              <a:rPr lang="en-MY" dirty="0" smtClean="0"/>
              <a:t> : eat diets higher in vitamins C and E, magnesium, and omega-3 fatty acids. Avoid seafood that may become allergens.</a:t>
            </a:r>
          </a:p>
          <a:p>
            <a:pPr marL="624078" indent="-514350">
              <a:buFont typeface="+mj-lt"/>
              <a:buAutoNum type="arabicPeriod"/>
            </a:pPr>
            <a:r>
              <a:rPr lang="en-MY" dirty="0" smtClean="0"/>
              <a:t>Exercise: short, intermittent periods of exertion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Stop smoking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Asthma control</a:t>
            </a:r>
            <a:endParaRPr lang="en-MY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Current Guidelines for Treatment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23763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OBSTRUCTIVE or RESTRICTIVE ??</a:t>
            </a:r>
            <a:endParaRPr lang="en-MY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Users\Windows 7\Download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071810"/>
            <a:ext cx="6644385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Mild Intermittent Asthma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Symptoms </a:t>
            </a:r>
            <a:r>
              <a:rPr lang="en-US" u="sng"/>
              <a:t>&lt;</a:t>
            </a:r>
            <a:r>
              <a:rPr lang="en-US"/>
              <a:t> 2 days/week</a:t>
            </a:r>
          </a:p>
          <a:p>
            <a:r>
              <a:rPr lang="en-US"/>
              <a:t>Symptoms </a:t>
            </a:r>
            <a:r>
              <a:rPr lang="en-US" u="sng"/>
              <a:t>&lt;</a:t>
            </a:r>
            <a:r>
              <a:rPr lang="en-US"/>
              <a:t> 2 nights/month</a:t>
            </a:r>
          </a:p>
          <a:p>
            <a:r>
              <a:rPr lang="en-US"/>
              <a:t>PEF or FEV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 u="sng"/>
              <a:t>&gt;</a:t>
            </a:r>
            <a:r>
              <a:rPr lang="en-US"/>
              <a:t> 80%</a:t>
            </a:r>
          </a:p>
          <a:p>
            <a:r>
              <a:rPr lang="en-US"/>
              <a:t>PEF variability &lt; 20%</a:t>
            </a:r>
          </a:p>
          <a:p>
            <a:r>
              <a:rPr lang="en-US"/>
              <a:t>No daily medication needed</a:t>
            </a:r>
          </a:p>
          <a:p>
            <a:r>
              <a:rPr lang="en-US">
                <a:solidFill>
                  <a:srgbClr val="FFCC00"/>
                </a:solidFill>
              </a:rPr>
              <a:t>PRN beta agonists</a:t>
            </a:r>
          </a:p>
          <a:p>
            <a:r>
              <a:rPr lang="en-US"/>
              <a:t>Course of systemic steroids for exacerbations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Mild Persistent Asthma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Symptoms &gt; 2 days/wk but &lt; 1x/day</a:t>
            </a:r>
          </a:p>
          <a:p>
            <a:r>
              <a:rPr lang="en-US"/>
              <a:t>&gt; 2 nights/month</a:t>
            </a:r>
          </a:p>
          <a:p>
            <a:r>
              <a:rPr lang="en-US"/>
              <a:t>PEF or FEV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 u="sng"/>
              <a:t>&gt;</a:t>
            </a:r>
            <a:r>
              <a:rPr lang="en-US"/>
              <a:t> 80%</a:t>
            </a:r>
          </a:p>
          <a:p>
            <a:r>
              <a:rPr lang="en-US"/>
              <a:t>PEF variability 20-30%</a:t>
            </a:r>
          </a:p>
          <a:p>
            <a:r>
              <a:rPr lang="en-US"/>
              <a:t>Preferred treatment </a:t>
            </a:r>
            <a:r>
              <a:rPr lang="en-US">
                <a:solidFill>
                  <a:srgbClr val="FFCC00"/>
                </a:solidFill>
              </a:rPr>
              <a:t>low dose inhaled corticosteroids</a:t>
            </a:r>
          </a:p>
          <a:p>
            <a:r>
              <a:rPr lang="en-US"/>
              <a:t>Alternatives include cromolyn, leukotriene modifiers, necromodil, or sustained release theophylline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Moderate Persistent Asthma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Symptoms daily</a:t>
            </a:r>
          </a:p>
          <a:p>
            <a:r>
              <a:rPr lang="en-US"/>
              <a:t>&gt; 1 night/week</a:t>
            </a:r>
          </a:p>
          <a:p>
            <a:r>
              <a:rPr lang="en-US"/>
              <a:t>PEF or FEV</a:t>
            </a:r>
            <a:r>
              <a:rPr lang="en-US" baseline="-25000"/>
              <a:t>1</a:t>
            </a:r>
            <a:r>
              <a:rPr lang="en-US"/>
              <a:t> &gt; 60% and &lt; 80%</a:t>
            </a:r>
          </a:p>
          <a:p>
            <a:r>
              <a:rPr lang="en-US"/>
              <a:t>PEF variability &gt; 30%</a:t>
            </a:r>
          </a:p>
          <a:p>
            <a:r>
              <a:rPr lang="en-US"/>
              <a:t>Preferred treatment is </a:t>
            </a:r>
            <a:r>
              <a:rPr lang="en-US">
                <a:solidFill>
                  <a:srgbClr val="FFCC00"/>
                </a:solidFill>
              </a:rPr>
              <a:t>low to medium dose inhaled corticosteroid and a long acting inhaled beta 2 agonist</a:t>
            </a:r>
          </a:p>
          <a:p>
            <a:r>
              <a:rPr lang="en-US"/>
              <a:t>Alternative includes increasing ICS within moderate dose range, or low to medium dose ICS with either leukotriene modifier or theophylline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Severe Persistent Asthma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Continual symptoms</a:t>
            </a:r>
          </a:p>
          <a:p>
            <a:r>
              <a:rPr lang="en-US"/>
              <a:t>Frequent nocturnal attacks</a:t>
            </a:r>
          </a:p>
          <a:p>
            <a:r>
              <a:rPr lang="en-US"/>
              <a:t>PEF or FEV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 u="sng"/>
              <a:t>&lt;</a:t>
            </a:r>
            <a:r>
              <a:rPr lang="en-US"/>
              <a:t> 60%</a:t>
            </a:r>
          </a:p>
          <a:p>
            <a:r>
              <a:rPr lang="en-US"/>
              <a:t>PEF variability &gt; 30%</a:t>
            </a:r>
          </a:p>
          <a:p>
            <a:r>
              <a:rPr lang="en-US"/>
              <a:t>Preferred treatment is </a:t>
            </a:r>
            <a:r>
              <a:rPr lang="en-US">
                <a:solidFill>
                  <a:srgbClr val="FFCC00"/>
                </a:solidFill>
              </a:rPr>
              <a:t>high dose inhaled corticosteroid and long acting beta 2 agonists</a:t>
            </a:r>
          </a:p>
          <a:p>
            <a:r>
              <a:rPr lang="en-US"/>
              <a:t>If needed, can add systemic corticosteroids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Stepwise Approach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28736"/>
            <a:ext cx="7543800" cy="4591064"/>
          </a:xfrm>
        </p:spPr>
        <p:txBody>
          <a:bodyPr/>
          <a:lstStyle/>
          <a:p>
            <a:r>
              <a:rPr lang="en-US" dirty="0"/>
              <a:t>Review treatment every 1 to 6 months, and gradually step down treatment</a:t>
            </a:r>
          </a:p>
          <a:p>
            <a:r>
              <a:rPr lang="en-US" dirty="0"/>
              <a:t>If asthma controlled not maintained, then a step up in treatment may be warranted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Reasons for Poor Asthma Control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I</a:t>
            </a:r>
            <a:r>
              <a:rPr lang="en-US"/>
              <a:t>nhaler Technique</a:t>
            </a:r>
          </a:p>
          <a:p>
            <a:r>
              <a:rPr lang="en-US">
                <a:solidFill>
                  <a:srgbClr val="FFCC00"/>
                </a:solidFill>
              </a:rPr>
              <a:t>C</a:t>
            </a:r>
            <a:r>
              <a:rPr lang="en-US"/>
              <a:t>ompliance</a:t>
            </a:r>
          </a:p>
          <a:p>
            <a:r>
              <a:rPr lang="en-US">
                <a:solidFill>
                  <a:srgbClr val="FFCC00"/>
                </a:solidFill>
              </a:rPr>
              <a:t>E</a:t>
            </a:r>
            <a:r>
              <a:rPr lang="en-US"/>
              <a:t>nvironment</a:t>
            </a:r>
          </a:p>
          <a:p>
            <a:r>
              <a:rPr lang="en-US"/>
              <a:t>Also assess for an alternative diagnosis</a:t>
            </a:r>
          </a:p>
          <a:p>
            <a:r>
              <a:rPr lang="en-US"/>
              <a:t>“All that wheezes is not asthma, and not all asthma wheezes”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Factors Affecting Compliance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Support of health care professional and family</a:t>
            </a:r>
          </a:p>
          <a:p>
            <a:r>
              <a:rPr lang="en-US" dirty="0"/>
              <a:t>Route of drug administration (inhaled vs. oral)</a:t>
            </a:r>
          </a:p>
          <a:p>
            <a:r>
              <a:rPr lang="en-US" dirty="0"/>
              <a:t>Complexity of drug regimens</a:t>
            </a:r>
          </a:p>
          <a:p>
            <a:r>
              <a:rPr lang="en-US" dirty="0"/>
              <a:t>Side effects of medications</a:t>
            </a:r>
          </a:p>
          <a:p>
            <a:r>
              <a:rPr lang="en-US" dirty="0">
                <a:solidFill>
                  <a:srgbClr val="008000"/>
                </a:solidFill>
              </a:rPr>
              <a:t>$$</a:t>
            </a:r>
            <a:r>
              <a:rPr lang="en-US" dirty="0"/>
              <a:t> Cost </a:t>
            </a:r>
            <a:r>
              <a:rPr lang="en-US" dirty="0">
                <a:solidFill>
                  <a:srgbClr val="008000"/>
                </a:solidFill>
              </a:rPr>
              <a:t>$$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67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1143000" y="304800"/>
            <a:ext cx="381000" cy="3810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14480" y="2500306"/>
            <a:ext cx="58579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           Patient care</a:t>
            </a:r>
            <a:endParaRPr lang="ar-IQ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Windows 7\Download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5000660" cy="5429288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ANATOMY </a:t>
            </a:r>
            <a:endParaRPr lang="en-MY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6000768"/>
            <a:ext cx="3857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Figure 1: Lung anatomy</a:t>
            </a:r>
            <a:endParaRPr lang="en-MY" sz="1200" i="1" dirty="0"/>
          </a:p>
        </p:txBody>
      </p:sp>
      <p:sp>
        <p:nvSpPr>
          <p:cNvPr id="11" name="Rectangle 10"/>
          <p:cNvSpPr/>
          <p:nvPr/>
        </p:nvSpPr>
        <p:spPr>
          <a:xfrm>
            <a:off x="5143504" y="3857628"/>
            <a:ext cx="3786214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MY" dirty="0" smtClean="0"/>
              <a:t>Pathway of respiratory system:</a:t>
            </a:r>
          </a:p>
          <a:p>
            <a:r>
              <a:rPr lang="en-MY" dirty="0" smtClean="0"/>
              <a:t>Nostrils </a:t>
            </a:r>
            <a:r>
              <a:rPr lang="en-MY" dirty="0" smtClean="0">
                <a:sym typeface="Wingdings" pitchFamily="2" charset="2"/>
              </a:rPr>
              <a:t> </a:t>
            </a:r>
            <a:r>
              <a:rPr lang="en-MY" dirty="0" err="1" smtClean="0">
                <a:sym typeface="Wingdings" pitchFamily="2" charset="2"/>
              </a:rPr>
              <a:t>nasopharynx</a:t>
            </a:r>
            <a:r>
              <a:rPr lang="en-MY" dirty="0" smtClean="0">
                <a:sym typeface="Wingdings" pitchFamily="2" charset="2"/>
              </a:rPr>
              <a:t>  oral pharynx  glottis  trachea  right &amp; left bronchi  bronchioles  alveoli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dows 7\Downloads\asthma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7531847" cy="48577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5929331"/>
            <a:ext cx="8572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Figure 2: </a:t>
            </a:r>
            <a:r>
              <a:rPr lang="en-US" sz="1200" i="1" dirty="0" err="1" smtClean="0"/>
              <a:t>Differrence</a:t>
            </a:r>
            <a:r>
              <a:rPr lang="en-US" sz="1200" i="1" dirty="0" smtClean="0"/>
              <a:t> between normal airway and airway in person with asthma</a:t>
            </a:r>
            <a:endParaRPr lang="en-MY" sz="1200" i="1" dirty="0"/>
          </a:p>
        </p:txBody>
      </p:sp>
      <p:cxnSp>
        <p:nvCxnSpPr>
          <p:cNvPr id="10" name="Straight Connector 9"/>
          <p:cNvCxnSpPr>
            <a:endCxn id="11" idx="1"/>
          </p:cNvCxnSpPr>
          <p:nvPr/>
        </p:nvCxnSpPr>
        <p:spPr>
          <a:xfrm rot="5400000" flipH="1" flipV="1">
            <a:off x="6238722" y="3666962"/>
            <a:ext cx="1095712" cy="428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00892" y="307181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Narrowed bronchioles</a:t>
            </a:r>
            <a:endParaRPr lang="en-MY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71934" y="464344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(muscles spasms</a:t>
            </a:r>
            <a:r>
              <a:rPr lang="en-US" dirty="0" smtClean="0"/>
              <a:t>)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PATHOLOGY</a:t>
            </a:r>
            <a:endParaRPr lang="en-MY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Windows 7\Downloads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071546"/>
            <a:ext cx="2786082" cy="172245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MY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Genetic factors</a:t>
            </a:r>
            <a:endParaRPr lang="en-MY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Environmental factors</a:t>
            </a:r>
            <a:endParaRPr lang="en-MY" b="1" dirty="0" smtClean="0"/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House dust mites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Exposure to tobacco smoke.</a:t>
            </a:r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Predisposed to animals, pollens moulds and dust.</a:t>
            </a:r>
          </a:p>
          <a:p>
            <a:pPr>
              <a:buFont typeface="Wingdings" pitchFamily="2" charset="2"/>
              <a:buChar char="Ø"/>
            </a:pPr>
            <a:r>
              <a:rPr lang="en-MY" b="1" dirty="0" smtClean="0"/>
              <a:t>Dietary changes – </a:t>
            </a:r>
            <a:r>
              <a:rPr lang="en-MY" dirty="0" smtClean="0"/>
              <a:t>junk food and fast food contain MSG</a:t>
            </a:r>
            <a:endParaRPr lang="en-MY" b="1" dirty="0" smtClean="0"/>
          </a:p>
          <a:p>
            <a:pPr marL="624078" indent="-514350"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MY" dirty="0" smtClean="0"/>
          </a:p>
          <a:p>
            <a:pPr>
              <a:buNone/>
            </a:pPr>
            <a:endParaRPr lang="en-MY" dirty="0" smtClean="0"/>
          </a:p>
          <a:p>
            <a:pPr>
              <a:buNone/>
            </a:pPr>
            <a:endParaRPr lang="en-MY" dirty="0" smtClean="0"/>
          </a:p>
          <a:p>
            <a:pPr>
              <a:buNone/>
            </a:pPr>
            <a:endParaRPr lang="en-MY" dirty="0" smtClean="0"/>
          </a:p>
          <a:p>
            <a:pPr>
              <a:buNone/>
            </a:pPr>
            <a:endParaRPr lang="en-MY" dirty="0" smtClean="0"/>
          </a:p>
          <a:p>
            <a:pPr>
              <a:buNone/>
            </a:pPr>
            <a:endParaRPr lang="en-MY" dirty="0" smtClean="0"/>
          </a:p>
          <a:p>
            <a:pPr>
              <a:buNone/>
            </a:pPr>
            <a:endParaRPr lang="en-MY" dirty="0" smtClean="0"/>
          </a:p>
          <a:p>
            <a:pPr>
              <a:buNone/>
            </a:pPr>
            <a:endParaRPr lang="en-MY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ETIOLOGY OF ASTHMA</a:t>
            </a:r>
            <a:endParaRPr lang="en-MY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MY" b="1" dirty="0" smtClean="0"/>
              <a:t>Lack of exercise - </a:t>
            </a:r>
            <a:r>
              <a:rPr lang="en-MY" dirty="0" smtClean="0"/>
              <a:t>Less stretching of the airways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en-MY" b="1" dirty="0" smtClean="0"/>
              <a:t>Occupational exposure</a:t>
            </a:r>
            <a:endParaRPr lang="en-MY" dirty="0" smtClean="0"/>
          </a:p>
          <a:p>
            <a:pPr marL="624078" indent="-514350">
              <a:buNone/>
            </a:pPr>
            <a:r>
              <a:rPr lang="en-MY" dirty="0" smtClean="0"/>
              <a:t>-	Irritants in the workplace : chemicals, dusts, gases, moulds and pollens. These can be found in industries such as baking, spray painting of cars, woodworking, chemical production, and farming.</a:t>
            </a:r>
          </a:p>
          <a:p>
            <a:pPr>
              <a:buNone/>
            </a:pPr>
            <a:r>
              <a:rPr lang="en-MY" dirty="0" smtClean="0"/>
              <a:t> </a:t>
            </a:r>
          </a:p>
          <a:p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MY" dirty="0"/>
          </a:p>
        </p:txBody>
      </p:sp>
      <p:pic>
        <p:nvPicPr>
          <p:cNvPr id="3074" name="Picture 2" descr="C:\Users\Windows 7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0090" y="4643446"/>
            <a:ext cx="2706194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2370</TotalTime>
  <Words>1597</Words>
  <Application>Microsoft Office PowerPoint</Application>
  <PresentationFormat>عرض على الشاشة (3:4)‏</PresentationFormat>
  <Paragraphs>292</Paragraphs>
  <Slides>48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48</vt:i4>
      </vt:variant>
    </vt:vector>
  </HeadingPairs>
  <TitlesOfParts>
    <vt:vector size="49" baseType="lpstr">
      <vt:lpstr>Concourse</vt:lpstr>
      <vt:lpstr>ASTHMA  A CHRONIC RESPIRATORY DISEASE</vt:lpstr>
      <vt:lpstr>DEFINITION OF ASTHMA</vt:lpstr>
      <vt:lpstr>Cont…</vt:lpstr>
      <vt:lpstr>الشريحة 4</vt:lpstr>
      <vt:lpstr>ANATOMY </vt:lpstr>
      <vt:lpstr>الشريحة 6</vt:lpstr>
      <vt:lpstr>PATHOLOGY</vt:lpstr>
      <vt:lpstr>ETIOLOGY OF ASTHMA</vt:lpstr>
      <vt:lpstr>Cont…</vt:lpstr>
      <vt:lpstr>Cont…</vt:lpstr>
      <vt:lpstr>DIAGNOSIS &amp; TESTS</vt:lpstr>
      <vt:lpstr>Peak Flow Testing</vt:lpstr>
      <vt:lpstr>Spirometry (Lung function test)</vt:lpstr>
      <vt:lpstr>Allergy-skin Test</vt:lpstr>
      <vt:lpstr>الشريحة 15</vt:lpstr>
      <vt:lpstr>Chest X-Ray</vt:lpstr>
      <vt:lpstr>SIGNS AND SYMPTOMS</vt:lpstr>
      <vt:lpstr>Symptoms of asthma attack</vt:lpstr>
      <vt:lpstr>الشريحة 19</vt:lpstr>
      <vt:lpstr>الشريحة 20</vt:lpstr>
      <vt:lpstr>TYPES OF ASTHMA</vt:lpstr>
      <vt:lpstr>Allergic asthma (extrinsic)</vt:lpstr>
      <vt:lpstr>Non-allergic asthma (intrinsic)</vt:lpstr>
      <vt:lpstr>Cough variant asthma</vt:lpstr>
      <vt:lpstr>Occupational asthma</vt:lpstr>
      <vt:lpstr>Cont…</vt:lpstr>
      <vt:lpstr>Exercise induced asthma</vt:lpstr>
      <vt:lpstr>Medication induced asthma</vt:lpstr>
      <vt:lpstr>Nocturnal(night time) asthma</vt:lpstr>
      <vt:lpstr>MEDICAL MANAGEMENT</vt:lpstr>
      <vt:lpstr>Goals of Therapy</vt:lpstr>
      <vt:lpstr>Long-term asthma control medication</vt:lpstr>
      <vt:lpstr>الشريحة 33</vt:lpstr>
      <vt:lpstr>Quick-relief (rescue) medication</vt:lpstr>
      <vt:lpstr>الشريحة 35</vt:lpstr>
      <vt:lpstr>Allergy medications</vt:lpstr>
      <vt:lpstr>Asthma control</vt:lpstr>
      <vt:lpstr>Current Guidelines for Treatment</vt:lpstr>
      <vt:lpstr>الشريحة 39</vt:lpstr>
      <vt:lpstr>Mild Intermittent Asthma</vt:lpstr>
      <vt:lpstr>Mild Persistent Asthma</vt:lpstr>
      <vt:lpstr>Moderate Persistent Asthma</vt:lpstr>
      <vt:lpstr>Severe Persistent Asthma</vt:lpstr>
      <vt:lpstr>Stepwise Approach</vt:lpstr>
      <vt:lpstr>Reasons for Poor Asthma Control</vt:lpstr>
      <vt:lpstr>Factors Affecting Compliance</vt:lpstr>
      <vt:lpstr>الشريحة 47</vt:lpstr>
      <vt:lpstr>الشريحة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</dc:title>
  <dc:creator>Windows 7</dc:creator>
  <cp:lastModifiedBy>lenovo</cp:lastModifiedBy>
  <cp:revision>102</cp:revision>
  <dcterms:created xsi:type="dcterms:W3CDTF">2013-01-04T03:11:59Z</dcterms:created>
  <dcterms:modified xsi:type="dcterms:W3CDTF">2018-03-28T22:31:11Z</dcterms:modified>
</cp:coreProperties>
</file>