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6" r:id="rId18"/>
    <p:sldId id="275" r:id="rId19"/>
    <p:sldId id="282" r:id="rId20"/>
    <p:sldId id="272" r:id="rId21"/>
    <p:sldId id="273" r:id="rId22"/>
    <p:sldId id="274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2" r:id="rId32"/>
    <p:sldId id="291" r:id="rId33"/>
    <p:sldId id="278" r:id="rId34"/>
    <p:sldId id="293" r:id="rId35"/>
    <p:sldId id="279" r:id="rId36"/>
    <p:sldId id="280" r:id="rId37"/>
    <p:sldId id="281" r:id="rId38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howGuides="1"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AD91B-2DB3-4346-A16D-82F0094B4493}" type="datetimeFigureOut">
              <a:rPr lang="ar-IQ" smtClean="0"/>
              <a:pPr/>
              <a:t>26/07/1436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F4EF0-6D42-4642-AD7A-1449CA4C344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AD91B-2DB3-4346-A16D-82F0094B4493}" type="datetimeFigureOut">
              <a:rPr lang="ar-IQ" smtClean="0"/>
              <a:pPr/>
              <a:t>26/07/1436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F4EF0-6D42-4642-AD7A-1449CA4C344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AD91B-2DB3-4346-A16D-82F0094B4493}" type="datetimeFigureOut">
              <a:rPr lang="ar-IQ" smtClean="0"/>
              <a:pPr/>
              <a:t>26/07/1436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F4EF0-6D42-4642-AD7A-1449CA4C344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AD91B-2DB3-4346-A16D-82F0094B4493}" type="datetimeFigureOut">
              <a:rPr lang="ar-IQ" smtClean="0"/>
              <a:pPr/>
              <a:t>26/07/1436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F4EF0-6D42-4642-AD7A-1449CA4C344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AD91B-2DB3-4346-A16D-82F0094B4493}" type="datetimeFigureOut">
              <a:rPr lang="ar-IQ" smtClean="0"/>
              <a:pPr/>
              <a:t>26/07/1436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F4EF0-6D42-4642-AD7A-1449CA4C344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AD91B-2DB3-4346-A16D-82F0094B4493}" type="datetimeFigureOut">
              <a:rPr lang="ar-IQ" smtClean="0"/>
              <a:pPr/>
              <a:t>26/07/1436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F4EF0-6D42-4642-AD7A-1449CA4C344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AD91B-2DB3-4346-A16D-82F0094B4493}" type="datetimeFigureOut">
              <a:rPr lang="ar-IQ" smtClean="0"/>
              <a:pPr/>
              <a:t>26/07/1436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F4EF0-6D42-4642-AD7A-1449CA4C344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AD91B-2DB3-4346-A16D-82F0094B4493}" type="datetimeFigureOut">
              <a:rPr lang="ar-IQ" smtClean="0"/>
              <a:pPr/>
              <a:t>26/07/1436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F4EF0-6D42-4642-AD7A-1449CA4C344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AD91B-2DB3-4346-A16D-82F0094B4493}" type="datetimeFigureOut">
              <a:rPr lang="ar-IQ" smtClean="0"/>
              <a:pPr/>
              <a:t>26/07/1436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F4EF0-6D42-4642-AD7A-1449CA4C344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AD91B-2DB3-4346-A16D-82F0094B4493}" type="datetimeFigureOut">
              <a:rPr lang="ar-IQ" smtClean="0"/>
              <a:pPr/>
              <a:t>26/07/1436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F4EF0-6D42-4642-AD7A-1449CA4C344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AD91B-2DB3-4346-A16D-82F0094B4493}" type="datetimeFigureOut">
              <a:rPr lang="ar-IQ" smtClean="0"/>
              <a:pPr/>
              <a:t>26/07/1436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F4EF0-6D42-4642-AD7A-1449CA4C3449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AD91B-2DB3-4346-A16D-82F0094B4493}" type="datetimeFigureOut">
              <a:rPr lang="ar-IQ" smtClean="0"/>
              <a:pPr/>
              <a:t>26/07/1436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F4EF0-6D42-4642-AD7A-1449CA4C3449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 rtl="0"/>
            <a:r>
              <a:rPr lang="en-GB" dirty="0" smtClean="0"/>
              <a:t>Lecture 6 </a:t>
            </a:r>
            <a:br>
              <a:rPr lang="en-GB" dirty="0" smtClean="0"/>
            </a:br>
            <a:r>
              <a:rPr lang="en-GB" dirty="0" smtClean="0"/>
              <a:t>Delivery of proteins</a:t>
            </a:r>
            <a:endParaRPr lang="ar-IQ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en-GB" sz="3200" dirty="0" smtClean="0"/>
              <a:t>Alternative route of administration</a:t>
            </a:r>
            <a:endParaRPr lang="ar-IQ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681228" indent="-571500" algn="l" rtl="0">
              <a:buFont typeface="+mj-lt"/>
              <a:buAutoNum type="romanUcPeriod" startAt="5"/>
            </a:pPr>
            <a:r>
              <a:rPr lang="en-GB" dirty="0" smtClean="0"/>
              <a:t>Transdermal </a:t>
            </a:r>
          </a:p>
          <a:p>
            <a:pPr marL="681228" indent="-571500" algn="l" rtl="0">
              <a:buNone/>
            </a:pPr>
            <a:r>
              <a:rPr lang="en-GB" dirty="0" smtClean="0"/>
              <a:t>Advantage: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Easily accessible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Avoidance of hepatic first pass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Removal of formulation if necessary is possible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Spatial containment of absorption enhancers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Proven track record with “conventional” drugs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Sustained/controlled release possible </a:t>
            </a:r>
          </a:p>
          <a:p>
            <a:pPr marL="681228" indent="-571500" algn="l" rtl="0">
              <a:buNone/>
            </a:pPr>
            <a:r>
              <a:rPr lang="en-GB" dirty="0" smtClean="0"/>
              <a:t>Disadvantage:</a:t>
            </a:r>
          </a:p>
          <a:p>
            <a:pPr marL="681228" indent="-571500" algn="l" rtl="0">
              <a:buNone/>
            </a:pPr>
            <a:r>
              <a:rPr lang="en-GB" dirty="0" smtClean="0"/>
              <a:t>Low bioavailability of proteins</a:t>
            </a:r>
          </a:p>
          <a:p>
            <a:pPr algn="l" rtl="0">
              <a:buNone/>
            </a:pP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 </a:t>
            </a:r>
            <a:endParaRPr lang="ar-IQ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GB" dirty="0" smtClean="0"/>
              <a:t>The nasal, buccal, rectal, and </a:t>
            </a:r>
            <a:r>
              <a:rPr lang="en-GB" dirty="0" err="1" smtClean="0"/>
              <a:t>transdermal</a:t>
            </a:r>
            <a:r>
              <a:rPr lang="en-GB" dirty="0" smtClean="0"/>
              <a:t> routes all have been shown to be of little clinical relevance if systemic action is required, and if simple protein formulations without an absorption enhancing technology are used.</a:t>
            </a:r>
          </a:p>
          <a:p>
            <a:pPr algn="l" rtl="0"/>
            <a:r>
              <a:rPr lang="en-GB" dirty="0" smtClean="0"/>
              <a:t>In general, bioavailability is too low and varies too much! The pulmonary route may be the exception to this rule. 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GB" dirty="0" smtClean="0"/>
              <a:t>The following Table presents the bioavailability in rats of </a:t>
            </a:r>
            <a:r>
              <a:rPr lang="en-GB" dirty="0" err="1" smtClean="0"/>
              <a:t>intratracheally</a:t>
            </a:r>
            <a:r>
              <a:rPr lang="en-GB" dirty="0" smtClean="0"/>
              <a:t> administered protein solutions with a wide range of molecular weights</a:t>
            </a:r>
          </a:p>
          <a:p>
            <a:pPr algn="l" rtl="0"/>
            <a:r>
              <a:rPr lang="en-GB" dirty="0" smtClean="0"/>
              <a:t>Absorption was strongly protein dependent, with no clear relationship with its molecular weight.  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dirty="0" smtClean="0"/>
              <a:t>Absolute bioavailability of a number of proteins (</a:t>
            </a:r>
            <a:r>
              <a:rPr lang="en-GB" sz="3200" dirty="0" err="1" smtClean="0"/>
              <a:t>intratracheal</a:t>
            </a:r>
            <a:r>
              <a:rPr lang="en-GB" sz="3200" dirty="0" smtClean="0"/>
              <a:t> vs. IV) in rats</a:t>
            </a:r>
            <a:endParaRPr lang="ar-IQ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2359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Absolute </a:t>
                      </a:r>
                      <a:r>
                        <a:rPr lang="en-GB" dirty="0" err="1" smtClean="0"/>
                        <a:t>bioavaliability</a:t>
                      </a:r>
                      <a:r>
                        <a:rPr lang="en-GB" dirty="0" smtClean="0"/>
                        <a:t> (%)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No. of </a:t>
                      </a:r>
                    </a:p>
                    <a:p>
                      <a:pPr algn="ctr" rtl="0"/>
                      <a:r>
                        <a:rPr lang="en-GB" dirty="0" smtClean="0"/>
                        <a:t>AA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err="1" smtClean="0"/>
                        <a:t>Mwt</a:t>
                      </a:r>
                      <a:r>
                        <a:rPr lang="en-GB" dirty="0" smtClean="0"/>
                        <a:t> </a:t>
                      </a:r>
                    </a:p>
                    <a:p>
                      <a:pPr algn="ctr" rtl="0"/>
                      <a:r>
                        <a:rPr lang="en-GB" dirty="0" err="1" smtClean="0"/>
                        <a:t>kDa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dirty="0" smtClean="0"/>
                        <a:t>Molecule </a:t>
                      </a:r>
                      <a:endParaRPr lang="ar-IQ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&gt;</a:t>
                      </a:r>
                      <a:r>
                        <a:rPr lang="en-GB" baseline="0" dirty="0" smtClean="0"/>
                        <a:t> 56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165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20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l-GR" dirty="0" smtClean="0"/>
                        <a:t>Α</a:t>
                      </a:r>
                      <a:r>
                        <a:rPr lang="en-GB" dirty="0" smtClean="0"/>
                        <a:t>-interferon</a:t>
                      </a:r>
                      <a:endParaRPr lang="ar-IQ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&gt; 20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84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9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dirty="0" smtClean="0"/>
                        <a:t>PTH-84</a:t>
                      </a:r>
                      <a:endParaRPr lang="ar-IQ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40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34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4.2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dirty="0" smtClean="0"/>
                        <a:t>PTH-34</a:t>
                      </a:r>
                      <a:endParaRPr lang="ar-IQ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17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32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3.4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dirty="0" err="1" smtClean="0"/>
                        <a:t>Calcitonin</a:t>
                      </a:r>
                      <a:r>
                        <a:rPr lang="en-GB" dirty="0" smtClean="0"/>
                        <a:t> (human)</a:t>
                      </a:r>
                      <a:endParaRPr lang="ar-IQ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17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32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3.4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dirty="0" err="1" smtClean="0"/>
                        <a:t>Calcitonin</a:t>
                      </a:r>
                      <a:r>
                        <a:rPr lang="en-GB" baseline="0" dirty="0" smtClean="0"/>
                        <a:t> (salmon)</a:t>
                      </a:r>
                      <a:endParaRPr lang="ar-IQ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&lt;</a:t>
                      </a:r>
                      <a:r>
                        <a:rPr lang="en-GB" baseline="0" dirty="0" smtClean="0"/>
                        <a:t> 1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29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3.4 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dirty="0" err="1" smtClean="0"/>
                        <a:t>Glucagons</a:t>
                      </a:r>
                      <a:r>
                        <a:rPr lang="en-GB" dirty="0" smtClean="0"/>
                        <a:t> </a:t>
                      </a:r>
                      <a:endParaRPr lang="ar-IQ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0"/>
                      <a:r>
                        <a:rPr lang="en-GB" smtClean="0"/>
                        <a:t>&lt; 1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28 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3.1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dirty="0" err="1" smtClean="0"/>
                        <a:t>Somatostatin</a:t>
                      </a:r>
                      <a:r>
                        <a:rPr lang="en-GB" dirty="0" smtClean="0"/>
                        <a:t> </a:t>
                      </a:r>
                      <a:endParaRPr lang="ar-IQ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GB" dirty="0" smtClean="0"/>
              <a:t>In human the drug should be inhaled instead of </a:t>
            </a:r>
            <a:r>
              <a:rPr lang="en-GB" dirty="0" err="1" smtClean="0"/>
              <a:t>intratracheally</a:t>
            </a:r>
            <a:r>
              <a:rPr lang="en-GB" dirty="0" smtClean="0"/>
              <a:t> administered. </a:t>
            </a:r>
          </a:p>
          <a:p>
            <a:pPr algn="l" rtl="0"/>
            <a:r>
              <a:rPr lang="en-GB" dirty="0" smtClean="0"/>
              <a:t>The delivery of insulin to Type I (juvenile onset) and Type II (adult onset) diabetics has been extensively studied and clinical phase III trials evaluating efficacy and safety have been performed or are ongoing. </a:t>
            </a:r>
          </a:p>
          <a:p>
            <a:pPr algn="l" rtl="0"/>
            <a:r>
              <a:rPr lang="en-GB" dirty="0" smtClean="0"/>
              <a:t>The first pulmonary insulin formulation was approved by FDA in January 2006 (</a:t>
            </a:r>
            <a:r>
              <a:rPr lang="en-GB" dirty="0" err="1" smtClean="0"/>
              <a:t>Exubera</a:t>
            </a:r>
            <a:r>
              <a:rPr lang="en-GB" dirty="0" smtClean="0"/>
              <a:t>®). 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/>
            <a:r>
              <a:rPr lang="en-GB" dirty="0" smtClean="0"/>
              <a:t>Pulmonary inhalation of insulin is specifically tested for meal time glucose control. </a:t>
            </a:r>
          </a:p>
          <a:p>
            <a:pPr algn="l" rtl="0"/>
            <a:r>
              <a:rPr lang="en-GB" dirty="0" smtClean="0"/>
              <a:t>Uptake of insulin is faster than after a regular SC insulin injection (5-60 minutes versus 60-180 minutes). </a:t>
            </a:r>
          </a:p>
          <a:p>
            <a:pPr algn="l" rtl="0"/>
            <a:r>
              <a:rPr lang="en-GB" dirty="0" smtClean="0"/>
              <a:t>The reproducibility of the blood glucose response to inhaled insulin was equivalent to SC injected insulin, but patients preferred inhalation over SC injection.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GB" dirty="0" smtClean="0"/>
              <a:t>Inhalation technology plays a critical role when considering the prospect of the pulmonary route for the systemic delivery of therapeutic proteins. </a:t>
            </a:r>
          </a:p>
          <a:p>
            <a:pPr algn="l" rtl="0"/>
            <a:r>
              <a:rPr lang="en-GB" dirty="0" smtClean="0"/>
              <a:t>Dry powder inhalers and nebulizers (</a:t>
            </a:r>
            <a:r>
              <a:rPr lang="en-US" dirty="0" smtClean="0"/>
              <a:t>Nebulizers are machines that transform liquid medication into a mist for inhalation) </a:t>
            </a:r>
            <a:r>
              <a:rPr lang="en-GB" dirty="0" smtClean="0"/>
              <a:t>are being tested.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Nebulizers </a:t>
            </a:r>
            <a:endParaRPr lang="ar-IQ" dirty="0"/>
          </a:p>
        </p:txBody>
      </p:sp>
      <p:pic>
        <p:nvPicPr>
          <p:cNvPr id="4" name="Content Placeholder 3" descr="nebuliz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69020" y="1600200"/>
            <a:ext cx="6805959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Nebulizers </a:t>
            </a:r>
            <a:endParaRPr lang="ar-IQ" dirty="0"/>
          </a:p>
        </p:txBody>
      </p:sp>
      <p:pic>
        <p:nvPicPr>
          <p:cNvPr id="4" name="Content Placeholder 3" descr="bubblesGirlMe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43808" y="1700808"/>
            <a:ext cx="3456384" cy="41338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GB" dirty="0" smtClean="0"/>
              <a:t>The fraction of insulin that is ultimately absorbed depends on: </a:t>
            </a:r>
          </a:p>
          <a:p>
            <a:pPr marL="624078" indent="-514350" algn="l" rtl="0">
              <a:buFont typeface="+mj-lt"/>
              <a:buAutoNum type="arabicParenR"/>
            </a:pPr>
            <a:r>
              <a:rPr lang="en-GB" dirty="0" smtClean="0"/>
              <a:t>The fraction of the inhaled/ nebulised dose that is actually leaving the device,</a:t>
            </a:r>
          </a:p>
          <a:p>
            <a:pPr marL="624078" indent="-514350" algn="l" rtl="0">
              <a:buFont typeface="+mj-lt"/>
              <a:buAutoNum type="arabicParenR"/>
            </a:pPr>
            <a:r>
              <a:rPr lang="en-GB" dirty="0" smtClean="0"/>
              <a:t>The fraction that is actually deposited in the lung, and</a:t>
            </a:r>
          </a:p>
          <a:p>
            <a:pPr marL="624078" indent="-514350" algn="l" rtl="0">
              <a:buFont typeface="+mj-lt"/>
              <a:buAutoNum type="arabicParenR"/>
            </a:pPr>
            <a:r>
              <a:rPr lang="en-GB" dirty="0" smtClean="0"/>
              <a:t>The fraction that is being absorbed, i.e., total relative uptake (TO%) </a:t>
            </a:r>
            <a:endParaRPr lang="ar-IQ" dirty="0" smtClean="0"/>
          </a:p>
          <a:p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smtClean="0"/>
              <a:t>Alternative Route of Administration</a:t>
            </a:r>
            <a:endParaRPr lang="ar-IQ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>
              <a:buFont typeface="Wingdings" pitchFamily="2" charset="2"/>
              <a:buChar char="Ø"/>
            </a:pPr>
            <a:r>
              <a:rPr lang="en-GB" dirty="0" smtClean="0"/>
              <a:t> Parenteral administration has disadvantages (needles, injection, skill) compared to other possible routes.</a:t>
            </a:r>
          </a:p>
          <a:p>
            <a:pPr algn="l" rtl="0">
              <a:buFont typeface="Wingdings" pitchFamily="2" charset="2"/>
              <a:buChar char="v"/>
            </a:pPr>
            <a:r>
              <a:rPr lang="en-GB" dirty="0" smtClean="0"/>
              <a:t> Therefore, systemic delivery of recombinant proteins by alternative routes of administration (apart from the GI tract) has been studied extensively. </a:t>
            </a:r>
          </a:p>
          <a:p>
            <a:pPr algn="l" rtl="0">
              <a:buFont typeface="Wingdings" pitchFamily="2" charset="2"/>
              <a:buChar char="ü"/>
            </a:pPr>
            <a:r>
              <a:rPr lang="en-GB" dirty="0" smtClean="0"/>
              <a:t> the nose, lungs, rectum, oral cavity, and skin have been selected as potential sites of application.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 rtl="0">
              <a:buFont typeface="Wingdings" pitchFamily="2" charset="2"/>
              <a:buChar char="Ø"/>
            </a:pPr>
            <a:r>
              <a:rPr lang="en-GB" dirty="0" smtClean="0"/>
              <a:t>TO % = %  uptake from device x % deposited in the lungs x % actually absorbed from the lungs. </a:t>
            </a:r>
          </a:p>
          <a:p>
            <a:pPr algn="l" rtl="0">
              <a:buFont typeface="Wingdings" pitchFamily="2" charset="2"/>
              <a:buChar char="Ø"/>
            </a:pPr>
            <a:r>
              <a:rPr lang="en-GB" dirty="0" smtClean="0"/>
              <a:t>TO % for estimated to be about 10%.</a:t>
            </a:r>
          </a:p>
          <a:p>
            <a:pPr algn="l" rtl="0">
              <a:buFont typeface="Wingdings" pitchFamily="2" charset="2"/>
              <a:buChar char="Ø"/>
            </a:pPr>
            <a:r>
              <a:rPr lang="en-GB" dirty="0" smtClean="0"/>
              <a:t>The fraction of insulin that is absorbed from the lung is estimated to be around 20%. </a:t>
            </a:r>
          </a:p>
          <a:p>
            <a:pPr algn="l" rtl="0">
              <a:buFont typeface="Wingdings" pitchFamily="2" charset="2"/>
              <a:buChar char="Ø"/>
            </a:pPr>
            <a:r>
              <a:rPr lang="en-GB" dirty="0" smtClean="0"/>
              <a:t>These figures demonstrate that insulin absorption via the lung may be a promising route; but the fraction absorbed is small. </a:t>
            </a:r>
          </a:p>
          <a:p>
            <a:pPr algn="l" rtl="0">
              <a:buNone/>
            </a:pP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GB" dirty="0" smtClean="0"/>
              <a:t>Therefore, different approaches have been evaluated to increase bioavailability of the pulmonary and other non-parenteral routes of administration .</a:t>
            </a:r>
          </a:p>
          <a:p>
            <a:pPr algn="l" rtl="0"/>
            <a:r>
              <a:rPr lang="en-GB" dirty="0" smtClean="0"/>
              <a:t>The goal is to develop a system that temporarily decreases the absorption barrier resistance with minimum and acceptable safety concerns.  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Autofit/>
          </a:bodyPr>
          <a:lstStyle/>
          <a:p>
            <a:pPr algn="ctr" rtl="0"/>
            <a:r>
              <a:rPr lang="en-GB" sz="2800" dirty="0" smtClean="0"/>
              <a:t>Approaches to enhance bioavailability of proteins</a:t>
            </a:r>
            <a:endParaRPr lang="ar-IQ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67544" y="1340768"/>
          <a:ext cx="8229600" cy="4824535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8229600"/>
              </a:tblGrid>
              <a:tr h="385953">
                <a:tc>
                  <a:txBody>
                    <a:bodyPr/>
                    <a:lstStyle/>
                    <a:p>
                      <a:pPr algn="l" rtl="0"/>
                      <a:r>
                        <a:rPr lang="en-GB" dirty="0" smtClean="0"/>
                        <a:t>Classified</a:t>
                      </a:r>
                      <a:r>
                        <a:rPr lang="en-GB" baseline="0" dirty="0" smtClean="0"/>
                        <a:t>  according to proposed mechanism of action</a:t>
                      </a:r>
                      <a:endParaRPr lang="ar-IQ" dirty="0"/>
                    </a:p>
                  </a:txBody>
                  <a:tcPr/>
                </a:tc>
              </a:tr>
              <a:tr h="4438582">
                <a:tc>
                  <a:txBody>
                    <a:bodyPr/>
                    <a:lstStyle/>
                    <a:p>
                      <a:pPr marL="342900" indent="-342900" algn="l" rtl="0">
                        <a:buFont typeface="+mj-lt"/>
                        <a:buAutoNum type="arabicPeriod"/>
                      </a:pPr>
                      <a:r>
                        <a:rPr lang="en-GB" sz="2000" baseline="0" dirty="0" smtClean="0"/>
                        <a:t> I</a:t>
                      </a:r>
                      <a:r>
                        <a:rPr lang="en-GB" sz="2000" dirty="0" smtClean="0"/>
                        <a:t>ncrease the permeability of the absorption barrier:</a:t>
                      </a:r>
                    </a:p>
                    <a:p>
                      <a:pPr algn="l" rtl="0">
                        <a:buFont typeface="Wingdings" pitchFamily="2" charset="2"/>
                        <a:buChar char="§"/>
                      </a:pPr>
                      <a:r>
                        <a:rPr lang="en-GB" sz="2000" dirty="0" smtClean="0"/>
                        <a:t> Addition of fatty acids/phospholipids, bile salts, </a:t>
                      </a:r>
                      <a:r>
                        <a:rPr lang="en-GB" sz="2000" dirty="0" err="1" smtClean="0"/>
                        <a:t>enamine</a:t>
                      </a:r>
                      <a:r>
                        <a:rPr lang="en-GB" sz="2000" dirty="0" smtClean="0"/>
                        <a:t> derivatives of </a:t>
                      </a:r>
                      <a:r>
                        <a:rPr lang="en-GB" sz="2000" dirty="0" err="1" smtClean="0"/>
                        <a:t>phyenylglycine</a:t>
                      </a:r>
                      <a:r>
                        <a:rPr lang="en-GB" sz="2000" dirty="0" smtClean="0"/>
                        <a:t>, ester and ether type (non)-ionic detergents, </a:t>
                      </a:r>
                      <a:r>
                        <a:rPr lang="en-GB" sz="2000" dirty="0" err="1" smtClean="0"/>
                        <a:t>saponins</a:t>
                      </a:r>
                      <a:r>
                        <a:rPr lang="en-GB" sz="2000" dirty="0" smtClean="0"/>
                        <a:t>, salicylate derivatives of </a:t>
                      </a:r>
                      <a:r>
                        <a:rPr lang="en-GB" sz="2000" dirty="0" err="1" smtClean="0"/>
                        <a:t>fusidic</a:t>
                      </a:r>
                      <a:r>
                        <a:rPr lang="en-GB" sz="2000" dirty="0" smtClean="0"/>
                        <a:t> acid or </a:t>
                      </a:r>
                      <a:r>
                        <a:rPr lang="en-GB" sz="2000" dirty="0" err="1" smtClean="0"/>
                        <a:t>glycyrrhizinic</a:t>
                      </a:r>
                      <a:r>
                        <a:rPr lang="en-GB" sz="2000" dirty="0" smtClean="0"/>
                        <a:t>  acid, or </a:t>
                      </a:r>
                      <a:r>
                        <a:rPr lang="en-GB" sz="2000" dirty="0" err="1" smtClean="0"/>
                        <a:t>methylated</a:t>
                      </a:r>
                      <a:r>
                        <a:rPr lang="en-GB" sz="2000" dirty="0" smtClean="0"/>
                        <a:t> </a:t>
                      </a:r>
                      <a:r>
                        <a:rPr lang="el-GR" sz="2000" dirty="0" smtClean="0"/>
                        <a:t>β</a:t>
                      </a:r>
                      <a:r>
                        <a:rPr lang="en-GB" sz="2000" dirty="0" smtClean="0"/>
                        <a:t> </a:t>
                      </a:r>
                      <a:r>
                        <a:rPr lang="en-GB" sz="2000" dirty="0" err="1" smtClean="0"/>
                        <a:t>cyclodextrins</a:t>
                      </a:r>
                      <a:endParaRPr lang="en-GB" sz="2000" dirty="0" smtClean="0"/>
                    </a:p>
                    <a:p>
                      <a:pPr algn="l" rtl="0">
                        <a:buFont typeface="Wingdings" pitchFamily="2" charset="2"/>
                        <a:buChar char="§"/>
                      </a:pPr>
                      <a:r>
                        <a:rPr lang="en-GB" sz="2000" dirty="0" smtClean="0"/>
                        <a:t> Through iontophoresis</a:t>
                      </a:r>
                    </a:p>
                    <a:p>
                      <a:pPr algn="l" rtl="0">
                        <a:buFont typeface="Wingdings" pitchFamily="2" charset="2"/>
                        <a:buChar char="§"/>
                      </a:pPr>
                      <a:r>
                        <a:rPr lang="en-GB" sz="2000" baseline="0" dirty="0" smtClean="0"/>
                        <a:t> By using </a:t>
                      </a:r>
                      <a:r>
                        <a:rPr lang="en-GB" sz="2000" baseline="0" dirty="0" err="1" smtClean="0"/>
                        <a:t>liposomes</a:t>
                      </a:r>
                      <a:endParaRPr lang="en-GB" sz="2000" baseline="0" dirty="0" smtClean="0"/>
                    </a:p>
                    <a:p>
                      <a:pPr marL="342900" indent="-342900" algn="l" rtl="0">
                        <a:buFont typeface="+mj-lt"/>
                        <a:buAutoNum type="arabicPeriod" startAt="2"/>
                      </a:pPr>
                      <a:r>
                        <a:rPr lang="en-GB" sz="2000" baseline="0" dirty="0" smtClean="0"/>
                        <a:t>Decrease peptidase activity at the site of absorption and along the “absorption route”: </a:t>
                      </a:r>
                      <a:r>
                        <a:rPr lang="en-GB" sz="2000" baseline="0" dirty="0" err="1" smtClean="0"/>
                        <a:t>aportinin</a:t>
                      </a:r>
                      <a:r>
                        <a:rPr lang="en-GB" sz="2000" baseline="0" dirty="0" smtClean="0"/>
                        <a:t>, </a:t>
                      </a:r>
                      <a:r>
                        <a:rPr lang="en-GB" sz="2000" baseline="0" dirty="0" err="1" smtClean="0"/>
                        <a:t>bacitracin</a:t>
                      </a:r>
                      <a:r>
                        <a:rPr lang="en-GB" sz="2000" baseline="0" dirty="0" smtClean="0"/>
                        <a:t>, soybean tyrosine inhibitor, </a:t>
                      </a:r>
                      <a:r>
                        <a:rPr lang="en-GB" sz="2000" baseline="0" dirty="0" err="1" smtClean="0"/>
                        <a:t>boroleucin</a:t>
                      </a:r>
                      <a:r>
                        <a:rPr lang="en-GB" sz="2000" baseline="0" dirty="0" smtClean="0"/>
                        <a:t>, </a:t>
                      </a:r>
                      <a:r>
                        <a:rPr lang="en-GB" sz="2000" baseline="0" dirty="0" err="1" smtClean="0"/>
                        <a:t>borovaline</a:t>
                      </a:r>
                      <a:endParaRPr lang="en-GB" sz="2000" baseline="0" dirty="0" smtClean="0"/>
                    </a:p>
                    <a:p>
                      <a:pPr marL="342900" indent="-342900" algn="l" rtl="0">
                        <a:buFont typeface="+mj-lt"/>
                        <a:buAutoNum type="arabicPeriod" startAt="2"/>
                      </a:pPr>
                      <a:r>
                        <a:rPr lang="en-GB" sz="2000" baseline="0" dirty="0" smtClean="0"/>
                        <a:t>Enhance resistance against degradation by modification of the molecular structure</a:t>
                      </a:r>
                    </a:p>
                    <a:p>
                      <a:pPr marL="342900" indent="-342900" algn="l" rtl="0">
                        <a:buFont typeface="+mj-lt"/>
                        <a:buAutoNum type="arabicPeriod" startAt="2"/>
                      </a:pPr>
                      <a:r>
                        <a:rPr lang="en-GB" sz="2000" baseline="0" dirty="0" smtClean="0"/>
                        <a:t>Prolongation of exposure time (e.g., bio-adhesion technologies)  </a:t>
                      </a:r>
                      <a:endParaRPr lang="en-GB" sz="2000" dirty="0" smtClean="0"/>
                    </a:p>
                    <a:p>
                      <a:pPr algn="l" rtl="0">
                        <a:buFont typeface="Wingdings" pitchFamily="2" charset="2"/>
                        <a:buChar char="§"/>
                      </a:pPr>
                      <a:endParaRPr lang="ar-IQ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52128"/>
          </a:xfrm>
        </p:spPr>
        <p:txBody>
          <a:bodyPr>
            <a:noAutofit/>
          </a:bodyPr>
          <a:lstStyle/>
          <a:p>
            <a:pPr rtl="0"/>
            <a:r>
              <a:rPr lang="en-GB" sz="2800" dirty="0" smtClean="0"/>
              <a:t>Examples of Absorption Enhancing Effects</a:t>
            </a:r>
            <a:br>
              <a:rPr lang="en-GB" sz="2800" dirty="0" smtClean="0"/>
            </a:br>
            <a:r>
              <a:rPr lang="en-GB" sz="2400" b="0" dirty="0" smtClean="0">
                <a:effectLst/>
              </a:rPr>
              <a:t>effect of </a:t>
            </a:r>
            <a:r>
              <a:rPr lang="en-GB" sz="2400" b="0" dirty="0" err="1" smtClean="0">
                <a:effectLst/>
              </a:rPr>
              <a:t>glycocholate</a:t>
            </a:r>
            <a:r>
              <a:rPr lang="en-GB" sz="2400" b="0" dirty="0" smtClean="0">
                <a:effectLst/>
              </a:rPr>
              <a:t> (absorption enhancer) on nasal bioavailability of some proteins and peptides.</a:t>
            </a:r>
            <a:endParaRPr lang="ar-IQ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59632" y="2132856"/>
          <a:ext cx="6552727" cy="3168351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675638"/>
                <a:gridCol w="2041953"/>
                <a:gridCol w="1352940"/>
                <a:gridCol w="1482196"/>
              </a:tblGrid>
              <a:tr h="674141">
                <a:tc gridSpan="2"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Bioavailability (%)</a:t>
                      </a:r>
                      <a:endParaRPr lang="ar-IQ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IQ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dirty="0" smtClean="0"/>
                        <a:t>No. </a:t>
                      </a:r>
                      <a:r>
                        <a:rPr lang="en-GB" dirty="0" smtClean="0"/>
                        <a:t>of </a:t>
                      </a:r>
                      <a:r>
                        <a:rPr lang="en-GB" dirty="0" smtClean="0"/>
                        <a:t>AA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Molecule</a:t>
                      </a:r>
                      <a:endParaRPr lang="ar-IQ" dirty="0"/>
                    </a:p>
                  </a:txBody>
                  <a:tcPr/>
                </a:tc>
              </a:tr>
              <a:tr h="9511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With </a:t>
                      </a:r>
                      <a:r>
                        <a:rPr lang="en-GB" dirty="0" err="1" smtClean="0"/>
                        <a:t>glycocholate</a:t>
                      </a:r>
                      <a:endParaRPr lang="ar-IQ" dirty="0" smtClean="0"/>
                    </a:p>
                    <a:p>
                      <a:pPr algn="l" rtl="0"/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Without </a:t>
                      </a:r>
                      <a:r>
                        <a:rPr lang="en-GB" dirty="0" err="1" smtClean="0"/>
                        <a:t>glycocholate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endParaRPr lang="ar-IQ" dirty="0"/>
                    </a:p>
                  </a:txBody>
                  <a:tcPr/>
                </a:tc>
              </a:tr>
              <a:tr h="385757"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70-90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&lt; 1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29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dirty="0" smtClean="0"/>
                        <a:t>Glucagon </a:t>
                      </a:r>
                      <a:endParaRPr lang="ar-IQ" dirty="0"/>
                    </a:p>
                  </a:txBody>
                  <a:tcPr/>
                </a:tc>
              </a:tr>
              <a:tr h="385757"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15-20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GB" dirty="0" smtClean="0"/>
                        <a:t>&lt; 1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32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dirty="0" err="1" smtClean="0"/>
                        <a:t>Calcitonin</a:t>
                      </a:r>
                      <a:r>
                        <a:rPr lang="en-GB" dirty="0" smtClean="0"/>
                        <a:t> </a:t>
                      </a:r>
                      <a:endParaRPr lang="ar-IQ" dirty="0"/>
                    </a:p>
                  </a:txBody>
                  <a:tcPr/>
                </a:tc>
              </a:tr>
              <a:tr h="385757"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10-30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GB" dirty="0" smtClean="0"/>
                        <a:t>&lt; 1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51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dirty="0" smtClean="0"/>
                        <a:t>Insulin </a:t>
                      </a:r>
                      <a:endParaRPr lang="ar-IQ" dirty="0"/>
                    </a:p>
                  </a:txBody>
                  <a:tcPr/>
                </a:tc>
              </a:tr>
              <a:tr h="385757"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7-8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GB" dirty="0" smtClean="0"/>
                        <a:t>&lt; 1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/>
                      <a:r>
                        <a:rPr lang="en-GB" dirty="0" smtClean="0"/>
                        <a:t>191</a:t>
                      </a:r>
                      <a:endParaRPr lang="ar-IQ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/>
                      <a:r>
                        <a:rPr lang="en-GB" dirty="0" smtClean="0"/>
                        <a:t>Met-</a:t>
                      </a:r>
                      <a:r>
                        <a:rPr lang="en-GB" dirty="0" err="1" smtClean="0"/>
                        <a:t>hgH</a:t>
                      </a:r>
                      <a:r>
                        <a:rPr lang="en-GB" dirty="0" smtClean="0"/>
                        <a:t> </a:t>
                      </a:r>
                      <a:endParaRPr lang="ar-IQ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GB" sz="2400" b="0" dirty="0" smtClean="0">
                <a:effectLst/>
              </a:rPr>
              <a:t>Change in blood glucose in rats after intranasal </a:t>
            </a:r>
            <a:r>
              <a:rPr lang="ar-IQ" sz="2400" b="0" dirty="0" smtClean="0">
                <a:effectLst/>
              </a:rPr>
              <a:t> </a:t>
            </a:r>
            <a:r>
              <a:rPr lang="en-GB" sz="2400" b="0" dirty="0" smtClean="0">
                <a:effectLst/>
              </a:rPr>
              <a:t>administration of insulin. Using degradable starch microspheres loaded with insulin </a:t>
            </a:r>
            <a:endParaRPr lang="ar-IQ" sz="2400" b="0" dirty="0">
              <a:effectLst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1528549" y="1937613"/>
            <a:ext cx="4981433" cy="341563"/>
          </a:xfrm>
          <a:custGeom>
            <a:avLst/>
            <a:gdLst>
              <a:gd name="connsiteX0" fmla="*/ 0 w 4981433"/>
              <a:gd name="connsiteY0" fmla="*/ 109551 h 341563"/>
              <a:gd name="connsiteX1" fmla="*/ 40944 w 4981433"/>
              <a:gd name="connsiteY1" fmla="*/ 123199 h 341563"/>
              <a:gd name="connsiteX2" fmla="*/ 191069 w 4981433"/>
              <a:gd name="connsiteY2" fmla="*/ 150494 h 341563"/>
              <a:gd name="connsiteX3" fmla="*/ 272955 w 4981433"/>
              <a:gd name="connsiteY3" fmla="*/ 177790 h 341563"/>
              <a:gd name="connsiteX4" fmla="*/ 395785 w 4981433"/>
              <a:gd name="connsiteY4" fmla="*/ 246029 h 341563"/>
              <a:gd name="connsiteX5" fmla="*/ 491320 w 4981433"/>
              <a:gd name="connsiteY5" fmla="*/ 259677 h 341563"/>
              <a:gd name="connsiteX6" fmla="*/ 750627 w 4981433"/>
              <a:gd name="connsiteY6" fmla="*/ 286972 h 341563"/>
              <a:gd name="connsiteX7" fmla="*/ 832514 w 4981433"/>
              <a:gd name="connsiteY7" fmla="*/ 314268 h 341563"/>
              <a:gd name="connsiteX8" fmla="*/ 941696 w 4981433"/>
              <a:gd name="connsiteY8" fmla="*/ 341563 h 341563"/>
              <a:gd name="connsiteX9" fmla="*/ 1828800 w 4981433"/>
              <a:gd name="connsiteY9" fmla="*/ 314268 h 341563"/>
              <a:gd name="connsiteX10" fmla="*/ 1869744 w 4981433"/>
              <a:gd name="connsiteY10" fmla="*/ 300620 h 341563"/>
              <a:gd name="connsiteX11" fmla="*/ 1978926 w 4981433"/>
              <a:gd name="connsiteY11" fmla="*/ 286972 h 341563"/>
              <a:gd name="connsiteX12" fmla="*/ 2156347 w 4981433"/>
              <a:gd name="connsiteY12" fmla="*/ 259677 h 341563"/>
              <a:gd name="connsiteX13" fmla="*/ 2279176 w 4981433"/>
              <a:gd name="connsiteY13" fmla="*/ 218733 h 341563"/>
              <a:gd name="connsiteX14" fmla="*/ 2388358 w 4981433"/>
              <a:gd name="connsiteY14" fmla="*/ 191438 h 341563"/>
              <a:gd name="connsiteX15" fmla="*/ 2893326 w 4981433"/>
              <a:gd name="connsiteY15" fmla="*/ 164142 h 341563"/>
              <a:gd name="connsiteX16" fmla="*/ 3179929 w 4981433"/>
              <a:gd name="connsiteY16" fmla="*/ 136847 h 341563"/>
              <a:gd name="connsiteX17" fmla="*/ 3289111 w 4981433"/>
              <a:gd name="connsiteY17" fmla="*/ 123199 h 341563"/>
              <a:gd name="connsiteX18" fmla="*/ 3589361 w 4981433"/>
              <a:gd name="connsiteY18" fmla="*/ 109551 h 341563"/>
              <a:gd name="connsiteX19" fmla="*/ 3971499 w 4981433"/>
              <a:gd name="connsiteY19" fmla="*/ 54960 h 341563"/>
              <a:gd name="connsiteX20" fmla="*/ 4135272 w 4981433"/>
              <a:gd name="connsiteY20" fmla="*/ 41312 h 341563"/>
              <a:gd name="connsiteX21" fmla="*/ 4435523 w 4981433"/>
              <a:gd name="connsiteY21" fmla="*/ 14017 h 341563"/>
              <a:gd name="connsiteX22" fmla="*/ 4981433 w 4981433"/>
              <a:gd name="connsiteY22" fmla="*/ 369 h 3415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4981433" h="341563">
                <a:moveTo>
                  <a:pt x="0" y="109551"/>
                </a:moveTo>
                <a:cubicBezTo>
                  <a:pt x="13648" y="114100"/>
                  <a:pt x="26837" y="120378"/>
                  <a:pt x="40944" y="123199"/>
                </a:cubicBezTo>
                <a:cubicBezTo>
                  <a:pt x="146657" y="144342"/>
                  <a:pt x="110162" y="126222"/>
                  <a:pt x="191069" y="150494"/>
                </a:cubicBezTo>
                <a:cubicBezTo>
                  <a:pt x="218627" y="158762"/>
                  <a:pt x="249015" y="161830"/>
                  <a:pt x="272955" y="177790"/>
                </a:cubicBezTo>
                <a:cubicBezTo>
                  <a:pt x="319857" y="209058"/>
                  <a:pt x="344311" y="235734"/>
                  <a:pt x="395785" y="246029"/>
                </a:cubicBezTo>
                <a:cubicBezTo>
                  <a:pt x="427329" y="252338"/>
                  <a:pt x="459526" y="254786"/>
                  <a:pt x="491320" y="259677"/>
                </a:cubicBezTo>
                <a:cubicBezTo>
                  <a:pt x="655105" y="284874"/>
                  <a:pt x="495477" y="267345"/>
                  <a:pt x="750627" y="286972"/>
                </a:cubicBezTo>
                <a:cubicBezTo>
                  <a:pt x="777923" y="296071"/>
                  <a:pt x="804300" y="308626"/>
                  <a:pt x="832514" y="314268"/>
                </a:cubicBezTo>
                <a:cubicBezTo>
                  <a:pt x="914859" y="330736"/>
                  <a:pt x="878746" y="320580"/>
                  <a:pt x="941696" y="341563"/>
                </a:cubicBezTo>
                <a:lnTo>
                  <a:pt x="1828800" y="314268"/>
                </a:lnTo>
                <a:cubicBezTo>
                  <a:pt x="1843154" y="313311"/>
                  <a:pt x="1855590" y="303194"/>
                  <a:pt x="1869744" y="300620"/>
                </a:cubicBezTo>
                <a:cubicBezTo>
                  <a:pt x="1905830" y="294059"/>
                  <a:pt x="1942571" y="291819"/>
                  <a:pt x="1978926" y="286972"/>
                </a:cubicBezTo>
                <a:cubicBezTo>
                  <a:pt x="2066717" y="275266"/>
                  <a:pt x="2072956" y="273575"/>
                  <a:pt x="2156347" y="259677"/>
                </a:cubicBezTo>
                <a:lnTo>
                  <a:pt x="2279176" y="218733"/>
                </a:lnTo>
                <a:cubicBezTo>
                  <a:pt x="2320233" y="205048"/>
                  <a:pt x="2341314" y="196142"/>
                  <a:pt x="2388358" y="191438"/>
                </a:cubicBezTo>
                <a:cubicBezTo>
                  <a:pt x="2506844" y="179589"/>
                  <a:pt x="2797518" y="168497"/>
                  <a:pt x="2893326" y="164142"/>
                </a:cubicBezTo>
                <a:cubicBezTo>
                  <a:pt x="3030637" y="129814"/>
                  <a:pt x="2897957" y="159404"/>
                  <a:pt x="3179929" y="136847"/>
                </a:cubicBezTo>
                <a:cubicBezTo>
                  <a:pt x="3216489" y="133922"/>
                  <a:pt x="3252515" y="125639"/>
                  <a:pt x="3289111" y="123199"/>
                </a:cubicBezTo>
                <a:cubicBezTo>
                  <a:pt x="3389076" y="116535"/>
                  <a:pt x="3489278" y="114100"/>
                  <a:pt x="3589361" y="109551"/>
                </a:cubicBezTo>
                <a:cubicBezTo>
                  <a:pt x="3765560" y="50819"/>
                  <a:pt x="3646182" y="83665"/>
                  <a:pt x="3971499" y="54960"/>
                </a:cubicBezTo>
                <a:lnTo>
                  <a:pt x="4135272" y="41312"/>
                </a:lnTo>
                <a:cubicBezTo>
                  <a:pt x="4255744" y="1157"/>
                  <a:pt x="4177406" y="23236"/>
                  <a:pt x="4435523" y="14017"/>
                </a:cubicBezTo>
                <a:cubicBezTo>
                  <a:pt x="4827985" y="0"/>
                  <a:pt x="4782331" y="369"/>
                  <a:pt x="4981433" y="369"/>
                </a:cubicBezTo>
              </a:path>
            </a:pathLst>
          </a:cu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22" name="Freeform 21"/>
          <p:cNvSpPr/>
          <p:nvPr/>
        </p:nvSpPr>
        <p:spPr>
          <a:xfrm>
            <a:off x="1555845" y="1855174"/>
            <a:ext cx="4940489" cy="444282"/>
          </a:xfrm>
          <a:custGeom>
            <a:avLst/>
            <a:gdLst>
              <a:gd name="connsiteX0" fmla="*/ 0 w 4940489"/>
              <a:gd name="connsiteY0" fmla="*/ 219286 h 444282"/>
              <a:gd name="connsiteX1" fmla="*/ 68239 w 4940489"/>
              <a:gd name="connsiteY1" fmla="*/ 260229 h 444282"/>
              <a:gd name="connsiteX2" fmla="*/ 191068 w 4940489"/>
              <a:gd name="connsiteY2" fmla="*/ 301172 h 444282"/>
              <a:gd name="connsiteX3" fmla="*/ 218364 w 4940489"/>
              <a:gd name="connsiteY3" fmla="*/ 342116 h 444282"/>
              <a:gd name="connsiteX4" fmla="*/ 313898 w 4940489"/>
              <a:gd name="connsiteY4" fmla="*/ 369411 h 444282"/>
              <a:gd name="connsiteX5" fmla="*/ 627797 w 4940489"/>
              <a:gd name="connsiteY5" fmla="*/ 383059 h 444282"/>
              <a:gd name="connsiteX6" fmla="*/ 1910686 w 4940489"/>
              <a:gd name="connsiteY6" fmla="*/ 383059 h 444282"/>
              <a:gd name="connsiteX7" fmla="*/ 2060812 w 4940489"/>
              <a:gd name="connsiteY7" fmla="*/ 355763 h 444282"/>
              <a:gd name="connsiteX8" fmla="*/ 2129051 w 4940489"/>
              <a:gd name="connsiteY8" fmla="*/ 342116 h 444282"/>
              <a:gd name="connsiteX9" fmla="*/ 2524836 w 4940489"/>
              <a:gd name="connsiteY9" fmla="*/ 314820 h 444282"/>
              <a:gd name="connsiteX10" fmla="*/ 2702256 w 4940489"/>
              <a:gd name="connsiteY10" fmla="*/ 287525 h 444282"/>
              <a:gd name="connsiteX11" fmla="*/ 2756848 w 4940489"/>
              <a:gd name="connsiteY11" fmla="*/ 273877 h 444282"/>
              <a:gd name="connsiteX12" fmla="*/ 2825086 w 4940489"/>
              <a:gd name="connsiteY12" fmla="*/ 260229 h 444282"/>
              <a:gd name="connsiteX13" fmla="*/ 2988859 w 4940489"/>
              <a:gd name="connsiteY13" fmla="*/ 232933 h 444282"/>
              <a:gd name="connsiteX14" fmla="*/ 3098042 w 4940489"/>
              <a:gd name="connsiteY14" fmla="*/ 164695 h 444282"/>
              <a:gd name="connsiteX15" fmla="*/ 3234519 w 4940489"/>
              <a:gd name="connsiteY15" fmla="*/ 137399 h 444282"/>
              <a:gd name="connsiteX16" fmla="*/ 3289110 w 4940489"/>
              <a:gd name="connsiteY16" fmla="*/ 123751 h 444282"/>
              <a:gd name="connsiteX17" fmla="*/ 3603009 w 4940489"/>
              <a:gd name="connsiteY17" fmla="*/ 82808 h 444282"/>
              <a:gd name="connsiteX18" fmla="*/ 3739486 w 4940489"/>
              <a:gd name="connsiteY18" fmla="*/ 96456 h 444282"/>
              <a:gd name="connsiteX19" fmla="*/ 3821373 w 4940489"/>
              <a:gd name="connsiteY19" fmla="*/ 110104 h 444282"/>
              <a:gd name="connsiteX20" fmla="*/ 3985146 w 4940489"/>
              <a:gd name="connsiteY20" fmla="*/ 96456 h 444282"/>
              <a:gd name="connsiteX21" fmla="*/ 4189862 w 4940489"/>
              <a:gd name="connsiteY21" fmla="*/ 69160 h 444282"/>
              <a:gd name="connsiteX22" fmla="*/ 4230806 w 4940489"/>
              <a:gd name="connsiteY22" fmla="*/ 55513 h 444282"/>
              <a:gd name="connsiteX23" fmla="*/ 4380931 w 4940489"/>
              <a:gd name="connsiteY23" fmla="*/ 41865 h 444282"/>
              <a:gd name="connsiteX24" fmla="*/ 4421874 w 4940489"/>
              <a:gd name="connsiteY24" fmla="*/ 28217 h 444282"/>
              <a:gd name="connsiteX25" fmla="*/ 4940489 w 4940489"/>
              <a:gd name="connsiteY25" fmla="*/ 14569 h 44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940489" h="444282">
                <a:moveTo>
                  <a:pt x="0" y="219286"/>
                </a:moveTo>
                <a:cubicBezTo>
                  <a:pt x="22746" y="232934"/>
                  <a:pt x="43310" y="251164"/>
                  <a:pt x="68239" y="260229"/>
                </a:cubicBezTo>
                <a:cubicBezTo>
                  <a:pt x="230047" y="319068"/>
                  <a:pt x="89317" y="233339"/>
                  <a:pt x="191068" y="301172"/>
                </a:cubicBezTo>
                <a:cubicBezTo>
                  <a:pt x="200167" y="314820"/>
                  <a:pt x="205556" y="331869"/>
                  <a:pt x="218364" y="342116"/>
                </a:cubicBezTo>
                <a:cubicBezTo>
                  <a:pt x="226599" y="348704"/>
                  <a:pt x="311198" y="369211"/>
                  <a:pt x="313898" y="369411"/>
                </a:cubicBezTo>
                <a:cubicBezTo>
                  <a:pt x="418344" y="377148"/>
                  <a:pt x="523164" y="378510"/>
                  <a:pt x="627797" y="383059"/>
                </a:cubicBezTo>
                <a:cubicBezTo>
                  <a:pt x="1117570" y="444282"/>
                  <a:pt x="781909" y="407334"/>
                  <a:pt x="1910686" y="383059"/>
                </a:cubicBezTo>
                <a:cubicBezTo>
                  <a:pt x="1976172" y="381651"/>
                  <a:pt x="2003362" y="368530"/>
                  <a:pt x="2060812" y="355763"/>
                </a:cubicBezTo>
                <a:cubicBezTo>
                  <a:pt x="2083456" y="350731"/>
                  <a:pt x="2106013" y="344826"/>
                  <a:pt x="2129051" y="342116"/>
                </a:cubicBezTo>
                <a:cubicBezTo>
                  <a:pt x="2229466" y="330303"/>
                  <a:pt x="2436923" y="319991"/>
                  <a:pt x="2524836" y="314820"/>
                </a:cubicBezTo>
                <a:cubicBezTo>
                  <a:pt x="2619828" y="283155"/>
                  <a:pt x="2517537" y="313913"/>
                  <a:pt x="2702256" y="287525"/>
                </a:cubicBezTo>
                <a:cubicBezTo>
                  <a:pt x="2720825" y="284872"/>
                  <a:pt x="2738537" y="277946"/>
                  <a:pt x="2756848" y="273877"/>
                </a:cubicBezTo>
                <a:cubicBezTo>
                  <a:pt x="2779492" y="268845"/>
                  <a:pt x="2802242" y="264260"/>
                  <a:pt x="2825086" y="260229"/>
                </a:cubicBezTo>
                <a:lnTo>
                  <a:pt x="2988859" y="232933"/>
                </a:lnTo>
                <a:cubicBezTo>
                  <a:pt x="3025253" y="210187"/>
                  <a:pt x="3055958" y="173112"/>
                  <a:pt x="3098042" y="164695"/>
                </a:cubicBezTo>
                <a:cubicBezTo>
                  <a:pt x="3143534" y="155596"/>
                  <a:pt x="3189511" y="148651"/>
                  <a:pt x="3234519" y="137399"/>
                </a:cubicBezTo>
                <a:cubicBezTo>
                  <a:pt x="3252716" y="132850"/>
                  <a:pt x="3270555" y="126500"/>
                  <a:pt x="3289110" y="123751"/>
                </a:cubicBezTo>
                <a:cubicBezTo>
                  <a:pt x="3393490" y="108287"/>
                  <a:pt x="3603009" y="82808"/>
                  <a:pt x="3603009" y="82808"/>
                </a:cubicBezTo>
                <a:cubicBezTo>
                  <a:pt x="3648501" y="87357"/>
                  <a:pt x="3694120" y="90785"/>
                  <a:pt x="3739486" y="96456"/>
                </a:cubicBezTo>
                <a:cubicBezTo>
                  <a:pt x="3766944" y="99888"/>
                  <a:pt x="3793701" y="110104"/>
                  <a:pt x="3821373" y="110104"/>
                </a:cubicBezTo>
                <a:cubicBezTo>
                  <a:pt x="3876153" y="110104"/>
                  <a:pt x="3930555" y="101005"/>
                  <a:pt x="3985146" y="96456"/>
                </a:cubicBezTo>
                <a:cubicBezTo>
                  <a:pt x="4089750" y="61587"/>
                  <a:pt x="3967232" y="98843"/>
                  <a:pt x="4189862" y="69160"/>
                </a:cubicBezTo>
                <a:cubicBezTo>
                  <a:pt x="4204122" y="67259"/>
                  <a:pt x="4216564" y="57547"/>
                  <a:pt x="4230806" y="55513"/>
                </a:cubicBezTo>
                <a:cubicBezTo>
                  <a:pt x="4280549" y="48407"/>
                  <a:pt x="4330889" y="46414"/>
                  <a:pt x="4380931" y="41865"/>
                </a:cubicBezTo>
                <a:cubicBezTo>
                  <a:pt x="4394579" y="37316"/>
                  <a:pt x="4407684" y="30582"/>
                  <a:pt x="4421874" y="28217"/>
                </a:cubicBezTo>
                <a:cubicBezTo>
                  <a:pt x="4591175" y="0"/>
                  <a:pt x="4774604" y="14569"/>
                  <a:pt x="4940489" y="14569"/>
                </a:cubicBezTo>
              </a:path>
            </a:pathLst>
          </a:custGeom>
          <a:ln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0" name="Freeform 29"/>
          <p:cNvSpPr/>
          <p:nvPr/>
        </p:nvSpPr>
        <p:spPr>
          <a:xfrm>
            <a:off x="1514901" y="2019869"/>
            <a:ext cx="4967786" cy="1620127"/>
          </a:xfrm>
          <a:custGeom>
            <a:avLst/>
            <a:gdLst>
              <a:gd name="connsiteX0" fmla="*/ 0 w 4967786"/>
              <a:gd name="connsiteY0" fmla="*/ 95534 h 1620127"/>
              <a:gd name="connsiteX1" fmla="*/ 40944 w 4967786"/>
              <a:gd name="connsiteY1" fmla="*/ 191068 h 1620127"/>
              <a:gd name="connsiteX2" fmla="*/ 81887 w 4967786"/>
              <a:gd name="connsiteY2" fmla="*/ 218364 h 1620127"/>
              <a:gd name="connsiteX3" fmla="*/ 136478 w 4967786"/>
              <a:gd name="connsiteY3" fmla="*/ 300250 h 1620127"/>
              <a:gd name="connsiteX4" fmla="*/ 177421 w 4967786"/>
              <a:gd name="connsiteY4" fmla="*/ 382137 h 1620127"/>
              <a:gd name="connsiteX5" fmla="*/ 204717 w 4967786"/>
              <a:gd name="connsiteY5" fmla="*/ 518615 h 1620127"/>
              <a:gd name="connsiteX6" fmla="*/ 245660 w 4967786"/>
              <a:gd name="connsiteY6" fmla="*/ 600501 h 1620127"/>
              <a:gd name="connsiteX7" fmla="*/ 272956 w 4967786"/>
              <a:gd name="connsiteY7" fmla="*/ 641444 h 1620127"/>
              <a:gd name="connsiteX8" fmla="*/ 300251 w 4967786"/>
              <a:gd name="connsiteY8" fmla="*/ 805218 h 1620127"/>
              <a:gd name="connsiteX9" fmla="*/ 354842 w 4967786"/>
              <a:gd name="connsiteY9" fmla="*/ 887104 h 1620127"/>
              <a:gd name="connsiteX10" fmla="*/ 395786 w 4967786"/>
              <a:gd name="connsiteY10" fmla="*/ 1023582 h 1620127"/>
              <a:gd name="connsiteX11" fmla="*/ 436729 w 4967786"/>
              <a:gd name="connsiteY11" fmla="*/ 1064525 h 1620127"/>
              <a:gd name="connsiteX12" fmla="*/ 518615 w 4967786"/>
              <a:gd name="connsiteY12" fmla="*/ 1119116 h 1620127"/>
              <a:gd name="connsiteX13" fmla="*/ 559559 w 4967786"/>
              <a:gd name="connsiteY13" fmla="*/ 1146412 h 1620127"/>
              <a:gd name="connsiteX14" fmla="*/ 614150 w 4967786"/>
              <a:gd name="connsiteY14" fmla="*/ 1228298 h 1620127"/>
              <a:gd name="connsiteX15" fmla="*/ 655093 w 4967786"/>
              <a:gd name="connsiteY15" fmla="*/ 1282889 h 1620127"/>
              <a:gd name="connsiteX16" fmla="*/ 764275 w 4967786"/>
              <a:gd name="connsiteY16" fmla="*/ 1337480 h 1620127"/>
              <a:gd name="connsiteX17" fmla="*/ 818866 w 4967786"/>
              <a:gd name="connsiteY17" fmla="*/ 1364776 h 1620127"/>
              <a:gd name="connsiteX18" fmla="*/ 873457 w 4967786"/>
              <a:gd name="connsiteY18" fmla="*/ 1392071 h 1620127"/>
              <a:gd name="connsiteX19" fmla="*/ 887105 w 4967786"/>
              <a:gd name="connsiteY19" fmla="*/ 1433015 h 1620127"/>
              <a:gd name="connsiteX20" fmla="*/ 914400 w 4967786"/>
              <a:gd name="connsiteY20" fmla="*/ 1473958 h 1620127"/>
              <a:gd name="connsiteX21" fmla="*/ 968992 w 4967786"/>
              <a:gd name="connsiteY21" fmla="*/ 1596788 h 1620127"/>
              <a:gd name="connsiteX22" fmla="*/ 1132765 w 4967786"/>
              <a:gd name="connsiteY22" fmla="*/ 1569492 h 1620127"/>
              <a:gd name="connsiteX23" fmla="*/ 1201003 w 4967786"/>
              <a:gd name="connsiteY23" fmla="*/ 1473958 h 1620127"/>
              <a:gd name="connsiteX24" fmla="*/ 1269242 w 4967786"/>
              <a:gd name="connsiteY24" fmla="*/ 1392071 h 1620127"/>
              <a:gd name="connsiteX25" fmla="*/ 1310186 w 4967786"/>
              <a:gd name="connsiteY25" fmla="*/ 1378424 h 1620127"/>
              <a:gd name="connsiteX26" fmla="*/ 1433015 w 4967786"/>
              <a:gd name="connsiteY26" fmla="*/ 1351128 h 1620127"/>
              <a:gd name="connsiteX27" fmla="*/ 1487606 w 4967786"/>
              <a:gd name="connsiteY27" fmla="*/ 1337480 h 1620127"/>
              <a:gd name="connsiteX28" fmla="*/ 1610436 w 4967786"/>
              <a:gd name="connsiteY28" fmla="*/ 1296537 h 1620127"/>
              <a:gd name="connsiteX29" fmla="*/ 1692323 w 4967786"/>
              <a:gd name="connsiteY29" fmla="*/ 1269241 h 1620127"/>
              <a:gd name="connsiteX30" fmla="*/ 1733266 w 4967786"/>
              <a:gd name="connsiteY30" fmla="*/ 1241946 h 1620127"/>
              <a:gd name="connsiteX31" fmla="*/ 1883392 w 4967786"/>
              <a:gd name="connsiteY31" fmla="*/ 1119116 h 1620127"/>
              <a:gd name="connsiteX32" fmla="*/ 1992574 w 4967786"/>
              <a:gd name="connsiteY32" fmla="*/ 1091821 h 1620127"/>
              <a:gd name="connsiteX33" fmla="*/ 2047165 w 4967786"/>
              <a:gd name="connsiteY33" fmla="*/ 1078173 h 1620127"/>
              <a:gd name="connsiteX34" fmla="*/ 2101756 w 4967786"/>
              <a:gd name="connsiteY34" fmla="*/ 1050877 h 1620127"/>
              <a:gd name="connsiteX35" fmla="*/ 2183642 w 4967786"/>
              <a:gd name="connsiteY35" fmla="*/ 996286 h 1620127"/>
              <a:gd name="connsiteX36" fmla="*/ 2224586 w 4967786"/>
              <a:gd name="connsiteY36" fmla="*/ 968991 h 1620127"/>
              <a:gd name="connsiteX37" fmla="*/ 2292824 w 4967786"/>
              <a:gd name="connsiteY37" fmla="*/ 914400 h 1620127"/>
              <a:gd name="connsiteX38" fmla="*/ 2347415 w 4967786"/>
              <a:gd name="connsiteY38" fmla="*/ 887104 h 1620127"/>
              <a:gd name="connsiteX39" fmla="*/ 2388359 w 4967786"/>
              <a:gd name="connsiteY39" fmla="*/ 859809 h 1620127"/>
              <a:gd name="connsiteX40" fmla="*/ 2483893 w 4967786"/>
              <a:gd name="connsiteY40" fmla="*/ 818865 h 1620127"/>
              <a:gd name="connsiteX41" fmla="*/ 2565780 w 4967786"/>
              <a:gd name="connsiteY41" fmla="*/ 764274 h 1620127"/>
              <a:gd name="connsiteX42" fmla="*/ 2606723 w 4967786"/>
              <a:gd name="connsiteY42" fmla="*/ 723331 h 1620127"/>
              <a:gd name="connsiteX43" fmla="*/ 2743200 w 4967786"/>
              <a:gd name="connsiteY43" fmla="*/ 682388 h 1620127"/>
              <a:gd name="connsiteX44" fmla="*/ 2866030 w 4967786"/>
              <a:gd name="connsiteY44" fmla="*/ 655092 h 1620127"/>
              <a:gd name="connsiteX45" fmla="*/ 3029803 w 4967786"/>
              <a:gd name="connsiteY45" fmla="*/ 586853 h 1620127"/>
              <a:gd name="connsiteX46" fmla="*/ 3070747 w 4967786"/>
              <a:gd name="connsiteY46" fmla="*/ 573206 h 1620127"/>
              <a:gd name="connsiteX47" fmla="*/ 3152633 w 4967786"/>
              <a:gd name="connsiteY47" fmla="*/ 491319 h 1620127"/>
              <a:gd name="connsiteX48" fmla="*/ 3193577 w 4967786"/>
              <a:gd name="connsiteY48" fmla="*/ 436728 h 1620127"/>
              <a:gd name="connsiteX49" fmla="*/ 3220872 w 4967786"/>
              <a:gd name="connsiteY49" fmla="*/ 395785 h 1620127"/>
              <a:gd name="connsiteX50" fmla="*/ 3302759 w 4967786"/>
              <a:gd name="connsiteY50" fmla="*/ 341194 h 1620127"/>
              <a:gd name="connsiteX51" fmla="*/ 3343702 w 4967786"/>
              <a:gd name="connsiteY51" fmla="*/ 313898 h 1620127"/>
              <a:gd name="connsiteX52" fmla="*/ 3384645 w 4967786"/>
              <a:gd name="connsiteY52" fmla="*/ 272955 h 1620127"/>
              <a:gd name="connsiteX53" fmla="*/ 3425589 w 4967786"/>
              <a:gd name="connsiteY53" fmla="*/ 259307 h 1620127"/>
              <a:gd name="connsiteX54" fmla="*/ 3643953 w 4967786"/>
              <a:gd name="connsiteY54" fmla="*/ 245659 h 1620127"/>
              <a:gd name="connsiteX55" fmla="*/ 3903260 w 4967786"/>
              <a:gd name="connsiteY55" fmla="*/ 218364 h 1620127"/>
              <a:gd name="connsiteX56" fmla="*/ 4026090 w 4967786"/>
              <a:gd name="connsiteY56" fmla="*/ 191068 h 1620127"/>
              <a:gd name="connsiteX57" fmla="*/ 4367284 w 4967786"/>
              <a:gd name="connsiteY57" fmla="*/ 163773 h 1620127"/>
              <a:gd name="connsiteX58" fmla="*/ 4667535 w 4967786"/>
              <a:gd name="connsiteY58" fmla="*/ 136477 h 1620127"/>
              <a:gd name="connsiteX59" fmla="*/ 4776717 w 4967786"/>
              <a:gd name="connsiteY59" fmla="*/ 109182 h 1620127"/>
              <a:gd name="connsiteX60" fmla="*/ 4872251 w 4967786"/>
              <a:gd name="connsiteY60" fmla="*/ 40943 h 1620127"/>
              <a:gd name="connsiteX61" fmla="*/ 4926842 w 4967786"/>
              <a:gd name="connsiteY61" fmla="*/ 13647 h 1620127"/>
              <a:gd name="connsiteX62" fmla="*/ 4967786 w 4967786"/>
              <a:gd name="connsiteY62" fmla="*/ 0 h 1620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4967786" h="1620127">
                <a:moveTo>
                  <a:pt x="0" y="95534"/>
                </a:moveTo>
                <a:cubicBezTo>
                  <a:pt x="10441" y="137298"/>
                  <a:pt x="9526" y="159650"/>
                  <a:pt x="40944" y="191068"/>
                </a:cubicBezTo>
                <a:cubicBezTo>
                  <a:pt x="52542" y="202666"/>
                  <a:pt x="68239" y="209265"/>
                  <a:pt x="81887" y="218364"/>
                </a:cubicBezTo>
                <a:cubicBezTo>
                  <a:pt x="100084" y="245659"/>
                  <a:pt x="126104" y="269128"/>
                  <a:pt x="136478" y="300250"/>
                </a:cubicBezTo>
                <a:cubicBezTo>
                  <a:pt x="155313" y="356755"/>
                  <a:pt x="142146" y="329224"/>
                  <a:pt x="177421" y="382137"/>
                </a:cubicBezTo>
                <a:cubicBezTo>
                  <a:pt x="186520" y="427630"/>
                  <a:pt x="178983" y="480013"/>
                  <a:pt x="204717" y="518615"/>
                </a:cubicBezTo>
                <a:cubicBezTo>
                  <a:pt x="282947" y="635961"/>
                  <a:pt x="189151" y="487485"/>
                  <a:pt x="245660" y="600501"/>
                </a:cubicBezTo>
                <a:cubicBezTo>
                  <a:pt x="252996" y="615172"/>
                  <a:pt x="263857" y="627796"/>
                  <a:pt x="272956" y="641444"/>
                </a:cubicBezTo>
                <a:cubicBezTo>
                  <a:pt x="274237" y="651693"/>
                  <a:pt x="285221" y="775158"/>
                  <a:pt x="300251" y="805218"/>
                </a:cubicBezTo>
                <a:cubicBezTo>
                  <a:pt x="314922" y="834560"/>
                  <a:pt x="354842" y="887104"/>
                  <a:pt x="354842" y="887104"/>
                </a:cubicBezTo>
                <a:cubicBezTo>
                  <a:pt x="361027" y="911845"/>
                  <a:pt x="384710" y="1012506"/>
                  <a:pt x="395786" y="1023582"/>
                </a:cubicBezTo>
                <a:cubicBezTo>
                  <a:pt x="409434" y="1037230"/>
                  <a:pt x="421494" y="1052675"/>
                  <a:pt x="436729" y="1064525"/>
                </a:cubicBezTo>
                <a:cubicBezTo>
                  <a:pt x="462624" y="1084665"/>
                  <a:pt x="491320" y="1100919"/>
                  <a:pt x="518615" y="1119116"/>
                </a:cubicBezTo>
                <a:lnTo>
                  <a:pt x="559559" y="1146412"/>
                </a:lnTo>
                <a:cubicBezTo>
                  <a:pt x="577756" y="1173707"/>
                  <a:pt x="594467" y="1202054"/>
                  <a:pt x="614150" y="1228298"/>
                </a:cubicBezTo>
                <a:cubicBezTo>
                  <a:pt x="627798" y="1246495"/>
                  <a:pt x="636697" y="1269510"/>
                  <a:pt x="655093" y="1282889"/>
                </a:cubicBezTo>
                <a:cubicBezTo>
                  <a:pt x="688000" y="1306822"/>
                  <a:pt x="727881" y="1319283"/>
                  <a:pt x="764275" y="1337480"/>
                </a:cubicBezTo>
                <a:lnTo>
                  <a:pt x="818866" y="1364776"/>
                </a:lnTo>
                <a:lnTo>
                  <a:pt x="873457" y="1392071"/>
                </a:lnTo>
                <a:cubicBezTo>
                  <a:pt x="878006" y="1405719"/>
                  <a:pt x="880671" y="1420148"/>
                  <a:pt x="887105" y="1433015"/>
                </a:cubicBezTo>
                <a:cubicBezTo>
                  <a:pt x="894440" y="1447686"/>
                  <a:pt x="907738" y="1458969"/>
                  <a:pt x="914400" y="1473958"/>
                </a:cubicBezTo>
                <a:cubicBezTo>
                  <a:pt x="979364" y="1620127"/>
                  <a:pt x="907219" y="1504128"/>
                  <a:pt x="968992" y="1596788"/>
                </a:cubicBezTo>
                <a:cubicBezTo>
                  <a:pt x="1023583" y="1587689"/>
                  <a:pt x="1080261" y="1586993"/>
                  <a:pt x="1132765" y="1569492"/>
                </a:cubicBezTo>
                <a:cubicBezTo>
                  <a:pt x="1168072" y="1557723"/>
                  <a:pt x="1186181" y="1499896"/>
                  <a:pt x="1201003" y="1473958"/>
                </a:cubicBezTo>
                <a:cubicBezTo>
                  <a:pt x="1216494" y="1446848"/>
                  <a:pt x="1243189" y="1409439"/>
                  <a:pt x="1269242" y="1392071"/>
                </a:cubicBezTo>
                <a:cubicBezTo>
                  <a:pt x="1281212" y="1384091"/>
                  <a:pt x="1296353" y="1382376"/>
                  <a:pt x="1310186" y="1378424"/>
                </a:cubicBezTo>
                <a:cubicBezTo>
                  <a:pt x="1368443" y="1361780"/>
                  <a:pt x="1369680" y="1365203"/>
                  <a:pt x="1433015" y="1351128"/>
                </a:cubicBezTo>
                <a:cubicBezTo>
                  <a:pt x="1451325" y="1347059"/>
                  <a:pt x="1469640" y="1342870"/>
                  <a:pt x="1487606" y="1337480"/>
                </a:cubicBezTo>
                <a:cubicBezTo>
                  <a:pt x="1487658" y="1337465"/>
                  <a:pt x="1589939" y="1303370"/>
                  <a:pt x="1610436" y="1296537"/>
                </a:cubicBezTo>
                <a:cubicBezTo>
                  <a:pt x="1610437" y="1296537"/>
                  <a:pt x="1692322" y="1269242"/>
                  <a:pt x="1692323" y="1269241"/>
                </a:cubicBezTo>
                <a:cubicBezTo>
                  <a:pt x="1705971" y="1260143"/>
                  <a:pt x="1721074" y="1252919"/>
                  <a:pt x="1733266" y="1241946"/>
                </a:cubicBezTo>
                <a:cubicBezTo>
                  <a:pt x="1800817" y="1181150"/>
                  <a:pt x="1807660" y="1144360"/>
                  <a:pt x="1883392" y="1119116"/>
                </a:cubicBezTo>
                <a:cubicBezTo>
                  <a:pt x="1918981" y="1107253"/>
                  <a:pt x="1956180" y="1100919"/>
                  <a:pt x="1992574" y="1091821"/>
                </a:cubicBezTo>
                <a:cubicBezTo>
                  <a:pt x="2010771" y="1087272"/>
                  <a:pt x="2030388" y="1086562"/>
                  <a:pt x="2047165" y="1078173"/>
                </a:cubicBezTo>
                <a:cubicBezTo>
                  <a:pt x="2065362" y="1069074"/>
                  <a:pt x="2084310" y="1061344"/>
                  <a:pt x="2101756" y="1050877"/>
                </a:cubicBezTo>
                <a:cubicBezTo>
                  <a:pt x="2129886" y="1033999"/>
                  <a:pt x="2156347" y="1014483"/>
                  <a:pt x="2183642" y="996286"/>
                </a:cubicBezTo>
                <a:cubicBezTo>
                  <a:pt x="2197290" y="987187"/>
                  <a:pt x="2211778" y="979238"/>
                  <a:pt x="2224586" y="968991"/>
                </a:cubicBezTo>
                <a:cubicBezTo>
                  <a:pt x="2247332" y="950794"/>
                  <a:pt x="2268587" y="930558"/>
                  <a:pt x="2292824" y="914400"/>
                </a:cubicBezTo>
                <a:cubicBezTo>
                  <a:pt x="2309752" y="903115"/>
                  <a:pt x="2329751" y="897198"/>
                  <a:pt x="2347415" y="887104"/>
                </a:cubicBezTo>
                <a:cubicBezTo>
                  <a:pt x="2361657" y="878966"/>
                  <a:pt x="2373688" y="867144"/>
                  <a:pt x="2388359" y="859809"/>
                </a:cubicBezTo>
                <a:cubicBezTo>
                  <a:pt x="2447757" y="830111"/>
                  <a:pt x="2417632" y="866195"/>
                  <a:pt x="2483893" y="818865"/>
                </a:cubicBezTo>
                <a:cubicBezTo>
                  <a:pt x="2573344" y="754971"/>
                  <a:pt x="2477951" y="793550"/>
                  <a:pt x="2565780" y="764274"/>
                </a:cubicBezTo>
                <a:cubicBezTo>
                  <a:pt x="2579428" y="750626"/>
                  <a:pt x="2590356" y="733560"/>
                  <a:pt x="2606723" y="723331"/>
                </a:cubicBezTo>
                <a:cubicBezTo>
                  <a:pt x="2650710" y="695839"/>
                  <a:pt x="2694295" y="692868"/>
                  <a:pt x="2743200" y="682388"/>
                </a:cubicBezTo>
                <a:cubicBezTo>
                  <a:pt x="2784211" y="673600"/>
                  <a:pt x="2826240" y="668355"/>
                  <a:pt x="2866030" y="655092"/>
                </a:cubicBezTo>
                <a:cubicBezTo>
                  <a:pt x="2922135" y="636390"/>
                  <a:pt x="2973697" y="605554"/>
                  <a:pt x="3029803" y="586853"/>
                </a:cubicBezTo>
                <a:lnTo>
                  <a:pt x="3070747" y="573206"/>
                </a:lnTo>
                <a:cubicBezTo>
                  <a:pt x="3098042" y="545910"/>
                  <a:pt x="3129472" y="522200"/>
                  <a:pt x="3152633" y="491319"/>
                </a:cubicBezTo>
                <a:cubicBezTo>
                  <a:pt x="3166281" y="473122"/>
                  <a:pt x="3180356" y="455237"/>
                  <a:pt x="3193577" y="436728"/>
                </a:cubicBezTo>
                <a:cubicBezTo>
                  <a:pt x="3203111" y="423381"/>
                  <a:pt x="3208528" y="406586"/>
                  <a:pt x="3220872" y="395785"/>
                </a:cubicBezTo>
                <a:cubicBezTo>
                  <a:pt x="3245560" y="374183"/>
                  <a:pt x="3275463" y="359391"/>
                  <a:pt x="3302759" y="341194"/>
                </a:cubicBezTo>
                <a:cubicBezTo>
                  <a:pt x="3316407" y="332095"/>
                  <a:pt x="3332104" y="325496"/>
                  <a:pt x="3343702" y="313898"/>
                </a:cubicBezTo>
                <a:cubicBezTo>
                  <a:pt x="3357350" y="300250"/>
                  <a:pt x="3368586" y="283661"/>
                  <a:pt x="3384645" y="272955"/>
                </a:cubicBezTo>
                <a:cubicBezTo>
                  <a:pt x="3396615" y="264975"/>
                  <a:pt x="3411282" y="260813"/>
                  <a:pt x="3425589" y="259307"/>
                </a:cubicBezTo>
                <a:cubicBezTo>
                  <a:pt x="3498118" y="251672"/>
                  <a:pt x="3571208" y="250855"/>
                  <a:pt x="3643953" y="245659"/>
                </a:cubicBezTo>
                <a:cubicBezTo>
                  <a:pt x="3807155" y="234002"/>
                  <a:pt x="3772656" y="237022"/>
                  <a:pt x="3903260" y="218364"/>
                </a:cubicBezTo>
                <a:cubicBezTo>
                  <a:pt x="3966886" y="197155"/>
                  <a:pt x="3936878" y="204793"/>
                  <a:pt x="4026090" y="191068"/>
                </a:cubicBezTo>
                <a:cubicBezTo>
                  <a:pt x="4189827" y="165878"/>
                  <a:pt x="4122614" y="179065"/>
                  <a:pt x="4367284" y="163773"/>
                </a:cubicBezTo>
                <a:cubicBezTo>
                  <a:pt x="4477841" y="156863"/>
                  <a:pt x="4562255" y="152674"/>
                  <a:pt x="4667535" y="136477"/>
                </a:cubicBezTo>
                <a:cubicBezTo>
                  <a:pt x="4690033" y="133016"/>
                  <a:pt x="4750884" y="122099"/>
                  <a:pt x="4776717" y="109182"/>
                </a:cubicBezTo>
                <a:cubicBezTo>
                  <a:pt x="4805582" y="94749"/>
                  <a:pt x="4847532" y="56393"/>
                  <a:pt x="4872251" y="40943"/>
                </a:cubicBezTo>
                <a:cubicBezTo>
                  <a:pt x="4889503" y="30160"/>
                  <a:pt x="4908142" y="21661"/>
                  <a:pt x="4926842" y="13647"/>
                </a:cubicBezTo>
                <a:cubicBezTo>
                  <a:pt x="4940065" y="7980"/>
                  <a:pt x="4967786" y="0"/>
                  <a:pt x="4967786" y="0"/>
                </a:cubicBezTo>
              </a:path>
            </a:pathLst>
          </a:custGeom>
          <a:ln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sp>
        <p:nvSpPr>
          <p:cNvPr id="31" name="Freeform 30"/>
          <p:cNvSpPr/>
          <p:nvPr/>
        </p:nvSpPr>
        <p:spPr>
          <a:xfrm>
            <a:off x="1514901" y="2154907"/>
            <a:ext cx="5213445" cy="1325272"/>
          </a:xfrm>
          <a:custGeom>
            <a:avLst/>
            <a:gdLst>
              <a:gd name="connsiteX0" fmla="*/ 0 w 5213445"/>
              <a:gd name="connsiteY0" fmla="*/ 28735 h 1325272"/>
              <a:gd name="connsiteX1" fmla="*/ 13648 w 5213445"/>
              <a:gd name="connsiteY1" fmla="*/ 83326 h 1325272"/>
              <a:gd name="connsiteX2" fmla="*/ 81887 w 5213445"/>
              <a:gd name="connsiteY2" fmla="*/ 178860 h 1325272"/>
              <a:gd name="connsiteX3" fmla="*/ 109183 w 5213445"/>
              <a:gd name="connsiteY3" fmla="*/ 260747 h 1325272"/>
              <a:gd name="connsiteX4" fmla="*/ 150126 w 5213445"/>
              <a:gd name="connsiteY4" fmla="*/ 301690 h 1325272"/>
              <a:gd name="connsiteX5" fmla="*/ 177421 w 5213445"/>
              <a:gd name="connsiteY5" fmla="*/ 342633 h 1325272"/>
              <a:gd name="connsiteX6" fmla="*/ 232012 w 5213445"/>
              <a:gd name="connsiteY6" fmla="*/ 383577 h 1325272"/>
              <a:gd name="connsiteX7" fmla="*/ 272956 w 5213445"/>
              <a:gd name="connsiteY7" fmla="*/ 424520 h 1325272"/>
              <a:gd name="connsiteX8" fmla="*/ 341195 w 5213445"/>
              <a:gd name="connsiteY8" fmla="*/ 438168 h 1325272"/>
              <a:gd name="connsiteX9" fmla="*/ 477672 w 5213445"/>
              <a:gd name="connsiteY9" fmla="*/ 560997 h 1325272"/>
              <a:gd name="connsiteX10" fmla="*/ 504968 w 5213445"/>
              <a:gd name="connsiteY10" fmla="*/ 615589 h 1325272"/>
              <a:gd name="connsiteX11" fmla="*/ 518615 w 5213445"/>
              <a:gd name="connsiteY11" fmla="*/ 697475 h 1325272"/>
              <a:gd name="connsiteX12" fmla="*/ 545911 w 5213445"/>
              <a:gd name="connsiteY12" fmla="*/ 765714 h 1325272"/>
              <a:gd name="connsiteX13" fmla="*/ 573206 w 5213445"/>
              <a:gd name="connsiteY13" fmla="*/ 847600 h 1325272"/>
              <a:gd name="connsiteX14" fmla="*/ 600502 w 5213445"/>
              <a:gd name="connsiteY14" fmla="*/ 902192 h 1325272"/>
              <a:gd name="connsiteX15" fmla="*/ 641445 w 5213445"/>
              <a:gd name="connsiteY15" fmla="*/ 984078 h 1325272"/>
              <a:gd name="connsiteX16" fmla="*/ 723332 w 5213445"/>
              <a:gd name="connsiteY16" fmla="*/ 1025021 h 1325272"/>
              <a:gd name="connsiteX17" fmla="*/ 764275 w 5213445"/>
              <a:gd name="connsiteY17" fmla="*/ 1052317 h 1325272"/>
              <a:gd name="connsiteX18" fmla="*/ 832514 w 5213445"/>
              <a:gd name="connsiteY18" fmla="*/ 1065965 h 1325272"/>
              <a:gd name="connsiteX19" fmla="*/ 873457 w 5213445"/>
              <a:gd name="connsiteY19" fmla="*/ 1079612 h 1325272"/>
              <a:gd name="connsiteX20" fmla="*/ 955344 w 5213445"/>
              <a:gd name="connsiteY20" fmla="*/ 1134203 h 1325272"/>
              <a:gd name="connsiteX21" fmla="*/ 1064526 w 5213445"/>
              <a:gd name="connsiteY21" fmla="*/ 1175147 h 1325272"/>
              <a:gd name="connsiteX22" fmla="*/ 1091821 w 5213445"/>
              <a:gd name="connsiteY22" fmla="*/ 1284329 h 1325272"/>
              <a:gd name="connsiteX23" fmla="*/ 1132765 w 5213445"/>
              <a:gd name="connsiteY23" fmla="*/ 1311624 h 1325272"/>
              <a:gd name="connsiteX24" fmla="*/ 1187356 w 5213445"/>
              <a:gd name="connsiteY24" fmla="*/ 1325272 h 1325272"/>
              <a:gd name="connsiteX25" fmla="*/ 1460311 w 5213445"/>
              <a:gd name="connsiteY25" fmla="*/ 1311624 h 1325272"/>
              <a:gd name="connsiteX26" fmla="*/ 1501254 w 5213445"/>
              <a:gd name="connsiteY26" fmla="*/ 1284329 h 1325272"/>
              <a:gd name="connsiteX27" fmla="*/ 1569493 w 5213445"/>
              <a:gd name="connsiteY27" fmla="*/ 1202442 h 1325272"/>
              <a:gd name="connsiteX28" fmla="*/ 1610436 w 5213445"/>
              <a:gd name="connsiteY28" fmla="*/ 1175147 h 1325272"/>
              <a:gd name="connsiteX29" fmla="*/ 1733266 w 5213445"/>
              <a:gd name="connsiteY29" fmla="*/ 1147851 h 1325272"/>
              <a:gd name="connsiteX30" fmla="*/ 1774209 w 5213445"/>
              <a:gd name="connsiteY30" fmla="*/ 1134203 h 1325272"/>
              <a:gd name="connsiteX31" fmla="*/ 1842448 w 5213445"/>
              <a:gd name="connsiteY31" fmla="*/ 1120556 h 1325272"/>
              <a:gd name="connsiteX32" fmla="*/ 2006221 w 5213445"/>
              <a:gd name="connsiteY32" fmla="*/ 1079612 h 1325272"/>
              <a:gd name="connsiteX33" fmla="*/ 2169995 w 5213445"/>
              <a:gd name="connsiteY33" fmla="*/ 1052317 h 1325272"/>
              <a:gd name="connsiteX34" fmla="*/ 2361063 w 5213445"/>
              <a:gd name="connsiteY34" fmla="*/ 1011374 h 1325272"/>
              <a:gd name="connsiteX35" fmla="*/ 2524836 w 5213445"/>
              <a:gd name="connsiteY35" fmla="*/ 956783 h 1325272"/>
              <a:gd name="connsiteX36" fmla="*/ 2634018 w 5213445"/>
              <a:gd name="connsiteY36" fmla="*/ 929487 h 1325272"/>
              <a:gd name="connsiteX37" fmla="*/ 2770496 w 5213445"/>
              <a:gd name="connsiteY37" fmla="*/ 861248 h 1325272"/>
              <a:gd name="connsiteX38" fmla="*/ 2838735 w 5213445"/>
              <a:gd name="connsiteY38" fmla="*/ 833953 h 1325272"/>
              <a:gd name="connsiteX39" fmla="*/ 2879678 w 5213445"/>
              <a:gd name="connsiteY39" fmla="*/ 820305 h 1325272"/>
              <a:gd name="connsiteX40" fmla="*/ 2961565 w 5213445"/>
              <a:gd name="connsiteY40" fmla="*/ 765714 h 1325272"/>
              <a:gd name="connsiteX41" fmla="*/ 3016156 w 5213445"/>
              <a:gd name="connsiteY41" fmla="*/ 752066 h 1325272"/>
              <a:gd name="connsiteX42" fmla="*/ 3111690 w 5213445"/>
              <a:gd name="connsiteY42" fmla="*/ 724771 h 1325272"/>
              <a:gd name="connsiteX43" fmla="*/ 3220872 w 5213445"/>
              <a:gd name="connsiteY43" fmla="*/ 711123 h 1325272"/>
              <a:gd name="connsiteX44" fmla="*/ 3316406 w 5213445"/>
              <a:gd name="connsiteY44" fmla="*/ 683827 h 1325272"/>
              <a:gd name="connsiteX45" fmla="*/ 3439236 w 5213445"/>
              <a:gd name="connsiteY45" fmla="*/ 642884 h 1325272"/>
              <a:gd name="connsiteX46" fmla="*/ 3480180 w 5213445"/>
              <a:gd name="connsiteY46" fmla="*/ 615589 h 1325272"/>
              <a:gd name="connsiteX47" fmla="*/ 3657600 w 5213445"/>
              <a:gd name="connsiteY47" fmla="*/ 547350 h 1325272"/>
              <a:gd name="connsiteX48" fmla="*/ 3848669 w 5213445"/>
              <a:gd name="connsiteY48" fmla="*/ 492759 h 1325272"/>
              <a:gd name="connsiteX49" fmla="*/ 3930556 w 5213445"/>
              <a:gd name="connsiteY49" fmla="*/ 438168 h 1325272"/>
              <a:gd name="connsiteX50" fmla="*/ 4026090 w 5213445"/>
              <a:gd name="connsiteY50" fmla="*/ 410872 h 1325272"/>
              <a:gd name="connsiteX51" fmla="*/ 4148920 w 5213445"/>
              <a:gd name="connsiteY51" fmla="*/ 383577 h 1325272"/>
              <a:gd name="connsiteX52" fmla="*/ 4326341 w 5213445"/>
              <a:gd name="connsiteY52" fmla="*/ 274394 h 1325272"/>
              <a:gd name="connsiteX53" fmla="*/ 4421875 w 5213445"/>
              <a:gd name="connsiteY53" fmla="*/ 206156 h 1325272"/>
              <a:gd name="connsiteX54" fmla="*/ 4490114 w 5213445"/>
              <a:gd name="connsiteY54" fmla="*/ 165212 h 1325272"/>
              <a:gd name="connsiteX55" fmla="*/ 4681183 w 5213445"/>
              <a:gd name="connsiteY55" fmla="*/ 124269 h 1325272"/>
              <a:gd name="connsiteX56" fmla="*/ 4954138 w 5213445"/>
              <a:gd name="connsiteY56" fmla="*/ 83326 h 1325272"/>
              <a:gd name="connsiteX57" fmla="*/ 5049672 w 5213445"/>
              <a:gd name="connsiteY57" fmla="*/ 56030 h 1325272"/>
              <a:gd name="connsiteX58" fmla="*/ 5117911 w 5213445"/>
              <a:gd name="connsiteY58" fmla="*/ 28735 h 1325272"/>
              <a:gd name="connsiteX59" fmla="*/ 5213445 w 5213445"/>
              <a:gd name="connsiteY59" fmla="*/ 1439 h 1325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5213445" h="1325272">
                <a:moveTo>
                  <a:pt x="0" y="28735"/>
                </a:moveTo>
                <a:cubicBezTo>
                  <a:pt x="4549" y="46932"/>
                  <a:pt x="6259" y="66086"/>
                  <a:pt x="13648" y="83326"/>
                </a:cubicBezTo>
                <a:cubicBezTo>
                  <a:pt x="20299" y="98844"/>
                  <a:pt x="77229" y="172650"/>
                  <a:pt x="81887" y="178860"/>
                </a:cubicBezTo>
                <a:cubicBezTo>
                  <a:pt x="90986" y="206156"/>
                  <a:pt x="88838" y="240402"/>
                  <a:pt x="109183" y="260747"/>
                </a:cubicBezTo>
                <a:cubicBezTo>
                  <a:pt x="122831" y="274395"/>
                  <a:pt x="137770" y="286863"/>
                  <a:pt x="150126" y="301690"/>
                </a:cubicBezTo>
                <a:cubicBezTo>
                  <a:pt x="160627" y="314291"/>
                  <a:pt x="165823" y="331035"/>
                  <a:pt x="177421" y="342633"/>
                </a:cubicBezTo>
                <a:cubicBezTo>
                  <a:pt x="193505" y="358717"/>
                  <a:pt x="214742" y="368774"/>
                  <a:pt x="232012" y="383577"/>
                </a:cubicBezTo>
                <a:cubicBezTo>
                  <a:pt x="246666" y="396138"/>
                  <a:pt x="255693" y="415888"/>
                  <a:pt x="272956" y="424520"/>
                </a:cubicBezTo>
                <a:cubicBezTo>
                  <a:pt x="293704" y="434894"/>
                  <a:pt x="318449" y="433619"/>
                  <a:pt x="341195" y="438168"/>
                </a:cubicBezTo>
                <a:cubicBezTo>
                  <a:pt x="380484" y="467634"/>
                  <a:pt x="458078" y="521808"/>
                  <a:pt x="477672" y="560997"/>
                </a:cubicBezTo>
                <a:lnTo>
                  <a:pt x="504968" y="615589"/>
                </a:lnTo>
                <a:cubicBezTo>
                  <a:pt x="509517" y="642884"/>
                  <a:pt x="511334" y="670778"/>
                  <a:pt x="518615" y="697475"/>
                </a:cubicBezTo>
                <a:cubicBezTo>
                  <a:pt x="525061" y="721110"/>
                  <a:pt x="537539" y="742690"/>
                  <a:pt x="545911" y="765714"/>
                </a:cubicBezTo>
                <a:cubicBezTo>
                  <a:pt x="555744" y="792754"/>
                  <a:pt x="562520" y="820886"/>
                  <a:pt x="573206" y="847600"/>
                </a:cubicBezTo>
                <a:cubicBezTo>
                  <a:pt x="580762" y="866490"/>
                  <a:pt x="592488" y="883492"/>
                  <a:pt x="600502" y="902192"/>
                </a:cubicBezTo>
                <a:cubicBezTo>
                  <a:pt x="617152" y="941040"/>
                  <a:pt x="608662" y="951295"/>
                  <a:pt x="641445" y="984078"/>
                </a:cubicBezTo>
                <a:cubicBezTo>
                  <a:pt x="667903" y="1010536"/>
                  <a:pt x="690031" y="1013921"/>
                  <a:pt x="723332" y="1025021"/>
                </a:cubicBezTo>
                <a:cubicBezTo>
                  <a:pt x="736980" y="1034120"/>
                  <a:pt x="748917" y="1046558"/>
                  <a:pt x="764275" y="1052317"/>
                </a:cubicBezTo>
                <a:cubicBezTo>
                  <a:pt x="785995" y="1060462"/>
                  <a:pt x="810010" y="1060339"/>
                  <a:pt x="832514" y="1065965"/>
                </a:cubicBezTo>
                <a:cubicBezTo>
                  <a:pt x="846470" y="1069454"/>
                  <a:pt x="859809" y="1075063"/>
                  <a:pt x="873457" y="1079612"/>
                </a:cubicBezTo>
                <a:cubicBezTo>
                  <a:pt x="900753" y="1097809"/>
                  <a:pt x="923518" y="1126246"/>
                  <a:pt x="955344" y="1134203"/>
                </a:cubicBezTo>
                <a:cubicBezTo>
                  <a:pt x="1029672" y="1152785"/>
                  <a:pt x="993158" y="1139462"/>
                  <a:pt x="1064526" y="1175147"/>
                </a:cubicBezTo>
                <a:cubicBezTo>
                  <a:pt x="1065205" y="1178541"/>
                  <a:pt x="1080632" y="1270342"/>
                  <a:pt x="1091821" y="1284329"/>
                </a:cubicBezTo>
                <a:cubicBezTo>
                  <a:pt x="1102068" y="1297137"/>
                  <a:pt x="1117689" y="1305163"/>
                  <a:pt x="1132765" y="1311624"/>
                </a:cubicBezTo>
                <a:cubicBezTo>
                  <a:pt x="1150005" y="1319013"/>
                  <a:pt x="1169159" y="1320723"/>
                  <a:pt x="1187356" y="1325272"/>
                </a:cubicBezTo>
                <a:cubicBezTo>
                  <a:pt x="1278341" y="1320723"/>
                  <a:pt x="1369978" y="1323407"/>
                  <a:pt x="1460311" y="1311624"/>
                </a:cubicBezTo>
                <a:cubicBezTo>
                  <a:pt x="1476576" y="1309503"/>
                  <a:pt x="1488653" y="1294829"/>
                  <a:pt x="1501254" y="1284329"/>
                </a:cubicBezTo>
                <a:cubicBezTo>
                  <a:pt x="1635401" y="1172542"/>
                  <a:pt x="1462142" y="1309795"/>
                  <a:pt x="1569493" y="1202442"/>
                </a:cubicBezTo>
                <a:cubicBezTo>
                  <a:pt x="1581091" y="1190844"/>
                  <a:pt x="1595765" y="1182482"/>
                  <a:pt x="1610436" y="1175147"/>
                </a:cubicBezTo>
                <a:cubicBezTo>
                  <a:pt x="1647305" y="1156713"/>
                  <a:pt x="1695524" y="1156238"/>
                  <a:pt x="1733266" y="1147851"/>
                </a:cubicBezTo>
                <a:cubicBezTo>
                  <a:pt x="1747309" y="1144730"/>
                  <a:pt x="1760253" y="1137692"/>
                  <a:pt x="1774209" y="1134203"/>
                </a:cubicBezTo>
                <a:cubicBezTo>
                  <a:pt x="1796713" y="1128577"/>
                  <a:pt x="1819702" y="1125105"/>
                  <a:pt x="1842448" y="1120556"/>
                </a:cubicBezTo>
                <a:cubicBezTo>
                  <a:pt x="1921025" y="1068171"/>
                  <a:pt x="1858658" y="1100692"/>
                  <a:pt x="2006221" y="1079612"/>
                </a:cubicBezTo>
                <a:cubicBezTo>
                  <a:pt x="2061009" y="1071785"/>
                  <a:pt x="2116303" y="1065740"/>
                  <a:pt x="2169995" y="1052317"/>
                </a:cubicBezTo>
                <a:cubicBezTo>
                  <a:pt x="2306023" y="1018309"/>
                  <a:pt x="2242173" y="1031188"/>
                  <a:pt x="2361063" y="1011374"/>
                </a:cubicBezTo>
                <a:cubicBezTo>
                  <a:pt x="2447471" y="976810"/>
                  <a:pt x="2422754" y="984005"/>
                  <a:pt x="2524836" y="956783"/>
                </a:cubicBezTo>
                <a:cubicBezTo>
                  <a:pt x="2561083" y="947117"/>
                  <a:pt x="2599055" y="943084"/>
                  <a:pt x="2634018" y="929487"/>
                </a:cubicBezTo>
                <a:cubicBezTo>
                  <a:pt x="2681422" y="911052"/>
                  <a:pt x="2723271" y="880137"/>
                  <a:pt x="2770496" y="861248"/>
                </a:cubicBezTo>
                <a:cubicBezTo>
                  <a:pt x="2793242" y="852150"/>
                  <a:pt x="2815796" y="842555"/>
                  <a:pt x="2838735" y="833953"/>
                </a:cubicBezTo>
                <a:cubicBezTo>
                  <a:pt x="2852205" y="828902"/>
                  <a:pt x="2867102" y="827291"/>
                  <a:pt x="2879678" y="820305"/>
                </a:cubicBezTo>
                <a:cubicBezTo>
                  <a:pt x="2908355" y="804373"/>
                  <a:pt x="2929739" y="773671"/>
                  <a:pt x="2961565" y="765714"/>
                </a:cubicBezTo>
                <a:cubicBezTo>
                  <a:pt x="2979762" y="761165"/>
                  <a:pt x="2998060" y="757001"/>
                  <a:pt x="3016156" y="752066"/>
                </a:cubicBezTo>
                <a:cubicBezTo>
                  <a:pt x="3048108" y="743352"/>
                  <a:pt x="3079214" y="731266"/>
                  <a:pt x="3111690" y="724771"/>
                </a:cubicBezTo>
                <a:cubicBezTo>
                  <a:pt x="3147655" y="717578"/>
                  <a:pt x="3184478" y="715672"/>
                  <a:pt x="3220872" y="711123"/>
                </a:cubicBezTo>
                <a:lnTo>
                  <a:pt x="3316406" y="683827"/>
                </a:lnTo>
                <a:cubicBezTo>
                  <a:pt x="3373754" y="668187"/>
                  <a:pt x="3381024" y="671990"/>
                  <a:pt x="3439236" y="642884"/>
                </a:cubicBezTo>
                <a:cubicBezTo>
                  <a:pt x="3453907" y="635549"/>
                  <a:pt x="3465938" y="623727"/>
                  <a:pt x="3480180" y="615589"/>
                </a:cubicBezTo>
                <a:cubicBezTo>
                  <a:pt x="3538911" y="582029"/>
                  <a:pt x="3588572" y="567072"/>
                  <a:pt x="3657600" y="547350"/>
                </a:cubicBezTo>
                <a:lnTo>
                  <a:pt x="3848669" y="492759"/>
                </a:lnTo>
                <a:cubicBezTo>
                  <a:pt x="3875965" y="474562"/>
                  <a:pt x="3900770" y="451915"/>
                  <a:pt x="3930556" y="438168"/>
                </a:cubicBezTo>
                <a:cubicBezTo>
                  <a:pt x="3960627" y="424289"/>
                  <a:pt x="3994138" y="419586"/>
                  <a:pt x="4026090" y="410872"/>
                </a:cubicBezTo>
                <a:cubicBezTo>
                  <a:pt x="4079098" y="396415"/>
                  <a:pt x="4092077" y="394945"/>
                  <a:pt x="4148920" y="383577"/>
                </a:cubicBezTo>
                <a:cubicBezTo>
                  <a:pt x="4177659" y="366334"/>
                  <a:pt x="4318113" y="282622"/>
                  <a:pt x="4326341" y="274394"/>
                </a:cubicBezTo>
                <a:cubicBezTo>
                  <a:pt x="4390192" y="210543"/>
                  <a:pt x="4341037" y="251066"/>
                  <a:pt x="4421875" y="206156"/>
                </a:cubicBezTo>
                <a:cubicBezTo>
                  <a:pt x="4445063" y="193274"/>
                  <a:pt x="4465628" y="175415"/>
                  <a:pt x="4490114" y="165212"/>
                </a:cubicBezTo>
                <a:cubicBezTo>
                  <a:pt x="4553685" y="138724"/>
                  <a:pt x="4613950" y="133234"/>
                  <a:pt x="4681183" y="124269"/>
                </a:cubicBezTo>
                <a:cubicBezTo>
                  <a:pt x="4762345" y="113447"/>
                  <a:pt x="4879333" y="102028"/>
                  <a:pt x="4954138" y="83326"/>
                </a:cubicBezTo>
                <a:cubicBezTo>
                  <a:pt x="4997162" y="72570"/>
                  <a:pt x="5010510" y="70716"/>
                  <a:pt x="5049672" y="56030"/>
                </a:cubicBezTo>
                <a:cubicBezTo>
                  <a:pt x="5072611" y="47428"/>
                  <a:pt x="5094887" y="37107"/>
                  <a:pt x="5117911" y="28735"/>
                </a:cubicBezTo>
                <a:cubicBezTo>
                  <a:pt x="5196931" y="0"/>
                  <a:pt x="5172161" y="1439"/>
                  <a:pt x="5213445" y="1439"/>
                </a:cubicBezTo>
              </a:path>
            </a:pathLst>
          </a:cu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IQ"/>
          </a:p>
        </p:txBody>
      </p:sp>
      <p:cxnSp>
        <p:nvCxnSpPr>
          <p:cNvPr id="36" name="Straight Connector 35"/>
          <p:cNvCxnSpPr/>
          <p:nvPr/>
        </p:nvCxnSpPr>
        <p:spPr>
          <a:xfrm>
            <a:off x="1691680" y="5661248"/>
            <a:ext cx="0" cy="720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H="1">
            <a:off x="1259632" y="1988840"/>
            <a:ext cx="720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1259632" y="3789040"/>
            <a:ext cx="720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1259632" y="5589240"/>
            <a:ext cx="7200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" name="Group 80"/>
          <p:cNvGrpSpPr/>
          <p:nvPr/>
        </p:nvGrpSpPr>
        <p:grpSpPr>
          <a:xfrm>
            <a:off x="755576" y="1844824"/>
            <a:ext cx="6819528" cy="4484241"/>
            <a:chOff x="755576" y="1844824"/>
            <a:chExt cx="6819528" cy="4484241"/>
          </a:xfrm>
        </p:grpSpPr>
        <p:grpSp>
          <p:nvGrpSpPr>
            <p:cNvPr id="73" name="Group 72"/>
            <p:cNvGrpSpPr/>
            <p:nvPr/>
          </p:nvGrpSpPr>
          <p:grpSpPr>
            <a:xfrm>
              <a:off x="755576" y="1844824"/>
              <a:ext cx="6624737" cy="4484241"/>
              <a:chOff x="755575" y="1844824"/>
              <a:chExt cx="6624737" cy="4484241"/>
            </a:xfrm>
          </p:grpSpPr>
          <p:grpSp>
            <p:nvGrpSpPr>
              <p:cNvPr id="56" name="Group 55"/>
              <p:cNvGrpSpPr/>
              <p:nvPr/>
            </p:nvGrpSpPr>
            <p:grpSpPr>
              <a:xfrm>
                <a:off x="755577" y="1916832"/>
                <a:ext cx="6624735" cy="4412233"/>
                <a:chOff x="755577" y="1916832"/>
                <a:chExt cx="6624735" cy="4412233"/>
              </a:xfrm>
            </p:grpSpPr>
            <p:sp>
              <p:nvSpPr>
                <p:cNvPr id="32" name="Freeform 31"/>
                <p:cNvSpPr/>
                <p:nvPr/>
              </p:nvSpPr>
              <p:spPr>
                <a:xfrm>
                  <a:off x="1514901" y="2320119"/>
                  <a:ext cx="5663821" cy="1910687"/>
                </a:xfrm>
                <a:custGeom>
                  <a:avLst/>
                  <a:gdLst>
                    <a:gd name="connsiteX0" fmla="*/ 0 w 5663821"/>
                    <a:gd name="connsiteY0" fmla="*/ 0 h 1910687"/>
                    <a:gd name="connsiteX1" fmla="*/ 13648 w 5663821"/>
                    <a:gd name="connsiteY1" fmla="*/ 40944 h 1910687"/>
                    <a:gd name="connsiteX2" fmla="*/ 27296 w 5663821"/>
                    <a:gd name="connsiteY2" fmla="*/ 109182 h 1910687"/>
                    <a:gd name="connsiteX3" fmla="*/ 54592 w 5663821"/>
                    <a:gd name="connsiteY3" fmla="*/ 177421 h 1910687"/>
                    <a:gd name="connsiteX4" fmla="*/ 122830 w 5663821"/>
                    <a:gd name="connsiteY4" fmla="*/ 286603 h 1910687"/>
                    <a:gd name="connsiteX5" fmla="*/ 163774 w 5663821"/>
                    <a:gd name="connsiteY5" fmla="*/ 313899 h 1910687"/>
                    <a:gd name="connsiteX6" fmla="*/ 245660 w 5663821"/>
                    <a:gd name="connsiteY6" fmla="*/ 395785 h 1910687"/>
                    <a:gd name="connsiteX7" fmla="*/ 272956 w 5663821"/>
                    <a:gd name="connsiteY7" fmla="*/ 464024 h 1910687"/>
                    <a:gd name="connsiteX8" fmla="*/ 300251 w 5663821"/>
                    <a:gd name="connsiteY8" fmla="*/ 518615 h 1910687"/>
                    <a:gd name="connsiteX9" fmla="*/ 327547 w 5663821"/>
                    <a:gd name="connsiteY9" fmla="*/ 614150 h 1910687"/>
                    <a:gd name="connsiteX10" fmla="*/ 382138 w 5663821"/>
                    <a:gd name="connsiteY10" fmla="*/ 696036 h 1910687"/>
                    <a:gd name="connsiteX11" fmla="*/ 395786 w 5663821"/>
                    <a:gd name="connsiteY11" fmla="*/ 736980 h 1910687"/>
                    <a:gd name="connsiteX12" fmla="*/ 423081 w 5663821"/>
                    <a:gd name="connsiteY12" fmla="*/ 777923 h 1910687"/>
                    <a:gd name="connsiteX13" fmla="*/ 436729 w 5663821"/>
                    <a:gd name="connsiteY13" fmla="*/ 832514 h 1910687"/>
                    <a:gd name="connsiteX14" fmla="*/ 450377 w 5663821"/>
                    <a:gd name="connsiteY14" fmla="*/ 873457 h 1910687"/>
                    <a:gd name="connsiteX15" fmla="*/ 477672 w 5663821"/>
                    <a:gd name="connsiteY15" fmla="*/ 982639 h 1910687"/>
                    <a:gd name="connsiteX16" fmla="*/ 504968 w 5663821"/>
                    <a:gd name="connsiteY16" fmla="*/ 1023582 h 1910687"/>
                    <a:gd name="connsiteX17" fmla="*/ 586854 w 5663821"/>
                    <a:gd name="connsiteY17" fmla="*/ 1078174 h 1910687"/>
                    <a:gd name="connsiteX18" fmla="*/ 668741 w 5663821"/>
                    <a:gd name="connsiteY18" fmla="*/ 1146412 h 1910687"/>
                    <a:gd name="connsiteX19" fmla="*/ 696036 w 5663821"/>
                    <a:gd name="connsiteY19" fmla="*/ 1228299 h 1910687"/>
                    <a:gd name="connsiteX20" fmla="*/ 736980 w 5663821"/>
                    <a:gd name="connsiteY20" fmla="*/ 1323833 h 1910687"/>
                    <a:gd name="connsiteX21" fmla="*/ 777923 w 5663821"/>
                    <a:gd name="connsiteY21" fmla="*/ 1351129 h 1910687"/>
                    <a:gd name="connsiteX22" fmla="*/ 805218 w 5663821"/>
                    <a:gd name="connsiteY22" fmla="*/ 1392072 h 1910687"/>
                    <a:gd name="connsiteX23" fmla="*/ 887105 w 5663821"/>
                    <a:gd name="connsiteY23" fmla="*/ 1460311 h 1910687"/>
                    <a:gd name="connsiteX24" fmla="*/ 941696 w 5663821"/>
                    <a:gd name="connsiteY24" fmla="*/ 1542197 h 1910687"/>
                    <a:gd name="connsiteX25" fmla="*/ 968992 w 5663821"/>
                    <a:gd name="connsiteY25" fmla="*/ 1624084 h 1910687"/>
                    <a:gd name="connsiteX26" fmla="*/ 1023583 w 5663821"/>
                    <a:gd name="connsiteY26" fmla="*/ 1705971 h 1910687"/>
                    <a:gd name="connsiteX27" fmla="*/ 1146412 w 5663821"/>
                    <a:gd name="connsiteY27" fmla="*/ 1774209 h 1910687"/>
                    <a:gd name="connsiteX28" fmla="*/ 1187356 w 5663821"/>
                    <a:gd name="connsiteY28" fmla="*/ 1815153 h 1910687"/>
                    <a:gd name="connsiteX29" fmla="*/ 1269242 w 5663821"/>
                    <a:gd name="connsiteY29" fmla="*/ 1842448 h 1910687"/>
                    <a:gd name="connsiteX30" fmla="*/ 1433015 w 5663821"/>
                    <a:gd name="connsiteY30" fmla="*/ 1869744 h 1910687"/>
                    <a:gd name="connsiteX31" fmla="*/ 1610436 w 5663821"/>
                    <a:gd name="connsiteY31" fmla="*/ 1897039 h 1910687"/>
                    <a:gd name="connsiteX32" fmla="*/ 1665027 w 5663821"/>
                    <a:gd name="connsiteY32" fmla="*/ 1910687 h 1910687"/>
                    <a:gd name="connsiteX33" fmla="*/ 1746914 w 5663821"/>
                    <a:gd name="connsiteY33" fmla="*/ 1897039 h 1910687"/>
                    <a:gd name="connsiteX34" fmla="*/ 1801505 w 5663821"/>
                    <a:gd name="connsiteY34" fmla="*/ 1869744 h 1910687"/>
                    <a:gd name="connsiteX35" fmla="*/ 1842448 w 5663821"/>
                    <a:gd name="connsiteY35" fmla="*/ 1856096 h 1910687"/>
                    <a:gd name="connsiteX36" fmla="*/ 1951630 w 5663821"/>
                    <a:gd name="connsiteY36" fmla="*/ 1815153 h 1910687"/>
                    <a:gd name="connsiteX37" fmla="*/ 2019869 w 5663821"/>
                    <a:gd name="connsiteY37" fmla="*/ 1801505 h 1910687"/>
                    <a:gd name="connsiteX38" fmla="*/ 2074460 w 5663821"/>
                    <a:gd name="connsiteY38" fmla="*/ 1760562 h 1910687"/>
                    <a:gd name="connsiteX39" fmla="*/ 2115403 w 5663821"/>
                    <a:gd name="connsiteY39" fmla="*/ 1746914 h 1910687"/>
                    <a:gd name="connsiteX40" fmla="*/ 2142699 w 5663821"/>
                    <a:gd name="connsiteY40" fmla="*/ 1705971 h 1910687"/>
                    <a:gd name="connsiteX41" fmla="*/ 2224586 w 5663821"/>
                    <a:gd name="connsiteY41" fmla="*/ 1651380 h 1910687"/>
                    <a:gd name="connsiteX42" fmla="*/ 2292824 w 5663821"/>
                    <a:gd name="connsiteY42" fmla="*/ 1596788 h 1910687"/>
                    <a:gd name="connsiteX43" fmla="*/ 2415654 w 5663821"/>
                    <a:gd name="connsiteY43" fmla="*/ 1542197 h 1910687"/>
                    <a:gd name="connsiteX44" fmla="*/ 2524836 w 5663821"/>
                    <a:gd name="connsiteY44" fmla="*/ 1460311 h 1910687"/>
                    <a:gd name="connsiteX45" fmla="*/ 2579427 w 5663821"/>
                    <a:gd name="connsiteY45" fmla="*/ 1433015 h 1910687"/>
                    <a:gd name="connsiteX46" fmla="*/ 2620371 w 5663821"/>
                    <a:gd name="connsiteY46" fmla="*/ 1405720 h 1910687"/>
                    <a:gd name="connsiteX47" fmla="*/ 2661314 w 5663821"/>
                    <a:gd name="connsiteY47" fmla="*/ 1392072 h 1910687"/>
                    <a:gd name="connsiteX48" fmla="*/ 2852383 w 5663821"/>
                    <a:gd name="connsiteY48" fmla="*/ 1351129 h 1910687"/>
                    <a:gd name="connsiteX49" fmla="*/ 3016156 w 5663821"/>
                    <a:gd name="connsiteY49" fmla="*/ 1296538 h 1910687"/>
                    <a:gd name="connsiteX50" fmla="*/ 3125338 w 5663821"/>
                    <a:gd name="connsiteY50" fmla="*/ 1269242 h 1910687"/>
                    <a:gd name="connsiteX51" fmla="*/ 3179929 w 5663821"/>
                    <a:gd name="connsiteY51" fmla="*/ 1228299 h 1910687"/>
                    <a:gd name="connsiteX52" fmla="*/ 3234520 w 5663821"/>
                    <a:gd name="connsiteY52" fmla="*/ 1132765 h 1910687"/>
                    <a:gd name="connsiteX53" fmla="*/ 3289111 w 5663821"/>
                    <a:gd name="connsiteY53" fmla="*/ 1050878 h 1910687"/>
                    <a:gd name="connsiteX54" fmla="*/ 3316406 w 5663821"/>
                    <a:gd name="connsiteY54" fmla="*/ 1009935 h 1910687"/>
                    <a:gd name="connsiteX55" fmla="*/ 3384645 w 5663821"/>
                    <a:gd name="connsiteY55" fmla="*/ 941696 h 1910687"/>
                    <a:gd name="connsiteX56" fmla="*/ 3521123 w 5663821"/>
                    <a:gd name="connsiteY56" fmla="*/ 928048 h 1910687"/>
                    <a:gd name="connsiteX57" fmla="*/ 3684896 w 5663821"/>
                    <a:gd name="connsiteY57" fmla="*/ 900753 h 1910687"/>
                    <a:gd name="connsiteX58" fmla="*/ 3725839 w 5663821"/>
                    <a:gd name="connsiteY58" fmla="*/ 887105 h 1910687"/>
                    <a:gd name="connsiteX59" fmla="*/ 3780430 w 5663821"/>
                    <a:gd name="connsiteY59" fmla="*/ 873457 h 1910687"/>
                    <a:gd name="connsiteX60" fmla="*/ 3903260 w 5663821"/>
                    <a:gd name="connsiteY60" fmla="*/ 791571 h 1910687"/>
                    <a:gd name="connsiteX61" fmla="*/ 3957851 w 5663821"/>
                    <a:gd name="connsiteY61" fmla="*/ 750627 h 1910687"/>
                    <a:gd name="connsiteX62" fmla="*/ 4176215 w 5663821"/>
                    <a:gd name="connsiteY62" fmla="*/ 668741 h 1910687"/>
                    <a:gd name="connsiteX63" fmla="*/ 4285398 w 5663821"/>
                    <a:gd name="connsiteY63" fmla="*/ 627797 h 1910687"/>
                    <a:gd name="connsiteX64" fmla="*/ 4408227 w 5663821"/>
                    <a:gd name="connsiteY64" fmla="*/ 559559 h 1910687"/>
                    <a:gd name="connsiteX65" fmla="*/ 4462818 w 5663821"/>
                    <a:gd name="connsiteY65" fmla="*/ 518615 h 1910687"/>
                    <a:gd name="connsiteX66" fmla="*/ 4585648 w 5663821"/>
                    <a:gd name="connsiteY66" fmla="*/ 464024 h 1910687"/>
                    <a:gd name="connsiteX67" fmla="*/ 4667535 w 5663821"/>
                    <a:gd name="connsiteY67" fmla="*/ 436729 h 1910687"/>
                    <a:gd name="connsiteX68" fmla="*/ 4763069 w 5663821"/>
                    <a:gd name="connsiteY68" fmla="*/ 395785 h 1910687"/>
                    <a:gd name="connsiteX69" fmla="*/ 4858603 w 5663821"/>
                    <a:gd name="connsiteY69" fmla="*/ 368490 h 1910687"/>
                    <a:gd name="connsiteX70" fmla="*/ 5008729 w 5663821"/>
                    <a:gd name="connsiteY70" fmla="*/ 327547 h 1910687"/>
                    <a:gd name="connsiteX71" fmla="*/ 5131559 w 5663821"/>
                    <a:gd name="connsiteY71" fmla="*/ 259308 h 1910687"/>
                    <a:gd name="connsiteX72" fmla="*/ 5254389 w 5663821"/>
                    <a:gd name="connsiteY72" fmla="*/ 204717 h 1910687"/>
                    <a:gd name="connsiteX73" fmla="*/ 5336275 w 5663821"/>
                    <a:gd name="connsiteY73" fmla="*/ 177421 h 1910687"/>
                    <a:gd name="connsiteX74" fmla="*/ 5431809 w 5663821"/>
                    <a:gd name="connsiteY74" fmla="*/ 150126 h 1910687"/>
                    <a:gd name="connsiteX75" fmla="*/ 5540992 w 5663821"/>
                    <a:gd name="connsiteY75" fmla="*/ 122830 h 1910687"/>
                    <a:gd name="connsiteX76" fmla="*/ 5622878 w 5663821"/>
                    <a:gd name="connsiteY76" fmla="*/ 68239 h 1910687"/>
                    <a:gd name="connsiteX77" fmla="*/ 5663821 w 5663821"/>
                    <a:gd name="connsiteY77" fmla="*/ 40944 h 1910687"/>
                    <a:gd name="connsiteX78" fmla="*/ 5663821 w 5663821"/>
                    <a:gd name="connsiteY78" fmla="*/ 27296 h 19106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</a:cxnLst>
                  <a:rect l="l" t="t" r="r" b="b"/>
                  <a:pathLst>
                    <a:path w="5663821" h="1910687">
                      <a:moveTo>
                        <a:pt x="0" y="0"/>
                      </a:moveTo>
                      <a:cubicBezTo>
                        <a:pt x="4549" y="13648"/>
                        <a:pt x="10159" y="26987"/>
                        <a:pt x="13648" y="40944"/>
                      </a:cubicBezTo>
                      <a:cubicBezTo>
                        <a:pt x="19274" y="63448"/>
                        <a:pt x="20630" y="86964"/>
                        <a:pt x="27296" y="109182"/>
                      </a:cubicBezTo>
                      <a:cubicBezTo>
                        <a:pt x="34336" y="132647"/>
                        <a:pt x="44642" y="155034"/>
                        <a:pt x="54592" y="177421"/>
                      </a:cubicBezTo>
                      <a:cubicBezTo>
                        <a:pt x="71890" y="216341"/>
                        <a:pt x="92231" y="256004"/>
                        <a:pt x="122830" y="286603"/>
                      </a:cubicBezTo>
                      <a:cubicBezTo>
                        <a:pt x="134429" y="298202"/>
                        <a:pt x="151514" y="303002"/>
                        <a:pt x="163774" y="313899"/>
                      </a:cubicBezTo>
                      <a:cubicBezTo>
                        <a:pt x="192625" y="339544"/>
                        <a:pt x="245660" y="395785"/>
                        <a:pt x="245660" y="395785"/>
                      </a:cubicBezTo>
                      <a:cubicBezTo>
                        <a:pt x="254759" y="418531"/>
                        <a:pt x="263006" y="441637"/>
                        <a:pt x="272956" y="464024"/>
                      </a:cubicBezTo>
                      <a:cubicBezTo>
                        <a:pt x="281219" y="482615"/>
                        <a:pt x="293108" y="499566"/>
                        <a:pt x="300251" y="518615"/>
                      </a:cubicBezTo>
                      <a:cubicBezTo>
                        <a:pt x="308405" y="540359"/>
                        <a:pt x="314857" y="591309"/>
                        <a:pt x="327547" y="614150"/>
                      </a:cubicBezTo>
                      <a:cubicBezTo>
                        <a:pt x="343479" y="642827"/>
                        <a:pt x="382138" y="696036"/>
                        <a:pt x="382138" y="696036"/>
                      </a:cubicBezTo>
                      <a:cubicBezTo>
                        <a:pt x="386687" y="709684"/>
                        <a:pt x="389352" y="724113"/>
                        <a:pt x="395786" y="736980"/>
                      </a:cubicBezTo>
                      <a:cubicBezTo>
                        <a:pt x="403121" y="751651"/>
                        <a:pt x="416620" y="762847"/>
                        <a:pt x="423081" y="777923"/>
                      </a:cubicBezTo>
                      <a:cubicBezTo>
                        <a:pt x="430470" y="795163"/>
                        <a:pt x="431576" y="814479"/>
                        <a:pt x="436729" y="832514"/>
                      </a:cubicBezTo>
                      <a:cubicBezTo>
                        <a:pt x="440681" y="846346"/>
                        <a:pt x="446888" y="859501"/>
                        <a:pt x="450377" y="873457"/>
                      </a:cubicBezTo>
                      <a:cubicBezTo>
                        <a:pt x="458164" y="904607"/>
                        <a:pt x="462072" y="951440"/>
                        <a:pt x="477672" y="982639"/>
                      </a:cubicBezTo>
                      <a:cubicBezTo>
                        <a:pt x="485008" y="997310"/>
                        <a:pt x="494467" y="1010981"/>
                        <a:pt x="504968" y="1023582"/>
                      </a:cubicBezTo>
                      <a:cubicBezTo>
                        <a:pt x="560407" y="1090109"/>
                        <a:pt x="524378" y="1046936"/>
                        <a:pt x="586854" y="1078174"/>
                      </a:cubicBezTo>
                      <a:cubicBezTo>
                        <a:pt x="624859" y="1097176"/>
                        <a:pt x="638555" y="1116226"/>
                        <a:pt x="668741" y="1146412"/>
                      </a:cubicBezTo>
                      <a:cubicBezTo>
                        <a:pt x="677839" y="1173708"/>
                        <a:pt x="689058" y="1200386"/>
                        <a:pt x="696036" y="1228299"/>
                      </a:cubicBezTo>
                      <a:cubicBezTo>
                        <a:pt x="706477" y="1270063"/>
                        <a:pt x="705562" y="1292415"/>
                        <a:pt x="736980" y="1323833"/>
                      </a:cubicBezTo>
                      <a:cubicBezTo>
                        <a:pt x="748578" y="1335431"/>
                        <a:pt x="764275" y="1342030"/>
                        <a:pt x="777923" y="1351129"/>
                      </a:cubicBezTo>
                      <a:cubicBezTo>
                        <a:pt x="787021" y="1364777"/>
                        <a:pt x="793620" y="1380474"/>
                        <a:pt x="805218" y="1392072"/>
                      </a:cubicBezTo>
                      <a:cubicBezTo>
                        <a:pt x="884073" y="1470927"/>
                        <a:pt x="808851" y="1359699"/>
                        <a:pt x="887105" y="1460311"/>
                      </a:cubicBezTo>
                      <a:cubicBezTo>
                        <a:pt x="907245" y="1486206"/>
                        <a:pt x="941696" y="1542197"/>
                        <a:pt x="941696" y="1542197"/>
                      </a:cubicBezTo>
                      <a:cubicBezTo>
                        <a:pt x="950795" y="1569493"/>
                        <a:pt x="953032" y="1600144"/>
                        <a:pt x="968992" y="1624084"/>
                      </a:cubicBezTo>
                      <a:cubicBezTo>
                        <a:pt x="987189" y="1651380"/>
                        <a:pt x="996287" y="1687774"/>
                        <a:pt x="1023583" y="1705971"/>
                      </a:cubicBezTo>
                      <a:cubicBezTo>
                        <a:pt x="1117439" y="1768542"/>
                        <a:pt x="1074347" y="1750189"/>
                        <a:pt x="1146412" y="1774209"/>
                      </a:cubicBezTo>
                      <a:cubicBezTo>
                        <a:pt x="1160060" y="1787857"/>
                        <a:pt x="1170484" y="1805780"/>
                        <a:pt x="1187356" y="1815153"/>
                      </a:cubicBezTo>
                      <a:cubicBezTo>
                        <a:pt x="1212507" y="1829126"/>
                        <a:pt x="1241329" y="1835470"/>
                        <a:pt x="1269242" y="1842448"/>
                      </a:cubicBezTo>
                      <a:cubicBezTo>
                        <a:pt x="1359415" y="1864992"/>
                        <a:pt x="1305221" y="1853769"/>
                        <a:pt x="1433015" y="1869744"/>
                      </a:cubicBezTo>
                      <a:cubicBezTo>
                        <a:pt x="1528010" y="1901407"/>
                        <a:pt x="1425711" y="1870649"/>
                        <a:pt x="1610436" y="1897039"/>
                      </a:cubicBezTo>
                      <a:cubicBezTo>
                        <a:pt x="1629005" y="1899692"/>
                        <a:pt x="1646830" y="1906138"/>
                        <a:pt x="1665027" y="1910687"/>
                      </a:cubicBezTo>
                      <a:cubicBezTo>
                        <a:pt x="1692323" y="1906138"/>
                        <a:pt x="1720409" y="1904990"/>
                        <a:pt x="1746914" y="1897039"/>
                      </a:cubicBezTo>
                      <a:cubicBezTo>
                        <a:pt x="1766401" y="1891193"/>
                        <a:pt x="1782805" y="1877758"/>
                        <a:pt x="1801505" y="1869744"/>
                      </a:cubicBezTo>
                      <a:cubicBezTo>
                        <a:pt x="1814728" y="1864077"/>
                        <a:pt x="1828978" y="1861147"/>
                        <a:pt x="1842448" y="1856096"/>
                      </a:cubicBezTo>
                      <a:cubicBezTo>
                        <a:pt x="1867508" y="1846698"/>
                        <a:pt x="1920644" y="1822899"/>
                        <a:pt x="1951630" y="1815153"/>
                      </a:cubicBezTo>
                      <a:cubicBezTo>
                        <a:pt x="1974134" y="1809527"/>
                        <a:pt x="1997123" y="1806054"/>
                        <a:pt x="2019869" y="1801505"/>
                      </a:cubicBezTo>
                      <a:cubicBezTo>
                        <a:pt x="2038066" y="1787857"/>
                        <a:pt x="2054711" y="1771847"/>
                        <a:pt x="2074460" y="1760562"/>
                      </a:cubicBezTo>
                      <a:cubicBezTo>
                        <a:pt x="2086950" y="1753425"/>
                        <a:pt x="2104169" y="1755901"/>
                        <a:pt x="2115403" y="1746914"/>
                      </a:cubicBezTo>
                      <a:cubicBezTo>
                        <a:pt x="2128211" y="1736667"/>
                        <a:pt x="2130355" y="1716772"/>
                        <a:pt x="2142699" y="1705971"/>
                      </a:cubicBezTo>
                      <a:cubicBezTo>
                        <a:pt x="2167388" y="1684369"/>
                        <a:pt x="2198055" y="1670675"/>
                        <a:pt x="2224586" y="1651380"/>
                      </a:cubicBezTo>
                      <a:cubicBezTo>
                        <a:pt x="2248144" y="1634247"/>
                        <a:pt x="2268587" y="1612946"/>
                        <a:pt x="2292824" y="1596788"/>
                      </a:cubicBezTo>
                      <a:cubicBezTo>
                        <a:pt x="2424541" y="1508976"/>
                        <a:pt x="2262039" y="1636729"/>
                        <a:pt x="2415654" y="1542197"/>
                      </a:cubicBezTo>
                      <a:cubicBezTo>
                        <a:pt x="2454398" y="1518355"/>
                        <a:pt x="2484147" y="1480656"/>
                        <a:pt x="2524836" y="1460311"/>
                      </a:cubicBezTo>
                      <a:cubicBezTo>
                        <a:pt x="2543033" y="1451212"/>
                        <a:pt x="2561763" y="1443109"/>
                        <a:pt x="2579427" y="1433015"/>
                      </a:cubicBezTo>
                      <a:cubicBezTo>
                        <a:pt x="2593669" y="1424877"/>
                        <a:pt x="2605700" y="1413055"/>
                        <a:pt x="2620371" y="1405720"/>
                      </a:cubicBezTo>
                      <a:cubicBezTo>
                        <a:pt x="2633238" y="1399286"/>
                        <a:pt x="2647535" y="1396206"/>
                        <a:pt x="2661314" y="1392072"/>
                      </a:cubicBezTo>
                      <a:cubicBezTo>
                        <a:pt x="2776279" y="1357583"/>
                        <a:pt x="2735232" y="1367865"/>
                        <a:pt x="2852383" y="1351129"/>
                      </a:cubicBezTo>
                      <a:cubicBezTo>
                        <a:pt x="2906974" y="1332932"/>
                        <a:pt x="2960330" y="1310495"/>
                        <a:pt x="3016156" y="1296538"/>
                      </a:cubicBezTo>
                      <a:lnTo>
                        <a:pt x="3125338" y="1269242"/>
                      </a:lnTo>
                      <a:cubicBezTo>
                        <a:pt x="3143535" y="1255594"/>
                        <a:pt x="3163845" y="1244383"/>
                        <a:pt x="3179929" y="1228299"/>
                      </a:cubicBezTo>
                      <a:cubicBezTo>
                        <a:pt x="3203532" y="1204696"/>
                        <a:pt x="3218466" y="1159521"/>
                        <a:pt x="3234520" y="1132765"/>
                      </a:cubicBezTo>
                      <a:cubicBezTo>
                        <a:pt x="3251398" y="1104635"/>
                        <a:pt x="3270914" y="1078174"/>
                        <a:pt x="3289111" y="1050878"/>
                      </a:cubicBezTo>
                      <a:lnTo>
                        <a:pt x="3316406" y="1009935"/>
                      </a:lnTo>
                      <a:cubicBezTo>
                        <a:pt x="3334052" y="983466"/>
                        <a:pt x="3348802" y="949967"/>
                        <a:pt x="3384645" y="941696"/>
                      </a:cubicBezTo>
                      <a:cubicBezTo>
                        <a:pt x="3429194" y="931416"/>
                        <a:pt x="3475823" y="934225"/>
                        <a:pt x="3521123" y="928048"/>
                      </a:cubicBezTo>
                      <a:cubicBezTo>
                        <a:pt x="3575960" y="920570"/>
                        <a:pt x="3684896" y="900753"/>
                        <a:pt x="3684896" y="900753"/>
                      </a:cubicBezTo>
                      <a:cubicBezTo>
                        <a:pt x="3698544" y="896204"/>
                        <a:pt x="3712007" y="891057"/>
                        <a:pt x="3725839" y="887105"/>
                      </a:cubicBezTo>
                      <a:cubicBezTo>
                        <a:pt x="3743874" y="881952"/>
                        <a:pt x="3763915" y="882350"/>
                        <a:pt x="3780430" y="873457"/>
                      </a:cubicBezTo>
                      <a:cubicBezTo>
                        <a:pt x="3823756" y="850128"/>
                        <a:pt x="3863894" y="821096"/>
                        <a:pt x="3903260" y="791571"/>
                      </a:cubicBezTo>
                      <a:cubicBezTo>
                        <a:pt x="3921457" y="777923"/>
                        <a:pt x="3937108" y="759961"/>
                        <a:pt x="3957851" y="750627"/>
                      </a:cubicBezTo>
                      <a:cubicBezTo>
                        <a:pt x="4028742" y="718726"/>
                        <a:pt x="4103427" y="696036"/>
                        <a:pt x="4176215" y="668741"/>
                      </a:cubicBezTo>
                      <a:cubicBezTo>
                        <a:pt x="4212609" y="655093"/>
                        <a:pt x="4254303" y="651118"/>
                        <a:pt x="4285398" y="627797"/>
                      </a:cubicBezTo>
                      <a:cubicBezTo>
                        <a:pt x="4425968" y="522370"/>
                        <a:pt x="4247376" y="648921"/>
                        <a:pt x="4408227" y="559559"/>
                      </a:cubicBezTo>
                      <a:cubicBezTo>
                        <a:pt x="4428111" y="548512"/>
                        <a:pt x="4443529" y="530671"/>
                        <a:pt x="4462818" y="518615"/>
                      </a:cubicBezTo>
                      <a:cubicBezTo>
                        <a:pt x="4492661" y="499963"/>
                        <a:pt x="4554706" y="475276"/>
                        <a:pt x="4585648" y="464024"/>
                      </a:cubicBezTo>
                      <a:cubicBezTo>
                        <a:pt x="4612688" y="454191"/>
                        <a:pt x="4640681" y="447058"/>
                        <a:pt x="4667535" y="436729"/>
                      </a:cubicBezTo>
                      <a:cubicBezTo>
                        <a:pt x="4699872" y="424292"/>
                        <a:pt x="4730441" y="407438"/>
                        <a:pt x="4763069" y="395785"/>
                      </a:cubicBezTo>
                      <a:cubicBezTo>
                        <a:pt x="4794258" y="384646"/>
                        <a:pt x="4826949" y="378230"/>
                        <a:pt x="4858603" y="368490"/>
                      </a:cubicBezTo>
                      <a:cubicBezTo>
                        <a:pt x="4987235" y="328911"/>
                        <a:pt x="4892332" y="350825"/>
                        <a:pt x="5008729" y="327547"/>
                      </a:cubicBezTo>
                      <a:cubicBezTo>
                        <a:pt x="5102585" y="264976"/>
                        <a:pt x="5059493" y="283330"/>
                        <a:pt x="5131559" y="259308"/>
                      </a:cubicBezTo>
                      <a:cubicBezTo>
                        <a:pt x="5199891" y="190976"/>
                        <a:pt x="5142250" y="232752"/>
                        <a:pt x="5254389" y="204717"/>
                      </a:cubicBezTo>
                      <a:cubicBezTo>
                        <a:pt x="5282302" y="197739"/>
                        <a:pt x="5308775" y="185882"/>
                        <a:pt x="5336275" y="177421"/>
                      </a:cubicBezTo>
                      <a:cubicBezTo>
                        <a:pt x="5367929" y="167681"/>
                        <a:pt x="5399679" y="158158"/>
                        <a:pt x="5431809" y="150126"/>
                      </a:cubicBezTo>
                      <a:cubicBezTo>
                        <a:pt x="5453808" y="144626"/>
                        <a:pt x="5515468" y="137010"/>
                        <a:pt x="5540992" y="122830"/>
                      </a:cubicBezTo>
                      <a:cubicBezTo>
                        <a:pt x="5569669" y="106898"/>
                        <a:pt x="5595583" y="86436"/>
                        <a:pt x="5622878" y="68239"/>
                      </a:cubicBezTo>
                      <a:cubicBezTo>
                        <a:pt x="5636526" y="59141"/>
                        <a:pt x="5663821" y="57346"/>
                        <a:pt x="5663821" y="40944"/>
                      </a:cubicBezTo>
                      <a:lnTo>
                        <a:pt x="5663821" y="27296"/>
                      </a:lnTo>
                    </a:path>
                  </a:pathLst>
                </a:custGeom>
                <a:ln>
                  <a:solidFill>
                    <a:srgbClr val="00B0F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1" anchor="ctr"/>
                <a:lstStyle/>
                <a:p>
                  <a:pPr algn="ctr"/>
                  <a:endParaRPr lang="ar-IQ" sz="1400"/>
                </a:p>
              </p:txBody>
            </p:sp>
            <p:grpSp>
              <p:nvGrpSpPr>
                <p:cNvPr id="55" name="Group 54"/>
                <p:cNvGrpSpPr/>
                <p:nvPr/>
              </p:nvGrpSpPr>
              <p:grpSpPr>
                <a:xfrm>
                  <a:off x="755577" y="1916832"/>
                  <a:ext cx="6624735" cy="4412233"/>
                  <a:chOff x="755577" y="1916832"/>
                  <a:chExt cx="6624735" cy="4412233"/>
                </a:xfrm>
              </p:grpSpPr>
              <p:sp>
                <p:nvSpPr>
                  <p:cNvPr id="33" name="TextBox 32"/>
                  <p:cNvSpPr txBox="1"/>
                  <p:nvPr/>
                </p:nvSpPr>
                <p:spPr>
                  <a:xfrm rot="16200000">
                    <a:off x="-406760" y="3511218"/>
                    <a:ext cx="2632452" cy="307777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wrap="none" rtlCol="1">
                    <a:spAutoFit/>
                  </a:bodyPr>
                  <a:lstStyle/>
                  <a:p>
                    <a:r>
                      <a:rPr lang="en-GB" sz="1400" dirty="0" smtClean="0"/>
                      <a:t>Change in blood glucose (%)</a:t>
                    </a:r>
                    <a:endParaRPr lang="ar-IQ" sz="1400" dirty="0"/>
                  </a:p>
                </p:txBody>
              </p:sp>
              <p:grpSp>
                <p:nvGrpSpPr>
                  <p:cNvPr id="54" name="Group 53"/>
                  <p:cNvGrpSpPr/>
                  <p:nvPr/>
                </p:nvGrpSpPr>
                <p:grpSpPr>
                  <a:xfrm>
                    <a:off x="1331640" y="1916832"/>
                    <a:ext cx="6048672" cy="4412233"/>
                    <a:chOff x="1331640" y="1916832"/>
                    <a:chExt cx="6048672" cy="4412233"/>
                  </a:xfrm>
                </p:grpSpPr>
                <p:sp>
                  <p:nvSpPr>
                    <p:cNvPr id="34" name="TextBox 33"/>
                    <p:cNvSpPr txBox="1"/>
                    <p:nvPr/>
                  </p:nvSpPr>
                  <p:spPr>
                    <a:xfrm>
                      <a:off x="4067943" y="6021288"/>
                      <a:ext cx="1120820" cy="30777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</p:spPr>
                  <p:txBody>
                    <a:bodyPr wrap="none" rtlCol="1">
                      <a:spAutoFit/>
                    </a:bodyPr>
                    <a:lstStyle/>
                    <a:p>
                      <a:r>
                        <a:rPr lang="en-GB" sz="1400" dirty="0" smtClean="0"/>
                        <a:t>Time (min)</a:t>
                      </a:r>
                      <a:endParaRPr lang="ar-IQ" sz="1400" dirty="0"/>
                    </a:p>
                  </p:txBody>
                </p:sp>
                <p:grpSp>
                  <p:nvGrpSpPr>
                    <p:cNvPr id="53" name="Group 52"/>
                    <p:cNvGrpSpPr/>
                    <p:nvPr/>
                  </p:nvGrpSpPr>
                  <p:grpSpPr>
                    <a:xfrm>
                      <a:off x="1331640" y="1916832"/>
                      <a:ext cx="6048672" cy="3816424"/>
                      <a:chOff x="1331640" y="1916832"/>
                      <a:chExt cx="6048672" cy="3816424"/>
                    </a:xfrm>
                  </p:grpSpPr>
                  <p:cxnSp>
                    <p:nvCxnSpPr>
                      <p:cNvPr id="5" name="Straight Connector 4"/>
                      <p:cNvCxnSpPr/>
                      <p:nvPr/>
                    </p:nvCxnSpPr>
                    <p:spPr>
                      <a:xfrm>
                        <a:off x="1331640" y="1916832"/>
                        <a:ext cx="0" cy="3672408"/>
                      </a:xfrm>
                      <a:prstGeom prst="line">
                        <a:avLst/>
                      </a:prstGeom>
                      <a:ln/>
                    </p:spPr>
                    <p:style>
                      <a:lnRef idx="1">
                        <a:schemeClr val="dk1"/>
                      </a:lnRef>
                      <a:fillRef idx="0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7" name="Straight Connector 6"/>
                      <p:cNvCxnSpPr/>
                      <p:nvPr/>
                    </p:nvCxnSpPr>
                    <p:spPr>
                      <a:xfrm>
                        <a:off x="1691680" y="5661248"/>
                        <a:ext cx="5688632" cy="0"/>
                      </a:xfrm>
                      <a:prstGeom prst="line">
                        <a:avLst/>
                      </a:prstGeom>
                      <a:ln>
                        <a:solidFill>
                          <a:srgbClr val="00B0F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7" name="Straight Connector 36"/>
                      <p:cNvCxnSpPr/>
                      <p:nvPr/>
                    </p:nvCxnSpPr>
                    <p:spPr>
                      <a:xfrm>
                        <a:off x="2411760" y="5661248"/>
                        <a:ext cx="0" cy="72008"/>
                      </a:xfrm>
                      <a:prstGeom prst="line">
                        <a:avLst/>
                      </a:prstGeom>
                      <a:ln>
                        <a:solidFill>
                          <a:srgbClr val="00B0F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9" name="Straight Connector 38"/>
                      <p:cNvCxnSpPr/>
                      <p:nvPr/>
                    </p:nvCxnSpPr>
                    <p:spPr>
                      <a:xfrm>
                        <a:off x="3275856" y="5661248"/>
                        <a:ext cx="0" cy="72008"/>
                      </a:xfrm>
                      <a:prstGeom prst="line">
                        <a:avLst/>
                      </a:prstGeom>
                      <a:ln>
                        <a:solidFill>
                          <a:srgbClr val="00B0F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2" name="Straight Connector 41"/>
                      <p:cNvCxnSpPr/>
                      <p:nvPr/>
                    </p:nvCxnSpPr>
                    <p:spPr>
                      <a:xfrm>
                        <a:off x="4788024" y="5661248"/>
                        <a:ext cx="0" cy="72008"/>
                      </a:xfrm>
                      <a:prstGeom prst="line">
                        <a:avLst/>
                      </a:prstGeom>
                      <a:ln>
                        <a:solidFill>
                          <a:srgbClr val="00B0F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7" name="Straight Connector 46"/>
                      <p:cNvCxnSpPr/>
                      <p:nvPr/>
                    </p:nvCxnSpPr>
                    <p:spPr>
                      <a:xfrm>
                        <a:off x="6156176" y="5661248"/>
                        <a:ext cx="0" cy="72008"/>
                      </a:xfrm>
                      <a:prstGeom prst="line">
                        <a:avLst/>
                      </a:prstGeom>
                      <a:ln>
                        <a:solidFill>
                          <a:srgbClr val="00B0F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52" name="Straight Connector 51"/>
                      <p:cNvCxnSpPr/>
                      <p:nvPr/>
                    </p:nvCxnSpPr>
                    <p:spPr>
                      <a:xfrm>
                        <a:off x="7236296" y="5661248"/>
                        <a:ext cx="0" cy="72008"/>
                      </a:xfrm>
                      <a:prstGeom prst="line">
                        <a:avLst/>
                      </a:prstGeom>
                      <a:ln>
                        <a:solidFill>
                          <a:srgbClr val="00B0F0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</p:grpSp>
          </p:grpSp>
          <p:sp>
            <p:nvSpPr>
              <p:cNvPr id="70" name="TextBox 69"/>
              <p:cNvSpPr txBox="1"/>
              <p:nvPr/>
            </p:nvSpPr>
            <p:spPr>
              <a:xfrm>
                <a:off x="1043608" y="1844824"/>
                <a:ext cx="216024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r>
                  <a:rPr lang="en-GB" sz="1400" dirty="0" smtClean="0"/>
                  <a:t>0</a:t>
                </a:r>
                <a:endParaRPr lang="ar-IQ" sz="1400" dirty="0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>
                <a:off x="899592" y="3645024"/>
                <a:ext cx="412292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1">
                <a:spAutoFit/>
              </a:bodyPr>
              <a:lstStyle/>
              <a:p>
                <a:r>
                  <a:rPr lang="en-GB" sz="1400" dirty="0" smtClean="0"/>
                  <a:t>50</a:t>
                </a:r>
                <a:endParaRPr lang="ar-IQ" sz="1400" dirty="0"/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755575" y="5445224"/>
                <a:ext cx="526106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1">
                <a:spAutoFit/>
              </a:bodyPr>
              <a:lstStyle/>
              <a:p>
                <a:r>
                  <a:rPr lang="en-GB" sz="1400" dirty="0" smtClean="0"/>
                  <a:t>100</a:t>
                </a:r>
                <a:endParaRPr lang="ar-IQ" sz="1400" dirty="0"/>
              </a:p>
            </p:txBody>
          </p:sp>
        </p:grpSp>
        <p:sp>
          <p:nvSpPr>
            <p:cNvPr id="74" name="TextBox 73"/>
            <p:cNvSpPr txBox="1"/>
            <p:nvPr/>
          </p:nvSpPr>
          <p:spPr>
            <a:xfrm>
              <a:off x="1507716" y="5733256"/>
              <a:ext cx="298480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1">
              <a:spAutoFit/>
            </a:bodyPr>
            <a:lstStyle/>
            <a:p>
              <a:r>
                <a:rPr lang="en-GB" sz="1400" dirty="0" smtClean="0"/>
                <a:t>0</a:t>
              </a:r>
              <a:endParaRPr lang="ar-IQ" sz="140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195736" y="5733256"/>
              <a:ext cx="383438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1">
              <a:spAutoFit/>
            </a:bodyPr>
            <a:lstStyle/>
            <a:p>
              <a:r>
                <a:rPr lang="ar-IQ" sz="1400" dirty="0" smtClean="0"/>
                <a:t>30</a:t>
              </a:r>
              <a:endParaRPr lang="ar-IQ" sz="140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2987824" y="5733256"/>
              <a:ext cx="504056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1">
              <a:spAutoFit/>
            </a:bodyPr>
            <a:lstStyle/>
            <a:p>
              <a:r>
                <a:rPr lang="ar-IQ" sz="1400" dirty="0" smtClean="0"/>
                <a:t>60</a:t>
              </a:r>
              <a:endParaRPr lang="ar-IQ" dirty="0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4499992" y="5733256"/>
              <a:ext cx="52610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1">
              <a:spAutoFit/>
            </a:bodyPr>
            <a:lstStyle/>
            <a:p>
              <a:r>
                <a:rPr lang="en-GB" sz="1400" dirty="0" smtClean="0"/>
                <a:t>120</a:t>
              </a:r>
              <a:endParaRPr lang="ar-IQ" sz="1400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868144" y="5733256"/>
              <a:ext cx="482824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1">
              <a:spAutoFit/>
            </a:bodyPr>
            <a:lstStyle/>
            <a:p>
              <a:r>
                <a:rPr lang="ar-IQ" sz="1400" dirty="0" smtClean="0"/>
                <a:t>180</a:t>
              </a:r>
              <a:endParaRPr lang="ar-IQ" sz="1400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7092280" y="5733256"/>
              <a:ext cx="482824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1">
              <a:spAutoFit/>
            </a:bodyPr>
            <a:lstStyle/>
            <a:p>
              <a:r>
                <a:rPr lang="ar-IQ" sz="1400" dirty="0" smtClean="0"/>
                <a:t>240</a:t>
              </a:r>
              <a:endParaRPr lang="ar-IQ" sz="1400" dirty="0"/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5940152" y="2924944"/>
            <a:ext cx="2323073" cy="276999"/>
          </a:xfrm>
          <a:prstGeom prst="rect">
            <a:avLst/>
          </a:prstGeom>
          <a:noFill/>
          <a:ln w="28575">
            <a:solidFill>
              <a:srgbClr val="002060"/>
            </a:solidFill>
          </a:ln>
        </p:spPr>
        <p:txBody>
          <a:bodyPr wrap="none" rtlCol="1">
            <a:spAutoFit/>
          </a:bodyPr>
          <a:lstStyle/>
          <a:p>
            <a:r>
              <a:rPr lang="en-GB" sz="1200" dirty="0" smtClean="0"/>
              <a:t>Soluble insulin 2.0 IU/kg </a:t>
            </a:r>
            <a:r>
              <a:rPr lang="en-GB" sz="1200" dirty="0" err="1" smtClean="0"/>
              <a:t>i.n</a:t>
            </a:r>
            <a:r>
              <a:rPr lang="en-GB" sz="1200" dirty="0" smtClean="0"/>
              <a:t>.</a:t>
            </a:r>
            <a:endParaRPr lang="ar-IQ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5724128" y="3717032"/>
            <a:ext cx="2329484" cy="276999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none" rtlCol="1">
            <a:spAutoFit/>
          </a:bodyPr>
          <a:lstStyle/>
          <a:p>
            <a:r>
              <a:rPr lang="en-GB" sz="1200" dirty="0" smtClean="0"/>
              <a:t>Soluble insulin 0.25 IU/kg IV</a:t>
            </a:r>
            <a:endParaRPr lang="ar-IQ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4572000" y="4149080"/>
            <a:ext cx="4281942" cy="27699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1">
            <a:spAutoFit/>
          </a:bodyPr>
          <a:lstStyle/>
          <a:p>
            <a:r>
              <a:rPr lang="en-GB" sz="1200" dirty="0" smtClean="0"/>
              <a:t>Degradable starch microspheres-insulin 0.75IU/kg </a:t>
            </a:r>
            <a:r>
              <a:rPr lang="en-GB" sz="1200" dirty="0" err="1" smtClean="0"/>
              <a:t>i.n</a:t>
            </a:r>
            <a:r>
              <a:rPr lang="en-GB" sz="1200" dirty="0" smtClean="0"/>
              <a:t>.</a:t>
            </a:r>
            <a:endParaRPr lang="ar-IQ" sz="1200" dirty="0"/>
          </a:p>
        </p:txBody>
      </p:sp>
      <p:sp>
        <p:nvSpPr>
          <p:cNvPr id="43" name="TextBox 42"/>
          <p:cNvSpPr txBox="1"/>
          <p:nvPr/>
        </p:nvSpPr>
        <p:spPr>
          <a:xfrm>
            <a:off x="4572000" y="4653136"/>
            <a:ext cx="4330032" cy="276999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txBody>
          <a:bodyPr wrap="none" rtlCol="1">
            <a:spAutoFit/>
          </a:bodyPr>
          <a:lstStyle/>
          <a:p>
            <a:r>
              <a:rPr lang="en-GB" sz="1200" dirty="0" smtClean="0"/>
              <a:t>Degradable starch microspheres-insulin 1.70 IU/kg </a:t>
            </a:r>
            <a:r>
              <a:rPr lang="en-GB" sz="1200" dirty="0" err="1" smtClean="0"/>
              <a:t>i.n</a:t>
            </a:r>
            <a:r>
              <a:rPr lang="en-GB" sz="1200" dirty="0" smtClean="0"/>
              <a:t>.</a:t>
            </a:r>
            <a:endParaRPr lang="ar-IQ" sz="1200" dirty="0"/>
          </a:p>
        </p:txBody>
      </p:sp>
      <p:sp>
        <p:nvSpPr>
          <p:cNvPr id="44" name="TextBox 43"/>
          <p:cNvSpPr txBox="1"/>
          <p:nvPr/>
        </p:nvSpPr>
        <p:spPr>
          <a:xfrm>
            <a:off x="5004048" y="3290500"/>
            <a:ext cx="3760966" cy="276999"/>
          </a:xfrm>
          <a:prstGeom prst="rect">
            <a:avLst/>
          </a:prstGeom>
          <a:noFill/>
          <a:ln w="28575">
            <a:solidFill>
              <a:srgbClr val="C00000"/>
            </a:solidFill>
          </a:ln>
        </p:spPr>
        <p:txBody>
          <a:bodyPr wrap="none" rtlCol="1">
            <a:spAutoFit/>
          </a:bodyPr>
          <a:lstStyle/>
          <a:p>
            <a:r>
              <a:rPr lang="en-GB" sz="1200" dirty="0" smtClean="0"/>
              <a:t>Empty degradable microspheres 0.5 mg/kg </a:t>
            </a:r>
            <a:r>
              <a:rPr lang="en-GB" sz="1200" dirty="0" err="1" smtClean="0"/>
              <a:t>i.n</a:t>
            </a:r>
            <a:r>
              <a:rPr lang="en-GB" sz="1200" dirty="0" smtClean="0"/>
              <a:t>. </a:t>
            </a:r>
            <a:endParaRPr lang="ar-IQ" sz="1200" dirty="0"/>
          </a:p>
        </p:txBody>
      </p:sp>
      <p:cxnSp>
        <p:nvCxnSpPr>
          <p:cNvPr id="46" name="Straight Arrow Connector 45"/>
          <p:cNvCxnSpPr>
            <a:endCxn id="43" idx="1"/>
          </p:cNvCxnSpPr>
          <p:nvPr/>
        </p:nvCxnSpPr>
        <p:spPr>
          <a:xfrm>
            <a:off x="3657600" y="4077072"/>
            <a:ext cx="914400" cy="7145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1" idx="33"/>
          </p:cNvCxnSpPr>
          <p:nvPr/>
        </p:nvCxnSpPr>
        <p:spPr>
          <a:xfrm>
            <a:off x="3684896" y="3207224"/>
            <a:ext cx="887104" cy="86984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30" idx="34"/>
            <a:endCxn id="40" idx="1"/>
          </p:cNvCxnSpPr>
          <p:nvPr/>
        </p:nvCxnSpPr>
        <p:spPr>
          <a:xfrm>
            <a:off x="3616658" y="3070746"/>
            <a:ext cx="2107470" cy="784786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22" idx="16"/>
          </p:cNvCxnSpPr>
          <p:nvPr/>
        </p:nvCxnSpPr>
        <p:spPr>
          <a:xfrm>
            <a:off x="4844955" y="1978925"/>
            <a:ext cx="735157" cy="1306059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endCxn id="38" idx="0"/>
          </p:cNvCxnSpPr>
          <p:nvPr/>
        </p:nvCxnSpPr>
        <p:spPr>
          <a:xfrm>
            <a:off x="6228184" y="1916832"/>
            <a:ext cx="873505" cy="1008112"/>
          </a:xfrm>
          <a:prstGeom prst="straightConnector1">
            <a:avLst/>
          </a:prstGeom>
          <a:ln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/>
            <a:r>
              <a:rPr lang="en-GB" dirty="0" smtClean="0"/>
              <a:t>In these examples, the effect of the presence of the absorption enhancers is clear.</a:t>
            </a:r>
          </a:p>
          <a:p>
            <a:pPr algn="l" rtl="0"/>
            <a:r>
              <a:rPr lang="en-GB" dirty="0" smtClean="0"/>
              <a:t>Major issues now being addressed are reproducibility, effect of pathological conditions (e.g., rhinitis) on absorption and safety aspects of chronic use. </a:t>
            </a:r>
          </a:p>
          <a:p>
            <a:pPr algn="l" rtl="0"/>
            <a:r>
              <a:rPr lang="en-GB" dirty="0" smtClean="0"/>
              <a:t>Interestingly, absorption enhancing effects were shown to be species dependent.</a:t>
            </a:r>
          </a:p>
          <a:p>
            <a:pPr algn="l" rtl="0"/>
            <a:r>
              <a:rPr lang="en-GB" dirty="0" smtClean="0"/>
              <a:t>Pronounced differences in effect were observed between rats, rabbits, and humans.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Iontophoresis </a:t>
            </a:r>
            <a:endParaRPr lang="ar-IQ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algn="l" rtl="0"/>
            <a:r>
              <a:rPr lang="en-GB" dirty="0" smtClean="0"/>
              <a:t>With iontophoresis a </a:t>
            </a:r>
            <a:r>
              <a:rPr lang="en-GB" dirty="0" err="1" smtClean="0"/>
              <a:t>transdermal</a:t>
            </a:r>
            <a:r>
              <a:rPr lang="en-GB" dirty="0" smtClean="0"/>
              <a:t> electrical current is induced by positioning two electrodes on different places on the skin.  </a:t>
            </a:r>
            <a:endParaRPr lang="ar-IQ" dirty="0"/>
          </a:p>
        </p:txBody>
      </p:sp>
      <p:pic>
        <p:nvPicPr>
          <p:cNvPr id="1026" name="Picture 2" descr="C:\Users\hp pavilion\Pictures\للمحاضرات\imagesCAHYCDU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996952"/>
            <a:ext cx="4753559" cy="33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l" rtl="0"/>
            <a:r>
              <a:rPr lang="en-GB" dirty="0" smtClean="0"/>
              <a:t>This current induces a migration of (ionized) molecules through the skin.</a:t>
            </a:r>
          </a:p>
          <a:p>
            <a:pPr algn="l" rtl="0"/>
            <a:r>
              <a:rPr lang="en-GB" dirty="0" smtClean="0"/>
              <a:t>Delivery depends on the current (on/off, pulsed/direct, wave shape), pH, ionic strength, molecular weight, charge on the protein, and temperature.</a:t>
            </a:r>
          </a:p>
          <a:p>
            <a:pPr algn="l" rtl="0"/>
            <a:r>
              <a:rPr lang="en-GB" dirty="0" smtClean="0"/>
              <a:t>The protein should be charged over the full thickness of the skin (pH of hydrated skin depends on the depth and varies between pH 4 (surface) and pH 7.3), which makes proteins with </a:t>
            </a:r>
            <a:r>
              <a:rPr lang="en-GB" dirty="0" err="1" smtClean="0"/>
              <a:t>pI</a:t>
            </a:r>
            <a:r>
              <a:rPr lang="en-GB" dirty="0" smtClean="0"/>
              <a:t> values outside this range prime candidates for </a:t>
            </a:r>
            <a:r>
              <a:rPr lang="en-GB" dirty="0" err="1" smtClean="0"/>
              <a:t>iontophoretic</a:t>
            </a:r>
            <a:r>
              <a:rPr lang="en-GB" dirty="0" smtClean="0"/>
              <a:t> transport.  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GB" dirty="0" smtClean="0"/>
              <a:t>It is not clear whether there are size restrictions (protein MW) for </a:t>
            </a:r>
            <a:r>
              <a:rPr lang="en-GB" dirty="0" err="1" smtClean="0"/>
              <a:t>iontophoretic</a:t>
            </a:r>
            <a:r>
              <a:rPr lang="en-GB" dirty="0" smtClean="0"/>
              <a:t> transport. However, only potent proteins will be successful candidates. With the present technology the protein flux through the skin is in the 10 µg/cm</a:t>
            </a:r>
            <a:r>
              <a:rPr lang="en-GB" baseline="30000" dirty="0" smtClean="0"/>
              <a:t>2</a:t>
            </a:r>
            <a:r>
              <a:rPr lang="en-GB" dirty="0" smtClean="0"/>
              <a:t>/hour range. 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2400" b="0" dirty="0" smtClean="0">
                <a:effectLst/>
              </a:rPr>
              <a:t>Plasma concentration versus time profiles after SC, IV and </a:t>
            </a:r>
            <a:r>
              <a:rPr lang="en-GB" sz="2400" b="0" dirty="0" err="1" smtClean="0">
                <a:effectLst/>
              </a:rPr>
              <a:t>iontophoretic</a:t>
            </a:r>
            <a:r>
              <a:rPr lang="en-GB" sz="2400" b="0" dirty="0" smtClean="0">
                <a:effectLst/>
              </a:rPr>
              <a:t> transdermal administration of </a:t>
            </a:r>
            <a:r>
              <a:rPr lang="en-GB" sz="2400" dirty="0" smtClean="0"/>
              <a:t>growth hormone releasing factor (</a:t>
            </a:r>
            <a:r>
              <a:rPr lang="en-GB" sz="2400" b="0" dirty="0" smtClean="0">
                <a:effectLst/>
              </a:rPr>
              <a:t>GRF) </a:t>
            </a:r>
            <a:endParaRPr lang="ar-IQ" sz="2400" b="0" dirty="0"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None/>
            </a:pPr>
            <a:endParaRPr lang="ar-IQ" dirty="0"/>
          </a:p>
        </p:txBody>
      </p:sp>
      <p:grpSp>
        <p:nvGrpSpPr>
          <p:cNvPr id="25" name="Group 24"/>
          <p:cNvGrpSpPr/>
          <p:nvPr/>
        </p:nvGrpSpPr>
        <p:grpSpPr>
          <a:xfrm>
            <a:off x="1115616" y="1844824"/>
            <a:ext cx="7151018" cy="3980185"/>
            <a:chOff x="1115616" y="1844824"/>
            <a:chExt cx="7151018" cy="3980185"/>
          </a:xfrm>
        </p:grpSpPr>
        <p:grpSp>
          <p:nvGrpSpPr>
            <p:cNvPr id="20" name="Group 19"/>
            <p:cNvGrpSpPr/>
            <p:nvPr/>
          </p:nvGrpSpPr>
          <p:grpSpPr>
            <a:xfrm>
              <a:off x="1115616" y="1844824"/>
              <a:ext cx="6681354" cy="3980185"/>
              <a:chOff x="842974" y="1844824"/>
              <a:chExt cx="6681354" cy="3980185"/>
            </a:xfrm>
          </p:grpSpPr>
          <p:cxnSp>
            <p:nvCxnSpPr>
              <p:cNvPr id="5" name="Straight Connector 4"/>
              <p:cNvCxnSpPr/>
              <p:nvPr/>
            </p:nvCxnSpPr>
            <p:spPr>
              <a:xfrm>
                <a:off x="1259632" y="1844824"/>
                <a:ext cx="0" cy="3312368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1259632" y="5157192"/>
                <a:ext cx="6264696" cy="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" name="Freeform 10"/>
              <p:cNvSpPr/>
              <p:nvPr/>
            </p:nvSpPr>
            <p:spPr>
              <a:xfrm>
                <a:off x="1282890" y="3962400"/>
                <a:ext cx="6127844" cy="1196454"/>
              </a:xfrm>
              <a:custGeom>
                <a:avLst/>
                <a:gdLst>
                  <a:gd name="connsiteX0" fmla="*/ 0 w 6127844"/>
                  <a:gd name="connsiteY0" fmla="*/ 1196454 h 1196454"/>
                  <a:gd name="connsiteX1" fmla="*/ 300250 w 6127844"/>
                  <a:gd name="connsiteY1" fmla="*/ 636896 h 1196454"/>
                  <a:gd name="connsiteX2" fmla="*/ 1009934 w 6127844"/>
                  <a:gd name="connsiteY2" fmla="*/ 131928 h 1196454"/>
                  <a:gd name="connsiteX3" fmla="*/ 2156346 w 6127844"/>
                  <a:gd name="connsiteY3" fmla="*/ 131928 h 1196454"/>
                  <a:gd name="connsiteX4" fmla="*/ 3916907 w 6127844"/>
                  <a:gd name="connsiteY4" fmla="*/ 923499 h 1196454"/>
                  <a:gd name="connsiteX5" fmla="*/ 6018662 w 6127844"/>
                  <a:gd name="connsiteY5" fmla="*/ 1087272 h 1196454"/>
                  <a:gd name="connsiteX6" fmla="*/ 6018662 w 6127844"/>
                  <a:gd name="connsiteY6" fmla="*/ 1087272 h 1196454"/>
                  <a:gd name="connsiteX7" fmla="*/ 6127844 w 6127844"/>
                  <a:gd name="connsiteY7" fmla="*/ 1087272 h 119645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6127844" h="1196454">
                    <a:moveTo>
                      <a:pt x="0" y="1196454"/>
                    </a:moveTo>
                    <a:cubicBezTo>
                      <a:pt x="65964" y="1005385"/>
                      <a:pt x="131928" y="814317"/>
                      <a:pt x="300250" y="636896"/>
                    </a:cubicBezTo>
                    <a:cubicBezTo>
                      <a:pt x="468572" y="459475"/>
                      <a:pt x="700585" y="216089"/>
                      <a:pt x="1009934" y="131928"/>
                    </a:cubicBezTo>
                    <a:cubicBezTo>
                      <a:pt x="1319283" y="47767"/>
                      <a:pt x="1671851" y="0"/>
                      <a:pt x="2156346" y="131928"/>
                    </a:cubicBezTo>
                    <a:cubicBezTo>
                      <a:pt x="2640842" y="263857"/>
                      <a:pt x="3273188" y="764275"/>
                      <a:pt x="3916907" y="923499"/>
                    </a:cubicBezTo>
                    <a:cubicBezTo>
                      <a:pt x="4560626" y="1082723"/>
                      <a:pt x="6018662" y="1087272"/>
                      <a:pt x="6018662" y="1087272"/>
                    </a:cubicBezTo>
                    <a:lnTo>
                      <a:pt x="6018662" y="1087272"/>
                    </a:lnTo>
                    <a:lnTo>
                      <a:pt x="6127844" y="1087272"/>
                    </a:lnTo>
                  </a:path>
                </a:pathLst>
              </a:custGeom>
              <a:ln>
                <a:solidFill>
                  <a:srgbClr val="0070C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ar-IQ"/>
              </a:p>
            </p:txBody>
          </p:sp>
          <p:sp>
            <p:nvSpPr>
              <p:cNvPr id="13" name="Freeform 12"/>
              <p:cNvSpPr/>
              <p:nvPr/>
            </p:nvSpPr>
            <p:spPr>
              <a:xfrm>
                <a:off x="1269242" y="4117074"/>
                <a:ext cx="6100549" cy="1069075"/>
              </a:xfrm>
              <a:custGeom>
                <a:avLst/>
                <a:gdLst>
                  <a:gd name="connsiteX0" fmla="*/ 0 w 6100549"/>
                  <a:gd name="connsiteY0" fmla="*/ 1069075 h 1069075"/>
                  <a:gd name="connsiteX1" fmla="*/ 3057098 w 6100549"/>
                  <a:gd name="connsiteY1" fmla="*/ 154675 h 1069075"/>
                  <a:gd name="connsiteX2" fmla="*/ 6100549 w 6100549"/>
                  <a:gd name="connsiteY2" fmla="*/ 141027 h 1069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100549" h="1069075">
                    <a:moveTo>
                      <a:pt x="0" y="1069075"/>
                    </a:moveTo>
                    <a:cubicBezTo>
                      <a:pt x="1020170" y="689212"/>
                      <a:pt x="2040340" y="309350"/>
                      <a:pt x="3057098" y="154675"/>
                    </a:cubicBezTo>
                    <a:cubicBezTo>
                      <a:pt x="4073856" y="0"/>
                      <a:pt x="5087202" y="70513"/>
                      <a:pt x="6100549" y="141027"/>
                    </a:cubicBezTo>
                  </a:path>
                </a:pathLst>
              </a:custGeom>
              <a:ln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ar-IQ"/>
              </a:p>
            </p:txBody>
          </p:sp>
          <p:sp>
            <p:nvSpPr>
              <p:cNvPr id="16" name="Freeform 15"/>
              <p:cNvSpPr/>
              <p:nvPr/>
            </p:nvSpPr>
            <p:spPr>
              <a:xfrm>
                <a:off x="1287438" y="1937982"/>
                <a:ext cx="3299952" cy="3003186"/>
              </a:xfrm>
              <a:custGeom>
                <a:avLst/>
                <a:gdLst>
                  <a:gd name="connsiteX0" fmla="*/ 50042 w 3229970"/>
                  <a:gd name="connsiteY0" fmla="*/ 0 h 3043451"/>
                  <a:gd name="connsiteX1" fmla="*/ 104633 w 3229970"/>
                  <a:gd name="connsiteY1" fmla="*/ 682388 h 3043451"/>
                  <a:gd name="connsiteX2" fmla="*/ 677839 w 3229970"/>
                  <a:gd name="connsiteY2" fmla="*/ 1583140 h 3043451"/>
                  <a:gd name="connsiteX3" fmla="*/ 3229970 w 3229970"/>
                  <a:gd name="connsiteY3" fmla="*/ 3043451 h 30434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229970" h="3043451">
                    <a:moveTo>
                      <a:pt x="50042" y="0"/>
                    </a:moveTo>
                    <a:cubicBezTo>
                      <a:pt x="25021" y="209265"/>
                      <a:pt x="0" y="418531"/>
                      <a:pt x="104633" y="682388"/>
                    </a:cubicBezTo>
                    <a:cubicBezTo>
                      <a:pt x="209266" y="946245"/>
                      <a:pt x="156950" y="1189630"/>
                      <a:pt x="677839" y="1583140"/>
                    </a:cubicBezTo>
                    <a:cubicBezTo>
                      <a:pt x="1198728" y="1976650"/>
                      <a:pt x="2214349" y="2510050"/>
                      <a:pt x="3229970" y="3043451"/>
                    </a:cubicBezTo>
                  </a:path>
                </a:pathLst>
              </a:cu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ar-IQ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871807" y="5517232"/>
                <a:ext cx="740908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1">
                <a:spAutoFit/>
              </a:bodyPr>
              <a:lstStyle/>
              <a:p>
                <a:r>
                  <a:rPr lang="en-GB" sz="1400" dirty="0" smtClean="0"/>
                  <a:t>hours </a:t>
                </a:r>
                <a:endParaRPr lang="ar-IQ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 rot="16200000">
                <a:off x="-553242" y="3423783"/>
                <a:ext cx="3130985" cy="33855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1">
                <a:spAutoFit/>
              </a:bodyPr>
              <a:lstStyle/>
              <a:p>
                <a:r>
                  <a:rPr lang="en-GB" sz="1600" dirty="0" smtClean="0"/>
                  <a:t>Plasma concentration (</a:t>
                </a:r>
                <a:r>
                  <a:rPr lang="en-GB" sz="1600" dirty="0" err="1" smtClean="0"/>
                  <a:t>ng</a:t>
                </a:r>
                <a:r>
                  <a:rPr lang="en-GB" sz="1600" dirty="0" smtClean="0"/>
                  <a:t>/ml)</a:t>
                </a:r>
                <a:endParaRPr lang="ar-IQ" sz="1600" dirty="0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4860032" y="3861048"/>
              <a:ext cx="3406602" cy="1171873"/>
              <a:chOff x="4860032" y="3861048"/>
              <a:chExt cx="3406602" cy="1171873"/>
            </a:xfrm>
          </p:grpSpPr>
          <p:sp>
            <p:nvSpPr>
              <p:cNvPr id="17" name="Freeform 16"/>
              <p:cNvSpPr/>
              <p:nvPr/>
            </p:nvSpPr>
            <p:spPr>
              <a:xfrm>
                <a:off x="4860032" y="4941168"/>
                <a:ext cx="932728" cy="77439"/>
              </a:xfrm>
              <a:custGeom>
                <a:avLst/>
                <a:gdLst>
                  <a:gd name="connsiteX0" fmla="*/ 0 w 1296537"/>
                  <a:gd name="connsiteY0" fmla="*/ 0 h 81887"/>
                  <a:gd name="connsiteX1" fmla="*/ 1241946 w 1296537"/>
                  <a:gd name="connsiteY1" fmla="*/ 81887 h 81887"/>
                  <a:gd name="connsiteX2" fmla="*/ 1241946 w 1296537"/>
                  <a:gd name="connsiteY2" fmla="*/ 81887 h 81887"/>
                  <a:gd name="connsiteX3" fmla="*/ 1296537 w 1296537"/>
                  <a:gd name="connsiteY3" fmla="*/ 81887 h 818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96537" h="81887">
                    <a:moveTo>
                      <a:pt x="0" y="0"/>
                    </a:moveTo>
                    <a:lnTo>
                      <a:pt x="1241946" y="81887"/>
                    </a:lnTo>
                    <a:lnTo>
                      <a:pt x="1241946" y="81887"/>
                    </a:lnTo>
                    <a:lnTo>
                      <a:pt x="1296537" y="81887"/>
                    </a:lnTo>
                  </a:path>
                </a:pathLst>
              </a:custGeom>
              <a:ln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ar-IQ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6732240" y="3861048"/>
                <a:ext cx="1534394" cy="307777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pPr algn="l" rtl="0"/>
                <a:r>
                  <a:rPr lang="ar-IQ" sz="1400" dirty="0" smtClean="0"/>
                  <a:t>  </a:t>
                </a:r>
                <a:r>
                  <a:rPr lang="en-GB" sz="1400" dirty="0" smtClean="0"/>
                  <a:t>iontophoresis </a:t>
                </a:r>
                <a:endParaRPr lang="ar-IQ" sz="1400" dirty="0"/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7596336" y="4725144"/>
                <a:ext cx="404277" cy="307777"/>
              </a:xfrm>
              <a:prstGeom prst="rect">
                <a:avLst/>
              </a:prstGeom>
              <a:noFill/>
            </p:spPr>
            <p:txBody>
              <a:bodyPr wrap="none" rtlCol="1">
                <a:spAutoFit/>
              </a:bodyPr>
              <a:lstStyle/>
              <a:p>
                <a:r>
                  <a:rPr lang="en-GB" sz="1400" dirty="0" smtClean="0"/>
                  <a:t>SC</a:t>
                </a:r>
                <a:endParaRPr lang="ar-IQ" sz="1400" dirty="0"/>
              </a:p>
            </p:txBody>
          </p:sp>
        </p:grpSp>
      </p:grpSp>
      <p:sp>
        <p:nvSpPr>
          <p:cNvPr id="23" name="TextBox 22"/>
          <p:cNvSpPr txBox="1"/>
          <p:nvPr/>
        </p:nvSpPr>
        <p:spPr>
          <a:xfrm>
            <a:off x="5724128" y="4869160"/>
            <a:ext cx="352982" cy="3077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GB" sz="1400" dirty="0" smtClean="0"/>
              <a:t>IV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rtl="0"/>
            <a:r>
              <a:rPr lang="en-GB" dirty="0" smtClean="0"/>
              <a:t>The potential pros and cons for different relevant routes</a:t>
            </a:r>
            <a:endParaRPr lang="ar-IQ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681228" indent="-571500" algn="l" rtl="0">
              <a:buFont typeface="+mj-lt"/>
              <a:buAutoNum type="romanUcPeriod"/>
            </a:pPr>
            <a:r>
              <a:rPr lang="en-GB" b="1" dirty="0" smtClean="0"/>
              <a:t>Nasal </a:t>
            </a:r>
          </a:p>
          <a:p>
            <a:pPr marL="681228" indent="-571500" algn="l" rtl="0">
              <a:buNone/>
            </a:pPr>
            <a:r>
              <a:rPr lang="en-GB" dirty="0" smtClean="0"/>
              <a:t>Advantage: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Easily accessible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Fast uptake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Proven track record with a number of “conventional” drugs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Probably lower proteolytic activity than in the GI tract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Avoidance of first pass effect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Spatial containment of absorption enhancers is possible  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44616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GB" dirty="0" smtClean="0"/>
              <a:t>The figure presents the plasma profile of growth hormone releasing factor, GRF (44 amino acids, MW 5kDa after SC, IV, and </a:t>
            </a:r>
            <a:r>
              <a:rPr lang="en-GB" dirty="0" err="1" smtClean="0"/>
              <a:t>iontophoretic</a:t>
            </a:r>
            <a:r>
              <a:rPr lang="en-GB" dirty="0" smtClean="0"/>
              <a:t> transdermal delivery to hairless guinea pigs.</a:t>
            </a:r>
          </a:p>
          <a:p>
            <a:pPr algn="l" rtl="0">
              <a:buFont typeface="Wingdings" pitchFamily="2" charset="2"/>
              <a:buChar char="Ø"/>
            </a:pPr>
            <a:r>
              <a:rPr lang="en-GB" dirty="0" smtClean="0"/>
              <a:t> A prolonged appearance of GRF in the plasma can be observed. </a:t>
            </a:r>
          </a:p>
          <a:p>
            <a:pPr algn="l" rtl="0">
              <a:buFont typeface="Wingdings" pitchFamily="2" charset="2"/>
              <a:buChar char="Ø"/>
            </a:pPr>
            <a:r>
              <a:rPr lang="en-GB" dirty="0" err="1" smtClean="0"/>
              <a:t>Iontophoretic</a:t>
            </a:r>
            <a:r>
              <a:rPr lang="en-GB" dirty="0" smtClean="0"/>
              <a:t> delivery offers interesting opportunities if pulsed delivery of the protein is required. </a:t>
            </a:r>
          </a:p>
          <a:p>
            <a:pPr algn="l" rtl="0"/>
            <a:r>
              <a:rPr lang="en-GB" dirty="0" smtClean="0"/>
              <a:t>The device can be worn permanently and only switched on for the desired periods of time, simulating pulsatile secretion of endogenous hormones such as growth hormone and insulin.  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915816" y="620688"/>
            <a:ext cx="2602632" cy="634082"/>
          </a:xfrm>
        </p:spPr>
        <p:txBody>
          <a:bodyPr>
            <a:normAutofit fontScale="90000"/>
          </a:bodyPr>
          <a:lstStyle/>
          <a:p>
            <a:r>
              <a:rPr lang="en-GB" sz="4000" dirty="0" err="1" smtClean="0"/>
              <a:t>Liposomes</a:t>
            </a:r>
            <a:endParaRPr lang="ar-IQ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896544"/>
          </a:xfrm>
        </p:spPr>
        <p:txBody>
          <a:bodyPr>
            <a:normAutofit fontScale="77500" lnSpcReduction="20000"/>
          </a:bodyPr>
          <a:lstStyle/>
          <a:p>
            <a:pPr algn="l" rtl="0">
              <a:buNone/>
            </a:pPr>
            <a:r>
              <a:rPr lang="en-US" dirty="0" smtClean="0"/>
              <a:t> </a:t>
            </a:r>
          </a:p>
          <a:p>
            <a:pPr algn="l" rtl="0"/>
            <a:r>
              <a:rPr lang="en-US" dirty="0" err="1" smtClean="0"/>
              <a:t>Liposomes</a:t>
            </a:r>
            <a:r>
              <a:rPr lang="en-US" dirty="0" smtClean="0"/>
              <a:t> are microscopic vesicles that consist of an aqueous center with a </a:t>
            </a:r>
            <a:r>
              <a:rPr lang="en-US" dirty="0" err="1" smtClean="0"/>
              <a:t>phospholipid</a:t>
            </a:r>
            <a:r>
              <a:rPr lang="en-US" dirty="0" smtClean="0"/>
              <a:t> membrane;</a:t>
            </a:r>
          </a:p>
          <a:p>
            <a:pPr algn="l" rtl="0"/>
            <a:r>
              <a:rPr lang="en-US" dirty="0" smtClean="0"/>
              <a:t> phospholipids contain a glycerol bonded to 2 fatty acids and a phosphate group with a polar head.</a:t>
            </a:r>
          </a:p>
          <a:p>
            <a:pPr algn="l" rtl="0"/>
            <a:r>
              <a:rPr lang="en-US" dirty="0" smtClean="0"/>
              <a:t> The fatty acid portion of this </a:t>
            </a:r>
            <a:r>
              <a:rPr lang="en-US" dirty="0" err="1" smtClean="0"/>
              <a:t>biomolecule</a:t>
            </a:r>
            <a:r>
              <a:rPr lang="en-US" dirty="0" smtClean="0"/>
              <a:t> is hydrophobic and is located toward the outside of the lipid </a:t>
            </a:r>
            <a:r>
              <a:rPr lang="en-US" dirty="0" err="1" smtClean="0"/>
              <a:t>bilayer</a:t>
            </a:r>
            <a:r>
              <a:rPr lang="en-US" dirty="0" smtClean="0"/>
              <a:t> whereas the phosphate group is hydrophilic and faces the aqueous interior. </a:t>
            </a:r>
          </a:p>
          <a:p>
            <a:pPr algn="l" rtl="0"/>
            <a:r>
              <a:rPr lang="en-US" dirty="0" smtClean="0"/>
              <a:t>These </a:t>
            </a:r>
            <a:r>
              <a:rPr lang="en-US" dirty="0" err="1" smtClean="0"/>
              <a:t>phospholipid</a:t>
            </a:r>
            <a:r>
              <a:rPr lang="en-US" dirty="0" smtClean="0"/>
              <a:t> walls are identical to those that comprise other human cell membranes.</a:t>
            </a:r>
          </a:p>
          <a:p>
            <a:pPr algn="l" rtl="0"/>
            <a:r>
              <a:rPr lang="en-US" dirty="0" smtClean="0"/>
              <a:t> </a:t>
            </a:r>
            <a:r>
              <a:rPr lang="en-US" dirty="0" err="1" smtClean="0"/>
              <a:t>Liposomes</a:t>
            </a:r>
            <a:r>
              <a:rPr lang="en-US" dirty="0" smtClean="0"/>
              <a:t> can differ in size, with a range in diameter between 15-3500 nm, and they can be found in </a:t>
            </a:r>
            <a:r>
              <a:rPr lang="en-US" dirty="0" err="1" smtClean="0"/>
              <a:t>unilamellar</a:t>
            </a:r>
            <a:r>
              <a:rPr lang="en-US" dirty="0" smtClean="0"/>
              <a:t> or </a:t>
            </a:r>
            <a:r>
              <a:rPr lang="en-US" dirty="0" err="1" smtClean="0"/>
              <a:t>multilamellar</a:t>
            </a:r>
            <a:r>
              <a:rPr lang="en-US" dirty="0" smtClean="0"/>
              <a:t> forms. </a:t>
            </a:r>
          </a:p>
          <a:p>
            <a:pPr algn="l" rtl="0"/>
            <a:endParaRPr lang="ar-IQ" dirty="0"/>
          </a:p>
        </p:txBody>
      </p:sp>
      <p:pic>
        <p:nvPicPr>
          <p:cNvPr id="5" name="Content Placeholder 3" descr="Liposome_Ima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260648"/>
            <a:ext cx="2207015" cy="15841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err="1" smtClean="0"/>
              <a:t>Liposomes</a:t>
            </a:r>
            <a:r>
              <a:rPr lang="en-GB" dirty="0" smtClean="0"/>
              <a:t> </a:t>
            </a:r>
            <a:endParaRPr lang="ar-IQ" dirty="0"/>
          </a:p>
        </p:txBody>
      </p:sp>
      <p:pic>
        <p:nvPicPr>
          <p:cNvPr id="4" name="Content Placeholder 3" descr="Liposome_Imag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46770" y="3429000"/>
            <a:ext cx="3825230" cy="2745717"/>
          </a:xfrm>
        </p:spPr>
      </p:pic>
      <p:pic>
        <p:nvPicPr>
          <p:cNvPr id="5" name="Picture 4" descr="http://www.formulatorsampleshop.com/v/vspfiles/assets/images/liposomes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83768" y="836712"/>
            <a:ext cx="4536504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60560" y="3645024"/>
            <a:ext cx="4012480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1052736"/>
            <a:ext cx="8229600" cy="4797152"/>
          </a:xfrm>
        </p:spPr>
        <p:txBody>
          <a:bodyPr>
            <a:noAutofit/>
          </a:bodyPr>
          <a:lstStyle/>
          <a:p>
            <a:pPr algn="l" rtl="0"/>
            <a:r>
              <a:rPr lang="en-US" sz="3600" dirty="0" smtClean="0"/>
              <a:t>Insulin has traditionally been an injectable preparation which is a common barrier to its use, and as a result, since the discovery of insulin in the 1920s, new strategies for its delivery by routes other than intravenous </a:t>
            </a:r>
            <a:r>
              <a:rPr lang="en-GB" sz="3600" dirty="0" smtClean="0"/>
              <a:t>and subcutaneous (SC) injection have been investigated.</a:t>
            </a:r>
          </a:p>
          <a:p>
            <a:pPr algn="l" rtl="0"/>
            <a:endParaRPr lang="ar-IQ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098571"/>
          </a:xfrm>
        </p:spPr>
        <p:txBody>
          <a:bodyPr>
            <a:normAutofit/>
          </a:bodyPr>
          <a:lstStyle/>
          <a:p>
            <a:pPr algn="l" rtl="0"/>
            <a:r>
              <a:rPr lang="en-GB" sz="2800" dirty="0" smtClean="0"/>
              <a:t>Many pharmaceutical companies doing </a:t>
            </a:r>
            <a:r>
              <a:rPr lang="en-US" sz="2800" dirty="0" smtClean="0"/>
              <a:t>research in the field to develop an </a:t>
            </a:r>
            <a:r>
              <a:rPr lang="en-GB" sz="2800" dirty="0" smtClean="0"/>
              <a:t>inhalational preparation announced </a:t>
            </a:r>
            <a:r>
              <a:rPr lang="en-US" sz="2800" dirty="0" smtClean="0"/>
              <a:t>the termination of product development </a:t>
            </a:r>
            <a:r>
              <a:rPr lang="en-GB" sz="2800" dirty="0" smtClean="0"/>
              <a:t>following the poor acceptance </a:t>
            </a:r>
            <a:r>
              <a:rPr lang="en-US" sz="2800" dirty="0" smtClean="0"/>
              <a:t>and risk of lung cancer of the first US FDA approved inhaled insulin product, </a:t>
            </a:r>
            <a:r>
              <a:rPr lang="en-GB" sz="2800" dirty="0" err="1" smtClean="0"/>
              <a:t>Exubera</a:t>
            </a:r>
            <a:r>
              <a:rPr lang="en-GB" sz="2800" dirty="0" smtClean="0"/>
              <a:t>®. </a:t>
            </a:r>
          </a:p>
          <a:p>
            <a:pPr algn="l" rtl="0"/>
            <a:r>
              <a:rPr lang="en-GB" sz="2800" dirty="0" smtClean="0"/>
              <a:t>This formulation produced cough, dyspnoea (difficulty in breathing), increased </a:t>
            </a:r>
            <a:r>
              <a:rPr lang="en-US" sz="2800" dirty="0" smtClean="0"/>
              <a:t>sputum, and </a:t>
            </a:r>
            <a:r>
              <a:rPr lang="en-US" sz="2800" dirty="0" err="1" smtClean="0"/>
              <a:t>epistaxis</a:t>
            </a:r>
            <a:r>
              <a:rPr lang="en-US" sz="2800" dirty="0" smtClean="0"/>
              <a:t> (nosebleed), and was contraindicated </a:t>
            </a:r>
            <a:r>
              <a:rPr lang="en-GB" sz="2800" dirty="0" smtClean="0"/>
              <a:t>in patients with chronic obstructive pulmonary disease (COPD) and asthma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rtl="0"/>
            <a:r>
              <a:rPr lang="en-US" sz="3200" dirty="0" err="1" smtClean="0">
                <a:solidFill>
                  <a:srgbClr val="C00000"/>
                </a:solidFill>
              </a:rPr>
              <a:t>Technosphere</a:t>
            </a:r>
            <a:r>
              <a:rPr lang="en-US" sz="3200" dirty="0" smtClean="0">
                <a:solidFill>
                  <a:srgbClr val="C00000"/>
                </a:solidFill>
              </a:rPr>
              <a:t> insulin: a new inhaled insulin</a:t>
            </a:r>
            <a:endParaRPr lang="ar-IQ" sz="3200" dirty="0">
              <a:solidFill>
                <a:srgbClr val="C0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GB" sz="2800" dirty="0" err="1" smtClean="0"/>
              <a:t>MannKind</a:t>
            </a:r>
            <a:r>
              <a:rPr lang="en-GB" sz="2800" dirty="0" smtClean="0"/>
              <a:t> </a:t>
            </a:r>
            <a:r>
              <a:rPr lang="en-US" sz="2800" dirty="0" smtClean="0"/>
              <a:t>Corporation has developed a powdered formulation of insulin with a </a:t>
            </a:r>
            <a:r>
              <a:rPr lang="en-GB" sz="2800" dirty="0" smtClean="0"/>
              <a:t>higher percentage of absorption </a:t>
            </a:r>
            <a:r>
              <a:rPr lang="en-US" sz="2800" dirty="0" smtClean="0"/>
              <a:t>from the lungs. This product, </a:t>
            </a:r>
            <a:r>
              <a:rPr lang="en-GB" sz="2800" dirty="0" err="1" smtClean="0"/>
              <a:t>Afrezza</a:t>
            </a:r>
            <a:r>
              <a:rPr lang="en-GB" sz="2800" dirty="0" smtClean="0"/>
              <a:t>® (</a:t>
            </a:r>
            <a:r>
              <a:rPr lang="en-GB" sz="2800" dirty="0" err="1" smtClean="0"/>
              <a:t>Technosphere</a:t>
            </a:r>
            <a:r>
              <a:rPr lang="en-GB" sz="2800" dirty="0" smtClean="0"/>
              <a:t>® insulin), </a:t>
            </a:r>
            <a:r>
              <a:rPr lang="en-US" sz="2800" dirty="0" smtClean="0"/>
              <a:t>appears to have overcome some of the barriers that contributed to the withdrawal of </a:t>
            </a:r>
            <a:r>
              <a:rPr lang="en-US" sz="2800" dirty="0" err="1" smtClean="0"/>
              <a:t>Exubera</a:t>
            </a:r>
            <a:r>
              <a:rPr lang="en-GB" sz="2800" dirty="0" smtClean="0"/>
              <a:t>®</a:t>
            </a:r>
            <a:r>
              <a:rPr lang="en-US" sz="2800" dirty="0" smtClean="0"/>
              <a:t> and is currently under review by the FDA.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458611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dirty="0" smtClean="0"/>
              <a:t> </a:t>
            </a:r>
            <a:r>
              <a:rPr lang="en-US" dirty="0" err="1" smtClean="0"/>
              <a:t>Technosphere</a:t>
            </a:r>
            <a:r>
              <a:rPr lang="en-US" dirty="0" smtClean="0"/>
              <a:t> insulin is a new inhaled insulin preparation which mimics normal </a:t>
            </a:r>
            <a:r>
              <a:rPr lang="en-US" dirty="0" err="1" smtClean="0"/>
              <a:t>prandial</a:t>
            </a:r>
            <a:r>
              <a:rPr lang="en-US" dirty="0" smtClean="0"/>
              <a:t> insulin release. It decreases </a:t>
            </a:r>
            <a:r>
              <a:rPr lang="en-GB" dirty="0" smtClean="0"/>
              <a:t>post-</a:t>
            </a:r>
            <a:r>
              <a:rPr lang="en-GB" dirty="0" err="1" smtClean="0"/>
              <a:t>prandial</a:t>
            </a:r>
            <a:r>
              <a:rPr lang="en-GB" dirty="0" smtClean="0"/>
              <a:t> blood glucose</a:t>
            </a:r>
            <a:r>
              <a:rPr lang="en-US" dirty="0" smtClean="0"/>
              <a:t> (PPG) levels and has good </a:t>
            </a:r>
            <a:r>
              <a:rPr lang="en-US" dirty="0" err="1" smtClean="0"/>
              <a:t>glycaemic</a:t>
            </a:r>
            <a:r>
              <a:rPr lang="en-US" dirty="0" smtClean="0"/>
              <a:t> control </a:t>
            </a:r>
            <a:r>
              <a:rPr lang="en-GB" dirty="0" smtClean="0"/>
              <a:t>with significantly lesser hypoglycaemia.</a:t>
            </a:r>
            <a:r>
              <a:rPr lang="en-US" dirty="0" smtClean="0"/>
              <a:t> </a:t>
            </a:r>
          </a:p>
          <a:p>
            <a:pPr algn="l" rtl="0"/>
            <a:r>
              <a:rPr lang="en-US" dirty="0" smtClean="0"/>
              <a:t>Current data show that this formulation has no impact on pulmonary function</a:t>
            </a:r>
          </a:p>
          <a:p>
            <a:pPr algn="l" rtl="0"/>
            <a:r>
              <a:rPr lang="en-US" dirty="0" smtClean="0"/>
              <a:t> Long-term safety studies with regard to</a:t>
            </a:r>
          </a:p>
          <a:p>
            <a:pPr algn="l" rtl="0">
              <a:buNone/>
            </a:pPr>
            <a:r>
              <a:rPr lang="en-US" dirty="0" smtClean="0"/>
              <a:t>pulmonary function and risk for development of lung carcinoma need to </a:t>
            </a:r>
            <a:r>
              <a:rPr lang="en-GB" dirty="0" smtClean="0"/>
              <a:t>be monitored</a:t>
            </a:r>
          </a:p>
          <a:p>
            <a:pPr algn="l" rtl="0"/>
            <a:r>
              <a:rPr lang="en-US" dirty="0" smtClean="0"/>
              <a:t> The FDA is currently reviewing </a:t>
            </a:r>
            <a:r>
              <a:rPr lang="en-US" dirty="0" err="1" smtClean="0"/>
              <a:t>Technosphere</a:t>
            </a:r>
            <a:r>
              <a:rPr lang="en-US" dirty="0" smtClean="0"/>
              <a:t> insulin for use in both type 1  and type 2 diabetes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400" dirty="0" err="1" smtClean="0"/>
              <a:t>Technosphere</a:t>
            </a:r>
            <a:r>
              <a:rPr lang="en-GB" sz="4400" dirty="0" smtClean="0"/>
              <a:t>® insulin</a:t>
            </a:r>
            <a:endParaRPr lang="ar-IQ" dirty="0"/>
          </a:p>
        </p:txBody>
      </p:sp>
      <p:pic>
        <p:nvPicPr>
          <p:cNvPr id="4" name="Content Placeholder 3" descr="BUS-NIBS-insulin-300_tcm18-1346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2348880"/>
            <a:ext cx="4186589" cy="3014343"/>
          </a:xfrm>
        </p:spPr>
      </p:pic>
      <p:pic>
        <p:nvPicPr>
          <p:cNvPr id="1026" name="Picture 2" descr="C:\Users\hp pavilion\Pictures\Afrezza-Technosphere-insuli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556792"/>
            <a:ext cx="3684917" cy="2952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GB" b="1" dirty="0" smtClean="0"/>
              <a:t>Nasal </a:t>
            </a:r>
          </a:p>
          <a:p>
            <a:pPr algn="l" rtl="0">
              <a:buNone/>
            </a:pPr>
            <a:r>
              <a:rPr lang="en-GB" dirty="0" smtClean="0"/>
              <a:t>Disadvantage:</a:t>
            </a:r>
          </a:p>
          <a:p>
            <a:pPr marL="624078" indent="-514350" algn="l" rtl="0">
              <a:buFont typeface="+mj-lt"/>
              <a:buAutoNum type="arabicPeriod"/>
            </a:pPr>
            <a:r>
              <a:rPr lang="en-GB" dirty="0" smtClean="0"/>
              <a:t>Reproducibility (in particular under pathological conditions)</a:t>
            </a:r>
          </a:p>
          <a:p>
            <a:pPr marL="624078" indent="-514350" algn="l" rtl="0">
              <a:buFont typeface="+mj-lt"/>
              <a:buAutoNum type="arabicPeriod"/>
            </a:pPr>
            <a:r>
              <a:rPr lang="en-GB" dirty="0" smtClean="0"/>
              <a:t>Safety (e.g., cilliary movement)</a:t>
            </a:r>
          </a:p>
          <a:p>
            <a:pPr marL="624078" indent="-514350" algn="l" rtl="0">
              <a:buFont typeface="+mj-lt"/>
              <a:buAutoNum type="arabicPeriod"/>
            </a:pPr>
            <a:r>
              <a:rPr lang="en-GB" dirty="0" smtClean="0"/>
              <a:t>Low bioavailability for proteins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81228" indent="-571500" algn="l" rtl="0">
              <a:buFont typeface="+mj-lt"/>
              <a:buAutoNum type="romanUcPeriod" startAt="2"/>
            </a:pPr>
            <a:r>
              <a:rPr lang="en-GB" dirty="0" smtClean="0"/>
              <a:t>Pulmonary </a:t>
            </a:r>
          </a:p>
          <a:p>
            <a:pPr marL="681228" indent="-571500" algn="l" rtl="0">
              <a:buNone/>
            </a:pPr>
            <a:r>
              <a:rPr lang="en-GB" dirty="0" smtClean="0"/>
              <a:t>Advantage: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Relative easy to access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Fast uptake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Proven track record with “conventional” drugs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Substantial fractions of insulin are absorbed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Lower proteolytic activity than in the GI tract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Avoidance of hepatic first pass effect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Spatial containment of absorption enhancer(?)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endParaRPr lang="ar-IQ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GB" dirty="0" smtClean="0"/>
              <a:t>Pulmonary </a:t>
            </a:r>
          </a:p>
          <a:p>
            <a:pPr algn="l" rtl="0">
              <a:buNone/>
            </a:pPr>
            <a:r>
              <a:rPr lang="en-GB" dirty="0" smtClean="0"/>
              <a:t>Disadvantage:</a:t>
            </a:r>
          </a:p>
          <a:p>
            <a:pPr marL="624078" indent="-514350" algn="l" rtl="0">
              <a:buFont typeface="+mj-lt"/>
              <a:buAutoNum type="arabicPeriod"/>
            </a:pPr>
            <a:r>
              <a:rPr lang="en-GB" dirty="0" smtClean="0"/>
              <a:t>Reproducibility (in particular under pathological conditions, smoker/non-smoker)</a:t>
            </a:r>
          </a:p>
          <a:p>
            <a:pPr marL="624078" indent="-514350" algn="l" rtl="0">
              <a:buFont typeface="+mj-lt"/>
              <a:buAutoNum type="arabicPeriod"/>
            </a:pPr>
            <a:r>
              <a:rPr lang="en-GB" dirty="0" smtClean="0"/>
              <a:t>Safety (e.g., immunogenicity)</a:t>
            </a:r>
          </a:p>
          <a:p>
            <a:pPr marL="624078" indent="-514350" algn="l" rtl="0">
              <a:buFont typeface="+mj-lt"/>
              <a:buAutoNum type="arabicPeriod"/>
            </a:pPr>
            <a:r>
              <a:rPr lang="en-GB" dirty="0" smtClean="0"/>
              <a:t>Presence of macrophages in the lung with affinity for particulates</a:t>
            </a:r>
          </a:p>
          <a:p>
            <a:pPr marL="624078" indent="-514350" algn="l" rtl="0">
              <a:buFont typeface="+mj-lt"/>
              <a:buAutoNum type="arabicPeriod"/>
            </a:pP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688632"/>
          </a:xfrm>
        </p:spPr>
        <p:txBody>
          <a:bodyPr>
            <a:normAutofit fontScale="92500" lnSpcReduction="20000"/>
          </a:bodyPr>
          <a:lstStyle/>
          <a:p>
            <a:pPr marL="681228" indent="-571500" algn="l" rtl="0">
              <a:buFont typeface="+mj-lt"/>
              <a:buAutoNum type="romanUcPeriod" startAt="3"/>
            </a:pPr>
            <a:r>
              <a:rPr lang="en-GB" dirty="0" smtClean="0"/>
              <a:t>Rectal </a:t>
            </a:r>
          </a:p>
          <a:p>
            <a:pPr marL="681228" indent="-571500" algn="l" rtl="0">
              <a:buNone/>
            </a:pPr>
            <a:r>
              <a:rPr lang="en-GB" dirty="0" smtClean="0"/>
              <a:t>Advantage: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Easily accessible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Partial avoidance of hepatic first pass 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Probably lower proteolytic activity than in the upper parts of GI tract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Spatial containment of absorption enhancers is possible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Proven track record with a number of “conventional” drugs</a:t>
            </a:r>
          </a:p>
          <a:p>
            <a:pPr marL="681228" indent="-571500" algn="l" rtl="0">
              <a:buNone/>
            </a:pPr>
            <a:r>
              <a:rPr lang="en-GB" dirty="0" smtClean="0"/>
              <a:t>Disadvantage:</a:t>
            </a:r>
          </a:p>
          <a:p>
            <a:pPr marL="681228" indent="-571500" algn="l" rtl="0">
              <a:buNone/>
            </a:pPr>
            <a:r>
              <a:rPr lang="en-GB" dirty="0" smtClean="0"/>
              <a:t>Low bioavailability for proteins </a:t>
            </a:r>
          </a:p>
          <a:p>
            <a:pPr marL="681228" indent="-571500" algn="l" rtl="0">
              <a:buNone/>
            </a:pP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81228" indent="-571500" algn="l" rtl="0">
              <a:buFont typeface="+mj-lt"/>
              <a:buAutoNum type="romanUcPeriod" startAt="4"/>
            </a:pPr>
            <a:r>
              <a:rPr lang="en-GB" dirty="0" smtClean="0"/>
              <a:t>Buccal </a:t>
            </a:r>
          </a:p>
          <a:p>
            <a:pPr marL="681228" indent="-571500" algn="l" rtl="0">
              <a:buNone/>
            </a:pPr>
            <a:r>
              <a:rPr lang="en-GB" dirty="0" smtClean="0"/>
              <a:t>Advantage: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Easily accessible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Avoidance of hepatic first pass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Probably lower proteolytic activity than in the lower parts of the GI tract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Spatial containment of absorption enhancer is possible </a:t>
            </a:r>
          </a:p>
          <a:p>
            <a:pPr marL="681228" indent="-571500" algn="l" rtl="0">
              <a:buFont typeface="+mj-lt"/>
              <a:buAutoNum type="arabicPeriod"/>
            </a:pPr>
            <a:r>
              <a:rPr lang="en-GB" dirty="0" smtClean="0"/>
              <a:t>Option to remove formulation if necessary 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buNone/>
            </a:pPr>
            <a:r>
              <a:rPr lang="en-GB" dirty="0" smtClean="0"/>
              <a:t>Buccal </a:t>
            </a:r>
          </a:p>
          <a:p>
            <a:pPr algn="l" rtl="0">
              <a:buNone/>
            </a:pPr>
            <a:r>
              <a:rPr lang="en-GB" dirty="0" smtClean="0"/>
              <a:t>Disadvantage:</a:t>
            </a:r>
          </a:p>
          <a:p>
            <a:pPr marL="624078" indent="-514350" algn="l" rtl="0">
              <a:buFont typeface="+mj-lt"/>
              <a:buAutoNum type="arabicPeriod"/>
            </a:pPr>
            <a:r>
              <a:rPr lang="en-GB" dirty="0" smtClean="0"/>
              <a:t>Low bioavailability of proteins</a:t>
            </a:r>
          </a:p>
          <a:p>
            <a:pPr marL="624078" indent="-514350" algn="l" rtl="0">
              <a:buFont typeface="+mj-lt"/>
              <a:buAutoNum type="arabicPeriod"/>
            </a:pPr>
            <a:r>
              <a:rPr lang="en-GB" dirty="0" smtClean="0"/>
              <a:t>No proven track record yet (?)</a:t>
            </a:r>
            <a:endParaRPr lang="ar-IQ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706</TotalTime>
  <Words>1684</Words>
  <Application>Microsoft Office PowerPoint</Application>
  <PresentationFormat>On-screen Show (4:3)</PresentationFormat>
  <Paragraphs>211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Lecture 6  Delivery of proteins</vt:lpstr>
      <vt:lpstr>Alternative Route of Administration</vt:lpstr>
      <vt:lpstr>The potential pros and cons for different relevant routes</vt:lpstr>
      <vt:lpstr>Slide 4</vt:lpstr>
      <vt:lpstr>Slide 5</vt:lpstr>
      <vt:lpstr>Slide 6</vt:lpstr>
      <vt:lpstr>Slide 7</vt:lpstr>
      <vt:lpstr>Slide 8</vt:lpstr>
      <vt:lpstr>Slide 9</vt:lpstr>
      <vt:lpstr>Slide 10</vt:lpstr>
      <vt:lpstr>Conclusion </vt:lpstr>
      <vt:lpstr>Slide 12</vt:lpstr>
      <vt:lpstr>Absolute bioavailability of a number of proteins (intratracheal vs. IV) in rats</vt:lpstr>
      <vt:lpstr>Slide 14</vt:lpstr>
      <vt:lpstr>Slide 15</vt:lpstr>
      <vt:lpstr>Slide 16</vt:lpstr>
      <vt:lpstr>Nebulizers </vt:lpstr>
      <vt:lpstr>Nebulizers </vt:lpstr>
      <vt:lpstr>Slide 19</vt:lpstr>
      <vt:lpstr>Slide 20</vt:lpstr>
      <vt:lpstr>Slide 21</vt:lpstr>
      <vt:lpstr>Approaches to enhance bioavailability of proteins</vt:lpstr>
      <vt:lpstr>Examples of Absorption Enhancing Effects effect of glycocholate (absorption enhancer) on nasal bioavailability of some proteins and peptides.</vt:lpstr>
      <vt:lpstr>Change in blood glucose in rats after intranasal  administration of insulin. Using degradable starch microspheres loaded with insulin </vt:lpstr>
      <vt:lpstr>Slide 25</vt:lpstr>
      <vt:lpstr>Iontophoresis </vt:lpstr>
      <vt:lpstr>Slide 27</vt:lpstr>
      <vt:lpstr>Slide 28</vt:lpstr>
      <vt:lpstr>Plasma concentration versus time profiles after SC, IV and iontophoretic transdermal administration of growth hormone releasing factor (GRF) </vt:lpstr>
      <vt:lpstr>Slide 30</vt:lpstr>
      <vt:lpstr>Liposomes</vt:lpstr>
      <vt:lpstr>Liposomes </vt:lpstr>
      <vt:lpstr>Slide 33</vt:lpstr>
      <vt:lpstr>Slide 34</vt:lpstr>
      <vt:lpstr>Technosphere insulin: a new inhaled insulin</vt:lpstr>
      <vt:lpstr>Slide 36</vt:lpstr>
      <vt:lpstr>Technosphere® insulin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5 Delivery of proteins</dc:title>
  <dc:creator>hp pavilion</dc:creator>
  <cp:lastModifiedBy>hp pavilion</cp:lastModifiedBy>
  <cp:revision>75</cp:revision>
  <dcterms:created xsi:type="dcterms:W3CDTF">2013-04-01T01:36:11Z</dcterms:created>
  <dcterms:modified xsi:type="dcterms:W3CDTF">2015-05-14T15:14:12Z</dcterms:modified>
</cp:coreProperties>
</file>