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7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37" autoAdjust="0"/>
  </p:normalViewPr>
  <p:slideViewPr>
    <p:cSldViewPr>
      <p:cViewPr varScale="1">
        <p:scale>
          <a:sx n="70" d="100"/>
          <a:sy n="70" d="100"/>
        </p:scale>
        <p:origin x="-138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en-GB"/>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3322043-3530-49BD-A568-562C0DE9C509}" type="datetimeFigureOut">
              <a:rPr lang="en-GB" smtClean="0"/>
              <a:t>02/03/2018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en-GB"/>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5A24068-33E2-4E64-A569-816F807C55EA}" type="slidenum">
              <a:rPr lang="en-GB" smtClean="0"/>
              <a:t>‹#›</a:t>
            </a:fld>
            <a:endParaRPr lang="en-GB"/>
          </a:p>
        </p:txBody>
      </p:sp>
    </p:spTree>
    <p:extLst>
      <p:ext uri="{BB962C8B-B14F-4D97-AF65-F5344CB8AC3E}">
        <p14:creationId xmlns:p14="http://schemas.microsoft.com/office/powerpoint/2010/main" val="164767241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5A24068-33E2-4E64-A569-816F807C55EA}" type="slidenum">
              <a:rPr lang="en-GB" smtClean="0"/>
              <a:t>4</a:t>
            </a:fld>
            <a:endParaRPr lang="en-GB"/>
          </a:p>
        </p:txBody>
      </p:sp>
    </p:spTree>
    <p:extLst>
      <p:ext uri="{BB962C8B-B14F-4D97-AF65-F5344CB8AC3E}">
        <p14:creationId xmlns:p14="http://schemas.microsoft.com/office/powerpoint/2010/main" val="3652497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5A24068-33E2-4E64-A569-816F807C55EA}" type="slidenum">
              <a:rPr lang="en-GB" smtClean="0"/>
              <a:t>7</a:t>
            </a:fld>
            <a:endParaRPr lang="en-GB"/>
          </a:p>
        </p:txBody>
      </p:sp>
    </p:spTree>
    <p:extLst>
      <p:ext uri="{BB962C8B-B14F-4D97-AF65-F5344CB8AC3E}">
        <p14:creationId xmlns:p14="http://schemas.microsoft.com/office/powerpoint/2010/main" val="3003195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5A24068-33E2-4E64-A569-816F807C55EA}" type="slidenum">
              <a:rPr lang="en-GB" smtClean="0"/>
              <a:t>10</a:t>
            </a:fld>
            <a:endParaRPr lang="en-GB"/>
          </a:p>
        </p:txBody>
      </p:sp>
    </p:spTree>
    <p:extLst>
      <p:ext uri="{BB962C8B-B14F-4D97-AF65-F5344CB8AC3E}">
        <p14:creationId xmlns:p14="http://schemas.microsoft.com/office/powerpoint/2010/main" val="3848023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p:nvPr>
        </p:nvSpPr>
        <p:spPr>
          <a:xfrm>
            <a:off x="457200" y="685801"/>
            <a:ext cx="8001000" cy="2914650"/>
          </a:xfrm>
        </p:spPr>
        <p:txBody>
          <a:bodyPr>
            <a:normAutofit/>
          </a:bodyPr>
          <a:lstStyle/>
          <a:p>
            <a:pPr rtl="0"/>
            <a:r>
              <a:rPr lang="en-GB" sz="3200" b="1" dirty="0" smtClean="0">
                <a:solidFill>
                  <a:schemeClr val="tx2">
                    <a:lumMod val="60000"/>
                    <a:lumOff val="40000"/>
                  </a:schemeClr>
                </a:solidFill>
                <a:latin typeface="Arial Narrow" pitchFamily="34" charset="0"/>
              </a:rPr>
              <a:t>Al-</a:t>
            </a:r>
            <a:r>
              <a:rPr lang="en-GB" sz="3200" b="1" dirty="0" err="1" smtClean="0">
                <a:solidFill>
                  <a:schemeClr val="tx2">
                    <a:lumMod val="60000"/>
                    <a:lumOff val="40000"/>
                  </a:schemeClr>
                </a:solidFill>
                <a:latin typeface="Arial Narrow" pitchFamily="34" charset="0"/>
              </a:rPr>
              <a:t>mustansiryah</a:t>
            </a:r>
            <a:r>
              <a:rPr lang="en-GB" sz="3200" b="1" dirty="0" smtClean="0">
                <a:solidFill>
                  <a:schemeClr val="tx2">
                    <a:lumMod val="60000"/>
                    <a:lumOff val="40000"/>
                  </a:schemeClr>
                </a:solidFill>
                <a:latin typeface="Arial Narrow" pitchFamily="34" charset="0"/>
              </a:rPr>
              <a:t> University </a:t>
            </a:r>
            <a:br>
              <a:rPr lang="en-GB" sz="3200" b="1" dirty="0" smtClean="0">
                <a:solidFill>
                  <a:schemeClr val="tx2">
                    <a:lumMod val="60000"/>
                    <a:lumOff val="40000"/>
                  </a:schemeClr>
                </a:solidFill>
                <a:latin typeface="Arial Narrow" pitchFamily="34" charset="0"/>
              </a:rPr>
            </a:br>
            <a:r>
              <a:rPr lang="en-GB" sz="3200" b="1" dirty="0" smtClean="0">
                <a:solidFill>
                  <a:schemeClr val="tx2">
                    <a:lumMod val="60000"/>
                    <a:lumOff val="40000"/>
                  </a:schemeClr>
                </a:solidFill>
                <a:latin typeface="Arial Narrow" pitchFamily="34" charset="0"/>
              </a:rPr>
              <a:t>College of Pharmacy</a:t>
            </a:r>
            <a:r>
              <a:rPr lang="en-GB" b="1" dirty="0" smtClean="0">
                <a:solidFill>
                  <a:srgbClr val="FF0000"/>
                </a:solidFill>
                <a:latin typeface="Arial Narrow" pitchFamily="34" charset="0"/>
              </a:rPr>
              <a:t/>
            </a:r>
            <a:br>
              <a:rPr lang="en-GB" b="1" dirty="0" smtClean="0">
                <a:solidFill>
                  <a:srgbClr val="FF0000"/>
                </a:solidFill>
                <a:latin typeface="Arial Narrow" pitchFamily="34" charset="0"/>
              </a:rPr>
            </a:br>
            <a:r>
              <a:rPr lang="en-GB" b="1" dirty="0" smtClean="0">
                <a:solidFill>
                  <a:srgbClr val="FF0000"/>
                </a:solidFill>
                <a:latin typeface="Arial Narrow" pitchFamily="34" charset="0"/>
              </a:rPr>
              <a:t>Dosage Form </a:t>
            </a:r>
            <a:r>
              <a:rPr lang="en-GB" b="1" dirty="0" smtClean="0">
                <a:solidFill>
                  <a:srgbClr val="FF0000"/>
                </a:solidFill>
                <a:latin typeface="Arial Narrow" pitchFamily="34" charset="0"/>
              </a:rPr>
              <a:t>0Design </a:t>
            </a:r>
            <a:r>
              <a:rPr lang="en-GB" b="1" dirty="0" smtClean="0">
                <a:solidFill>
                  <a:srgbClr val="FF0000"/>
                </a:solidFill>
                <a:latin typeface="Arial Narrow" pitchFamily="34" charset="0"/>
              </a:rPr>
              <a:t>&amp; </a:t>
            </a:r>
            <a:r>
              <a:rPr lang="en-GB" b="1" dirty="0" smtClean="0">
                <a:solidFill>
                  <a:srgbClr val="FF0000"/>
                </a:solidFill>
                <a:latin typeface="Arial Narrow" pitchFamily="34" charset="0"/>
              </a:rPr>
              <a:t>Drug Delivery </a:t>
            </a:r>
            <a:endParaRPr lang="ar-IQ" b="1" dirty="0">
              <a:solidFill>
                <a:srgbClr val="FF0000"/>
              </a:solidFill>
              <a:latin typeface="Arial Narrow" pitchFamily="34" charset="0"/>
            </a:endParaRPr>
          </a:p>
        </p:txBody>
      </p:sp>
      <p:sp>
        <p:nvSpPr>
          <p:cNvPr id="6" name="Subtitle 2"/>
          <p:cNvSpPr>
            <a:spLocks noGrp="1"/>
          </p:cNvSpPr>
          <p:nvPr>
            <p:ph type="subTitle" idx="1"/>
          </p:nvPr>
        </p:nvSpPr>
        <p:spPr>
          <a:xfrm>
            <a:off x="685800" y="3276601"/>
            <a:ext cx="7086600" cy="3192438"/>
          </a:xfrm>
        </p:spPr>
        <p:txBody>
          <a:bodyPr>
            <a:normAutofit fontScale="77500" lnSpcReduction="20000"/>
          </a:bodyPr>
          <a:lstStyle/>
          <a:p>
            <a:pPr algn="l" rtl="0"/>
            <a:r>
              <a:rPr lang="en-GB" sz="3200" b="1" dirty="0" smtClean="0">
                <a:solidFill>
                  <a:schemeClr val="tx1"/>
                </a:solidFill>
              </a:rPr>
              <a:t>Chapter-3</a:t>
            </a:r>
          </a:p>
          <a:p>
            <a:pPr algn="l" rtl="0"/>
            <a:r>
              <a:rPr lang="en-US" sz="3200" b="1" dirty="0" smtClean="0">
                <a:solidFill>
                  <a:schemeClr val="tx1"/>
                </a:solidFill>
              </a:rPr>
              <a:t> Current Good Compounding Practices</a:t>
            </a:r>
          </a:p>
          <a:p>
            <a:pPr algn="l" rtl="0"/>
            <a:endParaRPr lang="en-US" b="1" dirty="0" smtClean="0">
              <a:solidFill>
                <a:schemeClr val="accent1">
                  <a:lumMod val="75000"/>
                </a:schemeClr>
              </a:solidFill>
            </a:endParaRPr>
          </a:p>
          <a:p>
            <a:pPr algn="l" rtl="0"/>
            <a:r>
              <a:rPr lang="en-US" b="1" i="1" dirty="0" smtClean="0">
                <a:solidFill>
                  <a:schemeClr val="tx1"/>
                </a:solidFill>
              </a:rPr>
              <a:t>Fifth Stage</a:t>
            </a:r>
          </a:p>
          <a:p>
            <a:pPr algn="l" rtl="0"/>
            <a:endParaRPr lang="en-US" b="1" dirty="0" smtClean="0">
              <a:solidFill>
                <a:schemeClr val="tx1"/>
              </a:solidFill>
            </a:endParaRPr>
          </a:p>
          <a:p>
            <a:pPr algn="l" rtl="0"/>
            <a:endParaRPr lang="en-US" sz="1400" b="1" dirty="0" smtClean="0">
              <a:solidFill>
                <a:schemeClr val="tx1"/>
              </a:solidFill>
              <a:latin typeface="Monotype Corsiva" pitchFamily="66" charset="0"/>
            </a:endParaRPr>
          </a:p>
          <a:p>
            <a:pPr algn="l" rtl="0"/>
            <a:endParaRPr lang="en-US" sz="1400" b="1" dirty="0" smtClean="0">
              <a:solidFill>
                <a:schemeClr val="tx1"/>
              </a:solidFill>
              <a:latin typeface="Monotype Corsiva" pitchFamily="66" charset="0"/>
            </a:endParaRPr>
          </a:p>
          <a:p>
            <a:pPr algn="l" rtl="0"/>
            <a:r>
              <a:rPr lang="en-US" sz="3000" b="1" dirty="0" err="1" smtClean="0">
                <a:solidFill>
                  <a:srgbClr val="7030A0"/>
                </a:solidFill>
                <a:latin typeface="Monotype Corsiva" pitchFamily="66" charset="0"/>
              </a:rPr>
              <a:t>Ashti</a:t>
            </a:r>
            <a:r>
              <a:rPr lang="en-US" sz="3000" b="1" dirty="0" smtClean="0">
                <a:solidFill>
                  <a:srgbClr val="7030A0"/>
                </a:solidFill>
                <a:latin typeface="Monotype Corsiva" pitchFamily="66" charset="0"/>
              </a:rPr>
              <a:t> M.H. </a:t>
            </a:r>
            <a:r>
              <a:rPr lang="en-US" sz="3000" b="1" dirty="0" err="1" smtClean="0">
                <a:solidFill>
                  <a:srgbClr val="7030A0"/>
                </a:solidFill>
                <a:latin typeface="Monotype Corsiva" pitchFamily="66" charset="0"/>
              </a:rPr>
              <a:t>Saeed</a:t>
            </a:r>
            <a:endParaRPr lang="en-US" sz="3000" b="1" dirty="0" smtClean="0">
              <a:solidFill>
                <a:srgbClr val="7030A0"/>
              </a:solidFill>
              <a:latin typeface="Monotype Corsiva" pitchFamily="66" charset="0"/>
            </a:endParaRPr>
          </a:p>
          <a:p>
            <a:pPr algn="l"/>
            <a:r>
              <a:rPr lang="en-US" sz="3000" b="1" dirty="0" err="1" smtClean="0">
                <a:solidFill>
                  <a:srgbClr val="7030A0"/>
                </a:solidFill>
                <a:latin typeface="Monotype Corsiva" pitchFamily="66" charset="0"/>
              </a:rPr>
              <a:t>Msc</a:t>
            </a:r>
            <a:r>
              <a:rPr lang="en-US" sz="3000" b="1" dirty="0" smtClean="0">
                <a:solidFill>
                  <a:srgbClr val="7030A0"/>
                </a:solidFill>
                <a:latin typeface="Monotype Corsiva" pitchFamily="66" charset="0"/>
              </a:rPr>
              <a:t> Drug </a:t>
            </a:r>
            <a:r>
              <a:rPr lang="en-US" sz="3000" b="1" dirty="0" smtClean="0">
                <a:solidFill>
                  <a:srgbClr val="7030A0"/>
                </a:solidFill>
                <a:latin typeface="Monotype Corsiva" pitchFamily="66" charset="0"/>
              </a:rPr>
              <a:t>Delivery</a:t>
            </a:r>
            <a:endParaRPr lang="ar-IQ" sz="3000" b="1" dirty="0">
              <a:solidFill>
                <a:srgbClr val="7030A0"/>
              </a:solidFill>
              <a:latin typeface="Monotype Corsiva" pitchFamily="66" charset="0"/>
            </a:endParaRPr>
          </a:p>
        </p:txBody>
      </p:sp>
    </p:spTree>
    <p:extLst>
      <p:ext uri="{BB962C8B-B14F-4D97-AF65-F5344CB8AC3E}">
        <p14:creationId xmlns:p14="http://schemas.microsoft.com/office/powerpoint/2010/main" val="507690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228600" y="152400"/>
            <a:ext cx="8686800" cy="5973763"/>
          </a:xfrm>
          <a:noFill/>
        </p:spPr>
        <p:txBody>
          <a:bodyPr>
            <a:normAutofit/>
          </a:bodyPr>
          <a:lstStyle/>
          <a:p>
            <a:pPr algn="just">
              <a:buNone/>
            </a:pPr>
            <a:r>
              <a:rPr lang="en-US" sz="2800" b="1" dirty="0" smtClean="0">
                <a:latin typeface="Monotype Corsiva" pitchFamily="66" charset="0"/>
                <a:cs typeface="Times New Roman" pitchFamily="18" charset="0"/>
              </a:rPr>
              <a:t>Glass </a:t>
            </a:r>
            <a:r>
              <a:rPr lang="en-US" sz="2800" b="1" dirty="0" smtClean="0">
                <a:latin typeface="Monotype Corsiva" pitchFamily="66" charset="0"/>
                <a:cs typeface="Times New Roman" pitchFamily="18" charset="0"/>
              </a:rPr>
              <a:t>used in packaging pharmaceuticals</a:t>
            </a:r>
          </a:p>
          <a:p>
            <a:pPr>
              <a:buBlip>
                <a:blip r:embed="rId3"/>
              </a:buBlip>
            </a:pPr>
            <a:r>
              <a:rPr lang="en-US" sz="2800" dirty="0" smtClean="0">
                <a:latin typeface="Monotype Corsiva" pitchFamily="66" charset="0"/>
              </a:rPr>
              <a:t>The glass used in packaging pharmaceuticals falls into four categories, depending on the chemical constitution of the glass and its ability </a:t>
            </a:r>
            <a:r>
              <a:rPr lang="en-GB" sz="2800" dirty="0" smtClean="0">
                <a:latin typeface="Monotype Corsiva" pitchFamily="66" charset="0"/>
              </a:rPr>
              <a:t>to resist deterioration</a:t>
            </a:r>
          </a:p>
          <a:p>
            <a:pPr algn="just">
              <a:buBlip>
                <a:blip r:embed="rId3"/>
              </a:buBlip>
            </a:pPr>
            <a:r>
              <a:rPr lang="en-US" sz="2800" b="1" dirty="0" smtClean="0">
                <a:latin typeface="Monotype Corsiva" pitchFamily="66" charset="0"/>
                <a:cs typeface="Times New Roman" pitchFamily="18" charset="0"/>
              </a:rPr>
              <a:t>Types I, II, and III</a:t>
            </a:r>
            <a:r>
              <a:rPr lang="en-US" sz="2800" dirty="0" smtClean="0">
                <a:latin typeface="Monotype Corsiva" pitchFamily="66" charset="0"/>
                <a:cs typeface="Times New Roman" pitchFamily="18" charset="0"/>
              </a:rPr>
              <a:t> intended for </a:t>
            </a:r>
            <a:r>
              <a:rPr lang="en-US" sz="2800" b="1" dirty="0" err="1" smtClean="0">
                <a:latin typeface="Monotype Corsiva" pitchFamily="66" charset="0"/>
                <a:cs typeface="Times New Roman" pitchFamily="18" charset="0"/>
              </a:rPr>
              <a:t>parenteral</a:t>
            </a:r>
            <a:r>
              <a:rPr lang="en-US" sz="2800" b="1" dirty="0" smtClean="0">
                <a:latin typeface="Monotype Corsiva" pitchFamily="66" charset="0"/>
                <a:cs typeface="Times New Roman" pitchFamily="18" charset="0"/>
              </a:rPr>
              <a:t> products</a:t>
            </a:r>
            <a:r>
              <a:rPr lang="en-US" sz="2800" dirty="0" smtClean="0">
                <a:latin typeface="Monotype Corsiva" pitchFamily="66" charset="0"/>
                <a:cs typeface="Times New Roman" pitchFamily="18" charset="0"/>
              </a:rPr>
              <a:t>, and type </a:t>
            </a:r>
            <a:r>
              <a:rPr lang="en-US" sz="2800" b="1" dirty="0" smtClean="0">
                <a:latin typeface="Monotype Corsiva" pitchFamily="66" charset="0"/>
                <a:cs typeface="Times New Roman" pitchFamily="18" charset="0"/>
              </a:rPr>
              <a:t>IV:</a:t>
            </a:r>
            <a:r>
              <a:rPr lang="en-US" sz="2800" dirty="0" smtClean="0">
                <a:latin typeface="Monotype Corsiva" pitchFamily="66" charset="0"/>
                <a:cs typeface="Times New Roman" pitchFamily="18" charset="0"/>
              </a:rPr>
              <a:t> </a:t>
            </a:r>
            <a:r>
              <a:rPr lang="en-US" sz="2800" b="1" dirty="0" smtClean="0">
                <a:latin typeface="Monotype Corsiva" pitchFamily="66" charset="0"/>
                <a:cs typeface="Times New Roman" pitchFamily="18" charset="0"/>
              </a:rPr>
              <a:t>NP</a:t>
            </a:r>
            <a:r>
              <a:rPr lang="en-US" sz="2800" dirty="0" smtClean="0">
                <a:latin typeface="Monotype Corsiva" pitchFamily="66" charset="0"/>
                <a:cs typeface="Times New Roman" pitchFamily="18" charset="0"/>
              </a:rPr>
              <a:t> is intended for other products.</a:t>
            </a:r>
          </a:p>
          <a:p>
            <a:pPr algn="just">
              <a:buNone/>
            </a:pPr>
            <a:r>
              <a:rPr lang="en-US" sz="2800" dirty="0" smtClean="0">
                <a:latin typeface="Monotype Corsiva" pitchFamily="66" charset="0"/>
                <a:cs typeface="Times New Roman" pitchFamily="18" charset="0"/>
              </a:rPr>
              <a:t>Each type tested according to resistance to water attack. </a:t>
            </a:r>
          </a:p>
          <a:p>
            <a:pPr algn="just">
              <a:buBlip>
                <a:blip r:embed="rId3"/>
              </a:buBlip>
            </a:pPr>
            <a:r>
              <a:rPr lang="en-US" sz="2800" dirty="0" smtClean="0">
                <a:latin typeface="Monotype Corsiva" pitchFamily="66" charset="0"/>
                <a:cs typeface="Times New Roman" pitchFamily="18" charset="0"/>
              </a:rPr>
              <a:t>Degree of attack is determined by </a:t>
            </a:r>
            <a:r>
              <a:rPr lang="en-US" sz="2800" b="1" dirty="0" smtClean="0">
                <a:latin typeface="Monotype Corsiva" pitchFamily="66" charset="0"/>
                <a:cs typeface="Times New Roman" pitchFamily="18" charset="0"/>
              </a:rPr>
              <a:t>amount of alkali released </a:t>
            </a:r>
            <a:r>
              <a:rPr lang="en-US" sz="2800" dirty="0" smtClean="0">
                <a:latin typeface="Monotype Corsiva" pitchFamily="66" charset="0"/>
                <a:cs typeface="Times New Roman" pitchFamily="18" charset="0"/>
              </a:rPr>
              <a:t>from glass in specified test conditions. </a:t>
            </a:r>
          </a:p>
          <a:p>
            <a:pPr algn="just">
              <a:buBlip>
                <a:blip r:embed="rId3"/>
              </a:buBlip>
            </a:pPr>
            <a:r>
              <a:rPr lang="en-US" sz="2800" dirty="0" smtClean="0">
                <a:latin typeface="Monotype Corsiva" pitchFamily="66" charset="0"/>
                <a:cs typeface="Times New Roman" pitchFamily="18" charset="0"/>
              </a:rPr>
              <a:t>leaching of alkali from glass to preparation could alter pH and/or Stability of product. </a:t>
            </a:r>
          </a:p>
          <a:p>
            <a:pPr algn="just">
              <a:buBlip>
                <a:blip r:embed="rId3"/>
              </a:buBlip>
            </a:pPr>
            <a:r>
              <a:rPr lang="en-US" sz="2800" dirty="0" smtClean="0">
                <a:latin typeface="Monotype Corsiva" pitchFamily="66" charset="0"/>
                <a:cs typeface="Times New Roman" pitchFamily="18" charset="0"/>
              </a:rPr>
              <a:t>Type I is most resistant glass of 4 categories.</a:t>
            </a:r>
          </a:p>
          <a:p>
            <a:pPr>
              <a:buBlip>
                <a:blip r:embed="rId3"/>
              </a:buBlip>
            </a:pPr>
            <a:endParaRPr lang="en-GB" dirty="0"/>
          </a:p>
        </p:txBody>
      </p:sp>
    </p:spTree>
    <p:extLst>
      <p:ext uri="{BB962C8B-B14F-4D97-AF65-F5344CB8AC3E}">
        <p14:creationId xmlns:p14="http://schemas.microsoft.com/office/powerpoint/2010/main" val="3761316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228600" y="1524000"/>
            <a:ext cx="8458200" cy="5257799"/>
          </a:xfrm>
        </p:spPr>
        <p:txBody>
          <a:bodyPr>
            <a:normAutofit lnSpcReduction="10000"/>
          </a:bodyPr>
          <a:lstStyle/>
          <a:p>
            <a:pPr marL="624078" indent="-514350" algn="just">
              <a:buClr>
                <a:srgbClr val="FF0000"/>
              </a:buClr>
              <a:buFont typeface="+mj-lt"/>
              <a:buAutoNum type="arabicParenR"/>
            </a:pPr>
            <a:r>
              <a:rPr lang="en-US" sz="3200" dirty="0" smtClean="0">
                <a:latin typeface="Monotype Corsiva" pitchFamily="66" charset="0"/>
              </a:rPr>
              <a:t>Its advantage over glass in lightness of weight and resistance to impact, which reduces transportation costs and losses due to container damage</a:t>
            </a:r>
          </a:p>
          <a:p>
            <a:pPr marL="624078" indent="-514350" algn="just">
              <a:buClr>
                <a:srgbClr val="FF0000"/>
              </a:buClr>
              <a:buFont typeface="+mj-lt"/>
              <a:buAutoNum type="arabicParenR"/>
            </a:pPr>
            <a:r>
              <a:rPr lang="en-US" sz="3200" dirty="0" smtClean="0">
                <a:latin typeface="Monotype Corsiva" pitchFamily="66" charset="0"/>
              </a:rPr>
              <a:t>The versatility in container design and consumer acceptance</a:t>
            </a:r>
          </a:p>
          <a:p>
            <a:pPr marL="624078" indent="-514350" algn="just">
              <a:buClr>
                <a:srgbClr val="FF0000"/>
              </a:buClr>
              <a:buFont typeface="+mj-lt"/>
              <a:buAutoNum type="arabicParenR" startAt="3"/>
            </a:pPr>
            <a:r>
              <a:rPr lang="en-US" sz="3200" dirty="0" smtClean="0">
                <a:latin typeface="Monotype Corsiva" pitchFamily="66" charset="0"/>
              </a:rPr>
              <a:t>Consumer preference for plastic squeeze bottles in administration of ophthalmic, nasal sprays, and lotions.</a:t>
            </a:r>
          </a:p>
          <a:p>
            <a:pPr marL="624078" indent="-514350" algn="just">
              <a:buClr>
                <a:srgbClr val="FF0000"/>
              </a:buClr>
              <a:buFont typeface="+mj-lt"/>
              <a:buAutoNum type="arabicParenR" startAt="4"/>
            </a:pPr>
            <a:r>
              <a:rPr lang="en-US" sz="3200" dirty="0" smtClean="0">
                <a:latin typeface="Monotype Corsiva" pitchFamily="66" charset="0"/>
              </a:rPr>
              <a:t>The popularity of blister packaging and unit-dose dispensing, particularly in health care institutions.</a:t>
            </a:r>
          </a:p>
          <a:p>
            <a:endParaRPr lang="en-GB" dirty="0"/>
          </a:p>
        </p:txBody>
      </p:sp>
      <p:sp>
        <p:nvSpPr>
          <p:cNvPr id="5" name="Title 2"/>
          <p:cNvSpPr>
            <a:spLocks noGrp="1"/>
          </p:cNvSpPr>
          <p:nvPr>
            <p:ph type="title"/>
          </p:nvPr>
        </p:nvSpPr>
        <p:spPr>
          <a:xfrm>
            <a:off x="159224" y="-39805"/>
            <a:ext cx="8222776" cy="1713931"/>
          </a:xfrm>
        </p:spPr>
        <p:txBody>
          <a:bodyPr>
            <a:normAutofit/>
          </a:bodyPr>
          <a:lstStyle/>
          <a:p>
            <a:pPr algn="just"/>
            <a:r>
              <a:rPr sz="3200" b="1" dirty="0" smtClean="0">
                <a:latin typeface="Monotype Corsiva" pitchFamily="66" charset="0"/>
              </a:rPr>
              <a:t>The widespread use of plastic containers arose from a number of factors, including the following:</a:t>
            </a:r>
            <a:endParaRPr lang="en-GB" sz="3200" b="1" dirty="0"/>
          </a:p>
        </p:txBody>
      </p:sp>
    </p:spTree>
    <p:extLst>
      <p:ext uri="{BB962C8B-B14F-4D97-AF65-F5344CB8AC3E}">
        <p14:creationId xmlns:p14="http://schemas.microsoft.com/office/powerpoint/2010/main" val="4170115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GB" dirty="0" smtClean="0"/>
              <a:t>THANK YOU </a:t>
            </a:r>
            <a:endParaRPr lang="en-GB" dirty="0"/>
          </a:p>
        </p:txBody>
      </p:sp>
    </p:spTree>
    <p:extLst>
      <p:ext uri="{BB962C8B-B14F-4D97-AF65-F5344CB8AC3E}">
        <p14:creationId xmlns:p14="http://schemas.microsoft.com/office/powerpoint/2010/main" val="223622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28600" y="381000"/>
            <a:ext cx="8686800" cy="6172200"/>
          </a:xfrm>
        </p:spPr>
        <p:txBody>
          <a:bodyPr>
            <a:normAutofit/>
          </a:bodyPr>
          <a:lstStyle/>
          <a:p>
            <a:pPr algn="ctr" rtl="0">
              <a:buNone/>
            </a:pPr>
            <a:r>
              <a:rPr lang="en-US" b="1" dirty="0" smtClean="0"/>
              <a:t>National Association of Boards of Pharmacy: </a:t>
            </a:r>
            <a:endParaRPr lang="ar-IQ" b="1" dirty="0" smtClean="0"/>
          </a:p>
          <a:p>
            <a:pPr algn="l" rtl="0">
              <a:buNone/>
            </a:pPr>
            <a:r>
              <a:rPr lang="en-US" sz="2800" dirty="0" smtClean="0">
                <a:latin typeface="Monotype Corsiva" pitchFamily="66" charset="0"/>
              </a:rPr>
              <a:t>It discusses the following recommendations , include:</a:t>
            </a:r>
          </a:p>
          <a:p>
            <a:pPr marL="514350" indent="-514350" algn="l" rtl="0">
              <a:buNone/>
            </a:pPr>
            <a:r>
              <a:rPr lang="en-US" sz="2800" dirty="0" smtClean="0">
                <a:latin typeface="Monotype Corsiva" pitchFamily="66" charset="0"/>
              </a:rPr>
              <a:t>General </a:t>
            </a:r>
            <a:r>
              <a:rPr lang="en-US" sz="2800" dirty="0" smtClean="0">
                <a:latin typeface="Monotype Corsiva" pitchFamily="66" charset="0"/>
              </a:rPr>
              <a:t>provisions, provides two important definitions:</a:t>
            </a:r>
          </a:p>
          <a:p>
            <a:pPr marL="514350" indent="-514350">
              <a:buFont typeface="Wingdings" pitchFamily="2" charset="2"/>
              <a:buChar char="ü"/>
            </a:pPr>
            <a:r>
              <a:rPr lang="en-US" sz="2800" dirty="0" smtClean="0">
                <a:latin typeface="Monotype Corsiva" pitchFamily="66" charset="0"/>
              </a:rPr>
              <a:t>“Compounding” means the preparation, mixing, assembling, packaging, or labeling of a drug or device as well as it includes preparation of drug or device to fit the unique need of a patient.</a:t>
            </a:r>
          </a:p>
          <a:p>
            <a:pPr>
              <a:buFont typeface="Wingdings" pitchFamily="2" charset="2"/>
              <a:buChar char="ü"/>
            </a:pPr>
            <a:r>
              <a:rPr lang="en-US" sz="2800" dirty="0" smtClean="0">
                <a:latin typeface="Monotype Corsiva" pitchFamily="66" charset="0"/>
              </a:rPr>
              <a:t>“Manufacturing” means the production, preparation, propagation, conversion, or processing of a drug or device. It also includes preparation and promotion of commercially  available products from bulk  compounds for resale by practitioners, pharmacies or other persons.</a:t>
            </a:r>
          </a:p>
          <a:p>
            <a:pPr marL="514350" indent="-514350">
              <a:buNone/>
            </a:pPr>
            <a:endParaRPr lang="ar-IQ" dirty="0"/>
          </a:p>
        </p:txBody>
      </p:sp>
    </p:spTree>
    <p:extLst>
      <p:ext uri="{BB962C8B-B14F-4D97-AF65-F5344CB8AC3E}">
        <p14:creationId xmlns:p14="http://schemas.microsoft.com/office/powerpoint/2010/main" val="323562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28600" y="228600"/>
            <a:ext cx="8534400" cy="6049963"/>
          </a:xfrm>
        </p:spPr>
        <p:txBody>
          <a:bodyPr>
            <a:normAutofit fontScale="85000" lnSpcReduction="20000"/>
          </a:bodyPr>
          <a:lstStyle/>
          <a:p>
            <a:pPr algn="ctr" rtl="0">
              <a:buNone/>
            </a:pPr>
            <a:r>
              <a:rPr lang="en-US" sz="2800" b="1" dirty="0" smtClean="0"/>
              <a:t>Packaging, Labeling, and Storage of Pharmaceuticals</a:t>
            </a:r>
          </a:p>
          <a:p>
            <a:pPr algn="ctr" rtl="0">
              <a:buNone/>
            </a:pPr>
            <a:r>
              <a:rPr lang="en-US" sz="3600" b="1" dirty="0" smtClean="0">
                <a:latin typeface="Monotype Corsiva" pitchFamily="66" charset="0"/>
              </a:rPr>
              <a:t>C</a:t>
            </a:r>
            <a:r>
              <a:rPr lang="en-US" sz="3600" b="1" u="sng" dirty="0" smtClean="0">
                <a:latin typeface="Monotype Corsiva" pitchFamily="66" charset="0"/>
              </a:rPr>
              <a:t>ONTAINER</a:t>
            </a:r>
          </a:p>
          <a:p>
            <a:pPr algn="just">
              <a:buNone/>
            </a:pPr>
            <a:r>
              <a:rPr lang="en-US" sz="3200" dirty="0" smtClean="0">
                <a:latin typeface="Monotype Corsiva" pitchFamily="66" charset="0"/>
                <a:cs typeface="Times New Roman" pitchFamily="18" charset="0"/>
              </a:rPr>
              <a:t>It must provide adequate drug stability. </a:t>
            </a:r>
            <a:r>
              <a:rPr lang="en-US" sz="3200" dirty="0" smtClean="0">
                <a:latin typeface="Monotype Corsiva" pitchFamily="66" charset="0"/>
              </a:rPr>
              <a:t>Depending on the intended use and type of container, among the qualities tested are the following</a:t>
            </a:r>
            <a:r>
              <a:rPr lang="en-US" sz="2800" dirty="0" smtClean="0">
                <a:latin typeface="Monotype Corsiva" pitchFamily="66" charset="0"/>
              </a:rPr>
              <a:t> :-</a:t>
            </a:r>
          </a:p>
          <a:p>
            <a:pPr algn="just" rtl="0">
              <a:buBlip>
                <a:blip r:embed="rId2"/>
              </a:buBlip>
            </a:pPr>
            <a:r>
              <a:rPr lang="en-US" sz="2800" dirty="0" smtClean="0">
                <a:latin typeface="Monotype Corsiva" pitchFamily="66" charset="0"/>
              </a:rPr>
              <a:t>Physicochemical properties</a:t>
            </a:r>
          </a:p>
          <a:p>
            <a:pPr algn="just" rtl="0">
              <a:buBlip>
                <a:blip r:embed="rId2"/>
              </a:buBlip>
            </a:pPr>
            <a:r>
              <a:rPr lang="en-US" sz="2800" dirty="0" smtClean="0">
                <a:latin typeface="Monotype Corsiva" pitchFamily="66" charset="0"/>
              </a:rPr>
              <a:t>Light-transmission for glass or plastic</a:t>
            </a:r>
          </a:p>
          <a:p>
            <a:pPr algn="just" rtl="0">
              <a:buBlip>
                <a:blip r:embed="rId2"/>
              </a:buBlip>
            </a:pPr>
            <a:r>
              <a:rPr lang="en-US" sz="2800" dirty="0" smtClean="0">
                <a:latin typeface="Monotype Corsiva" pitchFamily="66" charset="0"/>
              </a:rPr>
              <a:t>Drug compatibility</a:t>
            </a:r>
          </a:p>
          <a:p>
            <a:pPr algn="just" rtl="0">
              <a:buBlip>
                <a:blip r:embed="rId2"/>
              </a:buBlip>
            </a:pPr>
            <a:r>
              <a:rPr lang="en-US" sz="2800" dirty="0" smtClean="0">
                <a:latin typeface="Monotype Corsiva" pitchFamily="66" charset="0"/>
              </a:rPr>
              <a:t>Leaching and/or migration</a:t>
            </a:r>
          </a:p>
          <a:p>
            <a:pPr algn="just" rtl="0">
              <a:buBlip>
                <a:blip r:embed="rId2"/>
              </a:buBlip>
            </a:pPr>
            <a:r>
              <a:rPr lang="en-US" sz="2800" dirty="0" err="1" smtClean="0">
                <a:latin typeface="Monotype Corsiva" pitchFamily="66" charset="0"/>
              </a:rPr>
              <a:t>Vapour</a:t>
            </a:r>
            <a:r>
              <a:rPr lang="en-US" sz="2800" dirty="0" smtClean="0">
                <a:latin typeface="Monotype Corsiva" pitchFamily="66" charset="0"/>
              </a:rPr>
              <a:t> transmission for plastics</a:t>
            </a:r>
          </a:p>
          <a:p>
            <a:pPr algn="just" rtl="0">
              <a:buBlip>
                <a:blip r:embed="rId2"/>
              </a:buBlip>
            </a:pPr>
            <a:r>
              <a:rPr lang="en-US" sz="2800" dirty="0" smtClean="0">
                <a:latin typeface="Monotype Corsiva" pitchFamily="66" charset="0"/>
              </a:rPr>
              <a:t>Moisture barrier</a:t>
            </a:r>
          </a:p>
          <a:p>
            <a:pPr algn="just" rtl="0">
              <a:buBlip>
                <a:blip r:embed="rId2"/>
              </a:buBlip>
            </a:pPr>
            <a:r>
              <a:rPr lang="en-US" sz="2800" dirty="0" smtClean="0">
                <a:latin typeface="Monotype Corsiva" pitchFamily="66" charset="0"/>
              </a:rPr>
              <a:t>Toxicity for plastics</a:t>
            </a:r>
          </a:p>
          <a:p>
            <a:pPr algn="just" rtl="0">
              <a:buBlip>
                <a:blip r:embed="rId2"/>
              </a:buBlip>
            </a:pPr>
            <a:r>
              <a:rPr lang="en-US" sz="2800" dirty="0" smtClean="0">
                <a:latin typeface="Monotype Corsiva" pitchFamily="66" charset="0"/>
              </a:rPr>
              <a:t>Valve, actuator, metered dose, particle size, spray</a:t>
            </a:r>
            <a:r>
              <a:rPr lang="ar-IQ" sz="2800" dirty="0" smtClean="0">
                <a:latin typeface="Monotype Corsiva" pitchFamily="66" charset="0"/>
              </a:rPr>
              <a:t> </a:t>
            </a:r>
            <a:r>
              <a:rPr lang="en-US" sz="2800" dirty="0" smtClean="0">
                <a:latin typeface="Monotype Corsiva" pitchFamily="66" charset="0"/>
              </a:rPr>
              <a:t>characteristics, and leaks for aerosols</a:t>
            </a:r>
          </a:p>
          <a:p>
            <a:pPr algn="just" rtl="0">
              <a:buBlip>
                <a:blip r:embed="rId2"/>
              </a:buBlip>
            </a:pPr>
            <a:r>
              <a:rPr lang="en-US" sz="2800" dirty="0" smtClean="0">
                <a:latin typeface="Monotype Corsiva" pitchFamily="66" charset="0"/>
              </a:rPr>
              <a:t>Sterility and permeation for parenteral containers</a:t>
            </a:r>
          </a:p>
          <a:p>
            <a:pPr algn="just" rtl="0">
              <a:buBlip>
                <a:blip r:embed="rId2"/>
              </a:buBlip>
            </a:pPr>
            <a:r>
              <a:rPr lang="en-US" sz="2800" dirty="0" smtClean="0">
                <a:latin typeface="Monotype Corsiva" pitchFamily="66" charset="0"/>
              </a:rPr>
              <a:t>Drug stability for all packaging</a:t>
            </a:r>
          </a:p>
          <a:p>
            <a:pPr algn="l" rtl="0">
              <a:buBlip>
                <a:blip r:embed="rId2"/>
              </a:buBlip>
            </a:pPr>
            <a:endParaRPr lang="ar-IQ" dirty="0"/>
          </a:p>
        </p:txBody>
      </p:sp>
    </p:spTree>
    <p:extLst>
      <p:ext uri="{BB962C8B-B14F-4D97-AF65-F5344CB8AC3E}">
        <p14:creationId xmlns:p14="http://schemas.microsoft.com/office/powerpoint/2010/main" val="925798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533400" y="1951037"/>
            <a:ext cx="8229600" cy="4525963"/>
          </a:xfrm>
        </p:spPr>
        <p:txBody>
          <a:bodyPr>
            <a:normAutofit fontScale="85000" lnSpcReduction="10000"/>
          </a:bodyPr>
          <a:lstStyle/>
          <a:p>
            <a:pPr algn="l" rtl="0"/>
            <a:endParaRPr lang="en-US" sz="2800" dirty="0" smtClean="0">
              <a:latin typeface="Monotype Corsiva" pitchFamily="66" charset="0"/>
            </a:endParaRPr>
          </a:p>
          <a:p>
            <a:pPr algn="l" rtl="0">
              <a:buClr>
                <a:srgbClr val="FF0000"/>
              </a:buClr>
              <a:buFont typeface="Wingdings" pitchFamily="2" charset="2"/>
              <a:buChar char="v"/>
            </a:pPr>
            <a:r>
              <a:rPr lang="en-US" sz="2800" dirty="0" smtClean="0">
                <a:latin typeface="Monotype Corsiva" pitchFamily="66" charset="0"/>
              </a:rPr>
              <a:t>  According to the USP, </a:t>
            </a:r>
          </a:p>
          <a:p>
            <a:pPr algn="l" rtl="0">
              <a:buNone/>
            </a:pPr>
            <a:r>
              <a:rPr lang="en-US" sz="2800" dirty="0" smtClean="0">
                <a:latin typeface="Monotype Corsiva" pitchFamily="66" charset="0"/>
              </a:rPr>
              <a:t>    a </a:t>
            </a:r>
            <a:r>
              <a:rPr lang="en-US" sz="2800" b="1" dirty="0" smtClean="0">
                <a:latin typeface="Monotype Corsiva" pitchFamily="66" charset="0"/>
              </a:rPr>
              <a:t>container</a:t>
            </a:r>
            <a:r>
              <a:rPr lang="en-US" sz="2800" dirty="0" smtClean="0">
                <a:latin typeface="Monotype Corsiva" pitchFamily="66" charset="0"/>
              </a:rPr>
              <a:t>  is “that which holds the article and is </a:t>
            </a:r>
          </a:p>
          <a:p>
            <a:pPr algn="l" rtl="0">
              <a:buNone/>
            </a:pPr>
            <a:r>
              <a:rPr lang="en-US" sz="2800" dirty="0" smtClean="0">
                <a:latin typeface="Monotype Corsiva" pitchFamily="66" charset="0"/>
              </a:rPr>
              <a:t>    or may be in direct contact with the article.” </a:t>
            </a:r>
          </a:p>
          <a:p>
            <a:pPr algn="l" rtl="0">
              <a:buClr>
                <a:srgbClr val="FF0000"/>
              </a:buClr>
              <a:buFont typeface="Wingdings" pitchFamily="2" charset="2"/>
              <a:buChar char="v"/>
            </a:pPr>
            <a:r>
              <a:rPr lang="en-US" sz="2800" dirty="0" smtClean="0">
                <a:latin typeface="Monotype Corsiva" pitchFamily="66" charset="0"/>
              </a:rPr>
              <a:t> </a:t>
            </a:r>
            <a:r>
              <a:rPr lang="en-US" sz="3200" dirty="0" smtClean="0">
                <a:latin typeface="Monotype Corsiva" pitchFamily="66" charset="0"/>
              </a:rPr>
              <a:t>The immediate container</a:t>
            </a:r>
          </a:p>
          <a:p>
            <a:pPr algn="l" rtl="0">
              <a:buClr>
                <a:srgbClr val="FF0000"/>
              </a:buClr>
              <a:buNone/>
            </a:pPr>
            <a:r>
              <a:rPr lang="en-US" sz="3200" dirty="0" smtClean="0">
                <a:latin typeface="Monotype Corsiva" pitchFamily="66" charset="0"/>
              </a:rPr>
              <a:t>    is “that which is in direct contact with the article at all times.” The closure is part of the container.</a:t>
            </a:r>
          </a:p>
          <a:p>
            <a:pPr algn="l" rtl="0">
              <a:buClr>
                <a:srgbClr val="FF0000"/>
              </a:buClr>
              <a:buFont typeface="Wingdings" pitchFamily="2" charset="2"/>
              <a:buChar char="v"/>
            </a:pPr>
            <a:r>
              <a:rPr lang="en-US" sz="3200" dirty="0" smtClean="0">
                <a:latin typeface="Monotype Corsiva" pitchFamily="66" charset="0"/>
              </a:rPr>
              <a:t> The container, including the closure, should be clean and dry before it is filled with the drug. And it must not interact physically or chemically with the drug so as to alter its strength, quality, or purity beyond the official requirements. </a:t>
            </a:r>
          </a:p>
          <a:p>
            <a:pPr algn="l" rtl="0">
              <a:buNone/>
            </a:pPr>
            <a:endParaRPr lang="ar-IQ" dirty="0" smtClean="0"/>
          </a:p>
          <a:p>
            <a:pPr algn="l" rtl="0"/>
            <a:endParaRPr lang="ar-IQ" dirty="0"/>
          </a:p>
        </p:txBody>
      </p:sp>
      <p:pic>
        <p:nvPicPr>
          <p:cNvPr id="5" name="Picture 4"/>
          <p:cNvPicPr>
            <a:picLocks noChangeAspect="1" noChangeArrowheads="1"/>
          </p:cNvPicPr>
          <p:nvPr/>
        </p:nvPicPr>
        <p:blipFill>
          <a:blip r:embed="rId3"/>
          <a:srcRect/>
          <a:stretch>
            <a:fillRect/>
          </a:stretch>
        </p:blipFill>
        <p:spPr bwMode="auto">
          <a:xfrm>
            <a:off x="4876800" y="-35832"/>
            <a:ext cx="4223426" cy="2555875"/>
          </a:xfrm>
          <a:prstGeom prst="rect">
            <a:avLst/>
          </a:prstGeom>
          <a:noFill/>
          <a:ln w="9525">
            <a:noFill/>
            <a:miter lim="800000"/>
            <a:headEnd/>
            <a:tailEnd/>
          </a:ln>
          <a:effectLst/>
        </p:spPr>
      </p:pic>
    </p:spTree>
    <p:extLst>
      <p:ext uri="{BB962C8B-B14F-4D97-AF65-F5344CB8AC3E}">
        <p14:creationId xmlns:p14="http://schemas.microsoft.com/office/powerpoint/2010/main" val="3267600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304800" y="321809"/>
            <a:ext cx="8367486" cy="5621791"/>
          </a:xfrm>
        </p:spPr>
        <p:txBody>
          <a:bodyPr>
            <a:normAutofit/>
          </a:bodyPr>
          <a:lstStyle/>
          <a:p>
            <a:pPr algn="just"/>
            <a:r>
              <a:rPr lang="en-US" sz="2800" dirty="0" smtClean="0">
                <a:latin typeface="Monotype Corsiva" pitchFamily="66" charset="0"/>
              </a:rPr>
              <a:t>The USP classified containers to their ability to protect their  contents from external conditions, as following: </a:t>
            </a:r>
          </a:p>
          <a:p>
            <a:pPr algn="just">
              <a:buNone/>
            </a:pPr>
            <a:endParaRPr lang="en-US" sz="2800" dirty="0" smtClean="0">
              <a:latin typeface="Monotype Corsiva" pitchFamily="66" charset="0"/>
            </a:endParaRPr>
          </a:p>
          <a:p>
            <a:pPr marL="514350" indent="-514350" algn="just">
              <a:buNone/>
            </a:pPr>
            <a:r>
              <a:rPr lang="en-US" sz="2800" dirty="0" smtClean="0">
                <a:latin typeface="Monotype Corsiva" pitchFamily="66" charset="0"/>
              </a:rPr>
              <a:t>1. A well- closed container:</a:t>
            </a:r>
            <a:r>
              <a:rPr lang="en-US" sz="2800" dirty="0" smtClean="0">
                <a:latin typeface="Monotype Corsiva" pitchFamily="66" charset="0"/>
                <a:cs typeface="Times New Roman" pitchFamily="18" charset="0"/>
              </a:rPr>
              <a:t> protects contents from solids and from loss under ordinary conditions of handling, shipment, storage, and distribution.</a:t>
            </a:r>
            <a:r>
              <a:rPr lang="en-US" sz="2800" dirty="0" smtClean="0">
                <a:latin typeface="Monotype Corsiva" pitchFamily="66" charset="0"/>
              </a:rPr>
              <a:t>                                </a:t>
            </a:r>
          </a:p>
          <a:p>
            <a:pPr marL="514350" indent="-514350" algn="just">
              <a:buNone/>
            </a:pPr>
            <a:r>
              <a:rPr lang="en-US" sz="2800" dirty="0" smtClean="0">
                <a:latin typeface="Monotype Corsiva" pitchFamily="66" charset="0"/>
              </a:rPr>
              <a:t>2. A tight container</a:t>
            </a:r>
          </a:p>
          <a:p>
            <a:pPr marL="514350" indent="-514350" algn="just">
              <a:buNone/>
            </a:pPr>
            <a:r>
              <a:rPr lang="en-US" sz="2800" dirty="0" smtClean="0">
                <a:latin typeface="Monotype Corsiva" pitchFamily="66" charset="0"/>
              </a:rPr>
              <a:t>3. A hermetic  container</a:t>
            </a:r>
            <a:r>
              <a:rPr lang="en-US" sz="3000" dirty="0" smtClean="0">
                <a:latin typeface="Monotype Corsiva" pitchFamily="66" charset="0"/>
              </a:rPr>
              <a:t>: </a:t>
            </a:r>
            <a:r>
              <a:rPr lang="en-US" sz="3000" dirty="0" smtClean="0">
                <a:latin typeface="Monotype Corsiva" pitchFamily="66" charset="0"/>
                <a:cs typeface="Times New Roman" pitchFamily="18" charset="0"/>
              </a:rPr>
              <a:t>is impervious to air or any other gas under the ordinary conditions of handling, shipment, storage, and distribution.</a:t>
            </a:r>
            <a:endParaRPr lang="en-US" sz="3000" dirty="0" smtClean="0">
              <a:latin typeface="Monotype Corsiva" pitchFamily="66" charset="0"/>
            </a:endParaRPr>
          </a:p>
          <a:p>
            <a:pPr marL="514350" indent="-514350" algn="just">
              <a:buNone/>
            </a:pPr>
            <a:r>
              <a:rPr lang="en-US" sz="2800" dirty="0" smtClean="0">
                <a:latin typeface="Monotype Corsiva" pitchFamily="66" charset="0"/>
              </a:rPr>
              <a:t>4. A sterile hermetic container</a:t>
            </a:r>
          </a:p>
          <a:p>
            <a:endParaRPr lang="en-GB" dirty="0"/>
          </a:p>
        </p:txBody>
      </p:sp>
    </p:spTree>
    <p:extLst>
      <p:ext uri="{BB962C8B-B14F-4D97-AF65-F5344CB8AC3E}">
        <p14:creationId xmlns:p14="http://schemas.microsoft.com/office/powerpoint/2010/main" val="3150697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152400" y="228600"/>
            <a:ext cx="8200571" cy="5603648"/>
          </a:xfrm>
        </p:spPr>
        <p:txBody>
          <a:bodyPr>
            <a:normAutofit fontScale="92500" lnSpcReduction="10000"/>
          </a:bodyPr>
          <a:lstStyle/>
          <a:p>
            <a:r>
              <a:rPr lang="en-GB" u="sng" dirty="0" smtClean="0">
                <a:latin typeface="Monotype Corsiva" pitchFamily="66" charset="0"/>
              </a:rPr>
              <a:t>Vials</a:t>
            </a:r>
            <a:r>
              <a:rPr lang="en-GB" dirty="0" smtClean="0">
                <a:latin typeface="Monotype Corsiva" pitchFamily="66" charset="0"/>
              </a:rPr>
              <a:t> are commonly the containers with a single-unit dose or a multiple-dose . </a:t>
            </a:r>
          </a:p>
          <a:p>
            <a:pPr algn="just">
              <a:buClr>
                <a:srgbClr val="FF0000"/>
              </a:buClr>
              <a:buFont typeface="Wingdings" pitchFamily="2" charset="2"/>
              <a:buChar char="v"/>
            </a:pPr>
            <a:r>
              <a:rPr lang="en-GB" dirty="0" smtClean="0">
                <a:latin typeface="Monotype Corsiva" pitchFamily="66" charset="0"/>
              </a:rPr>
              <a:t>A </a:t>
            </a:r>
            <a:r>
              <a:rPr lang="en-GB" b="1" dirty="0" smtClean="0">
                <a:latin typeface="Monotype Corsiva" pitchFamily="66" charset="0"/>
              </a:rPr>
              <a:t>single unit dose</a:t>
            </a:r>
            <a:r>
              <a:rPr lang="en-GB" dirty="0" smtClean="0">
                <a:latin typeface="Monotype Corsiva" pitchFamily="66" charset="0"/>
              </a:rPr>
              <a:t>: is one that holds a quantity of drug intended as a single dose when opened cannot be resealed with assurance that sterility has been maintained. It includes fusion-sealed ampoules and prefilled system and cartridges</a:t>
            </a:r>
            <a:r>
              <a:rPr lang="en-GB" dirty="0" smtClean="0">
                <a:latin typeface="Monotype Corsiva" pitchFamily="66" charset="0"/>
              </a:rPr>
              <a:t>.</a:t>
            </a:r>
            <a:endParaRPr lang="en-GB" dirty="0" smtClean="0">
              <a:latin typeface="Monotype Corsiva" pitchFamily="66" charset="0"/>
            </a:endParaRPr>
          </a:p>
          <a:p>
            <a:pPr algn="just">
              <a:buClr>
                <a:srgbClr val="FF0000"/>
              </a:buClr>
              <a:buFont typeface="Wingdings" pitchFamily="2" charset="2"/>
              <a:buChar char="v"/>
            </a:pPr>
            <a:r>
              <a:rPr lang="en-GB" dirty="0" smtClean="0">
                <a:latin typeface="Monotype Corsiva" pitchFamily="66" charset="0"/>
              </a:rPr>
              <a:t> A </a:t>
            </a:r>
            <a:r>
              <a:rPr lang="en-GB" b="1" dirty="0" smtClean="0">
                <a:latin typeface="Monotype Corsiva" pitchFamily="66" charset="0"/>
              </a:rPr>
              <a:t>multiple dose </a:t>
            </a:r>
            <a:r>
              <a:rPr lang="en-GB" dirty="0" smtClean="0">
                <a:latin typeface="Monotype Corsiva" pitchFamily="66" charset="0"/>
              </a:rPr>
              <a:t>container: is a hermetic container that permits withdrawal of successive portions of contents without changing the strength of endangering the  quality  or </a:t>
            </a:r>
            <a:endParaRPr lang="en-GB" dirty="0" smtClean="0">
              <a:latin typeface="Monotype Corsiva" pitchFamily="66" charset="0"/>
            </a:endParaRPr>
          </a:p>
          <a:p>
            <a:pPr marL="0" indent="0" algn="just">
              <a:buClr>
                <a:srgbClr val="FF0000"/>
              </a:buClr>
              <a:buNone/>
            </a:pPr>
            <a:r>
              <a:rPr lang="en-GB" dirty="0">
                <a:latin typeface="Monotype Corsiva" pitchFamily="66" charset="0"/>
              </a:rPr>
              <a:t> </a:t>
            </a:r>
            <a:r>
              <a:rPr lang="en-GB" dirty="0" smtClean="0">
                <a:latin typeface="Monotype Corsiva" pitchFamily="66" charset="0"/>
              </a:rPr>
              <a:t>  </a:t>
            </a:r>
            <a:r>
              <a:rPr lang="en-GB" dirty="0" smtClean="0">
                <a:latin typeface="Monotype Corsiva" pitchFamily="66" charset="0"/>
              </a:rPr>
              <a:t>purity </a:t>
            </a:r>
            <a:r>
              <a:rPr lang="en-GB" dirty="0" smtClean="0">
                <a:latin typeface="Monotype Corsiva" pitchFamily="66" charset="0"/>
              </a:rPr>
              <a:t>of the remaining portion.</a:t>
            </a:r>
          </a:p>
          <a:p>
            <a:pPr algn="just">
              <a:buClr>
                <a:srgbClr val="FF0000"/>
              </a:buClr>
              <a:buNone/>
            </a:pPr>
            <a:endParaRPr lang="en-GB" sz="2800" dirty="0" smtClean="0">
              <a:latin typeface="Monotype Corsiva" pitchFamily="66" charset="0"/>
            </a:endParaRPr>
          </a:p>
        </p:txBody>
      </p:sp>
      <p:pic>
        <p:nvPicPr>
          <p:cNvPr id="5" name="Picture 4"/>
          <p:cNvPicPr>
            <a:picLocks noChangeAspect="1" noChangeArrowheads="1"/>
          </p:cNvPicPr>
          <p:nvPr/>
        </p:nvPicPr>
        <p:blipFill>
          <a:blip r:embed="rId2"/>
          <a:srcRect/>
          <a:stretch>
            <a:fillRect/>
          </a:stretch>
        </p:blipFill>
        <p:spPr bwMode="auto">
          <a:xfrm>
            <a:off x="5565775" y="4724400"/>
            <a:ext cx="3578225" cy="2081060"/>
          </a:xfrm>
          <a:prstGeom prst="rect">
            <a:avLst/>
          </a:prstGeom>
          <a:noFill/>
          <a:ln w="9525">
            <a:noFill/>
            <a:miter lim="800000"/>
            <a:headEnd/>
            <a:tailEnd/>
          </a:ln>
          <a:effectLst/>
        </p:spPr>
      </p:pic>
    </p:spTree>
    <p:extLst>
      <p:ext uri="{BB962C8B-B14F-4D97-AF65-F5344CB8AC3E}">
        <p14:creationId xmlns:p14="http://schemas.microsoft.com/office/powerpoint/2010/main" val="3517711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0" y="76200"/>
            <a:ext cx="8229600" cy="4525963"/>
          </a:xfrm>
        </p:spPr>
        <p:txBody>
          <a:bodyPr>
            <a:normAutofit lnSpcReduction="10000"/>
          </a:bodyPr>
          <a:lstStyle/>
          <a:p>
            <a:pPr algn="just"/>
            <a:r>
              <a:rPr lang="en-US" sz="3000" dirty="0" smtClean="0">
                <a:latin typeface="Monotype Corsiva" pitchFamily="66" charset="0"/>
              </a:rPr>
              <a:t>However, today most pharmaceutical products are packaged in plastic  use of glass containers. The modern compact-type container used for oral contraceptives, which contains sufficient tablets for a monthly cycle of administration and permits the scheduled removal of one tablet at a time, is a prime example of contemporary plastic packaging. </a:t>
            </a:r>
          </a:p>
          <a:p>
            <a:pPr algn="just" rtl="0"/>
            <a:r>
              <a:rPr lang="en-US" sz="3000" dirty="0" smtClean="0">
                <a:latin typeface="Monotype Corsiva" pitchFamily="66" charset="0"/>
              </a:rPr>
              <a:t>Plastic bags for intravenous fluids, plastic ointment tubes, plastic film-protected suppositories, and plastic tablet and capsule vials are other examples.</a:t>
            </a:r>
          </a:p>
          <a:p>
            <a:pPr algn="l" rtl="0"/>
            <a:endParaRPr lang="ar-IQ" dirty="0"/>
          </a:p>
        </p:txBody>
      </p:sp>
      <p:pic>
        <p:nvPicPr>
          <p:cNvPr id="5" name="Picture 2"/>
          <p:cNvPicPr>
            <a:picLocks noChangeAspect="1" noChangeArrowheads="1"/>
          </p:cNvPicPr>
          <p:nvPr/>
        </p:nvPicPr>
        <p:blipFill>
          <a:blip r:embed="rId3"/>
          <a:srcRect/>
          <a:stretch>
            <a:fillRect/>
          </a:stretch>
        </p:blipFill>
        <p:spPr bwMode="auto">
          <a:xfrm>
            <a:off x="3048000" y="4419600"/>
            <a:ext cx="5000625" cy="2268958"/>
          </a:xfrm>
          <a:prstGeom prst="rect">
            <a:avLst/>
          </a:prstGeom>
          <a:noFill/>
          <a:ln w="9525">
            <a:noFill/>
            <a:miter lim="800000"/>
            <a:headEnd/>
            <a:tailEnd/>
          </a:ln>
          <a:effectLst/>
        </p:spPr>
      </p:pic>
    </p:spTree>
    <p:extLst>
      <p:ext uri="{BB962C8B-B14F-4D97-AF65-F5344CB8AC3E}">
        <p14:creationId xmlns:p14="http://schemas.microsoft.com/office/powerpoint/2010/main" val="517978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268" y="-76200"/>
            <a:ext cx="8229600" cy="1143000"/>
          </a:xfrm>
        </p:spPr>
        <p:txBody>
          <a:bodyPr/>
          <a:lstStyle/>
          <a:p>
            <a:r>
              <a:rPr lang="en-GB" dirty="0" smtClean="0"/>
              <a:t>Unit dose package</a:t>
            </a:r>
            <a:endParaRPr lang="en-GB" dirty="0"/>
          </a:p>
        </p:txBody>
      </p:sp>
      <p:sp>
        <p:nvSpPr>
          <p:cNvPr id="4" name="Content Placeholder 1"/>
          <p:cNvSpPr>
            <a:spLocks noGrp="1"/>
          </p:cNvSpPr>
          <p:nvPr>
            <p:ph idx="1"/>
          </p:nvPr>
        </p:nvSpPr>
        <p:spPr>
          <a:xfrm>
            <a:off x="152400" y="838200"/>
            <a:ext cx="8839200" cy="5965209"/>
          </a:xfrm>
        </p:spPr>
        <p:txBody>
          <a:bodyPr>
            <a:normAutofit fontScale="70000" lnSpcReduction="20000"/>
          </a:bodyPr>
          <a:lstStyle/>
          <a:p>
            <a:pPr>
              <a:buBlip>
                <a:blip r:embed="rId2"/>
              </a:buBlip>
            </a:pPr>
            <a:r>
              <a:rPr lang="en-US" sz="3600" dirty="0" smtClean="0">
                <a:latin typeface="Monotype Corsiva" pitchFamily="66" charset="0"/>
                <a:cs typeface="Times New Roman" pitchFamily="18" charset="0"/>
              </a:rPr>
              <a:t>positive identification of each dosage unit and </a:t>
            </a:r>
            <a:r>
              <a:rPr lang="en-US" sz="3600" b="1" dirty="0" smtClean="0">
                <a:latin typeface="Monotype Corsiva" pitchFamily="66" charset="0"/>
                <a:cs typeface="Times New Roman" pitchFamily="18" charset="0"/>
              </a:rPr>
              <a:t>reduction of errors</a:t>
            </a:r>
            <a:r>
              <a:rPr lang="en-US" sz="3600" dirty="0" smtClean="0">
                <a:latin typeface="Monotype Corsiva" pitchFamily="66" charset="0"/>
                <a:cs typeface="Times New Roman" pitchFamily="18" charset="0"/>
              </a:rPr>
              <a:t>, </a:t>
            </a:r>
            <a:r>
              <a:rPr lang="en-US" sz="3600" b="1" dirty="0" smtClean="0">
                <a:latin typeface="Monotype Corsiva" pitchFamily="66" charset="0"/>
                <a:cs typeface="Times New Roman" pitchFamily="18" charset="0"/>
              </a:rPr>
              <a:t>reduced contamination </a:t>
            </a:r>
            <a:r>
              <a:rPr lang="en-US" sz="3600" dirty="0" smtClean="0">
                <a:latin typeface="Monotype Corsiva" pitchFamily="66" charset="0"/>
                <a:cs typeface="Times New Roman" pitchFamily="18" charset="0"/>
              </a:rPr>
              <a:t>of the drug.</a:t>
            </a:r>
          </a:p>
          <a:p>
            <a:pPr>
              <a:buBlip>
                <a:blip r:embed="rId2"/>
              </a:buBlip>
            </a:pPr>
            <a:r>
              <a:rPr lang="en-US" sz="3600" dirty="0" smtClean="0">
                <a:latin typeface="Monotype Corsiva" pitchFamily="66" charset="0"/>
                <a:cs typeface="Times New Roman" pitchFamily="18" charset="0"/>
              </a:rPr>
              <a:t> </a:t>
            </a:r>
            <a:r>
              <a:rPr lang="en-US" sz="3600" dirty="0" smtClean="0">
                <a:latin typeface="Monotype Corsiva" pitchFamily="66" charset="0"/>
              </a:rPr>
              <a:t>packaging materials may be combinations of paper, foil, plastic, or cellophane.</a:t>
            </a:r>
          </a:p>
          <a:p>
            <a:pPr>
              <a:buBlip>
                <a:blip r:embed="rId2"/>
              </a:buBlip>
            </a:pPr>
            <a:endParaRPr lang="en-US" sz="3600" dirty="0" smtClean="0">
              <a:latin typeface="Monotype Corsiva" pitchFamily="66" charset="0"/>
              <a:cs typeface="Times New Roman" pitchFamily="18" charset="0"/>
            </a:endParaRPr>
          </a:p>
          <a:p>
            <a:pPr algn="just">
              <a:buNone/>
            </a:pPr>
            <a:r>
              <a:rPr lang="en-GB" sz="3600" u="sng" dirty="0" smtClean="0">
                <a:latin typeface="Monotype Corsiva" pitchFamily="66" charset="0"/>
              </a:rPr>
              <a:t>Oral liquids</a:t>
            </a:r>
          </a:p>
          <a:p>
            <a:pPr algn="just">
              <a:buBlip>
                <a:blip r:embed="rId2"/>
              </a:buBlip>
            </a:pPr>
            <a:r>
              <a:rPr lang="en-US" sz="3600" dirty="0" smtClean="0">
                <a:latin typeface="Monotype Corsiva" pitchFamily="66" charset="0"/>
                <a:cs typeface="Times New Roman" pitchFamily="18" charset="0"/>
              </a:rPr>
              <a:t>dispensed </a:t>
            </a:r>
            <a:r>
              <a:rPr lang="en-US" sz="3600" dirty="0" smtClean="0">
                <a:latin typeface="Monotype Corsiva" pitchFamily="66" charset="0"/>
                <a:cs typeface="Times New Roman" pitchFamily="18" charset="0"/>
              </a:rPr>
              <a:t>in single units in paper, plastic, or foil cups or prepackaged and dispensed in glass containers having threaded caps or crimped aluminum caps.</a:t>
            </a:r>
          </a:p>
          <a:p>
            <a:pPr algn="just">
              <a:buBlip>
                <a:blip r:embed="rId2"/>
              </a:buBlip>
            </a:pPr>
            <a:r>
              <a:rPr lang="en-US" sz="3600" dirty="0" smtClean="0">
                <a:latin typeface="Monotype Corsiva" pitchFamily="66" charset="0"/>
                <a:cs typeface="Times New Roman" pitchFamily="18" charset="0"/>
              </a:rPr>
              <a:t>disposable plastic oral syringes with rubber or plastic tips on the orifice for closure.</a:t>
            </a:r>
          </a:p>
          <a:p>
            <a:pPr algn="just">
              <a:buBlip>
                <a:blip r:embed="rId2"/>
              </a:buBlip>
            </a:pPr>
            <a:r>
              <a:rPr lang="en-US" sz="3600" dirty="0" smtClean="0">
                <a:latin typeface="Monotype Corsiva" pitchFamily="66" charset="0"/>
                <a:cs typeface="Times New Roman" pitchFamily="18" charset="0"/>
              </a:rPr>
              <a:t>suppositories, powders, ointments, creams, and ophthalmic solutions, are also commonly found in single-unit packages</a:t>
            </a:r>
            <a:r>
              <a:rPr lang="en-US" sz="3600" dirty="0" smtClean="0">
                <a:latin typeface="Monotype Corsiva" pitchFamily="66" charset="0"/>
                <a:cs typeface="Times New Roman" pitchFamily="18" charset="0"/>
              </a:rPr>
              <a:t>.</a:t>
            </a:r>
          </a:p>
          <a:p>
            <a:pPr algn="just">
              <a:buBlip>
                <a:blip r:embed="rId2"/>
              </a:buBlip>
            </a:pPr>
            <a:r>
              <a:rPr lang="en-US" sz="3600" dirty="0">
                <a:latin typeface="Monotype Corsiva" pitchFamily="66" charset="0"/>
                <a:cs typeface="Times New Roman" pitchFamily="18" charset="0"/>
              </a:rPr>
              <a:t>The quantity of drug product prescribed is packaged in a container</a:t>
            </a:r>
            <a:br>
              <a:rPr lang="en-US" sz="3600" dirty="0">
                <a:latin typeface="Monotype Corsiva" pitchFamily="66" charset="0"/>
                <a:cs typeface="Times New Roman" pitchFamily="18" charset="0"/>
              </a:rPr>
            </a:br>
            <a:r>
              <a:rPr lang="en-US" sz="3600" dirty="0">
                <a:latin typeface="Monotype Corsiva" pitchFamily="66" charset="0"/>
                <a:cs typeface="Times New Roman" pitchFamily="18" charset="0"/>
              </a:rPr>
              <a:t>Ex: if certain antibiotic capsules are prescribed to be taken 4 times a day for 10 days, unit-of-use packaging would contain 40 capsules. Other products may be packaged to contain a month's supply.</a:t>
            </a:r>
            <a:endParaRPr lang="en-US" sz="3600" dirty="0" smtClean="0">
              <a:latin typeface="Monotype Corsiva" pitchFamily="66" charset="0"/>
              <a:cs typeface="Times New Roman" pitchFamily="18" charset="0"/>
            </a:endParaRPr>
          </a:p>
          <a:p>
            <a:pPr>
              <a:buBlip>
                <a:blip r:embed="rId2"/>
              </a:buBlip>
            </a:pPr>
            <a:endParaRPr lang="en-US" sz="2800" dirty="0" smtClean="0">
              <a:latin typeface="Monotype Corsiva" pitchFamily="66" charset="0"/>
              <a:cs typeface="Times New Roman" pitchFamily="18" charset="0"/>
            </a:endParaRPr>
          </a:p>
          <a:p>
            <a:pPr>
              <a:buBlip>
                <a:blip r:embed="rId2"/>
              </a:buBlip>
            </a:pPr>
            <a:endParaRPr lang="en-GB" sz="2800" dirty="0">
              <a:latin typeface="Monotype Corsiva" pitchFamily="66" charset="0"/>
            </a:endParaRPr>
          </a:p>
        </p:txBody>
      </p:sp>
    </p:spTree>
    <p:extLst>
      <p:ext uri="{BB962C8B-B14F-4D97-AF65-F5344CB8AC3E}">
        <p14:creationId xmlns:p14="http://schemas.microsoft.com/office/powerpoint/2010/main" val="2025997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GB" dirty="0" smtClean="0"/>
              <a:t>Light resistance container </a:t>
            </a:r>
            <a:endParaRPr lang="en-GB" dirty="0"/>
          </a:p>
        </p:txBody>
      </p:sp>
      <p:sp>
        <p:nvSpPr>
          <p:cNvPr id="6" name="Content Placeholder 1"/>
          <p:cNvSpPr>
            <a:spLocks noGrp="1"/>
          </p:cNvSpPr>
          <p:nvPr>
            <p:ph idx="1"/>
          </p:nvPr>
        </p:nvSpPr>
        <p:spPr>
          <a:xfrm>
            <a:off x="152400" y="884236"/>
            <a:ext cx="8602639" cy="5973763"/>
          </a:xfrm>
        </p:spPr>
        <p:txBody>
          <a:bodyPr>
            <a:normAutofit fontScale="92500"/>
          </a:bodyPr>
          <a:lstStyle/>
          <a:p>
            <a:pPr algn="just">
              <a:buBlip>
                <a:blip r:embed="rId2"/>
              </a:buBlip>
            </a:pPr>
            <a:r>
              <a:rPr lang="en-US" sz="2800" b="1" dirty="0" smtClean="0">
                <a:latin typeface="Monotype Corsiva" pitchFamily="66" charset="0"/>
                <a:cs typeface="Times New Roman" pitchFamily="18" charset="0"/>
              </a:rPr>
              <a:t>Amber glass </a:t>
            </a:r>
            <a:r>
              <a:rPr lang="en-US" sz="2800" dirty="0" smtClean="0">
                <a:latin typeface="Monotype Corsiva" pitchFamily="66" charset="0"/>
                <a:cs typeface="Times New Roman" pitchFamily="18" charset="0"/>
              </a:rPr>
              <a:t>or a light-resistant </a:t>
            </a:r>
            <a:r>
              <a:rPr lang="en-US" sz="2800" b="1" dirty="0" smtClean="0">
                <a:latin typeface="Monotype Corsiva" pitchFamily="66" charset="0"/>
                <a:cs typeface="Times New Roman" pitchFamily="18" charset="0"/>
              </a:rPr>
              <a:t>opaque plastic </a:t>
            </a:r>
            <a:r>
              <a:rPr lang="en-US" sz="2800" dirty="0" smtClean="0">
                <a:latin typeface="Monotype Corsiva" pitchFamily="66" charset="0"/>
                <a:cs typeface="Times New Roman" pitchFamily="18" charset="0"/>
              </a:rPr>
              <a:t>will reduce light transmission sufficiently to protect a </a:t>
            </a:r>
            <a:r>
              <a:rPr lang="en-US" sz="2800" b="1" dirty="0" smtClean="0">
                <a:latin typeface="Monotype Corsiva" pitchFamily="66" charset="0"/>
                <a:cs typeface="Times New Roman" pitchFamily="18" charset="0"/>
              </a:rPr>
              <a:t>light-sensitive</a:t>
            </a:r>
            <a:r>
              <a:rPr lang="en-US" sz="2800" dirty="0" smtClean="0">
                <a:latin typeface="Monotype Corsiva" pitchFamily="66" charset="0"/>
                <a:cs typeface="Times New Roman" pitchFamily="18" charset="0"/>
              </a:rPr>
              <a:t> pharmaceutical.</a:t>
            </a:r>
          </a:p>
          <a:p>
            <a:pPr algn="just">
              <a:buBlip>
                <a:blip r:embed="rId2"/>
              </a:buBlip>
            </a:pPr>
            <a:r>
              <a:rPr lang="en-US" sz="2800" b="1" dirty="0" smtClean="0">
                <a:latin typeface="Monotype Corsiva" pitchFamily="66" charset="0"/>
                <a:cs typeface="Times New Roman" pitchFamily="18" charset="0"/>
              </a:rPr>
              <a:t>ultraviolet absorbers </a:t>
            </a:r>
            <a:r>
              <a:rPr lang="en-US" sz="2800" dirty="0" smtClean="0">
                <a:latin typeface="Monotype Corsiva" pitchFamily="66" charset="0"/>
                <a:cs typeface="Times New Roman" pitchFamily="18" charset="0"/>
              </a:rPr>
              <a:t>may be added to plastic to decrease the transmission of short ultraviolet rays.</a:t>
            </a:r>
          </a:p>
          <a:p>
            <a:pPr algn="just">
              <a:buBlip>
                <a:blip r:embed="rId2"/>
              </a:buBlip>
            </a:pPr>
            <a:r>
              <a:rPr lang="en-US" sz="2800" dirty="0" smtClean="0">
                <a:latin typeface="Monotype Corsiva" pitchFamily="66" charset="0"/>
                <a:cs typeface="Times New Roman" pitchFamily="18" charset="0"/>
              </a:rPr>
              <a:t>USP standards that define the acceptable limits of light transmission at any wavelength between 290 and 450 nm.</a:t>
            </a:r>
          </a:p>
          <a:p>
            <a:pPr algn="just">
              <a:buBlip>
                <a:blip r:embed="rId2"/>
              </a:buBlip>
            </a:pPr>
            <a:r>
              <a:rPr lang="en-US" sz="2800" dirty="0" smtClean="0">
                <a:latin typeface="Monotype Corsiva" pitchFamily="66" charset="0"/>
                <a:cs typeface="Times New Roman" pitchFamily="18" charset="0"/>
              </a:rPr>
              <a:t>recent innovation in plastic packaging is the </a:t>
            </a:r>
            <a:r>
              <a:rPr lang="en-US" sz="2800" u="sng" dirty="0" smtClean="0">
                <a:latin typeface="Monotype Corsiva" pitchFamily="66" charset="0"/>
                <a:cs typeface="Times New Roman" pitchFamily="18" charset="0"/>
              </a:rPr>
              <a:t>coextruded two-layer high-density polyethylene bottle</a:t>
            </a:r>
            <a:r>
              <a:rPr lang="en-US" sz="2800" dirty="0" smtClean="0">
                <a:latin typeface="Monotype Corsiva" pitchFamily="66" charset="0"/>
                <a:cs typeface="Times New Roman" pitchFamily="18" charset="0"/>
              </a:rPr>
              <a:t>, which has an inner layer of black polyethylene coextruded with an outer layer of white polyethylene. </a:t>
            </a:r>
          </a:p>
          <a:p>
            <a:pPr algn="just">
              <a:buNone/>
            </a:pPr>
            <a:r>
              <a:rPr lang="en-US" sz="2800" dirty="0" smtClean="0">
                <a:latin typeface="Monotype Corsiva" pitchFamily="66" charset="0"/>
                <a:cs typeface="Times New Roman" pitchFamily="18" charset="0"/>
              </a:rPr>
              <a:t>The container provides:</a:t>
            </a:r>
          </a:p>
          <a:p>
            <a:pPr marL="514350" indent="-514350" algn="just">
              <a:buBlip>
                <a:blip r:embed="rId2"/>
              </a:buBlip>
            </a:pPr>
            <a:r>
              <a:rPr lang="en-US" sz="2800" dirty="0" smtClean="0">
                <a:latin typeface="Monotype Corsiva" pitchFamily="66" charset="0"/>
                <a:cs typeface="Times New Roman" pitchFamily="18" charset="0"/>
              </a:rPr>
              <a:t>light resistance.</a:t>
            </a:r>
          </a:p>
          <a:p>
            <a:pPr marL="514350" indent="-514350" algn="just">
              <a:buBlip>
                <a:blip r:embed="rId2"/>
              </a:buBlip>
            </a:pPr>
            <a:r>
              <a:rPr lang="en-US" sz="2800" dirty="0" smtClean="0">
                <a:latin typeface="Monotype Corsiva" pitchFamily="66" charset="0"/>
                <a:cs typeface="Times New Roman" pitchFamily="18" charset="0"/>
              </a:rPr>
              <a:t>moisture protection. -Increasingly being used in packaging of tablets and capsules.</a:t>
            </a:r>
          </a:p>
          <a:p>
            <a:pPr marL="514350" indent="-514350" algn="just">
              <a:buBlip>
                <a:blip r:embed="rId2"/>
              </a:buBlip>
            </a:pPr>
            <a:endParaRPr lang="en-US" sz="2800" dirty="0" smtClean="0">
              <a:latin typeface="Monotype Corsiva" pitchFamily="66" charset="0"/>
              <a:cs typeface="Times New Roman" pitchFamily="18" charset="0"/>
            </a:endParaRPr>
          </a:p>
          <a:p>
            <a:pPr algn="just">
              <a:buBlip>
                <a:blip r:embed="rId2"/>
              </a:buBlip>
            </a:pPr>
            <a:endParaRPr lang="en-GB" sz="2800" dirty="0">
              <a:latin typeface="Monotype Corsiva" pitchFamily="66" charset="0"/>
            </a:endParaRPr>
          </a:p>
        </p:txBody>
      </p:sp>
    </p:spTree>
    <p:extLst>
      <p:ext uri="{BB962C8B-B14F-4D97-AF65-F5344CB8AC3E}">
        <p14:creationId xmlns:p14="http://schemas.microsoft.com/office/powerpoint/2010/main" val="14978622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970</Words>
  <Application>Microsoft Office PowerPoint</Application>
  <PresentationFormat>On-screen Show (4:3)</PresentationFormat>
  <Paragraphs>80</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Al-mustansiryah University  College of Pharmacy Dosage Form 0Design &amp; Drug Delivery </vt:lpstr>
      <vt:lpstr>PowerPoint Presentation</vt:lpstr>
      <vt:lpstr>PowerPoint Presentation</vt:lpstr>
      <vt:lpstr>PowerPoint Presentation</vt:lpstr>
      <vt:lpstr>PowerPoint Presentation</vt:lpstr>
      <vt:lpstr>PowerPoint Presentation</vt:lpstr>
      <vt:lpstr>PowerPoint Presentation</vt:lpstr>
      <vt:lpstr>Unit dose package</vt:lpstr>
      <vt:lpstr>Light resistance container </vt:lpstr>
      <vt:lpstr>PowerPoint Presentation</vt:lpstr>
      <vt:lpstr>The widespread use of plastic containers arose from a number of factors, including the following:</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ehab</dc:creator>
  <cp:lastModifiedBy>ehab</cp:lastModifiedBy>
  <cp:revision>3</cp:revision>
  <dcterms:created xsi:type="dcterms:W3CDTF">2006-08-16T00:00:00Z</dcterms:created>
  <dcterms:modified xsi:type="dcterms:W3CDTF">2018-03-02T19:35:25Z</dcterms:modified>
</cp:coreProperties>
</file>