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91" r:id="rId31"/>
    <p:sldId id="285" r:id="rId32"/>
    <p:sldId id="287" r:id="rId33"/>
    <p:sldId id="288" r:id="rId34"/>
    <p:sldId id="289" r:id="rId35"/>
    <p:sldId id="290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D1598-7B58-4BA9-ADC4-B8D3C50A857B}" type="doc">
      <dgm:prSet loTypeId="urn:microsoft.com/office/officeart/2005/8/layout/target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95BADA3-E620-4402-ABA4-FE84A08709C7}">
      <dgm:prSet/>
      <dgm:spPr/>
      <dgm:t>
        <a:bodyPr/>
        <a:lstStyle/>
        <a:p>
          <a:pPr rtl="0"/>
          <a:r>
            <a:rPr lang="en-US" smtClean="0"/>
            <a:t>Determination of pka</a:t>
          </a:r>
          <a:endParaRPr lang="en-US"/>
        </a:p>
      </dgm:t>
    </dgm:pt>
    <dgm:pt modelId="{027151A1-B0E4-4AE3-AA3A-8F62CEF2382A}" type="parTrans" cxnId="{9D87E384-5A18-41FD-9B47-FF374F0A9902}">
      <dgm:prSet/>
      <dgm:spPr/>
      <dgm:t>
        <a:bodyPr/>
        <a:lstStyle/>
        <a:p>
          <a:endParaRPr lang="en-US"/>
        </a:p>
      </dgm:t>
    </dgm:pt>
    <dgm:pt modelId="{E9ABD7B9-F866-4E44-97B2-3A8AC0318BD6}" type="sibTrans" cxnId="{9D87E384-5A18-41FD-9B47-FF374F0A9902}">
      <dgm:prSet/>
      <dgm:spPr/>
      <dgm:t>
        <a:bodyPr/>
        <a:lstStyle/>
        <a:p>
          <a:endParaRPr lang="en-US"/>
        </a:p>
      </dgm:t>
    </dgm:pt>
    <dgm:pt modelId="{8A2862CC-86A6-408F-8660-6480B3019E57}">
      <dgm:prSet/>
      <dgm:spPr/>
      <dgm:t>
        <a:bodyPr/>
        <a:lstStyle/>
        <a:p>
          <a:pPr rtl="0"/>
          <a:r>
            <a:rPr lang="en-US" dirty="0" smtClean="0"/>
            <a:t>Temp. dependence</a:t>
          </a:r>
          <a:endParaRPr lang="en-US" dirty="0"/>
        </a:p>
      </dgm:t>
    </dgm:pt>
    <dgm:pt modelId="{9E18ABF8-7A13-4582-A7DF-B06EB99672B0}" type="parTrans" cxnId="{BACED6EC-E73B-426B-A900-32C04D50D966}">
      <dgm:prSet/>
      <dgm:spPr/>
      <dgm:t>
        <a:bodyPr/>
        <a:lstStyle/>
        <a:p>
          <a:endParaRPr lang="en-US"/>
        </a:p>
      </dgm:t>
    </dgm:pt>
    <dgm:pt modelId="{F605D19C-5A3C-493D-8FF9-77151175344D}" type="sibTrans" cxnId="{BACED6EC-E73B-426B-A900-32C04D50D966}">
      <dgm:prSet/>
      <dgm:spPr/>
      <dgm:t>
        <a:bodyPr/>
        <a:lstStyle/>
        <a:p>
          <a:endParaRPr lang="en-US"/>
        </a:p>
      </dgm:t>
    </dgm:pt>
    <dgm:pt modelId="{801FDB36-2F74-4412-85BA-38F52D499160}">
      <dgm:prSet/>
      <dgm:spPr/>
      <dgm:t>
        <a:bodyPr/>
        <a:lstStyle/>
        <a:p>
          <a:pPr rtl="0"/>
          <a:r>
            <a:rPr lang="en-US" smtClean="0"/>
            <a:t>pH solubility profile</a:t>
          </a:r>
          <a:endParaRPr lang="en-US"/>
        </a:p>
      </dgm:t>
    </dgm:pt>
    <dgm:pt modelId="{10E82208-C7D5-4A8E-9723-D36E3A0F082E}" type="parTrans" cxnId="{4A28FFEA-DF3E-431C-8D20-E209124775DE}">
      <dgm:prSet/>
      <dgm:spPr/>
      <dgm:t>
        <a:bodyPr/>
        <a:lstStyle/>
        <a:p>
          <a:endParaRPr lang="en-US"/>
        </a:p>
      </dgm:t>
    </dgm:pt>
    <dgm:pt modelId="{09F210D1-B3BF-4102-B3D5-CF8579AC639E}" type="sibTrans" cxnId="{4A28FFEA-DF3E-431C-8D20-E209124775DE}">
      <dgm:prSet/>
      <dgm:spPr/>
      <dgm:t>
        <a:bodyPr/>
        <a:lstStyle/>
        <a:p>
          <a:endParaRPr lang="en-US"/>
        </a:p>
      </dgm:t>
    </dgm:pt>
    <dgm:pt modelId="{366757D1-B295-4163-8815-106239D4EAE9}">
      <dgm:prSet/>
      <dgm:spPr/>
      <dgm:t>
        <a:bodyPr/>
        <a:lstStyle/>
        <a:p>
          <a:pPr rtl="0"/>
          <a:r>
            <a:rPr lang="en-US" dirty="0" smtClean="0"/>
            <a:t>Solubility products</a:t>
          </a:r>
          <a:endParaRPr lang="en-US" dirty="0"/>
        </a:p>
      </dgm:t>
    </dgm:pt>
    <dgm:pt modelId="{CAE2900E-C021-4F44-901A-41F8BDCB2F94}" type="parTrans" cxnId="{75531035-A4D1-4A52-A766-D6FE82733BF4}">
      <dgm:prSet/>
      <dgm:spPr/>
      <dgm:t>
        <a:bodyPr/>
        <a:lstStyle/>
        <a:p>
          <a:endParaRPr lang="en-US"/>
        </a:p>
      </dgm:t>
    </dgm:pt>
    <dgm:pt modelId="{6261E1AE-AD02-4870-8B49-5B8906DAD302}" type="sibTrans" cxnId="{75531035-A4D1-4A52-A766-D6FE82733BF4}">
      <dgm:prSet/>
      <dgm:spPr/>
      <dgm:t>
        <a:bodyPr/>
        <a:lstStyle/>
        <a:p>
          <a:endParaRPr lang="en-US"/>
        </a:p>
      </dgm:t>
    </dgm:pt>
    <dgm:pt modelId="{90EB8243-F4A2-4AD7-B028-F79589B870D1}">
      <dgm:prSet/>
      <dgm:spPr/>
      <dgm:t>
        <a:bodyPr/>
        <a:lstStyle/>
        <a:p>
          <a:pPr rtl="0"/>
          <a:r>
            <a:rPr lang="en-US" dirty="0" smtClean="0"/>
            <a:t>Solubilization mechanisms</a:t>
          </a:r>
          <a:endParaRPr lang="en-US" dirty="0"/>
        </a:p>
      </dgm:t>
    </dgm:pt>
    <dgm:pt modelId="{B0FDB884-0ACF-4907-B9D0-D962D67313BF}" type="parTrans" cxnId="{19CBDE4F-51D9-4119-8225-5944624F2AEE}">
      <dgm:prSet/>
      <dgm:spPr/>
      <dgm:t>
        <a:bodyPr/>
        <a:lstStyle/>
        <a:p>
          <a:endParaRPr lang="en-US"/>
        </a:p>
      </dgm:t>
    </dgm:pt>
    <dgm:pt modelId="{CE809E9D-65CF-46DA-883A-1E2BA5EB4590}" type="sibTrans" cxnId="{19CBDE4F-51D9-4119-8225-5944624F2AEE}">
      <dgm:prSet/>
      <dgm:spPr/>
      <dgm:t>
        <a:bodyPr/>
        <a:lstStyle/>
        <a:p>
          <a:endParaRPr lang="en-US"/>
        </a:p>
      </dgm:t>
    </dgm:pt>
    <dgm:pt modelId="{DF650CDB-081E-4D10-9059-E048C1F105AA}">
      <dgm:prSet/>
      <dgm:spPr/>
      <dgm:t>
        <a:bodyPr/>
        <a:lstStyle/>
        <a:p>
          <a:pPr rtl="0"/>
          <a:r>
            <a:rPr lang="en-US" dirty="0" smtClean="0"/>
            <a:t>Rate of dissolution.</a:t>
          </a:r>
          <a:endParaRPr lang="en-US" dirty="0"/>
        </a:p>
      </dgm:t>
    </dgm:pt>
    <dgm:pt modelId="{E915B382-06C6-4467-B072-C57BF61622BF}" type="parTrans" cxnId="{1D663842-C9FD-4175-852A-7A6E95FF93C3}">
      <dgm:prSet/>
      <dgm:spPr/>
      <dgm:t>
        <a:bodyPr/>
        <a:lstStyle/>
        <a:p>
          <a:endParaRPr lang="en-US"/>
        </a:p>
      </dgm:t>
    </dgm:pt>
    <dgm:pt modelId="{59F572E5-0573-404E-B646-9799EBA090DE}" type="sibTrans" cxnId="{1D663842-C9FD-4175-852A-7A6E95FF93C3}">
      <dgm:prSet/>
      <dgm:spPr/>
      <dgm:t>
        <a:bodyPr/>
        <a:lstStyle/>
        <a:p>
          <a:endParaRPr lang="en-US"/>
        </a:p>
      </dgm:t>
    </dgm:pt>
    <dgm:pt modelId="{B7DCDA40-05E6-47D4-81B3-B664A952D277}" type="pres">
      <dgm:prSet presAssocID="{6C5D1598-7B58-4BA9-ADC4-B8D3C50A857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4A7172-8A20-46D7-98E7-0789C5D8A614}" type="pres">
      <dgm:prSet presAssocID="{595BADA3-E620-4402-ABA4-FE84A08709C7}" presName="circle1" presStyleLbl="node1" presStyleIdx="0" presStyleCnt="6"/>
      <dgm:spPr/>
    </dgm:pt>
    <dgm:pt modelId="{AFE4863E-89C0-452E-BCC2-48B9F3FFB5C8}" type="pres">
      <dgm:prSet presAssocID="{595BADA3-E620-4402-ABA4-FE84A08709C7}" presName="space" presStyleCnt="0"/>
      <dgm:spPr/>
    </dgm:pt>
    <dgm:pt modelId="{C895BB47-0C5E-4F3F-87BF-0D2ABCC383DE}" type="pres">
      <dgm:prSet presAssocID="{595BADA3-E620-4402-ABA4-FE84A08709C7}" presName="rect1" presStyleLbl="alignAcc1" presStyleIdx="0" presStyleCnt="6"/>
      <dgm:spPr/>
      <dgm:t>
        <a:bodyPr/>
        <a:lstStyle/>
        <a:p>
          <a:endParaRPr lang="en-US"/>
        </a:p>
      </dgm:t>
    </dgm:pt>
    <dgm:pt modelId="{CBB87285-9EB0-488C-BF31-DD77A5D5CC06}" type="pres">
      <dgm:prSet presAssocID="{8A2862CC-86A6-408F-8660-6480B3019E57}" presName="vertSpace2" presStyleLbl="node1" presStyleIdx="0" presStyleCnt="6"/>
      <dgm:spPr/>
    </dgm:pt>
    <dgm:pt modelId="{AA032922-C678-4E6F-98D4-3DAD6B88BD6B}" type="pres">
      <dgm:prSet presAssocID="{8A2862CC-86A6-408F-8660-6480B3019E57}" presName="circle2" presStyleLbl="node1" presStyleIdx="1" presStyleCnt="6"/>
      <dgm:spPr/>
    </dgm:pt>
    <dgm:pt modelId="{4CCACB71-9589-4FAB-9DBB-A43D6383FAC6}" type="pres">
      <dgm:prSet presAssocID="{8A2862CC-86A6-408F-8660-6480B3019E57}" presName="rect2" presStyleLbl="alignAcc1" presStyleIdx="1" presStyleCnt="6"/>
      <dgm:spPr/>
      <dgm:t>
        <a:bodyPr/>
        <a:lstStyle/>
        <a:p>
          <a:endParaRPr lang="en-US"/>
        </a:p>
      </dgm:t>
    </dgm:pt>
    <dgm:pt modelId="{F6530AD7-E40D-4F3A-99B9-EEAD177DA426}" type="pres">
      <dgm:prSet presAssocID="{801FDB36-2F74-4412-85BA-38F52D499160}" presName="vertSpace3" presStyleLbl="node1" presStyleIdx="1" presStyleCnt="6"/>
      <dgm:spPr/>
    </dgm:pt>
    <dgm:pt modelId="{947BA858-611D-41C7-A28B-2364B540BA29}" type="pres">
      <dgm:prSet presAssocID="{801FDB36-2F74-4412-85BA-38F52D499160}" presName="circle3" presStyleLbl="node1" presStyleIdx="2" presStyleCnt="6"/>
      <dgm:spPr/>
    </dgm:pt>
    <dgm:pt modelId="{5FD68743-930C-4569-B42E-CC728419C4BD}" type="pres">
      <dgm:prSet presAssocID="{801FDB36-2F74-4412-85BA-38F52D499160}" presName="rect3" presStyleLbl="alignAcc1" presStyleIdx="2" presStyleCnt="6"/>
      <dgm:spPr/>
      <dgm:t>
        <a:bodyPr/>
        <a:lstStyle/>
        <a:p>
          <a:endParaRPr lang="en-US"/>
        </a:p>
      </dgm:t>
    </dgm:pt>
    <dgm:pt modelId="{524BD62C-D5EA-4C4C-9B18-0690D7E0F12F}" type="pres">
      <dgm:prSet presAssocID="{366757D1-B295-4163-8815-106239D4EAE9}" presName="vertSpace4" presStyleLbl="node1" presStyleIdx="2" presStyleCnt="6"/>
      <dgm:spPr/>
    </dgm:pt>
    <dgm:pt modelId="{460E057D-657B-4F32-B9D3-2B20F96B12E6}" type="pres">
      <dgm:prSet presAssocID="{366757D1-B295-4163-8815-106239D4EAE9}" presName="circle4" presStyleLbl="node1" presStyleIdx="3" presStyleCnt="6"/>
      <dgm:spPr/>
    </dgm:pt>
    <dgm:pt modelId="{E4E4ED3C-1656-45B6-B085-3BAD9561C1DE}" type="pres">
      <dgm:prSet presAssocID="{366757D1-B295-4163-8815-106239D4EAE9}" presName="rect4" presStyleLbl="alignAcc1" presStyleIdx="3" presStyleCnt="6"/>
      <dgm:spPr/>
      <dgm:t>
        <a:bodyPr/>
        <a:lstStyle/>
        <a:p>
          <a:endParaRPr lang="en-US"/>
        </a:p>
      </dgm:t>
    </dgm:pt>
    <dgm:pt modelId="{A989925C-122F-443A-9B4A-F0E1E01D3DF6}" type="pres">
      <dgm:prSet presAssocID="{90EB8243-F4A2-4AD7-B028-F79589B870D1}" presName="vertSpace5" presStyleLbl="node1" presStyleIdx="3" presStyleCnt="6"/>
      <dgm:spPr/>
    </dgm:pt>
    <dgm:pt modelId="{D528F596-B2AD-485F-9476-D763B2CDEA2D}" type="pres">
      <dgm:prSet presAssocID="{90EB8243-F4A2-4AD7-B028-F79589B870D1}" presName="circle5" presStyleLbl="node1" presStyleIdx="4" presStyleCnt="6"/>
      <dgm:spPr/>
    </dgm:pt>
    <dgm:pt modelId="{248D44BA-5C61-4F25-B811-A049390AD41F}" type="pres">
      <dgm:prSet presAssocID="{90EB8243-F4A2-4AD7-B028-F79589B870D1}" presName="rect5" presStyleLbl="alignAcc1" presStyleIdx="4" presStyleCnt="6"/>
      <dgm:spPr/>
      <dgm:t>
        <a:bodyPr/>
        <a:lstStyle/>
        <a:p>
          <a:endParaRPr lang="en-US"/>
        </a:p>
      </dgm:t>
    </dgm:pt>
    <dgm:pt modelId="{4256230A-FB14-4144-B1AA-1D8A26A93F7D}" type="pres">
      <dgm:prSet presAssocID="{DF650CDB-081E-4D10-9059-E048C1F105AA}" presName="vertSpace6" presStyleLbl="node1" presStyleIdx="4" presStyleCnt="6"/>
      <dgm:spPr/>
    </dgm:pt>
    <dgm:pt modelId="{26F2A801-3033-4973-AAB9-929C5BC8CF61}" type="pres">
      <dgm:prSet presAssocID="{DF650CDB-081E-4D10-9059-E048C1F105AA}" presName="circle6" presStyleLbl="node1" presStyleIdx="5" presStyleCnt="6"/>
      <dgm:spPr/>
    </dgm:pt>
    <dgm:pt modelId="{CCE04CBA-1890-4D00-99AF-9E68B5BF782D}" type="pres">
      <dgm:prSet presAssocID="{DF650CDB-081E-4D10-9059-E048C1F105AA}" presName="rect6" presStyleLbl="alignAcc1" presStyleIdx="5" presStyleCnt="6"/>
      <dgm:spPr/>
      <dgm:t>
        <a:bodyPr/>
        <a:lstStyle/>
        <a:p>
          <a:endParaRPr lang="en-US"/>
        </a:p>
      </dgm:t>
    </dgm:pt>
    <dgm:pt modelId="{9F944643-CA1E-4BAA-BD5A-F5A094C443F0}" type="pres">
      <dgm:prSet presAssocID="{595BADA3-E620-4402-ABA4-FE84A08709C7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39989-DD6D-477D-B257-AC40D3D20788}" type="pres">
      <dgm:prSet presAssocID="{8A2862CC-86A6-408F-8660-6480B3019E57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7C729-E03B-40E8-A11E-1392A4ECCB3C}" type="pres">
      <dgm:prSet presAssocID="{801FDB36-2F74-4412-85BA-38F52D499160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786F4-D3DE-4982-9362-83345B137D5B}" type="pres">
      <dgm:prSet presAssocID="{366757D1-B295-4163-8815-106239D4EAE9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C8409-96A5-4CAA-B9D9-CFAA3DA02C67}" type="pres">
      <dgm:prSet presAssocID="{90EB8243-F4A2-4AD7-B028-F79589B870D1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5DC9E-C1B8-4180-8D14-362E3EB73446}" type="pres">
      <dgm:prSet presAssocID="{DF650CDB-081E-4D10-9059-E048C1F105AA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AC8B0-DA4C-4A7B-9E7D-5E6F08AED62E}" type="presOf" srcId="{366757D1-B295-4163-8815-106239D4EAE9}" destId="{BC5786F4-D3DE-4982-9362-83345B137D5B}" srcOrd="1" destOrd="0" presId="urn:microsoft.com/office/officeart/2005/8/layout/target3"/>
    <dgm:cxn modelId="{1D663842-C9FD-4175-852A-7A6E95FF93C3}" srcId="{6C5D1598-7B58-4BA9-ADC4-B8D3C50A857B}" destId="{DF650CDB-081E-4D10-9059-E048C1F105AA}" srcOrd="5" destOrd="0" parTransId="{E915B382-06C6-4467-B072-C57BF61622BF}" sibTransId="{59F572E5-0573-404E-B646-9799EBA090DE}"/>
    <dgm:cxn modelId="{A873E58C-2AC1-4864-88BB-ECFB4E83B272}" type="presOf" srcId="{8A2862CC-86A6-408F-8660-6480B3019E57}" destId="{4CCACB71-9589-4FAB-9DBB-A43D6383FAC6}" srcOrd="0" destOrd="0" presId="urn:microsoft.com/office/officeart/2005/8/layout/target3"/>
    <dgm:cxn modelId="{D08C8426-BA45-4CAB-A4A0-714C71475429}" type="presOf" srcId="{DF650CDB-081E-4D10-9059-E048C1F105AA}" destId="{1F95DC9E-C1B8-4180-8D14-362E3EB73446}" srcOrd="1" destOrd="0" presId="urn:microsoft.com/office/officeart/2005/8/layout/target3"/>
    <dgm:cxn modelId="{BACED6EC-E73B-426B-A900-32C04D50D966}" srcId="{6C5D1598-7B58-4BA9-ADC4-B8D3C50A857B}" destId="{8A2862CC-86A6-408F-8660-6480B3019E57}" srcOrd="1" destOrd="0" parTransId="{9E18ABF8-7A13-4582-A7DF-B06EB99672B0}" sibTransId="{F605D19C-5A3C-493D-8FF9-77151175344D}"/>
    <dgm:cxn modelId="{318F9DB7-CB56-4387-86EF-3A45558DE9B5}" type="presOf" srcId="{595BADA3-E620-4402-ABA4-FE84A08709C7}" destId="{C895BB47-0C5E-4F3F-87BF-0D2ABCC383DE}" srcOrd="0" destOrd="0" presId="urn:microsoft.com/office/officeart/2005/8/layout/target3"/>
    <dgm:cxn modelId="{07991610-BC18-43E7-B080-28A04EFA2C5E}" type="presOf" srcId="{801FDB36-2F74-4412-85BA-38F52D499160}" destId="{5FD68743-930C-4569-B42E-CC728419C4BD}" srcOrd="0" destOrd="0" presId="urn:microsoft.com/office/officeart/2005/8/layout/target3"/>
    <dgm:cxn modelId="{8EC7076D-C0C6-4E9E-BD2A-09AD51C84EB1}" type="presOf" srcId="{8A2862CC-86A6-408F-8660-6480B3019E57}" destId="{57239989-DD6D-477D-B257-AC40D3D20788}" srcOrd="1" destOrd="0" presId="urn:microsoft.com/office/officeart/2005/8/layout/target3"/>
    <dgm:cxn modelId="{73CBB3B7-4851-444E-8FE7-8B72EBC85132}" type="presOf" srcId="{90EB8243-F4A2-4AD7-B028-F79589B870D1}" destId="{248D44BA-5C61-4F25-B811-A049390AD41F}" srcOrd="0" destOrd="0" presId="urn:microsoft.com/office/officeart/2005/8/layout/target3"/>
    <dgm:cxn modelId="{75531035-A4D1-4A52-A766-D6FE82733BF4}" srcId="{6C5D1598-7B58-4BA9-ADC4-B8D3C50A857B}" destId="{366757D1-B295-4163-8815-106239D4EAE9}" srcOrd="3" destOrd="0" parTransId="{CAE2900E-C021-4F44-901A-41F8BDCB2F94}" sibTransId="{6261E1AE-AD02-4870-8B49-5B8906DAD302}"/>
    <dgm:cxn modelId="{4A28FFEA-DF3E-431C-8D20-E209124775DE}" srcId="{6C5D1598-7B58-4BA9-ADC4-B8D3C50A857B}" destId="{801FDB36-2F74-4412-85BA-38F52D499160}" srcOrd="2" destOrd="0" parTransId="{10E82208-C7D5-4A8E-9723-D36E3A0F082E}" sibTransId="{09F210D1-B3BF-4102-B3D5-CF8579AC639E}"/>
    <dgm:cxn modelId="{424CD4F2-8E29-4F35-926F-75DFF422372D}" type="presOf" srcId="{DF650CDB-081E-4D10-9059-E048C1F105AA}" destId="{CCE04CBA-1890-4D00-99AF-9E68B5BF782D}" srcOrd="0" destOrd="0" presId="urn:microsoft.com/office/officeart/2005/8/layout/target3"/>
    <dgm:cxn modelId="{7D15BD9F-6FB0-4AD9-9739-FAA7AA14E67D}" type="presOf" srcId="{90EB8243-F4A2-4AD7-B028-F79589B870D1}" destId="{3D5C8409-96A5-4CAA-B9D9-CFAA3DA02C67}" srcOrd="1" destOrd="0" presId="urn:microsoft.com/office/officeart/2005/8/layout/target3"/>
    <dgm:cxn modelId="{0F50BF53-0BFA-4341-A72E-E0F1F5F96596}" type="presOf" srcId="{595BADA3-E620-4402-ABA4-FE84A08709C7}" destId="{9F944643-CA1E-4BAA-BD5A-F5A094C443F0}" srcOrd="1" destOrd="0" presId="urn:microsoft.com/office/officeart/2005/8/layout/target3"/>
    <dgm:cxn modelId="{19CBDE4F-51D9-4119-8225-5944624F2AEE}" srcId="{6C5D1598-7B58-4BA9-ADC4-B8D3C50A857B}" destId="{90EB8243-F4A2-4AD7-B028-F79589B870D1}" srcOrd="4" destOrd="0" parTransId="{B0FDB884-0ACF-4907-B9D0-D962D67313BF}" sibTransId="{CE809E9D-65CF-46DA-883A-1E2BA5EB4590}"/>
    <dgm:cxn modelId="{051B25D4-4176-48ED-A8AE-FB44F3DB45BC}" type="presOf" srcId="{801FDB36-2F74-4412-85BA-38F52D499160}" destId="{F567C729-E03B-40E8-A11E-1392A4ECCB3C}" srcOrd="1" destOrd="0" presId="urn:microsoft.com/office/officeart/2005/8/layout/target3"/>
    <dgm:cxn modelId="{07F8206C-659B-4CCB-9DB9-F046D7CD6A5B}" type="presOf" srcId="{6C5D1598-7B58-4BA9-ADC4-B8D3C50A857B}" destId="{B7DCDA40-05E6-47D4-81B3-B664A952D277}" srcOrd="0" destOrd="0" presId="urn:microsoft.com/office/officeart/2005/8/layout/target3"/>
    <dgm:cxn modelId="{9D87E384-5A18-41FD-9B47-FF374F0A9902}" srcId="{6C5D1598-7B58-4BA9-ADC4-B8D3C50A857B}" destId="{595BADA3-E620-4402-ABA4-FE84A08709C7}" srcOrd="0" destOrd="0" parTransId="{027151A1-B0E4-4AE3-AA3A-8F62CEF2382A}" sibTransId="{E9ABD7B9-F866-4E44-97B2-3A8AC0318BD6}"/>
    <dgm:cxn modelId="{1A5F0ABB-8690-4CEB-BFF3-6F3F66C5F6C9}" type="presOf" srcId="{366757D1-B295-4163-8815-106239D4EAE9}" destId="{E4E4ED3C-1656-45B6-B085-3BAD9561C1DE}" srcOrd="0" destOrd="0" presId="urn:microsoft.com/office/officeart/2005/8/layout/target3"/>
    <dgm:cxn modelId="{CB83F966-D2A0-48AD-BCFA-43D70DC8A82E}" type="presParOf" srcId="{B7DCDA40-05E6-47D4-81B3-B664A952D277}" destId="{5D4A7172-8A20-46D7-98E7-0789C5D8A614}" srcOrd="0" destOrd="0" presId="urn:microsoft.com/office/officeart/2005/8/layout/target3"/>
    <dgm:cxn modelId="{32A97F1A-23A4-4846-8BB9-E106E022933C}" type="presParOf" srcId="{B7DCDA40-05E6-47D4-81B3-B664A952D277}" destId="{AFE4863E-89C0-452E-BCC2-48B9F3FFB5C8}" srcOrd="1" destOrd="0" presId="urn:microsoft.com/office/officeart/2005/8/layout/target3"/>
    <dgm:cxn modelId="{2270D036-86FB-4FF3-9001-E146C90578CE}" type="presParOf" srcId="{B7DCDA40-05E6-47D4-81B3-B664A952D277}" destId="{C895BB47-0C5E-4F3F-87BF-0D2ABCC383DE}" srcOrd="2" destOrd="0" presId="urn:microsoft.com/office/officeart/2005/8/layout/target3"/>
    <dgm:cxn modelId="{C3CF2316-9C5B-484B-85C6-BEF09FFF71E8}" type="presParOf" srcId="{B7DCDA40-05E6-47D4-81B3-B664A952D277}" destId="{CBB87285-9EB0-488C-BF31-DD77A5D5CC06}" srcOrd="3" destOrd="0" presId="urn:microsoft.com/office/officeart/2005/8/layout/target3"/>
    <dgm:cxn modelId="{ACC695C7-F126-447A-B0C4-36B61565FFCB}" type="presParOf" srcId="{B7DCDA40-05E6-47D4-81B3-B664A952D277}" destId="{AA032922-C678-4E6F-98D4-3DAD6B88BD6B}" srcOrd="4" destOrd="0" presId="urn:microsoft.com/office/officeart/2005/8/layout/target3"/>
    <dgm:cxn modelId="{F1CC825D-AA4E-4C7C-A231-E68FB29BDA52}" type="presParOf" srcId="{B7DCDA40-05E6-47D4-81B3-B664A952D277}" destId="{4CCACB71-9589-4FAB-9DBB-A43D6383FAC6}" srcOrd="5" destOrd="0" presId="urn:microsoft.com/office/officeart/2005/8/layout/target3"/>
    <dgm:cxn modelId="{45033EDE-FD93-4213-B995-73A990742924}" type="presParOf" srcId="{B7DCDA40-05E6-47D4-81B3-B664A952D277}" destId="{F6530AD7-E40D-4F3A-99B9-EEAD177DA426}" srcOrd="6" destOrd="0" presId="urn:microsoft.com/office/officeart/2005/8/layout/target3"/>
    <dgm:cxn modelId="{9C8A9F3E-BDA8-469C-A701-A006298F4C1F}" type="presParOf" srcId="{B7DCDA40-05E6-47D4-81B3-B664A952D277}" destId="{947BA858-611D-41C7-A28B-2364B540BA29}" srcOrd="7" destOrd="0" presId="urn:microsoft.com/office/officeart/2005/8/layout/target3"/>
    <dgm:cxn modelId="{5798895C-1735-42F2-8294-65C58A50AC71}" type="presParOf" srcId="{B7DCDA40-05E6-47D4-81B3-B664A952D277}" destId="{5FD68743-930C-4569-B42E-CC728419C4BD}" srcOrd="8" destOrd="0" presId="urn:microsoft.com/office/officeart/2005/8/layout/target3"/>
    <dgm:cxn modelId="{29D4A55E-D223-428D-831D-3C4E6E0CBD52}" type="presParOf" srcId="{B7DCDA40-05E6-47D4-81B3-B664A952D277}" destId="{524BD62C-D5EA-4C4C-9B18-0690D7E0F12F}" srcOrd="9" destOrd="0" presId="urn:microsoft.com/office/officeart/2005/8/layout/target3"/>
    <dgm:cxn modelId="{90FAF957-F4DF-4DCE-8810-17AC2D31F7D9}" type="presParOf" srcId="{B7DCDA40-05E6-47D4-81B3-B664A952D277}" destId="{460E057D-657B-4F32-B9D3-2B20F96B12E6}" srcOrd="10" destOrd="0" presId="urn:microsoft.com/office/officeart/2005/8/layout/target3"/>
    <dgm:cxn modelId="{2395AB94-6AE9-4071-BF33-54A8F511368F}" type="presParOf" srcId="{B7DCDA40-05E6-47D4-81B3-B664A952D277}" destId="{E4E4ED3C-1656-45B6-B085-3BAD9561C1DE}" srcOrd="11" destOrd="0" presId="urn:microsoft.com/office/officeart/2005/8/layout/target3"/>
    <dgm:cxn modelId="{C9E5B8C9-12CD-47FB-BBEB-762361CAD261}" type="presParOf" srcId="{B7DCDA40-05E6-47D4-81B3-B664A952D277}" destId="{A989925C-122F-443A-9B4A-F0E1E01D3DF6}" srcOrd="12" destOrd="0" presId="urn:microsoft.com/office/officeart/2005/8/layout/target3"/>
    <dgm:cxn modelId="{BA52FDF7-1A56-4F94-95AD-275F8BDEDC92}" type="presParOf" srcId="{B7DCDA40-05E6-47D4-81B3-B664A952D277}" destId="{D528F596-B2AD-485F-9476-D763B2CDEA2D}" srcOrd="13" destOrd="0" presId="urn:microsoft.com/office/officeart/2005/8/layout/target3"/>
    <dgm:cxn modelId="{C94FA800-731D-440D-B36B-82C5B7C915E8}" type="presParOf" srcId="{B7DCDA40-05E6-47D4-81B3-B664A952D277}" destId="{248D44BA-5C61-4F25-B811-A049390AD41F}" srcOrd="14" destOrd="0" presId="urn:microsoft.com/office/officeart/2005/8/layout/target3"/>
    <dgm:cxn modelId="{7748BFF6-6BF6-412D-9609-F44A63BBD57D}" type="presParOf" srcId="{B7DCDA40-05E6-47D4-81B3-B664A952D277}" destId="{4256230A-FB14-4144-B1AA-1D8A26A93F7D}" srcOrd="15" destOrd="0" presId="urn:microsoft.com/office/officeart/2005/8/layout/target3"/>
    <dgm:cxn modelId="{3F2C21EB-8AC1-41D8-B068-05A8FAD004CE}" type="presParOf" srcId="{B7DCDA40-05E6-47D4-81B3-B664A952D277}" destId="{26F2A801-3033-4973-AAB9-929C5BC8CF61}" srcOrd="16" destOrd="0" presId="urn:microsoft.com/office/officeart/2005/8/layout/target3"/>
    <dgm:cxn modelId="{AE94DE09-243E-4CC4-A0E6-63886BC7AAFC}" type="presParOf" srcId="{B7DCDA40-05E6-47D4-81B3-B664A952D277}" destId="{CCE04CBA-1890-4D00-99AF-9E68B5BF782D}" srcOrd="17" destOrd="0" presId="urn:microsoft.com/office/officeart/2005/8/layout/target3"/>
    <dgm:cxn modelId="{104025C4-5D0D-42F3-9A71-599A4626196A}" type="presParOf" srcId="{B7DCDA40-05E6-47D4-81B3-B664A952D277}" destId="{9F944643-CA1E-4BAA-BD5A-F5A094C443F0}" srcOrd="18" destOrd="0" presId="urn:microsoft.com/office/officeart/2005/8/layout/target3"/>
    <dgm:cxn modelId="{BB4CD70D-F4F7-4AB4-A584-D4F43EA5E1DB}" type="presParOf" srcId="{B7DCDA40-05E6-47D4-81B3-B664A952D277}" destId="{57239989-DD6D-477D-B257-AC40D3D20788}" srcOrd="19" destOrd="0" presId="urn:microsoft.com/office/officeart/2005/8/layout/target3"/>
    <dgm:cxn modelId="{8F5788A7-8880-42A2-8919-C66194E69E83}" type="presParOf" srcId="{B7DCDA40-05E6-47D4-81B3-B664A952D277}" destId="{F567C729-E03B-40E8-A11E-1392A4ECCB3C}" srcOrd="20" destOrd="0" presId="urn:microsoft.com/office/officeart/2005/8/layout/target3"/>
    <dgm:cxn modelId="{89F6ECED-95F0-4A3E-B2D2-6EFC3F32BD2A}" type="presParOf" srcId="{B7DCDA40-05E6-47D4-81B3-B664A952D277}" destId="{BC5786F4-D3DE-4982-9362-83345B137D5B}" srcOrd="21" destOrd="0" presId="urn:microsoft.com/office/officeart/2005/8/layout/target3"/>
    <dgm:cxn modelId="{AA256C72-DFC1-4C3B-BC0D-ACFA052CCC28}" type="presParOf" srcId="{B7DCDA40-05E6-47D4-81B3-B664A952D277}" destId="{3D5C8409-96A5-4CAA-B9D9-CFAA3DA02C67}" srcOrd="22" destOrd="0" presId="urn:microsoft.com/office/officeart/2005/8/layout/target3"/>
    <dgm:cxn modelId="{B4C2E707-1478-4774-B217-87F74C5C5155}" type="presParOf" srcId="{B7DCDA40-05E6-47D4-81B3-B664A952D277}" destId="{1F95DC9E-C1B8-4180-8D14-362E3EB73446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F2F964-2F2D-48C7-BD7F-81436846251F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6EC56BA-3FB0-4E5A-B4D2-A4D1E411280F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pH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FA1C9603-DDD9-4204-8BD7-1151BE69E36C}" type="parTrans" cxnId="{A8C5C8C0-8256-493F-8087-B120B8CF83EF}">
      <dgm:prSet/>
      <dgm:spPr/>
      <dgm:t>
        <a:bodyPr/>
        <a:lstStyle/>
        <a:p>
          <a:endParaRPr lang="en-US"/>
        </a:p>
      </dgm:t>
    </dgm:pt>
    <dgm:pt modelId="{B473C632-A9AD-4321-84A4-7641DDA27DDD}" type="sibTrans" cxnId="{A8C5C8C0-8256-493F-8087-B120B8CF83EF}">
      <dgm:prSet/>
      <dgm:spPr/>
      <dgm:t>
        <a:bodyPr/>
        <a:lstStyle/>
        <a:p>
          <a:endParaRPr lang="en-US"/>
        </a:p>
      </dgm:t>
    </dgm:pt>
    <dgm:pt modelId="{F5032F7F-60E6-417F-8997-49FEB6271583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Temperature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C1CC824F-C82F-4D0A-9472-A054F502A23F}" type="parTrans" cxnId="{C60AD073-C8A6-4B5F-8C07-B5D04784C3B7}">
      <dgm:prSet/>
      <dgm:spPr/>
      <dgm:t>
        <a:bodyPr/>
        <a:lstStyle/>
        <a:p>
          <a:endParaRPr lang="en-US"/>
        </a:p>
      </dgm:t>
    </dgm:pt>
    <dgm:pt modelId="{45DB39D9-DB8A-4248-AD95-C09365D2BFA6}" type="sibTrans" cxnId="{C60AD073-C8A6-4B5F-8C07-B5D04784C3B7}">
      <dgm:prSet/>
      <dgm:spPr/>
      <dgm:t>
        <a:bodyPr/>
        <a:lstStyle/>
        <a:p>
          <a:endParaRPr lang="en-US"/>
        </a:p>
      </dgm:t>
    </dgm:pt>
    <dgm:pt modelId="{FC0FD32C-FFFC-4D1B-AB07-7D888175587D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Ionic strength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35333BCE-B38E-45B1-96A6-01E0170E5DA2}" type="parTrans" cxnId="{51993CD9-49EE-4D7C-9585-FD1E21793F51}">
      <dgm:prSet/>
      <dgm:spPr/>
      <dgm:t>
        <a:bodyPr/>
        <a:lstStyle/>
        <a:p>
          <a:endParaRPr lang="en-US"/>
        </a:p>
      </dgm:t>
    </dgm:pt>
    <dgm:pt modelId="{EED99988-C349-4F6D-B803-C8742E5448E8}" type="sibTrans" cxnId="{51993CD9-49EE-4D7C-9585-FD1E21793F51}">
      <dgm:prSet/>
      <dgm:spPr/>
      <dgm:t>
        <a:bodyPr/>
        <a:lstStyle/>
        <a:p>
          <a:endParaRPr lang="en-US"/>
        </a:p>
      </dgm:t>
    </dgm:pt>
    <dgm:pt modelId="{AD3CA5C7-D476-4FA0-A433-53D90B1510D5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Buffer concentrations.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E16B5B5F-4A4B-427E-AE14-F2421B53909C}" type="parTrans" cxnId="{2B9B377C-63FB-44DE-9B2B-DD4B41685963}">
      <dgm:prSet/>
      <dgm:spPr/>
      <dgm:t>
        <a:bodyPr/>
        <a:lstStyle/>
        <a:p>
          <a:endParaRPr lang="en-US"/>
        </a:p>
      </dgm:t>
    </dgm:pt>
    <dgm:pt modelId="{725E0C28-72AC-46EA-8F9C-10F6D7D6B300}" type="sibTrans" cxnId="{2B9B377C-63FB-44DE-9B2B-DD4B41685963}">
      <dgm:prSet/>
      <dgm:spPr/>
      <dgm:t>
        <a:bodyPr/>
        <a:lstStyle/>
        <a:p>
          <a:endParaRPr lang="en-US"/>
        </a:p>
      </dgm:t>
    </dgm:pt>
    <dgm:pt modelId="{7F1736B2-A67B-433B-8C8F-CA18C7F5794A}" type="pres">
      <dgm:prSet presAssocID="{9FF2F964-2F2D-48C7-BD7F-8143684625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2EC821-6CCD-4F81-B5AB-1850766B7E73}" type="pres">
      <dgm:prSet presAssocID="{36EC56BA-3FB0-4E5A-B4D2-A4D1E411280F}" presName="composite" presStyleCnt="0"/>
      <dgm:spPr/>
    </dgm:pt>
    <dgm:pt modelId="{789247B4-583A-49DF-8C17-DFA9B79D4492}" type="pres">
      <dgm:prSet presAssocID="{36EC56BA-3FB0-4E5A-B4D2-A4D1E411280F}" presName="imgShp" presStyleLbl="fgImgPlace1" presStyleIdx="0" presStyleCnt="4"/>
      <dgm:spPr/>
    </dgm:pt>
    <dgm:pt modelId="{BC2F82BC-BDD3-40FD-BAD5-19FC388BB883}" type="pres">
      <dgm:prSet presAssocID="{36EC56BA-3FB0-4E5A-B4D2-A4D1E411280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2E13C-3064-4743-96CE-7AE582008431}" type="pres">
      <dgm:prSet presAssocID="{B473C632-A9AD-4321-84A4-7641DDA27DDD}" presName="spacing" presStyleCnt="0"/>
      <dgm:spPr/>
    </dgm:pt>
    <dgm:pt modelId="{57A7C37F-9ADE-47E2-92BA-80B63A329981}" type="pres">
      <dgm:prSet presAssocID="{F5032F7F-60E6-417F-8997-49FEB6271583}" presName="composite" presStyleCnt="0"/>
      <dgm:spPr/>
    </dgm:pt>
    <dgm:pt modelId="{6C076B03-2244-4427-BBC0-45AEC9D2A834}" type="pres">
      <dgm:prSet presAssocID="{F5032F7F-60E6-417F-8997-49FEB6271583}" presName="imgShp" presStyleLbl="fgImgPlace1" presStyleIdx="1" presStyleCnt="4"/>
      <dgm:spPr/>
    </dgm:pt>
    <dgm:pt modelId="{2C85BD3F-8438-4362-9A0A-EF778186C461}" type="pres">
      <dgm:prSet presAssocID="{F5032F7F-60E6-417F-8997-49FEB627158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B01E4-8AE2-4240-99D6-4935BA537DB9}" type="pres">
      <dgm:prSet presAssocID="{45DB39D9-DB8A-4248-AD95-C09365D2BFA6}" presName="spacing" presStyleCnt="0"/>
      <dgm:spPr/>
    </dgm:pt>
    <dgm:pt modelId="{CCBD2846-3E9C-43EA-BCAC-144BE4F85433}" type="pres">
      <dgm:prSet presAssocID="{FC0FD32C-FFFC-4D1B-AB07-7D888175587D}" presName="composite" presStyleCnt="0"/>
      <dgm:spPr/>
    </dgm:pt>
    <dgm:pt modelId="{F540B223-F2BE-49B7-A3D9-82C5C4871FE6}" type="pres">
      <dgm:prSet presAssocID="{FC0FD32C-FFFC-4D1B-AB07-7D888175587D}" presName="imgShp" presStyleLbl="fgImgPlace1" presStyleIdx="2" presStyleCnt="4"/>
      <dgm:spPr/>
    </dgm:pt>
    <dgm:pt modelId="{C672E52B-17E2-40B6-853C-50099F045ABA}" type="pres">
      <dgm:prSet presAssocID="{FC0FD32C-FFFC-4D1B-AB07-7D888175587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DA698-54E1-43E1-82A9-15DCD14DAF56}" type="pres">
      <dgm:prSet presAssocID="{EED99988-C349-4F6D-B803-C8742E5448E8}" presName="spacing" presStyleCnt="0"/>
      <dgm:spPr/>
    </dgm:pt>
    <dgm:pt modelId="{3754A6D6-3917-4FF7-8018-BC678B7A56E8}" type="pres">
      <dgm:prSet presAssocID="{AD3CA5C7-D476-4FA0-A433-53D90B1510D5}" presName="composite" presStyleCnt="0"/>
      <dgm:spPr/>
    </dgm:pt>
    <dgm:pt modelId="{18375179-B4E2-4164-8BB0-709AD2DA38FA}" type="pres">
      <dgm:prSet presAssocID="{AD3CA5C7-D476-4FA0-A433-53D90B1510D5}" presName="imgShp" presStyleLbl="fgImgPlace1" presStyleIdx="3" presStyleCnt="4"/>
      <dgm:spPr/>
    </dgm:pt>
    <dgm:pt modelId="{FEB31A4F-FBC1-4553-A6EC-74D922C46D35}" type="pres">
      <dgm:prSet presAssocID="{AD3CA5C7-D476-4FA0-A433-53D90B1510D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8FD99A-3CD7-4219-861D-D2A5578553E9}" type="presOf" srcId="{AD3CA5C7-D476-4FA0-A433-53D90B1510D5}" destId="{FEB31A4F-FBC1-4553-A6EC-74D922C46D35}" srcOrd="0" destOrd="0" presId="urn:microsoft.com/office/officeart/2005/8/layout/vList3"/>
    <dgm:cxn modelId="{C60AD073-C8A6-4B5F-8C07-B5D04784C3B7}" srcId="{9FF2F964-2F2D-48C7-BD7F-81436846251F}" destId="{F5032F7F-60E6-417F-8997-49FEB6271583}" srcOrd="1" destOrd="0" parTransId="{C1CC824F-C82F-4D0A-9472-A054F502A23F}" sibTransId="{45DB39D9-DB8A-4248-AD95-C09365D2BFA6}"/>
    <dgm:cxn modelId="{AAF2EE39-81D7-4D04-83CF-D38CE2953691}" type="presOf" srcId="{F5032F7F-60E6-417F-8997-49FEB6271583}" destId="{2C85BD3F-8438-4362-9A0A-EF778186C461}" srcOrd="0" destOrd="0" presId="urn:microsoft.com/office/officeart/2005/8/layout/vList3"/>
    <dgm:cxn modelId="{A8C5C8C0-8256-493F-8087-B120B8CF83EF}" srcId="{9FF2F964-2F2D-48C7-BD7F-81436846251F}" destId="{36EC56BA-3FB0-4E5A-B4D2-A4D1E411280F}" srcOrd="0" destOrd="0" parTransId="{FA1C9603-DDD9-4204-8BD7-1151BE69E36C}" sibTransId="{B473C632-A9AD-4321-84A4-7641DDA27DDD}"/>
    <dgm:cxn modelId="{81B4482C-32CF-4A00-8EA2-D65D255822B0}" type="presOf" srcId="{36EC56BA-3FB0-4E5A-B4D2-A4D1E411280F}" destId="{BC2F82BC-BDD3-40FD-BAD5-19FC388BB883}" srcOrd="0" destOrd="0" presId="urn:microsoft.com/office/officeart/2005/8/layout/vList3"/>
    <dgm:cxn modelId="{51993CD9-49EE-4D7C-9585-FD1E21793F51}" srcId="{9FF2F964-2F2D-48C7-BD7F-81436846251F}" destId="{FC0FD32C-FFFC-4D1B-AB07-7D888175587D}" srcOrd="2" destOrd="0" parTransId="{35333BCE-B38E-45B1-96A6-01E0170E5DA2}" sibTransId="{EED99988-C349-4F6D-B803-C8742E5448E8}"/>
    <dgm:cxn modelId="{96433F63-5891-4B27-8133-41220ECE455C}" type="presOf" srcId="{9FF2F964-2F2D-48C7-BD7F-81436846251F}" destId="{7F1736B2-A67B-433B-8C8F-CA18C7F5794A}" srcOrd="0" destOrd="0" presId="urn:microsoft.com/office/officeart/2005/8/layout/vList3"/>
    <dgm:cxn modelId="{2B9B377C-63FB-44DE-9B2B-DD4B41685963}" srcId="{9FF2F964-2F2D-48C7-BD7F-81436846251F}" destId="{AD3CA5C7-D476-4FA0-A433-53D90B1510D5}" srcOrd="3" destOrd="0" parTransId="{E16B5B5F-4A4B-427E-AE14-F2421B53909C}" sibTransId="{725E0C28-72AC-46EA-8F9C-10F6D7D6B300}"/>
    <dgm:cxn modelId="{567055BC-9C62-4D74-858B-F6A0DF72CBB7}" type="presOf" srcId="{FC0FD32C-FFFC-4D1B-AB07-7D888175587D}" destId="{C672E52B-17E2-40B6-853C-50099F045ABA}" srcOrd="0" destOrd="0" presId="urn:microsoft.com/office/officeart/2005/8/layout/vList3"/>
    <dgm:cxn modelId="{7890A84E-A073-4C03-BA1D-8EDD65A0DFD4}" type="presParOf" srcId="{7F1736B2-A67B-433B-8C8F-CA18C7F5794A}" destId="{1D2EC821-6CCD-4F81-B5AB-1850766B7E73}" srcOrd="0" destOrd="0" presId="urn:microsoft.com/office/officeart/2005/8/layout/vList3"/>
    <dgm:cxn modelId="{A8C33123-AC51-410F-B4A2-38377F614927}" type="presParOf" srcId="{1D2EC821-6CCD-4F81-B5AB-1850766B7E73}" destId="{789247B4-583A-49DF-8C17-DFA9B79D4492}" srcOrd="0" destOrd="0" presId="urn:microsoft.com/office/officeart/2005/8/layout/vList3"/>
    <dgm:cxn modelId="{629B9FED-11E0-49CE-A6BB-2F373D5EA215}" type="presParOf" srcId="{1D2EC821-6CCD-4F81-B5AB-1850766B7E73}" destId="{BC2F82BC-BDD3-40FD-BAD5-19FC388BB883}" srcOrd="1" destOrd="0" presId="urn:microsoft.com/office/officeart/2005/8/layout/vList3"/>
    <dgm:cxn modelId="{19111D7D-F6BA-47FA-9067-1EA2A3348F04}" type="presParOf" srcId="{7F1736B2-A67B-433B-8C8F-CA18C7F5794A}" destId="{2DD2E13C-3064-4743-96CE-7AE582008431}" srcOrd="1" destOrd="0" presId="urn:microsoft.com/office/officeart/2005/8/layout/vList3"/>
    <dgm:cxn modelId="{3ADD72E8-C8BA-49BF-992E-081532DA4AA6}" type="presParOf" srcId="{7F1736B2-A67B-433B-8C8F-CA18C7F5794A}" destId="{57A7C37F-9ADE-47E2-92BA-80B63A329981}" srcOrd="2" destOrd="0" presId="urn:microsoft.com/office/officeart/2005/8/layout/vList3"/>
    <dgm:cxn modelId="{E5FE1019-914E-4F99-B2B6-73EB33217E43}" type="presParOf" srcId="{57A7C37F-9ADE-47E2-92BA-80B63A329981}" destId="{6C076B03-2244-4427-BBC0-45AEC9D2A834}" srcOrd="0" destOrd="0" presId="urn:microsoft.com/office/officeart/2005/8/layout/vList3"/>
    <dgm:cxn modelId="{63DAB339-CE11-47BC-83F5-D230DF322BBA}" type="presParOf" srcId="{57A7C37F-9ADE-47E2-92BA-80B63A329981}" destId="{2C85BD3F-8438-4362-9A0A-EF778186C461}" srcOrd="1" destOrd="0" presId="urn:microsoft.com/office/officeart/2005/8/layout/vList3"/>
    <dgm:cxn modelId="{08E738A3-0B4E-4A2A-88E1-E98883ED9C6B}" type="presParOf" srcId="{7F1736B2-A67B-433B-8C8F-CA18C7F5794A}" destId="{6F9B01E4-8AE2-4240-99D6-4935BA537DB9}" srcOrd="3" destOrd="0" presId="urn:microsoft.com/office/officeart/2005/8/layout/vList3"/>
    <dgm:cxn modelId="{1672298E-F641-447C-8C32-E5617C256F93}" type="presParOf" srcId="{7F1736B2-A67B-433B-8C8F-CA18C7F5794A}" destId="{CCBD2846-3E9C-43EA-BCAC-144BE4F85433}" srcOrd="4" destOrd="0" presId="urn:microsoft.com/office/officeart/2005/8/layout/vList3"/>
    <dgm:cxn modelId="{4634B1CF-41C4-4599-897F-AC70998FFAD0}" type="presParOf" srcId="{CCBD2846-3E9C-43EA-BCAC-144BE4F85433}" destId="{F540B223-F2BE-49B7-A3D9-82C5C4871FE6}" srcOrd="0" destOrd="0" presId="urn:microsoft.com/office/officeart/2005/8/layout/vList3"/>
    <dgm:cxn modelId="{927096D1-331F-4031-9619-1B599BADB66E}" type="presParOf" srcId="{CCBD2846-3E9C-43EA-BCAC-144BE4F85433}" destId="{C672E52B-17E2-40B6-853C-50099F045ABA}" srcOrd="1" destOrd="0" presId="urn:microsoft.com/office/officeart/2005/8/layout/vList3"/>
    <dgm:cxn modelId="{E1A570F5-8A79-4D69-9984-8B722A11A99C}" type="presParOf" srcId="{7F1736B2-A67B-433B-8C8F-CA18C7F5794A}" destId="{085DA698-54E1-43E1-82A9-15DCD14DAF56}" srcOrd="5" destOrd="0" presId="urn:microsoft.com/office/officeart/2005/8/layout/vList3"/>
    <dgm:cxn modelId="{6C67CC9F-562B-483E-869F-173FE49B63E0}" type="presParOf" srcId="{7F1736B2-A67B-433B-8C8F-CA18C7F5794A}" destId="{3754A6D6-3917-4FF7-8018-BC678B7A56E8}" srcOrd="6" destOrd="0" presId="urn:microsoft.com/office/officeart/2005/8/layout/vList3"/>
    <dgm:cxn modelId="{97E473F3-B17F-4505-A5CF-ECDEE0E38A8E}" type="presParOf" srcId="{3754A6D6-3917-4FF7-8018-BC678B7A56E8}" destId="{18375179-B4E2-4164-8BB0-709AD2DA38FA}" srcOrd="0" destOrd="0" presId="urn:microsoft.com/office/officeart/2005/8/layout/vList3"/>
    <dgm:cxn modelId="{68B57116-BDB0-406F-A339-398B05B4A012}" type="presParOf" srcId="{3754A6D6-3917-4FF7-8018-BC678B7A56E8}" destId="{FEB31A4F-FBC1-4553-A6EC-74D922C46D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8A07C2-7A99-46D1-BCB1-FE5EA8E6C05A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EC1D014-5F6F-425C-AE49-0016E98FDFFE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Buffer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F0BCB758-4B4A-41DE-809F-73B8BAB20969}" type="parTrans" cxnId="{05D8A4FE-1C99-4F71-9F39-45E6C9BA51AF}">
      <dgm:prSet/>
      <dgm:spPr/>
      <dgm:t>
        <a:bodyPr/>
        <a:lstStyle/>
        <a:p>
          <a:endParaRPr lang="en-US"/>
        </a:p>
      </dgm:t>
    </dgm:pt>
    <dgm:pt modelId="{52D3976E-BE8A-4755-B820-0E1BA5D13B54}" type="sibTrans" cxnId="{05D8A4FE-1C99-4F71-9F39-45E6C9BA51AF}">
      <dgm:prSet/>
      <dgm:spPr/>
      <dgm:t>
        <a:bodyPr/>
        <a:lstStyle/>
        <a:p>
          <a:endParaRPr lang="en-US"/>
        </a:p>
      </dgm:t>
    </dgm:pt>
    <dgm:pt modelId="{CF29A2B0-1FC4-497F-AA67-284640B081EB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Temperature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5D95CCE0-0B38-4323-9BBE-2883FA506264}" type="parTrans" cxnId="{F4262226-82FE-4548-975A-89A13DA921B0}">
      <dgm:prSet/>
      <dgm:spPr/>
      <dgm:t>
        <a:bodyPr/>
        <a:lstStyle/>
        <a:p>
          <a:endParaRPr lang="en-US"/>
        </a:p>
      </dgm:t>
    </dgm:pt>
    <dgm:pt modelId="{E5001913-54B9-4FE6-AD76-E8136ABDE514}" type="sibTrans" cxnId="{F4262226-82FE-4548-975A-89A13DA921B0}">
      <dgm:prSet/>
      <dgm:spPr/>
      <dgm:t>
        <a:bodyPr/>
        <a:lstStyle/>
        <a:p>
          <a:endParaRPr lang="en-US"/>
        </a:p>
      </dgm:t>
    </dgm:pt>
    <dgm:pt modelId="{6D720696-5ECE-40EF-B169-67512B3BBD0E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Ionic strength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2AF39773-5F99-4797-845C-EECB6259B17A}" type="parTrans" cxnId="{D832BC94-553D-4B40-8DC0-A0F0F5857297}">
      <dgm:prSet/>
      <dgm:spPr/>
      <dgm:t>
        <a:bodyPr/>
        <a:lstStyle/>
        <a:p>
          <a:endParaRPr lang="en-US"/>
        </a:p>
      </dgm:t>
    </dgm:pt>
    <dgm:pt modelId="{2381E6D2-9FAA-42F7-8891-F5DEC51B3586}" type="sibTrans" cxnId="{D832BC94-553D-4B40-8DC0-A0F0F5857297}">
      <dgm:prSet/>
      <dgm:spPr/>
      <dgm:t>
        <a:bodyPr/>
        <a:lstStyle/>
        <a:p>
          <a:endParaRPr lang="en-US"/>
        </a:p>
      </dgm:t>
    </dgm:pt>
    <dgm:pt modelId="{C43D5284-6449-43A4-89F0-D96E4B09E3B2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Cosolvent affect.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C445B2C4-CBC7-4740-AF1D-2B2FA2E247C4}" type="parTrans" cxnId="{EC07DA4C-B84A-46C7-B657-B95B18F8FE00}">
      <dgm:prSet/>
      <dgm:spPr/>
      <dgm:t>
        <a:bodyPr/>
        <a:lstStyle/>
        <a:p>
          <a:endParaRPr lang="en-US"/>
        </a:p>
      </dgm:t>
    </dgm:pt>
    <dgm:pt modelId="{9F0AB7D3-E2C6-42B9-A9A3-B6DFD1B1223D}" type="sibTrans" cxnId="{EC07DA4C-B84A-46C7-B657-B95B18F8FE00}">
      <dgm:prSet/>
      <dgm:spPr/>
      <dgm:t>
        <a:bodyPr/>
        <a:lstStyle/>
        <a:p>
          <a:endParaRPr lang="en-US"/>
        </a:p>
      </dgm:t>
    </dgm:pt>
    <dgm:pt modelId="{76A83E63-99D6-4877-981D-3054A2040448}" type="pres">
      <dgm:prSet presAssocID="{D88A07C2-7A99-46D1-BCB1-FE5EA8E6C0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C9DA95-09A2-4E3C-A7D1-4C8BDF48381C}" type="pres">
      <dgm:prSet presAssocID="{4EC1D014-5F6F-425C-AE49-0016E98FDFFE}" presName="parentLin" presStyleCnt="0"/>
      <dgm:spPr/>
    </dgm:pt>
    <dgm:pt modelId="{D3D2F641-22DB-4A72-A8F5-42D161945406}" type="pres">
      <dgm:prSet presAssocID="{4EC1D014-5F6F-425C-AE49-0016E98FDFF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67C0AE4-694F-4C9B-917C-AF924F9F21D4}" type="pres">
      <dgm:prSet presAssocID="{4EC1D014-5F6F-425C-AE49-0016E98FDF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536A4-60BD-43E4-A631-DA1A7E004A62}" type="pres">
      <dgm:prSet presAssocID="{4EC1D014-5F6F-425C-AE49-0016E98FDFFE}" presName="negativeSpace" presStyleCnt="0"/>
      <dgm:spPr/>
    </dgm:pt>
    <dgm:pt modelId="{7166080A-FA90-4305-8DAF-385316C64101}" type="pres">
      <dgm:prSet presAssocID="{4EC1D014-5F6F-425C-AE49-0016E98FDFFE}" presName="childText" presStyleLbl="conFgAcc1" presStyleIdx="0" presStyleCnt="4">
        <dgm:presLayoutVars>
          <dgm:bulletEnabled val="1"/>
        </dgm:presLayoutVars>
      </dgm:prSet>
      <dgm:spPr/>
    </dgm:pt>
    <dgm:pt modelId="{68195F2E-D2D3-43F3-A9BC-E2A5CF15326C}" type="pres">
      <dgm:prSet presAssocID="{52D3976E-BE8A-4755-B820-0E1BA5D13B54}" presName="spaceBetweenRectangles" presStyleCnt="0"/>
      <dgm:spPr/>
    </dgm:pt>
    <dgm:pt modelId="{A2A8CB05-6497-4CD0-90DE-499DF9EFCFFC}" type="pres">
      <dgm:prSet presAssocID="{CF29A2B0-1FC4-497F-AA67-284640B081EB}" presName="parentLin" presStyleCnt="0"/>
      <dgm:spPr/>
    </dgm:pt>
    <dgm:pt modelId="{C969D207-6AEE-4435-A000-8172F6197C34}" type="pres">
      <dgm:prSet presAssocID="{CF29A2B0-1FC4-497F-AA67-284640B081E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610EC24-C886-43CD-A8F9-76107AF1C335}" type="pres">
      <dgm:prSet presAssocID="{CF29A2B0-1FC4-497F-AA67-284640B081E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6182E-CFEF-4207-9691-70DDAC5CF342}" type="pres">
      <dgm:prSet presAssocID="{CF29A2B0-1FC4-497F-AA67-284640B081EB}" presName="negativeSpace" presStyleCnt="0"/>
      <dgm:spPr/>
    </dgm:pt>
    <dgm:pt modelId="{3AD66C22-48CD-4741-859F-B47FD5A3772D}" type="pres">
      <dgm:prSet presAssocID="{CF29A2B0-1FC4-497F-AA67-284640B081EB}" presName="childText" presStyleLbl="conFgAcc1" presStyleIdx="1" presStyleCnt="4">
        <dgm:presLayoutVars>
          <dgm:bulletEnabled val="1"/>
        </dgm:presLayoutVars>
      </dgm:prSet>
      <dgm:spPr/>
    </dgm:pt>
    <dgm:pt modelId="{75BD9729-2900-47BD-9174-BBB6DA892800}" type="pres">
      <dgm:prSet presAssocID="{E5001913-54B9-4FE6-AD76-E8136ABDE514}" presName="spaceBetweenRectangles" presStyleCnt="0"/>
      <dgm:spPr/>
    </dgm:pt>
    <dgm:pt modelId="{EFEA0D69-C2F3-4B34-B0EA-3014AED7C1BC}" type="pres">
      <dgm:prSet presAssocID="{6D720696-5ECE-40EF-B169-67512B3BBD0E}" presName="parentLin" presStyleCnt="0"/>
      <dgm:spPr/>
    </dgm:pt>
    <dgm:pt modelId="{CB61E342-2CD6-4713-9524-3F42DF679C63}" type="pres">
      <dgm:prSet presAssocID="{6D720696-5ECE-40EF-B169-67512B3BBD0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8F395B5-1B9B-44E7-A05A-38180765EA41}" type="pres">
      <dgm:prSet presAssocID="{6D720696-5ECE-40EF-B169-67512B3BBD0E}" presName="parentText" presStyleLbl="node1" presStyleIdx="2" presStyleCnt="4" custLinFactNeighborY="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0454A-B0D8-4519-9BBA-32ED05185BF3}" type="pres">
      <dgm:prSet presAssocID="{6D720696-5ECE-40EF-B169-67512B3BBD0E}" presName="negativeSpace" presStyleCnt="0"/>
      <dgm:spPr/>
    </dgm:pt>
    <dgm:pt modelId="{4EB96709-C178-4151-A7E1-F73C59486C2A}" type="pres">
      <dgm:prSet presAssocID="{6D720696-5ECE-40EF-B169-67512B3BBD0E}" presName="childText" presStyleLbl="conFgAcc1" presStyleIdx="2" presStyleCnt="4">
        <dgm:presLayoutVars>
          <dgm:bulletEnabled val="1"/>
        </dgm:presLayoutVars>
      </dgm:prSet>
      <dgm:spPr/>
    </dgm:pt>
    <dgm:pt modelId="{19DE7F36-F306-4597-9DFE-44A7B5958BBD}" type="pres">
      <dgm:prSet presAssocID="{2381E6D2-9FAA-42F7-8891-F5DEC51B3586}" presName="spaceBetweenRectangles" presStyleCnt="0"/>
      <dgm:spPr/>
    </dgm:pt>
    <dgm:pt modelId="{9AE4D445-E22D-47D1-9027-C7185DF7BD04}" type="pres">
      <dgm:prSet presAssocID="{C43D5284-6449-43A4-89F0-D96E4B09E3B2}" presName="parentLin" presStyleCnt="0"/>
      <dgm:spPr/>
    </dgm:pt>
    <dgm:pt modelId="{62AD6B53-2B55-4EC5-ABB4-D049026380A9}" type="pres">
      <dgm:prSet presAssocID="{C43D5284-6449-43A4-89F0-D96E4B09E3B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37008F7-527C-4C65-8D2D-A358134DE270}" type="pres">
      <dgm:prSet presAssocID="{C43D5284-6449-43A4-89F0-D96E4B09E3B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72040-FABE-44D9-856D-AF0A545B335B}" type="pres">
      <dgm:prSet presAssocID="{C43D5284-6449-43A4-89F0-D96E4B09E3B2}" presName="negativeSpace" presStyleCnt="0"/>
      <dgm:spPr/>
    </dgm:pt>
    <dgm:pt modelId="{8CE35F7E-6875-4C6C-9AC7-0FA5E8B77054}" type="pres">
      <dgm:prSet presAssocID="{C43D5284-6449-43A4-89F0-D96E4B09E3B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8303413-B7D2-4ED6-B9FE-F5381504E521}" type="presOf" srcId="{D88A07C2-7A99-46D1-BCB1-FE5EA8E6C05A}" destId="{76A83E63-99D6-4877-981D-3054A2040448}" srcOrd="0" destOrd="0" presId="urn:microsoft.com/office/officeart/2005/8/layout/list1"/>
    <dgm:cxn modelId="{BEFFAAC8-AA1B-4565-8F8D-89DF1B00083E}" type="presOf" srcId="{6D720696-5ECE-40EF-B169-67512B3BBD0E}" destId="{CB61E342-2CD6-4713-9524-3F42DF679C63}" srcOrd="0" destOrd="0" presId="urn:microsoft.com/office/officeart/2005/8/layout/list1"/>
    <dgm:cxn modelId="{D832BC94-553D-4B40-8DC0-A0F0F5857297}" srcId="{D88A07C2-7A99-46D1-BCB1-FE5EA8E6C05A}" destId="{6D720696-5ECE-40EF-B169-67512B3BBD0E}" srcOrd="2" destOrd="0" parTransId="{2AF39773-5F99-4797-845C-EECB6259B17A}" sibTransId="{2381E6D2-9FAA-42F7-8891-F5DEC51B3586}"/>
    <dgm:cxn modelId="{EC07DA4C-B84A-46C7-B657-B95B18F8FE00}" srcId="{D88A07C2-7A99-46D1-BCB1-FE5EA8E6C05A}" destId="{C43D5284-6449-43A4-89F0-D96E4B09E3B2}" srcOrd="3" destOrd="0" parTransId="{C445B2C4-CBC7-4740-AF1D-2B2FA2E247C4}" sibTransId="{9F0AB7D3-E2C6-42B9-A9A3-B6DFD1B1223D}"/>
    <dgm:cxn modelId="{05D8A4FE-1C99-4F71-9F39-45E6C9BA51AF}" srcId="{D88A07C2-7A99-46D1-BCB1-FE5EA8E6C05A}" destId="{4EC1D014-5F6F-425C-AE49-0016E98FDFFE}" srcOrd="0" destOrd="0" parTransId="{F0BCB758-4B4A-41DE-809F-73B8BAB20969}" sibTransId="{52D3976E-BE8A-4755-B820-0E1BA5D13B54}"/>
    <dgm:cxn modelId="{484EB352-4F29-4DFB-B2FC-4F2DDCD955B0}" type="presOf" srcId="{4EC1D014-5F6F-425C-AE49-0016E98FDFFE}" destId="{D3D2F641-22DB-4A72-A8F5-42D161945406}" srcOrd="0" destOrd="0" presId="urn:microsoft.com/office/officeart/2005/8/layout/list1"/>
    <dgm:cxn modelId="{F4262226-82FE-4548-975A-89A13DA921B0}" srcId="{D88A07C2-7A99-46D1-BCB1-FE5EA8E6C05A}" destId="{CF29A2B0-1FC4-497F-AA67-284640B081EB}" srcOrd="1" destOrd="0" parTransId="{5D95CCE0-0B38-4323-9BBE-2883FA506264}" sibTransId="{E5001913-54B9-4FE6-AD76-E8136ABDE514}"/>
    <dgm:cxn modelId="{A5B2559C-F1BB-4256-8812-53BBCAFB981B}" type="presOf" srcId="{CF29A2B0-1FC4-497F-AA67-284640B081EB}" destId="{C969D207-6AEE-4435-A000-8172F6197C34}" srcOrd="0" destOrd="0" presId="urn:microsoft.com/office/officeart/2005/8/layout/list1"/>
    <dgm:cxn modelId="{AA6B48CB-30F8-4CF1-9FA3-9A7A867E4D00}" type="presOf" srcId="{4EC1D014-5F6F-425C-AE49-0016E98FDFFE}" destId="{767C0AE4-694F-4C9B-917C-AF924F9F21D4}" srcOrd="1" destOrd="0" presId="urn:microsoft.com/office/officeart/2005/8/layout/list1"/>
    <dgm:cxn modelId="{6CA405FB-BD5E-46E3-864E-A553D9F5686A}" type="presOf" srcId="{C43D5284-6449-43A4-89F0-D96E4B09E3B2}" destId="{62AD6B53-2B55-4EC5-ABB4-D049026380A9}" srcOrd="0" destOrd="0" presId="urn:microsoft.com/office/officeart/2005/8/layout/list1"/>
    <dgm:cxn modelId="{8EB8EEB3-26AC-4561-9917-AF5449394803}" type="presOf" srcId="{6D720696-5ECE-40EF-B169-67512B3BBD0E}" destId="{A8F395B5-1B9B-44E7-A05A-38180765EA41}" srcOrd="1" destOrd="0" presId="urn:microsoft.com/office/officeart/2005/8/layout/list1"/>
    <dgm:cxn modelId="{D66D8823-44FF-4511-B552-3B22CC19114F}" type="presOf" srcId="{CF29A2B0-1FC4-497F-AA67-284640B081EB}" destId="{F610EC24-C886-43CD-A8F9-76107AF1C335}" srcOrd="1" destOrd="0" presId="urn:microsoft.com/office/officeart/2005/8/layout/list1"/>
    <dgm:cxn modelId="{72BCFA89-C9EC-44F4-8E35-C3AFADFB2D02}" type="presOf" srcId="{C43D5284-6449-43A4-89F0-D96E4B09E3B2}" destId="{237008F7-527C-4C65-8D2D-A358134DE270}" srcOrd="1" destOrd="0" presId="urn:microsoft.com/office/officeart/2005/8/layout/list1"/>
    <dgm:cxn modelId="{58996A5F-8AFD-4488-B6B2-1CB5FEDFE0BE}" type="presParOf" srcId="{76A83E63-99D6-4877-981D-3054A2040448}" destId="{59C9DA95-09A2-4E3C-A7D1-4C8BDF48381C}" srcOrd="0" destOrd="0" presId="urn:microsoft.com/office/officeart/2005/8/layout/list1"/>
    <dgm:cxn modelId="{6440F9F5-37BF-4DF8-A87D-87C814C974D1}" type="presParOf" srcId="{59C9DA95-09A2-4E3C-A7D1-4C8BDF48381C}" destId="{D3D2F641-22DB-4A72-A8F5-42D161945406}" srcOrd="0" destOrd="0" presId="urn:microsoft.com/office/officeart/2005/8/layout/list1"/>
    <dgm:cxn modelId="{E6ED1119-2CDA-4943-8380-34365E96FC7A}" type="presParOf" srcId="{59C9DA95-09A2-4E3C-A7D1-4C8BDF48381C}" destId="{767C0AE4-694F-4C9B-917C-AF924F9F21D4}" srcOrd="1" destOrd="0" presId="urn:microsoft.com/office/officeart/2005/8/layout/list1"/>
    <dgm:cxn modelId="{5A1BADCC-3BDD-4A88-A942-29434E3CB405}" type="presParOf" srcId="{76A83E63-99D6-4877-981D-3054A2040448}" destId="{187536A4-60BD-43E4-A631-DA1A7E004A62}" srcOrd="1" destOrd="0" presId="urn:microsoft.com/office/officeart/2005/8/layout/list1"/>
    <dgm:cxn modelId="{262937DA-EF00-47B8-A727-F4ABCF5FEE9B}" type="presParOf" srcId="{76A83E63-99D6-4877-981D-3054A2040448}" destId="{7166080A-FA90-4305-8DAF-385316C64101}" srcOrd="2" destOrd="0" presId="urn:microsoft.com/office/officeart/2005/8/layout/list1"/>
    <dgm:cxn modelId="{ACCB97BC-59D6-4C36-8A1B-A4E272D9CC3F}" type="presParOf" srcId="{76A83E63-99D6-4877-981D-3054A2040448}" destId="{68195F2E-D2D3-43F3-A9BC-E2A5CF15326C}" srcOrd="3" destOrd="0" presId="urn:microsoft.com/office/officeart/2005/8/layout/list1"/>
    <dgm:cxn modelId="{B045BD8A-203B-4055-B1A4-08A0620C02B5}" type="presParOf" srcId="{76A83E63-99D6-4877-981D-3054A2040448}" destId="{A2A8CB05-6497-4CD0-90DE-499DF9EFCFFC}" srcOrd="4" destOrd="0" presId="urn:microsoft.com/office/officeart/2005/8/layout/list1"/>
    <dgm:cxn modelId="{C5B64275-668D-4ABA-B179-BCF5025193FF}" type="presParOf" srcId="{A2A8CB05-6497-4CD0-90DE-499DF9EFCFFC}" destId="{C969D207-6AEE-4435-A000-8172F6197C34}" srcOrd="0" destOrd="0" presId="urn:microsoft.com/office/officeart/2005/8/layout/list1"/>
    <dgm:cxn modelId="{87AB1997-59F8-41CA-8766-2970BD3B0938}" type="presParOf" srcId="{A2A8CB05-6497-4CD0-90DE-499DF9EFCFFC}" destId="{F610EC24-C886-43CD-A8F9-76107AF1C335}" srcOrd="1" destOrd="0" presId="urn:microsoft.com/office/officeart/2005/8/layout/list1"/>
    <dgm:cxn modelId="{633B882F-461F-4F48-A370-9618A0414F9B}" type="presParOf" srcId="{76A83E63-99D6-4877-981D-3054A2040448}" destId="{4F86182E-CFEF-4207-9691-70DDAC5CF342}" srcOrd="5" destOrd="0" presId="urn:microsoft.com/office/officeart/2005/8/layout/list1"/>
    <dgm:cxn modelId="{D764FA4B-DA60-44F3-B5DD-CD9FE0743B77}" type="presParOf" srcId="{76A83E63-99D6-4877-981D-3054A2040448}" destId="{3AD66C22-48CD-4741-859F-B47FD5A3772D}" srcOrd="6" destOrd="0" presId="urn:microsoft.com/office/officeart/2005/8/layout/list1"/>
    <dgm:cxn modelId="{5C2E4532-5420-4EC6-9729-E6A9F1B5DB67}" type="presParOf" srcId="{76A83E63-99D6-4877-981D-3054A2040448}" destId="{75BD9729-2900-47BD-9174-BBB6DA892800}" srcOrd="7" destOrd="0" presId="urn:microsoft.com/office/officeart/2005/8/layout/list1"/>
    <dgm:cxn modelId="{7A778A5B-23EC-4B51-BF9A-249C05DEB26A}" type="presParOf" srcId="{76A83E63-99D6-4877-981D-3054A2040448}" destId="{EFEA0D69-C2F3-4B34-B0EA-3014AED7C1BC}" srcOrd="8" destOrd="0" presId="urn:microsoft.com/office/officeart/2005/8/layout/list1"/>
    <dgm:cxn modelId="{78D4EC23-BDC9-47AB-802E-5692D4DC7368}" type="presParOf" srcId="{EFEA0D69-C2F3-4B34-B0EA-3014AED7C1BC}" destId="{CB61E342-2CD6-4713-9524-3F42DF679C63}" srcOrd="0" destOrd="0" presId="urn:microsoft.com/office/officeart/2005/8/layout/list1"/>
    <dgm:cxn modelId="{61FCBB2D-96C4-49C8-B7E6-1BE47EB70A3F}" type="presParOf" srcId="{EFEA0D69-C2F3-4B34-B0EA-3014AED7C1BC}" destId="{A8F395B5-1B9B-44E7-A05A-38180765EA41}" srcOrd="1" destOrd="0" presId="urn:microsoft.com/office/officeart/2005/8/layout/list1"/>
    <dgm:cxn modelId="{2F044EE3-8FE3-43E6-926D-9AC2CE4ACA26}" type="presParOf" srcId="{76A83E63-99D6-4877-981D-3054A2040448}" destId="{71A0454A-B0D8-4519-9BBA-32ED05185BF3}" srcOrd="9" destOrd="0" presId="urn:microsoft.com/office/officeart/2005/8/layout/list1"/>
    <dgm:cxn modelId="{211C8C05-84EB-4A4C-80AA-40182E8186E3}" type="presParOf" srcId="{76A83E63-99D6-4877-981D-3054A2040448}" destId="{4EB96709-C178-4151-A7E1-F73C59486C2A}" srcOrd="10" destOrd="0" presId="urn:microsoft.com/office/officeart/2005/8/layout/list1"/>
    <dgm:cxn modelId="{D3F17939-E898-404C-AC96-3B4AA4435461}" type="presParOf" srcId="{76A83E63-99D6-4877-981D-3054A2040448}" destId="{19DE7F36-F306-4597-9DFE-44A7B5958BBD}" srcOrd="11" destOrd="0" presId="urn:microsoft.com/office/officeart/2005/8/layout/list1"/>
    <dgm:cxn modelId="{32EF0E78-70B9-4DAC-944A-FEBDCA30F27B}" type="presParOf" srcId="{76A83E63-99D6-4877-981D-3054A2040448}" destId="{9AE4D445-E22D-47D1-9027-C7185DF7BD04}" srcOrd="12" destOrd="0" presId="urn:microsoft.com/office/officeart/2005/8/layout/list1"/>
    <dgm:cxn modelId="{E17D42A7-892F-4D34-9F3B-2CC33C43FA5C}" type="presParOf" srcId="{9AE4D445-E22D-47D1-9027-C7185DF7BD04}" destId="{62AD6B53-2B55-4EC5-ABB4-D049026380A9}" srcOrd="0" destOrd="0" presId="urn:microsoft.com/office/officeart/2005/8/layout/list1"/>
    <dgm:cxn modelId="{4E1F87A6-2BCD-42DF-8FAE-5B7EC0EB8265}" type="presParOf" srcId="{9AE4D445-E22D-47D1-9027-C7185DF7BD04}" destId="{237008F7-527C-4C65-8D2D-A358134DE270}" srcOrd="1" destOrd="0" presId="urn:microsoft.com/office/officeart/2005/8/layout/list1"/>
    <dgm:cxn modelId="{C75152D4-DEAF-4593-AA42-3F4DAFA0C8CB}" type="presParOf" srcId="{76A83E63-99D6-4877-981D-3054A2040448}" destId="{44772040-FABE-44D9-856D-AF0A545B335B}" srcOrd="13" destOrd="0" presId="urn:microsoft.com/office/officeart/2005/8/layout/list1"/>
    <dgm:cxn modelId="{ECF425E9-431D-4F74-9771-35314487A90B}" type="presParOf" srcId="{76A83E63-99D6-4877-981D-3054A2040448}" destId="{8CE35F7E-6875-4C6C-9AC7-0FA5E8B7705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40BEC9-19C3-4575-9FF9-BF76994110D8}" type="doc">
      <dgm:prSet loTypeId="urn:microsoft.com/office/officeart/2005/8/layout/vList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57A61F7-E358-4872-A879-0AAA190C6F2D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Chemical form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A01F8B0D-E5E3-45B9-B8FC-ABD7C450C2C2}" type="parTrans" cxnId="{212856EE-AA04-4930-BBB1-74DF555CFD75}">
      <dgm:prSet/>
      <dgm:spPr/>
      <dgm:t>
        <a:bodyPr/>
        <a:lstStyle/>
        <a:p>
          <a:endParaRPr lang="en-US"/>
        </a:p>
      </dgm:t>
    </dgm:pt>
    <dgm:pt modelId="{57575C32-E2B1-49C0-BEDD-29048536B42B}" type="sibTrans" cxnId="{212856EE-AA04-4930-BBB1-74DF555CFD75}">
      <dgm:prSet/>
      <dgm:spPr/>
      <dgm:t>
        <a:bodyPr/>
        <a:lstStyle/>
        <a:p>
          <a:endParaRPr lang="en-US"/>
        </a:p>
      </dgm:t>
    </dgm:pt>
    <dgm:pt modelId="{144BF753-A384-48E3-9781-DB300DAD6DB6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Crystal habit 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FC7C68CE-ED0A-417A-B52F-8E4E4C3CB92D}" type="parTrans" cxnId="{71DB382A-C4F7-4371-8A82-F3E499201C7A}">
      <dgm:prSet/>
      <dgm:spPr/>
      <dgm:t>
        <a:bodyPr/>
        <a:lstStyle/>
        <a:p>
          <a:endParaRPr lang="en-US"/>
        </a:p>
      </dgm:t>
    </dgm:pt>
    <dgm:pt modelId="{32DD25B0-8098-40BD-AF0B-2EFAC0FB7F80}" type="sibTrans" cxnId="{71DB382A-C4F7-4371-8A82-F3E499201C7A}">
      <dgm:prSet/>
      <dgm:spPr/>
      <dgm:t>
        <a:bodyPr/>
        <a:lstStyle/>
        <a:p>
          <a:endParaRPr lang="en-US"/>
        </a:p>
      </dgm:t>
    </dgm:pt>
    <dgm:pt modelId="{D70C4E12-3F56-4FCE-A8B9-359A479C3257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Particle size 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F0A07024-FD29-4176-8206-9E216D4F65EE}" type="parTrans" cxnId="{2C20D317-2255-4671-99E3-0026C0C5EA85}">
      <dgm:prSet/>
      <dgm:spPr/>
      <dgm:t>
        <a:bodyPr/>
        <a:lstStyle/>
        <a:p>
          <a:endParaRPr lang="en-US"/>
        </a:p>
      </dgm:t>
    </dgm:pt>
    <dgm:pt modelId="{B3A346CE-1539-4E66-B4A4-2EC9BC5E7D6E}" type="sibTrans" cxnId="{2C20D317-2255-4671-99E3-0026C0C5EA85}">
      <dgm:prSet/>
      <dgm:spPr/>
      <dgm:t>
        <a:bodyPr/>
        <a:lstStyle/>
        <a:p>
          <a:endParaRPr lang="en-US"/>
        </a:p>
      </dgm:t>
    </dgm:pt>
    <dgm:pt modelId="{2873BD29-102D-4086-A210-280A38F5AFC8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Solubility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CD66BDD6-CDB6-4C39-AA6D-8BDD28A9AC24}" type="parTrans" cxnId="{D30D4810-8B89-434E-AEC5-5C5EE47099A2}">
      <dgm:prSet/>
      <dgm:spPr/>
      <dgm:t>
        <a:bodyPr/>
        <a:lstStyle/>
        <a:p>
          <a:endParaRPr lang="en-US"/>
        </a:p>
      </dgm:t>
    </dgm:pt>
    <dgm:pt modelId="{061F004B-193F-4F43-B6DF-4B905C25AE67}" type="sibTrans" cxnId="{D30D4810-8B89-434E-AEC5-5C5EE47099A2}">
      <dgm:prSet/>
      <dgm:spPr/>
      <dgm:t>
        <a:bodyPr/>
        <a:lstStyle/>
        <a:p>
          <a:endParaRPr lang="en-US"/>
        </a:p>
      </dgm:t>
    </dgm:pt>
    <dgm:pt modelId="{F605D7C7-1222-4337-8614-B8FB3CBADA5C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Surface area 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7F2BEAEE-1BD4-4670-AB13-12BFA4411492}" type="parTrans" cxnId="{D4034FFA-E47F-47BF-A618-9E046EF96D92}">
      <dgm:prSet/>
      <dgm:spPr/>
      <dgm:t>
        <a:bodyPr/>
        <a:lstStyle/>
        <a:p>
          <a:endParaRPr lang="en-US"/>
        </a:p>
      </dgm:t>
    </dgm:pt>
    <dgm:pt modelId="{F980A0C9-3F9C-4D8D-9C33-E3113E755AB1}" type="sibTrans" cxnId="{D4034FFA-E47F-47BF-A618-9E046EF96D92}">
      <dgm:prSet/>
      <dgm:spPr/>
      <dgm:t>
        <a:bodyPr/>
        <a:lstStyle/>
        <a:p>
          <a:endParaRPr lang="en-US"/>
        </a:p>
      </dgm:t>
    </dgm:pt>
    <dgm:pt modelId="{2FA12631-9AA4-4530-A58F-916AA931B1BB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wetting properties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B45C8658-1DEB-4BA3-9DC1-E270508C911A}" type="parTrans" cxnId="{A5FDEEEE-28E5-46E8-8FD5-A40C8DD80F54}">
      <dgm:prSet/>
      <dgm:spPr/>
      <dgm:t>
        <a:bodyPr/>
        <a:lstStyle/>
        <a:p>
          <a:endParaRPr lang="en-US"/>
        </a:p>
      </dgm:t>
    </dgm:pt>
    <dgm:pt modelId="{9859308E-B4FE-4401-A0EA-BC501C93E83D}" type="sibTrans" cxnId="{A5FDEEEE-28E5-46E8-8FD5-A40C8DD80F54}">
      <dgm:prSet/>
      <dgm:spPr/>
      <dgm:t>
        <a:bodyPr/>
        <a:lstStyle/>
        <a:p>
          <a:endParaRPr lang="en-US"/>
        </a:p>
      </dgm:t>
    </dgm:pt>
    <dgm:pt modelId="{6EA22062-ADE2-4FB2-8355-F68788B3F015}" type="pres">
      <dgm:prSet presAssocID="{ED40BEC9-19C3-4575-9FF9-BF76994110D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E66398-54CB-4EF7-85C6-F29503441A76}" type="pres">
      <dgm:prSet presAssocID="{A57A61F7-E358-4872-A879-0AAA190C6F2D}" presName="composite" presStyleCnt="0"/>
      <dgm:spPr/>
    </dgm:pt>
    <dgm:pt modelId="{3ECBB7E0-3136-4D90-8AAE-0CC304BDFC6B}" type="pres">
      <dgm:prSet presAssocID="{A57A61F7-E358-4872-A879-0AAA190C6F2D}" presName="imgShp" presStyleLbl="fgImgPlace1" presStyleIdx="0" presStyleCnt="6"/>
      <dgm:spPr/>
    </dgm:pt>
    <dgm:pt modelId="{513BF846-1159-4FF3-A3CE-0BB5C381603B}" type="pres">
      <dgm:prSet presAssocID="{A57A61F7-E358-4872-A879-0AAA190C6F2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8BDB3-68A8-4DD0-BE06-E3889D3738BD}" type="pres">
      <dgm:prSet presAssocID="{57575C32-E2B1-49C0-BEDD-29048536B42B}" presName="spacing" presStyleCnt="0"/>
      <dgm:spPr/>
    </dgm:pt>
    <dgm:pt modelId="{7DF3711F-C63B-44A0-882F-4190C4FDEB45}" type="pres">
      <dgm:prSet presAssocID="{144BF753-A384-48E3-9781-DB300DAD6DB6}" presName="composite" presStyleCnt="0"/>
      <dgm:spPr/>
    </dgm:pt>
    <dgm:pt modelId="{4B818C63-7B3E-4E3A-8013-E5575CD5B5A7}" type="pres">
      <dgm:prSet presAssocID="{144BF753-A384-48E3-9781-DB300DAD6DB6}" presName="imgShp" presStyleLbl="fgImgPlace1" presStyleIdx="1" presStyleCnt="6"/>
      <dgm:spPr/>
    </dgm:pt>
    <dgm:pt modelId="{5A142F4B-482F-4E64-9FC7-781FC802235A}" type="pres">
      <dgm:prSet presAssocID="{144BF753-A384-48E3-9781-DB300DAD6DB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78825-7D1A-46CA-AFD0-C824B92F54DC}" type="pres">
      <dgm:prSet presAssocID="{32DD25B0-8098-40BD-AF0B-2EFAC0FB7F80}" presName="spacing" presStyleCnt="0"/>
      <dgm:spPr/>
    </dgm:pt>
    <dgm:pt modelId="{05DD2D26-EB4A-4758-8493-2E1A76DCFF63}" type="pres">
      <dgm:prSet presAssocID="{D70C4E12-3F56-4FCE-A8B9-359A479C3257}" presName="composite" presStyleCnt="0"/>
      <dgm:spPr/>
    </dgm:pt>
    <dgm:pt modelId="{0065572D-3718-4092-83D6-8D9725922825}" type="pres">
      <dgm:prSet presAssocID="{D70C4E12-3F56-4FCE-A8B9-359A479C3257}" presName="imgShp" presStyleLbl="fgImgPlace1" presStyleIdx="2" presStyleCnt="6"/>
      <dgm:spPr/>
    </dgm:pt>
    <dgm:pt modelId="{328237C0-1688-4EE6-AA39-93C70909FA66}" type="pres">
      <dgm:prSet presAssocID="{D70C4E12-3F56-4FCE-A8B9-359A479C325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BD71C-D27A-4C8A-AB55-892EB0DD22B9}" type="pres">
      <dgm:prSet presAssocID="{B3A346CE-1539-4E66-B4A4-2EC9BC5E7D6E}" presName="spacing" presStyleCnt="0"/>
      <dgm:spPr/>
    </dgm:pt>
    <dgm:pt modelId="{56D4CAAA-4D9D-4503-99D8-6C971CF212F0}" type="pres">
      <dgm:prSet presAssocID="{2873BD29-102D-4086-A210-280A38F5AFC8}" presName="composite" presStyleCnt="0"/>
      <dgm:spPr/>
    </dgm:pt>
    <dgm:pt modelId="{928BE630-CF60-4563-95F1-1275AF924226}" type="pres">
      <dgm:prSet presAssocID="{2873BD29-102D-4086-A210-280A38F5AFC8}" presName="imgShp" presStyleLbl="fgImgPlace1" presStyleIdx="3" presStyleCnt="6"/>
      <dgm:spPr/>
    </dgm:pt>
    <dgm:pt modelId="{D8E6875E-C1C7-47B3-83C6-B709A1405530}" type="pres">
      <dgm:prSet presAssocID="{2873BD29-102D-4086-A210-280A38F5AFC8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EB5C6-CA5E-40FE-B5C7-04018144B519}" type="pres">
      <dgm:prSet presAssocID="{061F004B-193F-4F43-B6DF-4B905C25AE67}" presName="spacing" presStyleCnt="0"/>
      <dgm:spPr/>
    </dgm:pt>
    <dgm:pt modelId="{29F17B0B-BDD0-47D3-9395-CDFFE6B8B013}" type="pres">
      <dgm:prSet presAssocID="{F605D7C7-1222-4337-8614-B8FB3CBADA5C}" presName="composite" presStyleCnt="0"/>
      <dgm:spPr/>
    </dgm:pt>
    <dgm:pt modelId="{45D41F38-523F-42AA-BF01-7AE2B75B959F}" type="pres">
      <dgm:prSet presAssocID="{F605D7C7-1222-4337-8614-B8FB3CBADA5C}" presName="imgShp" presStyleLbl="fgImgPlace1" presStyleIdx="4" presStyleCnt="6"/>
      <dgm:spPr/>
    </dgm:pt>
    <dgm:pt modelId="{2900A399-E31B-4A77-81DD-4540210B7FA5}" type="pres">
      <dgm:prSet presAssocID="{F605D7C7-1222-4337-8614-B8FB3CBADA5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A085D-88B3-42B3-A460-97DE7DA84926}" type="pres">
      <dgm:prSet presAssocID="{F980A0C9-3F9C-4D8D-9C33-E3113E755AB1}" presName="spacing" presStyleCnt="0"/>
      <dgm:spPr/>
    </dgm:pt>
    <dgm:pt modelId="{DA701E12-FCEF-46BB-B814-E26413FE9162}" type="pres">
      <dgm:prSet presAssocID="{2FA12631-9AA4-4530-A58F-916AA931B1BB}" presName="composite" presStyleCnt="0"/>
      <dgm:spPr/>
    </dgm:pt>
    <dgm:pt modelId="{B1CE77CA-C62D-4C59-8040-199171BB2FEF}" type="pres">
      <dgm:prSet presAssocID="{2FA12631-9AA4-4530-A58F-916AA931B1BB}" presName="imgShp" presStyleLbl="fgImgPlace1" presStyleIdx="5" presStyleCnt="6"/>
      <dgm:spPr/>
    </dgm:pt>
    <dgm:pt modelId="{170F9B2E-62AF-4729-932B-4E939AED396B}" type="pres">
      <dgm:prSet presAssocID="{2FA12631-9AA4-4530-A58F-916AA931B1B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A20BFF-0A1E-4168-86FA-1241EDFF80B6}" type="presOf" srcId="{ED40BEC9-19C3-4575-9FF9-BF76994110D8}" destId="{6EA22062-ADE2-4FB2-8355-F68788B3F015}" srcOrd="0" destOrd="0" presId="urn:microsoft.com/office/officeart/2005/8/layout/vList3"/>
    <dgm:cxn modelId="{026C9B9B-6049-4A1F-84DA-64706B99DBC3}" type="presOf" srcId="{A57A61F7-E358-4872-A879-0AAA190C6F2D}" destId="{513BF846-1159-4FF3-A3CE-0BB5C381603B}" srcOrd="0" destOrd="0" presId="urn:microsoft.com/office/officeart/2005/8/layout/vList3"/>
    <dgm:cxn modelId="{687DEEFE-C5CB-4378-967E-5B45F264D961}" type="presOf" srcId="{D70C4E12-3F56-4FCE-A8B9-359A479C3257}" destId="{328237C0-1688-4EE6-AA39-93C70909FA66}" srcOrd="0" destOrd="0" presId="urn:microsoft.com/office/officeart/2005/8/layout/vList3"/>
    <dgm:cxn modelId="{212856EE-AA04-4930-BBB1-74DF555CFD75}" srcId="{ED40BEC9-19C3-4575-9FF9-BF76994110D8}" destId="{A57A61F7-E358-4872-A879-0AAA190C6F2D}" srcOrd="0" destOrd="0" parTransId="{A01F8B0D-E5E3-45B9-B8FC-ABD7C450C2C2}" sibTransId="{57575C32-E2B1-49C0-BEDD-29048536B42B}"/>
    <dgm:cxn modelId="{A5FDEEEE-28E5-46E8-8FD5-A40C8DD80F54}" srcId="{ED40BEC9-19C3-4575-9FF9-BF76994110D8}" destId="{2FA12631-9AA4-4530-A58F-916AA931B1BB}" srcOrd="5" destOrd="0" parTransId="{B45C8658-1DEB-4BA3-9DC1-E270508C911A}" sibTransId="{9859308E-B4FE-4401-A0EA-BC501C93E83D}"/>
    <dgm:cxn modelId="{2C20D317-2255-4671-99E3-0026C0C5EA85}" srcId="{ED40BEC9-19C3-4575-9FF9-BF76994110D8}" destId="{D70C4E12-3F56-4FCE-A8B9-359A479C3257}" srcOrd="2" destOrd="0" parTransId="{F0A07024-FD29-4176-8206-9E216D4F65EE}" sibTransId="{B3A346CE-1539-4E66-B4A4-2EC9BC5E7D6E}"/>
    <dgm:cxn modelId="{837E7E31-E3FB-41A6-A0FD-3669B0412408}" type="presOf" srcId="{2FA12631-9AA4-4530-A58F-916AA931B1BB}" destId="{170F9B2E-62AF-4729-932B-4E939AED396B}" srcOrd="0" destOrd="0" presId="urn:microsoft.com/office/officeart/2005/8/layout/vList3"/>
    <dgm:cxn modelId="{71DB382A-C4F7-4371-8A82-F3E499201C7A}" srcId="{ED40BEC9-19C3-4575-9FF9-BF76994110D8}" destId="{144BF753-A384-48E3-9781-DB300DAD6DB6}" srcOrd="1" destOrd="0" parTransId="{FC7C68CE-ED0A-417A-B52F-8E4E4C3CB92D}" sibTransId="{32DD25B0-8098-40BD-AF0B-2EFAC0FB7F80}"/>
    <dgm:cxn modelId="{8C0D3D17-12D9-43A2-A0DA-11B45ABA80BA}" type="presOf" srcId="{2873BD29-102D-4086-A210-280A38F5AFC8}" destId="{D8E6875E-C1C7-47B3-83C6-B709A1405530}" srcOrd="0" destOrd="0" presId="urn:microsoft.com/office/officeart/2005/8/layout/vList3"/>
    <dgm:cxn modelId="{CD67FB88-8A48-4538-85EB-B0A6AA19D13F}" type="presOf" srcId="{144BF753-A384-48E3-9781-DB300DAD6DB6}" destId="{5A142F4B-482F-4E64-9FC7-781FC802235A}" srcOrd="0" destOrd="0" presId="urn:microsoft.com/office/officeart/2005/8/layout/vList3"/>
    <dgm:cxn modelId="{DD182D27-3C62-4258-9D4A-BBEA03294300}" type="presOf" srcId="{F605D7C7-1222-4337-8614-B8FB3CBADA5C}" destId="{2900A399-E31B-4A77-81DD-4540210B7FA5}" srcOrd="0" destOrd="0" presId="urn:microsoft.com/office/officeart/2005/8/layout/vList3"/>
    <dgm:cxn modelId="{D4034FFA-E47F-47BF-A618-9E046EF96D92}" srcId="{ED40BEC9-19C3-4575-9FF9-BF76994110D8}" destId="{F605D7C7-1222-4337-8614-B8FB3CBADA5C}" srcOrd="4" destOrd="0" parTransId="{7F2BEAEE-1BD4-4670-AB13-12BFA4411492}" sibTransId="{F980A0C9-3F9C-4D8D-9C33-E3113E755AB1}"/>
    <dgm:cxn modelId="{D30D4810-8B89-434E-AEC5-5C5EE47099A2}" srcId="{ED40BEC9-19C3-4575-9FF9-BF76994110D8}" destId="{2873BD29-102D-4086-A210-280A38F5AFC8}" srcOrd="3" destOrd="0" parTransId="{CD66BDD6-CDB6-4C39-AA6D-8BDD28A9AC24}" sibTransId="{061F004B-193F-4F43-B6DF-4B905C25AE67}"/>
    <dgm:cxn modelId="{B8020834-5636-4E90-9DA5-FBAC0E36FDBB}" type="presParOf" srcId="{6EA22062-ADE2-4FB2-8355-F68788B3F015}" destId="{99E66398-54CB-4EF7-85C6-F29503441A76}" srcOrd="0" destOrd="0" presId="urn:microsoft.com/office/officeart/2005/8/layout/vList3"/>
    <dgm:cxn modelId="{E2968CD1-33BB-407E-8DEF-156441917C24}" type="presParOf" srcId="{99E66398-54CB-4EF7-85C6-F29503441A76}" destId="{3ECBB7E0-3136-4D90-8AAE-0CC304BDFC6B}" srcOrd="0" destOrd="0" presId="urn:microsoft.com/office/officeart/2005/8/layout/vList3"/>
    <dgm:cxn modelId="{852EA6B3-EEAD-49E6-B298-632102D40BDD}" type="presParOf" srcId="{99E66398-54CB-4EF7-85C6-F29503441A76}" destId="{513BF846-1159-4FF3-A3CE-0BB5C381603B}" srcOrd="1" destOrd="0" presId="urn:microsoft.com/office/officeart/2005/8/layout/vList3"/>
    <dgm:cxn modelId="{00B63A13-7965-47E1-BB41-4B3455898FCB}" type="presParOf" srcId="{6EA22062-ADE2-4FB2-8355-F68788B3F015}" destId="{A4F8BDB3-68A8-4DD0-BE06-E3889D3738BD}" srcOrd="1" destOrd="0" presId="urn:microsoft.com/office/officeart/2005/8/layout/vList3"/>
    <dgm:cxn modelId="{B2823402-D2CF-4BA2-8C4F-5D03F10FBF55}" type="presParOf" srcId="{6EA22062-ADE2-4FB2-8355-F68788B3F015}" destId="{7DF3711F-C63B-44A0-882F-4190C4FDEB45}" srcOrd="2" destOrd="0" presId="urn:microsoft.com/office/officeart/2005/8/layout/vList3"/>
    <dgm:cxn modelId="{E3FE8016-303B-40D9-B57E-2F8309142C60}" type="presParOf" srcId="{7DF3711F-C63B-44A0-882F-4190C4FDEB45}" destId="{4B818C63-7B3E-4E3A-8013-E5575CD5B5A7}" srcOrd="0" destOrd="0" presId="urn:microsoft.com/office/officeart/2005/8/layout/vList3"/>
    <dgm:cxn modelId="{4399556C-E7C9-4053-9FD8-A38F58DE9DC4}" type="presParOf" srcId="{7DF3711F-C63B-44A0-882F-4190C4FDEB45}" destId="{5A142F4B-482F-4E64-9FC7-781FC802235A}" srcOrd="1" destOrd="0" presId="urn:microsoft.com/office/officeart/2005/8/layout/vList3"/>
    <dgm:cxn modelId="{2BF6A29E-1C3F-4F39-B90E-4373E1443015}" type="presParOf" srcId="{6EA22062-ADE2-4FB2-8355-F68788B3F015}" destId="{0EC78825-7D1A-46CA-AFD0-C824B92F54DC}" srcOrd="3" destOrd="0" presId="urn:microsoft.com/office/officeart/2005/8/layout/vList3"/>
    <dgm:cxn modelId="{50E11DC5-864C-4B36-AED0-7755766FE885}" type="presParOf" srcId="{6EA22062-ADE2-4FB2-8355-F68788B3F015}" destId="{05DD2D26-EB4A-4758-8493-2E1A76DCFF63}" srcOrd="4" destOrd="0" presId="urn:microsoft.com/office/officeart/2005/8/layout/vList3"/>
    <dgm:cxn modelId="{3185497F-AB93-46FC-BBF9-8D7389034CF4}" type="presParOf" srcId="{05DD2D26-EB4A-4758-8493-2E1A76DCFF63}" destId="{0065572D-3718-4092-83D6-8D9725922825}" srcOrd="0" destOrd="0" presId="urn:microsoft.com/office/officeart/2005/8/layout/vList3"/>
    <dgm:cxn modelId="{07BC6156-A6F7-4663-8246-4A8B82F5C349}" type="presParOf" srcId="{05DD2D26-EB4A-4758-8493-2E1A76DCFF63}" destId="{328237C0-1688-4EE6-AA39-93C70909FA66}" srcOrd="1" destOrd="0" presId="urn:microsoft.com/office/officeart/2005/8/layout/vList3"/>
    <dgm:cxn modelId="{6033EF9A-6DF7-408C-BD46-A71C245BAD5D}" type="presParOf" srcId="{6EA22062-ADE2-4FB2-8355-F68788B3F015}" destId="{D20BD71C-D27A-4C8A-AB55-892EB0DD22B9}" srcOrd="5" destOrd="0" presId="urn:microsoft.com/office/officeart/2005/8/layout/vList3"/>
    <dgm:cxn modelId="{9A944052-0AED-4ED7-BB57-82C687547921}" type="presParOf" srcId="{6EA22062-ADE2-4FB2-8355-F68788B3F015}" destId="{56D4CAAA-4D9D-4503-99D8-6C971CF212F0}" srcOrd="6" destOrd="0" presId="urn:microsoft.com/office/officeart/2005/8/layout/vList3"/>
    <dgm:cxn modelId="{CDB7773F-9A30-4CAB-8B1A-E0E6CF237E79}" type="presParOf" srcId="{56D4CAAA-4D9D-4503-99D8-6C971CF212F0}" destId="{928BE630-CF60-4563-95F1-1275AF924226}" srcOrd="0" destOrd="0" presId="urn:microsoft.com/office/officeart/2005/8/layout/vList3"/>
    <dgm:cxn modelId="{F39ABAC7-9523-4272-8C1D-CE673B288673}" type="presParOf" srcId="{56D4CAAA-4D9D-4503-99D8-6C971CF212F0}" destId="{D8E6875E-C1C7-47B3-83C6-B709A1405530}" srcOrd="1" destOrd="0" presId="urn:microsoft.com/office/officeart/2005/8/layout/vList3"/>
    <dgm:cxn modelId="{D9CB0D62-68E5-4883-8CC8-ED85302DB122}" type="presParOf" srcId="{6EA22062-ADE2-4FB2-8355-F68788B3F015}" destId="{3EAEB5C6-CA5E-40FE-B5C7-04018144B519}" srcOrd="7" destOrd="0" presId="urn:microsoft.com/office/officeart/2005/8/layout/vList3"/>
    <dgm:cxn modelId="{4541C789-6F04-4259-9D41-112647954E7A}" type="presParOf" srcId="{6EA22062-ADE2-4FB2-8355-F68788B3F015}" destId="{29F17B0B-BDD0-47D3-9395-CDFFE6B8B013}" srcOrd="8" destOrd="0" presId="urn:microsoft.com/office/officeart/2005/8/layout/vList3"/>
    <dgm:cxn modelId="{AEFFF299-F167-4EB2-BC2B-F0A7EDF4F093}" type="presParOf" srcId="{29F17B0B-BDD0-47D3-9395-CDFFE6B8B013}" destId="{45D41F38-523F-42AA-BF01-7AE2B75B959F}" srcOrd="0" destOrd="0" presId="urn:microsoft.com/office/officeart/2005/8/layout/vList3"/>
    <dgm:cxn modelId="{44664B02-FBB3-4952-9FF6-A8273B1ABBE5}" type="presParOf" srcId="{29F17B0B-BDD0-47D3-9395-CDFFE6B8B013}" destId="{2900A399-E31B-4A77-81DD-4540210B7FA5}" srcOrd="1" destOrd="0" presId="urn:microsoft.com/office/officeart/2005/8/layout/vList3"/>
    <dgm:cxn modelId="{C4E6CCBE-42A2-4E83-99D4-C667EC1F7CBE}" type="presParOf" srcId="{6EA22062-ADE2-4FB2-8355-F68788B3F015}" destId="{DF0A085D-88B3-42B3-A460-97DE7DA84926}" srcOrd="9" destOrd="0" presId="urn:microsoft.com/office/officeart/2005/8/layout/vList3"/>
    <dgm:cxn modelId="{BE7AFAD6-CFC3-4DE4-9D08-32568F83A384}" type="presParOf" srcId="{6EA22062-ADE2-4FB2-8355-F68788B3F015}" destId="{DA701E12-FCEF-46BB-B814-E26413FE9162}" srcOrd="10" destOrd="0" presId="urn:microsoft.com/office/officeart/2005/8/layout/vList3"/>
    <dgm:cxn modelId="{C5D5B3FF-D32E-49B0-B7E2-B91816BC6002}" type="presParOf" srcId="{DA701E12-FCEF-46BB-B814-E26413FE9162}" destId="{B1CE77CA-C62D-4C59-8040-199171BB2FEF}" srcOrd="0" destOrd="0" presId="urn:microsoft.com/office/officeart/2005/8/layout/vList3"/>
    <dgm:cxn modelId="{F104B4F9-B5C5-4D47-86C0-1DF67261C3AE}" type="presParOf" srcId="{DA701E12-FCEF-46BB-B814-E26413FE9162}" destId="{170F9B2E-62AF-4729-932B-4E939AED39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A7172-8A20-46D7-98E7-0789C5D8A614}">
      <dsp:nvSpPr>
        <dsp:cNvPr id="0" name=""/>
        <dsp:cNvSpPr/>
      </dsp:nvSpPr>
      <dsp:spPr>
        <a:xfrm>
          <a:off x="0" y="0"/>
          <a:ext cx="2514599" cy="25145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95BB47-0C5E-4F3F-87BF-0D2ABCC383DE}">
      <dsp:nvSpPr>
        <dsp:cNvPr id="0" name=""/>
        <dsp:cNvSpPr/>
      </dsp:nvSpPr>
      <dsp:spPr>
        <a:xfrm>
          <a:off x="1257299" y="0"/>
          <a:ext cx="7353300" cy="2514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Determination of pka</a:t>
          </a:r>
          <a:endParaRPr lang="en-US" sz="1400" kern="1200"/>
        </a:p>
      </dsp:txBody>
      <dsp:txXfrm>
        <a:off x="1257299" y="0"/>
        <a:ext cx="7353300" cy="314325"/>
      </dsp:txXfrm>
    </dsp:sp>
    <dsp:sp modelId="{AA032922-C678-4E6F-98D4-3DAD6B88BD6B}">
      <dsp:nvSpPr>
        <dsp:cNvPr id="0" name=""/>
        <dsp:cNvSpPr/>
      </dsp:nvSpPr>
      <dsp:spPr>
        <a:xfrm>
          <a:off x="220027" y="314325"/>
          <a:ext cx="2074544" cy="207454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2082470"/>
                <a:satOff val="-11840"/>
                <a:lumOff val="3804"/>
                <a:alphaOff val="0"/>
                <a:shade val="63000"/>
                <a:satMod val="165000"/>
              </a:schemeClr>
            </a:gs>
            <a:gs pos="30000">
              <a:schemeClr val="accent4">
                <a:hueOff val="2082470"/>
                <a:satOff val="-11840"/>
                <a:lumOff val="3804"/>
                <a:alphaOff val="0"/>
                <a:shade val="58000"/>
                <a:satMod val="165000"/>
              </a:schemeClr>
            </a:gs>
            <a:gs pos="75000">
              <a:schemeClr val="accent4">
                <a:hueOff val="2082470"/>
                <a:satOff val="-11840"/>
                <a:lumOff val="3804"/>
                <a:alphaOff val="0"/>
                <a:shade val="30000"/>
                <a:satMod val="175000"/>
              </a:schemeClr>
            </a:gs>
            <a:gs pos="100000">
              <a:schemeClr val="accent4">
                <a:hueOff val="2082470"/>
                <a:satOff val="-11840"/>
                <a:lumOff val="3804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ACB71-9589-4FAB-9DBB-A43D6383FAC6}">
      <dsp:nvSpPr>
        <dsp:cNvPr id="0" name=""/>
        <dsp:cNvSpPr/>
      </dsp:nvSpPr>
      <dsp:spPr>
        <a:xfrm>
          <a:off x="1257299" y="314325"/>
          <a:ext cx="7353300" cy="2074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82470"/>
              <a:satOff val="-11840"/>
              <a:lumOff val="3804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Temp. dependence</a:t>
          </a:r>
          <a:endParaRPr lang="en-US" sz="1400" kern="1200" dirty="0"/>
        </a:p>
      </dsp:txBody>
      <dsp:txXfrm>
        <a:off x="1257299" y="314325"/>
        <a:ext cx="7353300" cy="314325"/>
      </dsp:txXfrm>
    </dsp:sp>
    <dsp:sp modelId="{947BA858-611D-41C7-A28B-2364B540BA29}">
      <dsp:nvSpPr>
        <dsp:cNvPr id="0" name=""/>
        <dsp:cNvSpPr/>
      </dsp:nvSpPr>
      <dsp:spPr>
        <a:xfrm>
          <a:off x="440055" y="628651"/>
          <a:ext cx="1634488" cy="16344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4164939"/>
                <a:satOff val="-23681"/>
                <a:lumOff val="7608"/>
                <a:alphaOff val="0"/>
                <a:shade val="63000"/>
                <a:satMod val="165000"/>
              </a:schemeClr>
            </a:gs>
            <a:gs pos="30000">
              <a:schemeClr val="accent4">
                <a:hueOff val="4164939"/>
                <a:satOff val="-23681"/>
                <a:lumOff val="7608"/>
                <a:alphaOff val="0"/>
                <a:shade val="58000"/>
                <a:satMod val="165000"/>
              </a:schemeClr>
            </a:gs>
            <a:gs pos="75000">
              <a:schemeClr val="accent4">
                <a:hueOff val="4164939"/>
                <a:satOff val="-23681"/>
                <a:lumOff val="7608"/>
                <a:alphaOff val="0"/>
                <a:shade val="30000"/>
                <a:satMod val="175000"/>
              </a:schemeClr>
            </a:gs>
            <a:gs pos="100000">
              <a:schemeClr val="accent4">
                <a:hueOff val="4164939"/>
                <a:satOff val="-23681"/>
                <a:lumOff val="760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D68743-930C-4569-B42E-CC728419C4BD}">
      <dsp:nvSpPr>
        <dsp:cNvPr id="0" name=""/>
        <dsp:cNvSpPr/>
      </dsp:nvSpPr>
      <dsp:spPr>
        <a:xfrm>
          <a:off x="1257299" y="628651"/>
          <a:ext cx="7353300" cy="1634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64939"/>
              <a:satOff val="-23681"/>
              <a:lumOff val="7608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pH solubility profile</a:t>
          </a:r>
          <a:endParaRPr lang="en-US" sz="1400" kern="1200"/>
        </a:p>
      </dsp:txBody>
      <dsp:txXfrm>
        <a:off x="1257299" y="628651"/>
        <a:ext cx="7353300" cy="314323"/>
      </dsp:txXfrm>
    </dsp:sp>
    <dsp:sp modelId="{460E057D-657B-4F32-B9D3-2B20F96B12E6}">
      <dsp:nvSpPr>
        <dsp:cNvPr id="0" name=""/>
        <dsp:cNvSpPr/>
      </dsp:nvSpPr>
      <dsp:spPr>
        <a:xfrm>
          <a:off x="660082" y="942975"/>
          <a:ext cx="1194434" cy="11944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6247409"/>
                <a:satOff val="-35521"/>
                <a:lumOff val="11412"/>
                <a:alphaOff val="0"/>
                <a:shade val="63000"/>
                <a:satMod val="165000"/>
              </a:schemeClr>
            </a:gs>
            <a:gs pos="30000">
              <a:schemeClr val="accent4">
                <a:hueOff val="6247409"/>
                <a:satOff val="-35521"/>
                <a:lumOff val="11412"/>
                <a:alphaOff val="0"/>
                <a:shade val="58000"/>
                <a:satMod val="165000"/>
              </a:schemeClr>
            </a:gs>
            <a:gs pos="75000">
              <a:schemeClr val="accent4">
                <a:hueOff val="6247409"/>
                <a:satOff val="-35521"/>
                <a:lumOff val="11412"/>
                <a:alphaOff val="0"/>
                <a:shade val="30000"/>
                <a:satMod val="175000"/>
              </a:schemeClr>
            </a:gs>
            <a:gs pos="100000">
              <a:schemeClr val="accent4">
                <a:hueOff val="6247409"/>
                <a:satOff val="-35521"/>
                <a:lumOff val="1141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E4ED3C-1656-45B6-B085-3BAD9561C1DE}">
      <dsp:nvSpPr>
        <dsp:cNvPr id="0" name=""/>
        <dsp:cNvSpPr/>
      </dsp:nvSpPr>
      <dsp:spPr>
        <a:xfrm>
          <a:off x="1257299" y="942975"/>
          <a:ext cx="7353300" cy="11944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47409"/>
              <a:satOff val="-35521"/>
              <a:lumOff val="11412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Solubility products</a:t>
          </a:r>
          <a:endParaRPr lang="en-US" sz="1400" kern="1200" dirty="0"/>
        </a:p>
      </dsp:txBody>
      <dsp:txXfrm>
        <a:off x="1257299" y="942975"/>
        <a:ext cx="7353300" cy="314325"/>
      </dsp:txXfrm>
    </dsp:sp>
    <dsp:sp modelId="{D528F596-B2AD-485F-9476-D763B2CDEA2D}">
      <dsp:nvSpPr>
        <dsp:cNvPr id="0" name=""/>
        <dsp:cNvSpPr/>
      </dsp:nvSpPr>
      <dsp:spPr>
        <a:xfrm>
          <a:off x="880110" y="1257300"/>
          <a:ext cx="754379" cy="75437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8329879"/>
                <a:satOff val="-47362"/>
                <a:lumOff val="15216"/>
                <a:alphaOff val="0"/>
                <a:shade val="63000"/>
                <a:satMod val="165000"/>
              </a:schemeClr>
            </a:gs>
            <a:gs pos="30000">
              <a:schemeClr val="accent4">
                <a:hueOff val="8329879"/>
                <a:satOff val="-47362"/>
                <a:lumOff val="15216"/>
                <a:alphaOff val="0"/>
                <a:shade val="58000"/>
                <a:satMod val="165000"/>
              </a:schemeClr>
            </a:gs>
            <a:gs pos="75000">
              <a:schemeClr val="accent4">
                <a:hueOff val="8329879"/>
                <a:satOff val="-47362"/>
                <a:lumOff val="15216"/>
                <a:alphaOff val="0"/>
                <a:shade val="30000"/>
                <a:satMod val="175000"/>
              </a:schemeClr>
            </a:gs>
            <a:gs pos="100000">
              <a:schemeClr val="accent4">
                <a:hueOff val="8329879"/>
                <a:satOff val="-47362"/>
                <a:lumOff val="1521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D44BA-5C61-4F25-B811-A049390AD41F}">
      <dsp:nvSpPr>
        <dsp:cNvPr id="0" name=""/>
        <dsp:cNvSpPr/>
      </dsp:nvSpPr>
      <dsp:spPr>
        <a:xfrm>
          <a:off x="1257299" y="1257300"/>
          <a:ext cx="7353300" cy="7543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29879"/>
              <a:satOff val="-47362"/>
              <a:lumOff val="1521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Solubilization mechanisms</a:t>
          </a:r>
          <a:endParaRPr lang="en-US" sz="1400" kern="1200" dirty="0"/>
        </a:p>
      </dsp:txBody>
      <dsp:txXfrm>
        <a:off x="1257299" y="1257300"/>
        <a:ext cx="7353300" cy="314325"/>
      </dsp:txXfrm>
    </dsp:sp>
    <dsp:sp modelId="{26F2A801-3033-4973-AAB9-929C5BC8CF61}">
      <dsp:nvSpPr>
        <dsp:cNvPr id="0" name=""/>
        <dsp:cNvSpPr/>
      </dsp:nvSpPr>
      <dsp:spPr>
        <a:xfrm>
          <a:off x="1100138" y="1571626"/>
          <a:ext cx="314323" cy="31432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5000"/>
              </a:schemeClr>
            </a:gs>
            <a:gs pos="30000">
              <a:schemeClr val="accent4">
                <a:hueOff val="10412348"/>
                <a:satOff val="-59202"/>
                <a:lumOff val="19020"/>
                <a:alphaOff val="0"/>
                <a:shade val="58000"/>
                <a:satMod val="165000"/>
              </a:schemeClr>
            </a:gs>
            <a:gs pos="75000">
              <a:schemeClr val="accent4">
                <a:hueOff val="10412348"/>
                <a:satOff val="-59202"/>
                <a:lumOff val="19020"/>
                <a:alphaOff val="0"/>
                <a:shade val="30000"/>
                <a:satMod val="175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E04CBA-1890-4D00-99AF-9E68B5BF782D}">
      <dsp:nvSpPr>
        <dsp:cNvPr id="0" name=""/>
        <dsp:cNvSpPr/>
      </dsp:nvSpPr>
      <dsp:spPr>
        <a:xfrm>
          <a:off x="1257299" y="1571626"/>
          <a:ext cx="7353300" cy="314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Rate of dissolution.</a:t>
          </a:r>
          <a:endParaRPr lang="en-US" sz="1400" kern="1200" dirty="0"/>
        </a:p>
      </dsp:txBody>
      <dsp:txXfrm>
        <a:off x="1257299" y="1571626"/>
        <a:ext cx="7353300" cy="314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F82BC-BDD3-40FD-BAD5-19FC388BB883}">
      <dsp:nvSpPr>
        <dsp:cNvPr id="0" name=""/>
        <dsp:cNvSpPr/>
      </dsp:nvSpPr>
      <dsp:spPr>
        <a:xfrm rot="10800000">
          <a:off x="1533011" y="404"/>
          <a:ext cx="5624703" cy="46505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074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Arial Black" pitchFamily="34" charset="0"/>
            </a:rPr>
            <a:t>pH</a:t>
          </a:r>
          <a:endParaRPr lang="en-US" sz="19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1649273" y="404"/>
        <a:ext cx="5508441" cy="465050"/>
      </dsp:txXfrm>
    </dsp:sp>
    <dsp:sp modelId="{789247B4-583A-49DF-8C17-DFA9B79D4492}">
      <dsp:nvSpPr>
        <dsp:cNvPr id="0" name=""/>
        <dsp:cNvSpPr/>
      </dsp:nvSpPr>
      <dsp:spPr>
        <a:xfrm>
          <a:off x="1300485" y="404"/>
          <a:ext cx="465050" cy="46505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tint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tint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C85BD3F-8438-4362-9A0A-EF778186C461}">
      <dsp:nvSpPr>
        <dsp:cNvPr id="0" name=""/>
        <dsp:cNvSpPr/>
      </dsp:nvSpPr>
      <dsp:spPr>
        <a:xfrm rot="10800000">
          <a:off x="1533011" y="581717"/>
          <a:ext cx="5624703" cy="465050"/>
        </a:xfrm>
        <a:prstGeom prst="homePlate">
          <a:avLst/>
        </a:prstGeom>
        <a:gradFill rotWithShape="0">
          <a:gsLst>
            <a:gs pos="0">
              <a:schemeClr val="accent4">
                <a:hueOff val="3470783"/>
                <a:satOff val="-19734"/>
                <a:lumOff val="6340"/>
                <a:alphaOff val="0"/>
                <a:shade val="63000"/>
                <a:satMod val="165000"/>
              </a:schemeClr>
            </a:gs>
            <a:gs pos="30000">
              <a:schemeClr val="accent4">
                <a:hueOff val="3470783"/>
                <a:satOff val="-19734"/>
                <a:lumOff val="6340"/>
                <a:alphaOff val="0"/>
                <a:shade val="58000"/>
                <a:satMod val="165000"/>
              </a:schemeClr>
            </a:gs>
            <a:gs pos="75000">
              <a:schemeClr val="accent4">
                <a:hueOff val="3470783"/>
                <a:satOff val="-19734"/>
                <a:lumOff val="6340"/>
                <a:alphaOff val="0"/>
                <a:shade val="30000"/>
                <a:satMod val="175000"/>
              </a:schemeClr>
            </a:gs>
            <a:gs pos="100000">
              <a:schemeClr val="accent4">
                <a:hueOff val="3470783"/>
                <a:satOff val="-19734"/>
                <a:lumOff val="63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074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Arial Black" pitchFamily="34" charset="0"/>
            </a:rPr>
            <a:t>Temperature</a:t>
          </a:r>
          <a:endParaRPr lang="en-US" sz="19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1649273" y="581717"/>
        <a:ext cx="5508441" cy="465050"/>
      </dsp:txXfrm>
    </dsp:sp>
    <dsp:sp modelId="{6C076B03-2244-4427-BBC0-45AEC9D2A834}">
      <dsp:nvSpPr>
        <dsp:cNvPr id="0" name=""/>
        <dsp:cNvSpPr/>
      </dsp:nvSpPr>
      <dsp:spPr>
        <a:xfrm>
          <a:off x="1300485" y="581717"/>
          <a:ext cx="465050" cy="46505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3616368"/>
                <a:satOff val="-19131"/>
                <a:lumOff val="975"/>
                <a:alphaOff val="0"/>
                <a:shade val="63000"/>
                <a:satMod val="165000"/>
              </a:schemeClr>
            </a:gs>
            <a:gs pos="30000">
              <a:schemeClr val="accent4">
                <a:tint val="50000"/>
                <a:hueOff val="3616368"/>
                <a:satOff val="-19131"/>
                <a:lumOff val="975"/>
                <a:alphaOff val="0"/>
                <a:shade val="58000"/>
                <a:satMod val="165000"/>
              </a:schemeClr>
            </a:gs>
            <a:gs pos="75000">
              <a:schemeClr val="accent4">
                <a:tint val="50000"/>
                <a:hueOff val="3616368"/>
                <a:satOff val="-19131"/>
                <a:lumOff val="975"/>
                <a:alphaOff val="0"/>
                <a:shade val="30000"/>
                <a:satMod val="175000"/>
              </a:schemeClr>
            </a:gs>
            <a:gs pos="100000">
              <a:schemeClr val="accent4">
                <a:tint val="50000"/>
                <a:hueOff val="3616368"/>
                <a:satOff val="-19131"/>
                <a:lumOff val="97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672E52B-17E2-40B6-853C-50099F045ABA}">
      <dsp:nvSpPr>
        <dsp:cNvPr id="0" name=""/>
        <dsp:cNvSpPr/>
      </dsp:nvSpPr>
      <dsp:spPr>
        <a:xfrm rot="10800000">
          <a:off x="1533011" y="1163031"/>
          <a:ext cx="5624703" cy="465050"/>
        </a:xfrm>
        <a:prstGeom prst="homePlate">
          <a:avLst/>
        </a:prstGeom>
        <a:gradFill rotWithShape="0">
          <a:gsLst>
            <a:gs pos="0">
              <a:schemeClr val="accent4">
                <a:hueOff val="6941566"/>
                <a:satOff val="-39468"/>
                <a:lumOff val="12680"/>
                <a:alphaOff val="0"/>
                <a:shade val="63000"/>
                <a:satMod val="165000"/>
              </a:schemeClr>
            </a:gs>
            <a:gs pos="30000">
              <a:schemeClr val="accent4">
                <a:hueOff val="6941566"/>
                <a:satOff val="-39468"/>
                <a:lumOff val="12680"/>
                <a:alphaOff val="0"/>
                <a:shade val="58000"/>
                <a:satMod val="165000"/>
              </a:schemeClr>
            </a:gs>
            <a:gs pos="75000">
              <a:schemeClr val="accent4">
                <a:hueOff val="6941566"/>
                <a:satOff val="-39468"/>
                <a:lumOff val="12680"/>
                <a:alphaOff val="0"/>
                <a:shade val="30000"/>
                <a:satMod val="175000"/>
              </a:schemeClr>
            </a:gs>
            <a:gs pos="100000">
              <a:schemeClr val="accent4">
                <a:hueOff val="6941566"/>
                <a:satOff val="-39468"/>
                <a:lumOff val="1268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074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Arial Black" pitchFamily="34" charset="0"/>
            </a:rPr>
            <a:t>Ionic strength</a:t>
          </a:r>
          <a:endParaRPr lang="en-US" sz="19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1649273" y="1163031"/>
        <a:ext cx="5508441" cy="465050"/>
      </dsp:txXfrm>
    </dsp:sp>
    <dsp:sp modelId="{F540B223-F2BE-49B7-A3D9-82C5C4871FE6}">
      <dsp:nvSpPr>
        <dsp:cNvPr id="0" name=""/>
        <dsp:cNvSpPr/>
      </dsp:nvSpPr>
      <dsp:spPr>
        <a:xfrm>
          <a:off x="1300485" y="1163031"/>
          <a:ext cx="465050" cy="46505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7232735"/>
                <a:satOff val="-38263"/>
                <a:lumOff val="1950"/>
                <a:alphaOff val="0"/>
                <a:shade val="63000"/>
                <a:satMod val="165000"/>
              </a:schemeClr>
            </a:gs>
            <a:gs pos="30000">
              <a:schemeClr val="accent4">
                <a:tint val="50000"/>
                <a:hueOff val="7232735"/>
                <a:satOff val="-38263"/>
                <a:lumOff val="1950"/>
                <a:alphaOff val="0"/>
                <a:shade val="58000"/>
                <a:satMod val="165000"/>
              </a:schemeClr>
            </a:gs>
            <a:gs pos="75000">
              <a:schemeClr val="accent4">
                <a:tint val="50000"/>
                <a:hueOff val="7232735"/>
                <a:satOff val="-38263"/>
                <a:lumOff val="1950"/>
                <a:alphaOff val="0"/>
                <a:shade val="30000"/>
                <a:satMod val="175000"/>
              </a:schemeClr>
            </a:gs>
            <a:gs pos="100000">
              <a:schemeClr val="accent4">
                <a:tint val="50000"/>
                <a:hueOff val="7232735"/>
                <a:satOff val="-38263"/>
                <a:lumOff val="195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B31A4F-FBC1-4553-A6EC-74D922C46D35}">
      <dsp:nvSpPr>
        <dsp:cNvPr id="0" name=""/>
        <dsp:cNvSpPr/>
      </dsp:nvSpPr>
      <dsp:spPr>
        <a:xfrm rot="10800000">
          <a:off x="1533011" y="1744344"/>
          <a:ext cx="5624703" cy="465050"/>
        </a:xfrm>
        <a:prstGeom prst="homePlate">
          <a:avLst/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5000"/>
              </a:schemeClr>
            </a:gs>
            <a:gs pos="30000">
              <a:schemeClr val="accent4">
                <a:hueOff val="10412348"/>
                <a:satOff val="-59202"/>
                <a:lumOff val="19020"/>
                <a:alphaOff val="0"/>
                <a:shade val="58000"/>
                <a:satMod val="165000"/>
              </a:schemeClr>
            </a:gs>
            <a:gs pos="75000">
              <a:schemeClr val="accent4">
                <a:hueOff val="10412348"/>
                <a:satOff val="-59202"/>
                <a:lumOff val="19020"/>
                <a:alphaOff val="0"/>
                <a:shade val="30000"/>
                <a:satMod val="175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074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Arial Black" pitchFamily="34" charset="0"/>
            </a:rPr>
            <a:t>Buffer concentrations.</a:t>
          </a:r>
          <a:endParaRPr lang="en-US" sz="19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1649273" y="1744344"/>
        <a:ext cx="5508441" cy="465050"/>
      </dsp:txXfrm>
    </dsp:sp>
    <dsp:sp modelId="{18375179-B4E2-4164-8BB0-709AD2DA38FA}">
      <dsp:nvSpPr>
        <dsp:cNvPr id="0" name=""/>
        <dsp:cNvSpPr/>
      </dsp:nvSpPr>
      <dsp:spPr>
        <a:xfrm>
          <a:off x="1300485" y="1744344"/>
          <a:ext cx="465050" cy="46505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10849102"/>
                <a:satOff val="-57394"/>
                <a:lumOff val="2925"/>
                <a:alphaOff val="0"/>
                <a:shade val="63000"/>
                <a:satMod val="165000"/>
              </a:schemeClr>
            </a:gs>
            <a:gs pos="30000">
              <a:schemeClr val="accent4">
                <a:tint val="50000"/>
                <a:hueOff val="10849102"/>
                <a:satOff val="-57394"/>
                <a:lumOff val="2925"/>
                <a:alphaOff val="0"/>
                <a:shade val="58000"/>
                <a:satMod val="165000"/>
              </a:schemeClr>
            </a:gs>
            <a:gs pos="75000">
              <a:schemeClr val="accent4">
                <a:tint val="50000"/>
                <a:hueOff val="10849102"/>
                <a:satOff val="-57394"/>
                <a:lumOff val="2925"/>
                <a:alphaOff val="0"/>
                <a:shade val="30000"/>
                <a:satMod val="175000"/>
              </a:schemeClr>
            </a:gs>
            <a:gs pos="100000">
              <a:schemeClr val="accent4">
                <a:tint val="50000"/>
                <a:hueOff val="10849102"/>
                <a:satOff val="-57394"/>
                <a:lumOff val="292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6080A-FA90-4305-8DAF-385316C64101}">
      <dsp:nvSpPr>
        <dsp:cNvPr id="0" name=""/>
        <dsp:cNvSpPr/>
      </dsp:nvSpPr>
      <dsp:spPr>
        <a:xfrm>
          <a:off x="0" y="231659"/>
          <a:ext cx="7620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C0AE4-694F-4C9B-917C-AF924F9F21D4}">
      <dsp:nvSpPr>
        <dsp:cNvPr id="0" name=""/>
        <dsp:cNvSpPr/>
      </dsp:nvSpPr>
      <dsp:spPr>
        <a:xfrm>
          <a:off x="381000" y="25019"/>
          <a:ext cx="5334000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Buffer</a:t>
          </a:r>
          <a:endParaRPr lang="en-US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1175" y="45194"/>
        <a:ext cx="5293650" cy="372930"/>
      </dsp:txXfrm>
    </dsp:sp>
    <dsp:sp modelId="{3AD66C22-48CD-4741-859F-B47FD5A3772D}">
      <dsp:nvSpPr>
        <dsp:cNvPr id="0" name=""/>
        <dsp:cNvSpPr/>
      </dsp:nvSpPr>
      <dsp:spPr>
        <a:xfrm>
          <a:off x="0" y="866699"/>
          <a:ext cx="7620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0EC24-C886-43CD-A8F9-76107AF1C335}">
      <dsp:nvSpPr>
        <dsp:cNvPr id="0" name=""/>
        <dsp:cNvSpPr/>
      </dsp:nvSpPr>
      <dsp:spPr>
        <a:xfrm>
          <a:off x="381000" y="660059"/>
          <a:ext cx="5334000" cy="413280"/>
        </a:xfrm>
        <a:prstGeom prst="roundRect">
          <a:avLst/>
        </a:prstGeom>
        <a:solidFill>
          <a:schemeClr val="accent4">
            <a:hueOff val="3470783"/>
            <a:satOff val="-19734"/>
            <a:lumOff val="634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Temperature</a:t>
          </a:r>
          <a:endParaRPr lang="en-US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1175" y="680234"/>
        <a:ext cx="5293650" cy="372930"/>
      </dsp:txXfrm>
    </dsp:sp>
    <dsp:sp modelId="{4EB96709-C178-4151-A7E1-F73C59486C2A}">
      <dsp:nvSpPr>
        <dsp:cNvPr id="0" name=""/>
        <dsp:cNvSpPr/>
      </dsp:nvSpPr>
      <dsp:spPr>
        <a:xfrm>
          <a:off x="0" y="1501739"/>
          <a:ext cx="7620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395B5-1B9B-44E7-A05A-38180765EA41}">
      <dsp:nvSpPr>
        <dsp:cNvPr id="0" name=""/>
        <dsp:cNvSpPr/>
      </dsp:nvSpPr>
      <dsp:spPr>
        <a:xfrm>
          <a:off x="381000" y="1295401"/>
          <a:ext cx="5334000" cy="413280"/>
        </a:xfrm>
        <a:prstGeom prst="roundRect">
          <a:avLst/>
        </a:prstGeom>
        <a:solidFill>
          <a:schemeClr val="accent4">
            <a:hueOff val="6941566"/>
            <a:satOff val="-39468"/>
            <a:lumOff val="1268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Ionic strength</a:t>
          </a:r>
          <a:endParaRPr lang="en-US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1175" y="1315576"/>
        <a:ext cx="5293650" cy="372930"/>
      </dsp:txXfrm>
    </dsp:sp>
    <dsp:sp modelId="{8CE35F7E-6875-4C6C-9AC7-0FA5E8B77054}">
      <dsp:nvSpPr>
        <dsp:cNvPr id="0" name=""/>
        <dsp:cNvSpPr/>
      </dsp:nvSpPr>
      <dsp:spPr>
        <a:xfrm>
          <a:off x="0" y="2136780"/>
          <a:ext cx="7620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008F7-527C-4C65-8D2D-A358134DE270}">
      <dsp:nvSpPr>
        <dsp:cNvPr id="0" name=""/>
        <dsp:cNvSpPr/>
      </dsp:nvSpPr>
      <dsp:spPr>
        <a:xfrm>
          <a:off x="381000" y="1930140"/>
          <a:ext cx="5334000" cy="413280"/>
        </a:xfrm>
        <a:prstGeom prst="roundRect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Cosolvent affect.</a:t>
          </a:r>
          <a:endParaRPr lang="en-US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1175" y="1950315"/>
        <a:ext cx="5293650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BF846-1159-4FF3-A3CE-0BB5C381603B}">
      <dsp:nvSpPr>
        <dsp:cNvPr id="0" name=""/>
        <dsp:cNvSpPr/>
      </dsp:nvSpPr>
      <dsp:spPr>
        <a:xfrm rot="10800000">
          <a:off x="1468721" y="248"/>
          <a:ext cx="5422011" cy="41210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1729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Arial Black" pitchFamily="34" charset="0"/>
            </a:rPr>
            <a:t>Chemical form</a:t>
          </a:r>
          <a:endParaRPr lang="en-US" sz="17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1571748" y="248"/>
        <a:ext cx="5318984" cy="412108"/>
      </dsp:txXfrm>
    </dsp:sp>
    <dsp:sp modelId="{3ECBB7E0-3136-4D90-8AAE-0CC304BDFC6B}">
      <dsp:nvSpPr>
        <dsp:cNvPr id="0" name=""/>
        <dsp:cNvSpPr/>
      </dsp:nvSpPr>
      <dsp:spPr>
        <a:xfrm>
          <a:off x="1262667" y="248"/>
          <a:ext cx="412108" cy="41210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142F4B-482F-4E64-9FC7-781FC802235A}">
      <dsp:nvSpPr>
        <dsp:cNvPr id="0" name=""/>
        <dsp:cNvSpPr/>
      </dsp:nvSpPr>
      <dsp:spPr>
        <a:xfrm rot="10800000">
          <a:off x="1468721" y="527327"/>
          <a:ext cx="5422011" cy="412108"/>
        </a:xfrm>
        <a:prstGeom prst="homePlate">
          <a:avLst/>
        </a:prstGeom>
        <a:solidFill>
          <a:schemeClr val="accent4">
            <a:hueOff val="2082470"/>
            <a:satOff val="-11840"/>
            <a:lumOff val="3804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1729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Arial Black" pitchFamily="34" charset="0"/>
            </a:rPr>
            <a:t>Crystal habit </a:t>
          </a:r>
          <a:endParaRPr lang="en-US" sz="17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1571748" y="527327"/>
        <a:ext cx="5318984" cy="412108"/>
      </dsp:txXfrm>
    </dsp:sp>
    <dsp:sp modelId="{4B818C63-7B3E-4E3A-8013-E5575CD5B5A7}">
      <dsp:nvSpPr>
        <dsp:cNvPr id="0" name=""/>
        <dsp:cNvSpPr/>
      </dsp:nvSpPr>
      <dsp:spPr>
        <a:xfrm>
          <a:off x="1262667" y="527327"/>
          <a:ext cx="412108" cy="412108"/>
        </a:xfrm>
        <a:prstGeom prst="ellipse">
          <a:avLst/>
        </a:prstGeom>
        <a:solidFill>
          <a:schemeClr val="accent4">
            <a:tint val="50000"/>
            <a:hueOff val="2169821"/>
            <a:satOff val="-11479"/>
            <a:lumOff val="585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8237C0-1688-4EE6-AA39-93C70909FA66}">
      <dsp:nvSpPr>
        <dsp:cNvPr id="0" name=""/>
        <dsp:cNvSpPr/>
      </dsp:nvSpPr>
      <dsp:spPr>
        <a:xfrm rot="10800000">
          <a:off x="1468721" y="1054406"/>
          <a:ext cx="5422011" cy="412108"/>
        </a:xfrm>
        <a:prstGeom prst="homePlate">
          <a:avLst/>
        </a:prstGeom>
        <a:solidFill>
          <a:schemeClr val="accent4">
            <a:hueOff val="4164939"/>
            <a:satOff val="-23681"/>
            <a:lumOff val="7608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1729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Arial Black" pitchFamily="34" charset="0"/>
            </a:rPr>
            <a:t>Particle size </a:t>
          </a:r>
          <a:endParaRPr lang="en-US" sz="17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1571748" y="1054406"/>
        <a:ext cx="5318984" cy="412108"/>
      </dsp:txXfrm>
    </dsp:sp>
    <dsp:sp modelId="{0065572D-3718-4092-83D6-8D9725922825}">
      <dsp:nvSpPr>
        <dsp:cNvPr id="0" name=""/>
        <dsp:cNvSpPr/>
      </dsp:nvSpPr>
      <dsp:spPr>
        <a:xfrm>
          <a:off x="1262667" y="1054406"/>
          <a:ext cx="412108" cy="412108"/>
        </a:xfrm>
        <a:prstGeom prst="ellipse">
          <a:avLst/>
        </a:prstGeom>
        <a:solidFill>
          <a:schemeClr val="accent4">
            <a:tint val="50000"/>
            <a:hueOff val="4339641"/>
            <a:satOff val="-22958"/>
            <a:lumOff val="117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E6875E-C1C7-47B3-83C6-B709A1405530}">
      <dsp:nvSpPr>
        <dsp:cNvPr id="0" name=""/>
        <dsp:cNvSpPr/>
      </dsp:nvSpPr>
      <dsp:spPr>
        <a:xfrm rot="10800000">
          <a:off x="1468721" y="1581484"/>
          <a:ext cx="5422011" cy="412108"/>
        </a:xfrm>
        <a:prstGeom prst="homePlate">
          <a:avLst/>
        </a:prstGeom>
        <a:solidFill>
          <a:schemeClr val="accent4">
            <a:hueOff val="6247409"/>
            <a:satOff val="-35521"/>
            <a:lumOff val="11412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1729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Arial Black" pitchFamily="34" charset="0"/>
            </a:rPr>
            <a:t>Solubility</a:t>
          </a:r>
          <a:endParaRPr lang="en-US" sz="17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1571748" y="1581484"/>
        <a:ext cx="5318984" cy="412108"/>
      </dsp:txXfrm>
    </dsp:sp>
    <dsp:sp modelId="{928BE630-CF60-4563-95F1-1275AF924226}">
      <dsp:nvSpPr>
        <dsp:cNvPr id="0" name=""/>
        <dsp:cNvSpPr/>
      </dsp:nvSpPr>
      <dsp:spPr>
        <a:xfrm>
          <a:off x="1262667" y="1581484"/>
          <a:ext cx="412108" cy="412108"/>
        </a:xfrm>
        <a:prstGeom prst="ellipse">
          <a:avLst/>
        </a:prstGeom>
        <a:solidFill>
          <a:schemeClr val="accent4">
            <a:tint val="50000"/>
            <a:hueOff val="6509462"/>
            <a:satOff val="-34436"/>
            <a:lumOff val="1755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00A399-E31B-4A77-81DD-4540210B7FA5}">
      <dsp:nvSpPr>
        <dsp:cNvPr id="0" name=""/>
        <dsp:cNvSpPr/>
      </dsp:nvSpPr>
      <dsp:spPr>
        <a:xfrm rot="10800000">
          <a:off x="1468721" y="2108563"/>
          <a:ext cx="5422011" cy="412108"/>
        </a:xfrm>
        <a:prstGeom prst="homePlate">
          <a:avLst/>
        </a:prstGeom>
        <a:solidFill>
          <a:schemeClr val="accent4">
            <a:hueOff val="8329879"/>
            <a:satOff val="-47362"/>
            <a:lumOff val="15216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1729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Arial Black" pitchFamily="34" charset="0"/>
            </a:rPr>
            <a:t>Surface area </a:t>
          </a:r>
          <a:endParaRPr lang="en-US" sz="17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1571748" y="2108563"/>
        <a:ext cx="5318984" cy="412108"/>
      </dsp:txXfrm>
    </dsp:sp>
    <dsp:sp modelId="{45D41F38-523F-42AA-BF01-7AE2B75B959F}">
      <dsp:nvSpPr>
        <dsp:cNvPr id="0" name=""/>
        <dsp:cNvSpPr/>
      </dsp:nvSpPr>
      <dsp:spPr>
        <a:xfrm>
          <a:off x="1262667" y="2108563"/>
          <a:ext cx="412108" cy="412108"/>
        </a:xfrm>
        <a:prstGeom prst="ellipse">
          <a:avLst/>
        </a:prstGeom>
        <a:solidFill>
          <a:schemeClr val="accent4">
            <a:tint val="50000"/>
            <a:hueOff val="8679283"/>
            <a:satOff val="-45915"/>
            <a:lumOff val="234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0F9B2E-62AF-4729-932B-4E939AED396B}">
      <dsp:nvSpPr>
        <dsp:cNvPr id="0" name=""/>
        <dsp:cNvSpPr/>
      </dsp:nvSpPr>
      <dsp:spPr>
        <a:xfrm rot="10800000">
          <a:off x="1468721" y="2635642"/>
          <a:ext cx="5422011" cy="412108"/>
        </a:xfrm>
        <a:prstGeom prst="homePlate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1729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Arial Black" pitchFamily="34" charset="0"/>
            </a:rPr>
            <a:t>wetting properties</a:t>
          </a:r>
          <a:endParaRPr lang="en-US" sz="17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1571748" y="2635642"/>
        <a:ext cx="5318984" cy="412108"/>
      </dsp:txXfrm>
    </dsp:sp>
    <dsp:sp modelId="{B1CE77CA-C62D-4C59-8040-199171BB2FEF}">
      <dsp:nvSpPr>
        <dsp:cNvPr id="0" name=""/>
        <dsp:cNvSpPr/>
      </dsp:nvSpPr>
      <dsp:spPr>
        <a:xfrm>
          <a:off x="1262667" y="2635642"/>
          <a:ext cx="412108" cy="412108"/>
        </a:xfrm>
        <a:prstGeom prst="ellipse">
          <a:avLst/>
        </a:prstGeom>
        <a:solidFill>
          <a:schemeClr val="accent4">
            <a:tint val="50000"/>
            <a:hueOff val="10849102"/>
            <a:satOff val="-57394"/>
            <a:lumOff val="2925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6C772-A424-4B31-BDD3-7F5DEA796CD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A64EC-455E-45A9-8D2A-E786A141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A64EC-455E-45A9-8D2A-E786A14113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533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lgerian" pitchFamily="82" charset="0"/>
              </a:rPr>
              <a:t>Industrial pharmacy</a:t>
            </a:r>
            <a:endParaRPr lang="en-US" sz="2400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209800" y="1752600"/>
            <a:ext cx="6477000" cy="189436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 smtClean="0"/>
              <a:t>Preformulation</a:t>
            </a:r>
            <a:endParaRPr lang="en-US" sz="54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286000" y="4267200"/>
            <a:ext cx="6172200" cy="13716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>
                <a:latin typeface="Berlin Sans FB Demi" pitchFamily="34" charset="0"/>
              </a:rPr>
              <a:t>Part 2</a:t>
            </a:r>
            <a:endParaRPr lang="en-US" sz="44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12166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4648200" cy="662940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Arial Black" pitchFamily="34" charset="0"/>
              </a:rPr>
              <a:t>Solving problem of </a:t>
            </a:r>
            <a:r>
              <a:rPr lang="en-US" sz="2800" dirty="0" err="1" smtClean="0">
                <a:latin typeface="Arial Black" pitchFamily="34" charset="0"/>
              </a:rPr>
              <a:t>ppt</a:t>
            </a:r>
            <a:r>
              <a:rPr lang="en-US" dirty="0" smtClean="0">
                <a:latin typeface="Arial Black" pitchFamily="34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Cosolvent (methanol </a:t>
            </a:r>
            <a:r>
              <a:rPr lang="en-US" sz="2800" dirty="0">
                <a:solidFill>
                  <a:srgbClr val="FF0000"/>
                </a:solidFill>
                <a:latin typeface="Berlin Sans FB Demi" pitchFamily="34" charset="0"/>
              </a:rPr>
              <a:t>or </a:t>
            </a:r>
            <a:r>
              <a:rPr lang="en-US" sz="2800" dirty="0" err="1" smtClean="0">
                <a:solidFill>
                  <a:srgbClr val="FF0000"/>
                </a:solidFill>
                <a:latin typeface="Berlin Sans FB Demi" pitchFamily="34" charset="0"/>
              </a:rPr>
              <a:t>dimethylsulfoxide</a:t>
            </a: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) incorporated </a:t>
            </a:r>
            <a:r>
              <a:rPr lang="en-US" sz="2800" dirty="0">
                <a:solidFill>
                  <a:srgbClr val="FF0000"/>
                </a:solidFill>
                <a:latin typeface="Berlin Sans FB Demi" pitchFamily="34" charset="0"/>
              </a:rPr>
              <a:t>to maintain </a:t>
            </a: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sufficient solubility </a:t>
            </a:r>
            <a:r>
              <a:rPr lang="en-US" sz="2800" dirty="0">
                <a:solidFill>
                  <a:srgbClr val="FF0000"/>
                </a:solidFill>
                <a:latin typeface="Berlin Sans FB Demi" pitchFamily="34" charset="0"/>
              </a:rPr>
              <a:t>for the un-ionized species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  <a:latin typeface="Berlin Sans FB" pitchFamily="34" charset="0"/>
              </a:rPr>
              <a:t>and the </a:t>
            </a:r>
            <a:r>
              <a:rPr lang="en-US" sz="2800" dirty="0" err="1" smtClean="0">
                <a:solidFill>
                  <a:srgbClr val="00B050"/>
                </a:solidFill>
                <a:latin typeface="Berlin Sans FB" pitchFamily="34" charset="0"/>
              </a:rPr>
              <a:t>pKa</a:t>
            </a:r>
            <a:r>
              <a:rPr lang="en-US" sz="2800" dirty="0" smtClean="0">
                <a:solidFill>
                  <a:srgbClr val="00B050"/>
                </a:solidFill>
                <a:latin typeface="Berlin Sans FB" pitchFamily="34" charset="0"/>
              </a:rPr>
              <a:t> value </a:t>
            </a:r>
            <a:r>
              <a:rPr lang="en-US" sz="2800" dirty="0">
                <a:solidFill>
                  <a:srgbClr val="00B050"/>
                </a:solidFill>
                <a:latin typeface="Berlin Sans FB" pitchFamily="34" charset="0"/>
              </a:rPr>
              <a:t>is extrapolated from titration data </a:t>
            </a:r>
            <a:r>
              <a:rPr lang="en-US" sz="2800" dirty="0" smtClean="0">
                <a:solidFill>
                  <a:srgbClr val="00B050"/>
                </a:solidFill>
                <a:latin typeface="Berlin Sans FB" pitchFamily="34" charset="0"/>
              </a:rPr>
              <a:t>collected for </a:t>
            </a:r>
            <a:r>
              <a:rPr lang="en-US" sz="2800" dirty="0">
                <a:solidFill>
                  <a:srgbClr val="00B050"/>
                </a:solidFill>
                <a:latin typeface="Berlin Sans FB" pitchFamily="34" charset="0"/>
              </a:rPr>
              <a:t>various cosolvent </a:t>
            </a:r>
            <a:r>
              <a:rPr lang="en-US" sz="2800" dirty="0" smtClean="0">
                <a:solidFill>
                  <a:srgbClr val="00B050"/>
                </a:solidFill>
                <a:latin typeface="Berlin Sans FB" pitchFamily="34" charset="0"/>
              </a:rPr>
              <a:t>conc.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The </a:t>
            </a:r>
            <a:r>
              <a:rPr lang="en-US" sz="2800" dirty="0">
                <a:solidFill>
                  <a:srgbClr val="0070C0"/>
                </a:solidFill>
                <a:latin typeface="Berlin Sans FB Demi" pitchFamily="34" charset="0"/>
              </a:rPr>
              <a:t>use </a:t>
            </a:r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of cosolvent </a:t>
            </a:r>
            <a:r>
              <a:rPr lang="en-US" sz="2800" dirty="0">
                <a:solidFill>
                  <a:srgbClr val="0070C0"/>
                </a:solidFill>
                <a:latin typeface="Berlin Sans FB Demi" pitchFamily="34" charset="0"/>
              </a:rPr>
              <a:t>yields higher </a:t>
            </a:r>
            <a:r>
              <a:rPr lang="en-US" sz="2800" dirty="0" err="1">
                <a:solidFill>
                  <a:srgbClr val="0070C0"/>
                </a:solidFill>
                <a:latin typeface="Berlin Sans FB Demi" pitchFamily="34" charset="0"/>
              </a:rPr>
              <a:t>pKa</a:t>
            </a:r>
            <a:r>
              <a:rPr lang="en-US" sz="2800" dirty="0">
                <a:solidFill>
                  <a:srgbClr val="0070C0"/>
                </a:solidFill>
                <a:latin typeface="Berlin Sans FB Demi" pitchFamily="34" charset="0"/>
              </a:rPr>
              <a:t> values for acids </a:t>
            </a:r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and lower </a:t>
            </a:r>
            <a:r>
              <a:rPr lang="en-US" sz="2800" dirty="0">
                <a:solidFill>
                  <a:srgbClr val="0070C0"/>
                </a:solidFill>
                <a:latin typeface="Berlin Sans FB Demi" pitchFamily="34" charset="0"/>
              </a:rPr>
              <a:t>values for bases than does pure water </a:t>
            </a:r>
            <a:r>
              <a:rPr lang="en-US" sz="2800" dirty="0">
                <a:solidFill>
                  <a:srgbClr val="FFC000"/>
                </a:solidFill>
                <a:latin typeface="Berlin Sans FB Demi" pitchFamily="34" charset="0"/>
              </a:rPr>
              <a:t>(Increasing the cosolvent </a:t>
            </a:r>
            <a:r>
              <a:rPr lang="en-US" sz="2800" dirty="0" smtClean="0">
                <a:solidFill>
                  <a:srgbClr val="FFC000"/>
                </a:solidFill>
                <a:latin typeface="Berlin Sans FB Demi" pitchFamily="34" charset="0"/>
              </a:rPr>
              <a:t>ratio lowers </a:t>
            </a:r>
            <a:r>
              <a:rPr lang="en-US" sz="2800" dirty="0">
                <a:solidFill>
                  <a:srgbClr val="FFC000"/>
                </a:solidFill>
                <a:latin typeface="Berlin Sans FB Demi" pitchFamily="34" charset="0"/>
              </a:rPr>
              <a:t>the dielectric constant of the medium. </a:t>
            </a:r>
            <a:r>
              <a:rPr lang="en-US" sz="2800" dirty="0" smtClean="0">
                <a:solidFill>
                  <a:srgbClr val="FFC000"/>
                </a:solidFill>
                <a:latin typeface="Berlin Sans FB Demi" pitchFamily="34" charset="0"/>
              </a:rPr>
              <a:t>This stabilizes </a:t>
            </a:r>
            <a:r>
              <a:rPr lang="en-US" sz="2800" dirty="0">
                <a:solidFill>
                  <a:srgbClr val="FFC000"/>
                </a:solidFill>
                <a:latin typeface="Berlin Sans FB Demi" pitchFamily="34" charset="0"/>
              </a:rPr>
              <a:t>the neutral species relative to the </a:t>
            </a:r>
            <a:r>
              <a:rPr lang="en-US" sz="2800" dirty="0" smtClean="0">
                <a:solidFill>
                  <a:srgbClr val="FFC000"/>
                </a:solidFill>
                <a:latin typeface="Berlin Sans FB Demi" pitchFamily="34" charset="0"/>
              </a:rPr>
              <a:t>ionized species)</a:t>
            </a:r>
            <a:endParaRPr lang="en-US" sz="2800" dirty="0">
              <a:solidFill>
                <a:srgbClr val="FFC000"/>
              </a:solidFill>
              <a:latin typeface="Berlin Sans FB Demi" pitchFamily="34" charset="0"/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sz="2800" dirty="0">
                <a:latin typeface="Berlin Sans FB" pitchFamily="34" charset="0"/>
              </a:rPr>
              <a:t>For this third method, </a:t>
            </a:r>
            <a:r>
              <a:rPr lang="en-US" sz="2800" u="sng" dirty="0" err="1" smtClean="0">
                <a:latin typeface="Berlin Sans FB" pitchFamily="34" charset="0"/>
              </a:rPr>
              <a:t>pKa</a:t>
            </a:r>
            <a:r>
              <a:rPr lang="en-US" sz="2800" u="sng" dirty="0" smtClean="0">
                <a:latin typeface="Berlin Sans FB" pitchFamily="34" charset="0"/>
              </a:rPr>
              <a:t> corresponds to </a:t>
            </a:r>
            <a:r>
              <a:rPr lang="en-US" sz="2800" u="sng" dirty="0">
                <a:latin typeface="Berlin Sans FB" pitchFamily="34" charset="0"/>
              </a:rPr>
              <a:t>the pH of the solution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i="1" dirty="0" smtClean="0">
                <a:latin typeface="Berlin Sans FB" pitchFamily="34" charset="0"/>
              </a:rPr>
              <a:t>(where </a:t>
            </a:r>
            <a:r>
              <a:rPr lang="en-US" sz="2800" i="1" dirty="0">
                <a:latin typeface="Berlin Sans FB" pitchFamily="34" charset="0"/>
              </a:rPr>
              <a:t>the </a:t>
            </a:r>
            <a:r>
              <a:rPr lang="en-US" sz="2800" i="1" dirty="0" smtClean="0">
                <a:latin typeface="Berlin Sans FB" pitchFamily="34" charset="0"/>
              </a:rPr>
              <a:t>equilibrium solubility </a:t>
            </a:r>
            <a:r>
              <a:rPr lang="en-US" sz="2800" i="1" dirty="0">
                <a:latin typeface="Berlin Sans FB" pitchFamily="34" charset="0"/>
              </a:rPr>
              <a:t>is twice the value for the intrinsic </a:t>
            </a:r>
            <a:r>
              <a:rPr lang="en-US" sz="2800" i="1" dirty="0" smtClean="0">
                <a:latin typeface="Berlin Sans FB" pitchFamily="34" charset="0"/>
              </a:rPr>
              <a:t>solubility of </a:t>
            </a:r>
            <a:r>
              <a:rPr lang="en-US" sz="2800" i="1" dirty="0">
                <a:latin typeface="Berlin Sans FB" pitchFamily="34" charset="0"/>
              </a:rPr>
              <a:t>the un-ionized </a:t>
            </a:r>
            <a:r>
              <a:rPr lang="en-US" sz="2800" i="1" dirty="0" smtClean="0">
                <a:latin typeface="Berlin Sans FB" pitchFamily="34" charset="0"/>
              </a:rPr>
              <a:t>form) so increase solubility of insoluble drugs.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62200" y="1828800"/>
            <a:ext cx="685800" cy="2971800"/>
            <a:chOff x="2286000" y="1752600"/>
            <a:chExt cx="685800" cy="2971800"/>
          </a:xfrm>
        </p:grpSpPr>
        <p:sp>
          <p:nvSpPr>
            <p:cNvPr id="4" name="Down Arrow 3"/>
            <p:cNvSpPr/>
            <p:nvPr/>
          </p:nvSpPr>
          <p:spPr>
            <a:xfrm>
              <a:off x="2362200" y="1752600"/>
              <a:ext cx="6096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2286000" y="4038600"/>
              <a:ext cx="6096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72" y="76200"/>
            <a:ext cx="3538728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72" y="2667000"/>
            <a:ext cx="353872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0" y="5212140"/>
            <a:ext cx="373379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Berlin Sans FB" pitchFamily="34" charset="0"/>
              </a:rPr>
              <a:t>Fig: Variation </a:t>
            </a:r>
            <a:r>
              <a:rPr lang="en-US" sz="1600" dirty="0">
                <a:latin typeface="Berlin Sans FB" pitchFamily="34" charset="0"/>
              </a:rPr>
              <a:t>in apparent </a:t>
            </a:r>
            <a:r>
              <a:rPr lang="en-US" sz="1600" dirty="0" err="1">
                <a:latin typeface="Berlin Sans FB" pitchFamily="34" charset="0"/>
              </a:rPr>
              <a:t>pKa</a:t>
            </a:r>
            <a:r>
              <a:rPr lang="en-US" sz="1600" dirty="0">
                <a:latin typeface="Berlin Sans FB" pitchFamily="34" charset="0"/>
              </a:rPr>
              <a:t> with methanol ratio for benzocaine, a weak base </a:t>
            </a:r>
            <a:r>
              <a:rPr lang="en-US" sz="1600" dirty="0" smtClean="0">
                <a:latin typeface="Berlin Sans FB" pitchFamily="34" charset="0"/>
              </a:rPr>
              <a:t>(up) </a:t>
            </a:r>
            <a:r>
              <a:rPr lang="en-US" sz="1600" dirty="0">
                <a:latin typeface="Berlin Sans FB" pitchFamily="34" charset="0"/>
              </a:rPr>
              <a:t>and </a:t>
            </a:r>
            <a:r>
              <a:rPr lang="en-US" sz="1600" dirty="0" smtClean="0">
                <a:latin typeface="Berlin Sans FB" pitchFamily="34" charset="0"/>
              </a:rPr>
              <a:t>hydrochlorothiazide, a </a:t>
            </a:r>
            <a:r>
              <a:rPr lang="en-US" sz="1600" dirty="0">
                <a:latin typeface="Berlin Sans FB" pitchFamily="34" charset="0"/>
              </a:rPr>
              <a:t>weak acid </a:t>
            </a:r>
            <a:r>
              <a:rPr lang="en-US" sz="1600" dirty="0" smtClean="0">
                <a:latin typeface="Berlin Sans FB" pitchFamily="34" charset="0"/>
              </a:rPr>
              <a:t>(down). </a:t>
            </a:r>
            <a:r>
              <a:rPr lang="en-US" sz="1600" dirty="0">
                <a:latin typeface="Berlin Sans FB" pitchFamily="34" charset="0"/>
              </a:rPr>
              <a:t>In general, base </a:t>
            </a:r>
            <a:r>
              <a:rPr lang="en-US" sz="1600" dirty="0" err="1">
                <a:latin typeface="Berlin Sans FB" pitchFamily="34" charset="0"/>
              </a:rPr>
              <a:t>pKas</a:t>
            </a:r>
            <a:r>
              <a:rPr lang="en-US" sz="1600" dirty="0">
                <a:latin typeface="Berlin Sans FB" pitchFamily="34" charset="0"/>
              </a:rPr>
              <a:t> decrease and acid </a:t>
            </a:r>
            <a:r>
              <a:rPr lang="en-US" sz="1600" dirty="0" err="1">
                <a:latin typeface="Berlin Sans FB" pitchFamily="34" charset="0"/>
              </a:rPr>
              <a:t>pKas</a:t>
            </a:r>
            <a:r>
              <a:rPr lang="en-US" sz="1600" dirty="0">
                <a:latin typeface="Berlin Sans FB" pitchFamily="34" charset="0"/>
              </a:rPr>
              <a:t> increase with increasing solvent ratio.</a:t>
            </a:r>
          </a:p>
        </p:txBody>
      </p:sp>
    </p:spTree>
    <p:extLst>
      <p:ext uri="{BB962C8B-B14F-4D97-AF65-F5344CB8AC3E}">
        <p14:creationId xmlns:p14="http://schemas.microsoft.com/office/powerpoint/2010/main" val="28471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ippl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58762"/>
            <a:ext cx="8686800" cy="579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pH Solubility Profile </a:t>
            </a:r>
            <a:r>
              <a:rPr lang="en-US" sz="2800" dirty="0" smtClean="0"/>
              <a:t>and Common </a:t>
            </a:r>
            <a:r>
              <a:rPr lang="en-US" sz="2800" dirty="0"/>
              <a:t>Ion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47650" y="1219200"/>
                <a:ext cx="5086350" cy="5486400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The solubility </a:t>
                </a:r>
                <a:r>
                  <a:rPr lang="en-US" b="1" dirty="0">
                    <a:solidFill>
                      <a:srgbClr val="FF0000"/>
                    </a:solidFill>
                    <a:latin typeface="Berlin Sans FB Demi" pitchFamily="34" charset="0"/>
                  </a:rPr>
                  <a:t>of an </a:t>
                </a:r>
                <a:r>
                  <a:rPr lang="en-US" b="1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acidic or basic </a:t>
                </a:r>
                <a:r>
                  <a:rPr lang="en-US" b="1" dirty="0">
                    <a:solidFill>
                      <a:srgbClr val="FF0000"/>
                    </a:solidFill>
                    <a:latin typeface="Berlin Sans FB Demi" pitchFamily="34" charset="0"/>
                  </a:rPr>
                  <a:t>drug </a:t>
                </a:r>
                <a:r>
                  <a:rPr lang="en-US" b="1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depends on: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dirty="0" err="1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itchFamily="34" charset="0"/>
                  </a:rPr>
                  <a:t>pKa</a:t>
                </a: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itchFamily="34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itchFamily="34" charset="0"/>
                  </a:rPr>
                  <a:t>of the </a:t>
                </a: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itchFamily="34" charset="0"/>
                  </a:rPr>
                  <a:t>ionizing functional group 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itchFamily="34" charset="0"/>
                  </a:rPr>
                  <a:t>Intrinsic </a:t>
                </a:r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itchFamily="34" charset="0"/>
                  </a:rPr>
                  <a:t>solubilities for both </a:t>
                </a: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itchFamily="34" charset="0"/>
                  </a:rPr>
                  <a:t>the ionized </a:t>
                </a:r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itchFamily="34" charset="0"/>
                  </a:rPr>
                  <a:t>and un-ionized forms</a:t>
                </a: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itchFamily="34" charset="0"/>
                  </a:rPr>
                  <a:t>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endParaRPr lang="en-US" dirty="0" smtClean="0"/>
              </a:p>
              <a:p>
                <a:pPr algn="just"/>
                <a:r>
                  <a:rPr lang="en-US" dirty="0" smtClean="0"/>
                  <a:t> </a:t>
                </a:r>
                <a:r>
                  <a:rPr lang="en-US" dirty="0"/>
                  <a:t>For a </a:t>
                </a:r>
                <a:r>
                  <a:rPr lang="en-US" u="sng" dirty="0">
                    <a:solidFill>
                      <a:srgbClr val="FF0000"/>
                    </a:solidFill>
                    <a:latin typeface="Arial Black" pitchFamily="34" charset="0"/>
                  </a:rPr>
                  <a:t>basic </a:t>
                </a:r>
                <a:r>
                  <a:rPr lang="en-US" u="sng" dirty="0" smtClean="0">
                    <a:solidFill>
                      <a:srgbClr val="FF0000"/>
                    </a:solidFill>
                    <a:latin typeface="Arial Black" pitchFamily="34" charset="0"/>
                  </a:rPr>
                  <a:t>drug</a:t>
                </a:r>
                <a:r>
                  <a:rPr lang="en-US" dirty="0" smtClean="0"/>
                  <a:t>, the </a:t>
                </a:r>
                <a:r>
                  <a:rPr lang="en-US" dirty="0"/>
                  <a:t>total molar </a:t>
                </a:r>
                <a:r>
                  <a:rPr lang="en-US" dirty="0" smtClean="0"/>
                  <a:t>solubility,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equal to:</a:t>
                </a:r>
              </a:p>
              <a:p>
                <a:pPr algn="just"/>
                <a:endParaRPr lang="en-US" dirty="0" smtClean="0"/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 smtClean="0"/>
                  <a:t>The </a:t>
                </a:r>
                <a:r>
                  <a:rPr lang="en-US" dirty="0"/>
                  <a:t>pH at which both base </a:t>
                </a:r>
                <a:r>
                  <a:rPr lang="en-US" dirty="0" smtClean="0"/>
                  <a:t>and salt </a:t>
                </a:r>
                <a:r>
                  <a:rPr lang="en-US" dirty="0"/>
                  <a:t>species are </a:t>
                </a:r>
                <a:r>
                  <a:rPr lang="en-US" dirty="0" smtClean="0"/>
                  <a:t>together </a:t>
                </a:r>
                <a:r>
                  <a:rPr lang="en-US" dirty="0"/>
                  <a:t>saturated is </a:t>
                </a:r>
                <a:r>
                  <a:rPr lang="en-US" dirty="0" smtClean="0"/>
                  <a:t>defined as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47650" y="1219200"/>
                <a:ext cx="5086350" cy="5486400"/>
              </a:xfrm>
              <a:blipFill rotWithShape="1">
                <a:blip r:embed="rId2"/>
                <a:stretch>
                  <a:fillRect l="-1559" t="-667" r="-3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57200" y="4267200"/>
            <a:ext cx="4876800" cy="2310713"/>
            <a:chOff x="681228" y="3657600"/>
            <a:chExt cx="7315200" cy="2819400"/>
          </a:xfrm>
        </p:grpSpPr>
        <p:grpSp>
          <p:nvGrpSpPr>
            <p:cNvPr id="11" name="Group 10"/>
            <p:cNvGrpSpPr/>
            <p:nvPr/>
          </p:nvGrpSpPr>
          <p:grpSpPr>
            <a:xfrm>
              <a:off x="681228" y="3657600"/>
              <a:ext cx="7315200" cy="1115699"/>
              <a:chOff x="681228" y="3657600"/>
              <a:chExt cx="7315200" cy="1115699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3657600"/>
                <a:ext cx="23241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" name="Straight Arrow Connector 4"/>
              <p:cNvCxnSpPr>
                <a:stCxn id="5122" idx="2"/>
              </p:cNvCxnSpPr>
              <p:nvPr/>
            </p:nvCxnSpPr>
            <p:spPr>
              <a:xfrm flipH="1">
                <a:off x="3429000" y="4038600"/>
                <a:ext cx="1009650" cy="3124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5181600" y="4030980"/>
                <a:ext cx="685800" cy="3124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81228" y="4009859"/>
                    <a:ext cx="2819400" cy="76344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BH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a14:m>
                    <a:r>
                      <a:rPr lang="en-US" dirty="0" smtClean="0"/>
                      <a:t> protonated species</a:t>
                    </a: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28" y="4009859"/>
                    <a:ext cx="2819400" cy="76344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3810" r="-4194" b="-1619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/>
              <p:cNvSpPr txBox="1"/>
              <p:nvPr/>
            </p:nvSpPr>
            <p:spPr>
              <a:xfrm>
                <a:off x="5600700" y="4126468"/>
                <a:ext cx="2395728" cy="45063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 free base</a:t>
                </a:r>
                <a:endParaRPr lang="en-US" dirty="0"/>
              </a:p>
            </p:txBody>
          </p:sp>
        </p:grp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6096000"/>
              <a:ext cx="3899154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02943"/>
            <a:ext cx="3176016" cy="5508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5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honeycomb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49959"/>
                <a:ext cx="8153400" cy="6247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/>
                  <a:t>For weak </a:t>
                </a:r>
                <a:r>
                  <a:rPr lang="en-US" sz="2000" dirty="0"/>
                  <a:t>bases in the pH region where the </a:t>
                </a:r>
                <a:r>
                  <a:rPr lang="en-US" sz="2000" dirty="0" smtClean="0"/>
                  <a:t>solubility of </a:t>
                </a:r>
                <a:r>
                  <a:rPr lang="en-US" sz="2000" dirty="0"/>
                  <a:t>the protonated form is limiting, the </a:t>
                </a:r>
                <a:r>
                  <a:rPr lang="en-US" sz="2000" dirty="0" smtClean="0"/>
                  <a:t>molar solubility is:</a:t>
                </a:r>
              </a:p>
              <a:p>
                <a:pPr algn="just"/>
                <a:endParaRPr lang="en-US" sz="2000" dirty="0" smtClean="0"/>
              </a:p>
              <a:p>
                <a:pPr algn="just"/>
                <a:endParaRPr lang="en-US" sz="2000" dirty="0"/>
              </a:p>
              <a:p>
                <a:pPr algn="just"/>
                <a:endParaRPr lang="en-US" sz="2000" dirty="0" smtClean="0"/>
              </a:p>
              <a:p>
                <a:pPr algn="just"/>
                <a:r>
                  <a:rPr lang="en-US" sz="2000" dirty="0" smtClean="0"/>
                  <a:t>Solubility in </a:t>
                </a:r>
                <a:r>
                  <a:rPr lang="en-US" sz="2000" dirty="0"/>
                  <a:t>the pH region </a:t>
                </a:r>
                <a:r>
                  <a:rPr lang="en-US" sz="2000" dirty="0" smtClean="0"/>
                  <a:t>where the </a:t>
                </a:r>
                <a:r>
                  <a:rPr lang="en-US" sz="2000" dirty="0"/>
                  <a:t>free base is </a:t>
                </a:r>
                <a:r>
                  <a:rPr lang="en-US" sz="2000" dirty="0" smtClean="0"/>
                  <a:t>limiting:</a:t>
                </a:r>
              </a:p>
              <a:p>
                <a:pPr algn="just"/>
                <a:endParaRPr lang="en-US" sz="2000" dirty="0" smtClean="0"/>
              </a:p>
              <a:p>
                <a:pPr algn="just"/>
                <a:endParaRPr lang="en-US" sz="2000" dirty="0" smtClean="0"/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 smtClean="0"/>
                  <a:t>It </a:t>
                </a:r>
                <a:r>
                  <a:rPr lang="en-US" sz="2000" dirty="0"/>
                  <a:t>therefore follows that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pH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defined </a:t>
                </a:r>
                <a:r>
                  <a:rPr lang="en-US" sz="2000" dirty="0" smtClean="0"/>
                  <a:t>as:</a:t>
                </a:r>
              </a:p>
              <a:p>
                <a:pPr algn="just"/>
                <a:endParaRPr lang="en-US" sz="2000" dirty="0" smtClean="0"/>
              </a:p>
              <a:p>
                <a:pPr algn="just"/>
                <a:endParaRPr lang="en-US" sz="2000" dirty="0" smtClean="0"/>
              </a:p>
              <a:p>
                <a:pPr algn="just"/>
                <a:r>
                  <a:rPr lang="en-US" sz="2000" dirty="0" smtClean="0"/>
                  <a:t>At </a:t>
                </a:r>
                <a:r>
                  <a:rPr lang="en-US" sz="2000" dirty="0"/>
                  <a:t>a solution pH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pH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, both </a:t>
                </a:r>
                <a:r>
                  <a:rPr lang="en-US" sz="2000" dirty="0" smtClean="0"/>
                  <a:t>the free </a:t>
                </a:r>
                <a:r>
                  <a:rPr lang="en-US" sz="2000" dirty="0"/>
                  <a:t>base and salt form can exist </a:t>
                </a:r>
                <a:r>
                  <a:rPr lang="en-US" sz="2000" dirty="0" smtClean="0"/>
                  <a:t>together in </a:t>
                </a:r>
                <a:r>
                  <a:rPr lang="en-US" sz="2000" dirty="0"/>
                  <a:t>equilibrium with a saturated solution. </a:t>
                </a:r>
                <a:endParaRPr lang="en-US" sz="2000" dirty="0" smtClean="0"/>
              </a:p>
              <a:p>
                <a:pPr algn="just"/>
                <a:r>
                  <a:rPr lang="en-US" sz="20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pH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is verified by sampling precipitated </a:t>
                </a:r>
                <a:r>
                  <a:rPr lang="en-US" sz="2000" dirty="0" smtClean="0"/>
                  <a:t>drug from </a:t>
                </a:r>
                <a:r>
                  <a:rPr lang="en-US" sz="2000" dirty="0"/>
                  <a:t>the equilibrated solution and </a:t>
                </a:r>
                <a:r>
                  <a:rPr lang="en-US" sz="2000" dirty="0" smtClean="0"/>
                  <a:t>confirming the </a:t>
                </a:r>
                <a:r>
                  <a:rPr lang="en-US" sz="2000" dirty="0"/>
                  <a:t>presence of both drug forms</a:t>
                </a:r>
                <a:r>
                  <a:rPr lang="en-US" sz="2000" dirty="0" smtClean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49959"/>
                <a:ext cx="8153400" cy="6247864"/>
              </a:xfrm>
              <a:prstGeom prst="rect">
                <a:avLst/>
              </a:prstGeom>
              <a:blipFill rotWithShape="1">
                <a:blip r:embed="rId3"/>
                <a:stretch>
                  <a:fillRect l="-150" t="-488" r="-1571" b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293143" y="914400"/>
            <a:ext cx="4833938" cy="3733800"/>
            <a:chOff x="2293143" y="838200"/>
            <a:chExt cx="4833938" cy="37338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810000"/>
              <a:ext cx="39338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143" y="838200"/>
              <a:ext cx="4833938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143" y="2362199"/>
              <a:ext cx="4700588" cy="1066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76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477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When the ionized or salt form of a drug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 is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the </a:t>
            </a:r>
            <a:r>
              <a:rPr lang="en-US" b="1" u="sng" dirty="0" smtClean="0">
                <a:solidFill>
                  <a:srgbClr val="FF0000"/>
                </a:solidFill>
                <a:latin typeface="Berlin Sans FB" pitchFamily="34" charset="0"/>
              </a:rPr>
              <a:t>solubility-limiting </a:t>
            </a:r>
            <a:r>
              <a:rPr lang="en-US" b="1" u="sng" dirty="0">
                <a:solidFill>
                  <a:srgbClr val="FF0000"/>
                </a:solidFill>
                <a:latin typeface="Berlin Sans FB" pitchFamily="34" charset="0"/>
              </a:rPr>
              <a:t>species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 in solution,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the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concentration of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the paired counter ion is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usually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the </a:t>
            </a:r>
            <a:r>
              <a:rPr lang="en-US" b="1" u="sng" dirty="0">
                <a:solidFill>
                  <a:srgbClr val="FF0000"/>
                </a:solidFill>
                <a:latin typeface="Berlin Sans FB" pitchFamily="34" charset="0"/>
              </a:rPr>
              <a:t>solubility determining factor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/>
              <a:t>Ex: For </a:t>
            </a:r>
            <a:r>
              <a:rPr lang="en-US" dirty="0"/>
              <a:t>a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hydrochloride salt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of a basic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amine</a:t>
            </a:r>
            <a:r>
              <a:rPr lang="en-US" dirty="0"/>
              <a:t>, the </a:t>
            </a:r>
            <a:r>
              <a:rPr lang="en-US" dirty="0" smtClean="0"/>
              <a:t>equilibrium between </a:t>
            </a:r>
            <a:r>
              <a:rPr lang="en-US" dirty="0"/>
              <a:t>the solid and ionized species in </a:t>
            </a:r>
            <a:r>
              <a:rPr lang="en-US" dirty="0" smtClean="0"/>
              <a:t>solution is </a:t>
            </a:r>
            <a:r>
              <a:rPr lang="en-US" dirty="0"/>
              <a:t>approximated by the following expression</a:t>
            </a:r>
            <a:r>
              <a:rPr lang="en-US" dirty="0" smtClean="0"/>
              <a:t>: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where </a:t>
            </a:r>
            <a:r>
              <a:rPr lang="en-US" dirty="0" err="1" smtClean="0">
                <a:solidFill>
                  <a:srgbClr val="7030A0"/>
                </a:solidFill>
                <a:latin typeface="Berlin Sans FB" pitchFamily="34" charset="0"/>
              </a:rPr>
              <a:t>Ksp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is the solubility product for the 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protonated species 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and chloride counter ion</a:t>
            </a:r>
            <a:r>
              <a:rPr lang="en-US" dirty="0"/>
              <a:t>, or</a:t>
            </a:r>
            <a:r>
              <a:rPr lang="en-US" dirty="0" smtClean="0"/>
              <a:t>: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If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the contribution of the un-ionized species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is negligible</a:t>
            </a:r>
            <a:r>
              <a:rPr lang="en-US" dirty="0" smtClean="0"/>
              <a:t> </a:t>
            </a:r>
            <a:r>
              <a:rPr lang="en-US" dirty="0"/>
              <a:t>as compared with the </a:t>
            </a:r>
            <a:r>
              <a:rPr lang="en-US" b="1" u="sng" dirty="0" smtClean="0">
                <a:solidFill>
                  <a:srgbClr val="00B050"/>
                </a:solidFill>
                <a:latin typeface="Berlin Sans FB" pitchFamily="34" charset="0"/>
              </a:rPr>
              <a:t>protonated form </a:t>
            </a:r>
            <a:r>
              <a:rPr lang="en-US" b="1" u="sng" dirty="0">
                <a:solidFill>
                  <a:srgbClr val="00B050"/>
                </a:solidFill>
                <a:latin typeface="Berlin Sans FB" pitchFamily="34" charset="0"/>
              </a:rPr>
              <a:t>the total drug </a:t>
            </a:r>
            <a:r>
              <a:rPr lang="en-US" b="1" u="sng" dirty="0" smtClean="0">
                <a:solidFill>
                  <a:srgbClr val="00B050"/>
                </a:solidFill>
                <a:latin typeface="Berlin Sans FB" pitchFamily="34" charset="0"/>
              </a:rPr>
              <a:t>solubility </a:t>
            </a:r>
            <a:r>
              <a:rPr lang="en-US" b="1" u="sng" dirty="0">
                <a:solidFill>
                  <a:srgbClr val="00B050"/>
                </a:solidFill>
                <a:latin typeface="Berlin Sans FB" pitchFamily="34" charset="0"/>
              </a:rPr>
              <a:t>decreases as </a:t>
            </a:r>
            <a:r>
              <a:rPr lang="en-US" b="1" u="sng" dirty="0" smtClean="0">
                <a:solidFill>
                  <a:srgbClr val="00B050"/>
                </a:solidFill>
                <a:latin typeface="Berlin Sans FB" pitchFamily="34" charset="0"/>
              </a:rPr>
              <a:t>the </a:t>
            </a:r>
            <a:r>
              <a:rPr lang="en-US" b="1" u="sng" dirty="0" err="1" smtClean="0">
                <a:solidFill>
                  <a:srgbClr val="00B050"/>
                </a:solidFill>
                <a:latin typeface="Berlin Sans FB" pitchFamily="34" charset="0"/>
              </a:rPr>
              <a:t>chlorlde</a:t>
            </a:r>
            <a:r>
              <a:rPr lang="en-US" b="1" u="sng" dirty="0" smtClean="0"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b="1" u="sng" dirty="0">
                <a:solidFill>
                  <a:srgbClr val="00B050"/>
                </a:solidFill>
                <a:latin typeface="Berlin Sans FB" pitchFamily="34" charset="0"/>
              </a:rPr>
              <a:t>ion concentration increases. </a:t>
            </a:r>
            <a:r>
              <a:rPr lang="en-US" dirty="0"/>
              <a:t>In </a:t>
            </a:r>
            <a:r>
              <a:rPr lang="en-US" dirty="0" smtClean="0"/>
              <a:t>this case</a:t>
            </a:r>
            <a:r>
              <a:rPr lang="en-US" dirty="0"/>
              <a:t>, the apparent solubility product is </a:t>
            </a:r>
            <a:r>
              <a:rPr lang="en-US" dirty="0" smtClean="0"/>
              <a:t>defined as: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b="1" u="sng" dirty="0" smtClean="0"/>
              <a:t>Experimental </a:t>
            </a:r>
            <a:r>
              <a:rPr lang="en-US" b="1" u="sng" dirty="0"/>
              <a:t>determination of a </a:t>
            </a:r>
            <a:r>
              <a:rPr lang="en-US" b="1" u="sng" dirty="0" smtClean="0"/>
              <a:t>solubility </a:t>
            </a:r>
            <a:r>
              <a:rPr lang="en-US" dirty="0" smtClean="0"/>
              <a:t>product </a:t>
            </a:r>
            <a:r>
              <a:rPr lang="en-US" dirty="0"/>
              <a:t>should include </a:t>
            </a:r>
            <a:r>
              <a:rPr lang="en-US" b="1" u="sng" dirty="0"/>
              <a:t>measurement of pH </a:t>
            </a:r>
            <a:r>
              <a:rPr lang="en-US" b="1" u="sng" dirty="0" smtClean="0"/>
              <a:t>as well </a:t>
            </a:r>
            <a:r>
              <a:rPr lang="en-US" b="1" u="sng" dirty="0"/>
              <a:t>as assays of both drug and counter ion concentrations</a:t>
            </a:r>
            <a:r>
              <a:rPr lang="en-US" dirty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6800" y="1905000"/>
            <a:ext cx="6381750" cy="3574542"/>
            <a:chOff x="1066800" y="1905000"/>
            <a:chExt cx="6381750" cy="357454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905000"/>
              <a:ext cx="6381750" cy="58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124200"/>
              <a:ext cx="3590925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440" y="4888992"/>
              <a:ext cx="3390900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30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vortex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1722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Summary:</a:t>
            </a:r>
            <a:r>
              <a:rPr lang="en-US" sz="2800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Variables affecting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a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queous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solubility profiles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for ionizable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compounds over large pH ranges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with varying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counter ion concentrations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for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an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organic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amine drug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:</a:t>
            </a:r>
          </a:p>
          <a:p>
            <a:endParaRPr lang="en-US" dirty="0" smtClean="0"/>
          </a:p>
          <a:p>
            <a:endParaRPr lang="en-US" dirty="0"/>
          </a:p>
          <a:p>
            <a:pPr marL="0" indent="0" algn="just">
              <a:buNone/>
            </a:pPr>
            <a:r>
              <a:rPr lang="en-US" dirty="0"/>
              <a:t>These parameters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also depend on ionic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strength, temperature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, and the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aq.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media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composition.</a:t>
            </a:r>
            <a:endParaRPr lang="en-US" dirty="0">
              <a:solidFill>
                <a:srgbClr val="00B050"/>
              </a:solidFill>
              <a:latin typeface="Berlin Sans FB" pitchFamily="34" charset="0"/>
            </a:endParaRP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sz="2800" u="sng" dirty="0">
                <a:solidFill>
                  <a:srgbClr val="7030A0"/>
                </a:solidFill>
                <a:latin typeface="Arial Black" pitchFamily="34" charset="0"/>
              </a:rPr>
              <a:t>Note: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pH solubility profiles 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can appear dramatically 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different for 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compounds with 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similar functional groups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sz="2800" u="sng" dirty="0">
                <a:solidFill>
                  <a:srgbClr val="0070C0"/>
                </a:solidFill>
                <a:latin typeface="Arial Black" pitchFamily="34" charset="0"/>
              </a:rPr>
              <a:t>Ex: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The pH solubility profile for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doxycycline (</a:t>
            </a:r>
            <a:r>
              <a:rPr lang="en-US" dirty="0" err="1" smtClean="0">
                <a:solidFill>
                  <a:srgbClr val="0070C0"/>
                </a:solidFill>
                <a:latin typeface="Berlin Sans FB Demi" pitchFamily="34" charset="0"/>
              </a:rPr>
              <a:t>pKa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3.4)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with 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a common ion effect for an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amine hydrochloride salt.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The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u="sng" dirty="0">
                <a:solidFill>
                  <a:srgbClr val="0070C0"/>
                </a:solidFill>
                <a:latin typeface="Berlin Sans FB" pitchFamily="34" charset="0"/>
              </a:rPr>
              <a:t>solubility in aqueous medium with pH 2 </a:t>
            </a:r>
            <a:r>
              <a:rPr lang="en-US" u="sng" dirty="0" smtClean="0">
                <a:solidFill>
                  <a:srgbClr val="0070C0"/>
                </a:solidFill>
                <a:latin typeface="Berlin Sans FB" pitchFamily="34" charset="0"/>
              </a:rPr>
              <a:t>or less </a:t>
            </a:r>
            <a:r>
              <a:rPr lang="en-US" dirty="0">
                <a:solidFill>
                  <a:srgbClr val="0070C0"/>
                </a:solidFill>
                <a:latin typeface="Berlin Sans FB" pitchFamily="34" charset="0"/>
              </a:rPr>
              <a:t>logarithmically </a:t>
            </a:r>
            <a:r>
              <a:rPr lang="en-US" u="sng" dirty="0">
                <a:solidFill>
                  <a:srgbClr val="0070C0"/>
                </a:solidFill>
                <a:latin typeface="Berlin Sans FB" pitchFamily="34" charset="0"/>
              </a:rPr>
              <a:t>decreased</a:t>
            </a:r>
            <a:r>
              <a:rPr lang="en-US" dirty="0">
                <a:solidFill>
                  <a:srgbClr val="0070C0"/>
                </a:solidFill>
                <a:latin typeface="Berlin Sans FB" pitchFamily="34" charset="0"/>
              </a:rPr>
              <a:t> as a function </a:t>
            </a: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of pH </a:t>
            </a:r>
            <a:r>
              <a:rPr lang="en-US" dirty="0">
                <a:solidFill>
                  <a:srgbClr val="0070C0"/>
                </a:solidFill>
                <a:latin typeface="Berlin Sans FB" pitchFamily="34" charset="0"/>
              </a:rPr>
              <a:t>(which was adjusted with hydrochloric </a:t>
            </a: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acid) </a:t>
            </a:r>
            <a:r>
              <a:rPr lang="en-US" u="sng" dirty="0" smtClean="0">
                <a:solidFill>
                  <a:srgbClr val="0070C0"/>
                </a:solidFill>
                <a:latin typeface="Berlin Sans FB" pitchFamily="34" charset="0"/>
              </a:rPr>
              <a:t>because </a:t>
            </a:r>
            <a:r>
              <a:rPr lang="en-US" u="sng" dirty="0">
                <a:solidFill>
                  <a:srgbClr val="0070C0"/>
                </a:solidFill>
                <a:latin typeface="Berlin Sans FB" pitchFamily="34" charset="0"/>
              </a:rPr>
              <a:t>of corresponding increases in the </a:t>
            </a:r>
            <a:r>
              <a:rPr lang="en-US" u="sng" dirty="0" smtClean="0">
                <a:solidFill>
                  <a:srgbClr val="0070C0"/>
                </a:solidFill>
                <a:latin typeface="Berlin Sans FB" pitchFamily="34" charset="0"/>
              </a:rPr>
              <a:t>chloride ion </a:t>
            </a:r>
            <a:r>
              <a:rPr lang="en-US" u="sng" dirty="0">
                <a:solidFill>
                  <a:srgbClr val="0070C0"/>
                </a:solidFill>
                <a:latin typeface="Berlin Sans FB" pitchFamily="34" charset="0"/>
              </a:rPr>
              <a:t>concentration</a:t>
            </a:r>
            <a:r>
              <a:rPr lang="en-US" dirty="0">
                <a:solidFill>
                  <a:srgbClr val="0070C0"/>
                </a:solidFill>
                <a:latin typeface="Berlin Sans FB" pitchFamily="34" charset="0"/>
              </a:rPr>
              <a:t>. </a:t>
            </a:r>
            <a:endParaRPr lang="en-US" dirty="0" smtClean="0">
              <a:solidFill>
                <a:srgbClr val="0070C0"/>
              </a:solidFill>
              <a:latin typeface="Berlin Sans FB" pitchFamily="34" charset="0"/>
            </a:endParaRPr>
          </a:p>
          <a:p>
            <a:pPr algn="just"/>
            <a:r>
              <a:rPr lang="en-US" dirty="0" smtClean="0"/>
              <a:t>In </a:t>
            </a:r>
            <a:r>
              <a:rPr lang="en-US" dirty="0"/>
              <a:t>gastric juice, </a:t>
            </a:r>
            <a:r>
              <a:rPr lang="en-US" dirty="0" smtClean="0"/>
              <a:t>where the </a:t>
            </a:r>
            <a:r>
              <a:rPr lang="en-US" dirty="0"/>
              <a:t>pH can range from 1 to 2 and the </a:t>
            </a:r>
            <a:r>
              <a:rPr lang="en-US" dirty="0" smtClean="0"/>
              <a:t>chloride ion </a:t>
            </a:r>
            <a:r>
              <a:rPr lang="en-US" dirty="0"/>
              <a:t>concentration is between </a:t>
            </a:r>
            <a:r>
              <a:rPr lang="en-US" dirty="0" smtClean="0"/>
              <a:t>0.lM </a:t>
            </a:r>
            <a:r>
              <a:rPr lang="en-US" dirty="0"/>
              <a:t>and </a:t>
            </a:r>
            <a:r>
              <a:rPr lang="en-US" dirty="0" smtClean="0"/>
              <a:t>0.15M, </a:t>
            </a:r>
            <a:r>
              <a:rPr lang="en-US" u="sng" dirty="0" smtClean="0">
                <a:solidFill>
                  <a:srgbClr val="0070C0"/>
                </a:solidFill>
                <a:latin typeface="Berlin Sans FB" pitchFamily="34" charset="0"/>
              </a:rPr>
              <a:t>doxycycline </a:t>
            </a:r>
            <a:r>
              <a:rPr lang="en-US" u="sng" dirty="0">
                <a:solidFill>
                  <a:srgbClr val="0070C0"/>
                </a:solidFill>
                <a:latin typeface="Berlin Sans FB" pitchFamily="34" charset="0"/>
              </a:rPr>
              <a:t>hydrochloride </a:t>
            </a:r>
            <a:r>
              <a:rPr lang="en-US" u="sng" dirty="0" err="1">
                <a:solidFill>
                  <a:srgbClr val="0070C0"/>
                </a:solidFill>
                <a:latin typeface="Berlin Sans FB" pitchFamily="34" charset="0"/>
              </a:rPr>
              <a:t>dihydrate</a:t>
            </a:r>
            <a:r>
              <a:rPr lang="en-US" u="sng" dirty="0">
                <a:solidFill>
                  <a:srgbClr val="0070C0"/>
                </a:solidFill>
                <a:latin typeface="Berlin Sans FB" pitchFamily="34" charset="0"/>
              </a:rPr>
              <a:t> </a:t>
            </a:r>
            <a:r>
              <a:rPr lang="en-US" dirty="0"/>
              <a:t>has a </a:t>
            </a:r>
            <a:r>
              <a:rPr lang="en-US" u="sng" dirty="0" smtClean="0">
                <a:solidFill>
                  <a:srgbClr val="0070C0"/>
                </a:solidFill>
                <a:latin typeface="Berlin Sans FB" pitchFamily="34" charset="0"/>
              </a:rPr>
              <a:t>solubility of </a:t>
            </a:r>
            <a:r>
              <a:rPr lang="en-US" u="sng" dirty="0">
                <a:solidFill>
                  <a:srgbClr val="0070C0"/>
                </a:solidFill>
                <a:latin typeface="Berlin Sans FB" pitchFamily="34" charset="0"/>
              </a:rPr>
              <a:t>~4 mg/ml, which is a factor of 7 </a:t>
            </a:r>
            <a:r>
              <a:rPr lang="en-US" u="sng" dirty="0" smtClean="0">
                <a:solidFill>
                  <a:srgbClr val="0070C0"/>
                </a:solidFill>
                <a:latin typeface="Berlin Sans FB" pitchFamily="34" charset="0"/>
              </a:rPr>
              <a:t>less than </a:t>
            </a:r>
            <a:r>
              <a:rPr lang="en-US" u="sng" dirty="0">
                <a:solidFill>
                  <a:srgbClr val="0070C0"/>
                </a:solidFill>
                <a:latin typeface="Berlin Sans FB" pitchFamily="34" charset="0"/>
              </a:rPr>
              <a:t>its solubility in distilled water.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3975"/>
            <a:ext cx="63531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7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shred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79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Effect of </a:t>
            </a:r>
            <a:r>
              <a:rPr lang="en-US" dirty="0" smtClean="0"/>
              <a:t>Temperature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90600"/>
                <a:ext cx="7467600" cy="5483352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The </a:t>
                </a:r>
                <a:r>
                  <a:rPr lang="en-US" dirty="0">
                    <a:solidFill>
                      <a:srgbClr val="FF0000"/>
                    </a:solidFill>
                    <a:latin typeface="Berlin Sans FB Demi" pitchFamily="34" charset="0"/>
                  </a:rPr>
                  <a:t>heat of solution,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l-GR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Berlin Sans FB Demi" pitchFamily="34" charset="0"/>
                  </a:rPr>
                  <a:t>, represents the </a:t>
                </a:r>
                <a:r>
                  <a:rPr lang="en-US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heat released </a:t>
                </a:r>
                <a:r>
                  <a:rPr lang="en-US" dirty="0">
                    <a:solidFill>
                      <a:srgbClr val="FF0000"/>
                    </a:solidFill>
                    <a:latin typeface="Berlin Sans FB Demi" pitchFamily="34" charset="0"/>
                  </a:rPr>
                  <a:t>or absorbed when a mole of </a:t>
                </a:r>
                <a:r>
                  <a:rPr lang="en-US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solute is dissolved </a:t>
                </a:r>
                <a:r>
                  <a:rPr lang="en-US" dirty="0">
                    <a:solidFill>
                      <a:srgbClr val="FF0000"/>
                    </a:solidFill>
                    <a:latin typeface="Berlin Sans FB Demi" pitchFamily="34" charset="0"/>
                  </a:rPr>
                  <a:t>in a large quantity </a:t>
                </a:r>
                <a:r>
                  <a:rPr lang="en-US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of </a:t>
                </a:r>
                <a:r>
                  <a:rPr lang="en-US" dirty="0">
                    <a:solidFill>
                      <a:srgbClr val="FF0000"/>
                    </a:solidFill>
                    <a:latin typeface="Berlin Sans FB Demi" pitchFamily="34" charset="0"/>
                  </a:rPr>
                  <a:t>solvent</a:t>
                </a:r>
                <a:r>
                  <a:rPr lang="en-US" dirty="0" smtClean="0">
                    <a:solidFill>
                      <a:srgbClr val="FF0000"/>
                    </a:solidFill>
                    <a:latin typeface="Berlin Sans FB Demi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b="1" u="sng" dirty="0" smtClean="0">
                    <a:solidFill>
                      <a:srgbClr val="00B050"/>
                    </a:solidFill>
                    <a:latin typeface="Arial Black" pitchFamily="34" charset="0"/>
                  </a:rPr>
                  <a:t>Types of temp</a:t>
                </a:r>
                <a:r>
                  <a:rPr lang="en-US" b="1" u="sng" dirty="0">
                    <a:solidFill>
                      <a:srgbClr val="00B050"/>
                    </a:solidFill>
                    <a:latin typeface="Arial Black" pitchFamily="34" charset="0"/>
                  </a:rPr>
                  <a:t>. effect </a:t>
                </a:r>
                <a:r>
                  <a:rPr lang="en-US" b="1" u="sng" dirty="0" smtClean="0">
                    <a:solidFill>
                      <a:srgbClr val="00B050"/>
                    </a:solidFill>
                    <a:latin typeface="Arial Black" pitchFamily="34" charset="0"/>
                  </a:rPr>
                  <a:t>on solubility: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B050"/>
                    </a:solidFill>
                    <a:latin typeface="Berlin Sans FB" pitchFamily="34" charset="0"/>
                  </a:rPr>
                  <a:t>Most commonly</a:t>
                </a:r>
                <a:r>
                  <a:rPr lang="en-US" dirty="0">
                    <a:solidFill>
                      <a:srgbClr val="00B050"/>
                    </a:solidFill>
                    <a:latin typeface="Berlin Sans FB" pitchFamily="34" charset="0"/>
                  </a:rPr>
                  <a:t>, the solution </a:t>
                </a:r>
                <a:r>
                  <a:rPr lang="en-US" dirty="0" smtClean="0">
                    <a:solidFill>
                      <a:srgbClr val="00B050"/>
                    </a:solidFill>
                    <a:latin typeface="Berlin Sans FB" pitchFamily="34" charset="0"/>
                  </a:rPr>
                  <a:t>process is endothermic, </a:t>
                </a:r>
                <a:r>
                  <a:rPr lang="en-US" dirty="0" smtClean="0"/>
                  <a:t>or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u="sng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u="sng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l-GR" u="sng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u="sng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en-US" i="1" u="sng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u="sng" dirty="0" smtClean="0">
                    <a:solidFill>
                      <a:srgbClr val="00B050"/>
                    </a:solidFill>
                    <a:latin typeface="Berlin Sans FB" pitchFamily="34" charset="0"/>
                  </a:rPr>
                  <a:t> positive</a:t>
                </a:r>
                <a:r>
                  <a:rPr lang="en-US" dirty="0"/>
                  <a:t> </a:t>
                </a:r>
                <a:r>
                  <a:rPr lang="en-US" dirty="0" smtClean="0"/>
                  <a:t>        </a:t>
                </a:r>
                <a:r>
                  <a:rPr lang="en-US" dirty="0" smtClean="0">
                    <a:solidFill>
                      <a:srgbClr val="0070C0"/>
                    </a:solidFill>
                    <a:latin typeface="Berlin Sans FB" pitchFamily="34" charset="0"/>
                  </a:rPr>
                  <a:t>increasing </a:t>
                </a:r>
                <a:r>
                  <a:rPr lang="en-US" dirty="0">
                    <a:solidFill>
                      <a:srgbClr val="0070C0"/>
                    </a:solidFill>
                    <a:latin typeface="Berlin Sans FB" pitchFamily="34" charset="0"/>
                  </a:rPr>
                  <a:t>the </a:t>
                </a:r>
                <a:r>
                  <a:rPr lang="en-US" dirty="0" smtClean="0">
                    <a:solidFill>
                      <a:srgbClr val="0070C0"/>
                    </a:solidFill>
                    <a:latin typeface="Berlin Sans FB" pitchFamily="34" charset="0"/>
                  </a:rPr>
                  <a:t>solution temperature increases </a:t>
                </a:r>
                <a:r>
                  <a:rPr lang="en-US" dirty="0">
                    <a:solidFill>
                      <a:srgbClr val="0070C0"/>
                    </a:solidFill>
                    <a:latin typeface="Berlin Sans FB" pitchFamily="34" charset="0"/>
                  </a:rPr>
                  <a:t>the drug solubility</a:t>
                </a:r>
                <a:r>
                  <a:rPr lang="en-US" dirty="0" smtClean="0">
                    <a:solidFill>
                      <a:srgbClr val="0070C0"/>
                    </a:solidFill>
                    <a:latin typeface="Berlin Sans FB" pitchFamily="34" charset="0"/>
                  </a:rPr>
                  <a:t>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endParaRPr lang="en-US" dirty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dirty="0">
                    <a:solidFill>
                      <a:srgbClr val="7030A0"/>
                    </a:solidFill>
                    <a:latin typeface="Berlin Sans FB Demi" pitchFamily="34" charset="0"/>
                  </a:rPr>
                  <a:t>For such solutes as </a:t>
                </a:r>
                <a:r>
                  <a:rPr lang="en-US" dirty="0" smtClean="0">
                    <a:solidFill>
                      <a:srgbClr val="7030A0"/>
                    </a:solidFill>
                    <a:latin typeface="Berlin Sans FB Demi" pitchFamily="34" charset="0"/>
                  </a:rPr>
                  <a:t>lithium </a:t>
                </a:r>
                <a:r>
                  <a:rPr lang="en-US" dirty="0">
                    <a:solidFill>
                      <a:srgbClr val="7030A0"/>
                    </a:solidFill>
                    <a:latin typeface="Berlin Sans FB Demi" pitchFamily="34" charset="0"/>
                  </a:rPr>
                  <a:t>chloride and </a:t>
                </a:r>
                <a:r>
                  <a:rPr lang="en-US" dirty="0" smtClean="0">
                    <a:solidFill>
                      <a:srgbClr val="7030A0"/>
                    </a:solidFill>
                    <a:latin typeface="Berlin Sans FB Demi" pitchFamily="34" charset="0"/>
                  </a:rPr>
                  <a:t>other hydrochloride </a:t>
                </a:r>
                <a:r>
                  <a:rPr lang="en-US" dirty="0">
                    <a:solidFill>
                      <a:srgbClr val="7030A0"/>
                    </a:solidFill>
                    <a:latin typeface="Berlin Sans FB Demi" pitchFamily="34" charset="0"/>
                  </a:rPr>
                  <a:t>salts that are ionized when </a:t>
                </a:r>
                <a:r>
                  <a:rPr lang="en-US" dirty="0" smtClean="0">
                    <a:solidFill>
                      <a:srgbClr val="7030A0"/>
                    </a:solidFill>
                    <a:latin typeface="Berlin Sans FB Demi" pitchFamily="34" charset="0"/>
                  </a:rPr>
                  <a:t>dissolved, </a:t>
                </a:r>
                <a:r>
                  <a:rPr lang="en-US" dirty="0" smtClean="0"/>
                  <a:t>the </a:t>
                </a:r>
                <a:r>
                  <a:rPr lang="en-US" dirty="0"/>
                  <a:t>process is </a:t>
                </a:r>
                <a:r>
                  <a:rPr lang="en-US" u="sng" dirty="0" smtClean="0">
                    <a:solidFill>
                      <a:srgbClr val="7030A0"/>
                    </a:solidFill>
                    <a:latin typeface="Berlin Sans FB Demi" pitchFamily="34" charset="0"/>
                  </a:rPr>
                  <a:t>exothermic (negative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u="sng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u="sng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l-GR" u="sng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u="sng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u="sng" dirty="0">
                    <a:solidFill>
                      <a:srgbClr val="7030A0"/>
                    </a:solidFill>
                    <a:latin typeface="Berlin Sans FB Demi" pitchFamily="34" charset="0"/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such that </a:t>
                </a:r>
                <a:r>
                  <a:rPr lang="en-US" dirty="0">
                    <a:solidFill>
                      <a:srgbClr val="0070C0"/>
                    </a:solidFill>
                    <a:latin typeface="Berlin Sans FB" pitchFamily="34" charset="0"/>
                  </a:rPr>
                  <a:t>higher temperatures suppress the </a:t>
                </a:r>
                <a:r>
                  <a:rPr lang="en-US" dirty="0" smtClean="0">
                    <a:solidFill>
                      <a:srgbClr val="0070C0"/>
                    </a:solidFill>
                    <a:latin typeface="Berlin Sans FB" pitchFamily="34" charset="0"/>
                  </a:rPr>
                  <a:t>solubility.</a:t>
                </a:r>
              </a:p>
              <a:p>
                <a:pPr algn="just"/>
                <a:endParaRPr lang="en-US" dirty="0" smtClean="0"/>
              </a:p>
              <a:p>
                <a:pPr algn="just"/>
                <a:r>
                  <a:rPr lang="en-US" dirty="0">
                    <a:solidFill>
                      <a:srgbClr val="FF0000"/>
                    </a:solidFill>
                    <a:latin typeface="Berlin Sans FB" pitchFamily="34" charset="0"/>
                  </a:rPr>
                  <a:t>Typically, the temperature range should </a:t>
                </a:r>
                <a:r>
                  <a:rPr lang="en-US" dirty="0" smtClean="0">
                    <a:solidFill>
                      <a:srgbClr val="FF0000"/>
                    </a:solidFill>
                    <a:latin typeface="Berlin Sans FB" pitchFamily="34" charset="0"/>
                  </a:rPr>
                  <a:t>include 5°C</a:t>
                </a:r>
                <a:r>
                  <a:rPr lang="en-US" dirty="0">
                    <a:solidFill>
                      <a:srgbClr val="FF0000"/>
                    </a:solidFill>
                    <a:latin typeface="Berlin Sans FB" pitchFamily="34" charset="0"/>
                  </a:rPr>
                  <a:t>, 25°C, 37°C, and 50°C.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90600"/>
                <a:ext cx="7467600" cy="5483352"/>
              </a:xfrm>
              <a:blipFill rotWithShape="1">
                <a:blip r:embed="rId2"/>
                <a:stretch>
                  <a:fillRect l="-980" t="-1335" r="-2122" b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819400" y="3200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switch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4572000" cy="64008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nonelectrolytes and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un-ionized forms of weak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acids and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bases dissolved in water,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heats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solution are 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the range of 4 -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8 kcal/mole.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Salt forms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of drugs are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less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sensitive to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temperature </a:t>
            </a:r>
            <a:r>
              <a:rPr lang="en-US" dirty="0" smtClean="0"/>
              <a:t>and </a:t>
            </a:r>
            <a:r>
              <a:rPr lang="en-US" dirty="0"/>
              <a:t>may have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heats of solution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between -2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and 2 kcal/mole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.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u="sng" dirty="0" smtClean="0">
                <a:solidFill>
                  <a:srgbClr val="00B050"/>
                </a:solidFill>
                <a:latin typeface="Arial Black" pitchFamily="34" charset="0"/>
              </a:rPr>
              <a:t>Note: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10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° change in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temperature produces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a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fivefold chan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g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e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in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solubility.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smtClean="0">
                <a:latin typeface="Arial Narrow" pitchFamily="34" charset="0"/>
              </a:rPr>
              <a:t>Affect </a:t>
            </a:r>
            <a:r>
              <a:rPr lang="en-US" b="1" dirty="0">
                <a:latin typeface="Arial Narrow" pitchFamily="34" charset="0"/>
              </a:rPr>
              <a:t>solution </a:t>
            </a:r>
            <a:r>
              <a:rPr lang="en-US" b="1" dirty="0" smtClean="0">
                <a:latin typeface="Arial Narrow" pitchFamily="34" charset="0"/>
              </a:rPr>
              <a:t>dosage form </a:t>
            </a:r>
            <a:r>
              <a:rPr lang="en-US" b="1" dirty="0">
                <a:latin typeface="Arial Narrow" pitchFamily="34" charset="0"/>
              </a:rPr>
              <a:t>design and storage </a:t>
            </a:r>
            <a:r>
              <a:rPr lang="en-US" b="1" dirty="0" smtClean="0">
                <a:latin typeface="Arial Narrow" pitchFamily="34" charset="0"/>
              </a:rPr>
              <a:t>conditions</a:t>
            </a:r>
            <a:r>
              <a:rPr lang="en-US" b="1" dirty="0">
                <a:latin typeface="Arial Narrow" pitchFamily="34" charset="0"/>
              </a:rPr>
              <a:t>.</a:t>
            </a:r>
          </a:p>
        </p:txBody>
      </p:sp>
      <p:sp>
        <p:nvSpPr>
          <p:cNvPr id="5" name="Down Arrow 4"/>
          <p:cNvSpPr/>
          <p:nvPr/>
        </p:nvSpPr>
        <p:spPr>
          <a:xfrm>
            <a:off x="2781300" y="54102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56" y="304800"/>
            <a:ext cx="3527044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73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ip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55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Solubilization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A general means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of increasing solubility is the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addition of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a cosolvent to the aqueous system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(For drug candidates with either poor water solubility or insufficient solubility for projected solution dosage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forms).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Ex: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The Solubility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of poorly soluble nonelectrolytes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can be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improved by orders of magnitude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with suitable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cosolvents</a:t>
            </a:r>
            <a:r>
              <a:rPr lang="en-US" dirty="0"/>
              <a:t> </a:t>
            </a:r>
            <a:r>
              <a:rPr lang="en-US" u="sng" dirty="0" smtClean="0">
                <a:solidFill>
                  <a:schemeClr val="accent3"/>
                </a:solidFill>
                <a:latin typeface="Berlin Sans FB Demi" pitchFamily="34" charset="0"/>
              </a:rPr>
              <a:t>(ethanol, propylene glycol</a:t>
            </a:r>
            <a:r>
              <a:rPr lang="en-US" u="sng" dirty="0">
                <a:solidFill>
                  <a:schemeClr val="accent3"/>
                </a:solidFill>
                <a:latin typeface="Berlin Sans FB Demi" pitchFamily="34" charset="0"/>
              </a:rPr>
              <a:t>, and </a:t>
            </a:r>
            <a:r>
              <a:rPr lang="en-US" u="sng" dirty="0" smtClean="0">
                <a:solidFill>
                  <a:schemeClr val="accent3"/>
                </a:solidFill>
                <a:latin typeface="Berlin Sans FB Demi" pitchFamily="34" charset="0"/>
              </a:rPr>
              <a:t>glycerin).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u="sng" dirty="0">
                <a:solidFill>
                  <a:srgbClr val="7030A0"/>
                </a:solidFill>
                <a:latin typeface="Berlin Sans FB Demi" pitchFamily="34" charset="0"/>
              </a:rPr>
              <a:t>Mechanism: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 These cosolvents solubilize drug molecules by disrupting the hydrophobic interactions of water at the nonpolar solute/water interfaces. </a:t>
            </a:r>
            <a:endParaRPr lang="en-US" dirty="0" smtClean="0">
              <a:solidFill>
                <a:srgbClr val="7030A0"/>
              </a:solidFill>
              <a:latin typeface="Berlin Sans FB Demi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7030A0"/>
              </a:solidFill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Depends on the chemical structure of the drug (more nonpolar the solute, the greater is the solubilization achieved).</a:t>
            </a:r>
          </a:p>
          <a:p>
            <a:pPr marL="0" indent="0" algn="just">
              <a:buNone/>
            </a:pPr>
            <a:endParaRPr lang="en-US" u="sng" dirty="0" smtClean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10000" y="48768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allery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3962400" cy="6324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smtClean="0"/>
              <a:t>For hydrocortisone and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hydrocortisone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21-heptanoate (lipophilic ester)</a:t>
            </a: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is solubilized to a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greater extent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by additions of propylene glycol</a:t>
            </a:r>
            <a:r>
              <a:rPr lang="en-US" dirty="0"/>
              <a:t> than </a:t>
            </a:r>
            <a:r>
              <a:rPr lang="en-US" dirty="0" smtClean="0"/>
              <a:t>by the </a:t>
            </a:r>
            <a:r>
              <a:rPr lang="en-US" dirty="0"/>
              <a:t>more polar parent compound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Other ways of solubilizing poorly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soluble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drugs: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Micellar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solutions such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as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0.0lM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Tween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20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Molecular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complexes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as with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caffeine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16" y="381000"/>
            <a:ext cx="4283075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7467600" cy="579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Partition </a:t>
            </a:r>
            <a:r>
              <a:rPr lang="en-US" dirty="0" smtClean="0"/>
              <a:t>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A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measurement of a drug's lipophilicity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and an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indication of its ability to cross cell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membranes is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the oil/water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P.C. in systems </a:t>
            </a:r>
            <a:r>
              <a:rPr lang="en-US" u="sng" dirty="0">
                <a:solidFill>
                  <a:srgbClr val="0070C0"/>
                </a:solidFill>
                <a:latin typeface="Berlin Sans FB" pitchFamily="34" charset="0"/>
              </a:rPr>
              <a:t>such as </a:t>
            </a:r>
            <a:r>
              <a:rPr lang="en-US" u="sng" dirty="0" smtClean="0">
                <a:solidFill>
                  <a:srgbClr val="0070C0"/>
                </a:solidFill>
                <a:latin typeface="Berlin Sans FB" pitchFamily="34" charset="0"/>
              </a:rPr>
              <a:t>octanol/water </a:t>
            </a:r>
            <a:r>
              <a:rPr lang="en-US" u="sng" dirty="0">
                <a:solidFill>
                  <a:srgbClr val="0070C0"/>
                </a:solidFill>
                <a:latin typeface="Berlin Sans FB" pitchFamily="34" charset="0"/>
              </a:rPr>
              <a:t>and </a:t>
            </a:r>
            <a:r>
              <a:rPr lang="en-US" u="sng" dirty="0" smtClean="0">
                <a:solidFill>
                  <a:srgbClr val="0070C0"/>
                </a:solidFill>
                <a:latin typeface="Berlin Sans FB" pitchFamily="34" charset="0"/>
              </a:rPr>
              <a:t>chloroform/water</a:t>
            </a:r>
            <a:r>
              <a:rPr lang="en-US" u="sng" dirty="0">
                <a:solidFill>
                  <a:srgbClr val="0070C0"/>
                </a:solidFill>
                <a:latin typeface="Berlin Sans FB" pitchFamily="34" charset="0"/>
              </a:rPr>
              <a:t>. </a:t>
            </a:r>
            <a:endParaRPr lang="en-US" u="sng" dirty="0" smtClean="0">
              <a:solidFill>
                <a:srgbClr val="0070C0"/>
              </a:solidFill>
              <a:latin typeface="Berlin Sans FB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P.C.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is defined as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the ratio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un-ionized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drug distributed between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the organic phases and aqueous phases at equilibrium.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>
                <a:solidFill>
                  <a:srgbClr val="00B050"/>
                </a:solidFill>
                <a:latin typeface="Arial Rounded MT Bold" pitchFamily="34" charset="0"/>
              </a:rPr>
              <a:t>For drug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delivery, the </a:t>
            </a:r>
            <a:r>
              <a:rPr lang="en-US" dirty="0">
                <a:solidFill>
                  <a:srgbClr val="00B050"/>
                </a:solidFill>
                <a:latin typeface="Arial Rounded MT Bold" pitchFamily="34" charset="0"/>
              </a:rPr>
              <a:t>lipophilic/hydrophilic balance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has been </a:t>
            </a:r>
            <a:r>
              <a:rPr lang="en-US" dirty="0">
                <a:solidFill>
                  <a:srgbClr val="00B050"/>
                </a:solidFill>
                <a:latin typeface="Arial Rounded MT Bold" pitchFamily="34" charset="0"/>
              </a:rPr>
              <a:t>shown to be a contributing factor for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the rate </a:t>
            </a:r>
            <a:r>
              <a:rPr lang="en-US" dirty="0">
                <a:solidFill>
                  <a:srgbClr val="00B050"/>
                </a:solidFill>
                <a:latin typeface="Arial Rounded MT Bold" pitchFamily="34" charset="0"/>
              </a:rPr>
              <a:t>and extent of drug absorption.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4343399" cy="100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4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doors dir="vert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579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Solubility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8229600" cy="3657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Preformulation solubility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studies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focus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on:</a:t>
            </a:r>
          </a:p>
          <a:p>
            <a:pPr marL="0" indent="0" algn="just">
              <a:buNone/>
            </a:pPr>
            <a:r>
              <a:rPr lang="en-US" dirty="0" smtClean="0">
                <a:latin typeface="Arial Rounded MT Bold" pitchFamily="34" charset="0"/>
              </a:rPr>
              <a:t>Drug-solvent </a:t>
            </a:r>
            <a:r>
              <a:rPr lang="en-US" dirty="0">
                <a:latin typeface="Arial Rounded MT Bold" pitchFamily="34" charset="0"/>
              </a:rPr>
              <a:t>systems that could occur </a:t>
            </a:r>
            <a:r>
              <a:rPr lang="en-US" dirty="0" smtClean="0">
                <a:latin typeface="Arial Rounded MT Bold" pitchFamily="34" charset="0"/>
              </a:rPr>
              <a:t>during the </a:t>
            </a:r>
            <a:r>
              <a:rPr lang="en-US" dirty="0">
                <a:latin typeface="Arial Rounded MT Bold" pitchFamily="34" charset="0"/>
              </a:rPr>
              <a:t>delivery of a drug candidate. </a:t>
            </a:r>
            <a:endParaRPr lang="en-US" dirty="0" smtClean="0">
              <a:latin typeface="Arial Rounded MT Bold" pitchFamily="34" charset="0"/>
            </a:endParaRPr>
          </a:p>
          <a:p>
            <a:pPr marL="0" indent="0" algn="just">
              <a:buNone/>
            </a:pPr>
            <a:endParaRPr lang="en-US" dirty="0" smtClean="0">
              <a:latin typeface="Arial Rounded MT Bold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E.g.: a drug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for oral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administration should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be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examined for solubility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in media having isotonic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chloride ion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concentration and acidic pH.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understanding drug's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solubility profile and possible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solubilization mechanisms that provides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a basis for later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formulation work.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Preformulation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solubility studies usually include:</a:t>
            </a:r>
          </a:p>
        </p:txBody>
      </p:sp>
      <p:sp>
        <p:nvSpPr>
          <p:cNvPr id="4" name="Down Arrow 3"/>
          <p:cNvSpPr/>
          <p:nvPr/>
        </p:nvSpPr>
        <p:spPr>
          <a:xfrm>
            <a:off x="4343400" y="25908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166662"/>
              </p:ext>
            </p:extLst>
          </p:nvPr>
        </p:nvGraphicFramePr>
        <p:xfrm>
          <a:off x="76200" y="4267200"/>
          <a:ext cx="8610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585671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79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Dissolution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Dissolution of a drug particle is controlled by several physicochemical properties including: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just"/>
            <a:r>
              <a:rPr lang="en-US" dirty="0" smtClean="0"/>
              <a:t>Dissolution          equilibrium solubility data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Identify potential bioavailability problem areas. </a:t>
            </a:r>
          </a:p>
        </p:txBody>
      </p:sp>
      <p:sp>
        <p:nvSpPr>
          <p:cNvPr id="4" name="Cross 3"/>
          <p:cNvSpPr/>
          <p:nvPr/>
        </p:nvSpPr>
        <p:spPr>
          <a:xfrm>
            <a:off x="2511552" y="5019294"/>
            <a:ext cx="304800" cy="32461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352800" y="55626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08448267"/>
              </p:ext>
            </p:extLst>
          </p:nvPr>
        </p:nvGraphicFramePr>
        <p:xfrm>
          <a:off x="381000" y="1600200"/>
          <a:ext cx="8153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4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Inverted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Berlin Sans FB Demi" pitchFamily="34" charset="0"/>
              </a:rPr>
              <a:t>Ex: dissolution </a:t>
            </a:r>
            <a:r>
              <a:rPr lang="en-US" b="1" dirty="0">
                <a:solidFill>
                  <a:srgbClr val="FF0000"/>
                </a:solidFill>
                <a:latin typeface="Berlin Sans FB Demi" pitchFamily="34" charset="0"/>
              </a:rPr>
              <a:t>of solvate and polymorphic forms of a drug can have a significant impact on bioavailability and drug delivery</a:t>
            </a:r>
            <a:r>
              <a:rPr lang="en-US" b="1" dirty="0" smtClean="0">
                <a:solidFill>
                  <a:srgbClr val="FF0000"/>
                </a:solidFill>
                <a:latin typeface="Berlin Sans FB Demi" pitchFamily="34" charset="0"/>
              </a:rPr>
              <a:t>.</a:t>
            </a:r>
          </a:p>
          <a:p>
            <a:pPr marL="0" indent="0" algn="just">
              <a:buNone/>
            </a:pPr>
            <a:endParaRPr lang="en-US" b="1" dirty="0">
              <a:solidFill>
                <a:srgbClr val="FF0000"/>
              </a:solidFill>
              <a:latin typeface="Berlin Sans FB Demi" pitchFamily="34" charset="0"/>
            </a:endParaRPr>
          </a:p>
          <a:p>
            <a:pPr algn="just"/>
            <a:r>
              <a:rPr lang="en-US" u="sng" dirty="0">
                <a:solidFill>
                  <a:srgbClr val="00B050"/>
                </a:solidFill>
                <a:latin typeface="Berlin Sans FB" pitchFamily="34" charset="0"/>
              </a:rPr>
              <a:t>The dissolution rate of a drug substance in which </a:t>
            </a:r>
            <a:r>
              <a:rPr lang="en-US" u="sng" dirty="0" smtClean="0">
                <a:solidFill>
                  <a:srgbClr val="00B050"/>
                </a:solidFill>
                <a:latin typeface="Berlin Sans FB" pitchFamily="34" charset="0"/>
              </a:rPr>
              <a:t>S.A. is </a:t>
            </a:r>
            <a:r>
              <a:rPr lang="en-US" u="sng" dirty="0">
                <a:solidFill>
                  <a:srgbClr val="00B050"/>
                </a:solidFill>
                <a:latin typeface="Berlin Sans FB" pitchFamily="34" charset="0"/>
              </a:rPr>
              <a:t>constant during dissolution</a:t>
            </a:r>
            <a:r>
              <a:rPr lang="en-US" dirty="0"/>
              <a:t> described by the modified </a:t>
            </a:r>
            <a:r>
              <a:rPr lang="en-US" dirty="0" smtClean="0"/>
              <a:t>Noyes-Whitney eq.: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b="1" u="sng" dirty="0" smtClean="0">
                <a:solidFill>
                  <a:srgbClr val="0070C0"/>
                </a:solidFill>
                <a:latin typeface="Berlin Sans FB Demi" pitchFamily="34" charset="0"/>
              </a:rPr>
              <a:t>Note: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1-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If S.A. </a:t>
            </a:r>
            <a:r>
              <a:rPr lang="en-US" dirty="0">
                <a:solidFill>
                  <a:srgbClr val="0070C0"/>
                </a:solidFill>
                <a:latin typeface="Berlin Sans FB" pitchFamily="34" charset="0"/>
              </a:rPr>
              <a:t>of the drug is held constant and Cs &gt; &gt; C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2- Constant </a:t>
            </a:r>
            <a:r>
              <a:rPr lang="en-US" dirty="0">
                <a:solidFill>
                  <a:srgbClr val="0070C0"/>
                </a:solidFill>
                <a:latin typeface="Berlin Sans FB" pitchFamily="34" charset="0"/>
              </a:rPr>
              <a:t>surface area is </a:t>
            </a: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obtained by </a:t>
            </a:r>
            <a:r>
              <a:rPr lang="en-US" dirty="0">
                <a:solidFill>
                  <a:srgbClr val="0070C0"/>
                </a:solidFill>
                <a:latin typeface="Berlin Sans FB" pitchFamily="34" charset="0"/>
              </a:rPr>
              <a:t>compressing powder into a disc </a:t>
            </a: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of known </a:t>
            </a:r>
            <a:r>
              <a:rPr lang="en-US" dirty="0">
                <a:solidFill>
                  <a:srgbClr val="0070C0"/>
                </a:solidFill>
                <a:latin typeface="Berlin Sans FB" pitchFamily="34" charset="0"/>
              </a:rPr>
              <a:t>area with a die and punch </a:t>
            </a: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apparatus </a:t>
            </a: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</a:rPr>
              <a:t>(</a:t>
            </a:r>
            <a:r>
              <a:rPr lang="en-US" b="1" u="sng" dirty="0">
                <a:solidFill>
                  <a:srgbClr val="7030A0"/>
                </a:solidFill>
                <a:latin typeface="Arial Narrow" pitchFamily="34" charset="0"/>
              </a:rPr>
              <a:t>Problem with this method:</a:t>
            </a:r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 Transformations of the crystal form (polymorphic transformations or desolvation) during its compression into a pellet or during the dissolution </a:t>
            </a: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</a:rPr>
              <a:t>experiment).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4290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8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warp dir="i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74320"/>
            <a:ext cx="4343400" cy="6355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Two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systems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can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be used to maintain uniform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hydrodynamic conditions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(k constant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):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The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rotating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disc method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or Wood's apparatus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permits the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hydrodynamics of 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the system to be varied in a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mathematically well-defined 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manner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The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static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disc method 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is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used because it is conveniently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available. 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But 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it contains an element of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undefined turbulence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, which necessitates calibration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with standards.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3962400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9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an dir="u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4648200" cy="6248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Dissolution with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drug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suspensions are complicated by: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changing surface area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changing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surface crystal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morphology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interstitial wetting. 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However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dissolution profiles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with excess drug can be used to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characterize metastable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polymorphs or solvates. </a:t>
            </a:r>
            <a:endParaRPr lang="en-US" dirty="0" smtClean="0">
              <a:solidFill>
                <a:srgbClr val="00B050"/>
              </a:solidFill>
              <a:latin typeface="Berlin Sans FB" pitchFamily="34" charset="0"/>
            </a:endParaRPr>
          </a:p>
          <a:p>
            <a:pPr marL="0" indent="0" algn="just">
              <a:buNone/>
            </a:pPr>
            <a:r>
              <a:rPr lang="en-US" u="sng" dirty="0" smtClean="0">
                <a:solidFill>
                  <a:srgbClr val="0070C0"/>
                </a:solidFill>
                <a:latin typeface="Arial Black" pitchFamily="34" charset="0"/>
              </a:rPr>
              <a:t>Ex </a:t>
            </a:r>
            <a:r>
              <a:rPr lang="en-US" u="sng" dirty="0" smtClean="0">
                <a:solidFill>
                  <a:srgbClr val="0070C0"/>
                </a:solidFill>
                <a:latin typeface="Arial Black" pitchFamily="34" charset="0"/>
              </a:rPr>
              <a:t>in the </a:t>
            </a:r>
            <a:r>
              <a:rPr lang="en-US" u="sng" dirty="0" smtClean="0">
                <a:solidFill>
                  <a:srgbClr val="0070C0"/>
                </a:solidFill>
                <a:latin typeface="Arial Black" pitchFamily="34" charset="0"/>
              </a:rPr>
              <a:t>figure: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conversion </a:t>
            </a:r>
            <a:r>
              <a:rPr lang="en-US" dirty="0">
                <a:solidFill>
                  <a:srgbClr val="0070C0"/>
                </a:solidFill>
                <a:latin typeface="Berlin Sans FB" pitchFamily="34" charset="0"/>
              </a:rPr>
              <a:t>of the metastable </a:t>
            </a: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form II </a:t>
            </a:r>
            <a:r>
              <a:rPr lang="en-US" dirty="0">
                <a:solidFill>
                  <a:srgbClr val="0070C0"/>
                </a:solidFill>
                <a:latin typeface="Berlin Sans FB" pitchFamily="34" charset="0"/>
              </a:rPr>
              <a:t>to form </a:t>
            </a:r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I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(thermodynamically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stable form at room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temperature) </a:t>
            </a:r>
            <a:r>
              <a:rPr lang="en-US" dirty="0"/>
              <a:t>is shown to occur in an organic </a:t>
            </a:r>
            <a:r>
              <a:rPr lang="en-US" dirty="0" smtClean="0"/>
              <a:t>solvent medium</a:t>
            </a:r>
          </a:p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Static </a:t>
            </a:r>
            <a:r>
              <a:rPr lang="en-US" b="1" dirty="0">
                <a:solidFill>
                  <a:srgbClr val="7030A0"/>
                </a:solidFill>
              </a:rPr>
              <a:t>pellet dissolution rates also </a:t>
            </a:r>
            <a:r>
              <a:rPr lang="en-US" b="1" dirty="0" smtClean="0">
                <a:solidFill>
                  <a:srgbClr val="7030A0"/>
                </a:solidFill>
              </a:rPr>
              <a:t>substantiated that </a:t>
            </a:r>
            <a:r>
              <a:rPr lang="en-US" b="1" dirty="0">
                <a:solidFill>
                  <a:srgbClr val="7030A0"/>
                </a:solidFill>
              </a:rPr>
              <a:t>form II was the higher </a:t>
            </a:r>
            <a:r>
              <a:rPr lang="en-US" b="1" dirty="0" smtClean="0">
                <a:solidFill>
                  <a:srgbClr val="7030A0"/>
                </a:solidFill>
              </a:rPr>
              <a:t>energy form </a:t>
            </a:r>
            <a:r>
              <a:rPr lang="en-US" b="1" dirty="0">
                <a:solidFill>
                  <a:srgbClr val="7030A0"/>
                </a:solidFill>
              </a:rPr>
              <a:t>since </a:t>
            </a:r>
            <a:r>
              <a:rPr lang="en-US" b="1" dirty="0" smtClean="0">
                <a:solidFill>
                  <a:srgbClr val="7030A0"/>
                </a:solidFill>
              </a:rPr>
              <a:t>its </a:t>
            </a:r>
            <a:r>
              <a:rPr lang="en-US" b="1" dirty="0">
                <a:solidFill>
                  <a:srgbClr val="7030A0"/>
                </a:solidFill>
              </a:rPr>
              <a:t>dissolution rate was </a:t>
            </a:r>
            <a:r>
              <a:rPr lang="en-US" b="1" dirty="0" smtClean="0">
                <a:solidFill>
                  <a:srgbClr val="7030A0"/>
                </a:solidFill>
              </a:rPr>
              <a:t>significantly greater.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8100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erris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79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Stability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229600" cy="2209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u="sng" dirty="0">
                <a:solidFill>
                  <a:srgbClr val="FF0000"/>
                </a:solidFill>
                <a:latin typeface="Berlin Sans FB" pitchFamily="34" charset="0"/>
              </a:rPr>
              <a:t>These studies </a:t>
            </a:r>
            <a:r>
              <a:rPr lang="en-US" u="sng" dirty="0" smtClean="0">
                <a:solidFill>
                  <a:srgbClr val="FF0000"/>
                </a:solidFill>
                <a:latin typeface="Berlin Sans FB" pitchFamily="34" charset="0"/>
              </a:rPr>
              <a:t>include both </a:t>
            </a:r>
            <a:r>
              <a:rPr lang="en-US" u="sng" dirty="0">
                <a:solidFill>
                  <a:srgbClr val="FF0000"/>
                </a:solidFill>
                <a:latin typeface="Berlin Sans FB" pitchFamily="34" charset="0"/>
              </a:rPr>
              <a:t>solution and solid </a:t>
            </a:r>
            <a:r>
              <a:rPr lang="en-US" u="sng" dirty="0" smtClean="0">
                <a:solidFill>
                  <a:srgbClr val="FF0000"/>
                </a:solidFill>
                <a:latin typeface="Berlin Sans FB" pitchFamily="34" charset="0"/>
              </a:rPr>
              <a:t>state </a:t>
            </a:r>
            <a:r>
              <a:rPr lang="en-US" u="sng" dirty="0">
                <a:solidFill>
                  <a:srgbClr val="FF0000"/>
                </a:solidFill>
                <a:latin typeface="Berlin Sans FB" pitchFamily="34" charset="0"/>
              </a:rPr>
              <a:t>experiments</a:t>
            </a:r>
            <a:r>
              <a:rPr lang="en-US" dirty="0"/>
              <a:t>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under conditions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typical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for: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handling, formulation, storage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, and administration of a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drug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candidate.</a:t>
            </a:r>
            <a:endParaRPr lang="en-US" dirty="0" smtClean="0">
              <a:solidFill>
                <a:srgbClr val="00B050"/>
              </a:solidFill>
              <a:latin typeface="Berlin Sans FB" pitchFamily="34" charset="0"/>
            </a:endParaRPr>
          </a:p>
          <a:p>
            <a:pPr algn="just"/>
            <a:endParaRPr lang="en-US" dirty="0"/>
          </a:p>
          <a:p>
            <a:pPr algn="just"/>
            <a:r>
              <a:rPr lang="en-US" b="1" dirty="0" smtClean="0">
                <a:solidFill>
                  <a:srgbClr val="0070C0"/>
                </a:solidFill>
                <a:latin typeface="Arial Rounded MT Bold" pitchFamily="34" charset="0"/>
              </a:rPr>
              <a:t>High-performance </a:t>
            </a:r>
            <a:r>
              <a:rPr lang="en-US" b="1" dirty="0">
                <a:solidFill>
                  <a:srgbClr val="0070C0"/>
                </a:solidFill>
                <a:latin typeface="Arial Rounded MT Bold" pitchFamily="34" charset="0"/>
              </a:rPr>
              <a:t>liquid chromatography</a:t>
            </a:r>
            <a:r>
              <a:rPr lang="en-US" dirty="0"/>
              <a:t> </a:t>
            </a:r>
            <a:r>
              <a:rPr lang="en-US" dirty="0" smtClean="0"/>
              <a:t>has emerged </a:t>
            </a:r>
            <a:r>
              <a:rPr lang="en-US" dirty="0"/>
              <a:t>as the </a:t>
            </a:r>
            <a:r>
              <a:rPr lang="en-US" u="sng" dirty="0">
                <a:solidFill>
                  <a:srgbClr val="0070C0"/>
                </a:solidFill>
              </a:rPr>
              <a:t>analytic method of choice</a:t>
            </a:r>
            <a:r>
              <a:rPr lang="en-US" dirty="0"/>
              <a:t> </a:t>
            </a:r>
            <a:r>
              <a:rPr lang="en-US" dirty="0" smtClean="0"/>
              <a:t>for specificity </a:t>
            </a:r>
            <a:r>
              <a:rPr lang="en-US" dirty="0"/>
              <a:t>and quantitation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213080"/>
            <a:ext cx="8458200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  <a:latin typeface="Arial Black" pitchFamily="34" charset="0"/>
              </a:rPr>
              <a:t>Solution Stability</a:t>
            </a:r>
          </a:p>
          <a:p>
            <a:pPr algn="just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These studies include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effect of: (pH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,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ionic strength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,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cosolvent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,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light, temperature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, and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oxygen).</a:t>
            </a:r>
          </a:p>
          <a:p>
            <a:pPr algn="just"/>
            <a:endParaRPr lang="en-US" sz="20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  <a:p>
            <a:pPr algn="just"/>
            <a:r>
              <a:rPr lang="en-US" sz="2000" dirty="0" smtClean="0">
                <a:solidFill>
                  <a:srgbClr val="7030A0"/>
                </a:solidFill>
                <a:latin typeface="Berlin Sans FB Demi" pitchFamily="34" charset="0"/>
              </a:rPr>
              <a:t>1- Solution </a:t>
            </a:r>
            <a:r>
              <a:rPr lang="en-US" sz="2000" dirty="0">
                <a:solidFill>
                  <a:srgbClr val="7030A0"/>
                </a:solidFill>
                <a:latin typeface="Berlin Sans FB Demi" pitchFamily="34" charset="0"/>
              </a:rPr>
              <a:t>stability investigations </a:t>
            </a:r>
            <a:r>
              <a:rPr lang="en-US" sz="2000" dirty="0" smtClean="0">
                <a:solidFill>
                  <a:srgbClr val="7030A0"/>
                </a:solidFill>
                <a:latin typeface="Berlin Sans FB Demi" pitchFamily="34" charset="0"/>
              </a:rPr>
              <a:t>experiments </a:t>
            </a:r>
            <a:r>
              <a:rPr lang="en-US" sz="2000" dirty="0">
                <a:solidFill>
                  <a:srgbClr val="7030A0"/>
                </a:solidFill>
                <a:latin typeface="Berlin Sans FB Demi" pitchFamily="34" charset="0"/>
              </a:rPr>
              <a:t>to </a:t>
            </a:r>
            <a:r>
              <a:rPr lang="en-US" sz="2000" dirty="0" smtClean="0">
                <a:solidFill>
                  <a:srgbClr val="7030A0"/>
                </a:solidFill>
                <a:latin typeface="Berlin Sans FB Demi" pitchFamily="34" charset="0"/>
              </a:rPr>
              <a:t>confirm decay </a:t>
            </a:r>
            <a:r>
              <a:rPr lang="en-US" sz="2000" dirty="0">
                <a:solidFill>
                  <a:srgbClr val="7030A0"/>
                </a:solidFill>
                <a:latin typeface="Berlin Sans FB Demi" pitchFamily="34" charset="0"/>
              </a:rPr>
              <a:t>at the extremes of pH and </a:t>
            </a:r>
            <a:r>
              <a:rPr lang="en-US" sz="2000" dirty="0" smtClean="0">
                <a:solidFill>
                  <a:srgbClr val="7030A0"/>
                </a:solidFill>
                <a:latin typeface="Berlin Sans FB Demi" pitchFamily="34" charset="0"/>
              </a:rPr>
              <a:t>temp. (e.g.: 0.1 </a:t>
            </a:r>
            <a:r>
              <a:rPr lang="en-US" sz="2000" dirty="0">
                <a:solidFill>
                  <a:srgbClr val="7030A0"/>
                </a:solidFill>
                <a:latin typeface="Berlin Sans FB Demi" pitchFamily="34" charset="0"/>
              </a:rPr>
              <a:t>N HCI, </a:t>
            </a:r>
            <a:r>
              <a:rPr lang="en-US" sz="2000" dirty="0" smtClean="0">
                <a:solidFill>
                  <a:srgbClr val="7030A0"/>
                </a:solidFill>
                <a:latin typeface="Berlin Sans FB Demi" pitchFamily="34" charset="0"/>
              </a:rPr>
              <a:t>water and 0.1 N </a:t>
            </a:r>
            <a:r>
              <a:rPr lang="en-US" sz="2000" dirty="0" err="1">
                <a:solidFill>
                  <a:srgbClr val="7030A0"/>
                </a:solidFill>
                <a:latin typeface="Berlin Sans FB Demi" pitchFamily="34" charset="0"/>
              </a:rPr>
              <a:t>NaOH</a:t>
            </a:r>
            <a:r>
              <a:rPr lang="en-US" sz="2000" dirty="0">
                <a:solidFill>
                  <a:srgbClr val="7030A0"/>
                </a:solidFill>
                <a:latin typeface="Berlin Sans FB Demi" pitchFamily="34" charset="0"/>
              </a:rPr>
              <a:t> all </a:t>
            </a:r>
            <a:r>
              <a:rPr lang="en-US" sz="2000" dirty="0" smtClean="0">
                <a:solidFill>
                  <a:srgbClr val="7030A0"/>
                </a:solidFill>
                <a:latin typeface="Berlin Sans FB Demi" pitchFamily="34" charset="0"/>
              </a:rPr>
              <a:t>at 90°C</a:t>
            </a:r>
            <a:r>
              <a:rPr lang="en-US" sz="2000" dirty="0">
                <a:solidFill>
                  <a:srgbClr val="7030A0"/>
                </a:solidFill>
                <a:latin typeface="Berlin Sans FB Demi" pitchFamily="34" charset="0"/>
              </a:rPr>
              <a:t>). </a:t>
            </a:r>
            <a:endParaRPr lang="en-US" sz="2000" dirty="0" smtClean="0">
              <a:solidFill>
                <a:srgbClr val="7030A0"/>
              </a:solidFill>
              <a:latin typeface="Berlin Sans FB Demi" pitchFamily="34" charset="0"/>
            </a:endParaRPr>
          </a:p>
          <a:p>
            <a:pPr algn="just"/>
            <a:r>
              <a:rPr lang="en-US" sz="2000" b="1" dirty="0" smtClean="0"/>
              <a:t>A-</a:t>
            </a:r>
            <a:r>
              <a:rPr lang="en-US" sz="2000" dirty="0" smtClean="0"/>
              <a:t> </a:t>
            </a:r>
            <a:r>
              <a:rPr lang="en-US" sz="2000" b="1" dirty="0" smtClean="0"/>
              <a:t>These degraded samples </a:t>
            </a:r>
            <a:r>
              <a:rPr lang="en-US" sz="2000" b="1" u="sng" dirty="0" smtClean="0"/>
              <a:t>confirm </a:t>
            </a:r>
            <a:r>
              <a:rPr lang="en-US" sz="2000" b="1" u="sng" dirty="0"/>
              <a:t>assay specificity</a:t>
            </a:r>
            <a:r>
              <a:rPr lang="en-US" sz="2000" b="1" dirty="0"/>
              <a:t> </a:t>
            </a:r>
            <a:r>
              <a:rPr lang="en-US" sz="2000" dirty="0"/>
              <a:t>as </a:t>
            </a:r>
            <a:r>
              <a:rPr lang="en-US" sz="2000" dirty="0" smtClean="0"/>
              <a:t>well as </a:t>
            </a:r>
            <a:r>
              <a:rPr lang="en-US" sz="2000" dirty="0"/>
              <a:t>to provide estimates for </a:t>
            </a:r>
            <a:r>
              <a:rPr lang="en-US" sz="2000" b="1" u="sng" dirty="0" smtClean="0"/>
              <a:t>Max. </a:t>
            </a:r>
            <a:r>
              <a:rPr lang="en-US" sz="2000" b="1" u="sng" dirty="0"/>
              <a:t>rates </a:t>
            </a:r>
            <a:r>
              <a:rPr lang="en-US" sz="2000" b="1" u="sng" dirty="0" smtClean="0"/>
              <a:t>of degradation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pPr algn="just"/>
            <a:r>
              <a:rPr lang="en-US" sz="2000" dirty="0" smtClean="0"/>
              <a:t>B- </a:t>
            </a:r>
            <a:r>
              <a:rPr lang="en-US" sz="2000" b="1" u="sng" dirty="0" smtClean="0"/>
              <a:t>Followed </a:t>
            </a:r>
            <a:r>
              <a:rPr lang="en-US" sz="2000" b="1" u="sng" dirty="0"/>
              <a:t>by </a:t>
            </a:r>
            <a:r>
              <a:rPr lang="en-US" sz="2000" b="1" u="sng" dirty="0" smtClean="0"/>
              <a:t>a complete pH-rate profile </a:t>
            </a:r>
            <a:r>
              <a:rPr lang="en-US" sz="2000" b="1" u="sng" dirty="0"/>
              <a:t>to identify the pH of </a:t>
            </a:r>
            <a:r>
              <a:rPr lang="en-US" sz="2000" b="1" u="sng" dirty="0" smtClean="0"/>
              <a:t>Max. </a:t>
            </a:r>
            <a:r>
              <a:rPr lang="en-US" sz="2000" b="1" u="sng" dirty="0"/>
              <a:t>stability</a:t>
            </a:r>
            <a:r>
              <a:rPr lang="en-US" sz="2000" b="1" u="sng" dirty="0" smtClean="0"/>
              <a:t>.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32319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conveyor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586740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en-US" u="sng" dirty="0">
                <a:solidFill>
                  <a:srgbClr val="0070C0"/>
                </a:solidFill>
                <a:latin typeface="Arial Black" pitchFamily="34" charset="0"/>
              </a:rPr>
              <a:t>Aq. buffers are used </a:t>
            </a:r>
            <a:r>
              <a:rPr lang="en-US" u="sng" dirty="0" smtClean="0">
                <a:solidFill>
                  <a:srgbClr val="0070C0"/>
                </a:solidFill>
                <a:latin typeface="Arial Black" pitchFamily="34" charset="0"/>
              </a:rPr>
              <a:t>to: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produce solutions over a wide range of pH values with constant levels of drug, cosolvent, and ionic strength.</a:t>
            </a:r>
          </a:p>
          <a:p>
            <a:endParaRPr lang="en-US" dirty="0" smtClean="0"/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7030A0"/>
                </a:solidFill>
                <a:latin typeface="Berlin Sans FB Demi" pitchFamily="34" charset="0"/>
              </a:rPr>
              <a:t>2- Solution for </a:t>
            </a:r>
            <a:r>
              <a:rPr lang="en-US" sz="2800" dirty="0">
                <a:solidFill>
                  <a:srgbClr val="7030A0"/>
                </a:solidFill>
                <a:latin typeface="Berlin Sans FB Demi" pitchFamily="34" charset="0"/>
              </a:rPr>
              <a:t>parenteral routes of </a:t>
            </a:r>
            <a:r>
              <a:rPr lang="en-US" sz="2800" dirty="0" smtClean="0">
                <a:solidFill>
                  <a:srgbClr val="7030A0"/>
                </a:solidFill>
                <a:latin typeface="Berlin Sans FB Demi" pitchFamily="34" charset="0"/>
              </a:rPr>
              <a:t>administration: </a:t>
            </a: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</a:rPr>
              <a:t>should have an initial </a:t>
            </a:r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pH-rate study </a:t>
            </a: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</a:rPr>
              <a:t>at a </a:t>
            </a:r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constant ionic strength that is compatible </a:t>
            </a: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</a:rPr>
              <a:t>with physiologic media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(The </a:t>
            </a:r>
            <a:r>
              <a:rPr lang="en-US" b="1" dirty="0">
                <a:solidFill>
                  <a:srgbClr val="FFC000"/>
                </a:solidFill>
              </a:rPr>
              <a:t>ionic strength </a:t>
            </a:r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el-GR" b="1" dirty="0" smtClean="0">
                <a:solidFill>
                  <a:srgbClr val="FFC000"/>
                </a:solidFill>
                <a:latin typeface="Calibri"/>
              </a:rPr>
              <a:t>ϻ</a:t>
            </a:r>
            <a:r>
              <a:rPr lang="en-US" b="1" dirty="0" smtClean="0">
                <a:solidFill>
                  <a:srgbClr val="FFC000"/>
                </a:solidFill>
              </a:rPr>
              <a:t>) </a:t>
            </a:r>
            <a:r>
              <a:rPr lang="en-US" b="1" dirty="0">
                <a:solidFill>
                  <a:srgbClr val="FFC000"/>
                </a:solidFill>
              </a:rPr>
              <a:t>of </a:t>
            </a:r>
            <a:r>
              <a:rPr lang="en-US" b="1" dirty="0" smtClean="0">
                <a:solidFill>
                  <a:srgbClr val="FFC000"/>
                </a:solidFill>
              </a:rPr>
              <a:t>an isotonic </a:t>
            </a:r>
            <a:r>
              <a:rPr lang="en-US" b="1" dirty="0">
                <a:solidFill>
                  <a:srgbClr val="FFC000"/>
                </a:solidFill>
              </a:rPr>
              <a:t>0.9% sodium chloride solution is </a:t>
            </a:r>
            <a:r>
              <a:rPr lang="en-US" b="1" dirty="0" smtClean="0">
                <a:solidFill>
                  <a:srgbClr val="FFC000"/>
                </a:solidFill>
              </a:rPr>
              <a:t>0.15).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u="sng" dirty="0" smtClean="0">
                <a:latin typeface="Arial Black" pitchFamily="34" charset="0"/>
              </a:rPr>
              <a:t>Important note: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all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ionic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species (even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the drug molecules) in the buffer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solution must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be considered in computing ionic strength.</a:t>
            </a:r>
          </a:p>
        </p:txBody>
      </p:sp>
    </p:spTree>
    <p:extLst>
      <p:ext uri="{BB962C8B-B14F-4D97-AF65-F5344CB8AC3E}">
        <p14:creationId xmlns:p14="http://schemas.microsoft.com/office/powerpoint/2010/main" val="15733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324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Cosolvents </a:t>
            </a:r>
            <a:r>
              <a:rPr lang="en-US" b="1" dirty="0">
                <a:solidFill>
                  <a:srgbClr val="7030A0"/>
                </a:solidFill>
              </a:rPr>
              <a:t>may be needed to achieve </a:t>
            </a:r>
            <a:r>
              <a:rPr lang="en-US" b="1" dirty="0" smtClean="0">
                <a:solidFill>
                  <a:srgbClr val="7030A0"/>
                </a:solidFill>
              </a:rPr>
              <a:t>drug conc. for analytic sensitivity</a:t>
            </a:r>
            <a:r>
              <a:rPr lang="en-US" b="1" dirty="0">
                <a:solidFill>
                  <a:srgbClr val="7030A0"/>
                </a:solidFill>
              </a:rPr>
              <a:t>, or to produce a defined initial </a:t>
            </a:r>
            <a:r>
              <a:rPr lang="en-US" b="1" dirty="0" smtClean="0">
                <a:solidFill>
                  <a:srgbClr val="7030A0"/>
                </a:solidFill>
              </a:rPr>
              <a:t>condition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If several cosolvent </a:t>
            </a:r>
            <a:r>
              <a:rPr lang="en-US" b="1" dirty="0">
                <a:solidFill>
                  <a:srgbClr val="00B050"/>
                </a:solidFill>
              </a:rPr>
              <a:t>levels are used 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just"/>
            <a:endParaRPr lang="en-US" b="1" dirty="0">
              <a:solidFill>
                <a:srgbClr val="00B050"/>
              </a:solidFill>
            </a:endParaRPr>
          </a:p>
          <a:p>
            <a:pPr algn="just"/>
            <a:endParaRPr lang="en-US" b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Decay </a:t>
            </a:r>
            <a:r>
              <a:rPr lang="en-US" b="1" u="sng" dirty="0">
                <a:solidFill>
                  <a:srgbClr val="00B050"/>
                </a:solidFill>
              </a:rPr>
              <a:t>rates may </a:t>
            </a:r>
            <a:r>
              <a:rPr lang="en-US" b="1" u="sng" dirty="0" smtClean="0">
                <a:solidFill>
                  <a:srgbClr val="00B050"/>
                </a:solidFill>
              </a:rPr>
              <a:t>vary linearly </a:t>
            </a:r>
            <a:r>
              <a:rPr lang="en-US" b="1" u="sng" dirty="0">
                <a:solidFill>
                  <a:srgbClr val="00B050"/>
                </a:solidFill>
              </a:rPr>
              <a:t>with the reciprocal of the resulting </a:t>
            </a:r>
            <a:r>
              <a:rPr lang="en-US" b="1" u="sng" dirty="0" smtClean="0">
                <a:solidFill>
                  <a:srgbClr val="00B050"/>
                </a:solidFill>
              </a:rPr>
              <a:t>solution dielectric </a:t>
            </a:r>
            <a:r>
              <a:rPr lang="en-US" b="1" u="sng" dirty="0">
                <a:solidFill>
                  <a:srgbClr val="00B050"/>
                </a:solidFill>
              </a:rPr>
              <a:t>constant. </a:t>
            </a: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apparent pH of </a:t>
            </a:r>
            <a:r>
              <a:rPr lang="en-US" b="1" dirty="0" smtClean="0">
                <a:solidFill>
                  <a:srgbClr val="00B050"/>
                </a:solidFill>
              </a:rPr>
              <a:t>a buffer </a:t>
            </a:r>
            <a:r>
              <a:rPr lang="en-US" b="1" dirty="0">
                <a:solidFill>
                  <a:srgbClr val="00B050"/>
                </a:solidFill>
              </a:rPr>
              <a:t>solution also varies, owing to the </a:t>
            </a:r>
            <a:r>
              <a:rPr lang="en-US" b="1" dirty="0" smtClean="0">
                <a:solidFill>
                  <a:srgbClr val="00B050"/>
                </a:solidFill>
              </a:rPr>
              <a:t>presence of </a:t>
            </a:r>
            <a:r>
              <a:rPr lang="en-US" b="1" dirty="0">
                <a:solidFill>
                  <a:srgbClr val="00B050"/>
                </a:solidFill>
              </a:rPr>
              <a:t>cosolvent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2600" u="sng" dirty="0" smtClean="0">
                <a:latin typeface="Arial Black" pitchFamily="34" charset="0"/>
              </a:rPr>
              <a:t>Application:</a:t>
            </a:r>
            <a:r>
              <a:rPr lang="en-US" dirty="0" smtClean="0"/>
              <a:t> stability </a:t>
            </a:r>
            <a:r>
              <a:rPr lang="en-US" dirty="0"/>
              <a:t>solutions are </a:t>
            </a:r>
            <a:r>
              <a:rPr lang="en-US" dirty="0" smtClean="0"/>
              <a:t>prepared by: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aliquots are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placed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in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flint glass ampules,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flame sealed to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prevent evaporation, and stored at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constant temperatures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not exceeding the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boiling point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of the most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volatile cosolvent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or its </a:t>
            </a:r>
            <a:r>
              <a:rPr lang="en-US" dirty="0" err="1">
                <a:solidFill>
                  <a:srgbClr val="0070C0"/>
                </a:solidFill>
                <a:latin typeface="Berlin Sans FB Demi" pitchFamily="34" charset="0"/>
              </a:rPr>
              <a:t>azeotrope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2600" u="sng" dirty="0" smtClean="0">
                <a:solidFill>
                  <a:srgbClr val="FF0000"/>
                </a:solidFill>
                <a:latin typeface="Arial Black" pitchFamily="34" charset="0"/>
              </a:rPr>
              <a:t>Note: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Some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ampules stored </a:t>
            </a:r>
            <a:r>
              <a:rPr lang="en-US" dirty="0">
                <a:solidFill>
                  <a:srgbClr val="FF0000"/>
                </a:solidFill>
              </a:rPr>
              <a:t>at </a:t>
            </a:r>
            <a:r>
              <a:rPr lang="en-US" dirty="0" smtClean="0">
                <a:solidFill>
                  <a:srgbClr val="FF0000"/>
                </a:solidFill>
              </a:rPr>
              <a:t>a variety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temp. </a:t>
            </a:r>
            <a:r>
              <a:rPr lang="en-US" dirty="0">
                <a:solidFill>
                  <a:srgbClr val="FF0000"/>
                </a:solidFill>
              </a:rPr>
              <a:t>to provide data for </a:t>
            </a:r>
            <a:r>
              <a:rPr lang="en-US" dirty="0" smtClean="0">
                <a:solidFill>
                  <a:srgbClr val="FF0000"/>
                </a:solidFill>
              </a:rPr>
              <a:t>calculating activation </a:t>
            </a:r>
            <a:r>
              <a:rPr lang="en-US" dirty="0">
                <a:solidFill>
                  <a:srgbClr val="FF0000"/>
                </a:solidFill>
              </a:rPr>
              <a:t>energies.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124200" y="1603248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window dir="vert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477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Light </a:t>
            </a:r>
            <a:r>
              <a:rPr lang="en-US" sz="2800" dirty="0">
                <a:solidFill>
                  <a:srgbClr val="FF0000"/>
                </a:solidFill>
                <a:latin typeface="Berlin Sans FB Demi" pitchFamily="34" charset="0"/>
              </a:rPr>
              <a:t>stability </a:t>
            </a: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test of </a:t>
            </a:r>
            <a:r>
              <a:rPr lang="en-US" sz="2800" dirty="0">
                <a:solidFill>
                  <a:srgbClr val="FF0000"/>
                </a:solidFill>
                <a:latin typeface="Berlin Sans FB Demi" pitchFamily="34" charset="0"/>
              </a:rPr>
              <a:t>solution samples 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u="sng" dirty="0" smtClean="0">
                <a:solidFill>
                  <a:srgbClr val="00B050"/>
                </a:solidFill>
                <a:latin typeface="Arial Black" pitchFamily="34" charset="0"/>
              </a:rPr>
              <a:t>Application: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protective packaging </a:t>
            </a:r>
            <a:r>
              <a:rPr lang="en-US" b="1" dirty="0">
                <a:solidFill>
                  <a:srgbClr val="00B050"/>
                </a:solidFill>
              </a:rPr>
              <a:t>in amber and </a:t>
            </a:r>
            <a:r>
              <a:rPr lang="en-US" b="1" dirty="0" smtClean="0">
                <a:solidFill>
                  <a:srgbClr val="00B050"/>
                </a:solidFill>
              </a:rPr>
              <a:t>yellow-green glass </a:t>
            </a:r>
            <a:r>
              <a:rPr lang="en-US" b="1" dirty="0">
                <a:solidFill>
                  <a:srgbClr val="00B050"/>
                </a:solidFill>
              </a:rPr>
              <a:t>containers.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B0F0"/>
                </a:solidFill>
              </a:rPr>
              <a:t>Control </a:t>
            </a:r>
            <a:r>
              <a:rPr lang="en-US" b="1" dirty="0">
                <a:solidFill>
                  <a:srgbClr val="00B0F0"/>
                </a:solidFill>
              </a:rPr>
              <a:t>samples for this </a:t>
            </a:r>
            <a:r>
              <a:rPr lang="en-US" b="1" dirty="0" smtClean="0">
                <a:solidFill>
                  <a:srgbClr val="00B0F0"/>
                </a:solidFill>
              </a:rPr>
              <a:t>light test stored </a:t>
            </a:r>
            <a:r>
              <a:rPr lang="en-US" b="1" dirty="0">
                <a:solidFill>
                  <a:srgbClr val="00B0F0"/>
                </a:solidFill>
              </a:rPr>
              <a:t>in cardboard packages </a:t>
            </a:r>
            <a:r>
              <a:rPr lang="en-US" b="1" dirty="0" smtClean="0">
                <a:solidFill>
                  <a:srgbClr val="00B0F0"/>
                </a:solidFill>
              </a:rPr>
              <a:t>or wrapped </a:t>
            </a:r>
            <a:r>
              <a:rPr lang="en-US" b="1" dirty="0">
                <a:solidFill>
                  <a:srgbClr val="00B0F0"/>
                </a:solidFill>
              </a:rPr>
              <a:t>in aluminum foil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Oxidation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initially unknown</a:t>
            </a:r>
            <a:r>
              <a:rPr lang="en-US" dirty="0">
                <a:solidFill>
                  <a:srgbClr val="FF0000"/>
                </a:solidFill>
              </a:rPr>
              <a:t>, some of the solution </a:t>
            </a:r>
            <a:r>
              <a:rPr lang="en-US" dirty="0" smtClean="0">
                <a:solidFill>
                  <a:srgbClr val="FF0000"/>
                </a:solidFill>
              </a:rPr>
              <a:t>samples should </a:t>
            </a:r>
            <a:r>
              <a:rPr lang="en-US" dirty="0">
                <a:solidFill>
                  <a:srgbClr val="FF0000"/>
                </a:solidFill>
              </a:rPr>
              <a:t>also be subjected to further </a:t>
            </a:r>
            <a:r>
              <a:rPr lang="en-US" dirty="0" smtClean="0">
                <a:solidFill>
                  <a:srgbClr val="FF0000"/>
                </a:solidFill>
              </a:rPr>
              <a:t>testing: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excessive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headspace of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oxygen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headspace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of an inert gas such as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helium or nitrogen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inorganic antioxidant such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as sodium </a:t>
            </a:r>
            <a:r>
              <a:rPr lang="en-US" b="1" dirty="0" err="1" smtClean="0">
                <a:solidFill>
                  <a:srgbClr val="00B050"/>
                </a:solidFill>
                <a:latin typeface="Arial Narrow" pitchFamily="34" charset="0"/>
              </a:rPr>
              <a:t>metabisulfite</a:t>
            </a:r>
            <a:endParaRPr lang="en-US" b="1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organic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antioxidant such as </a:t>
            </a:r>
            <a:r>
              <a:rPr lang="en-US" b="1" dirty="0" err="1">
                <a:solidFill>
                  <a:srgbClr val="00B050"/>
                </a:solidFill>
                <a:latin typeface="Arial Narrow" pitchFamily="34" charset="0"/>
              </a:rPr>
              <a:t>butylated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 Narrow" pitchFamily="34" charset="0"/>
              </a:rPr>
              <a:t>hydroxytoluene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- BHT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. </a:t>
            </a:r>
            <a:endParaRPr lang="en-US" b="1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b="1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sz="2600" u="sng" dirty="0" smtClean="0">
                <a:latin typeface="Arial Black" pitchFamily="34" charset="0"/>
              </a:rPr>
              <a:t>Ex:</a:t>
            </a:r>
            <a:r>
              <a:rPr lang="en-US" sz="2600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Headspace 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composition 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can be 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controlled if the samples are stored in vials 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for injection 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that are capped with 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Teflon-coated rubber 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stoppers. </a:t>
            </a:r>
            <a:endParaRPr lang="en-US" dirty="0" smtClean="0">
              <a:solidFill>
                <a:srgbClr val="7030A0"/>
              </a:solidFill>
              <a:latin typeface="Berlin Sans FB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7030A0"/>
                </a:solidFill>
              </a:rPr>
              <a:t>After </a:t>
            </a:r>
            <a:r>
              <a:rPr lang="en-US" dirty="0">
                <a:solidFill>
                  <a:srgbClr val="7030A0"/>
                </a:solidFill>
              </a:rPr>
              <a:t>penetrating the </a:t>
            </a:r>
            <a:r>
              <a:rPr lang="en-US" dirty="0" smtClean="0">
                <a:solidFill>
                  <a:srgbClr val="7030A0"/>
                </a:solidFill>
              </a:rPr>
              <a:t>stoppers with </a:t>
            </a:r>
            <a:r>
              <a:rPr lang="en-US" dirty="0">
                <a:solidFill>
                  <a:srgbClr val="7030A0"/>
                </a:solidFill>
              </a:rPr>
              <a:t>needles, the headspace is flooded with </a:t>
            </a:r>
            <a:r>
              <a:rPr lang="en-US" dirty="0" smtClean="0">
                <a:solidFill>
                  <a:srgbClr val="7030A0"/>
                </a:solidFill>
              </a:rPr>
              <a:t>the desired </a:t>
            </a:r>
            <a:r>
              <a:rPr lang="en-US" dirty="0">
                <a:solidFill>
                  <a:srgbClr val="7030A0"/>
                </a:solidFill>
              </a:rPr>
              <a:t>atmosphere, and the resulting </a:t>
            </a:r>
            <a:r>
              <a:rPr lang="en-US" dirty="0" smtClean="0">
                <a:solidFill>
                  <a:srgbClr val="7030A0"/>
                </a:solidFill>
              </a:rPr>
              <a:t>needle holes </a:t>
            </a:r>
            <a:r>
              <a:rPr lang="en-US" dirty="0">
                <a:solidFill>
                  <a:srgbClr val="7030A0"/>
                </a:solidFill>
              </a:rPr>
              <a:t>are sealed with wax to prevent degassing.</a:t>
            </a:r>
          </a:p>
        </p:txBody>
      </p:sp>
    </p:spTree>
    <p:extLst>
      <p:ext uri="{BB962C8B-B14F-4D97-AF65-F5344CB8AC3E}">
        <p14:creationId xmlns:p14="http://schemas.microsoft.com/office/powerpoint/2010/main" val="56660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 isInverted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000" u="sng" dirty="0" smtClean="0">
                <a:solidFill>
                  <a:srgbClr val="FF0000"/>
                </a:solidFill>
                <a:latin typeface="Arial Black" pitchFamily="34" charset="0"/>
              </a:rPr>
              <a:t>Note: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An Arrhenius plot is constructed by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plotting the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logarithm of the apparent decay rate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constant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versus the reciprocal of the absolute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temperature at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which each particular buffer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solution was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stored during the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stability test. </a:t>
            </a:r>
            <a:r>
              <a:rPr lang="en-US" dirty="0" smtClean="0">
                <a:solidFill>
                  <a:srgbClr val="FF0000"/>
                </a:solidFill>
              </a:rPr>
              <a:t>stability storage temp. </a:t>
            </a:r>
            <a:r>
              <a:rPr lang="en-US" dirty="0">
                <a:solidFill>
                  <a:srgbClr val="FF0000"/>
                </a:solidFill>
              </a:rPr>
              <a:t>should be selected that </a:t>
            </a:r>
            <a:r>
              <a:rPr lang="en-US" dirty="0" smtClean="0">
                <a:solidFill>
                  <a:srgbClr val="FF0000"/>
                </a:solidFill>
              </a:rPr>
              <a:t>incrementally (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dirty="0">
                <a:solidFill>
                  <a:srgbClr val="FF0000"/>
                </a:solidFill>
              </a:rPr>
              <a:t>~ 10°C) approach the </a:t>
            </a:r>
            <a:r>
              <a:rPr lang="en-US" dirty="0" smtClean="0">
                <a:solidFill>
                  <a:srgbClr val="FF0000"/>
                </a:solidFill>
              </a:rPr>
              <a:t>anticipated "use</a:t>
            </a:r>
            <a:r>
              <a:rPr lang="en-US" dirty="0">
                <a:solidFill>
                  <a:srgbClr val="FF0000"/>
                </a:solidFill>
              </a:rPr>
              <a:t>" </a:t>
            </a:r>
            <a:r>
              <a:rPr lang="en-US" dirty="0" smtClean="0">
                <a:solidFill>
                  <a:srgbClr val="FF0000"/>
                </a:solidFill>
              </a:rPr>
              <a:t>temp. </a:t>
            </a:r>
          </a:p>
          <a:p>
            <a:pPr algn="just"/>
            <a:r>
              <a:rPr lang="en-US" dirty="0" smtClean="0"/>
              <a:t>If </a:t>
            </a:r>
            <a:r>
              <a:rPr lang="en-US" dirty="0"/>
              <a:t>this relationship is </a:t>
            </a:r>
            <a:r>
              <a:rPr lang="en-US" dirty="0" smtClean="0"/>
              <a:t>linear, one </a:t>
            </a:r>
            <a:r>
              <a:rPr lang="en-US" dirty="0"/>
              <a:t>may assume a constant decay </a:t>
            </a:r>
            <a:r>
              <a:rPr lang="en-US" dirty="0" smtClean="0"/>
              <a:t>mechanism over </a:t>
            </a:r>
            <a:r>
              <a:rPr lang="en-US" dirty="0"/>
              <a:t>this temperature range and calculate </a:t>
            </a:r>
            <a:r>
              <a:rPr lang="en-US" dirty="0" smtClean="0"/>
              <a:t>an activation </a:t>
            </a:r>
            <a:r>
              <a:rPr lang="en-US" dirty="0"/>
              <a:t>energy (</a:t>
            </a:r>
            <a:r>
              <a:rPr lang="en-US" dirty="0" err="1"/>
              <a:t>Ea</a:t>
            </a:r>
            <a:r>
              <a:rPr lang="en-US" dirty="0"/>
              <a:t>) from the slope </a:t>
            </a:r>
            <a:r>
              <a:rPr lang="en-US" dirty="0" smtClean="0"/>
              <a:t>(-</a:t>
            </a:r>
            <a:r>
              <a:rPr lang="en-US" dirty="0" err="1" smtClean="0"/>
              <a:t>Ea</a:t>
            </a:r>
            <a:r>
              <a:rPr lang="en-US" dirty="0" smtClean="0"/>
              <a:t>/R</a:t>
            </a:r>
            <a:r>
              <a:rPr lang="en-US" dirty="0"/>
              <a:t>) </a:t>
            </a:r>
            <a:r>
              <a:rPr lang="en-US" dirty="0" smtClean="0"/>
              <a:t>of the </a:t>
            </a:r>
            <a:r>
              <a:rPr lang="en-US" dirty="0"/>
              <a:t>line described by</a:t>
            </a:r>
            <a:r>
              <a:rPr lang="en-US" dirty="0" smtClean="0"/>
              <a:t>: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where C is a constant of integration and R is </a:t>
            </a:r>
            <a:r>
              <a:rPr lang="en-US" dirty="0" smtClean="0"/>
              <a:t>the gas </a:t>
            </a:r>
            <a:r>
              <a:rPr lang="en-US" dirty="0"/>
              <a:t>constant.</a:t>
            </a:r>
          </a:p>
          <a:p>
            <a:pPr algn="just"/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A broken or nonlinear Arrhenius plot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suggests a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change in the rate-limiting step of the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reaction or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a change in decay mechanism, thus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making extrapolation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unreliable. </a:t>
            </a:r>
            <a:endParaRPr lang="en-US" dirty="0" smtClean="0">
              <a:solidFill>
                <a:srgbClr val="00B050"/>
              </a:solidFill>
              <a:latin typeface="Berlin Sans FB Demi" pitchFamily="34" charset="0"/>
            </a:endParaRP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In 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a Solution-state 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oxidation reaction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, for example, the apparent 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decay rate 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constant decreases with elevation of 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temperature? </a:t>
            </a: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</a:rPr>
              <a:t>because </a:t>
            </a:r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the solubility of oxygen </a:t>
            </a: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</a:rPr>
              <a:t>in water </a:t>
            </a:r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decreases.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42844"/>
            <a:ext cx="4686300" cy="81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6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ythrough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04800"/>
                <a:ext cx="7467600" cy="6324600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dirty="0" smtClean="0">
                    <a:solidFill>
                      <a:srgbClr val="FF0000"/>
                    </a:solidFill>
                    <a:latin typeface="Berlin Sans FB" pitchFamily="34" charset="0"/>
                  </a:rPr>
                  <a:t>At elevated temperatures, excipients </a:t>
                </a:r>
                <a:r>
                  <a:rPr lang="en-US" dirty="0">
                    <a:solidFill>
                      <a:srgbClr val="FF0000"/>
                    </a:solidFill>
                    <a:latin typeface="Berlin Sans FB" pitchFamily="34" charset="0"/>
                  </a:rPr>
                  <a:t>or buffers may also degrade to </a:t>
                </a:r>
                <a:r>
                  <a:rPr lang="en-US" dirty="0" smtClean="0">
                    <a:solidFill>
                      <a:srgbClr val="FF0000"/>
                    </a:solidFill>
                    <a:latin typeface="Berlin Sans FB" pitchFamily="34" charset="0"/>
                  </a:rPr>
                  <a:t>give products </a:t>
                </a:r>
                <a:r>
                  <a:rPr lang="en-US" dirty="0">
                    <a:solidFill>
                      <a:srgbClr val="FF0000"/>
                    </a:solidFill>
                    <a:latin typeface="Berlin Sans FB" pitchFamily="34" charset="0"/>
                  </a:rPr>
                  <a:t>that are incompatible with the </a:t>
                </a:r>
                <a:r>
                  <a:rPr lang="en-US" dirty="0" smtClean="0">
                    <a:solidFill>
                      <a:srgbClr val="FF0000"/>
                    </a:solidFill>
                    <a:latin typeface="Berlin Sans FB" pitchFamily="34" charset="0"/>
                  </a:rPr>
                  <a:t>drug under </a:t>
                </a:r>
                <a:r>
                  <a:rPr lang="en-US" dirty="0">
                    <a:solidFill>
                      <a:srgbClr val="FF0000"/>
                    </a:solidFill>
                    <a:latin typeface="Berlin Sans FB" pitchFamily="34" charset="0"/>
                  </a:rPr>
                  <a:t>study. </a:t>
                </a:r>
                <a:endParaRPr lang="en-US" dirty="0" smtClean="0">
                  <a:solidFill>
                    <a:srgbClr val="FF0000"/>
                  </a:solidFill>
                  <a:latin typeface="Berlin Sans FB" pitchFamily="34" charset="0"/>
                </a:endParaRPr>
              </a:p>
              <a:p>
                <a:pPr algn="just"/>
                <a:r>
                  <a:rPr lang="en-US" dirty="0" smtClean="0">
                    <a:latin typeface="Berlin Sans FB Demi" pitchFamily="34" charset="0"/>
                  </a:rPr>
                  <a:t>Often</a:t>
                </a:r>
                <a:r>
                  <a:rPr lang="en-US" dirty="0">
                    <a:latin typeface="Berlin Sans FB Demi" pitchFamily="34" charset="0"/>
                  </a:rPr>
                  <a:t>, inspection of the </a:t>
                </a:r>
                <a:r>
                  <a:rPr lang="en-US" dirty="0" smtClean="0">
                    <a:latin typeface="Berlin Sans FB Demi" pitchFamily="34" charset="0"/>
                  </a:rPr>
                  <a:t>HPLC chromatograms </a:t>
                </a:r>
                <a:r>
                  <a:rPr lang="en-US" dirty="0">
                    <a:latin typeface="Berlin Sans FB Demi" pitchFamily="34" charset="0"/>
                  </a:rPr>
                  <a:t>for decay products confirms </a:t>
                </a:r>
                <a:r>
                  <a:rPr lang="en-US" dirty="0" smtClean="0">
                    <a:latin typeface="Berlin Sans FB Demi" pitchFamily="34" charset="0"/>
                  </a:rPr>
                  <a:t>a change </a:t>
                </a:r>
                <a:r>
                  <a:rPr lang="en-US" dirty="0">
                    <a:latin typeface="Berlin Sans FB Demi" pitchFamily="34" charset="0"/>
                  </a:rPr>
                  <a:t>in the decay mechanism</a:t>
                </a:r>
                <a:r>
                  <a:rPr lang="en-US" dirty="0" smtClean="0">
                    <a:latin typeface="Berlin Sans FB Demi" pitchFamily="34" charset="0"/>
                  </a:rPr>
                  <a:t>.</a:t>
                </a:r>
              </a:p>
              <a:p>
                <a:pPr algn="just"/>
                <a:endParaRPr lang="en-US" dirty="0">
                  <a:latin typeface="Berlin Sans FB Demi" pitchFamily="34" charset="0"/>
                </a:endParaRPr>
              </a:p>
              <a:p>
                <a:pPr algn="just"/>
                <a:r>
                  <a:rPr lang="en-US" dirty="0" smtClean="0">
                    <a:solidFill>
                      <a:srgbClr val="00B050"/>
                    </a:solidFill>
                  </a:rPr>
                  <a:t>Shelf-life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%) </a:t>
                </a:r>
                <a:r>
                  <a:rPr lang="en-US" dirty="0">
                    <a:solidFill>
                      <a:srgbClr val="00B050"/>
                    </a:solidFill>
                  </a:rPr>
                  <a:t>for a drug </a:t>
                </a:r>
                <a:r>
                  <a:rPr lang="en-US" dirty="0"/>
                  <a:t>at "use" </a:t>
                </a:r>
                <a:r>
                  <a:rPr lang="en-US" dirty="0" smtClean="0"/>
                  <a:t>conditions may </a:t>
                </a:r>
                <a:r>
                  <a:rPr lang="en-US" dirty="0"/>
                  <a:t>be calculated from the appropriate </a:t>
                </a:r>
                <a:r>
                  <a:rPr lang="en-US" dirty="0" smtClean="0"/>
                  <a:t>kinetic equation</a:t>
                </a:r>
                <a:r>
                  <a:rPr lang="en-US" dirty="0"/>
                  <a:t>, and the decay rate constant </a:t>
                </a:r>
                <a:r>
                  <a:rPr lang="en-US" dirty="0" smtClean="0"/>
                  <a:t>obtained from </a:t>
                </a:r>
                <a:r>
                  <a:rPr lang="en-US" dirty="0"/>
                  <a:t>the Arrhenius plot. 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For </a:t>
                </a:r>
                <a:r>
                  <a:rPr lang="en-US" dirty="0"/>
                  <a:t>a first-order </a:t>
                </a:r>
                <a:r>
                  <a:rPr lang="en-US" dirty="0" smtClean="0"/>
                  <a:t>decay process</a:t>
                </a:r>
                <a:r>
                  <a:rPr lang="en-US" dirty="0"/>
                  <a:t>, shelf-life is computed from</a:t>
                </a:r>
                <a:r>
                  <a:rPr lang="en-US" dirty="0" smtClean="0"/>
                  <a:t>:</a:t>
                </a:r>
              </a:p>
              <a:p>
                <a:pPr algn="just"/>
                <a:endParaRPr lang="en-US" dirty="0" smtClean="0"/>
              </a:p>
              <a:p>
                <a:pPr algn="just"/>
                <a:endParaRPr lang="en-US" dirty="0"/>
              </a:p>
              <a:p>
                <a:pPr algn="just"/>
                <a:endParaRPr lang="en-US" dirty="0" smtClean="0"/>
              </a:p>
              <a:p>
                <a:pPr algn="just"/>
                <a:r>
                  <a:rPr lang="en-US" b="1" dirty="0" smtClean="0">
                    <a:solidFill>
                      <a:srgbClr val="00B050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%  </a:t>
                </a:r>
                <a:r>
                  <a:rPr lang="en-US" b="1" dirty="0">
                    <a:solidFill>
                      <a:srgbClr val="00B050"/>
                    </a:solidFill>
                  </a:rPr>
                  <a:t>is the time for 10% decay to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occur with </a:t>
                </a:r>
                <a:r>
                  <a:rPr lang="en-US" b="1" dirty="0">
                    <a:solidFill>
                      <a:srgbClr val="00B050"/>
                    </a:solidFill>
                  </a:rPr>
                  <a:t>apparent first-order decay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𝐊</m:t>
                        </m:r>
                      </m:e>
                      <m:sub>
                        <m:r>
                          <a:rPr lang="en-US" b="1" i="0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. </a:t>
                </a:r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algn="just"/>
                <a:r>
                  <a:rPr lang="en-US" dirty="0" smtClean="0"/>
                  <a:t>Frequently, it </a:t>
                </a:r>
                <a:r>
                  <a:rPr lang="en-US" dirty="0"/>
                  <a:t>is useful to present the pH-rate </a:t>
                </a:r>
                <a:r>
                  <a:rPr lang="en-US" dirty="0" smtClean="0"/>
                  <a:t>profile as </a:t>
                </a:r>
                <a:r>
                  <a:rPr lang="en-US" dirty="0"/>
                  <a:t>a plot of pH versus t10% shelf-life data.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04800"/>
                <a:ext cx="7467600" cy="6324600"/>
              </a:xfrm>
              <a:blipFill rotWithShape="1">
                <a:blip r:embed="rId2"/>
                <a:stretch>
                  <a:fillRect l="-245" t="-1638" r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49053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507234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Analytic methods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useful for solubility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measurements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include: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>
                <a:latin typeface="Berlin Sans FB Demi" pitchFamily="34" charset="0"/>
              </a:rPr>
              <a:t>HPLC (reverse phase HPLC </a:t>
            </a:r>
            <a:r>
              <a:rPr lang="en-US" dirty="0" smtClean="0">
                <a:latin typeface="Berlin Sans FB Demi" pitchFamily="34" charset="0"/>
              </a:rPr>
              <a:t>used for most drugs)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latin typeface="Berlin Sans FB Demi" pitchFamily="34" charset="0"/>
              </a:rPr>
              <a:t>UV spectroscopy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latin typeface="Berlin Sans FB Demi" pitchFamily="34" charset="0"/>
              </a:rPr>
              <a:t>Fluorescence spectroscopy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latin typeface="Berlin Sans FB Demi" pitchFamily="34" charset="0"/>
              </a:rPr>
              <a:t>Gas chromatography</a:t>
            </a:r>
            <a:r>
              <a:rPr lang="en-US" dirty="0">
                <a:latin typeface="Berlin Sans FB Demi" pitchFamily="34" charset="0"/>
              </a:rPr>
              <a:t>. </a:t>
            </a:r>
            <a:endParaRPr lang="en-US" dirty="0" smtClean="0">
              <a:latin typeface="Berlin Sans FB Demi" pitchFamily="34" charset="0"/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7030A0"/>
                </a:solidFill>
                <a:latin typeface="Arial Rounded MT Bold" pitchFamily="34" charset="0"/>
              </a:rPr>
              <a:t>Factors affecting solubility </a:t>
            </a:r>
            <a:r>
              <a:rPr lang="en-US" b="1" dirty="0">
                <a:solidFill>
                  <a:srgbClr val="7030A0"/>
                </a:solidFill>
                <a:latin typeface="Arial Rounded MT Bold" pitchFamily="34" charset="0"/>
              </a:rPr>
              <a:t>and dissolution </a:t>
            </a:r>
            <a:r>
              <a:rPr lang="en-US" b="1" dirty="0" smtClean="0">
                <a:solidFill>
                  <a:srgbClr val="7030A0"/>
                </a:solidFill>
                <a:latin typeface="Arial Rounded MT Bold" pitchFamily="34" charset="0"/>
              </a:rPr>
              <a:t>experiments: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3400" y="1778675"/>
            <a:ext cx="426720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Berlin Sans FB Demi" pitchFamily="34" charset="0"/>
              </a:rPr>
              <a:t>Advantages</a:t>
            </a:r>
            <a:r>
              <a:rPr lang="en-US" b="1" dirty="0" smtClean="0">
                <a:solidFill>
                  <a:srgbClr val="0070C0"/>
                </a:solidFill>
                <a:latin typeface="Berlin Sans FB Demi" pitchFamily="34" charset="0"/>
              </a:rPr>
              <a:t>: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  <a:latin typeface="Berlin Sans FB Demi" pitchFamily="34" charset="0"/>
              </a:rPr>
              <a:t>1- Direct </a:t>
            </a:r>
            <a:r>
              <a:rPr lang="en-US" b="1" dirty="0">
                <a:solidFill>
                  <a:srgbClr val="0070C0"/>
                </a:solidFill>
                <a:latin typeface="Berlin Sans FB Demi" pitchFamily="34" charset="0"/>
              </a:rPr>
              <a:t>analysis of aqueous </a:t>
            </a:r>
            <a:r>
              <a:rPr lang="en-US" b="1" dirty="0" smtClean="0">
                <a:solidFill>
                  <a:srgbClr val="0070C0"/>
                </a:solidFill>
                <a:latin typeface="Berlin Sans FB Demi" pitchFamily="34" charset="0"/>
              </a:rPr>
              <a:t>samples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  <a:latin typeface="Berlin Sans FB Demi" pitchFamily="34" charset="0"/>
              </a:rPr>
              <a:t>2- High sensitivity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  <a:latin typeface="Berlin Sans FB Demi" pitchFamily="34" charset="0"/>
              </a:rPr>
              <a:t>3- Specific </a:t>
            </a:r>
            <a:r>
              <a:rPr lang="en-US" b="1" dirty="0">
                <a:solidFill>
                  <a:srgbClr val="0070C0"/>
                </a:solidFill>
                <a:latin typeface="Berlin Sans FB Demi" pitchFamily="34" charset="0"/>
              </a:rPr>
              <a:t>determination of drug conc. due to chromatographic separation of drug from impurities or degradation products.</a:t>
            </a:r>
          </a:p>
        </p:txBody>
      </p:sp>
      <p:sp>
        <p:nvSpPr>
          <p:cNvPr id="5" name="Down Arrow 4"/>
          <p:cNvSpPr/>
          <p:nvPr/>
        </p:nvSpPr>
        <p:spPr>
          <a:xfrm>
            <a:off x="5943600" y="1444752"/>
            <a:ext cx="457200" cy="612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05827061"/>
              </p:ext>
            </p:extLst>
          </p:nvPr>
        </p:nvGraphicFramePr>
        <p:xfrm>
          <a:off x="228600" y="4495800"/>
          <a:ext cx="84582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738925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79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Solid State 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Primary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objectives of this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investigation: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Identification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of stable storage conditions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for drug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in the solid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state.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Identification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compatible excipients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for a formulation. </a:t>
            </a:r>
            <a:endParaRPr lang="en-US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pPr algn="just"/>
            <a:r>
              <a:rPr lang="en-US" dirty="0" smtClean="0"/>
              <a:t>Contrary to the solution </a:t>
            </a:r>
            <a:r>
              <a:rPr lang="en-US" dirty="0"/>
              <a:t>stability </a:t>
            </a:r>
            <a:r>
              <a:rPr lang="en-US" dirty="0" smtClean="0"/>
              <a:t>profile, these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solid state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studies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severely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affected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by changes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in purity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crystallinity.</a:t>
            </a:r>
          </a:p>
          <a:p>
            <a:pPr algn="just"/>
            <a:endParaRPr lang="en-US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Solid 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state reactions are 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much slower </a:t>
            </a:r>
            <a:r>
              <a:rPr lang="en-US" dirty="0">
                <a:solidFill>
                  <a:srgbClr val="7030A0"/>
                </a:solidFill>
                <a:latin typeface="Berlin Sans FB" pitchFamily="34" charset="0"/>
              </a:rPr>
              <a:t>and more difficult to interpret than 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solution state reactions?</a:t>
            </a:r>
          </a:p>
          <a:p>
            <a:pPr marL="0" indent="0" algn="just">
              <a:buNone/>
            </a:pPr>
            <a:r>
              <a:rPr lang="en-US" u="sng" dirty="0" smtClean="0">
                <a:solidFill>
                  <a:srgbClr val="7030A0"/>
                </a:solidFill>
                <a:latin typeface="Berlin Sans FB Demi" pitchFamily="34" charset="0"/>
              </a:rPr>
              <a:t>Answer:</a:t>
            </a: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 1- owing </a:t>
            </a:r>
            <a:r>
              <a:rPr lang="en-US" dirty="0">
                <a:solidFill>
                  <a:srgbClr val="7030A0"/>
                </a:solidFill>
                <a:latin typeface="Arial Narrow" pitchFamily="34" charset="0"/>
              </a:rPr>
              <a:t>to a reduced </a:t>
            </a: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no. of </a:t>
            </a:r>
            <a:r>
              <a:rPr lang="en-US" dirty="0">
                <a:solidFill>
                  <a:srgbClr val="7030A0"/>
                </a:solidFill>
                <a:latin typeface="Arial Narrow" pitchFamily="34" charset="0"/>
              </a:rPr>
              <a:t>molecular contacts between drug and </a:t>
            </a: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excipient molecules.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2- occurrence </a:t>
            </a:r>
            <a:r>
              <a:rPr lang="en-US" dirty="0">
                <a:solidFill>
                  <a:srgbClr val="7030A0"/>
                </a:solidFill>
                <a:latin typeface="Arial Narrow" pitchFamily="34" charset="0"/>
              </a:rPr>
              <a:t>of </a:t>
            </a: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multiple phase reactions.</a:t>
            </a:r>
            <a:endParaRPr lang="en-US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62445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4770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600" u="sng" dirty="0" smtClean="0">
                <a:latin typeface="Berlin Sans FB Demi" pitchFamily="34" charset="0"/>
              </a:rPr>
              <a:t>Important note on studying </a:t>
            </a:r>
            <a:r>
              <a:rPr lang="en-US" sz="2600" u="sng" dirty="0" smtClean="0">
                <a:latin typeface="Berlin Sans FB Demi" pitchFamily="34" charset="0"/>
              </a:rPr>
              <a:t>the solid </a:t>
            </a:r>
            <a:r>
              <a:rPr lang="en-US" sz="2600" u="sng" dirty="0" smtClean="0">
                <a:latin typeface="Berlin Sans FB Demi" pitchFamily="34" charset="0"/>
              </a:rPr>
              <a:t>state stability </a:t>
            </a:r>
            <a:r>
              <a:rPr lang="en-US" sz="2600" u="sng" dirty="0" smtClean="0">
                <a:latin typeface="Berlin Sans FB Demi" pitchFamily="34" charset="0"/>
              </a:rPr>
              <a:t>study:</a:t>
            </a:r>
            <a:endParaRPr lang="en-US" sz="2600" u="sng" dirty="0" smtClean="0"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sz="2600" dirty="0" smtClean="0">
                <a:solidFill>
                  <a:srgbClr val="FF0000"/>
                </a:solidFill>
                <a:latin typeface="Berlin Sans FB Demi" pitchFamily="34" charset="0"/>
              </a:rPr>
              <a:t>Solid state analysis </a:t>
            </a:r>
            <a:r>
              <a:rPr lang="en-US" sz="2600" dirty="0">
                <a:solidFill>
                  <a:srgbClr val="FF0000"/>
                </a:solidFill>
                <a:latin typeface="Berlin Sans FB Demi" pitchFamily="34" charset="0"/>
              </a:rPr>
              <a:t>of </a:t>
            </a:r>
            <a:r>
              <a:rPr lang="en-US" sz="2600" dirty="0" smtClean="0">
                <a:solidFill>
                  <a:srgbClr val="FF0000"/>
                </a:solidFill>
                <a:latin typeface="Berlin Sans FB Demi" pitchFamily="34" charset="0"/>
              </a:rPr>
              <a:t>slow solid </a:t>
            </a:r>
            <a:r>
              <a:rPr lang="en-US" sz="2600" dirty="0">
                <a:solidFill>
                  <a:srgbClr val="FF0000"/>
                </a:solidFill>
                <a:latin typeface="Berlin Sans FB Demi" pitchFamily="34" charset="0"/>
              </a:rPr>
              <a:t>state degradation based </a:t>
            </a:r>
            <a:r>
              <a:rPr lang="en-US" sz="2600" dirty="0" smtClean="0">
                <a:solidFill>
                  <a:srgbClr val="FF0000"/>
                </a:solidFill>
                <a:latin typeface="Berlin Sans FB Demi" pitchFamily="34" charset="0"/>
              </a:rPr>
              <a:t>on: </a:t>
            </a:r>
            <a:r>
              <a:rPr lang="en-US" sz="2600" u="sng" dirty="0" smtClean="0">
                <a:solidFill>
                  <a:srgbClr val="FF0000"/>
                </a:solidFill>
                <a:latin typeface="Berlin Sans FB" pitchFamily="34" charset="0"/>
              </a:rPr>
              <a:t>Retention </a:t>
            </a:r>
            <a:r>
              <a:rPr lang="en-US" sz="2600" u="sng" dirty="0">
                <a:solidFill>
                  <a:srgbClr val="FF0000"/>
                </a:solidFill>
                <a:latin typeface="Berlin Sans FB" pitchFamily="34" charset="0"/>
              </a:rPr>
              <a:t>of </a:t>
            </a:r>
            <a:r>
              <a:rPr lang="en-US" sz="2600" u="sng" dirty="0" smtClean="0">
                <a:solidFill>
                  <a:srgbClr val="FF0000"/>
                </a:solidFill>
                <a:latin typeface="Berlin Sans FB" pitchFamily="34" charset="0"/>
              </a:rPr>
              <a:t>intact drug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00B050"/>
                </a:solidFill>
                <a:latin typeface="Arial Narrow" pitchFamily="34" charset="0"/>
              </a:rPr>
              <a:t>(that may </a:t>
            </a:r>
            <a:r>
              <a:rPr lang="en-US" sz="2600" b="1" dirty="0">
                <a:solidFill>
                  <a:srgbClr val="00B050"/>
                </a:solidFill>
                <a:latin typeface="Arial Narrow" pitchFamily="34" charset="0"/>
              </a:rPr>
              <a:t>fail to quantitate clearly the </a:t>
            </a:r>
            <a:r>
              <a:rPr lang="en-US" sz="2600" b="1" dirty="0" smtClean="0">
                <a:solidFill>
                  <a:srgbClr val="00B050"/>
                </a:solidFill>
                <a:latin typeface="Arial Narrow" pitchFamily="34" charset="0"/>
              </a:rPr>
              <a:t>compound's shelf-life)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Assay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variation may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equal 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exceed the limited apparent degradation,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particularly at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the low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temp. (room-temp. shelf-life).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Correction: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Analysis of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the appearance of decay product(s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), which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may total only 1 to 5% of the sample. 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Additional analytic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data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by (TLC, fluorescence,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or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UV/VIS spectroscopy) to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determine precisely the kinetics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of decay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product(s) appearance, and to establish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a room-temperature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shelf-life for the drug candidate.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992880" y="2209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03953"/>
      </p:ext>
    </p:extLst>
  </p:cSld>
  <p:clrMapOvr>
    <a:masterClrMapping/>
  </p:clrMapOvr>
  <p:transition spd="med" advClick="0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8600"/>
            <a:ext cx="7467600" cy="6400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000" dirty="0" smtClean="0">
                <a:latin typeface="Berlin Sans FB Demi" pitchFamily="34" charset="0"/>
              </a:rPr>
              <a:t>Assay of solid </a:t>
            </a:r>
            <a:r>
              <a:rPr lang="en-US" sz="3000" dirty="0">
                <a:latin typeface="Berlin Sans FB Demi" pitchFamily="34" charset="0"/>
              </a:rPr>
              <a:t>state </a:t>
            </a:r>
            <a:r>
              <a:rPr lang="en-US" sz="3000" dirty="0" smtClean="0">
                <a:latin typeface="Berlin Sans FB Demi" pitchFamily="34" charset="0"/>
              </a:rPr>
              <a:t>reactions studies for </a:t>
            </a:r>
            <a:r>
              <a:rPr lang="en-US" sz="3000" dirty="0">
                <a:latin typeface="Berlin Sans FB Demi" pitchFamily="34" charset="0"/>
              </a:rPr>
              <a:t>the intact compound. </a:t>
            </a:r>
            <a:endParaRPr lang="en-US" sz="3000" dirty="0" smtClean="0">
              <a:latin typeface="Berlin Sans FB Demi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600" dirty="0" smtClean="0">
                <a:solidFill>
                  <a:srgbClr val="FF0000"/>
                </a:solidFill>
                <a:latin typeface="Arial Rounded MT Bold" pitchFamily="34" charset="0"/>
              </a:rPr>
              <a:t>Polymorphic changes,</a:t>
            </a:r>
            <a:r>
              <a:rPr lang="en-US" sz="2600" dirty="0" smtClean="0">
                <a:latin typeface="Arial Rounded MT Bold" pitchFamily="34" charset="0"/>
              </a:rPr>
              <a:t> </a:t>
            </a:r>
            <a:r>
              <a:rPr lang="en-US" sz="2600" dirty="0" smtClean="0">
                <a:solidFill>
                  <a:srgbClr val="00B050"/>
                </a:solidFill>
                <a:latin typeface="Berlin Sans FB" pitchFamily="34" charset="0"/>
              </a:rPr>
              <a:t>detected </a:t>
            </a:r>
            <a:r>
              <a:rPr lang="en-US" sz="2600" dirty="0">
                <a:solidFill>
                  <a:srgbClr val="00B050"/>
                </a:solidFill>
                <a:latin typeface="Berlin Sans FB" pitchFamily="34" charset="0"/>
              </a:rPr>
              <a:t>by </a:t>
            </a:r>
            <a:r>
              <a:rPr lang="en-US" sz="2600" dirty="0" smtClean="0">
                <a:solidFill>
                  <a:srgbClr val="00B050"/>
                </a:solidFill>
                <a:latin typeface="Berlin Sans FB" pitchFamily="34" charset="0"/>
              </a:rPr>
              <a:t>DSC </a:t>
            </a:r>
            <a:r>
              <a:rPr lang="en-US" sz="2600" dirty="0">
                <a:solidFill>
                  <a:srgbClr val="00B050"/>
                </a:solidFill>
                <a:latin typeface="Berlin Sans FB" pitchFamily="34" charset="0"/>
              </a:rPr>
              <a:t>or </a:t>
            </a:r>
            <a:r>
              <a:rPr lang="en-US" sz="2600" dirty="0" smtClean="0">
                <a:solidFill>
                  <a:srgbClr val="00B050"/>
                </a:solidFill>
                <a:latin typeface="Berlin Sans FB" pitchFamily="34" charset="0"/>
              </a:rPr>
              <a:t>IR.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600" dirty="0" smtClean="0">
                <a:solidFill>
                  <a:srgbClr val="FF0000"/>
                </a:solidFill>
                <a:latin typeface="Arial Rounded MT Bold" pitchFamily="34" charset="0"/>
              </a:rPr>
              <a:t>Surface discoloration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latin typeface="Arial Rounded MT Bold" pitchFamily="34" charset="0"/>
              </a:rPr>
              <a:t>(due </a:t>
            </a:r>
            <a:r>
              <a:rPr lang="en-US" sz="2600" dirty="0">
                <a:latin typeface="Arial Rounded MT Bold" pitchFamily="34" charset="0"/>
              </a:rPr>
              <a:t>to oxidation or reaction with </a:t>
            </a:r>
            <a:r>
              <a:rPr lang="en-US" sz="2600" dirty="0" smtClean="0">
                <a:latin typeface="Arial Rounded MT Bold" pitchFamily="34" charset="0"/>
              </a:rPr>
              <a:t>excipients), </a:t>
            </a:r>
            <a:r>
              <a:rPr lang="en-US" sz="2600" dirty="0" smtClean="0">
                <a:solidFill>
                  <a:srgbClr val="00B050"/>
                </a:solidFill>
                <a:latin typeface="Berlin Sans FB" pitchFamily="34" charset="0"/>
              </a:rPr>
              <a:t>surface reflectance measurements </a:t>
            </a:r>
            <a:r>
              <a:rPr lang="en-US" sz="2600" dirty="0">
                <a:solidFill>
                  <a:srgbClr val="00B050"/>
                </a:solidFill>
                <a:latin typeface="Berlin Sans FB" pitchFamily="34" charset="0"/>
              </a:rPr>
              <a:t>on </a:t>
            </a:r>
            <a:r>
              <a:rPr lang="en-US" sz="2600" dirty="0" smtClean="0">
                <a:solidFill>
                  <a:srgbClr val="00B050"/>
                </a:solidFill>
                <a:latin typeface="Berlin Sans FB" pitchFamily="34" charset="0"/>
              </a:rPr>
              <a:t>tri-stimulus or diffuse </a:t>
            </a:r>
            <a:r>
              <a:rPr lang="en-US" sz="2600" dirty="0">
                <a:solidFill>
                  <a:srgbClr val="00B050"/>
                </a:solidFill>
                <a:latin typeface="Berlin Sans FB" pitchFamily="34" charset="0"/>
              </a:rPr>
              <a:t>reflectance equipment may be more </a:t>
            </a:r>
            <a:r>
              <a:rPr lang="en-US" sz="2600" dirty="0" smtClean="0">
                <a:solidFill>
                  <a:srgbClr val="00B050"/>
                </a:solidFill>
                <a:latin typeface="Berlin Sans FB" pitchFamily="34" charset="0"/>
              </a:rPr>
              <a:t>sensitive than HPLC </a:t>
            </a:r>
            <a:r>
              <a:rPr lang="en-US" sz="2600" dirty="0">
                <a:solidFill>
                  <a:srgbClr val="00B050"/>
                </a:solidFill>
                <a:latin typeface="Berlin Sans FB" pitchFamily="34" charset="0"/>
              </a:rPr>
              <a:t>assay</a:t>
            </a:r>
            <a:r>
              <a:rPr lang="en-US" sz="2600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Application 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: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determine the solid state stability profile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of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new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compound 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Weighed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samples are placed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in open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screw cap vials and are exposed directly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to a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variety of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temp.,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humidities, and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light intensities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for up to 12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weeks.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Samples consist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of three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5-10 mg weighed samples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at each data point for HPLC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analysis and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approximately 10 to 50 mg of sample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for polymorph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evaluation by DSC and IR ( ~2 mg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in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</a:rPr>
              <a:t>KBr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and -20 mg in </a:t>
            </a:r>
            <a:r>
              <a:rPr lang="en-US" b="1" dirty="0" err="1">
                <a:solidFill>
                  <a:srgbClr val="FF0000"/>
                </a:solidFill>
                <a:latin typeface="Arial Narrow" pitchFamily="34" charset="0"/>
              </a:rPr>
              <a:t>Nujol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749191045"/>
      </p:ext>
    </p:extLst>
  </p:cSld>
  <p:clrMapOvr>
    <a:masterClrMapping/>
  </p:clrMapOvr>
  <p:transition spd="med" advClick="0">
    <p:cover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2484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300" u="sng" dirty="0" smtClean="0">
                <a:solidFill>
                  <a:srgbClr val="0070C0"/>
                </a:solidFill>
                <a:latin typeface="Arial Black" pitchFamily="34" charset="0"/>
              </a:rPr>
              <a:t>Application 2:</a:t>
            </a:r>
            <a:r>
              <a:rPr lang="en-US" sz="3300" dirty="0" smtClean="0">
                <a:solidFill>
                  <a:srgbClr val="0070C0"/>
                </a:solidFill>
              </a:rPr>
              <a:t> </a:t>
            </a:r>
            <a:r>
              <a:rPr lang="en-US" sz="3300" b="1" dirty="0" smtClean="0">
                <a:solidFill>
                  <a:srgbClr val="0070C0"/>
                </a:solidFill>
                <a:latin typeface="Arial Black" pitchFamily="34" charset="0"/>
              </a:rPr>
              <a:t>surface oxidation test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Samples stored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in large (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25-ml) vials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for injection capped with a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Teflon-lined rubber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stopper and the headspace flooded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with dry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oxygen. </a:t>
            </a:r>
            <a:endParaRPr lang="en-US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pPr marL="457200" indent="-457200" algn="just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A second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set of vials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tested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in which the atmosphere is flooded with dry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nitrogen (</a:t>
            </a:r>
            <a:r>
              <a:rPr lang="en-US" u="sng" dirty="0" smtClean="0">
                <a:solidFill>
                  <a:srgbClr val="FF0000"/>
                </a:solidFill>
                <a:latin typeface="Berlin Sans FB" pitchFamily="34" charset="0"/>
              </a:rPr>
              <a:t>to </a:t>
            </a:r>
            <a:r>
              <a:rPr lang="en-US" u="sng" dirty="0">
                <a:solidFill>
                  <a:srgbClr val="FF0000"/>
                </a:solidFill>
                <a:latin typeface="Berlin Sans FB" pitchFamily="34" charset="0"/>
              </a:rPr>
              <a:t>confirm that the decay </a:t>
            </a:r>
            <a:r>
              <a:rPr lang="en-US" u="sng" dirty="0" smtClean="0">
                <a:solidFill>
                  <a:srgbClr val="FF0000"/>
                </a:solidFill>
                <a:latin typeface="Berlin Sans FB" pitchFamily="34" charset="0"/>
              </a:rPr>
              <a:t>observed is </a:t>
            </a:r>
            <a:r>
              <a:rPr lang="en-US" u="sng" dirty="0">
                <a:solidFill>
                  <a:srgbClr val="FF0000"/>
                </a:solidFill>
                <a:latin typeface="Berlin Sans FB" pitchFamily="34" charset="0"/>
              </a:rPr>
              <a:t>due solely to oxygen rather than to </a:t>
            </a:r>
            <a:r>
              <a:rPr lang="en-US" u="sng" dirty="0" smtClean="0">
                <a:solidFill>
                  <a:srgbClr val="FF0000"/>
                </a:solidFill>
                <a:latin typeface="Berlin Sans FB" pitchFamily="34" charset="0"/>
              </a:rPr>
              <a:t>reduced humidity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). </a:t>
            </a:r>
          </a:p>
          <a:p>
            <a:pPr marL="457200" indent="-457200" algn="just">
              <a:buFont typeface="+mj-lt"/>
              <a:buAutoNum type="alphaUcPeriod"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sz="2600" u="sng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After </a:t>
            </a:r>
            <a:r>
              <a:rPr lang="en-US" sz="2600" u="sng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a fixed exposure </a:t>
            </a:r>
            <a:r>
              <a:rPr lang="en-US" sz="2600" u="sng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time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(</a:t>
            </a:r>
            <a:r>
              <a:rPr lang="en-US" sz="2600" dirty="0" smtClean="0">
                <a:solidFill>
                  <a:srgbClr val="7030A0"/>
                </a:solidFill>
                <a:latin typeface="Berlin Sans FB Demi" pitchFamily="34" charset="0"/>
              </a:rPr>
              <a:t>samples removed </a:t>
            </a:r>
            <a:r>
              <a:rPr lang="en-US" sz="2600" dirty="0">
                <a:solidFill>
                  <a:srgbClr val="7030A0"/>
                </a:solidFill>
                <a:latin typeface="Berlin Sans FB Demi" pitchFamily="34" charset="0"/>
              </a:rPr>
              <a:t>and analyzed by </a:t>
            </a:r>
            <a:r>
              <a:rPr lang="en-US" sz="2600" dirty="0" smtClean="0">
                <a:solidFill>
                  <a:srgbClr val="7030A0"/>
                </a:solidFill>
                <a:latin typeface="Berlin Sans FB Demi" pitchFamily="34" charset="0"/>
              </a:rPr>
              <a:t>multiple methods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600" dirty="0">
                <a:solidFill>
                  <a:srgbClr val="7030A0"/>
                </a:solidFill>
                <a:latin typeface="Berlin Sans FB Demi" pitchFamily="34" charset="0"/>
              </a:rPr>
              <a:t>to check for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600" u="sng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chemical stability, </a:t>
            </a:r>
            <a:r>
              <a:rPr lang="en-US" sz="2600" u="sng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polymorphic changes</a:t>
            </a:r>
            <a:r>
              <a:rPr lang="en-US" sz="2600" u="sng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, and </a:t>
            </a:r>
            <a:r>
              <a:rPr lang="en-US" sz="2600" u="sng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discoloration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).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2600" dirty="0" smtClean="0">
                <a:solidFill>
                  <a:srgbClr val="00B050"/>
                </a:solidFill>
                <a:latin typeface="Berlin Sans FB Demi" pitchFamily="34" charset="0"/>
              </a:rPr>
              <a:t>Results of the </a:t>
            </a:r>
            <a:r>
              <a:rPr lang="en-US" sz="2600" dirty="0">
                <a:solidFill>
                  <a:srgbClr val="00B050"/>
                </a:solidFill>
                <a:latin typeface="Berlin Sans FB Demi" pitchFamily="34" charset="0"/>
              </a:rPr>
              <a:t>decay process may be analyzed </a:t>
            </a:r>
            <a:r>
              <a:rPr lang="en-US" sz="2600" dirty="0" smtClean="0">
                <a:solidFill>
                  <a:srgbClr val="00B050"/>
                </a:solidFill>
                <a:latin typeface="Berlin Sans FB Demi" pitchFamily="34" charset="0"/>
              </a:rPr>
              <a:t>by: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Either zero-order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or first-order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kinetics (if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the amount of decay is less than 15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to 20%).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The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same kinetic order should be used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to analyze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the data at each temperature if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possible.</a:t>
            </a:r>
            <a:endParaRPr lang="en-US" b="1" dirty="0">
              <a:solidFill>
                <a:srgbClr val="00B050"/>
              </a:solidFill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Samples exposed to oxygen, light, and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humidity may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suggest the need for a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follow up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stability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test.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8600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038600" y="3886200"/>
            <a:ext cx="457200" cy="496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ip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638800"/>
          </a:xfrm>
        </p:spPr>
        <p:txBody>
          <a:bodyPr/>
          <a:lstStyle/>
          <a:p>
            <a:pPr algn="just"/>
            <a:r>
              <a:rPr lang="en-US" sz="2800" u="sng" dirty="0" smtClean="0">
                <a:latin typeface="Arial Black" pitchFamily="34" charset="0"/>
              </a:rPr>
              <a:t>Important note: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If humidity </a:t>
            </a:r>
            <a:r>
              <a:rPr lang="en-US" sz="2800" dirty="0">
                <a:solidFill>
                  <a:srgbClr val="FF0000"/>
                </a:solidFill>
                <a:latin typeface="Berlin Sans FB Demi" pitchFamily="34" charset="0"/>
              </a:rPr>
              <a:t>is not a factor </a:t>
            </a: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in drug stability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u="sng" dirty="0" smtClean="0">
                <a:solidFill>
                  <a:srgbClr val="00B050"/>
                </a:solidFill>
                <a:latin typeface="Berlin Sans FB Demi" pitchFamily="34" charset="0"/>
              </a:rPr>
              <a:t>Arrhenius </a:t>
            </a:r>
            <a:r>
              <a:rPr lang="en-US" u="sng" dirty="0">
                <a:solidFill>
                  <a:srgbClr val="00B050"/>
                </a:solidFill>
                <a:latin typeface="Berlin Sans FB Demi" pitchFamily="34" charset="0"/>
              </a:rPr>
              <a:t>plot may be </a:t>
            </a:r>
            <a:r>
              <a:rPr lang="en-US" u="sng" dirty="0" smtClean="0">
                <a:solidFill>
                  <a:srgbClr val="00B050"/>
                </a:solidFill>
                <a:latin typeface="Berlin Sans FB Demi" pitchFamily="34" charset="0"/>
              </a:rPr>
              <a:t>constructed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(if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linear, it may be extrapolated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to "use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" conditions for predicting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shelf-life).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457200" indent="-457200" algn="just">
              <a:buFont typeface="+mj-lt"/>
              <a:buAutoNum type="arabicPeriod" startAt="2"/>
            </a:pP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If humidity </a:t>
            </a:r>
            <a:r>
              <a:rPr lang="en-US" sz="2800" dirty="0">
                <a:solidFill>
                  <a:srgbClr val="FF0000"/>
                </a:solidFill>
                <a:latin typeface="Berlin Sans FB Demi" pitchFamily="34" charset="0"/>
              </a:rPr>
              <a:t>directly affects drug </a:t>
            </a: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stability</a:t>
            </a:r>
          </a:p>
          <a:p>
            <a:pPr marL="457200" indent="-457200" algn="just">
              <a:buFont typeface="+mj-lt"/>
              <a:buAutoNum type="arabicPeriod" startAt="2"/>
            </a:pPr>
            <a:endParaRPr lang="en-US" sz="2800" dirty="0"/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Conc. of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water in the atmosphere may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be determined from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the relative humidity and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temperature by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using </a:t>
            </a:r>
            <a:r>
              <a:rPr lang="en-US" dirty="0" err="1">
                <a:solidFill>
                  <a:srgbClr val="00B050"/>
                </a:solidFill>
                <a:latin typeface="Berlin Sans FB Demi" pitchFamily="34" charset="0"/>
              </a:rPr>
              <a:t>psychrometric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 charts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52800" y="1600200"/>
            <a:ext cx="533400" cy="2962656"/>
            <a:chOff x="3352800" y="1600200"/>
            <a:chExt cx="533400" cy="2962656"/>
          </a:xfrm>
        </p:grpSpPr>
        <p:sp>
          <p:nvSpPr>
            <p:cNvPr id="4" name="Down Arrow 3"/>
            <p:cNvSpPr/>
            <p:nvPr/>
          </p:nvSpPr>
          <p:spPr>
            <a:xfrm>
              <a:off x="3429000" y="1600200"/>
              <a:ext cx="4572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3352800" y="4105656"/>
              <a:ext cx="5334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54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allery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76200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Compatibility between bulk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drug with excipients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stability studies: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Must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be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established during production of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solid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D.F.</a:t>
            </a:r>
            <a:endParaRPr lang="en-US" dirty="0">
              <a:solidFill>
                <a:srgbClr val="00B050"/>
              </a:solidFill>
              <a:latin typeface="Berlin Sans FB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No. of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excipients may be reduced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by considering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the results of the solid state and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solution stability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profiles. </a:t>
            </a:r>
            <a:endParaRPr lang="en-US" dirty="0" smtClean="0">
              <a:solidFill>
                <a:srgbClr val="00B050"/>
              </a:solidFill>
              <a:latin typeface="Berlin Sans FB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dirty="0" smtClean="0"/>
          </a:p>
          <a:p>
            <a:pPr marL="0" indent="0" algn="just">
              <a:buNone/>
            </a:pPr>
            <a:r>
              <a:rPr lang="en-US" u="sng" dirty="0" smtClean="0">
                <a:latin typeface="Arial Black" pitchFamily="34" charset="0"/>
              </a:rPr>
              <a:t>E.g.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1- compound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with bulk instability at high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humidity          formulated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with anhydrous excipients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2- pH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Max.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drug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stability should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match the pH of an aqueous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suspension 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solution of the drug and excipient.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815084" y="38862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u="sng" dirty="0" smtClean="0">
                <a:latin typeface="Arial Black" pitchFamily="34" charset="0"/>
              </a:rPr>
              <a:t>Application: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Excipient blended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with the drug at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levels with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respect to a final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dosage form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(e.g., 10:1 drug to disintegrant and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1:1 drug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to filler such as lactose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Each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blend is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then divided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into weighed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aliquots (tested for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stability at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elevated temp.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(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50°C) but lower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than the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M.P.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of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ingredients.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Early inspection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(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T≈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2 days)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of these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stability samples may allow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removing or select of those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samples with a phase change and allow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for re-testing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at a lower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temp.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sz="2600" u="sng" dirty="0" smtClean="0">
                <a:solidFill>
                  <a:srgbClr val="C00000"/>
                </a:solidFill>
                <a:latin typeface="Arial Black" pitchFamily="34" charset="0"/>
              </a:rPr>
              <a:t>Note:</a:t>
            </a:r>
            <a:r>
              <a:rPr lang="en-US" sz="2600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addition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small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batches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hypothetical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capsule 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tablet (2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or more) should be prepared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and tested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in the same stability protocol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(to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check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for possible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incompatibilities arising from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multicomponent formulation).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2590800"/>
            <a:ext cx="838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doors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Solid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granulation formulations stability study:</a:t>
            </a:r>
          </a:p>
          <a:p>
            <a:pPr marL="0" indent="0" algn="just">
              <a:buNone/>
            </a:pPr>
            <a:r>
              <a:rPr lang="en-US" b="1" u="sng" dirty="0" smtClean="0">
                <a:latin typeface="Berlin Sans FB Demi" pitchFamily="34" charset="0"/>
              </a:rPr>
              <a:t>Application: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Checked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by excessive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wet down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and drying (in a 50°C forced air oven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for 48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hours) of samples of the </a:t>
            </a:r>
            <a:r>
              <a:rPr lang="en-US" u="sng" dirty="0">
                <a:latin typeface="Berlin Sans FB Demi" pitchFamily="34" charset="0"/>
              </a:rPr>
              <a:t>unformulated </a:t>
            </a:r>
            <a:r>
              <a:rPr lang="en-US" u="sng" dirty="0" smtClean="0">
                <a:latin typeface="Berlin Sans FB Demi" pitchFamily="34" charset="0"/>
              </a:rPr>
              <a:t>bulk, excipient-drug </a:t>
            </a:r>
            <a:r>
              <a:rPr lang="en-US" u="sng" dirty="0">
                <a:latin typeface="Berlin Sans FB Demi" pitchFamily="34" charset="0"/>
              </a:rPr>
              <a:t>blends and the hypothetic formulations</a:t>
            </a:r>
            <a:r>
              <a:rPr lang="en-US" u="sng" dirty="0" smtClean="0">
                <a:latin typeface="Berlin Sans FB Demi" pitchFamily="34" charset="0"/>
              </a:rPr>
              <a:t>.</a:t>
            </a:r>
          </a:p>
          <a:p>
            <a:pPr marL="0" indent="0" algn="just">
              <a:buNone/>
            </a:pPr>
            <a:endParaRPr lang="en-US" u="sng" dirty="0"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u="sng" dirty="0" smtClean="0">
                <a:solidFill>
                  <a:srgbClr val="0070C0"/>
                </a:solidFill>
                <a:latin typeface="Berlin Sans FB Demi" pitchFamily="34" charset="0"/>
              </a:rPr>
              <a:t>Note: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These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wet downs should utilize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only pharmaceutically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acceptable solvents with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and without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such approved binders as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methylcellulose and PVP.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Besides chemical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stability, the unformulated bulk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samples exposed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to each granulation solvent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should be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checked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for: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Crystallinity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, polymorph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conversion, and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solvate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formation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en-US" dirty="0" smtClean="0"/>
              <a:t>severely </a:t>
            </a:r>
            <a:r>
              <a:rPr lang="en-US" dirty="0"/>
              <a:t>alter dissolution or </a:t>
            </a:r>
            <a:r>
              <a:rPr lang="en-US" dirty="0" smtClean="0"/>
              <a:t>bioavailability.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038600" y="5715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switch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33944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229600" cy="6324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Equilibrium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solubility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determination: </a:t>
            </a:r>
          </a:p>
          <a:p>
            <a:pPr marL="0" indent="0" algn="just">
              <a:buNone/>
            </a:pPr>
            <a:r>
              <a:rPr lang="en-US" dirty="0" smtClean="0">
                <a:latin typeface="Arial Rounded MT Bold" pitchFamily="34" charset="0"/>
              </a:rPr>
              <a:t>1- An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excess amount of drug is dispersed in a solvent that </a:t>
            </a:r>
            <a:r>
              <a:rPr lang="en-US" dirty="0">
                <a:latin typeface="Arial Rounded MT Bold" pitchFamily="34" charset="0"/>
              </a:rPr>
              <a:t>is agitated at a constant temperature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Arial Rounded MT Bold" pitchFamily="34" charset="0"/>
              </a:rPr>
              <a:t>2-Samples </a:t>
            </a:r>
            <a:r>
              <a:rPr lang="en-US" dirty="0" smtClean="0">
                <a:latin typeface="Arial Rounded MT Bold" pitchFamily="34" charset="0"/>
              </a:rPr>
              <a:t>are: 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a- withdrawn </a:t>
            </a:r>
            <a:r>
              <a:rPr lang="en-US" dirty="0">
                <a:solidFill>
                  <a:srgbClr val="0070C0"/>
                </a:solidFill>
                <a:latin typeface="Arial Rounded MT Bold" pitchFamily="34" charset="0"/>
              </a:rPr>
              <a:t>as a function of time, 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b- clarified by centrifugation</a:t>
            </a:r>
            <a:r>
              <a:rPr lang="en-US" dirty="0">
                <a:solidFill>
                  <a:srgbClr val="0070C0"/>
                </a:solidFill>
                <a:latin typeface="Arial Rounded MT Bold" pitchFamily="34" charset="0"/>
              </a:rPr>
              <a:t>, 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c- and </a:t>
            </a:r>
            <a:r>
              <a:rPr lang="en-US" dirty="0">
                <a:solidFill>
                  <a:srgbClr val="0070C0"/>
                </a:solidFill>
                <a:latin typeface="Arial Rounded MT Bold" pitchFamily="34" charset="0"/>
              </a:rPr>
              <a:t>assayed to establish a 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plateau concentration</a:t>
            </a:r>
            <a:r>
              <a:rPr lang="en-US" dirty="0">
                <a:solidFill>
                  <a:srgbClr val="0070C0"/>
                </a:solidFill>
                <a:latin typeface="Arial Rounded MT Bold" pitchFamily="34" charset="0"/>
              </a:rPr>
              <a:t>. </a:t>
            </a:r>
            <a:endParaRPr lang="en-US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0070C0"/>
              </a:solidFill>
              <a:latin typeface="Arial Rounded MT Bold" pitchFamily="34" charset="0"/>
            </a:endParaRPr>
          </a:p>
          <a:p>
            <a:pPr marL="0" indent="0" algn="just">
              <a:buNone/>
            </a:pPr>
            <a:r>
              <a:rPr lang="en-US" u="sng" dirty="0" smtClean="0">
                <a:solidFill>
                  <a:srgbClr val="00B050"/>
                </a:solidFill>
                <a:latin typeface="Arial Rounded MT Bold" pitchFamily="34" charset="0"/>
              </a:rPr>
              <a:t>Problem of this method: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A- Sample may involve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adsorption or incomplete removal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of the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excess drug during filtration or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centrifugation steps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B- If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excess drug is not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solid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but an oil, sample preparation may be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even more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difficult. </a:t>
            </a:r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C- Drugs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capable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of ionization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may require different methods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of removing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excess drug, </a:t>
            </a:r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owing to altered </a:t>
            </a:r>
            <a:r>
              <a:rPr lang="en-U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adsorption properties</a:t>
            </a:r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28108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05800" cy="6553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b="1" u="sng" dirty="0" smtClean="0">
                <a:solidFill>
                  <a:srgbClr val="7030A0"/>
                </a:solidFill>
                <a:latin typeface="Arial Black" pitchFamily="34" charset="0"/>
              </a:rPr>
              <a:t>Characterization of samples: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Filtered 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saturated </a:t>
            </a: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solutions examined 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using a </a:t>
            </a: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high-intensity light 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beam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u="sng" dirty="0">
                <a:latin typeface="Berlin Sans FB" pitchFamily="34" charset="0"/>
              </a:rPr>
              <a:t>to detect the presence of </a:t>
            </a:r>
            <a:r>
              <a:rPr lang="en-US" u="sng" dirty="0" smtClean="0">
                <a:latin typeface="Berlin Sans FB" pitchFamily="34" charset="0"/>
              </a:rPr>
              <a:t>a finely </a:t>
            </a:r>
            <a:r>
              <a:rPr lang="en-US" u="sng" dirty="0">
                <a:latin typeface="Berlin Sans FB" pitchFamily="34" charset="0"/>
              </a:rPr>
              <a:t>dispersed oil or </a:t>
            </a:r>
            <a:r>
              <a:rPr lang="en-US" u="sng" dirty="0" smtClean="0">
                <a:latin typeface="Berlin Sans FB" pitchFamily="34" charset="0"/>
              </a:rPr>
              <a:t>solid.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Solutions examined 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conveniently with a light </a:t>
            </a: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microscope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u="sng" dirty="0" smtClean="0">
                <a:latin typeface="Berlin Sans FB" pitchFamily="34" charset="0"/>
              </a:rPr>
              <a:t>(particles </a:t>
            </a:r>
            <a:r>
              <a:rPr lang="en-US" u="sng" dirty="0">
                <a:latin typeface="Berlin Sans FB" pitchFamily="34" charset="0"/>
              </a:rPr>
              <a:t>or droplets of 1 </a:t>
            </a:r>
            <a:r>
              <a:rPr lang="el-GR" u="sng" dirty="0" smtClean="0">
                <a:latin typeface="Calibri"/>
              </a:rPr>
              <a:t>ϻ</a:t>
            </a:r>
            <a:r>
              <a:rPr lang="en-US" u="sng" dirty="0">
                <a:latin typeface="Berlin Sans FB" pitchFamily="34" charset="0"/>
              </a:rPr>
              <a:t> </a:t>
            </a:r>
            <a:r>
              <a:rPr lang="en-US" u="sng" dirty="0" smtClean="0">
                <a:latin typeface="Berlin Sans FB" pitchFamily="34" charset="0"/>
              </a:rPr>
              <a:t>or greater can </a:t>
            </a:r>
            <a:r>
              <a:rPr lang="en-US" u="sng" dirty="0">
                <a:latin typeface="Berlin Sans FB" pitchFamily="34" charset="0"/>
              </a:rPr>
              <a:t>be distinguished if present in </a:t>
            </a:r>
            <a:r>
              <a:rPr lang="en-US" u="sng" dirty="0" smtClean="0">
                <a:latin typeface="Berlin Sans FB" pitchFamily="34" charset="0"/>
              </a:rPr>
              <a:t>sufficient concentration).</a:t>
            </a:r>
          </a:p>
          <a:p>
            <a:pPr marL="457200" indent="-457200" algn="just">
              <a:buFont typeface="+mj-lt"/>
              <a:buAutoNum type="arabicPeriod"/>
            </a:pPr>
            <a:endParaRPr lang="en-US" u="sng" dirty="0">
              <a:latin typeface="Berlin Sans FB" pitchFamily="34" charset="0"/>
            </a:endParaRPr>
          </a:p>
          <a:p>
            <a:pPr marL="0" indent="0" algn="just">
              <a:buNone/>
            </a:pPr>
            <a:r>
              <a:rPr lang="en-US" sz="3500" u="sng" dirty="0" smtClean="0">
                <a:latin typeface="Arial Black" pitchFamily="34" charset="0"/>
              </a:rPr>
              <a:t>Note: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1- Solubility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values that are useful in a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candidate's early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development are those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in: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u="sng" dirty="0" smtClean="0">
                <a:solidFill>
                  <a:srgbClr val="00B050"/>
                </a:solidFill>
                <a:latin typeface="Berlin Sans FB" pitchFamily="34" charset="0"/>
              </a:rPr>
              <a:t>D.W., </a:t>
            </a:r>
            <a:r>
              <a:rPr lang="en-US" u="sng" dirty="0">
                <a:solidFill>
                  <a:srgbClr val="00B050"/>
                </a:solidFill>
                <a:latin typeface="Berlin Sans FB" pitchFamily="34" charset="0"/>
              </a:rPr>
              <a:t>0.9% NaCl, 0.01M HCl, 0.1M HCl, </a:t>
            </a:r>
            <a:r>
              <a:rPr lang="en-US" u="sng" dirty="0" smtClean="0">
                <a:solidFill>
                  <a:srgbClr val="00B050"/>
                </a:solidFill>
                <a:latin typeface="Berlin Sans FB" pitchFamily="34" charset="0"/>
              </a:rPr>
              <a:t>and 0.1M </a:t>
            </a:r>
            <a:r>
              <a:rPr lang="en-US" u="sng" dirty="0" err="1">
                <a:solidFill>
                  <a:srgbClr val="00B050"/>
                </a:solidFill>
                <a:latin typeface="Berlin Sans FB" pitchFamily="34" charset="0"/>
              </a:rPr>
              <a:t>NaOH</a:t>
            </a:r>
            <a:r>
              <a:rPr lang="en-US" u="sng" dirty="0">
                <a:solidFill>
                  <a:srgbClr val="00B050"/>
                </a:solidFill>
                <a:latin typeface="Berlin Sans FB" pitchFamily="34" charset="0"/>
              </a:rPr>
              <a:t>, all at room </a:t>
            </a:r>
            <a:r>
              <a:rPr lang="en-US" u="sng" dirty="0" smtClean="0">
                <a:solidFill>
                  <a:srgbClr val="00B050"/>
                </a:solidFill>
                <a:latin typeface="Berlin Sans FB" pitchFamily="34" charset="0"/>
              </a:rPr>
              <a:t>temp. </a:t>
            </a:r>
            <a:r>
              <a:rPr lang="en-US" u="sng" dirty="0">
                <a:solidFill>
                  <a:srgbClr val="00B050"/>
                </a:solidFill>
                <a:latin typeface="Berlin Sans FB" pitchFamily="34" charset="0"/>
              </a:rPr>
              <a:t>as well </a:t>
            </a:r>
            <a:r>
              <a:rPr lang="en-US" u="sng" dirty="0" smtClean="0">
                <a:solidFill>
                  <a:srgbClr val="00B050"/>
                </a:solidFill>
                <a:latin typeface="Berlin Sans FB" pitchFamily="34" charset="0"/>
              </a:rPr>
              <a:t>as at </a:t>
            </a:r>
            <a:r>
              <a:rPr lang="en-US" u="sng" dirty="0">
                <a:solidFill>
                  <a:srgbClr val="00B050"/>
                </a:solidFill>
                <a:latin typeface="Berlin Sans FB" pitchFamily="34" charset="0"/>
              </a:rPr>
              <a:t>pH 7.4 buffer at </a:t>
            </a:r>
            <a:r>
              <a:rPr lang="en-US" u="sng" dirty="0" smtClean="0">
                <a:solidFill>
                  <a:srgbClr val="00B050"/>
                </a:solidFill>
                <a:latin typeface="Berlin Sans FB" pitchFamily="34" charset="0"/>
              </a:rPr>
              <a:t>37°C.</a:t>
            </a:r>
          </a:p>
          <a:p>
            <a:pPr marL="0" indent="0" algn="just">
              <a:buNone/>
            </a:pPr>
            <a:endParaRPr lang="en-US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Developing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suspensions or solutions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for toxicological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pharmacological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studies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Identify candidates with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a potential for bioavailability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problems.</a:t>
            </a:r>
          </a:p>
          <a:p>
            <a:pPr marL="0" indent="0" algn="just">
              <a:buNone/>
            </a:pPr>
            <a:endParaRPr lang="en-US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2- Drugs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having limited solubility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(&lt;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1%) in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the fluids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GIT often exhibit </a:t>
            </a:r>
            <a:r>
              <a:rPr lang="en-US" u="sng" dirty="0" smtClean="0">
                <a:solidFill>
                  <a:srgbClr val="0070C0"/>
                </a:solidFill>
                <a:latin typeface="Berlin Sans FB" pitchFamily="34" charset="0"/>
              </a:rPr>
              <a:t>poor </a:t>
            </a:r>
            <a:r>
              <a:rPr lang="en-US" u="sng" dirty="0">
                <a:solidFill>
                  <a:srgbClr val="0070C0"/>
                </a:solidFill>
                <a:latin typeface="Berlin Sans FB" pitchFamily="34" charset="0"/>
              </a:rPr>
              <a:t>or erratic absorption unless </a:t>
            </a:r>
            <a:r>
              <a:rPr lang="en-US" u="sng" dirty="0" smtClean="0">
                <a:solidFill>
                  <a:srgbClr val="0070C0"/>
                </a:solidFill>
                <a:latin typeface="Berlin Sans FB" pitchFamily="34" charset="0"/>
              </a:rPr>
              <a:t>D.F. are </a:t>
            </a:r>
            <a:r>
              <a:rPr lang="en-US" u="sng" dirty="0">
                <a:solidFill>
                  <a:srgbClr val="0070C0"/>
                </a:solidFill>
                <a:latin typeface="Berlin Sans FB" pitchFamily="34" charset="0"/>
              </a:rPr>
              <a:t>specifically tailored for the drug</a:t>
            </a:r>
            <a:r>
              <a:rPr lang="en-US" dirty="0">
                <a:solidFill>
                  <a:srgbClr val="0070C0"/>
                </a:solidFill>
                <a:latin typeface="Berlin Sans FB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14800" y="3657600"/>
            <a:ext cx="381000" cy="1295400"/>
            <a:chOff x="4114800" y="3505200"/>
            <a:chExt cx="381000" cy="1457325"/>
          </a:xfrm>
        </p:grpSpPr>
        <p:sp>
          <p:nvSpPr>
            <p:cNvPr id="4" name="Down Arrow 3"/>
            <p:cNvSpPr/>
            <p:nvPr/>
          </p:nvSpPr>
          <p:spPr>
            <a:xfrm>
              <a:off x="4114800" y="3505200"/>
              <a:ext cx="3810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4114800" y="4505325"/>
              <a:ext cx="3810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4448044"/>
      </p:ext>
    </p:extLst>
  </p:cSld>
  <p:clrMapOvr>
    <a:masterClrMapping/>
  </p:clrMapOvr>
  <p:transition spd="med" advClick="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79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/>
              <a:t>pKa</a:t>
            </a:r>
            <a:r>
              <a:rPr lang="en-US" b="1" dirty="0" smtClean="0"/>
              <a:t> Determinations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305800" cy="5791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Determination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of the dissociation constant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for a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drug capable of ionization within a pH range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of 1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to 10 is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important?</a:t>
            </a:r>
          </a:p>
          <a:p>
            <a:pPr marL="0" indent="0" algn="just">
              <a:buNone/>
            </a:pPr>
            <a:r>
              <a:rPr lang="en-US" b="1" dirty="0" smtClean="0">
                <a:latin typeface="Arial Narrow" pitchFamily="34" charset="0"/>
              </a:rPr>
              <a:t>since solubility and consequently absorption </a:t>
            </a:r>
            <a:r>
              <a:rPr lang="en-US" b="1" dirty="0">
                <a:latin typeface="Arial Narrow" pitchFamily="34" charset="0"/>
              </a:rPr>
              <a:t>can be altered by orders </a:t>
            </a:r>
            <a:r>
              <a:rPr lang="en-US" b="1" dirty="0" smtClean="0">
                <a:latin typeface="Arial Narrow" pitchFamily="34" charset="0"/>
              </a:rPr>
              <a:t>of magnitude </a:t>
            </a:r>
            <a:r>
              <a:rPr lang="en-US" b="1" dirty="0">
                <a:latin typeface="Arial Narrow" pitchFamily="34" charset="0"/>
              </a:rPr>
              <a:t>with changing pH. </a:t>
            </a:r>
            <a:endParaRPr lang="en-US" b="1" dirty="0" smtClean="0">
              <a:latin typeface="Arial Narrow" pitchFamily="34" charset="0"/>
            </a:endParaRP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The Henderson </a:t>
            </a:r>
            <a:r>
              <a:rPr lang="en-US" dirty="0" err="1" smtClean="0">
                <a:solidFill>
                  <a:srgbClr val="FF0000"/>
                </a:solidFill>
                <a:latin typeface="Berlin Sans FB" pitchFamily="34" charset="0"/>
              </a:rPr>
              <a:t>Hasselbalch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equation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provides an estimate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of the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ionized and un-ionized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drug concentration at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a particular pH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Berlin Sans FB Demi" pitchFamily="34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acidic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compounds                    For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basic c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ompounds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3"/>
          <a:stretch/>
        </p:blipFill>
        <p:spPr bwMode="auto">
          <a:xfrm>
            <a:off x="304800" y="5105400"/>
            <a:ext cx="3809999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05400"/>
            <a:ext cx="4038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331158"/>
      </p:ext>
    </p:extLst>
  </p:cSld>
  <p:clrMapOvr>
    <a:masterClrMapping/>
  </p:clrMapOvr>
  <p:transition spd="med" advClick="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7848600" cy="6324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latin typeface="Arial Black" pitchFamily="34" charset="0"/>
              </a:rPr>
              <a:t>For a weakly acidic drug with </a:t>
            </a:r>
            <a:r>
              <a:rPr lang="en-US" b="1" dirty="0" err="1">
                <a:latin typeface="Arial Black" pitchFamily="34" charset="0"/>
              </a:rPr>
              <a:t>pKa</a:t>
            </a:r>
            <a:r>
              <a:rPr lang="en-US" b="1" dirty="0">
                <a:latin typeface="Arial Black" pitchFamily="34" charset="0"/>
              </a:rPr>
              <a:t> </a:t>
            </a:r>
            <a:r>
              <a:rPr lang="en-US" b="1" dirty="0" smtClean="0">
                <a:latin typeface="Arial Black" pitchFamily="34" charset="0"/>
              </a:rPr>
              <a:t>value greater </a:t>
            </a:r>
            <a:r>
              <a:rPr lang="en-US" b="1" dirty="0">
                <a:latin typeface="Arial Black" pitchFamily="34" charset="0"/>
              </a:rPr>
              <a:t>than </a:t>
            </a:r>
            <a:r>
              <a:rPr lang="en-US" b="1" dirty="0" smtClean="0">
                <a:latin typeface="Arial Black" pitchFamily="34" charset="0"/>
              </a:rPr>
              <a:t>3: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the un-ionized form is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present within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the acidic contents of the stomach,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but the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drug is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ionized predominately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in the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neutral media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of the intestine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latin typeface="Arial Black" pitchFamily="34" charset="0"/>
              </a:rPr>
              <a:t>For </a:t>
            </a:r>
            <a:r>
              <a:rPr lang="en-US" dirty="0">
                <a:latin typeface="Arial Black" pitchFamily="34" charset="0"/>
              </a:rPr>
              <a:t>basic drugs such </a:t>
            </a:r>
            <a:r>
              <a:rPr lang="en-US" dirty="0" smtClean="0">
                <a:latin typeface="Arial Black" pitchFamily="34" charset="0"/>
              </a:rPr>
              <a:t>as erythromycin </a:t>
            </a:r>
            <a:r>
              <a:rPr lang="en-US" dirty="0">
                <a:latin typeface="Arial Black" pitchFamily="34" charset="0"/>
              </a:rPr>
              <a:t>and </a:t>
            </a:r>
            <a:r>
              <a:rPr lang="en-US" dirty="0" err="1" smtClean="0">
                <a:latin typeface="Arial Black" pitchFamily="34" charset="0"/>
              </a:rPr>
              <a:t>papaverine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</a:rPr>
              <a:t>(</a:t>
            </a:r>
            <a:r>
              <a:rPr lang="en-US" dirty="0" err="1" smtClean="0">
                <a:latin typeface="Arial Black" pitchFamily="34" charset="0"/>
              </a:rPr>
              <a:t>pKa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</a:rPr>
              <a:t>8 to 9</a:t>
            </a:r>
            <a:r>
              <a:rPr lang="en-US" dirty="0" smtClean="0">
                <a:latin typeface="Arial Black" pitchFamily="34" charset="0"/>
              </a:rPr>
              <a:t>):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ionized form is predominant in both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the stomach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and intestine. </a:t>
            </a:r>
            <a:endParaRPr lang="en-US" dirty="0" smtClean="0">
              <a:solidFill>
                <a:srgbClr val="0070C0"/>
              </a:solidFill>
              <a:latin typeface="Berlin Sans FB Demi" pitchFamily="34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0070C0"/>
              </a:solidFill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u="sng" dirty="0" smtClean="0">
                <a:solidFill>
                  <a:srgbClr val="00B050"/>
                </a:solidFill>
                <a:latin typeface="Arial Black" pitchFamily="34" charset="0"/>
              </a:rPr>
              <a:t>Important note:</a:t>
            </a: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The un-ionized drug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molecule is the species absorbed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from GIT</a:t>
            </a:r>
          </a:p>
          <a:p>
            <a:pPr marL="0" indent="0" algn="just">
              <a:buNone/>
            </a:pPr>
            <a:r>
              <a:rPr lang="en-US" b="1" u="sng" dirty="0" smtClean="0">
                <a:solidFill>
                  <a:srgbClr val="00B050"/>
                </a:solidFill>
                <a:latin typeface="Arial Narrow" pitchFamily="34" charset="0"/>
              </a:rPr>
              <a:t>But: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 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rate of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dissolution, lipid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solubility, common ion effects,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and metabolism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in the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GIT can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shift or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reverse predictions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of the extent and site of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absorption based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on pH alone.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90800" y="1906516"/>
            <a:ext cx="4876800" cy="1090344"/>
            <a:chOff x="2971800" y="1906516"/>
            <a:chExt cx="4708697" cy="1090344"/>
          </a:xfrm>
        </p:grpSpPr>
        <p:grpSp>
          <p:nvGrpSpPr>
            <p:cNvPr id="7" name="Group 6"/>
            <p:cNvGrpSpPr/>
            <p:nvPr/>
          </p:nvGrpSpPr>
          <p:grpSpPr>
            <a:xfrm>
              <a:off x="3266094" y="1906516"/>
              <a:ext cx="3825816" cy="721012"/>
              <a:chOff x="3266094" y="1906516"/>
              <a:chExt cx="3825816" cy="721012"/>
            </a:xfrm>
          </p:grpSpPr>
          <p:sp>
            <p:nvSpPr>
              <p:cNvPr id="6" name="Rectangle 1"/>
              <p:cNvSpPr>
                <a:spLocks noChangeArrowheads="1"/>
              </p:cNvSpPr>
              <p:nvPr/>
            </p:nvSpPr>
            <p:spPr bwMode="auto">
              <a:xfrm>
                <a:off x="3266094" y="1957730"/>
                <a:ext cx="1660421" cy="615553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Percent Ionized Formula</a:t>
                </a:r>
                <a:endParaRPr lang="en-US" sz="1400" dirty="0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074" name="Picture 2" descr="https://www.manuelsweb.com/images/formula12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035" y="1906516"/>
                <a:ext cx="2047875" cy="721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971800" y="2627528"/>
              <a:ext cx="47086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where x = -1 if acid drug or 1 if basic drug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1747742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3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7620000" cy="6477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A </a:t>
            </a:r>
            <a:r>
              <a:rPr lang="en-US" dirty="0" err="1">
                <a:solidFill>
                  <a:srgbClr val="FF0000"/>
                </a:solidFill>
                <a:latin typeface="Berlin Sans FB Demi" pitchFamily="34" charset="0"/>
              </a:rPr>
              <a:t>pKa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 value can be determined by a variety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of analytic methods:</a:t>
            </a:r>
          </a:p>
          <a:p>
            <a:pPr marL="0" indent="0" algn="just">
              <a:buNone/>
            </a:pPr>
            <a:endParaRPr lang="en-US" dirty="0">
              <a:latin typeface="Berlin Sans FB Demi" pitchFamily="34" charset="0"/>
            </a:endParaRPr>
          </a:p>
          <a:p>
            <a:pPr marL="0" indent="0" algn="just">
              <a:buNone/>
            </a:pPr>
            <a:endParaRPr lang="en-US" dirty="0" smtClean="0">
              <a:latin typeface="Berlin Sans FB Demi" pitchFamily="34" charset="0"/>
            </a:endParaRPr>
          </a:p>
          <a:p>
            <a:pPr marL="0" indent="0" algn="just">
              <a:buNone/>
            </a:pPr>
            <a:endParaRPr lang="en-US" dirty="0">
              <a:latin typeface="Berlin Sans FB Demi" pitchFamily="34" charset="0"/>
            </a:endParaRPr>
          </a:p>
          <a:p>
            <a:pPr marL="0" indent="0" algn="just">
              <a:buNone/>
            </a:pPr>
            <a:endParaRPr lang="en-US" dirty="0" smtClean="0">
              <a:latin typeface="Berlin Sans FB Demi" pitchFamily="34" charset="0"/>
            </a:endParaRPr>
          </a:p>
          <a:p>
            <a:pPr marL="0" indent="0" algn="just">
              <a:buNone/>
            </a:pPr>
            <a:endParaRPr lang="en-US" dirty="0">
              <a:latin typeface="Berlin Sans FB Demi" pitchFamily="34" charset="0"/>
            </a:endParaRPr>
          </a:p>
          <a:p>
            <a:pPr marL="0" indent="0" algn="just">
              <a:buNone/>
            </a:pPr>
            <a:endParaRPr lang="en-US" dirty="0" smtClean="0"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Preferred methods for detection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of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spectral shifts: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1- Ultraviolet </a:t>
            </a:r>
            <a:r>
              <a:rPr lang="en-US" dirty="0">
                <a:solidFill>
                  <a:srgbClr val="00B050"/>
                </a:solidFill>
                <a:latin typeface="Berlin Sans FB" pitchFamily="34" charset="0"/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UV) and Visible spectroscopy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Berlin Sans FB Demi" pitchFamily="34" charset="0"/>
              </a:rPr>
              <a:t>2- Second </a:t>
            </a:r>
            <a:r>
              <a:rPr lang="en-US" b="1" dirty="0">
                <a:solidFill>
                  <a:srgbClr val="00B050"/>
                </a:solidFill>
                <a:latin typeface="Berlin Sans FB Demi" pitchFamily="34" charset="0"/>
              </a:rPr>
              <a:t>method, potentiometric </a:t>
            </a:r>
            <a:r>
              <a:rPr lang="en-US" b="1" dirty="0" smtClean="0">
                <a:solidFill>
                  <a:srgbClr val="00B050"/>
                </a:solidFill>
                <a:latin typeface="Berlin Sans FB Demi" pitchFamily="34" charset="0"/>
              </a:rPr>
              <a:t>titration:</a:t>
            </a:r>
          </a:p>
          <a:p>
            <a:pPr marL="0" indent="0" algn="just">
              <a:buNone/>
            </a:pPr>
            <a:endParaRPr lang="en-US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0281878"/>
              </p:ext>
            </p:extLst>
          </p:nvPr>
        </p:nvGraphicFramePr>
        <p:xfrm>
          <a:off x="304800" y="1066800"/>
          <a:ext cx="7620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04800" y="4572000"/>
            <a:ext cx="7620000" cy="1856601"/>
            <a:chOff x="304800" y="4572000"/>
            <a:chExt cx="7620000" cy="1856601"/>
          </a:xfrm>
        </p:grpSpPr>
        <p:sp>
          <p:nvSpPr>
            <p:cNvPr id="6" name="Rectangle 5"/>
            <p:cNvSpPr/>
            <p:nvPr/>
          </p:nvSpPr>
          <p:spPr>
            <a:xfrm>
              <a:off x="1219200" y="4572000"/>
              <a:ext cx="548640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dirty="0"/>
                <a:t>since dilute aqueous </a:t>
              </a:r>
              <a:r>
                <a:rPr lang="en-US" dirty="0" smtClean="0"/>
                <a:t>solutions analyzed </a:t>
              </a:r>
              <a:r>
                <a:rPr lang="en-US" dirty="0"/>
                <a:t>directly.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5505271"/>
              <a:ext cx="7620000" cy="92333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b="1" dirty="0">
                  <a:latin typeface="Arial Narrow" pitchFamily="34" charset="0"/>
                </a:rPr>
                <a:t>offers </a:t>
              </a:r>
              <a:r>
                <a:rPr lang="en-US" b="1" dirty="0" smtClean="0">
                  <a:latin typeface="Arial Narrow" pitchFamily="34" charset="0"/>
                </a:rPr>
                <a:t>Max. </a:t>
              </a:r>
              <a:r>
                <a:rPr lang="en-US" b="1" dirty="0">
                  <a:latin typeface="Arial Narrow" pitchFamily="34" charset="0"/>
                </a:rPr>
                <a:t>sensitivity for compounds with </a:t>
              </a:r>
              <a:r>
                <a:rPr lang="en-US" b="1" dirty="0" err="1">
                  <a:latin typeface="Arial Narrow" pitchFamily="34" charset="0"/>
                </a:rPr>
                <a:t>pKa</a:t>
              </a:r>
              <a:r>
                <a:rPr lang="en-US" b="1" dirty="0">
                  <a:latin typeface="Arial Narrow" pitchFamily="34" charset="0"/>
                </a:rPr>
                <a:t> values (</a:t>
              </a:r>
              <a:r>
                <a:rPr lang="en-US" b="1" dirty="0" smtClean="0">
                  <a:latin typeface="Arial Narrow" pitchFamily="34" charset="0"/>
                </a:rPr>
                <a:t>3-10</a:t>
              </a:r>
              <a:r>
                <a:rPr lang="en-US" b="1" dirty="0">
                  <a:latin typeface="Arial Narrow" pitchFamily="34" charset="0"/>
                </a:rPr>
                <a:t>)</a:t>
              </a:r>
              <a:r>
                <a:rPr lang="en-US" dirty="0"/>
                <a:t> but is often </a:t>
              </a:r>
              <a:r>
                <a:rPr lang="en-US" u="sng" dirty="0">
                  <a:latin typeface="Berlin Sans FB" pitchFamily="34" charset="0"/>
                </a:rPr>
                <a:t>hindered by </a:t>
              </a:r>
              <a:r>
                <a:rPr lang="en-US" u="sng" dirty="0" smtClean="0">
                  <a:latin typeface="Berlin Sans FB" pitchFamily="34" charset="0"/>
                </a:rPr>
                <a:t>ppt. </a:t>
              </a:r>
              <a:r>
                <a:rPr lang="en-US" u="sng" dirty="0">
                  <a:latin typeface="Berlin Sans FB" pitchFamily="34" charset="0"/>
                </a:rPr>
                <a:t>of the un-ionized form during </a:t>
              </a:r>
              <a:r>
                <a:rPr lang="en-US" u="sng" dirty="0" smtClean="0">
                  <a:latin typeface="Berlin Sans FB" pitchFamily="34" charset="0"/>
                </a:rPr>
                <a:t>titration</a:t>
              </a:r>
              <a:r>
                <a:rPr lang="en-US" dirty="0" smtClean="0">
                  <a:latin typeface="Berlin Sans FB" pitchFamily="34" charset="0"/>
                </a:rPr>
                <a:t> </a:t>
              </a:r>
              <a:r>
                <a:rPr lang="en-US" b="1" i="1" dirty="0"/>
                <a:t>since a high drug </a:t>
              </a:r>
              <a:r>
                <a:rPr lang="en-US" b="1" i="1" dirty="0" smtClean="0"/>
                <a:t>conc. </a:t>
              </a:r>
              <a:r>
                <a:rPr lang="en-US" b="1" i="1" dirty="0"/>
                <a:t>is </a:t>
              </a:r>
              <a:r>
                <a:rPr lang="en-US" b="1" i="1" dirty="0" smtClean="0"/>
                <a:t>required </a:t>
              </a:r>
              <a:r>
                <a:rPr lang="en-US" b="1" i="1" dirty="0"/>
                <a:t>to obtain a significant titration curve.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1562234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5840</TotalTime>
  <Words>3706</Words>
  <Application>Microsoft Office PowerPoint</Application>
  <PresentationFormat>On-screen Show (4:3)</PresentationFormat>
  <Paragraphs>341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Oriel</vt:lpstr>
      <vt:lpstr>Preformulation</vt:lpstr>
      <vt:lpstr>Solubility Analysis</vt:lpstr>
      <vt:lpstr>PowerPoint Presentation</vt:lpstr>
      <vt:lpstr>PowerPoint Presentation</vt:lpstr>
      <vt:lpstr>PowerPoint Presentation</vt:lpstr>
      <vt:lpstr>pKa Determinations</vt:lpstr>
      <vt:lpstr>PowerPoint Presentation</vt:lpstr>
      <vt:lpstr>PowerPoint Presentation</vt:lpstr>
      <vt:lpstr>PowerPoint Presentation</vt:lpstr>
      <vt:lpstr>PowerPoint Presentation</vt:lpstr>
      <vt:lpstr>pH Solubility Profile and Common Ion Effects</vt:lpstr>
      <vt:lpstr>PowerPoint Presentation</vt:lpstr>
      <vt:lpstr>PowerPoint Presentation</vt:lpstr>
      <vt:lpstr>PowerPoint Presentation</vt:lpstr>
      <vt:lpstr>Effect of Temperature</vt:lpstr>
      <vt:lpstr>PowerPoint Presentation</vt:lpstr>
      <vt:lpstr>Solubilization</vt:lpstr>
      <vt:lpstr>PowerPoint Presentation</vt:lpstr>
      <vt:lpstr>Partition Coefficient</vt:lpstr>
      <vt:lpstr>Dissolution</vt:lpstr>
      <vt:lpstr>PowerPoint Presentation</vt:lpstr>
      <vt:lpstr>PowerPoint Presentation</vt:lpstr>
      <vt:lpstr>PowerPoint Presentation</vt:lpstr>
      <vt:lpstr>Stability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Solid State 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Preformulation</dc:title>
  <dc:creator>anas alhamdany</dc:creator>
  <cp:lastModifiedBy>anas alhamdany</cp:lastModifiedBy>
  <cp:revision>77</cp:revision>
  <dcterms:created xsi:type="dcterms:W3CDTF">2006-08-16T00:00:00Z</dcterms:created>
  <dcterms:modified xsi:type="dcterms:W3CDTF">2017-05-23T04:31:50Z</dcterms:modified>
</cp:coreProperties>
</file>