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86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9E9350-4B5F-4F5A-A30F-C6D9037089E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9E3633-50A4-46E6-A8E5-AA821FF130C7}">
      <dgm:prSet/>
      <dgm:spPr/>
      <dgm:t>
        <a:bodyPr/>
        <a:lstStyle/>
        <a:p>
          <a:pPr rtl="0"/>
          <a:r>
            <a:rPr lang="en-US" dirty="0" smtClean="0"/>
            <a:t>(1) verifying that the solid is the expected chemical compound </a:t>
          </a:r>
          <a:endParaRPr lang="en-US" dirty="0"/>
        </a:p>
      </dgm:t>
    </dgm:pt>
    <dgm:pt modelId="{C653A165-3FB3-4720-9E96-4F611CAFD1C8}" type="parTrans" cxnId="{45E1F6A3-B591-434C-BA44-3165CA1F3D74}">
      <dgm:prSet/>
      <dgm:spPr/>
      <dgm:t>
        <a:bodyPr/>
        <a:lstStyle/>
        <a:p>
          <a:endParaRPr lang="en-US"/>
        </a:p>
      </dgm:t>
    </dgm:pt>
    <dgm:pt modelId="{D9931FCE-3909-4DFE-BA1F-FEA4BD9144A2}" type="sibTrans" cxnId="{45E1F6A3-B591-434C-BA44-3165CA1F3D74}">
      <dgm:prSet/>
      <dgm:spPr/>
      <dgm:t>
        <a:bodyPr/>
        <a:lstStyle/>
        <a:p>
          <a:endParaRPr lang="en-US"/>
        </a:p>
      </dgm:t>
    </dgm:pt>
    <dgm:pt modelId="{42B8D128-E795-4206-A3B8-8DB502BBF55D}">
      <dgm:prSet/>
      <dgm:spPr/>
      <dgm:t>
        <a:bodyPr/>
        <a:lstStyle/>
        <a:p>
          <a:pPr rtl="0"/>
          <a:r>
            <a:rPr lang="en-US" dirty="0" smtClean="0"/>
            <a:t>(2) characterizing the internal structure</a:t>
          </a:r>
          <a:endParaRPr lang="en-US" dirty="0"/>
        </a:p>
      </dgm:t>
    </dgm:pt>
    <dgm:pt modelId="{5D95AF34-64D2-4703-B3AC-2DC181838FB8}" type="parTrans" cxnId="{9D0A0A4E-13F0-4237-BE12-1A0DA7364B82}">
      <dgm:prSet/>
      <dgm:spPr/>
      <dgm:t>
        <a:bodyPr/>
        <a:lstStyle/>
        <a:p>
          <a:endParaRPr lang="en-US"/>
        </a:p>
      </dgm:t>
    </dgm:pt>
    <dgm:pt modelId="{2D488C65-455E-4E43-ABA3-88D970B6E631}" type="sibTrans" cxnId="{9D0A0A4E-13F0-4237-BE12-1A0DA7364B82}">
      <dgm:prSet/>
      <dgm:spPr/>
      <dgm:t>
        <a:bodyPr/>
        <a:lstStyle/>
        <a:p>
          <a:endParaRPr lang="en-US"/>
        </a:p>
      </dgm:t>
    </dgm:pt>
    <dgm:pt modelId="{59E1D215-5841-4F8A-9075-42047CC0A58F}">
      <dgm:prSet/>
      <dgm:spPr/>
      <dgm:t>
        <a:bodyPr/>
        <a:lstStyle/>
        <a:p>
          <a:pPr rtl="0"/>
          <a:r>
            <a:rPr lang="en-US" smtClean="0"/>
            <a:t>(3) describing the habit of the crystal.</a:t>
          </a:r>
          <a:endParaRPr lang="en-US"/>
        </a:p>
      </dgm:t>
    </dgm:pt>
    <dgm:pt modelId="{019DBD86-4E03-4CF1-9666-90CCA38FB5AB}" type="parTrans" cxnId="{E472C980-9AA7-436F-864A-EA455038F822}">
      <dgm:prSet/>
      <dgm:spPr/>
      <dgm:t>
        <a:bodyPr/>
        <a:lstStyle/>
        <a:p>
          <a:endParaRPr lang="en-US"/>
        </a:p>
      </dgm:t>
    </dgm:pt>
    <dgm:pt modelId="{543F17CD-BA90-4051-9312-E0954AC2CBB1}" type="sibTrans" cxnId="{E472C980-9AA7-436F-864A-EA455038F822}">
      <dgm:prSet/>
      <dgm:spPr/>
      <dgm:t>
        <a:bodyPr/>
        <a:lstStyle/>
        <a:p>
          <a:endParaRPr lang="en-US"/>
        </a:p>
      </dgm:t>
    </dgm:pt>
    <dgm:pt modelId="{4EF7B912-82EB-4B3D-BF5C-FE23E22DB546}" type="pres">
      <dgm:prSet presAssocID="{489E9350-4B5F-4F5A-A30F-C6D9037089E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DB3B44-93C9-40F3-B5E5-95ED395C3DCF}" type="pres">
      <dgm:prSet presAssocID="{A69E3633-50A4-46E6-A8E5-AA821FF130C7}" presName="circle1" presStyleLbl="node1" presStyleIdx="0" presStyleCnt="3"/>
      <dgm:spPr/>
    </dgm:pt>
    <dgm:pt modelId="{EE1FBECB-5A39-440F-9804-6B801EB17E63}" type="pres">
      <dgm:prSet presAssocID="{A69E3633-50A4-46E6-A8E5-AA821FF130C7}" presName="space" presStyleCnt="0"/>
      <dgm:spPr/>
    </dgm:pt>
    <dgm:pt modelId="{D93470DB-9DDB-470A-8406-25A133BC95AC}" type="pres">
      <dgm:prSet presAssocID="{A69E3633-50A4-46E6-A8E5-AA821FF130C7}" presName="rect1" presStyleLbl="alignAcc1" presStyleIdx="0" presStyleCnt="3" custLinFactNeighborY="-4167"/>
      <dgm:spPr/>
      <dgm:t>
        <a:bodyPr/>
        <a:lstStyle/>
        <a:p>
          <a:endParaRPr lang="en-US"/>
        </a:p>
      </dgm:t>
    </dgm:pt>
    <dgm:pt modelId="{2FE59623-3A45-46E6-8F78-32F290E79D0A}" type="pres">
      <dgm:prSet presAssocID="{42B8D128-E795-4206-A3B8-8DB502BBF55D}" presName="vertSpace2" presStyleLbl="node1" presStyleIdx="0" presStyleCnt="3"/>
      <dgm:spPr/>
    </dgm:pt>
    <dgm:pt modelId="{9EBB56F1-F8D5-4325-8D92-88FFE3FA18F7}" type="pres">
      <dgm:prSet presAssocID="{42B8D128-E795-4206-A3B8-8DB502BBF55D}" presName="circle2" presStyleLbl="node1" presStyleIdx="1" presStyleCnt="3"/>
      <dgm:spPr/>
    </dgm:pt>
    <dgm:pt modelId="{D54F3B65-CFDA-48CC-9721-BF9A7F30F23B}" type="pres">
      <dgm:prSet presAssocID="{42B8D128-E795-4206-A3B8-8DB502BBF55D}" presName="rect2" presStyleLbl="alignAcc1" presStyleIdx="1" presStyleCnt="3"/>
      <dgm:spPr/>
      <dgm:t>
        <a:bodyPr/>
        <a:lstStyle/>
        <a:p>
          <a:endParaRPr lang="en-US"/>
        </a:p>
      </dgm:t>
    </dgm:pt>
    <dgm:pt modelId="{405221ED-FA68-41B6-A709-EEED95303FD8}" type="pres">
      <dgm:prSet presAssocID="{59E1D215-5841-4F8A-9075-42047CC0A58F}" presName="vertSpace3" presStyleLbl="node1" presStyleIdx="1" presStyleCnt="3"/>
      <dgm:spPr/>
    </dgm:pt>
    <dgm:pt modelId="{78265710-DD55-4B8F-8302-52C2F0E02FA5}" type="pres">
      <dgm:prSet presAssocID="{59E1D215-5841-4F8A-9075-42047CC0A58F}" presName="circle3" presStyleLbl="node1" presStyleIdx="2" presStyleCnt="3"/>
      <dgm:spPr/>
    </dgm:pt>
    <dgm:pt modelId="{E75A4E06-AB6D-461B-81A5-B9DA898C70A0}" type="pres">
      <dgm:prSet presAssocID="{59E1D215-5841-4F8A-9075-42047CC0A58F}" presName="rect3" presStyleLbl="alignAcc1" presStyleIdx="2" presStyleCnt="3"/>
      <dgm:spPr/>
      <dgm:t>
        <a:bodyPr/>
        <a:lstStyle/>
        <a:p>
          <a:endParaRPr lang="en-US"/>
        </a:p>
      </dgm:t>
    </dgm:pt>
    <dgm:pt modelId="{BD224200-3082-433A-B686-76E86666C1BF}" type="pres">
      <dgm:prSet presAssocID="{A69E3633-50A4-46E6-A8E5-AA821FF130C7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C6DD1-8CBC-484D-9147-713560437D95}" type="pres">
      <dgm:prSet presAssocID="{42B8D128-E795-4206-A3B8-8DB502BBF55D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D9B205-C036-44A3-97EC-C2AC816EA225}" type="pres">
      <dgm:prSet presAssocID="{59E1D215-5841-4F8A-9075-42047CC0A58F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AB7329-2928-4863-9D15-0BCDAC95DB3F}" type="presOf" srcId="{A69E3633-50A4-46E6-A8E5-AA821FF130C7}" destId="{BD224200-3082-433A-B686-76E86666C1BF}" srcOrd="1" destOrd="0" presId="urn:microsoft.com/office/officeart/2005/8/layout/target3"/>
    <dgm:cxn modelId="{849706AF-055B-48C9-BB0F-75650115D396}" type="presOf" srcId="{59E1D215-5841-4F8A-9075-42047CC0A58F}" destId="{84D9B205-C036-44A3-97EC-C2AC816EA225}" srcOrd="1" destOrd="0" presId="urn:microsoft.com/office/officeart/2005/8/layout/target3"/>
    <dgm:cxn modelId="{E472C980-9AA7-436F-864A-EA455038F822}" srcId="{489E9350-4B5F-4F5A-A30F-C6D9037089E3}" destId="{59E1D215-5841-4F8A-9075-42047CC0A58F}" srcOrd="2" destOrd="0" parTransId="{019DBD86-4E03-4CF1-9666-90CCA38FB5AB}" sibTransId="{543F17CD-BA90-4051-9312-E0954AC2CBB1}"/>
    <dgm:cxn modelId="{6C969789-4140-4E5C-AD37-7C1CFFD49BAB}" type="presOf" srcId="{59E1D215-5841-4F8A-9075-42047CC0A58F}" destId="{E75A4E06-AB6D-461B-81A5-B9DA898C70A0}" srcOrd="0" destOrd="0" presId="urn:microsoft.com/office/officeart/2005/8/layout/target3"/>
    <dgm:cxn modelId="{8A99FF28-976B-432A-9382-F7051E56BEE0}" type="presOf" srcId="{42B8D128-E795-4206-A3B8-8DB502BBF55D}" destId="{785C6DD1-8CBC-484D-9147-713560437D95}" srcOrd="1" destOrd="0" presId="urn:microsoft.com/office/officeart/2005/8/layout/target3"/>
    <dgm:cxn modelId="{965F06F4-9A2E-40BD-B527-4854619D4E88}" type="presOf" srcId="{489E9350-4B5F-4F5A-A30F-C6D9037089E3}" destId="{4EF7B912-82EB-4B3D-BF5C-FE23E22DB546}" srcOrd="0" destOrd="0" presId="urn:microsoft.com/office/officeart/2005/8/layout/target3"/>
    <dgm:cxn modelId="{78E6A84E-A839-4F71-93CF-C12527DA4A56}" type="presOf" srcId="{A69E3633-50A4-46E6-A8E5-AA821FF130C7}" destId="{D93470DB-9DDB-470A-8406-25A133BC95AC}" srcOrd="0" destOrd="0" presId="urn:microsoft.com/office/officeart/2005/8/layout/target3"/>
    <dgm:cxn modelId="{45E1F6A3-B591-434C-BA44-3165CA1F3D74}" srcId="{489E9350-4B5F-4F5A-A30F-C6D9037089E3}" destId="{A69E3633-50A4-46E6-A8E5-AA821FF130C7}" srcOrd="0" destOrd="0" parTransId="{C653A165-3FB3-4720-9E96-4F611CAFD1C8}" sibTransId="{D9931FCE-3909-4DFE-BA1F-FEA4BD9144A2}"/>
    <dgm:cxn modelId="{3C5AF7D6-3DE3-48B4-A218-40E9B9892C5C}" type="presOf" srcId="{42B8D128-E795-4206-A3B8-8DB502BBF55D}" destId="{D54F3B65-CFDA-48CC-9721-BF9A7F30F23B}" srcOrd="0" destOrd="0" presId="urn:microsoft.com/office/officeart/2005/8/layout/target3"/>
    <dgm:cxn modelId="{9D0A0A4E-13F0-4237-BE12-1A0DA7364B82}" srcId="{489E9350-4B5F-4F5A-A30F-C6D9037089E3}" destId="{42B8D128-E795-4206-A3B8-8DB502BBF55D}" srcOrd="1" destOrd="0" parTransId="{5D95AF34-64D2-4703-B3AC-2DC181838FB8}" sibTransId="{2D488C65-455E-4E43-ABA3-88D970B6E631}"/>
    <dgm:cxn modelId="{12647F5C-16E0-4594-918D-8E05CA951BC0}" type="presParOf" srcId="{4EF7B912-82EB-4B3D-BF5C-FE23E22DB546}" destId="{EDDB3B44-93C9-40F3-B5E5-95ED395C3DCF}" srcOrd="0" destOrd="0" presId="urn:microsoft.com/office/officeart/2005/8/layout/target3"/>
    <dgm:cxn modelId="{89438A64-6DD3-4F2A-BC48-9CAA2B39B628}" type="presParOf" srcId="{4EF7B912-82EB-4B3D-BF5C-FE23E22DB546}" destId="{EE1FBECB-5A39-440F-9804-6B801EB17E63}" srcOrd="1" destOrd="0" presId="urn:microsoft.com/office/officeart/2005/8/layout/target3"/>
    <dgm:cxn modelId="{72602501-B8D1-422E-B914-1E0D6BC67C42}" type="presParOf" srcId="{4EF7B912-82EB-4B3D-BF5C-FE23E22DB546}" destId="{D93470DB-9DDB-470A-8406-25A133BC95AC}" srcOrd="2" destOrd="0" presId="urn:microsoft.com/office/officeart/2005/8/layout/target3"/>
    <dgm:cxn modelId="{60471767-7178-4263-A86D-4EF1A3136652}" type="presParOf" srcId="{4EF7B912-82EB-4B3D-BF5C-FE23E22DB546}" destId="{2FE59623-3A45-46E6-8F78-32F290E79D0A}" srcOrd="3" destOrd="0" presId="urn:microsoft.com/office/officeart/2005/8/layout/target3"/>
    <dgm:cxn modelId="{9E56E20C-05E7-4739-A25F-8786F8A48011}" type="presParOf" srcId="{4EF7B912-82EB-4B3D-BF5C-FE23E22DB546}" destId="{9EBB56F1-F8D5-4325-8D92-88FFE3FA18F7}" srcOrd="4" destOrd="0" presId="urn:microsoft.com/office/officeart/2005/8/layout/target3"/>
    <dgm:cxn modelId="{462262F5-054B-41E8-B97D-CEDC62DF4398}" type="presParOf" srcId="{4EF7B912-82EB-4B3D-BF5C-FE23E22DB546}" destId="{D54F3B65-CFDA-48CC-9721-BF9A7F30F23B}" srcOrd="5" destOrd="0" presId="urn:microsoft.com/office/officeart/2005/8/layout/target3"/>
    <dgm:cxn modelId="{DF79156F-D716-49FD-A8E5-B0274DE56012}" type="presParOf" srcId="{4EF7B912-82EB-4B3D-BF5C-FE23E22DB546}" destId="{405221ED-FA68-41B6-A709-EEED95303FD8}" srcOrd="6" destOrd="0" presId="urn:microsoft.com/office/officeart/2005/8/layout/target3"/>
    <dgm:cxn modelId="{448895C8-5497-436E-9484-EE71F5769BE3}" type="presParOf" srcId="{4EF7B912-82EB-4B3D-BF5C-FE23E22DB546}" destId="{78265710-DD55-4B8F-8302-52C2F0E02FA5}" srcOrd="7" destOrd="0" presId="urn:microsoft.com/office/officeart/2005/8/layout/target3"/>
    <dgm:cxn modelId="{6D1629D6-7C6C-4133-8FF2-C6910190FA15}" type="presParOf" srcId="{4EF7B912-82EB-4B3D-BF5C-FE23E22DB546}" destId="{E75A4E06-AB6D-461B-81A5-B9DA898C70A0}" srcOrd="8" destOrd="0" presId="urn:microsoft.com/office/officeart/2005/8/layout/target3"/>
    <dgm:cxn modelId="{C556D7AF-C943-48AA-9D66-DF6F2237EB68}" type="presParOf" srcId="{4EF7B912-82EB-4B3D-BF5C-FE23E22DB546}" destId="{BD224200-3082-433A-B686-76E86666C1BF}" srcOrd="9" destOrd="0" presId="urn:microsoft.com/office/officeart/2005/8/layout/target3"/>
    <dgm:cxn modelId="{0239B51C-D78B-42B6-8858-66D6532E2723}" type="presParOf" srcId="{4EF7B912-82EB-4B3D-BF5C-FE23E22DB546}" destId="{785C6DD1-8CBC-484D-9147-713560437D95}" srcOrd="10" destOrd="0" presId="urn:microsoft.com/office/officeart/2005/8/layout/target3"/>
    <dgm:cxn modelId="{B08123BB-7174-4BD9-A4B6-A2488DBEEA0B}" type="presParOf" srcId="{4EF7B912-82EB-4B3D-BF5C-FE23E22DB546}" destId="{84D9B205-C036-44A3-97EC-C2AC816EA225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7E1CD1-471E-4D06-94BE-58C48C7514C0}" type="doc">
      <dgm:prSet loTypeId="urn:microsoft.com/office/officeart/2005/8/layout/vList3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1C1B687-6D3A-485F-93A9-127CFD9F7545}">
      <dgm:prSet/>
      <dgm:spPr/>
      <dgm:t>
        <a:bodyPr/>
        <a:lstStyle/>
        <a:p>
          <a:pPr rtl="0"/>
          <a:r>
            <a:rPr lang="en-US" dirty="0" smtClean="0"/>
            <a:t>sample homogeneity</a:t>
          </a:r>
          <a:endParaRPr lang="en-US" dirty="0"/>
        </a:p>
      </dgm:t>
    </dgm:pt>
    <dgm:pt modelId="{41DE83B0-237B-4315-ADC5-47EAD207EB0A}" type="parTrans" cxnId="{FC0E2A27-2700-4775-8937-3BE89DC46D4D}">
      <dgm:prSet/>
      <dgm:spPr/>
      <dgm:t>
        <a:bodyPr/>
        <a:lstStyle/>
        <a:p>
          <a:endParaRPr lang="en-US"/>
        </a:p>
      </dgm:t>
    </dgm:pt>
    <dgm:pt modelId="{A8CBD76E-D8AE-426B-9E4E-E788C1873A47}" type="sibTrans" cxnId="{FC0E2A27-2700-4775-8937-3BE89DC46D4D}">
      <dgm:prSet/>
      <dgm:spPr/>
      <dgm:t>
        <a:bodyPr/>
        <a:lstStyle/>
        <a:p>
          <a:endParaRPr lang="en-US"/>
        </a:p>
      </dgm:t>
    </dgm:pt>
    <dgm:pt modelId="{3C4DA0FF-2D6F-4F97-9093-62D8697563D6}">
      <dgm:prSet/>
      <dgm:spPr/>
      <dgm:t>
        <a:bodyPr/>
        <a:lstStyle/>
        <a:p>
          <a:pPr rtl="0"/>
          <a:r>
            <a:rPr lang="en-US" dirty="0" smtClean="0"/>
            <a:t>sample size</a:t>
          </a:r>
          <a:endParaRPr lang="en-US" dirty="0"/>
        </a:p>
      </dgm:t>
    </dgm:pt>
    <dgm:pt modelId="{A7BFAB93-CEBB-4C51-8CE3-67BDA1D7AA4B}" type="parTrans" cxnId="{061B93C0-DB9A-4128-93F5-87FBD799209B}">
      <dgm:prSet/>
      <dgm:spPr/>
      <dgm:t>
        <a:bodyPr/>
        <a:lstStyle/>
        <a:p>
          <a:endParaRPr lang="en-US"/>
        </a:p>
      </dgm:t>
    </dgm:pt>
    <dgm:pt modelId="{1AF6B339-0C4B-475B-912A-A24AD22F74C3}" type="sibTrans" cxnId="{061B93C0-DB9A-4128-93F5-87FBD799209B}">
      <dgm:prSet/>
      <dgm:spPr/>
      <dgm:t>
        <a:bodyPr/>
        <a:lstStyle/>
        <a:p>
          <a:endParaRPr lang="en-US"/>
        </a:p>
      </dgm:t>
    </dgm:pt>
    <dgm:pt modelId="{B3536AF0-3B75-49E7-8B28-51D8F83A2B16}">
      <dgm:prSet/>
      <dgm:spPr/>
      <dgm:t>
        <a:bodyPr/>
        <a:lstStyle/>
        <a:p>
          <a:pPr rtl="0"/>
          <a:r>
            <a:rPr lang="en-US" dirty="0" smtClean="0"/>
            <a:t>particle size</a:t>
          </a:r>
          <a:endParaRPr lang="en-US" dirty="0"/>
        </a:p>
      </dgm:t>
    </dgm:pt>
    <dgm:pt modelId="{0F202AA3-D8AD-45BF-B345-DDA01DEB6F26}" type="parTrans" cxnId="{6C420632-7CCF-47FF-82B9-79F7A539F8AA}">
      <dgm:prSet/>
      <dgm:spPr/>
      <dgm:t>
        <a:bodyPr/>
        <a:lstStyle/>
        <a:p>
          <a:endParaRPr lang="en-US"/>
        </a:p>
      </dgm:t>
    </dgm:pt>
    <dgm:pt modelId="{ED37CE0C-350D-42A5-99D9-980A0C844B83}" type="sibTrans" cxnId="{6C420632-7CCF-47FF-82B9-79F7A539F8AA}">
      <dgm:prSet/>
      <dgm:spPr/>
      <dgm:t>
        <a:bodyPr/>
        <a:lstStyle/>
        <a:p>
          <a:endParaRPr lang="en-US"/>
        </a:p>
      </dgm:t>
    </dgm:pt>
    <dgm:pt modelId="{3CCC3686-11D8-4970-9BAF-6DF17C324ABA}">
      <dgm:prSet/>
      <dgm:spPr/>
      <dgm:t>
        <a:bodyPr/>
        <a:lstStyle/>
        <a:p>
          <a:pPr rtl="0"/>
          <a:r>
            <a:rPr lang="en-US" dirty="0" smtClean="0"/>
            <a:t>heating rate</a:t>
          </a:r>
          <a:endParaRPr lang="en-US" dirty="0"/>
        </a:p>
      </dgm:t>
    </dgm:pt>
    <dgm:pt modelId="{C14EDC25-17B5-47C4-834A-CD2BBFE06231}" type="parTrans" cxnId="{EE7A2FD3-D86C-40B3-973F-941E514930F7}">
      <dgm:prSet/>
      <dgm:spPr/>
      <dgm:t>
        <a:bodyPr/>
        <a:lstStyle/>
        <a:p>
          <a:endParaRPr lang="en-US"/>
        </a:p>
      </dgm:t>
    </dgm:pt>
    <dgm:pt modelId="{1A88966C-5AC0-4B8F-93B1-94FEECF5C22B}" type="sibTrans" cxnId="{EE7A2FD3-D86C-40B3-973F-941E514930F7}">
      <dgm:prSet/>
      <dgm:spPr/>
      <dgm:t>
        <a:bodyPr/>
        <a:lstStyle/>
        <a:p>
          <a:endParaRPr lang="en-US"/>
        </a:p>
      </dgm:t>
    </dgm:pt>
    <dgm:pt modelId="{FD56C202-A3D6-4DB6-9258-465D154F67D8}">
      <dgm:prSet/>
      <dgm:spPr/>
      <dgm:t>
        <a:bodyPr/>
        <a:lstStyle/>
        <a:p>
          <a:pPr rtl="0"/>
          <a:r>
            <a:rPr lang="en-US" dirty="0" smtClean="0"/>
            <a:t>sample atmosphere</a:t>
          </a:r>
          <a:endParaRPr lang="en-US" dirty="0"/>
        </a:p>
      </dgm:t>
    </dgm:pt>
    <dgm:pt modelId="{DAD244F6-11F6-4EEC-A6BD-4CB1E963F563}" type="parTrans" cxnId="{6CA7882B-760E-46AB-AD18-7F8679267708}">
      <dgm:prSet/>
      <dgm:spPr/>
      <dgm:t>
        <a:bodyPr/>
        <a:lstStyle/>
        <a:p>
          <a:endParaRPr lang="en-US"/>
        </a:p>
      </dgm:t>
    </dgm:pt>
    <dgm:pt modelId="{F518B726-81C5-4744-B712-A15A4149CBB6}" type="sibTrans" cxnId="{6CA7882B-760E-46AB-AD18-7F8679267708}">
      <dgm:prSet/>
      <dgm:spPr/>
      <dgm:t>
        <a:bodyPr/>
        <a:lstStyle/>
        <a:p>
          <a:endParaRPr lang="en-US"/>
        </a:p>
      </dgm:t>
    </dgm:pt>
    <dgm:pt modelId="{17C8A678-7F60-40C2-B6D6-4165D8EC3576}">
      <dgm:prSet/>
      <dgm:spPr/>
      <dgm:t>
        <a:bodyPr/>
        <a:lstStyle/>
        <a:p>
          <a:pPr rtl="0"/>
          <a:r>
            <a:rPr lang="en-US" smtClean="0"/>
            <a:t>sample preparation.</a:t>
          </a:r>
          <a:endParaRPr lang="en-US"/>
        </a:p>
      </dgm:t>
    </dgm:pt>
    <dgm:pt modelId="{62D26A6A-32D8-4CD2-8D53-401803C0D880}" type="parTrans" cxnId="{03224803-314C-4811-8014-921A8330F8DA}">
      <dgm:prSet/>
      <dgm:spPr/>
      <dgm:t>
        <a:bodyPr/>
        <a:lstStyle/>
        <a:p>
          <a:endParaRPr lang="en-US"/>
        </a:p>
      </dgm:t>
    </dgm:pt>
    <dgm:pt modelId="{C149A7D3-3554-4BFA-AE0F-6897739783CB}" type="sibTrans" cxnId="{03224803-314C-4811-8014-921A8330F8DA}">
      <dgm:prSet/>
      <dgm:spPr/>
      <dgm:t>
        <a:bodyPr/>
        <a:lstStyle/>
        <a:p>
          <a:endParaRPr lang="en-US"/>
        </a:p>
      </dgm:t>
    </dgm:pt>
    <dgm:pt modelId="{22794C88-3DD6-478F-BDBE-BFD2BD4CC9EB}" type="pres">
      <dgm:prSet presAssocID="{267E1CD1-471E-4D06-94BE-58C48C7514C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88469C-AD7D-4289-84CC-0964199EFC53}" type="pres">
      <dgm:prSet presAssocID="{41C1B687-6D3A-485F-93A9-127CFD9F7545}" presName="composite" presStyleCnt="0"/>
      <dgm:spPr/>
    </dgm:pt>
    <dgm:pt modelId="{C6F23124-C9F2-4B19-BFB7-59B8E4B6E6B2}" type="pres">
      <dgm:prSet presAssocID="{41C1B687-6D3A-485F-93A9-127CFD9F7545}" presName="imgShp" presStyleLbl="fgImgPlace1" presStyleIdx="0" presStyleCnt="6"/>
      <dgm:spPr/>
    </dgm:pt>
    <dgm:pt modelId="{A51949E2-0366-49B5-A2FB-2C89FD855449}" type="pres">
      <dgm:prSet presAssocID="{41C1B687-6D3A-485F-93A9-127CFD9F7545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9AE3C5-115E-4204-BDC0-A7692EEE48CC}" type="pres">
      <dgm:prSet presAssocID="{A8CBD76E-D8AE-426B-9E4E-E788C1873A47}" presName="spacing" presStyleCnt="0"/>
      <dgm:spPr/>
    </dgm:pt>
    <dgm:pt modelId="{165549DE-7A7F-4370-8086-40B17A3FCA57}" type="pres">
      <dgm:prSet presAssocID="{3C4DA0FF-2D6F-4F97-9093-62D8697563D6}" presName="composite" presStyleCnt="0"/>
      <dgm:spPr/>
    </dgm:pt>
    <dgm:pt modelId="{FE9B780D-5E01-4BE6-A67A-9B9D0AE729E7}" type="pres">
      <dgm:prSet presAssocID="{3C4DA0FF-2D6F-4F97-9093-62D8697563D6}" presName="imgShp" presStyleLbl="fgImgPlace1" presStyleIdx="1" presStyleCnt="6"/>
      <dgm:spPr/>
    </dgm:pt>
    <dgm:pt modelId="{0634F505-6776-4BD5-86ED-CC4F8F2A7D5B}" type="pres">
      <dgm:prSet presAssocID="{3C4DA0FF-2D6F-4F97-9093-62D8697563D6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5B677F-7A8C-4503-8D75-0455FA1469CA}" type="pres">
      <dgm:prSet presAssocID="{1AF6B339-0C4B-475B-912A-A24AD22F74C3}" presName="spacing" presStyleCnt="0"/>
      <dgm:spPr/>
    </dgm:pt>
    <dgm:pt modelId="{6DDAD05B-99D5-4C7A-899F-E7A87AAF9E05}" type="pres">
      <dgm:prSet presAssocID="{B3536AF0-3B75-49E7-8B28-51D8F83A2B16}" presName="composite" presStyleCnt="0"/>
      <dgm:spPr/>
    </dgm:pt>
    <dgm:pt modelId="{3AFCBD68-074C-4A7D-BB21-7A48D3394AF8}" type="pres">
      <dgm:prSet presAssocID="{B3536AF0-3B75-49E7-8B28-51D8F83A2B16}" presName="imgShp" presStyleLbl="fgImgPlace1" presStyleIdx="2" presStyleCnt="6"/>
      <dgm:spPr/>
    </dgm:pt>
    <dgm:pt modelId="{BBF4B852-DA10-4A09-A44F-BEE952DD7CD1}" type="pres">
      <dgm:prSet presAssocID="{B3536AF0-3B75-49E7-8B28-51D8F83A2B16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B51E5-2009-41A7-9F6A-F7EF3F25B35B}" type="pres">
      <dgm:prSet presAssocID="{ED37CE0C-350D-42A5-99D9-980A0C844B83}" presName="spacing" presStyleCnt="0"/>
      <dgm:spPr/>
    </dgm:pt>
    <dgm:pt modelId="{D593AD0F-E54B-4EEA-A7D4-2584D603183F}" type="pres">
      <dgm:prSet presAssocID="{3CCC3686-11D8-4970-9BAF-6DF17C324ABA}" presName="composite" presStyleCnt="0"/>
      <dgm:spPr/>
    </dgm:pt>
    <dgm:pt modelId="{1EB5E989-ACD7-484F-8B03-6E225C7FC8A9}" type="pres">
      <dgm:prSet presAssocID="{3CCC3686-11D8-4970-9BAF-6DF17C324ABA}" presName="imgShp" presStyleLbl="fgImgPlace1" presStyleIdx="3" presStyleCnt="6"/>
      <dgm:spPr/>
    </dgm:pt>
    <dgm:pt modelId="{0BD8B769-6386-4E94-A923-960AC541C167}" type="pres">
      <dgm:prSet presAssocID="{3CCC3686-11D8-4970-9BAF-6DF17C324ABA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25647A-AFEA-4160-901A-F75F979DDF56}" type="pres">
      <dgm:prSet presAssocID="{1A88966C-5AC0-4B8F-93B1-94FEECF5C22B}" presName="spacing" presStyleCnt="0"/>
      <dgm:spPr/>
    </dgm:pt>
    <dgm:pt modelId="{D5BC535F-F55B-412B-8B99-2BA80155C12B}" type="pres">
      <dgm:prSet presAssocID="{FD56C202-A3D6-4DB6-9258-465D154F67D8}" presName="composite" presStyleCnt="0"/>
      <dgm:spPr/>
    </dgm:pt>
    <dgm:pt modelId="{59A7B52B-7281-4F18-B88B-37CC7AB31F28}" type="pres">
      <dgm:prSet presAssocID="{FD56C202-A3D6-4DB6-9258-465D154F67D8}" presName="imgShp" presStyleLbl="fgImgPlace1" presStyleIdx="4" presStyleCnt="6"/>
      <dgm:spPr/>
    </dgm:pt>
    <dgm:pt modelId="{974D1DE0-208D-432C-87A4-4DD3A67873C3}" type="pres">
      <dgm:prSet presAssocID="{FD56C202-A3D6-4DB6-9258-465D154F67D8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30F86E-8301-4561-A566-811F5066C1D2}" type="pres">
      <dgm:prSet presAssocID="{F518B726-81C5-4744-B712-A15A4149CBB6}" presName="spacing" presStyleCnt="0"/>
      <dgm:spPr/>
    </dgm:pt>
    <dgm:pt modelId="{6726A82B-DAC0-4BFE-B2A0-C87C06BBC03F}" type="pres">
      <dgm:prSet presAssocID="{17C8A678-7F60-40C2-B6D6-4165D8EC3576}" presName="composite" presStyleCnt="0"/>
      <dgm:spPr/>
    </dgm:pt>
    <dgm:pt modelId="{06605CA7-4C3D-4B26-8F9E-A182A122C4F0}" type="pres">
      <dgm:prSet presAssocID="{17C8A678-7F60-40C2-B6D6-4165D8EC3576}" presName="imgShp" presStyleLbl="fgImgPlace1" presStyleIdx="5" presStyleCnt="6"/>
      <dgm:spPr/>
    </dgm:pt>
    <dgm:pt modelId="{58D706D9-F558-4766-BA21-87381058E41A}" type="pres">
      <dgm:prSet presAssocID="{17C8A678-7F60-40C2-B6D6-4165D8EC3576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1B93C0-DB9A-4128-93F5-87FBD799209B}" srcId="{267E1CD1-471E-4D06-94BE-58C48C7514C0}" destId="{3C4DA0FF-2D6F-4F97-9093-62D8697563D6}" srcOrd="1" destOrd="0" parTransId="{A7BFAB93-CEBB-4C51-8CE3-67BDA1D7AA4B}" sibTransId="{1AF6B339-0C4B-475B-912A-A24AD22F74C3}"/>
    <dgm:cxn modelId="{0555DB61-909B-4082-919F-06C27444AD27}" type="presOf" srcId="{FD56C202-A3D6-4DB6-9258-465D154F67D8}" destId="{974D1DE0-208D-432C-87A4-4DD3A67873C3}" srcOrd="0" destOrd="0" presId="urn:microsoft.com/office/officeart/2005/8/layout/vList3"/>
    <dgm:cxn modelId="{6CA7882B-760E-46AB-AD18-7F8679267708}" srcId="{267E1CD1-471E-4D06-94BE-58C48C7514C0}" destId="{FD56C202-A3D6-4DB6-9258-465D154F67D8}" srcOrd="4" destOrd="0" parTransId="{DAD244F6-11F6-4EEC-A6BD-4CB1E963F563}" sibTransId="{F518B726-81C5-4744-B712-A15A4149CBB6}"/>
    <dgm:cxn modelId="{22117AC5-5E60-415E-A5C6-436F8CF2F986}" type="presOf" srcId="{3C4DA0FF-2D6F-4F97-9093-62D8697563D6}" destId="{0634F505-6776-4BD5-86ED-CC4F8F2A7D5B}" srcOrd="0" destOrd="0" presId="urn:microsoft.com/office/officeart/2005/8/layout/vList3"/>
    <dgm:cxn modelId="{E29D021F-849A-4E3C-946F-AB6C87DC4777}" type="presOf" srcId="{41C1B687-6D3A-485F-93A9-127CFD9F7545}" destId="{A51949E2-0366-49B5-A2FB-2C89FD855449}" srcOrd="0" destOrd="0" presId="urn:microsoft.com/office/officeart/2005/8/layout/vList3"/>
    <dgm:cxn modelId="{57E34039-C0D5-4471-9FA9-3DE781358B2D}" type="presOf" srcId="{17C8A678-7F60-40C2-B6D6-4165D8EC3576}" destId="{58D706D9-F558-4766-BA21-87381058E41A}" srcOrd="0" destOrd="0" presId="urn:microsoft.com/office/officeart/2005/8/layout/vList3"/>
    <dgm:cxn modelId="{03224803-314C-4811-8014-921A8330F8DA}" srcId="{267E1CD1-471E-4D06-94BE-58C48C7514C0}" destId="{17C8A678-7F60-40C2-B6D6-4165D8EC3576}" srcOrd="5" destOrd="0" parTransId="{62D26A6A-32D8-4CD2-8D53-401803C0D880}" sibTransId="{C149A7D3-3554-4BFA-AE0F-6897739783CB}"/>
    <dgm:cxn modelId="{FC0E2A27-2700-4775-8937-3BE89DC46D4D}" srcId="{267E1CD1-471E-4D06-94BE-58C48C7514C0}" destId="{41C1B687-6D3A-485F-93A9-127CFD9F7545}" srcOrd="0" destOrd="0" parTransId="{41DE83B0-237B-4315-ADC5-47EAD207EB0A}" sibTransId="{A8CBD76E-D8AE-426B-9E4E-E788C1873A47}"/>
    <dgm:cxn modelId="{8EFCA051-30B0-429D-A026-B5201D4B4A3F}" type="presOf" srcId="{267E1CD1-471E-4D06-94BE-58C48C7514C0}" destId="{22794C88-3DD6-478F-BDBE-BFD2BD4CC9EB}" srcOrd="0" destOrd="0" presId="urn:microsoft.com/office/officeart/2005/8/layout/vList3"/>
    <dgm:cxn modelId="{00B4FE43-3637-460D-8FD1-4C8FEBEEB391}" type="presOf" srcId="{B3536AF0-3B75-49E7-8B28-51D8F83A2B16}" destId="{BBF4B852-DA10-4A09-A44F-BEE952DD7CD1}" srcOrd="0" destOrd="0" presId="urn:microsoft.com/office/officeart/2005/8/layout/vList3"/>
    <dgm:cxn modelId="{568E7070-1F2B-40C3-9D00-EA7E9C8D7436}" type="presOf" srcId="{3CCC3686-11D8-4970-9BAF-6DF17C324ABA}" destId="{0BD8B769-6386-4E94-A923-960AC541C167}" srcOrd="0" destOrd="0" presId="urn:microsoft.com/office/officeart/2005/8/layout/vList3"/>
    <dgm:cxn modelId="{EE7A2FD3-D86C-40B3-973F-941E514930F7}" srcId="{267E1CD1-471E-4D06-94BE-58C48C7514C0}" destId="{3CCC3686-11D8-4970-9BAF-6DF17C324ABA}" srcOrd="3" destOrd="0" parTransId="{C14EDC25-17B5-47C4-834A-CD2BBFE06231}" sibTransId="{1A88966C-5AC0-4B8F-93B1-94FEECF5C22B}"/>
    <dgm:cxn modelId="{6C420632-7CCF-47FF-82B9-79F7A539F8AA}" srcId="{267E1CD1-471E-4D06-94BE-58C48C7514C0}" destId="{B3536AF0-3B75-49E7-8B28-51D8F83A2B16}" srcOrd="2" destOrd="0" parTransId="{0F202AA3-D8AD-45BF-B345-DDA01DEB6F26}" sibTransId="{ED37CE0C-350D-42A5-99D9-980A0C844B83}"/>
    <dgm:cxn modelId="{833A14CB-1596-4A51-BE5B-3F7FA028B2CC}" type="presParOf" srcId="{22794C88-3DD6-478F-BDBE-BFD2BD4CC9EB}" destId="{AE88469C-AD7D-4289-84CC-0964199EFC53}" srcOrd="0" destOrd="0" presId="urn:microsoft.com/office/officeart/2005/8/layout/vList3"/>
    <dgm:cxn modelId="{D7B1D7ED-BAA7-4F04-9D31-A252F058A07C}" type="presParOf" srcId="{AE88469C-AD7D-4289-84CC-0964199EFC53}" destId="{C6F23124-C9F2-4B19-BFB7-59B8E4B6E6B2}" srcOrd="0" destOrd="0" presId="urn:microsoft.com/office/officeart/2005/8/layout/vList3"/>
    <dgm:cxn modelId="{46CCCAA7-5DE8-48AD-9380-73ACB598D67D}" type="presParOf" srcId="{AE88469C-AD7D-4289-84CC-0964199EFC53}" destId="{A51949E2-0366-49B5-A2FB-2C89FD855449}" srcOrd="1" destOrd="0" presId="urn:microsoft.com/office/officeart/2005/8/layout/vList3"/>
    <dgm:cxn modelId="{123C1788-C5AC-42D7-8DC7-13207A100696}" type="presParOf" srcId="{22794C88-3DD6-478F-BDBE-BFD2BD4CC9EB}" destId="{969AE3C5-115E-4204-BDC0-A7692EEE48CC}" srcOrd="1" destOrd="0" presId="urn:microsoft.com/office/officeart/2005/8/layout/vList3"/>
    <dgm:cxn modelId="{0C8888A5-4FB4-4381-B1E1-711191D74E51}" type="presParOf" srcId="{22794C88-3DD6-478F-BDBE-BFD2BD4CC9EB}" destId="{165549DE-7A7F-4370-8086-40B17A3FCA57}" srcOrd="2" destOrd="0" presId="urn:microsoft.com/office/officeart/2005/8/layout/vList3"/>
    <dgm:cxn modelId="{D4D465E7-469F-46AB-8D2C-F7C90D7B58D2}" type="presParOf" srcId="{165549DE-7A7F-4370-8086-40B17A3FCA57}" destId="{FE9B780D-5E01-4BE6-A67A-9B9D0AE729E7}" srcOrd="0" destOrd="0" presId="urn:microsoft.com/office/officeart/2005/8/layout/vList3"/>
    <dgm:cxn modelId="{F4AAF125-DD45-4428-ABE0-80BAAADE6373}" type="presParOf" srcId="{165549DE-7A7F-4370-8086-40B17A3FCA57}" destId="{0634F505-6776-4BD5-86ED-CC4F8F2A7D5B}" srcOrd="1" destOrd="0" presId="urn:microsoft.com/office/officeart/2005/8/layout/vList3"/>
    <dgm:cxn modelId="{465F9CD5-42EC-4CC9-AD4D-2D306095862F}" type="presParOf" srcId="{22794C88-3DD6-478F-BDBE-BFD2BD4CC9EB}" destId="{A55B677F-7A8C-4503-8D75-0455FA1469CA}" srcOrd="3" destOrd="0" presId="urn:microsoft.com/office/officeart/2005/8/layout/vList3"/>
    <dgm:cxn modelId="{64F0CE44-494E-4902-A85D-4EC57A3A4E3D}" type="presParOf" srcId="{22794C88-3DD6-478F-BDBE-BFD2BD4CC9EB}" destId="{6DDAD05B-99D5-4C7A-899F-E7A87AAF9E05}" srcOrd="4" destOrd="0" presId="urn:microsoft.com/office/officeart/2005/8/layout/vList3"/>
    <dgm:cxn modelId="{969C454B-39C1-44F1-87F6-77FAC70D862C}" type="presParOf" srcId="{6DDAD05B-99D5-4C7A-899F-E7A87AAF9E05}" destId="{3AFCBD68-074C-4A7D-BB21-7A48D3394AF8}" srcOrd="0" destOrd="0" presId="urn:microsoft.com/office/officeart/2005/8/layout/vList3"/>
    <dgm:cxn modelId="{D59C13F3-C35D-4F37-BE26-600872C3E1EA}" type="presParOf" srcId="{6DDAD05B-99D5-4C7A-899F-E7A87AAF9E05}" destId="{BBF4B852-DA10-4A09-A44F-BEE952DD7CD1}" srcOrd="1" destOrd="0" presId="urn:microsoft.com/office/officeart/2005/8/layout/vList3"/>
    <dgm:cxn modelId="{CE620276-C32B-4EDB-AD7D-107521DD9B7B}" type="presParOf" srcId="{22794C88-3DD6-478F-BDBE-BFD2BD4CC9EB}" destId="{33DB51E5-2009-41A7-9F6A-F7EF3F25B35B}" srcOrd="5" destOrd="0" presId="urn:microsoft.com/office/officeart/2005/8/layout/vList3"/>
    <dgm:cxn modelId="{D28FE735-999A-45B0-A44A-CC1C64B614C8}" type="presParOf" srcId="{22794C88-3DD6-478F-BDBE-BFD2BD4CC9EB}" destId="{D593AD0F-E54B-4EEA-A7D4-2584D603183F}" srcOrd="6" destOrd="0" presId="urn:microsoft.com/office/officeart/2005/8/layout/vList3"/>
    <dgm:cxn modelId="{9E636043-0731-45B2-876F-5D636007C7BC}" type="presParOf" srcId="{D593AD0F-E54B-4EEA-A7D4-2584D603183F}" destId="{1EB5E989-ACD7-484F-8B03-6E225C7FC8A9}" srcOrd="0" destOrd="0" presId="urn:microsoft.com/office/officeart/2005/8/layout/vList3"/>
    <dgm:cxn modelId="{291CD4E5-68C3-4395-B394-76E40F6FBEB4}" type="presParOf" srcId="{D593AD0F-E54B-4EEA-A7D4-2584D603183F}" destId="{0BD8B769-6386-4E94-A923-960AC541C167}" srcOrd="1" destOrd="0" presId="urn:microsoft.com/office/officeart/2005/8/layout/vList3"/>
    <dgm:cxn modelId="{09170E26-A2BC-4151-944B-AB53BDF496A7}" type="presParOf" srcId="{22794C88-3DD6-478F-BDBE-BFD2BD4CC9EB}" destId="{A825647A-AFEA-4160-901A-F75F979DDF56}" srcOrd="7" destOrd="0" presId="urn:microsoft.com/office/officeart/2005/8/layout/vList3"/>
    <dgm:cxn modelId="{88158D01-F194-468B-93C6-B3655EB6220E}" type="presParOf" srcId="{22794C88-3DD6-478F-BDBE-BFD2BD4CC9EB}" destId="{D5BC535F-F55B-412B-8B99-2BA80155C12B}" srcOrd="8" destOrd="0" presId="urn:microsoft.com/office/officeart/2005/8/layout/vList3"/>
    <dgm:cxn modelId="{18E28462-0720-44E1-8090-4E18A94A291D}" type="presParOf" srcId="{D5BC535F-F55B-412B-8B99-2BA80155C12B}" destId="{59A7B52B-7281-4F18-B88B-37CC7AB31F28}" srcOrd="0" destOrd="0" presId="urn:microsoft.com/office/officeart/2005/8/layout/vList3"/>
    <dgm:cxn modelId="{15081CD2-3AE7-4272-9365-D0355A49B192}" type="presParOf" srcId="{D5BC535F-F55B-412B-8B99-2BA80155C12B}" destId="{974D1DE0-208D-432C-87A4-4DD3A67873C3}" srcOrd="1" destOrd="0" presId="urn:microsoft.com/office/officeart/2005/8/layout/vList3"/>
    <dgm:cxn modelId="{48931C24-935B-479F-B063-E8A901996A2E}" type="presParOf" srcId="{22794C88-3DD6-478F-BDBE-BFD2BD4CC9EB}" destId="{BB30F86E-8301-4561-A566-811F5066C1D2}" srcOrd="9" destOrd="0" presId="urn:microsoft.com/office/officeart/2005/8/layout/vList3"/>
    <dgm:cxn modelId="{59B740E1-CC70-4C1E-BE05-4CD4FADF8F5D}" type="presParOf" srcId="{22794C88-3DD6-478F-BDBE-BFD2BD4CC9EB}" destId="{6726A82B-DAC0-4BFE-B2A0-C87C06BBC03F}" srcOrd="10" destOrd="0" presId="urn:microsoft.com/office/officeart/2005/8/layout/vList3"/>
    <dgm:cxn modelId="{67C3557D-0D1E-44F9-B0CC-556C297A4CB1}" type="presParOf" srcId="{6726A82B-DAC0-4BFE-B2A0-C87C06BBC03F}" destId="{06605CA7-4C3D-4B26-8F9E-A182A122C4F0}" srcOrd="0" destOrd="0" presId="urn:microsoft.com/office/officeart/2005/8/layout/vList3"/>
    <dgm:cxn modelId="{190991E9-4184-43F3-B0A4-39F3641A1172}" type="presParOf" srcId="{6726A82B-DAC0-4BFE-B2A0-C87C06BBC03F}" destId="{58D706D9-F558-4766-BA21-87381058E41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CDB7CA-0604-4A06-B9A1-7C6E2242DEA9}" type="doc">
      <dgm:prSet loTypeId="urn:microsoft.com/office/officeart/2005/8/layout/venn3" loCatId="relationship" qsTypeId="urn:microsoft.com/office/officeart/2005/8/quickstyle/3d2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79EE052-3A5F-41D5-83E5-287E03D2F379}">
      <dgm:prSet/>
      <dgm:spPr/>
      <dgm:t>
        <a:bodyPr/>
        <a:lstStyle/>
        <a:p>
          <a:pPr rtl="0"/>
          <a:r>
            <a:rPr lang="en-US" smtClean="0"/>
            <a:t>particle size</a:t>
          </a:r>
          <a:endParaRPr lang="en-US"/>
        </a:p>
      </dgm:t>
    </dgm:pt>
    <dgm:pt modelId="{515368B2-4C01-428B-9B5C-5C3377E77ACA}" type="parTrans" cxnId="{1D6E497F-C763-4021-9964-166EFC04C087}">
      <dgm:prSet/>
      <dgm:spPr/>
      <dgm:t>
        <a:bodyPr/>
        <a:lstStyle/>
        <a:p>
          <a:endParaRPr lang="en-US"/>
        </a:p>
      </dgm:t>
    </dgm:pt>
    <dgm:pt modelId="{DA30609E-A744-4B64-97DC-91945A96559B}" type="sibTrans" cxnId="{1D6E497F-C763-4021-9964-166EFC04C087}">
      <dgm:prSet/>
      <dgm:spPr/>
      <dgm:t>
        <a:bodyPr/>
        <a:lstStyle/>
        <a:p>
          <a:endParaRPr lang="en-US"/>
        </a:p>
      </dgm:t>
    </dgm:pt>
    <dgm:pt modelId="{EFA2DFA4-D971-47E3-9113-8DDFB99CD5D1}">
      <dgm:prSet/>
      <dgm:spPr/>
      <dgm:t>
        <a:bodyPr/>
        <a:lstStyle/>
        <a:p>
          <a:pPr rtl="0"/>
          <a:r>
            <a:rPr lang="en-US" smtClean="0"/>
            <a:t>density </a:t>
          </a:r>
          <a:endParaRPr lang="en-US"/>
        </a:p>
      </dgm:t>
    </dgm:pt>
    <dgm:pt modelId="{AA4B8B7E-FC1B-4A0D-AA85-3DE48C2DC426}" type="parTrans" cxnId="{A60230FD-C694-4DF4-8788-5ACA7E46E9FA}">
      <dgm:prSet/>
      <dgm:spPr/>
      <dgm:t>
        <a:bodyPr/>
        <a:lstStyle/>
        <a:p>
          <a:endParaRPr lang="en-US"/>
        </a:p>
      </dgm:t>
    </dgm:pt>
    <dgm:pt modelId="{009D1BF5-E3B2-4664-9FAF-6ADFCF99CBA7}" type="sibTrans" cxnId="{A60230FD-C694-4DF4-8788-5ACA7E46E9FA}">
      <dgm:prSet/>
      <dgm:spPr/>
      <dgm:t>
        <a:bodyPr/>
        <a:lstStyle/>
        <a:p>
          <a:endParaRPr lang="en-US"/>
        </a:p>
      </dgm:t>
    </dgm:pt>
    <dgm:pt modelId="{33011461-49E0-4D34-A50B-83AC92D8E7CC}">
      <dgm:prSet/>
      <dgm:spPr/>
      <dgm:t>
        <a:bodyPr/>
        <a:lstStyle/>
        <a:p>
          <a:pPr rtl="0"/>
          <a:r>
            <a:rPr lang="en-US" smtClean="0"/>
            <a:t>shape </a:t>
          </a:r>
          <a:endParaRPr lang="en-US"/>
        </a:p>
      </dgm:t>
    </dgm:pt>
    <dgm:pt modelId="{D8F33213-252E-4DD4-8560-F128080E6DD8}" type="parTrans" cxnId="{43991A42-EFE0-4DB2-96B4-DC0AB1B39E78}">
      <dgm:prSet/>
      <dgm:spPr/>
      <dgm:t>
        <a:bodyPr/>
        <a:lstStyle/>
        <a:p>
          <a:endParaRPr lang="en-US"/>
        </a:p>
      </dgm:t>
    </dgm:pt>
    <dgm:pt modelId="{E5416670-75E4-4921-8801-8579EB7277DD}" type="sibTrans" cxnId="{43991A42-EFE0-4DB2-96B4-DC0AB1B39E78}">
      <dgm:prSet/>
      <dgm:spPr/>
      <dgm:t>
        <a:bodyPr/>
        <a:lstStyle/>
        <a:p>
          <a:endParaRPr lang="en-US"/>
        </a:p>
      </dgm:t>
    </dgm:pt>
    <dgm:pt modelId="{677DE5D7-1D06-40F6-8E9E-2E6A0A0A8538}">
      <dgm:prSet/>
      <dgm:spPr/>
      <dgm:t>
        <a:bodyPr/>
        <a:lstStyle/>
        <a:p>
          <a:pPr rtl="0"/>
          <a:r>
            <a:rPr lang="en-US" smtClean="0"/>
            <a:t>electrostatic charge</a:t>
          </a:r>
          <a:endParaRPr lang="en-US"/>
        </a:p>
      </dgm:t>
    </dgm:pt>
    <dgm:pt modelId="{0530F82E-61CB-48C1-9482-0FF9D6EC0A5C}" type="parTrans" cxnId="{CDE0CDFC-465F-445E-8990-B65E418EBE6D}">
      <dgm:prSet/>
      <dgm:spPr/>
      <dgm:t>
        <a:bodyPr/>
        <a:lstStyle/>
        <a:p>
          <a:endParaRPr lang="en-US"/>
        </a:p>
      </dgm:t>
    </dgm:pt>
    <dgm:pt modelId="{1C6F9320-F796-4B64-9AFB-3106B61555AA}" type="sibTrans" cxnId="{CDE0CDFC-465F-445E-8990-B65E418EBE6D}">
      <dgm:prSet/>
      <dgm:spPr/>
      <dgm:t>
        <a:bodyPr/>
        <a:lstStyle/>
        <a:p>
          <a:endParaRPr lang="en-US"/>
        </a:p>
      </dgm:t>
    </dgm:pt>
    <dgm:pt modelId="{EAAB8BF3-ED7C-4E3D-8363-06E683B08535}">
      <dgm:prSet/>
      <dgm:spPr/>
      <dgm:t>
        <a:bodyPr/>
        <a:lstStyle/>
        <a:p>
          <a:pPr rtl="0"/>
          <a:r>
            <a:rPr lang="en-US" smtClean="0"/>
            <a:t>an adsorbed moisture</a:t>
          </a:r>
          <a:endParaRPr lang="en-US"/>
        </a:p>
      </dgm:t>
    </dgm:pt>
    <dgm:pt modelId="{BFAF3BE0-7249-4A3D-9729-C4DA928FCF47}" type="parTrans" cxnId="{6B12E3FF-24AF-4D31-9F65-BA9F39229370}">
      <dgm:prSet/>
      <dgm:spPr/>
      <dgm:t>
        <a:bodyPr/>
        <a:lstStyle/>
        <a:p>
          <a:endParaRPr lang="en-US"/>
        </a:p>
      </dgm:t>
    </dgm:pt>
    <dgm:pt modelId="{2E504AAA-3328-47EF-AEE3-56715D1F02B3}" type="sibTrans" cxnId="{6B12E3FF-24AF-4D31-9F65-BA9F39229370}">
      <dgm:prSet/>
      <dgm:spPr/>
      <dgm:t>
        <a:bodyPr/>
        <a:lstStyle/>
        <a:p>
          <a:endParaRPr lang="en-US"/>
        </a:p>
      </dgm:t>
    </dgm:pt>
    <dgm:pt modelId="{B4C25CFE-197A-4638-95BB-11BBD1553236}" type="pres">
      <dgm:prSet presAssocID="{7DCDB7CA-0604-4A06-B9A1-7C6E2242DEA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75413B-A921-421B-AC91-2DD4EBBF7EE8}" type="pres">
      <dgm:prSet presAssocID="{279EE052-3A5F-41D5-83E5-287E03D2F379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AD25D9-3722-4923-9EC6-3CEFF862913F}" type="pres">
      <dgm:prSet presAssocID="{DA30609E-A744-4B64-97DC-91945A96559B}" presName="space" presStyleCnt="0"/>
      <dgm:spPr/>
    </dgm:pt>
    <dgm:pt modelId="{A9C5C5B8-6D74-4692-8373-8A8622C227DB}" type="pres">
      <dgm:prSet presAssocID="{EFA2DFA4-D971-47E3-9113-8DDFB99CD5D1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7E2F02-A6D8-48B8-B57C-B09049D7B69E}" type="pres">
      <dgm:prSet presAssocID="{009D1BF5-E3B2-4664-9FAF-6ADFCF99CBA7}" presName="space" presStyleCnt="0"/>
      <dgm:spPr/>
    </dgm:pt>
    <dgm:pt modelId="{DF5C5E62-FB19-4E2E-9446-948A4E0647D1}" type="pres">
      <dgm:prSet presAssocID="{33011461-49E0-4D34-A50B-83AC92D8E7CC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0FF221-0BA5-4C79-BA47-CD9828F035F6}" type="pres">
      <dgm:prSet presAssocID="{E5416670-75E4-4921-8801-8579EB7277DD}" presName="space" presStyleCnt="0"/>
      <dgm:spPr/>
    </dgm:pt>
    <dgm:pt modelId="{A35B36B5-B364-4775-878A-EE8B9430359E}" type="pres">
      <dgm:prSet presAssocID="{677DE5D7-1D06-40F6-8E9E-2E6A0A0A8538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179670-FE5D-4E18-9F00-944573C5AF96}" type="pres">
      <dgm:prSet presAssocID="{1C6F9320-F796-4B64-9AFB-3106B61555AA}" presName="space" presStyleCnt="0"/>
      <dgm:spPr/>
    </dgm:pt>
    <dgm:pt modelId="{793BB438-29A0-4071-ACCA-BF63D3E546A0}" type="pres">
      <dgm:prSet presAssocID="{EAAB8BF3-ED7C-4E3D-8363-06E683B08535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122233-AB98-4B3F-9AD5-1C538D7A639E}" type="presOf" srcId="{33011461-49E0-4D34-A50B-83AC92D8E7CC}" destId="{DF5C5E62-FB19-4E2E-9446-948A4E0647D1}" srcOrd="0" destOrd="0" presId="urn:microsoft.com/office/officeart/2005/8/layout/venn3"/>
    <dgm:cxn modelId="{CDE0CDFC-465F-445E-8990-B65E418EBE6D}" srcId="{7DCDB7CA-0604-4A06-B9A1-7C6E2242DEA9}" destId="{677DE5D7-1D06-40F6-8E9E-2E6A0A0A8538}" srcOrd="3" destOrd="0" parTransId="{0530F82E-61CB-48C1-9482-0FF9D6EC0A5C}" sibTransId="{1C6F9320-F796-4B64-9AFB-3106B61555AA}"/>
    <dgm:cxn modelId="{43991A42-EFE0-4DB2-96B4-DC0AB1B39E78}" srcId="{7DCDB7CA-0604-4A06-B9A1-7C6E2242DEA9}" destId="{33011461-49E0-4D34-A50B-83AC92D8E7CC}" srcOrd="2" destOrd="0" parTransId="{D8F33213-252E-4DD4-8560-F128080E6DD8}" sibTransId="{E5416670-75E4-4921-8801-8579EB7277DD}"/>
    <dgm:cxn modelId="{6B12E3FF-24AF-4D31-9F65-BA9F39229370}" srcId="{7DCDB7CA-0604-4A06-B9A1-7C6E2242DEA9}" destId="{EAAB8BF3-ED7C-4E3D-8363-06E683B08535}" srcOrd="4" destOrd="0" parTransId="{BFAF3BE0-7249-4A3D-9729-C4DA928FCF47}" sibTransId="{2E504AAA-3328-47EF-AEE3-56715D1F02B3}"/>
    <dgm:cxn modelId="{3ED8C5FD-125D-4EAF-954F-B4060F77A5ED}" type="presOf" srcId="{7DCDB7CA-0604-4A06-B9A1-7C6E2242DEA9}" destId="{B4C25CFE-197A-4638-95BB-11BBD1553236}" srcOrd="0" destOrd="0" presId="urn:microsoft.com/office/officeart/2005/8/layout/venn3"/>
    <dgm:cxn modelId="{D36165E5-F76C-498D-B3C0-F23473F99F3E}" type="presOf" srcId="{677DE5D7-1D06-40F6-8E9E-2E6A0A0A8538}" destId="{A35B36B5-B364-4775-878A-EE8B9430359E}" srcOrd="0" destOrd="0" presId="urn:microsoft.com/office/officeart/2005/8/layout/venn3"/>
    <dgm:cxn modelId="{1D6E497F-C763-4021-9964-166EFC04C087}" srcId="{7DCDB7CA-0604-4A06-B9A1-7C6E2242DEA9}" destId="{279EE052-3A5F-41D5-83E5-287E03D2F379}" srcOrd="0" destOrd="0" parTransId="{515368B2-4C01-428B-9B5C-5C3377E77ACA}" sibTransId="{DA30609E-A744-4B64-97DC-91945A96559B}"/>
    <dgm:cxn modelId="{E93D7C06-7D90-4529-A0FA-98041A7B910B}" type="presOf" srcId="{EFA2DFA4-D971-47E3-9113-8DDFB99CD5D1}" destId="{A9C5C5B8-6D74-4692-8373-8A8622C227DB}" srcOrd="0" destOrd="0" presId="urn:microsoft.com/office/officeart/2005/8/layout/venn3"/>
    <dgm:cxn modelId="{C0693C6A-EC60-4C88-A30C-A56D425CA0CF}" type="presOf" srcId="{EAAB8BF3-ED7C-4E3D-8363-06E683B08535}" destId="{793BB438-29A0-4071-ACCA-BF63D3E546A0}" srcOrd="0" destOrd="0" presId="urn:microsoft.com/office/officeart/2005/8/layout/venn3"/>
    <dgm:cxn modelId="{D631BAA6-5DCC-44A5-9DD1-F48D9DC5AA7E}" type="presOf" srcId="{279EE052-3A5F-41D5-83E5-287E03D2F379}" destId="{F275413B-A921-421B-AC91-2DD4EBBF7EE8}" srcOrd="0" destOrd="0" presId="urn:microsoft.com/office/officeart/2005/8/layout/venn3"/>
    <dgm:cxn modelId="{A60230FD-C694-4DF4-8788-5ACA7E46E9FA}" srcId="{7DCDB7CA-0604-4A06-B9A1-7C6E2242DEA9}" destId="{EFA2DFA4-D971-47E3-9113-8DDFB99CD5D1}" srcOrd="1" destOrd="0" parTransId="{AA4B8B7E-FC1B-4A0D-AA85-3DE48C2DC426}" sibTransId="{009D1BF5-E3B2-4664-9FAF-6ADFCF99CBA7}"/>
    <dgm:cxn modelId="{5FF2DA29-F557-4583-8B34-4DA42182E00A}" type="presParOf" srcId="{B4C25CFE-197A-4638-95BB-11BBD1553236}" destId="{F275413B-A921-421B-AC91-2DD4EBBF7EE8}" srcOrd="0" destOrd="0" presId="urn:microsoft.com/office/officeart/2005/8/layout/venn3"/>
    <dgm:cxn modelId="{AB1AAA01-17F1-4FC3-8842-D66BEF7F3AE7}" type="presParOf" srcId="{B4C25CFE-197A-4638-95BB-11BBD1553236}" destId="{3AAD25D9-3722-4923-9EC6-3CEFF862913F}" srcOrd="1" destOrd="0" presId="urn:microsoft.com/office/officeart/2005/8/layout/venn3"/>
    <dgm:cxn modelId="{3BEB3261-D173-494A-9658-1E07B0DFCD71}" type="presParOf" srcId="{B4C25CFE-197A-4638-95BB-11BBD1553236}" destId="{A9C5C5B8-6D74-4692-8373-8A8622C227DB}" srcOrd="2" destOrd="0" presId="urn:microsoft.com/office/officeart/2005/8/layout/venn3"/>
    <dgm:cxn modelId="{2AB43F9E-6038-4773-B49E-98C59593092B}" type="presParOf" srcId="{B4C25CFE-197A-4638-95BB-11BBD1553236}" destId="{647E2F02-A6D8-48B8-B57C-B09049D7B69E}" srcOrd="3" destOrd="0" presId="urn:microsoft.com/office/officeart/2005/8/layout/venn3"/>
    <dgm:cxn modelId="{6B546711-8EF1-4E5B-B7B4-D89BB247372D}" type="presParOf" srcId="{B4C25CFE-197A-4638-95BB-11BBD1553236}" destId="{DF5C5E62-FB19-4E2E-9446-948A4E0647D1}" srcOrd="4" destOrd="0" presId="urn:microsoft.com/office/officeart/2005/8/layout/venn3"/>
    <dgm:cxn modelId="{8410FE35-8178-4E3E-B32D-4FE78081EA94}" type="presParOf" srcId="{B4C25CFE-197A-4638-95BB-11BBD1553236}" destId="{A90FF221-0BA5-4C79-BA47-CD9828F035F6}" srcOrd="5" destOrd="0" presId="urn:microsoft.com/office/officeart/2005/8/layout/venn3"/>
    <dgm:cxn modelId="{B06385B3-1072-4C27-B6F1-68166591830A}" type="presParOf" srcId="{B4C25CFE-197A-4638-95BB-11BBD1553236}" destId="{A35B36B5-B364-4775-878A-EE8B9430359E}" srcOrd="6" destOrd="0" presId="urn:microsoft.com/office/officeart/2005/8/layout/venn3"/>
    <dgm:cxn modelId="{2F7147A8-36E6-483B-B413-DFF6437CB41F}" type="presParOf" srcId="{B4C25CFE-197A-4638-95BB-11BBD1553236}" destId="{85179670-FE5D-4E18-9F00-944573C5AF96}" srcOrd="7" destOrd="0" presId="urn:microsoft.com/office/officeart/2005/8/layout/venn3"/>
    <dgm:cxn modelId="{572CB3B9-1518-4190-8A0F-9C9CBF845E3C}" type="presParOf" srcId="{B4C25CFE-197A-4638-95BB-11BBD1553236}" destId="{793BB438-29A0-4071-ACCA-BF63D3E546A0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DB3B44-93C9-40F3-B5E5-95ED395C3DCF}">
      <dsp:nvSpPr>
        <dsp:cNvPr id="0" name=""/>
        <dsp:cNvSpPr/>
      </dsp:nvSpPr>
      <dsp:spPr>
        <a:xfrm>
          <a:off x="0" y="0"/>
          <a:ext cx="1828800" cy="1828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3470DB-9DDB-470A-8406-25A133BC95AC}">
      <dsp:nvSpPr>
        <dsp:cNvPr id="0" name=""/>
        <dsp:cNvSpPr/>
      </dsp:nvSpPr>
      <dsp:spPr>
        <a:xfrm>
          <a:off x="914400" y="0"/>
          <a:ext cx="7086600" cy="182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(1) verifying that the solid is the expected chemical compound </a:t>
          </a:r>
          <a:endParaRPr lang="en-US" sz="2000" kern="1200" dirty="0"/>
        </a:p>
      </dsp:txBody>
      <dsp:txXfrm>
        <a:off x="914400" y="0"/>
        <a:ext cx="7086600" cy="548641"/>
      </dsp:txXfrm>
    </dsp:sp>
    <dsp:sp modelId="{9EBB56F1-F8D5-4325-8D92-88FFE3FA18F7}">
      <dsp:nvSpPr>
        <dsp:cNvPr id="0" name=""/>
        <dsp:cNvSpPr/>
      </dsp:nvSpPr>
      <dsp:spPr>
        <a:xfrm>
          <a:off x="320040" y="548641"/>
          <a:ext cx="1188718" cy="118871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4F3B65-CFDA-48CC-9721-BF9A7F30F23B}">
      <dsp:nvSpPr>
        <dsp:cNvPr id="0" name=""/>
        <dsp:cNvSpPr/>
      </dsp:nvSpPr>
      <dsp:spPr>
        <a:xfrm>
          <a:off x="914400" y="548641"/>
          <a:ext cx="7086600" cy="11887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(2) characterizing the internal structure</a:t>
          </a:r>
          <a:endParaRPr lang="en-US" sz="2000" kern="1200" dirty="0"/>
        </a:p>
      </dsp:txBody>
      <dsp:txXfrm>
        <a:off x="914400" y="548641"/>
        <a:ext cx="7086600" cy="548639"/>
      </dsp:txXfrm>
    </dsp:sp>
    <dsp:sp modelId="{78265710-DD55-4B8F-8302-52C2F0E02FA5}">
      <dsp:nvSpPr>
        <dsp:cNvPr id="0" name=""/>
        <dsp:cNvSpPr/>
      </dsp:nvSpPr>
      <dsp:spPr>
        <a:xfrm>
          <a:off x="640080" y="1097280"/>
          <a:ext cx="548639" cy="54863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5A4E06-AB6D-461B-81A5-B9DA898C70A0}">
      <dsp:nvSpPr>
        <dsp:cNvPr id="0" name=""/>
        <dsp:cNvSpPr/>
      </dsp:nvSpPr>
      <dsp:spPr>
        <a:xfrm>
          <a:off x="914400" y="1097280"/>
          <a:ext cx="7086600" cy="5486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(3) describing the habit of the crystal.</a:t>
          </a:r>
          <a:endParaRPr lang="en-US" sz="2000" kern="1200"/>
        </a:p>
      </dsp:txBody>
      <dsp:txXfrm>
        <a:off x="914400" y="1097280"/>
        <a:ext cx="7086600" cy="5486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1949E2-0366-49B5-A2FB-2C89FD855449}">
      <dsp:nvSpPr>
        <dsp:cNvPr id="0" name=""/>
        <dsp:cNvSpPr/>
      </dsp:nvSpPr>
      <dsp:spPr>
        <a:xfrm rot="10800000">
          <a:off x="1469973" y="1954"/>
          <a:ext cx="5523357" cy="31500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8910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sample homogeneity</a:t>
          </a:r>
          <a:endParaRPr lang="en-US" sz="1500" kern="1200" dirty="0"/>
        </a:p>
      </dsp:txBody>
      <dsp:txXfrm rot="10800000">
        <a:off x="1548725" y="1954"/>
        <a:ext cx="5444605" cy="315009"/>
      </dsp:txXfrm>
    </dsp:sp>
    <dsp:sp modelId="{C6F23124-C9F2-4B19-BFB7-59B8E4B6E6B2}">
      <dsp:nvSpPr>
        <dsp:cNvPr id="0" name=""/>
        <dsp:cNvSpPr/>
      </dsp:nvSpPr>
      <dsp:spPr>
        <a:xfrm>
          <a:off x="1312469" y="1954"/>
          <a:ext cx="315009" cy="31500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634F505-6776-4BD5-86ED-CC4F8F2A7D5B}">
      <dsp:nvSpPr>
        <dsp:cNvPr id="0" name=""/>
        <dsp:cNvSpPr/>
      </dsp:nvSpPr>
      <dsp:spPr>
        <a:xfrm rot="10800000">
          <a:off x="1469973" y="395716"/>
          <a:ext cx="5523357" cy="31500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8910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sample size</a:t>
          </a:r>
          <a:endParaRPr lang="en-US" sz="1500" kern="1200" dirty="0"/>
        </a:p>
      </dsp:txBody>
      <dsp:txXfrm rot="10800000">
        <a:off x="1548725" y="395716"/>
        <a:ext cx="5444605" cy="315009"/>
      </dsp:txXfrm>
    </dsp:sp>
    <dsp:sp modelId="{FE9B780D-5E01-4BE6-A67A-9B9D0AE729E7}">
      <dsp:nvSpPr>
        <dsp:cNvPr id="0" name=""/>
        <dsp:cNvSpPr/>
      </dsp:nvSpPr>
      <dsp:spPr>
        <a:xfrm>
          <a:off x="1312469" y="395716"/>
          <a:ext cx="315009" cy="31500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BF4B852-DA10-4A09-A44F-BEE952DD7CD1}">
      <dsp:nvSpPr>
        <dsp:cNvPr id="0" name=""/>
        <dsp:cNvSpPr/>
      </dsp:nvSpPr>
      <dsp:spPr>
        <a:xfrm rot="10800000">
          <a:off x="1469973" y="789477"/>
          <a:ext cx="5523357" cy="31500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8910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particle size</a:t>
          </a:r>
          <a:endParaRPr lang="en-US" sz="1500" kern="1200" dirty="0"/>
        </a:p>
      </dsp:txBody>
      <dsp:txXfrm rot="10800000">
        <a:off x="1548725" y="789477"/>
        <a:ext cx="5444605" cy="315009"/>
      </dsp:txXfrm>
    </dsp:sp>
    <dsp:sp modelId="{3AFCBD68-074C-4A7D-BB21-7A48D3394AF8}">
      <dsp:nvSpPr>
        <dsp:cNvPr id="0" name=""/>
        <dsp:cNvSpPr/>
      </dsp:nvSpPr>
      <dsp:spPr>
        <a:xfrm>
          <a:off x="1312469" y="789477"/>
          <a:ext cx="315009" cy="31500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BD8B769-6386-4E94-A923-960AC541C167}">
      <dsp:nvSpPr>
        <dsp:cNvPr id="0" name=""/>
        <dsp:cNvSpPr/>
      </dsp:nvSpPr>
      <dsp:spPr>
        <a:xfrm rot="10800000">
          <a:off x="1469973" y="1183239"/>
          <a:ext cx="5523357" cy="31500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8910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heating rate</a:t>
          </a:r>
          <a:endParaRPr lang="en-US" sz="1500" kern="1200" dirty="0"/>
        </a:p>
      </dsp:txBody>
      <dsp:txXfrm rot="10800000">
        <a:off x="1548725" y="1183239"/>
        <a:ext cx="5444605" cy="315009"/>
      </dsp:txXfrm>
    </dsp:sp>
    <dsp:sp modelId="{1EB5E989-ACD7-484F-8B03-6E225C7FC8A9}">
      <dsp:nvSpPr>
        <dsp:cNvPr id="0" name=""/>
        <dsp:cNvSpPr/>
      </dsp:nvSpPr>
      <dsp:spPr>
        <a:xfrm>
          <a:off x="1312469" y="1183239"/>
          <a:ext cx="315009" cy="31500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74D1DE0-208D-432C-87A4-4DD3A67873C3}">
      <dsp:nvSpPr>
        <dsp:cNvPr id="0" name=""/>
        <dsp:cNvSpPr/>
      </dsp:nvSpPr>
      <dsp:spPr>
        <a:xfrm rot="10800000">
          <a:off x="1469973" y="1577000"/>
          <a:ext cx="5523357" cy="31500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8910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sample atmosphere</a:t>
          </a:r>
          <a:endParaRPr lang="en-US" sz="1500" kern="1200" dirty="0"/>
        </a:p>
      </dsp:txBody>
      <dsp:txXfrm rot="10800000">
        <a:off x="1548725" y="1577000"/>
        <a:ext cx="5444605" cy="315009"/>
      </dsp:txXfrm>
    </dsp:sp>
    <dsp:sp modelId="{59A7B52B-7281-4F18-B88B-37CC7AB31F28}">
      <dsp:nvSpPr>
        <dsp:cNvPr id="0" name=""/>
        <dsp:cNvSpPr/>
      </dsp:nvSpPr>
      <dsp:spPr>
        <a:xfrm>
          <a:off x="1312469" y="1577000"/>
          <a:ext cx="315009" cy="31500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8D706D9-F558-4766-BA21-87381058E41A}">
      <dsp:nvSpPr>
        <dsp:cNvPr id="0" name=""/>
        <dsp:cNvSpPr/>
      </dsp:nvSpPr>
      <dsp:spPr>
        <a:xfrm rot="10800000">
          <a:off x="1469973" y="1970762"/>
          <a:ext cx="5523357" cy="315009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8910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sample preparation.</a:t>
          </a:r>
          <a:endParaRPr lang="en-US" sz="1500" kern="1200"/>
        </a:p>
      </dsp:txBody>
      <dsp:txXfrm rot="10800000">
        <a:off x="1548725" y="1970762"/>
        <a:ext cx="5444605" cy="315009"/>
      </dsp:txXfrm>
    </dsp:sp>
    <dsp:sp modelId="{06605CA7-4C3D-4B26-8F9E-A182A122C4F0}">
      <dsp:nvSpPr>
        <dsp:cNvPr id="0" name=""/>
        <dsp:cNvSpPr/>
      </dsp:nvSpPr>
      <dsp:spPr>
        <a:xfrm>
          <a:off x="1312469" y="1970762"/>
          <a:ext cx="315009" cy="31500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75413B-A921-421B-AC91-2DD4EBBF7EE8}">
      <dsp:nvSpPr>
        <dsp:cNvPr id="0" name=""/>
        <dsp:cNvSpPr/>
      </dsp:nvSpPr>
      <dsp:spPr>
        <a:xfrm>
          <a:off x="1032" y="136317"/>
          <a:ext cx="2013365" cy="2013365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alpha val="50000"/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alpha val="50000"/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alpha val="50000"/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10802" tIns="22860" rIns="110802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particle size</a:t>
          </a:r>
          <a:endParaRPr lang="en-US" sz="1800" kern="1200"/>
        </a:p>
      </dsp:txBody>
      <dsp:txXfrm>
        <a:off x="295882" y="431167"/>
        <a:ext cx="1423665" cy="1423665"/>
      </dsp:txXfrm>
    </dsp:sp>
    <dsp:sp modelId="{A9C5C5B8-6D74-4692-8373-8A8622C227DB}">
      <dsp:nvSpPr>
        <dsp:cNvPr id="0" name=""/>
        <dsp:cNvSpPr/>
      </dsp:nvSpPr>
      <dsp:spPr>
        <a:xfrm>
          <a:off x="1611724" y="136317"/>
          <a:ext cx="2013365" cy="2013365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209966"/>
                <a:satOff val="11412"/>
                <a:lumOff val="-2108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alpha val="50000"/>
                <a:hueOff val="-209966"/>
                <a:satOff val="11412"/>
                <a:lumOff val="-2108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alpha val="50000"/>
                <a:hueOff val="-209966"/>
                <a:satOff val="11412"/>
                <a:lumOff val="-2108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alpha val="50000"/>
                <a:hueOff val="-209966"/>
                <a:satOff val="11412"/>
                <a:lumOff val="-2108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alpha val="50000"/>
                <a:hueOff val="-209966"/>
                <a:satOff val="11412"/>
                <a:lumOff val="-2108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alpha val="50000"/>
                <a:hueOff val="-209966"/>
                <a:satOff val="11412"/>
                <a:lumOff val="-2108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10802" tIns="22860" rIns="110802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density </a:t>
          </a:r>
          <a:endParaRPr lang="en-US" sz="1800" kern="1200"/>
        </a:p>
      </dsp:txBody>
      <dsp:txXfrm>
        <a:off x="1906574" y="431167"/>
        <a:ext cx="1423665" cy="1423665"/>
      </dsp:txXfrm>
    </dsp:sp>
    <dsp:sp modelId="{DF5C5E62-FB19-4E2E-9446-948A4E0647D1}">
      <dsp:nvSpPr>
        <dsp:cNvPr id="0" name=""/>
        <dsp:cNvSpPr/>
      </dsp:nvSpPr>
      <dsp:spPr>
        <a:xfrm>
          <a:off x="3222417" y="136317"/>
          <a:ext cx="2013365" cy="2013365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419932"/>
                <a:satOff val="22824"/>
                <a:lumOff val="-4216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alpha val="50000"/>
                <a:hueOff val="-419932"/>
                <a:satOff val="22824"/>
                <a:lumOff val="-4216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alpha val="50000"/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alpha val="50000"/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alpha val="50000"/>
                <a:hueOff val="-419932"/>
                <a:satOff val="22824"/>
                <a:lumOff val="-421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alpha val="50000"/>
                <a:hueOff val="-419932"/>
                <a:satOff val="22824"/>
                <a:lumOff val="-421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10802" tIns="22860" rIns="110802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shape </a:t>
          </a:r>
          <a:endParaRPr lang="en-US" sz="1800" kern="1200"/>
        </a:p>
      </dsp:txBody>
      <dsp:txXfrm>
        <a:off x="3517267" y="431167"/>
        <a:ext cx="1423665" cy="1423665"/>
      </dsp:txXfrm>
    </dsp:sp>
    <dsp:sp modelId="{A35B36B5-B364-4775-878A-EE8B9430359E}">
      <dsp:nvSpPr>
        <dsp:cNvPr id="0" name=""/>
        <dsp:cNvSpPr/>
      </dsp:nvSpPr>
      <dsp:spPr>
        <a:xfrm>
          <a:off x="4833109" y="136317"/>
          <a:ext cx="2013365" cy="2013365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629898"/>
                <a:satOff val="34235"/>
                <a:lumOff val="-6324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alpha val="50000"/>
                <a:hueOff val="-629898"/>
                <a:satOff val="34235"/>
                <a:lumOff val="-6324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alpha val="50000"/>
                <a:hueOff val="-629898"/>
                <a:satOff val="34235"/>
                <a:lumOff val="-6324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alpha val="50000"/>
                <a:hueOff val="-629898"/>
                <a:satOff val="34235"/>
                <a:lumOff val="-6324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alpha val="50000"/>
                <a:hueOff val="-629898"/>
                <a:satOff val="34235"/>
                <a:lumOff val="-6324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alpha val="50000"/>
                <a:hueOff val="-629898"/>
                <a:satOff val="34235"/>
                <a:lumOff val="-6324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10802" tIns="22860" rIns="110802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electrostatic charge</a:t>
          </a:r>
          <a:endParaRPr lang="en-US" sz="1800" kern="1200"/>
        </a:p>
      </dsp:txBody>
      <dsp:txXfrm>
        <a:off x="5127959" y="431167"/>
        <a:ext cx="1423665" cy="1423665"/>
      </dsp:txXfrm>
    </dsp:sp>
    <dsp:sp modelId="{793BB438-29A0-4071-ACCA-BF63D3E546A0}">
      <dsp:nvSpPr>
        <dsp:cNvPr id="0" name=""/>
        <dsp:cNvSpPr/>
      </dsp:nvSpPr>
      <dsp:spPr>
        <a:xfrm>
          <a:off x="6443802" y="136317"/>
          <a:ext cx="2013365" cy="2013365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839864"/>
                <a:satOff val="45647"/>
                <a:lumOff val="-8432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alpha val="50000"/>
                <a:hueOff val="-839864"/>
                <a:satOff val="45647"/>
                <a:lumOff val="-8432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alpha val="50000"/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alpha val="50000"/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alpha val="50000"/>
                <a:hueOff val="-839864"/>
                <a:satOff val="45647"/>
                <a:lumOff val="-843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alpha val="50000"/>
                <a:hueOff val="-839864"/>
                <a:satOff val="45647"/>
                <a:lumOff val="-843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110802" tIns="22860" rIns="110802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an adsorbed moisture</a:t>
          </a:r>
          <a:endParaRPr lang="en-US" sz="1800" kern="1200"/>
        </a:p>
      </dsp:txBody>
      <dsp:txXfrm>
        <a:off x="6738652" y="431167"/>
        <a:ext cx="1423665" cy="1423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28BDC-45EC-4ED3-A5A4-971975363836}" type="datetimeFigureOut">
              <a:rPr lang="en-US" smtClean="0"/>
              <a:t>5/21/2017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820C8-0CB7-4A20-865B-EDDBC3FC6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28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820C8-0CB7-4A20-865B-EDDBC3FC672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03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820C8-0CB7-4A20-865B-EDDBC3FC672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294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5/21/2017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600200"/>
            <a:ext cx="8458200" cy="1222375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dirty="0" smtClean="0"/>
              <a:t>Preformulation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038600"/>
            <a:ext cx="8458200" cy="914400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 smtClean="0">
                <a:latin typeface="Berlin Sans FB Demi" pitchFamily="34" charset="0"/>
              </a:rPr>
              <a:t>Part 1</a:t>
            </a:r>
            <a:endParaRPr lang="en-US" sz="4400" dirty="0">
              <a:latin typeface="Berlin Sans FB Dem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5334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Algerian" pitchFamily="82" charset="0"/>
              </a:rPr>
              <a:t>Industrial pharmacy</a:t>
            </a:r>
            <a:endParaRPr lang="en-US" sz="2400" b="1" dirty="0">
              <a:solidFill>
                <a:srgbClr val="0070C0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405485"/>
      </p:ext>
    </p:extLst>
  </p:cSld>
  <p:clrMapOvr>
    <a:masterClrMapping/>
  </p:clrMapOvr>
  <p:transition spd="med" advClick="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86681"/>
            <a:ext cx="5029200" cy="52276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>
                <a:latin typeface="Arial Narrow" pitchFamily="34" charset="0"/>
              </a:rPr>
              <a:t>Once the optimum molecular form of a </a:t>
            </a:r>
            <a:r>
              <a:rPr lang="en-US" dirty="0" smtClean="0">
                <a:latin typeface="Arial Narrow" pitchFamily="34" charset="0"/>
              </a:rPr>
              <a:t>drug has </a:t>
            </a:r>
            <a:r>
              <a:rPr lang="en-US" dirty="0">
                <a:latin typeface="Arial Narrow" pitchFamily="34" charset="0"/>
              </a:rPr>
              <a:t>been </a:t>
            </a:r>
            <a:r>
              <a:rPr lang="en-US" dirty="0" smtClean="0">
                <a:latin typeface="Arial Narrow" pitchFamily="34" charset="0"/>
              </a:rPr>
              <a:t>selected</a:t>
            </a:r>
          </a:p>
          <a:p>
            <a:endParaRPr lang="en-US" dirty="0" smtClean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Arial Narrow" pitchFamily="34" charset="0"/>
              </a:rPr>
              <a:t>Formulation development initiates</a:t>
            </a:r>
          </a:p>
          <a:p>
            <a:pPr marL="0" indent="0" algn="just">
              <a:buNone/>
            </a:pPr>
            <a:endParaRPr lang="en-US" dirty="0">
              <a:latin typeface="Arial Narrow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Arial Narrow" pitchFamily="34" charset="0"/>
              </a:rPr>
              <a:t>Prompts </a:t>
            </a:r>
            <a:r>
              <a:rPr lang="en-US" dirty="0">
                <a:latin typeface="Arial Narrow" pitchFamily="34" charset="0"/>
              </a:rPr>
              <a:t>other disciplines </a:t>
            </a:r>
            <a:r>
              <a:rPr lang="en-US" dirty="0" smtClean="0">
                <a:latin typeface="Arial Narrow" pitchFamily="34" charset="0"/>
              </a:rPr>
              <a:t>to begin </a:t>
            </a:r>
            <a:r>
              <a:rPr lang="en-US" dirty="0">
                <a:latin typeface="Arial Narrow" pitchFamily="34" charset="0"/>
              </a:rPr>
              <a:t>their task in the drug development process</a:t>
            </a:r>
          </a:p>
          <a:p>
            <a:pPr algn="just"/>
            <a:endParaRPr lang="en-US" dirty="0" smtClean="0"/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objective of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this phase </a:t>
            </a:r>
            <a:r>
              <a:rPr lang="en-US" dirty="0">
                <a:latin typeface="Arial" pitchFamily="34" charset="0"/>
                <a:cs typeface="Arial" pitchFamily="34" charset="0"/>
              </a:rPr>
              <a:t>is the quantitation of those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physical chemical </a:t>
            </a:r>
            <a:r>
              <a:rPr lang="en-US" dirty="0">
                <a:latin typeface="Arial" pitchFamily="34" charset="0"/>
                <a:cs typeface="Arial" pitchFamily="34" charset="0"/>
              </a:rPr>
              <a:t>properties that will assist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developing a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stable, safe, and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effective formulation with maximum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bioavailability.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438400" y="2133600"/>
            <a:ext cx="403860" cy="2133600"/>
            <a:chOff x="4495800" y="2209800"/>
            <a:chExt cx="403860" cy="2133600"/>
          </a:xfrm>
        </p:grpSpPr>
        <p:sp>
          <p:nvSpPr>
            <p:cNvPr id="4" name="Down Arrow 3"/>
            <p:cNvSpPr/>
            <p:nvPr/>
          </p:nvSpPr>
          <p:spPr>
            <a:xfrm>
              <a:off x="4495800" y="2209800"/>
              <a:ext cx="381000" cy="3810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Down Arrow 4"/>
            <p:cNvSpPr/>
            <p:nvPr/>
          </p:nvSpPr>
          <p:spPr>
            <a:xfrm>
              <a:off x="4506468" y="2971800"/>
              <a:ext cx="381000" cy="3048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Down Arrow 5"/>
            <p:cNvSpPr/>
            <p:nvPr/>
          </p:nvSpPr>
          <p:spPr>
            <a:xfrm>
              <a:off x="4518660" y="3962400"/>
              <a:ext cx="381000" cy="3810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1" y="1219200"/>
            <a:ext cx="3581399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643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shred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48" y="152400"/>
            <a:ext cx="8686800" cy="838200"/>
          </a:xfrm>
        </p:spPr>
        <p:txBody>
          <a:bodyPr>
            <a:normAutofit/>
          </a:bodyPr>
          <a:lstStyle/>
          <a:p>
            <a:r>
              <a:rPr lang="en-US" sz="4000" dirty="0"/>
              <a:t>Bulk Characterization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14938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>
                <a:latin typeface="Arial Rounded MT Bold" pitchFamily="34" charset="0"/>
              </a:rPr>
              <a:t>Bulk properties </a:t>
            </a:r>
            <a:r>
              <a:rPr lang="en-US" sz="2800" dirty="0"/>
              <a:t>for the solid form, </a:t>
            </a:r>
            <a:r>
              <a:rPr lang="en-US" sz="2800" dirty="0" smtClean="0"/>
              <a:t>such has </a:t>
            </a:r>
            <a:r>
              <a:rPr lang="en-US" sz="2800" b="1" dirty="0">
                <a:solidFill>
                  <a:srgbClr val="FF0000"/>
                </a:solidFill>
                <a:latin typeface="Berlin Sans FB Demi" pitchFamily="34" charset="0"/>
              </a:rPr>
              <a:t>particle size, bulk density and surface </a:t>
            </a:r>
            <a:r>
              <a:rPr lang="en-US" sz="2800" b="1" dirty="0" smtClean="0">
                <a:solidFill>
                  <a:srgbClr val="FF0000"/>
                </a:solidFill>
                <a:latin typeface="Berlin Sans FB Demi" pitchFamily="34" charset="0"/>
              </a:rPr>
              <a:t>morphology</a:t>
            </a:r>
            <a:r>
              <a:rPr lang="en-US" sz="2800" dirty="0" smtClean="0"/>
              <a:t>, are </a:t>
            </a:r>
            <a:r>
              <a:rPr lang="en-US" sz="2800" dirty="0"/>
              <a:t>also likely to change during </a:t>
            </a:r>
            <a:r>
              <a:rPr lang="en-US" sz="2800" dirty="0" smtClean="0"/>
              <a:t>process development</a:t>
            </a:r>
            <a:r>
              <a:rPr lang="en-US" sz="28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25552" y="3581400"/>
            <a:ext cx="5184648" cy="317009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Arial Rounded MT Bold" pitchFamily="34" charset="0"/>
              </a:rPr>
              <a:t>Crystal </a:t>
            </a:r>
            <a:r>
              <a:rPr lang="en-US" sz="2000" dirty="0">
                <a:latin typeface="Arial Rounded MT Bold" pitchFamily="34" charset="0"/>
              </a:rPr>
              <a:t>habit and the internal structure </a:t>
            </a:r>
            <a:r>
              <a:rPr lang="en-US" sz="2000" dirty="0" smtClean="0">
                <a:latin typeface="Arial Rounded MT Bold" pitchFamily="34" charset="0"/>
              </a:rPr>
              <a:t>of a drug </a:t>
            </a:r>
            <a:r>
              <a:rPr lang="en-US" sz="2000" dirty="0">
                <a:latin typeface="Arial Rounded MT Bold" pitchFamily="34" charset="0"/>
              </a:rPr>
              <a:t>can affect bulk and physicochemical </a:t>
            </a:r>
            <a:r>
              <a:rPr lang="en-US" sz="2000" dirty="0" smtClean="0">
                <a:latin typeface="Arial Rounded MT Bold" pitchFamily="34" charset="0"/>
              </a:rPr>
              <a:t>properties, which </a:t>
            </a:r>
            <a:r>
              <a:rPr lang="en-US" sz="2000" dirty="0">
                <a:latin typeface="Arial Rounded MT Bold" pitchFamily="34" charset="0"/>
              </a:rPr>
              <a:t>range from flowability to </a:t>
            </a:r>
            <a:r>
              <a:rPr lang="en-US" sz="2000" dirty="0" smtClean="0">
                <a:latin typeface="Arial Rounded MT Bold" pitchFamily="34" charset="0"/>
              </a:rPr>
              <a:t>chemical stability. 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>
                <a:solidFill>
                  <a:srgbClr val="FF0000"/>
                </a:solidFill>
                <a:latin typeface="Berlin Sans FB Demi" pitchFamily="34" charset="0"/>
              </a:rPr>
              <a:t>Crystal habit: </a:t>
            </a:r>
            <a:r>
              <a:rPr lang="en-US" sz="2000" dirty="0">
                <a:latin typeface="Berlin Sans FB Demi" pitchFamily="34" charset="0"/>
              </a:rPr>
              <a:t>is the description of </a:t>
            </a:r>
            <a:r>
              <a:rPr lang="en-US" sz="2000" dirty="0" smtClean="0">
                <a:latin typeface="Berlin Sans FB Demi" pitchFamily="34" charset="0"/>
              </a:rPr>
              <a:t>the outer appearance </a:t>
            </a:r>
            <a:r>
              <a:rPr lang="en-US" sz="2000" dirty="0">
                <a:latin typeface="Berlin Sans FB Demi" pitchFamily="34" charset="0"/>
              </a:rPr>
              <a:t>of a </a:t>
            </a:r>
            <a:r>
              <a:rPr lang="en-US" sz="2000" dirty="0" smtClean="0">
                <a:latin typeface="Berlin Sans FB Demi" pitchFamily="34" charset="0"/>
              </a:rPr>
              <a:t>crystal.</a:t>
            </a:r>
          </a:p>
          <a:p>
            <a:pPr algn="just"/>
            <a:r>
              <a:rPr lang="en-US" sz="2000" dirty="0" smtClean="0">
                <a:solidFill>
                  <a:srgbClr val="00B050"/>
                </a:solidFill>
                <a:latin typeface="Berlin Sans FB Demi" pitchFamily="34" charset="0"/>
              </a:rPr>
              <a:t>Internal structure:</a:t>
            </a:r>
            <a:r>
              <a:rPr lang="en-US" sz="2000" dirty="0" smtClean="0">
                <a:latin typeface="Berlin Sans FB Demi" pitchFamily="34" charset="0"/>
              </a:rPr>
              <a:t> is the molecular arrangement within the solid.</a:t>
            </a:r>
          </a:p>
        </p:txBody>
      </p:sp>
      <p:sp>
        <p:nvSpPr>
          <p:cNvPr id="6" name="Rectangle 5"/>
          <p:cNvSpPr/>
          <p:nvPr/>
        </p:nvSpPr>
        <p:spPr>
          <a:xfrm>
            <a:off x="225552" y="3059668"/>
            <a:ext cx="58505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 Black" pitchFamily="34" charset="0"/>
              </a:rPr>
              <a:t>1. Crystallinity </a:t>
            </a:r>
            <a:r>
              <a:rPr lang="en-US" sz="2400" dirty="0">
                <a:solidFill>
                  <a:srgbClr val="0070C0"/>
                </a:solidFill>
                <a:latin typeface="Arial Black" pitchFamily="34" charset="0"/>
              </a:rPr>
              <a:t>and Polymorphism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032" y="3619500"/>
            <a:ext cx="3401568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953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switch dir="r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2590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>
                <a:solidFill>
                  <a:srgbClr val="FF0000"/>
                </a:solidFill>
                <a:latin typeface="Berlin Sans FB Demi" pitchFamily="34" charset="0"/>
              </a:rPr>
              <a:t>A single 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internal structure </a:t>
            </a:r>
            <a:r>
              <a:rPr lang="en-US" dirty="0">
                <a:solidFill>
                  <a:srgbClr val="FF0000"/>
                </a:solidFill>
                <a:latin typeface="Berlin Sans FB Demi" pitchFamily="34" charset="0"/>
              </a:rPr>
              <a:t>for a compound </a:t>
            </a:r>
            <a:r>
              <a:rPr lang="en-US" dirty="0">
                <a:solidFill>
                  <a:srgbClr val="FF0000"/>
                </a:solidFill>
              </a:rPr>
              <a:t>can have </a:t>
            </a:r>
            <a:r>
              <a:rPr lang="en-US" dirty="0" smtClean="0">
                <a:solidFill>
                  <a:srgbClr val="FF0000"/>
                </a:solidFill>
              </a:rPr>
              <a:t>several different </a:t>
            </a:r>
            <a:r>
              <a:rPr lang="en-US" dirty="0">
                <a:solidFill>
                  <a:srgbClr val="FF0000"/>
                </a:solidFill>
              </a:rPr>
              <a:t>habits</a:t>
            </a:r>
            <a:r>
              <a:rPr lang="en-US" dirty="0"/>
              <a:t>, depending on the </a:t>
            </a:r>
            <a:r>
              <a:rPr lang="en-US" dirty="0" smtClean="0"/>
              <a:t>environment for </a:t>
            </a:r>
            <a:r>
              <a:rPr lang="en-US" dirty="0"/>
              <a:t>growing </a:t>
            </a:r>
            <a:r>
              <a:rPr lang="en-US" dirty="0" smtClean="0"/>
              <a:t>crystals.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Changes </a:t>
            </a:r>
            <a:r>
              <a:rPr lang="en-US" dirty="0">
                <a:solidFill>
                  <a:srgbClr val="FF0000"/>
                </a:solidFill>
                <a:latin typeface="Berlin Sans FB Demi" pitchFamily="34" charset="0"/>
              </a:rPr>
              <a:t>with 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internal structure </a:t>
            </a:r>
            <a:r>
              <a:rPr lang="en-US" dirty="0">
                <a:solidFill>
                  <a:srgbClr val="FF0000"/>
                </a:solidFill>
              </a:rPr>
              <a:t>usually alter the crystal habit</a:t>
            </a:r>
            <a:r>
              <a:rPr lang="en-US" dirty="0"/>
              <a:t> </a:t>
            </a:r>
            <a:r>
              <a:rPr lang="en-US" dirty="0" smtClean="0"/>
              <a:t>while such </a:t>
            </a:r>
            <a:r>
              <a:rPr lang="en-US" dirty="0"/>
              <a:t>chemical changes as conversion of a </a:t>
            </a:r>
            <a:r>
              <a:rPr lang="en-US" dirty="0" smtClean="0"/>
              <a:t>sodium salt </a:t>
            </a:r>
            <a:r>
              <a:rPr lang="en-US" dirty="0"/>
              <a:t>to its free acid form produce both </a:t>
            </a:r>
            <a:r>
              <a:rPr lang="en-US" dirty="0" smtClean="0"/>
              <a:t>a change </a:t>
            </a:r>
            <a:r>
              <a:rPr lang="en-US" dirty="0"/>
              <a:t>in internal structure and crystal habit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4528" y="4110335"/>
            <a:ext cx="8415528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latin typeface="Arial Black" pitchFamily="34" charset="0"/>
              </a:rPr>
              <a:t>Characterization of a solid form </a:t>
            </a:r>
            <a:r>
              <a:rPr lang="en-US" sz="2400" dirty="0" smtClean="0">
                <a:latin typeface="Arial Black" pitchFamily="34" charset="0"/>
              </a:rPr>
              <a:t>involves: </a:t>
            </a:r>
            <a:endParaRPr lang="en-US" sz="2400" dirty="0">
              <a:latin typeface="Arial Black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71110265"/>
              </p:ext>
            </p:extLst>
          </p:nvPr>
        </p:nvGraphicFramePr>
        <p:xfrm>
          <a:off x="609600" y="4724400"/>
          <a:ext cx="80010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446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flip dir="r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5626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n-US" sz="4400" dirty="0">
                <a:solidFill>
                  <a:srgbClr val="FF0000"/>
                </a:solidFill>
                <a:latin typeface="Berlin Sans FB Demi" pitchFamily="34" charset="0"/>
              </a:rPr>
              <a:t>The </a:t>
            </a:r>
            <a:r>
              <a:rPr lang="en-US" sz="4400" u="sng" dirty="0">
                <a:solidFill>
                  <a:srgbClr val="FF0000"/>
                </a:solidFill>
                <a:latin typeface="Berlin Sans FB Demi" pitchFamily="34" charset="0"/>
              </a:rPr>
              <a:t>internal structure</a:t>
            </a:r>
            <a:r>
              <a:rPr lang="en-US" sz="4400" dirty="0">
                <a:solidFill>
                  <a:srgbClr val="FF0000"/>
                </a:solidFill>
                <a:latin typeface="Berlin Sans FB Demi" pitchFamily="34" charset="0"/>
              </a:rPr>
              <a:t> of </a:t>
            </a:r>
            <a:r>
              <a:rPr lang="en-US" sz="4400" dirty="0" smtClean="0">
                <a:solidFill>
                  <a:srgbClr val="FF0000"/>
                </a:solidFill>
                <a:latin typeface="Berlin Sans FB Demi" pitchFamily="34" charset="0"/>
              </a:rPr>
              <a:t>a solid can be classified as:</a:t>
            </a:r>
          </a:p>
          <a:p>
            <a:pPr marL="0" indent="0" algn="just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smtClean="0">
                <a:solidFill>
                  <a:srgbClr val="00B050"/>
                </a:solidFill>
                <a:latin typeface="Arial Black" pitchFamily="34" charset="0"/>
              </a:rPr>
              <a:t>crystalline </a:t>
            </a:r>
            <a:r>
              <a:rPr lang="en-US" sz="4400" dirty="0">
                <a:solidFill>
                  <a:srgbClr val="00B050"/>
                </a:solidFill>
                <a:latin typeface="Arial Black" pitchFamily="34" charset="0"/>
              </a:rPr>
              <a:t>or </a:t>
            </a:r>
            <a:r>
              <a:rPr lang="en-US" sz="4400" dirty="0" smtClean="0">
                <a:solidFill>
                  <a:srgbClr val="00B050"/>
                </a:solidFill>
                <a:latin typeface="Arial Black" pitchFamily="34" charset="0"/>
              </a:rPr>
              <a:t>amorphous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3800" b="1" dirty="0" smtClean="0">
                <a:solidFill>
                  <a:srgbClr val="0070C0"/>
                </a:solidFill>
                <a:latin typeface="Berlin Sans FB Demi" pitchFamily="34" charset="0"/>
              </a:rPr>
              <a:t>Crystals:</a:t>
            </a:r>
            <a:r>
              <a:rPr lang="en-US" dirty="0" smtClean="0"/>
              <a:t> </a:t>
            </a:r>
            <a:r>
              <a:rPr lang="en-US" sz="4400" b="1" dirty="0" smtClean="0">
                <a:latin typeface="Arial Narrow" pitchFamily="34" charset="0"/>
              </a:rPr>
              <a:t>are </a:t>
            </a:r>
            <a:r>
              <a:rPr lang="en-US" sz="4400" b="1" dirty="0">
                <a:latin typeface="Arial Narrow" pitchFamily="34" charset="0"/>
              </a:rPr>
              <a:t>characterized </a:t>
            </a:r>
            <a:r>
              <a:rPr lang="en-US" sz="4400" b="1" dirty="0" smtClean="0">
                <a:latin typeface="Arial Narrow" pitchFamily="34" charset="0"/>
              </a:rPr>
              <a:t>by repetitious spacing of constituent </a:t>
            </a:r>
            <a:r>
              <a:rPr lang="en-US" sz="4400" b="1" dirty="0">
                <a:latin typeface="Arial Narrow" pitchFamily="34" charset="0"/>
              </a:rPr>
              <a:t>atoms or molecules in a </a:t>
            </a:r>
            <a:r>
              <a:rPr lang="en-US" sz="4400" b="1" dirty="0" smtClean="0">
                <a:latin typeface="Arial Narrow" pitchFamily="34" charset="0"/>
              </a:rPr>
              <a:t>3D array. 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3800" dirty="0" smtClean="0">
                <a:solidFill>
                  <a:srgbClr val="0070C0"/>
                </a:solidFill>
                <a:latin typeface="Berlin Sans FB Demi" pitchFamily="34" charset="0"/>
              </a:rPr>
              <a:t>Amorphous forms: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sz="4400" b="1" dirty="0" smtClean="0">
                <a:latin typeface="Arial Narrow" pitchFamily="34" charset="0"/>
              </a:rPr>
              <a:t>have atoms </a:t>
            </a:r>
            <a:r>
              <a:rPr lang="en-US" sz="4400" b="1" dirty="0">
                <a:latin typeface="Arial Narrow" pitchFamily="34" charset="0"/>
              </a:rPr>
              <a:t>or molecules randomly placed as in a liquid</a:t>
            </a:r>
            <a:r>
              <a:rPr lang="en-US" sz="4400" b="1" dirty="0" smtClean="0">
                <a:latin typeface="Arial Narrow" pitchFamily="34" charset="0"/>
              </a:rPr>
              <a:t>.</a:t>
            </a:r>
          </a:p>
          <a:p>
            <a:pPr marL="0" indent="0" algn="just">
              <a:buNone/>
            </a:pPr>
            <a:endParaRPr lang="en-US" sz="3800" u="sng" dirty="0" smtClean="0"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en-US" sz="4400" u="sng" dirty="0" smtClean="0">
                <a:latin typeface="Arial Black" pitchFamily="34" charset="0"/>
              </a:rPr>
              <a:t>Note: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sz="4400" dirty="0" smtClean="0">
                <a:solidFill>
                  <a:srgbClr val="7030A0"/>
                </a:solidFill>
                <a:latin typeface="Berlin Sans FB" pitchFamily="34" charset="0"/>
              </a:rPr>
              <a:t>amorphous </a:t>
            </a:r>
            <a:r>
              <a:rPr lang="en-US" sz="4400" dirty="0">
                <a:solidFill>
                  <a:srgbClr val="7030A0"/>
                </a:solidFill>
                <a:latin typeface="Berlin Sans FB" pitchFamily="34" charset="0"/>
              </a:rPr>
              <a:t>forms </a:t>
            </a:r>
            <a:r>
              <a:rPr lang="en-US" sz="4400" dirty="0" smtClean="0">
                <a:solidFill>
                  <a:srgbClr val="7030A0"/>
                </a:solidFill>
                <a:latin typeface="Berlin Sans FB" pitchFamily="34" charset="0"/>
              </a:rPr>
              <a:t>are usually of </a:t>
            </a:r>
            <a:r>
              <a:rPr lang="en-US" sz="4400" dirty="0">
                <a:solidFill>
                  <a:srgbClr val="7030A0"/>
                </a:solidFill>
                <a:latin typeface="Berlin Sans FB" pitchFamily="34" charset="0"/>
              </a:rPr>
              <a:t>higher thermodynamic energy </a:t>
            </a:r>
            <a:r>
              <a:rPr lang="en-US" sz="4400" dirty="0" smtClean="0">
                <a:solidFill>
                  <a:srgbClr val="7030A0"/>
                </a:solidFill>
                <a:latin typeface="Berlin Sans FB" pitchFamily="34" charset="0"/>
              </a:rPr>
              <a:t>than crystalline forms </a:t>
            </a:r>
          </a:p>
          <a:p>
            <a:pPr marL="0" indent="0" algn="just">
              <a:buNone/>
            </a:pPr>
            <a:endParaRPr lang="en-US" sz="4400" dirty="0">
              <a:solidFill>
                <a:srgbClr val="7030A0"/>
              </a:solidFill>
              <a:latin typeface="Berlin Sans FB" pitchFamily="34" charset="0"/>
            </a:endParaRPr>
          </a:p>
          <a:p>
            <a:pPr marL="0" indent="0" algn="ctr">
              <a:buNone/>
            </a:pPr>
            <a:r>
              <a:rPr lang="en-US" sz="4400" dirty="0" smtClean="0">
                <a:solidFill>
                  <a:srgbClr val="7030A0"/>
                </a:solidFill>
                <a:latin typeface="Berlin Sans FB" pitchFamily="34" charset="0"/>
              </a:rPr>
              <a:t>solubilities as well </a:t>
            </a:r>
            <a:r>
              <a:rPr lang="en-US" sz="4400" dirty="0">
                <a:solidFill>
                  <a:srgbClr val="7030A0"/>
                </a:solidFill>
                <a:latin typeface="Berlin Sans FB" pitchFamily="34" charset="0"/>
              </a:rPr>
              <a:t>as dissolution rates are </a:t>
            </a:r>
            <a:r>
              <a:rPr lang="en-US" sz="4400" dirty="0" smtClean="0">
                <a:solidFill>
                  <a:srgbClr val="7030A0"/>
                </a:solidFill>
                <a:latin typeface="Berlin Sans FB" pitchFamily="34" charset="0"/>
              </a:rPr>
              <a:t>greater.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4400" b="1" u="sng" dirty="0" err="1" smtClean="0">
                <a:solidFill>
                  <a:srgbClr val="0070C0"/>
                </a:solidFill>
                <a:latin typeface="Arial Black" pitchFamily="34" charset="0"/>
              </a:rPr>
              <a:t>Disadv</a:t>
            </a:r>
            <a:r>
              <a:rPr lang="en-US" sz="4400" b="1" u="sng" dirty="0" smtClean="0">
                <a:solidFill>
                  <a:srgbClr val="0070C0"/>
                </a:solidFill>
                <a:latin typeface="Arial Black" pitchFamily="34" charset="0"/>
              </a:rPr>
              <a:t>. of amorphous :</a:t>
            </a:r>
            <a:r>
              <a:rPr lang="en-US" sz="4400" dirty="0" smtClean="0">
                <a:latin typeface="Arial Black" pitchFamily="34" charset="0"/>
              </a:rPr>
              <a:t> </a:t>
            </a:r>
            <a:r>
              <a:rPr lang="en-US" sz="4000" dirty="0" smtClean="0"/>
              <a:t>Upon </a:t>
            </a:r>
            <a:r>
              <a:rPr lang="en-US" sz="4000" dirty="0"/>
              <a:t>storage, </a:t>
            </a:r>
            <a:r>
              <a:rPr lang="en-US" sz="4000" b="1" u="sng" dirty="0">
                <a:latin typeface="Arial" pitchFamily="34" charset="0"/>
                <a:cs typeface="Arial" pitchFamily="34" charset="0"/>
              </a:rPr>
              <a:t>amorphous solids tend to revert </a:t>
            </a:r>
            <a:r>
              <a:rPr lang="en-US" sz="4000" b="1" u="sng" dirty="0" smtClean="0">
                <a:latin typeface="Arial" pitchFamily="34" charset="0"/>
                <a:cs typeface="Arial" pitchFamily="34" charset="0"/>
              </a:rPr>
              <a:t>to more </a:t>
            </a:r>
            <a:r>
              <a:rPr lang="en-US" sz="4000" b="1" u="sng" dirty="0">
                <a:latin typeface="Arial" pitchFamily="34" charset="0"/>
                <a:cs typeface="Arial" pitchFamily="34" charset="0"/>
              </a:rPr>
              <a:t>stable </a:t>
            </a:r>
            <a:r>
              <a:rPr lang="en-US" sz="4000" b="1" u="sng" dirty="0" smtClean="0">
                <a:latin typeface="Arial" pitchFamily="34" charset="0"/>
                <a:cs typeface="Arial" pitchFamily="34" charset="0"/>
              </a:rPr>
              <a:t>forms</a:t>
            </a:r>
            <a:r>
              <a:rPr lang="en-US" sz="4000" dirty="0" smtClean="0"/>
              <a:t>               </a:t>
            </a:r>
            <a:r>
              <a:rPr lang="en-US" sz="4000" dirty="0" smtClean="0">
                <a:latin typeface="Berlin Sans FB Demi" pitchFamily="34" charset="0"/>
              </a:rPr>
              <a:t>thermodynamic instability</a:t>
            </a:r>
            <a:r>
              <a:rPr lang="en-US" sz="4000" dirty="0" smtClean="0"/>
              <a:t>, which occur </a:t>
            </a:r>
            <a:r>
              <a:rPr lang="en-US" sz="4000" dirty="0"/>
              <a:t>during bulk </a:t>
            </a:r>
            <a:r>
              <a:rPr lang="en-US" sz="4000" dirty="0" smtClean="0"/>
              <a:t>processing or </a:t>
            </a:r>
            <a:r>
              <a:rPr lang="en-US" sz="4000" dirty="0"/>
              <a:t>within dosage </a:t>
            </a:r>
            <a:r>
              <a:rPr lang="en-US" sz="4000" dirty="0" smtClean="0"/>
              <a:t>forms</a:t>
            </a:r>
            <a:r>
              <a:rPr lang="en-US" sz="4000" dirty="0"/>
              <a:t>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562600" y="6096000"/>
            <a:ext cx="1066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328160" y="4572000"/>
            <a:ext cx="39624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gallery dir="l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00912"/>
            <a:ext cx="5791200" cy="5562600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en-US" sz="4200" dirty="0">
                <a:latin typeface="Berlin Sans FB Demi" pitchFamily="34" charset="0"/>
              </a:rPr>
              <a:t>A crystalline compound </a:t>
            </a:r>
            <a:r>
              <a:rPr lang="en-US" sz="4200" dirty="0" smtClean="0">
                <a:latin typeface="Berlin Sans FB Demi" pitchFamily="34" charset="0"/>
              </a:rPr>
              <a:t>contain either:</a:t>
            </a:r>
            <a:r>
              <a:rPr lang="en-US" sz="4200" dirty="0" smtClean="0"/>
              <a:t> </a:t>
            </a:r>
            <a:r>
              <a:rPr lang="en-US" sz="4200" dirty="0" smtClean="0">
                <a:solidFill>
                  <a:srgbClr val="FF0000"/>
                </a:solidFill>
                <a:latin typeface="Arial Black" pitchFamily="34" charset="0"/>
              </a:rPr>
              <a:t>stoichiometric </a:t>
            </a:r>
            <a:r>
              <a:rPr lang="en-US" sz="4200" dirty="0">
                <a:solidFill>
                  <a:srgbClr val="FF0000"/>
                </a:solidFill>
                <a:latin typeface="Arial Black" pitchFamily="34" charset="0"/>
              </a:rPr>
              <a:t>or nonstoichiometric amount </a:t>
            </a:r>
            <a:r>
              <a:rPr lang="en-US" sz="4200" dirty="0" smtClean="0">
                <a:solidFill>
                  <a:srgbClr val="FF0000"/>
                </a:solidFill>
                <a:latin typeface="Arial Black" pitchFamily="34" charset="0"/>
              </a:rPr>
              <a:t>of crystallization solvent. </a:t>
            </a:r>
          </a:p>
          <a:p>
            <a:pPr algn="just"/>
            <a:endParaRPr lang="en-US" sz="3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sz="5100" b="1" dirty="0" smtClean="0">
                <a:solidFill>
                  <a:srgbClr val="FF0000"/>
                </a:solidFill>
                <a:latin typeface="Berlin Sans FB Demi" pitchFamily="34" charset="0"/>
              </a:rPr>
              <a:t>Nonstoichiometric adducts </a:t>
            </a:r>
            <a:r>
              <a:rPr lang="en-US" sz="5100" dirty="0" smtClean="0"/>
              <a:t>(inclusions </a:t>
            </a:r>
            <a:r>
              <a:rPr lang="en-US" sz="5100" dirty="0"/>
              <a:t>or </a:t>
            </a:r>
            <a:r>
              <a:rPr lang="en-US" sz="5100" dirty="0" err="1" smtClean="0"/>
              <a:t>clathrates</a:t>
            </a:r>
            <a:r>
              <a:rPr lang="en-US" sz="5100" dirty="0" smtClean="0"/>
              <a:t>) </a:t>
            </a:r>
            <a:r>
              <a:rPr lang="en-US" sz="5100" b="1" u="sng" dirty="0" smtClean="0">
                <a:solidFill>
                  <a:srgbClr val="00B050"/>
                </a:solidFill>
                <a:latin typeface="Arial Narrow" pitchFamily="34" charset="0"/>
              </a:rPr>
              <a:t>involve entrapped </a:t>
            </a:r>
            <a:r>
              <a:rPr lang="en-US" sz="5100" b="1" u="sng" dirty="0">
                <a:solidFill>
                  <a:srgbClr val="00B050"/>
                </a:solidFill>
                <a:latin typeface="Arial Narrow" pitchFamily="34" charset="0"/>
              </a:rPr>
              <a:t>solvent molecules within the </a:t>
            </a:r>
            <a:r>
              <a:rPr lang="en-US" sz="5100" b="1" u="sng" dirty="0" smtClean="0">
                <a:solidFill>
                  <a:srgbClr val="00B050"/>
                </a:solidFill>
                <a:latin typeface="Arial Narrow" pitchFamily="34" charset="0"/>
              </a:rPr>
              <a:t>crystal lattice</a:t>
            </a:r>
            <a:r>
              <a:rPr lang="en-US" sz="5100" b="1" u="sng" dirty="0">
                <a:solidFill>
                  <a:srgbClr val="00B050"/>
                </a:solidFill>
                <a:latin typeface="Arial Narrow" pitchFamily="34" charset="0"/>
              </a:rPr>
              <a:t>. </a:t>
            </a:r>
            <a:endParaRPr lang="en-US" sz="5100" b="1" u="sng" dirty="0" smtClean="0">
              <a:solidFill>
                <a:srgbClr val="00B050"/>
              </a:solidFill>
              <a:latin typeface="Arial Narrow" pitchFamily="34" charset="0"/>
            </a:endParaRPr>
          </a:p>
          <a:p>
            <a:pPr marL="0" indent="0" algn="just">
              <a:buNone/>
            </a:pPr>
            <a:r>
              <a:rPr lang="en-US" sz="4400" b="1" dirty="0" err="1" smtClean="0">
                <a:latin typeface="Arial Black" pitchFamily="34" charset="0"/>
              </a:rPr>
              <a:t>Disadv</a:t>
            </a:r>
            <a:r>
              <a:rPr lang="en-US" sz="4400" b="1" dirty="0" smtClean="0">
                <a:latin typeface="Arial Black" pitchFamily="34" charset="0"/>
              </a:rPr>
              <a:t>: </a:t>
            </a:r>
            <a:r>
              <a:rPr lang="en-US" sz="4400" b="1" dirty="0" smtClean="0">
                <a:solidFill>
                  <a:srgbClr val="0070C0"/>
                </a:solidFill>
              </a:rPr>
              <a:t>undesirable</a:t>
            </a:r>
            <a:r>
              <a:rPr lang="en-US" sz="4400" b="1" dirty="0">
                <a:solidFill>
                  <a:srgbClr val="0070C0"/>
                </a:solidFill>
              </a:rPr>
              <a:t>, </a:t>
            </a:r>
            <a:r>
              <a:rPr lang="en-US" sz="4400" b="1" dirty="0" smtClean="0">
                <a:solidFill>
                  <a:srgbClr val="0070C0"/>
                </a:solidFill>
              </a:rPr>
              <a:t>owing to </a:t>
            </a:r>
            <a:r>
              <a:rPr lang="en-US" sz="4400" b="1" dirty="0">
                <a:solidFill>
                  <a:srgbClr val="0070C0"/>
                </a:solidFill>
              </a:rPr>
              <a:t>its lack of reproducibility, and should </a:t>
            </a:r>
            <a:r>
              <a:rPr lang="en-US" sz="4400" b="1" dirty="0" smtClean="0">
                <a:solidFill>
                  <a:srgbClr val="0070C0"/>
                </a:solidFill>
              </a:rPr>
              <a:t>be avoided </a:t>
            </a:r>
            <a:r>
              <a:rPr lang="en-US" sz="4400" b="1" dirty="0">
                <a:solidFill>
                  <a:srgbClr val="0070C0"/>
                </a:solidFill>
              </a:rPr>
              <a:t>for </a:t>
            </a:r>
            <a:r>
              <a:rPr lang="en-US" sz="4400" b="1" dirty="0" smtClean="0">
                <a:solidFill>
                  <a:srgbClr val="0070C0"/>
                </a:solidFill>
              </a:rPr>
              <a:t>development.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  <a:p>
            <a:pPr marL="514350" indent="-514350" algn="just">
              <a:buFont typeface="+mj-lt"/>
              <a:buAutoNum type="arabicPeriod" startAt="2"/>
            </a:pPr>
            <a:r>
              <a:rPr lang="en-US" sz="5100" dirty="0" smtClean="0">
                <a:solidFill>
                  <a:srgbClr val="FF0000"/>
                </a:solidFill>
                <a:latin typeface="Berlin Sans FB Demi" pitchFamily="34" charset="0"/>
              </a:rPr>
              <a:t>Stoichiometric adduct (solvate)</a:t>
            </a:r>
            <a:r>
              <a:rPr lang="en-US" sz="5100" dirty="0" smtClean="0"/>
              <a:t> </a:t>
            </a:r>
            <a:r>
              <a:rPr lang="en-US" sz="5100" b="1" u="sng" dirty="0" smtClean="0">
                <a:solidFill>
                  <a:srgbClr val="00B050"/>
                </a:solidFill>
                <a:latin typeface="Arial Narrow" pitchFamily="34" charset="0"/>
              </a:rPr>
              <a:t>crystallizing solvent </a:t>
            </a:r>
            <a:r>
              <a:rPr lang="en-US" sz="5100" b="1" u="sng" dirty="0">
                <a:solidFill>
                  <a:srgbClr val="00B050"/>
                </a:solidFill>
                <a:latin typeface="Arial Narrow" pitchFamily="34" charset="0"/>
              </a:rPr>
              <a:t>molecules </a:t>
            </a:r>
            <a:r>
              <a:rPr lang="en-US" sz="5100" b="1" u="sng" dirty="0" smtClean="0">
                <a:solidFill>
                  <a:srgbClr val="00B050"/>
                </a:solidFill>
                <a:latin typeface="Arial Narrow" pitchFamily="34" charset="0"/>
              </a:rPr>
              <a:t>incorporated into specific sites within </a:t>
            </a:r>
            <a:r>
              <a:rPr lang="en-US" sz="5100" b="1" u="sng" dirty="0">
                <a:solidFill>
                  <a:srgbClr val="00B050"/>
                </a:solidFill>
                <a:latin typeface="Arial Narrow" pitchFamily="34" charset="0"/>
              </a:rPr>
              <a:t>the crystal lattice.</a:t>
            </a:r>
            <a:r>
              <a:rPr lang="en-US" sz="5100" dirty="0"/>
              <a:t> </a:t>
            </a:r>
            <a:endParaRPr lang="en-US" sz="5100" dirty="0" smtClean="0"/>
          </a:p>
          <a:p>
            <a:pPr marL="0" indent="0" algn="just">
              <a:buNone/>
            </a:pPr>
            <a:r>
              <a:rPr lang="en-US" sz="4200" b="1" u="sng" dirty="0" smtClean="0">
                <a:solidFill>
                  <a:srgbClr val="0070C0"/>
                </a:solidFill>
                <a:latin typeface="Arial Black" pitchFamily="34" charset="0"/>
              </a:rPr>
              <a:t>Note:</a:t>
            </a:r>
            <a:r>
              <a:rPr lang="en-US" sz="3800" dirty="0" smtClean="0"/>
              <a:t> </a:t>
            </a:r>
            <a:r>
              <a:rPr lang="en-US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</a:t>
            </a:r>
            <a:r>
              <a:rPr lang="en-US" sz="3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incorporated solvent </a:t>
            </a:r>
            <a:r>
              <a:rPr lang="en-US" sz="3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water, the complex is called a </a:t>
            </a:r>
            <a:r>
              <a:rPr lang="en-US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hydrate</a:t>
            </a:r>
            <a:r>
              <a:rPr lang="en-US" sz="3800" dirty="0" smtClean="0"/>
              <a:t>, and </a:t>
            </a:r>
            <a:r>
              <a:rPr lang="en-US" sz="3800" dirty="0"/>
              <a:t>the </a:t>
            </a:r>
            <a:r>
              <a:rPr lang="en-US" sz="3800" dirty="0" smtClean="0"/>
              <a:t>terms hemihydrate</a:t>
            </a:r>
            <a:r>
              <a:rPr lang="en-US" sz="3800" dirty="0"/>
              <a:t>, </a:t>
            </a:r>
            <a:r>
              <a:rPr lang="en-US" sz="3800" dirty="0" smtClean="0"/>
              <a:t>monohydrate</a:t>
            </a:r>
            <a:r>
              <a:rPr lang="en-US" sz="3800" dirty="0"/>
              <a:t>, </a:t>
            </a:r>
            <a:r>
              <a:rPr lang="en-US" sz="3800" dirty="0" smtClean="0"/>
              <a:t>and </a:t>
            </a:r>
            <a:r>
              <a:rPr lang="en-US" sz="3800" dirty="0" err="1" smtClean="0"/>
              <a:t>dihydrate</a:t>
            </a:r>
            <a:r>
              <a:rPr lang="en-US" sz="3800" dirty="0" smtClean="0"/>
              <a:t> describes </a:t>
            </a:r>
            <a:r>
              <a:rPr lang="en-US" sz="3800" dirty="0"/>
              <a:t>hydrated forms </a:t>
            </a:r>
            <a:r>
              <a:rPr lang="en-US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if a </a:t>
            </a:r>
            <a:r>
              <a:rPr lang="en-US" sz="3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compound </a:t>
            </a:r>
            <a:r>
              <a:rPr lang="en-US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not </a:t>
            </a:r>
            <a:r>
              <a:rPr lang="en-US" sz="3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containing any </a:t>
            </a:r>
            <a:r>
              <a:rPr lang="en-US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 within </a:t>
            </a:r>
            <a:r>
              <a:rPr lang="en-US" sz="3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its crystal structure is termed </a:t>
            </a:r>
            <a:r>
              <a:rPr lang="en-US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anhydrous. 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19200"/>
            <a:ext cx="2895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5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prism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and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54162"/>
            <a:ext cx="4953000" cy="5075238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rgbClr val="0070C0"/>
                </a:solidFill>
                <a:latin typeface="Berlin Sans FB Demi" pitchFamily="34" charset="0"/>
              </a:rPr>
              <a:t>Hydrate </a:t>
            </a:r>
            <a:r>
              <a:rPr lang="en-US" dirty="0">
                <a:solidFill>
                  <a:srgbClr val="0070C0"/>
                </a:solidFill>
                <a:latin typeface="Berlin Sans FB Demi" pitchFamily="34" charset="0"/>
              </a:rPr>
              <a:t>compounds </a:t>
            </a:r>
            <a:r>
              <a:rPr lang="en-US" dirty="0" smtClean="0">
                <a:solidFill>
                  <a:srgbClr val="0070C0"/>
                </a:solidFill>
                <a:latin typeface="Berlin Sans FB Demi" pitchFamily="34" charset="0"/>
              </a:rPr>
              <a:t>have aqueous </a:t>
            </a:r>
            <a:r>
              <a:rPr lang="en-US" dirty="0">
                <a:solidFill>
                  <a:srgbClr val="0070C0"/>
                </a:solidFill>
                <a:latin typeface="Berlin Sans FB Demi" pitchFamily="34" charset="0"/>
              </a:rPr>
              <a:t>solubilities </a:t>
            </a:r>
            <a:r>
              <a:rPr lang="en-US" dirty="0" smtClean="0">
                <a:solidFill>
                  <a:srgbClr val="0070C0"/>
                </a:solidFill>
                <a:latin typeface="Berlin Sans FB Demi" pitchFamily="34" charset="0"/>
              </a:rPr>
              <a:t>less </a:t>
            </a:r>
            <a:r>
              <a:rPr lang="en-US" dirty="0">
                <a:solidFill>
                  <a:srgbClr val="0070C0"/>
                </a:solidFill>
                <a:latin typeface="Berlin Sans FB Demi" pitchFamily="34" charset="0"/>
              </a:rPr>
              <a:t>than their anhydrous </a:t>
            </a:r>
            <a:r>
              <a:rPr lang="en-US" dirty="0" smtClean="0">
                <a:solidFill>
                  <a:srgbClr val="0070C0"/>
                </a:solidFill>
                <a:latin typeface="Berlin Sans FB Demi" pitchFamily="34" charset="0"/>
              </a:rPr>
              <a:t>forms.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Conversion </a:t>
            </a:r>
            <a:r>
              <a:rPr lang="en-US" dirty="0"/>
              <a:t>of an anhydrous compound to a hydrate within the dosage form 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reduce </a:t>
            </a: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dissolution </a:t>
            </a: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 and extent of drug </a:t>
            </a:r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absorption.</a:t>
            </a:r>
            <a:endParaRPr lang="en-US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219200"/>
            <a:ext cx="3730625" cy="555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own Arrow 3"/>
          <p:cNvSpPr/>
          <p:nvPr/>
        </p:nvSpPr>
        <p:spPr>
          <a:xfrm>
            <a:off x="2514600" y="2895600"/>
            <a:ext cx="533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2514600" y="4648200"/>
            <a:ext cx="5334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0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doors dir="vert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400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Berlin Sans FB Demi" pitchFamily="34" charset="0"/>
              </a:rPr>
              <a:t>Polymorphism: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ability </a:t>
            </a:r>
            <a:r>
              <a:rPr lang="en-US" sz="2400" dirty="0">
                <a:solidFill>
                  <a:srgbClr val="0070C0"/>
                </a:solidFill>
              </a:rPr>
              <a:t>of a </a:t>
            </a:r>
            <a:r>
              <a:rPr lang="en-US" sz="2400" dirty="0" smtClean="0">
                <a:solidFill>
                  <a:srgbClr val="0070C0"/>
                </a:solidFill>
              </a:rPr>
              <a:t>compound or element to crystalize </a:t>
            </a:r>
            <a:r>
              <a:rPr lang="en-US" sz="2400" dirty="0">
                <a:solidFill>
                  <a:srgbClr val="0070C0"/>
                </a:solidFill>
              </a:rPr>
              <a:t>as more than one </a:t>
            </a:r>
            <a:r>
              <a:rPr lang="en-US" sz="2400" dirty="0" smtClean="0">
                <a:solidFill>
                  <a:srgbClr val="0070C0"/>
                </a:solidFill>
              </a:rPr>
              <a:t>distinct crystalline </a:t>
            </a:r>
            <a:r>
              <a:rPr lang="en-US" sz="2400" dirty="0">
                <a:solidFill>
                  <a:srgbClr val="0070C0"/>
                </a:solidFill>
              </a:rPr>
              <a:t>species with different internal lattices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Change in chemical </a:t>
            </a:r>
            <a:r>
              <a:rPr lang="en-US" sz="2400" dirty="0">
                <a:solidFill>
                  <a:srgbClr val="0070C0"/>
                </a:solidFill>
              </a:rPr>
              <a:t>stability and </a:t>
            </a:r>
            <a:r>
              <a:rPr lang="en-US" sz="2400" dirty="0" smtClean="0">
                <a:solidFill>
                  <a:srgbClr val="0070C0"/>
                </a:solidFill>
              </a:rPr>
              <a:t>solubility</a:t>
            </a:r>
          </a:p>
          <a:p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impact a drug's </a:t>
            </a:r>
            <a:r>
              <a:rPr lang="en-US" sz="2400" dirty="0">
                <a:solidFill>
                  <a:srgbClr val="0070C0"/>
                </a:solidFill>
              </a:rPr>
              <a:t>bioavailability and </a:t>
            </a:r>
            <a:r>
              <a:rPr lang="en-US" sz="2400" dirty="0" smtClean="0">
                <a:solidFill>
                  <a:srgbClr val="0070C0"/>
                </a:solidFill>
              </a:rPr>
              <a:t>its development </a:t>
            </a:r>
            <a:r>
              <a:rPr lang="en-US" sz="2400" dirty="0">
                <a:solidFill>
                  <a:srgbClr val="0070C0"/>
                </a:solidFill>
              </a:rPr>
              <a:t>program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</a:p>
          <a:p>
            <a:endParaRPr lang="en-US" sz="2000" dirty="0"/>
          </a:p>
          <a:p>
            <a:pPr marL="0" indent="0" algn="just">
              <a:buNone/>
            </a:pPr>
            <a:r>
              <a:rPr lang="en-US" sz="2000" dirty="0" smtClean="0">
                <a:solidFill>
                  <a:srgbClr val="7030A0"/>
                </a:solidFill>
                <a:latin typeface="Arial Black" pitchFamily="34" charset="0"/>
              </a:rPr>
              <a:t>Ex: </a:t>
            </a:r>
            <a:r>
              <a:rPr lang="en-US" sz="2000" b="1" dirty="0" smtClean="0">
                <a:solidFill>
                  <a:srgbClr val="7030A0"/>
                </a:solidFill>
              </a:rPr>
              <a:t>Chloramphenicol </a:t>
            </a:r>
            <a:r>
              <a:rPr lang="en-US" sz="2000" b="1" dirty="0">
                <a:solidFill>
                  <a:srgbClr val="7030A0"/>
                </a:solidFill>
              </a:rPr>
              <a:t>palmitate exists in </a:t>
            </a:r>
            <a:r>
              <a:rPr lang="en-US" sz="2000" b="1" dirty="0" smtClean="0">
                <a:solidFill>
                  <a:srgbClr val="7030A0"/>
                </a:solidFill>
              </a:rPr>
              <a:t>three crystalline </a:t>
            </a:r>
            <a:r>
              <a:rPr lang="en-US" sz="2000" b="1" dirty="0">
                <a:solidFill>
                  <a:srgbClr val="7030A0"/>
                </a:solidFill>
              </a:rPr>
              <a:t>polymorphic forms (A, B, and C) </a:t>
            </a:r>
            <a:r>
              <a:rPr lang="en-US" sz="2000" b="1" dirty="0" smtClean="0">
                <a:solidFill>
                  <a:srgbClr val="7030A0"/>
                </a:solidFill>
              </a:rPr>
              <a:t>and an </a:t>
            </a:r>
            <a:r>
              <a:rPr lang="en-US" sz="2000" b="1" dirty="0">
                <a:solidFill>
                  <a:srgbClr val="7030A0"/>
                </a:solidFill>
              </a:rPr>
              <a:t>amorphous form. </a:t>
            </a:r>
            <a:endParaRPr lang="en-US" sz="2000" b="1" dirty="0" smtClean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relative absorption of </a:t>
            </a:r>
            <a:r>
              <a:rPr lang="en-US" sz="2000" dirty="0" smtClean="0"/>
              <a:t>polymorphic forms </a:t>
            </a:r>
            <a:r>
              <a:rPr lang="en-US" sz="2000" dirty="0"/>
              <a:t>A and B from oral </a:t>
            </a:r>
            <a:r>
              <a:rPr lang="en-US" sz="2000" dirty="0" smtClean="0"/>
              <a:t>suspensions; represent an increase in a "peak</a:t>
            </a:r>
            <a:r>
              <a:rPr lang="en-US" sz="2000" dirty="0"/>
              <a:t>" serum levels </a:t>
            </a:r>
            <a:r>
              <a:rPr lang="en-US" sz="2000" dirty="0" smtClean="0"/>
              <a:t>as </a:t>
            </a:r>
            <a:r>
              <a:rPr lang="en-US" sz="2000" dirty="0"/>
              <a:t>a </a:t>
            </a:r>
            <a:r>
              <a:rPr lang="en-US" sz="2000" dirty="0" smtClean="0"/>
              <a:t>the </a:t>
            </a:r>
            <a:r>
              <a:rPr lang="en-US" sz="2000" dirty="0"/>
              <a:t>percentage </a:t>
            </a:r>
            <a:r>
              <a:rPr lang="en-US" sz="2000" dirty="0" smtClean="0"/>
              <a:t>of form </a:t>
            </a:r>
            <a:r>
              <a:rPr lang="en-US" sz="2000" dirty="0"/>
              <a:t>B </a:t>
            </a:r>
            <a:r>
              <a:rPr lang="en-US" sz="2000" dirty="0" smtClean="0"/>
              <a:t>polymorph increase (more </a:t>
            </a:r>
            <a:r>
              <a:rPr lang="en-US" sz="2000" dirty="0"/>
              <a:t>soluble </a:t>
            </a:r>
            <a:r>
              <a:rPr lang="en-US" sz="2000" dirty="0" smtClean="0"/>
              <a:t>polymorph).</a:t>
            </a:r>
          </a:p>
          <a:p>
            <a:pPr algn="just"/>
            <a:endParaRPr lang="en-US" sz="2000" dirty="0"/>
          </a:p>
          <a:p>
            <a:pPr marL="0" indent="0" algn="just">
              <a:buNone/>
            </a:pPr>
            <a:r>
              <a:rPr lang="en-US" sz="2400" dirty="0">
                <a:solidFill>
                  <a:srgbClr val="FF0000"/>
                </a:solidFill>
                <a:latin typeface="Berlin Sans FB Demi" pitchFamily="34" charset="0"/>
              </a:rPr>
              <a:t>Many physicochemical 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properties may vary with the </a:t>
            </a:r>
            <a:r>
              <a:rPr lang="en-US" sz="2400" dirty="0">
                <a:solidFill>
                  <a:srgbClr val="FF0000"/>
                </a:solidFill>
                <a:latin typeface="Berlin Sans FB Demi" pitchFamily="34" charset="0"/>
              </a:rPr>
              <a:t>internal structure of the 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solid including:</a:t>
            </a:r>
            <a:endParaRPr lang="en-US" sz="2400" dirty="0">
              <a:solidFill>
                <a:srgbClr val="FF0000"/>
              </a:solidFill>
              <a:latin typeface="Berlin Sans FB Demi" pitchFamily="34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solidFill>
                  <a:srgbClr val="00B050"/>
                </a:solidFill>
                <a:latin typeface="Berlin Sans FB" pitchFamily="34" charset="0"/>
              </a:rPr>
              <a:t>(M.P., density, </a:t>
            </a:r>
            <a:r>
              <a:rPr lang="en-US" sz="2400" b="1" dirty="0">
                <a:solidFill>
                  <a:srgbClr val="00B050"/>
                </a:solidFill>
                <a:latin typeface="Berlin Sans FB" pitchFamily="34" charset="0"/>
              </a:rPr>
              <a:t>hardness, </a:t>
            </a:r>
            <a:r>
              <a:rPr lang="en-US" sz="2400" b="1" dirty="0" smtClean="0">
                <a:solidFill>
                  <a:srgbClr val="00B050"/>
                </a:solidFill>
                <a:latin typeface="Berlin Sans FB" pitchFamily="34" charset="0"/>
              </a:rPr>
              <a:t>crystal shape, optical properties and </a:t>
            </a:r>
            <a:r>
              <a:rPr lang="en-US" sz="2400" b="1" dirty="0">
                <a:solidFill>
                  <a:srgbClr val="00B050"/>
                </a:solidFill>
                <a:latin typeface="Berlin Sans FB" pitchFamily="34" charset="0"/>
              </a:rPr>
              <a:t>vapor </a:t>
            </a:r>
            <a:r>
              <a:rPr lang="en-US" sz="2400" b="1" dirty="0" smtClean="0">
                <a:solidFill>
                  <a:srgbClr val="00B050"/>
                </a:solidFill>
                <a:latin typeface="Berlin Sans FB" pitchFamily="34" charset="0"/>
              </a:rPr>
              <a:t>pressure).</a:t>
            </a:r>
            <a:endParaRPr lang="en-US" sz="2400" b="1" dirty="0">
              <a:solidFill>
                <a:srgbClr val="00B050"/>
              </a:solidFill>
              <a:latin typeface="Berlin Sans FB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297680" y="1197697"/>
            <a:ext cx="304800" cy="1208725"/>
            <a:chOff x="3200400" y="2107727"/>
            <a:chExt cx="304800" cy="908943"/>
          </a:xfrm>
        </p:grpSpPr>
        <p:sp>
          <p:nvSpPr>
            <p:cNvPr id="4" name="Down Arrow 3"/>
            <p:cNvSpPr/>
            <p:nvPr/>
          </p:nvSpPr>
          <p:spPr>
            <a:xfrm>
              <a:off x="3200400" y="2107727"/>
              <a:ext cx="304800" cy="24537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Down Arrow 4"/>
            <p:cNvSpPr/>
            <p:nvPr/>
          </p:nvSpPr>
          <p:spPr>
            <a:xfrm>
              <a:off x="3200400" y="2696909"/>
              <a:ext cx="304800" cy="31976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13524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prism isInverted="1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n-US" sz="2800" b="1" dirty="0" smtClean="0"/>
              <a:t>Characterization of polymorphic and solvated form involve: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5638800" cy="55626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n-US" sz="4400" dirty="0" smtClean="0">
                <a:solidFill>
                  <a:srgbClr val="00B050"/>
                </a:solidFill>
                <a:latin typeface="Berlin Sans FB Demi" pitchFamily="34" charset="0"/>
              </a:rPr>
              <a:t>1- Microscopy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b="1" dirty="0"/>
              <a:t>All substances that are </a:t>
            </a:r>
            <a:r>
              <a:rPr lang="en-US" b="1" dirty="0" smtClean="0"/>
              <a:t>transparent when </a:t>
            </a:r>
            <a:r>
              <a:rPr lang="en-US" b="1" dirty="0"/>
              <a:t>examined under a microscope </a:t>
            </a:r>
            <a:r>
              <a:rPr lang="en-US" b="1" dirty="0" smtClean="0"/>
              <a:t>that has </a:t>
            </a:r>
            <a:r>
              <a:rPr lang="en-US" b="1" dirty="0"/>
              <a:t>crossed </a:t>
            </a:r>
            <a:r>
              <a:rPr lang="en-US" b="1" dirty="0" smtClean="0"/>
              <a:t>polarizing filters </a:t>
            </a:r>
            <a:r>
              <a:rPr lang="en-US" b="1" dirty="0"/>
              <a:t>are either </a:t>
            </a:r>
            <a:r>
              <a:rPr lang="en-US" b="1" dirty="0" smtClean="0"/>
              <a:t>isotropic or </a:t>
            </a:r>
            <a:r>
              <a:rPr lang="en-US" b="1" dirty="0"/>
              <a:t>anisotropic. </a:t>
            </a:r>
            <a:endParaRPr lang="en-US" b="1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3600" b="1" dirty="0" smtClean="0">
                <a:solidFill>
                  <a:srgbClr val="7030A0"/>
                </a:solidFill>
                <a:latin typeface="Berlin Sans FB Demi" pitchFamily="34" charset="0"/>
              </a:rPr>
              <a:t>Isotropic materials: </a:t>
            </a:r>
            <a:r>
              <a:rPr lang="en-US" sz="3600" b="1" dirty="0" smtClean="0">
                <a:solidFill>
                  <a:srgbClr val="FF0000"/>
                </a:solidFill>
              </a:rPr>
              <a:t>amorphous </a:t>
            </a:r>
            <a:r>
              <a:rPr lang="en-US" sz="3600" b="1" dirty="0">
                <a:solidFill>
                  <a:srgbClr val="FF0000"/>
                </a:solidFill>
              </a:rPr>
              <a:t>substances</a:t>
            </a:r>
            <a:r>
              <a:rPr lang="en-US" sz="3600" dirty="0"/>
              <a:t>, such </a:t>
            </a:r>
            <a:r>
              <a:rPr lang="en-US" sz="3600" dirty="0" smtClean="0"/>
              <a:t>as </a:t>
            </a:r>
            <a:r>
              <a:rPr lang="en-US" sz="3600" dirty="0" err="1" smtClean="0"/>
              <a:t>supercooled</a:t>
            </a:r>
            <a:r>
              <a:rPr lang="en-US" sz="3600" dirty="0" smtClean="0"/>
              <a:t> </a:t>
            </a:r>
            <a:r>
              <a:rPr lang="en-US" sz="3600" dirty="0"/>
              <a:t>glasses and </a:t>
            </a:r>
            <a:r>
              <a:rPr lang="en-US" sz="3600" dirty="0" smtClean="0"/>
              <a:t>non-crystalline </a:t>
            </a:r>
            <a:r>
              <a:rPr lang="en-US" sz="3600" dirty="0"/>
              <a:t>solid </a:t>
            </a:r>
            <a:r>
              <a:rPr lang="en-US" sz="3600" dirty="0" smtClean="0"/>
              <a:t>organic compounds</a:t>
            </a:r>
            <a:r>
              <a:rPr lang="en-US" sz="3600" dirty="0"/>
              <a:t>, </a:t>
            </a:r>
            <a:r>
              <a:rPr lang="en-US" sz="3600" b="1" dirty="0">
                <a:solidFill>
                  <a:srgbClr val="FF0000"/>
                </a:solidFill>
              </a:rPr>
              <a:t>or</a:t>
            </a:r>
            <a:r>
              <a:rPr lang="en-US" sz="3600" dirty="0"/>
              <a:t> </a:t>
            </a:r>
            <a:r>
              <a:rPr lang="en-US" sz="3600" b="1" dirty="0">
                <a:solidFill>
                  <a:srgbClr val="FF0000"/>
                </a:solidFill>
              </a:rPr>
              <a:t>substances with </a:t>
            </a:r>
            <a:r>
              <a:rPr lang="en-US" sz="3600" b="1" dirty="0" smtClean="0">
                <a:solidFill>
                  <a:srgbClr val="FF0000"/>
                </a:solidFill>
              </a:rPr>
              <a:t>cubic crystal </a:t>
            </a:r>
            <a:r>
              <a:rPr lang="en-US" sz="3600" b="1" dirty="0">
                <a:solidFill>
                  <a:srgbClr val="FF0000"/>
                </a:solidFill>
              </a:rPr>
              <a:t>lattices, such as sodium </a:t>
            </a:r>
            <a:r>
              <a:rPr lang="en-US" sz="3600" b="1" dirty="0" smtClean="0">
                <a:solidFill>
                  <a:srgbClr val="FF0000"/>
                </a:solidFill>
              </a:rPr>
              <a:t>chloride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Berlin Sans FB Demi" pitchFamily="34" charset="0"/>
              </a:rPr>
              <a:t>(have a </a:t>
            </a:r>
            <a:r>
              <a:rPr lang="en-US" sz="3600" b="1" dirty="0">
                <a:solidFill>
                  <a:srgbClr val="7030A0"/>
                </a:solidFill>
                <a:latin typeface="Berlin Sans FB Demi" pitchFamily="34" charset="0"/>
              </a:rPr>
              <a:t>single </a:t>
            </a:r>
            <a:r>
              <a:rPr lang="en-US" sz="3600" b="1" dirty="0" smtClean="0">
                <a:solidFill>
                  <a:srgbClr val="7030A0"/>
                </a:solidFill>
                <a:latin typeface="Berlin Sans FB Demi" pitchFamily="34" charset="0"/>
              </a:rPr>
              <a:t>refractive index and do </a:t>
            </a:r>
            <a:r>
              <a:rPr lang="en-US" sz="3600" b="1" dirty="0">
                <a:solidFill>
                  <a:srgbClr val="7030A0"/>
                </a:solidFill>
                <a:latin typeface="Berlin Sans FB Demi" pitchFamily="34" charset="0"/>
              </a:rPr>
              <a:t>not transmit light, and </a:t>
            </a:r>
            <a:r>
              <a:rPr lang="en-US" sz="3600" b="1" dirty="0" smtClean="0">
                <a:solidFill>
                  <a:srgbClr val="7030A0"/>
                </a:solidFill>
                <a:latin typeface="Berlin Sans FB Demi" pitchFamily="34" charset="0"/>
              </a:rPr>
              <a:t>they appear black). </a:t>
            </a:r>
          </a:p>
          <a:p>
            <a:pPr marL="0" indent="0" algn="just">
              <a:buNone/>
            </a:pPr>
            <a:endParaRPr lang="en-US" sz="3600" dirty="0" smtClean="0"/>
          </a:p>
          <a:p>
            <a:pPr marL="0" indent="0" algn="just">
              <a:buNone/>
            </a:pPr>
            <a:r>
              <a:rPr lang="en-US" sz="3600" dirty="0" smtClean="0">
                <a:solidFill>
                  <a:srgbClr val="7030A0"/>
                </a:solidFill>
                <a:latin typeface="Berlin Sans FB Demi" pitchFamily="34" charset="0"/>
              </a:rPr>
              <a:t>Anisotropic materials: </a:t>
            </a:r>
            <a:r>
              <a:rPr lang="en-US" sz="3600" b="1" dirty="0" smtClean="0">
                <a:solidFill>
                  <a:srgbClr val="7030A0"/>
                </a:solidFill>
              </a:rPr>
              <a:t>contain </a:t>
            </a:r>
            <a:r>
              <a:rPr lang="en-US" sz="3600" b="1" u="sng" dirty="0" smtClean="0">
                <a:solidFill>
                  <a:srgbClr val="7030A0"/>
                </a:solidFill>
              </a:rPr>
              <a:t>more </a:t>
            </a:r>
            <a:r>
              <a:rPr lang="en-US" sz="3600" b="1" u="sng" dirty="0">
                <a:solidFill>
                  <a:srgbClr val="7030A0"/>
                </a:solidFill>
              </a:rPr>
              <a:t>than one </a:t>
            </a:r>
            <a:r>
              <a:rPr lang="en-US" sz="3600" b="1" u="sng" dirty="0" smtClean="0">
                <a:solidFill>
                  <a:srgbClr val="7030A0"/>
                </a:solidFill>
              </a:rPr>
              <a:t>refractive index</a:t>
            </a:r>
            <a:r>
              <a:rPr lang="en-US" sz="3600" b="1" dirty="0" smtClean="0">
                <a:solidFill>
                  <a:srgbClr val="7030A0"/>
                </a:solidFill>
              </a:rPr>
              <a:t> and </a:t>
            </a:r>
            <a:r>
              <a:rPr lang="en-US" sz="3600" b="1" dirty="0">
                <a:solidFill>
                  <a:srgbClr val="7030A0"/>
                </a:solidFill>
              </a:rPr>
              <a:t>appear </a:t>
            </a:r>
            <a:r>
              <a:rPr lang="en-US" sz="3600" b="1" dirty="0" smtClean="0">
                <a:solidFill>
                  <a:srgbClr val="7030A0"/>
                </a:solidFill>
              </a:rPr>
              <a:t>bright with </a:t>
            </a:r>
            <a:r>
              <a:rPr lang="en-US" sz="3600" b="1" dirty="0">
                <a:solidFill>
                  <a:srgbClr val="7030A0"/>
                </a:solidFill>
              </a:rPr>
              <a:t>brilliant </a:t>
            </a:r>
            <a:r>
              <a:rPr lang="en-US" sz="3600" b="1" dirty="0" smtClean="0">
                <a:solidFill>
                  <a:srgbClr val="7030A0"/>
                </a:solidFill>
              </a:rPr>
              <a:t>colors </a:t>
            </a:r>
            <a:r>
              <a:rPr lang="en-US" sz="3600" b="1" dirty="0">
                <a:solidFill>
                  <a:srgbClr val="7030A0"/>
                </a:solidFill>
              </a:rPr>
              <a:t>against </a:t>
            </a:r>
            <a:r>
              <a:rPr lang="en-US" sz="3600" b="1" dirty="0" smtClean="0">
                <a:solidFill>
                  <a:srgbClr val="7030A0"/>
                </a:solidFill>
              </a:rPr>
              <a:t>the black </a:t>
            </a:r>
            <a:r>
              <a:rPr lang="en-US" sz="3600" b="1" dirty="0">
                <a:solidFill>
                  <a:srgbClr val="7030A0"/>
                </a:solidFill>
              </a:rPr>
              <a:t>polarized background</a:t>
            </a:r>
            <a:r>
              <a:rPr lang="en-US" sz="3600" b="1" dirty="0" smtClean="0">
                <a:solidFill>
                  <a:srgbClr val="7030A0"/>
                </a:solidFill>
              </a:rPr>
              <a:t>.</a:t>
            </a:r>
          </a:p>
          <a:p>
            <a:pPr marL="0" indent="0" algn="just"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en-US" sz="36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</a:t>
            </a:r>
            <a:r>
              <a:rPr lang="en-US" sz="3600" dirty="0" smtClean="0"/>
              <a:t> 1-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Interference colors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depend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upon: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crystal </a:t>
            </a:r>
            <a:r>
              <a:rPr lang="en-US" sz="3600" b="1" dirty="0">
                <a:solidFill>
                  <a:srgbClr val="0070C0"/>
                </a:solidFill>
              </a:rPr>
              <a:t>thickness and </a:t>
            </a:r>
            <a:r>
              <a:rPr lang="en-US" sz="3600" b="1" dirty="0" smtClean="0">
                <a:solidFill>
                  <a:srgbClr val="0070C0"/>
                </a:solidFill>
              </a:rPr>
              <a:t>differences </a:t>
            </a:r>
            <a:r>
              <a:rPr lang="en-US" sz="3600" b="1" dirty="0">
                <a:solidFill>
                  <a:srgbClr val="0070C0"/>
                </a:solidFill>
              </a:rPr>
              <a:t>in refractive indices. 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en-US" sz="3600" dirty="0" smtClean="0"/>
              <a:t>2-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Anisotropic substances</a:t>
            </a:r>
            <a:r>
              <a:rPr lang="en-US" sz="3600" dirty="0" smtClean="0"/>
              <a:t> </a:t>
            </a:r>
            <a:r>
              <a:rPr lang="en-US" sz="3600" dirty="0"/>
              <a:t>are either </a:t>
            </a:r>
            <a:r>
              <a:rPr lang="en-US" sz="3600" dirty="0">
                <a:solidFill>
                  <a:srgbClr val="FF0000"/>
                </a:solidFill>
              </a:rPr>
              <a:t>uniaxial</a:t>
            </a:r>
            <a:r>
              <a:rPr lang="en-US" sz="3600" dirty="0"/>
              <a:t>, having </a:t>
            </a:r>
            <a:r>
              <a:rPr lang="en-US" sz="3600" u="sng" dirty="0"/>
              <a:t>two </a:t>
            </a:r>
            <a:r>
              <a:rPr lang="en-US" sz="3600" u="sng" dirty="0" smtClean="0"/>
              <a:t>refractive indices</a:t>
            </a:r>
            <a:r>
              <a:rPr lang="en-US" sz="3600" dirty="0"/>
              <a:t>, or </a:t>
            </a:r>
            <a:r>
              <a:rPr lang="en-US" sz="3600" dirty="0">
                <a:solidFill>
                  <a:srgbClr val="FF0000"/>
                </a:solidFill>
              </a:rPr>
              <a:t>biaxial</a:t>
            </a:r>
            <a:r>
              <a:rPr lang="en-US" sz="3600" dirty="0"/>
              <a:t>, having </a:t>
            </a:r>
            <a:r>
              <a:rPr lang="en-US" sz="3600" u="sng" dirty="0"/>
              <a:t>three </a:t>
            </a:r>
            <a:r>
              <a:rPr lang="en-US" sz="3600" u="sng" dirty="0" smtClean="0"/>
              <a:t>refractive indices</a:t>
            </a:r>
            <a:r>
              <a:rPr lang="en-US" sz="3600" dirty="0" smtClean="0"/>
              <a:t> (most drugs).</a:t>
            </a:r>
            <a:endParaRPr lang="en-US" sz="3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19200"/>
            <a:ext cx="288925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667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warp dir="in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2- Thermal analysis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87680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Differential scanning calorimetry </a:t>
            </a:r>
            <a:r>
              <a:rPr lang="en-US" sz="4400" dirty="0">
                <a:solidFill>
                  <a:srgbClr val="FF0000"/>
                </a:solidFill>
                <a:latin typeface="Berlin Sans FB Demi" pitchFamily="34" charset="0"/>
              </a:rPr>
              <a:t>(DSC) </a:t>
            </a:r>
            <a:r>
              <a:rPr lang="en-US" sz="4400" dirty="0">
                <a:solidFill>
                  <a:srgbClr val="FF0000"/>
                </a:solidFill>
              </a:rPr>
              <a:t>and differential thermal </a:t>
            </a:r>
            <a:r>
              <a:rPr lang="en-US" sz="4400" dirty="0" smtClean="0">
                <a:solidFill>
                  <a:srgbClr val="FF0000"/>
                </a:solidFill>
              </a:rPr>
              <a:t>analysis </a:t>
            </a:r>
            <a:r>
              <a:rPr lang="en-US" sz="4400" dirty="0" smtClean="0">
                <a:solidFill>
                  <a:srgbClr val="FF0000"/>
                </a:solidFill>
                <a:latin typeface="Berlin Sans FB Demi" pitchFamily="34" charset="0"/>
              </a:rPr>
              <a:t>(DTA</a:t>
            </a:r>
            <a:r>
              <a:rPr lang="en-US" sz="4400" dirty="0">
                <a:solidFill>
                  <a:srgbClr val="FF0000"/>
                </a:solidFill>
                <a:latin typeface="Berlin Sans FB Demi" pitchFamily="34" charset="0"/>
              </a:rPr>
              <a:t>) </a:t>
            </a:r>
            <a:r>
              <a:rPr lang="en-US" sz="4400" b="1" u="sng" dirty="0">
                <a:latin typeface="Arial Rounded MT Bold" pitchFamily="34" charset="0"/>
              </a:rPr>
              <a:t>measure the heat loss or gain</a:t>
            </a:r>
            <a:r>
              <a:rPr lang="en-US" sz="4400" b="1" dirty="0">
                <a:latin typeface="Arial Rounded MT Bold" pitchFamily="34" charset="0"/>
              </a:rPr>
              <a:t> </a:t>
            </a:r>
            <a:r>
              <a:rPr lang="en-US" sz="4400" b="1" dirty="0" smtClean="0">
                <a:latin typeface="Arial Rounded MT Bold" pitchFamily="34" charset="0"/>
              </a:rPr>
              <a:t>(resulting from </a:t>
            </a:r>
            <a:r>
              <a:rPr lang="en-US" sz="4400" b="1" dirty="0">
                <a:latin typeface="Arial Rounded MT Bold" pitchFamily="34" charset="0"/>
              </a:rPr>
              <a:t>physical or chemical </a:t>
            </a:r>
            <a:r>
              <a:rPr lang="en-US" sz="4400" b="1" dirty="0" smtClean="0">
                <a:latin typeface="Arial Rounded MT Bold" pitchFamily="34" charset="0"/>
              </a:rPr>
              <a:t>changes) </a:t>
            </a:r>
            <a:r>
              <a:rPr lang="en-US" sz="4400" b="1" u="sng" dirty="0">
                <a:latin typeface="Arial Rounded MT Bold" pitchFamily="34" charset="0"/>
              </a:rPr>
              <a:t>within </a:t>
            </a:r>
            <a:r>
              <a:rPr lang="en-US" sz="4400" b="1" u="sng" dirty="0" smtClean="0">
                <a:latin typeface="Arial Rounded MT Bold" pitchFamily="34" charset="0"/>
              </a:rPr>
              <a:t>a sample </a:t>
            </a:r>
            <a:r>
              <a:rPr lang="en-US" sz="4400" b="1" u="sng" dirty="0">
                <a:latin typeface="Arial Rounded MT Bold" pitchFamily="34" charset="0"/>
              </a:rPr>
              <a:t>as a function of temperature</a:t>
            </a:r>
            <a:r>
              <a:rPr lang="en-US" sz="4400" b="1" dirty="0">
                <a:latin typeface="Arial Rounded MT Bold" pitchFamily="34" charset="0"/>
              </a:rPr>
              <a:t>. </a:t>
            </a:r>
            <a:endParaRPr lang="en-US" sz="4400" b="1" dirty="0" smtClean="0">
              <a:latin typeface="Arial Rounded MT Bold" pitchFamily="34" charset="0"/>
            </a:endParaRPr>
          </a:p>
          <a:p>
            <a:endParaRPr lang="en-US" dirty="0"/>
          </a:p>
          <a:p>
            <a:pPr marL="0" indent="0" algn="just">
              <a:buNone/>
            </a:pPr>
            <a:r>
              <a:rPr lang="en-US" sz="4400" dirty="0" smtClean="0">
                <a:solidFill>
                  <a:srgbClr val="7030A0"/>
                </a:solidFill>
                <a:latin typeface="Berlin Sans FB Demi" pitchFamily="34" charset="0"/>
              </a:rPr>
              <a:t>Endothermic </a:t>
            </a:r>
            <a:r>
              <a:rPr lang="en-US" sz="4400" dirty="0">
                <a:solidFill>
                  <a:srgbClr val="7030A0"/>
                </a:solidFill>
                <a:latin typeface="Berlin Sans FB Demi" pitchFamily="34" charset="0"/>
              </a:rPr>
              <a:t>(heat-absorbing) </a:t>
            </a:r>
            <a:r>
              <a:rPr lang="en-US" sz="4400" dirty="0" smtClean="0">
                <a:solidFill>
                  <a:srgbClr val="7030A0"/>
                </a:solidFill>
                <a:latin typeface="Berlin Sans FB Demi" pitchFamily="34" charset="0"/>
              </a:rPr>
              <a:t>processes:</a:t>
            </a:r>
            <a:r>
              <a:rPr lang="en-US" sz="4400" dirty="0" smtClean="0"/>
              <a:t> </a:t>
            </a:r>
            <a:r>
              <a:rPr lang="en-US" sz="4400" dirty="0" smtClean="0">
                <a:solidFill>
                  <a:srgbClr val="7030A0"/>
                </a:solidFill>
              </a:rPr>
              <a:t>are fusion</a:t>
            </a:r>
            <a:r>
              <a:rPr lang="en-US" sz="4400" dirty="0">
                <a:solidFill>
                  <a:srgbClr val="7030A0"/>
                </a:solidFill>
              </a:rPr>
              <a:t>, boiling, sublimation, </a:t>
            </a:r>
            <a:r>
              <a:rPr lang="en-US" sz="4400" dirty="0" smtClean="0">
                <a:solidFill>
                  <a:srgbClr val="7030A0"/>
                </a:solidFill>
              </a:rPr>
              <a:t>vaporization, desolvation, solid-solid </a:t>
            </a:r>
            <a:r>
              <a:rPr lang="en-US" sz="4400" dirty="0">
                <a:solidFill>
                  <a:srgbClr val="7030A0"/>
                </a:solidFill>
              </a:rPr>
              <a:t>transitions and chemical </a:t>
            </a:r>
            <a:r>
              <a:rPr lang="en-US" sz="4400" dirty="0" smtClean="0">
                <a:solidFill>
                  <a:srgbClr val="7030A0"/>
                </a:solidFill>
              </a:rPr>
              <a:t>degradation.</a:t>
            </a:r>
            <a:endParaRPr lang="en-US" sz="4400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en-US" sz="4400" dirty="0" smtClean="0">
                <a:solidFill>
                  <a:srgbClr val="7030A0"/>
                </a:solidFill>
                <a:latin typeface="Berlin Sans FB Demi" pitchFamily="34" charset="0"/>
              </a:rPr>
              <a:t>Exothermic processes: </a:t>
            </a:r>
            <a:r>
              <a:rPr lang="en-US" sz="4400" dirty="0" smtClean="0">
                <a:solidFill>
                  <a:srgbClr val="7030A0"/>
                </a:solidFill>
              </a:rPr>
              <a:t>crystallization </a:t>
            </a:r>
            <a:r>
              <a:rPr lang="en-US" sz="4400" dirty="0">
                <a:solidFill>
                  <a:srgbClr val="7030A0"/>
                </a:solidFill>
              </a:rPr>
              <a:t>and </a:t>
            </a:r>
            <a:r>
              <a:rPr lang="en-US" sz="4400" dirty="0" smtClean="0">
                <a:solidFill>
                  <a:srgbClr val="7030A0"/>
                </a:solidFill>
              </a:rPr>
              <a:t>degradation.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sz="3600" b="1" dirty="0" smtClean="0">
                <a:solidFill>
                  <a:srgbClr val="00B050"/>
                </a:solidFill>
                <a:latin typeface="Arial Black" pitchFamily="34" charset="0"/>
              </a:rPr>
              <a:t>Application in </a:t>
            </a:r>
            <a:r>
              <a:rPr lang="en-US" sz="3600" b="1" dirty="0">
                <a:solidFill>
                  <a:srgbClr val="00B050"/>
                </a:solidFill>
                <a:latin typeface="Arial Black" pitchFamily="34" charset="0"/>
              </a:rPr>
              <a:t>preformulation studies </a:t>
            </a:r>
            <a:r>
              <a:rPr lang="en-US" sz="3600" b="1" dirty="0" smtClean="0">
                <a:solidFill>
                  <a:srgbClr val="00B050"/>
                </a:solidFill>
                <a:latin typeface="Arial Black" pitchFamily="34" charset="0"/>
              </a:rPr>
              <a:t>including: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  <a:latin typeface="Arial Narrow" pitchFamily="34" charset="0"/>
              </a:rPr>
              <a:t>purity</a:t>
            </a:r>
            <a:r>
              <a:rPr lang="en-US" sz="3600" b="1" dirty="0">
                <a:solidFill>
                  <a:srgbClr val="00B050"/>
                </a:solidFill>
                <a:latin typeface="Arial Narrow" pitchFamily="34" charset="0"/>
              </a:rPr>
              <a:t>, </a:t>
            </a:r>
            <a:r>
              <a:rPr lang="en-US" sz="3600" b="1" dirty="0" smtClean="0">
                <a:solidFill>
                  <a:srgbClr val="00B050"/>
                </a:solidFill>
                <a:latin typeface="Arial Narrow" pitchFamily="34" charset="0"/>
              </a:rPr>
              <a:t>polymorphism</a:t>
            </a:r>
            <a:r>
              <a:rPr lang="en-US" sz="3600" b="1" dirty="0">
                <a:solidFill>
                  <a:srgbClr val="00B050"/>
                </a:solidFill>
                <a:latin typeface="Arial Narrow" pitchFamily="34" charset="0"/>
              </a:rPr>
              <a:t>, </a:t>
            </a:r>
            <a:r>
              <a:rPr lang="en-US" sz="3600" b="1" dirty="0" smtClean="0">
                <a:solidFill>
                  <a:srgbClr val="00B050"/>
                </a:solidFill>
                <a:latin typeface="Arial Narrow" pitchFamily="34" charset="0"/>
              </a:rPr>
              <a:t>solvation, degradation and </a:t>
            </a:r>
            <a:r>
              <a:rPr lang="en-US" sz="3600" b="1" dirty="0">
                <a:solidFill>
                  <a:srgbClr val="00B050"/>
                </a:solidFill>
                <a:latin typeface="Arial Narrow" pitchFamily="34" charset="0"/>
              </a:rPr>
              <a:t>excipient compatibility</a:t>
            </a:r>
            <a:r>
              <a:rPr lang="en-US" sz="3600" b="1" dirty="0" smtClean="0">
                <a:solidFill>
                  <a:srgbClr val="00B050"/>
                </a:solidFill>
                <a:latin typeface="Arial Narrow" pitchFamily="34" charset="0"/>
              </a:rPr>
              <a:t>.</a:t>
            </a:r>
            <a:endParaRPr lang="en-US" sz="3600" b="1" dirty="0">
              <a:solidFill>
                <a:srgbClr val="00B05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78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pan dir="u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5334000" cy="5410200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marL="0" lvl="0" indent="0" algn="just">
              <a:buClr>
                <a:srgbClr val="F0A22E"/>
              </a:buClr>
              <a:buNone/>
            </a:pPr>
            <a:r>
              <a:rPr lang="en-US" sz="2800" u="sng" dirty="0">
                <a:solidFill>
                  <a:srgbClr val="FF0000"/>
                </a:solidFill>
                <a:latin typeface="Arial Black" pitchFamily="34" charset="0"/>
              </a:rPr>
              <a:t>Note:</a:t>
            </a:r>
            <a:r>
              <a:rPr lang="en-US" sz="2800" dirty="0">
                <a:solidFill>
                  <a:srgbClr val="4E3B30"/>
                </a:solidFill>
              </a:rPr>
              <a:t> </a:t>
            </a:r>
          </a:p>
          <a:p>
            <a:pPr marL="0" lvl="0" indent="0" algn="just">
              <a:buClr>
                <a:srgbClr val="F0A22E"/>
              </a:buClr>
              <a:buNone/>
            </a:pPr>
            <a:r>
              <a:rPr lang="en-US" sz="2800" dirty="0">
                <a:solidFill>
                  <a:srgbClr val="A5644E">
                    <a:lumMod val="75000"/>
                  </a:srgbClr>
                </a:solidFill>
                <a:latin typeface="Arial Rounded MT Bold" pitchFamily="34" charset="0"/>
              </a:rPr>
              <a:t>1- </a:t>
            </a:r>
            <a:r>
              <a:rPr lang="en-US" sz="2800" dirty="0">
                <a:solidFill>
                  <a:srgbClr val="FF0000"/>
                </a:solidFill>
                <a:latin typeface="Arial Rounded MT Bold" pitchFamily="34" charset="0"/>
              </a:rPr>
              <a:t>A sharp, symmetric melting endotherm</a:t>
            </a:r>
            <a:r>
              <a:rPr lang="en-US" sz="2800" dirty="0">
                <a:solidFill>
                  <a:srgbClr val="A5644E">
                    <a:lumMod val="75000"/>
                  </a:srgbClr>
                </a:solidFill>
                <a:latin typeface="Arial Rounded MT Bold" pitchFamily="34" charset="0"/>
              </a:rPr>
              <a:t> can indicate relative </a:t>
            </a:r>
            <a:r>
              <a:rPr lang="en-US" sz="2800" u="sng" dirty="0">
                <a:solidFill>
                  <a:srgbClr val="A5644E">
                    <a:lumMod val="75000"/>
                  </a:srgbClr>
                </a:solidFill>
                <a:latin typeface="Arial Rounded MT Bold" pitchFamily="34" charset="0"/>
              </a:rPr>
              <a:t>purity</a:t>
            </a:r>
            <a:r>
              <a:rPr lang="en-US" sz="2800" dirty="0">
                <a:solidFill>
                  <a:srgbClr val="A5644E">
                    <a:lumMod val="75000"/>
                  </a:srgbClr>
                </a:solidFill>
                <a:latin typeface="Arial Rounded MT Bold" pitchFamily="34" charset="0"/>
              </a:rPr>
              <a:t>.</a:t>
            </a:r>
          </a:p>
          <a:p>
            <a:pPr marL="0" lvl="0" indent="0" algn="just">
              <a:buClr>
                <a:srgbClr val="F0A22E"/>
              </a:buClr>
              <a:buNone/>
            </a:pPr>
            <a:r>
              <a:rPr lang="en-US" sz="2800" dirty="0">
                <a:solidFill>
                  <a:srgbClr val="A5644E">
                    <a:lumMod val="75000"/>
                  </a:srgbClr>
                </a:solidFill>
                <a:latin typeface="Arial Rounded MT Bold" pitchFamily="34" charset="0"/>
              </a:rPr>
              <a:t>2- </a:t>
            </a:r>
            <a:r>
              <a:rPr lang="en-US" sz="2800" dirty="0">
                <a:solidFill>
                  <a:srgbClr val="FF0000"/>
                </a:solidFill>
                <a:latin typeface="Arial Rounded MT Bold" pitchFamily="34" charset="0"/>
              </a:rPr>
              <a:t>A broad, asymmetric curves </a:t>
            </a:r>
            <a:r>
              <a:rPr lang="en-US" sz="2800" dirty="0">
                <a:solidFill>
                  <a:srgbClr val="A5644E">
                    <a:lumMod val="75000"/>
                  </a:srgbClr>
                </a:solidFill>
                <a:latin typeface="Arial Rounded MT Bold" pitchFamily="34" charset="0"/>
              </a:rPr>
              <a:t>suggest </a:t>
            </a:r>
            <a:r>
              <a:rPr lang="en-US" sz="2800" u="sng" dirty="0">
                <a:solidFill>
                  <a:srgbClr val="A5644E">
                    <a:lumMod val="75000"/>
                  </a:srgbClr>
                </a:solidFill>
                <a:latin typeface="Arial Rounded MT Bold" pitchFamily="34" charset="0"/>
              </a:rPr>
              <a:t>impurities or more than one thermal process</a:t>
            </a:r>
            <a:r>
              <a:rPr lang="en-US" sz="2800" dirty="0" smtClean="0">
                <a:solidFill>
                  <a:srgbClr val="A5644E">
                    <a:lumMod val="75000"/>
                  </a:srgbClr>
                </a:solidFill>
                <a:latin typeface="Arial Rounded MT Bold" pitchFamily="34" charset="0"/>
              </a:rPr>
              <a:t>.</a:t>
            </a:r>
          </a:p>
          <a:p>
            <a:pPr marL="0" lvl="0" indent="0" algn="just">
              <a:buClr>
                <a:srgbClr val="F0A22E"/>
              </a:buClr>
              <a:buNone/>
            </a:pPr>
            <a:endParaRPr lang="en-US" sz="2000" dirty="0">
              <a:solidFill>
                <a:srgbClr val="A5644E">
                  <a:lumMod val="75000"/>
                </a:srgbClr>
              </a:solidFill>
              <a:latin typeface="Arial Rounded MT Bold" pitchFamily="34" charset="0"/>
            </a:endParaRPr>
          </a:p>
          <a:p>
            <a:pPr marL="0" lvl="0" indent="0" algn="just">
              <a:buClr>
                <a:srgbClr val="F0A22E"/>
              </a:buClr>
              <a:buNone/>
            </a:pPr>
            <a:endParaRPr lang="en-US" sz="2000" dirty="0">
              <a:solidFill>
                <a:srgbClr val="A5644E">
                  <a:lumMod val="75000"/>
                </a:srgbClr>
              </a:solidFill>
              <a:latin typeface="Arial Rounded MT Bold" pitchFamily="34" charset="0"/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B050"/>
                </a:solidFill>
                <a:latin typeface="Arial Black" pitchFamily="34" charset="0"/>
              </a:rPr>
              <a:t>Application:</a:t>
            </a:r>
            <a:r>
              <a:rPr lang="en-US" dirty="0" smtClean="0"/>
              <a:t> </a:t>
            </a:r>
            <a:r>
              <a:rPr lang="en-US" sz="3100" dirty="0" smtClean="0">
                <a:latin typeface="Berlin Sans FB Demi" pitchFamily="34" charset="0"/>
              </a:rPr>
              <a:t>Desolvation of </a:t>
            </a:r>
            <a:r>
              <a:rPr lang="en-US" sz="3100" dirty="0">
                <a:latin typeface="Berlin Sans FB Demi" pitchFamily="34" charset="0"/>
              </a:rPr>
              <a:t>a </a:t>
            </a:r>
            <a:r>
              <a:rPr lang="en-US" sz="3100" dirty="0" err="1" smtClean="0">
                <a:latin typeface="Berlin Sans FB Demi" pitchFamily="34" charset="0"/>
              </a:rPr>
              <a:t>dihydrate</a:t>
            </a:r>
            <a:r>
              <a:rPr lang="en-US" sz="3100" dirty="0" smtClean="0">
                <a:latin typeface="Berlin Sans FB Demi" pitchFamily="34" charset="0"/>
              </a:rPr>
              <a:t> species</a:t>
            </a:r>
          </a:p>
          <a:p>
            <a:pPr marL="0" indent="0" algn="just">
              <a:buNone/>
            </a:pPr>
            <a:endParaRPr lang="en-US" sz="3100" dirty="0" smtClean="0">
              <a:latin typeface="Berlin Sans FB Demi" pitchFamily="34" charset="0"/>
            </a:endParaRPr>
          </a:p>
          <a:p>
            <a:pPr marL="0" indent="0" algn="ctr">
              <a:buNone/>
            </a:pPr>
            <a:r>
              <a:rPr lang="en-US" sz="3100" dirty="0" smtClean="0">
                <a:latin typeface="Berlin Sans FB Demi" pitchFamily="34" charset="0"/>
              </a:rPr>
              <a:t>releases </a:t>
            </a:r>
            <a:r>
              <a:rPr lang="en-US" sz="3100" dirty="0">
                <a:latin typeface="Berlin Sans FB Demi" pitchFamily="34" charset="0"/>
              </a:rPr>
              <a:t>water </a:t>
            </a:r>
            <a:r>
              <a:rPr lang="en-US" sz="3100" dirty="0" smtClean="0">
                <a:latin typeface="Berlin Sans FB Demi" pitchFamily="34" charset="0"/>
              </a:rPr>
              <a:t>vapor </a:t>
            </a:r>
          </a:p>
          <a:p>
            <a:pPr marL="0" indent="0" algn="just">
              <a:buNone/>
            </a:pPr>
            <a:endParaRPr lang="en-US" sz="3100" dirty="0">
              <a:latin typeface="Berlin Sans FB Demi" pitchFamily="34" charset="0"/>
            </a:endParaRPr>
          </a:p>
          <a:p>
            <a:pPr marL="0" indent="0" algn="ctr">
              <a:buNone/>
            </a:pPr>
            <a:r>
              <a:rPr lang="en-US" sz="3100" dirty="0" smtClean="0">
                <a:latin typeface="Berlin Sans FB Demi" pitchFamily="34" charset="0"/>
              </a:rPr>
              <a:t>if unvented can </a:t>
            </a:r>
            <a:r>
              <a:rPr lang="en-US" sz="3100" dirty="0">
                <a:latin typeface="Berlin Sans FB Demi" pitchFamily="34" charset="0"/>
              </a:rPr>
              <a:t>generate degradation prior to the </a:t>
            </a:r>
            <a:r>
              <a:rPr lang="en-US" sz="3100" dirty="0" smtClean="0">
                <a:latin typeface="Berlin Sans FB Demi" pitchFamily="34" charset="0"/>
              </a:rPr>
              <a:t>melting point </a:t>
            </a:r>
            <a:r>
              <a:rPr lang="en-US" sz="3100" dirty="0">
                <a:latin typeface="Berlin Sans FB Demi" pitchFamily="34" charset="0"/>
              </a:rPr>
              <a:t>of the anhydrous form.</a:t>
            </a:r>
          </a:p>
        </p:txBody>
      </p:sp>
      <p:sp>
        <p:nvSpPr>
          <p:cNvPr id="4" name="Down Arrow 3"/>
          <p:cNvSpPr/>
          <p:nvPr/>
        </p:nvSpPr>
        <p:spPr>
          <a:xfrm>
            <a:off x="3048000" y="43434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3048000" y="51816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225296"/>
            <a:ext cx="3276600" cy="5409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970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ferris dir="l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err="1" smtClean="0">
                <a:latin typeface="Arial Rounded MT Bold" pitchFamily="34" charset="0"/>
              </a:rPr>
              <a:t>Prefeormulation</a:t>
            </a:r>
            <a:endParaRPr lang="en-US" b="1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58081"/>
            <a:ext cx="8686800" cy="15089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/>
              <a:t>These studies </a:t>
            </a:r>
            <a:r>
              <a:rPr lang="en-US" sz="2800" dirty="0" smtClean="0"/>
              <a:t>that </a:t>
            </a:r>
            <a:r>
              <a:rPr lang="en-US" sz="2800" dirty="0"/>
              <a:t>focus on </a:t>
            </a:r>
            <a:r>
              <a:rPr lang="en-US" sz="2800" dirty="0" smtClean="0"/>
              <a:t>physicochemical </a:t>
            </a:r>
            <a:r>
              <a:rPr lang="en-US" sz="2800" dirty="0"/>
              <a:t>properties of the </a:t>
            </a:r>
            <a:r>
              <a:rPr lang="en-US" sz="2800" dirty="0" smtClean="0"/>
              <a:t>new compound     affect drug </a:t>
            </a:r>
            <a:r>
              <a:rPr lang="en-US" sz="2800" dirty="0"/>
              <a:t>performance </a:t>
            </a:r>
            <a:r>
              <a:rPr lang="en-US" sz="2800" dirty="0" smtClean="0"/>
              <a:t>and development </a:t>
            </a:r>
            <a:r>
              <a:rPr lang="en-US" sz="2800" dirty="0"/>
              <a:t>of an efficacious </a:t>
            </a:r>
            <a:r>
              <a:rPr lang="en-US" sz="2800" dirty="0" smtClean="0"/>
              <a:t>dosage </a:t>
            </a:r>
            <a:r>
              <a:rPr lang="en-US" sz="2800" dirty="0"/>
              <a:t>form.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886200" y="16764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2590800"/>
            <a:ext cx="86868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anchor="ctr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dk1"/>
                </a:solidFill>
                <a:effectLst>
                  <a:reflection blurRad="12700" stA="48000" endA="300" endPos="55000" dir="5400000" sy="-90000" algn="bl" rotWithShape="0"/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latin typeface="Arial Rounded MT Bold" pitchFamily="34" charset="0"/>
              </a:rPr>
              <a:t>Preliminary evaluation and molecular optimization</a:t>
            </a:r>
            <a:endParaRPr lang="en-US" sz="2800" b="1" dirty="0">
              <a:latin typeface="Arial Rounded MT Bold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2400" y="3733800"/>
            <a:ext cx="8686800" cy="2971800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>
                <a:latin typeface="Arial Rounded MT Bold" pitchFamily="34" charset="0"/>
              </a:rPr>
              <a:t>Once a </a:t>
            </a:r>
            <a:r>
              <a:rPr lang="en-US" u="sng" dirty="0">
                <a:latin typeface="Arial Rounded MT Bold" pitchFamily="34" charset="0"/>
              </a:rPr>
              <a:t>pharmacologically </a:t>
            </a:r>
            <a:r>
              <a:rPr lang="en-US" u="sng" dirty="0" smtClean="0">
                <a:latin typeface="Arial Rounded MT Bold" pitchFamily="34" charset="0"/>
              </a:rPr>
              <a:t>active compound has </a:t>
            </a:r>
            <a:r>
              <a:rPr lang="en-US" u="sng" dirty="0">
                <a:latin typeface="Arial Rounded MT Bold" pitchFamily="34" charset="0"/>
              </a:rPr>
              <a:t>been </a:t>
            </a:r>
            <a:r>
              <a:rPr lang="en-US" u="sng" dirty="0" smtClean="0">
                <a:latin typeface="Arial Rounded MT Bold" pitchFamily="34" charset="0"/>
              </a:rPr>
              <a:t>identified</a:t>
            </a:r>
          </a:p>
          <a:p>
            <a:pPr marL="0" indent="0" algn="just">
              <a:buNone/>
            </a:pPr>
            <a:endParaRPr lang="en-US" dirty="0" smtClean="0">
              <a:latin typeface="Arial Rounded MT Bold" pitchFamily="34" charset="0"/>
            </a:endParaRPr>
          </a:p>
          <a:p>
            <a:pPr marL="0" indent="0" algn="just">
              <a:buNone/>
            </a:pPr>
            <a:endParaRPr lang="en-US" dirty="0" smtClean="0">
              <a:latin typeface="Arial Rounded MT Bold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Arial Rounded MT Bold" pitchFamily="34" charset="0"/>
              </a:rPr>
              <a:t>The </a:t>
            </a:r>
            <a:r>
              <a:rPr lang="en-US" dirty="0">
                <a:latin typeface="Arial Rounded MT Bold" pitchFamily="34" charset="0"/>
              </a:rPr>
              <a:t>project team consisting </a:t>
            </a:r>
            <a:r>
              <a:rPr lang="en-US" dirty="0" smtClean="0">
                <a:latin typeface="Arial Rounded MT Bold" pitchFamily="34" charset="0"/>
              </a:rPr>
              <a:t>of representatives </a:t>
            </a:r>
            <a:r>
              <a:rPr lang="en-US" dirty="0">
                <a:latin typeface="Arial Rounded MT Bold" pitchFamily="34" charset="0"/>
              </a:rPr>
              <a:t>from the disciplines </a:t>
            </a:r>
            <a:r>
              <a:rPr lang="en-US" dirty="0" smtClean="0">
                <a:latin typeface="Arial Rounded MT Bold" pitchFamily="34" charset="0"/>
              </a:rPr>
              <a:t>has </a:t>
            </a:r>
            <a:r>
              <a:rPr lang="en-US" dirty="0">
                <a:latin typeface="Arial Rounded MT Bold" pitchFamily="34" charset="0"/>
              </a:rPr>
              <a:t>responsibility for assuring </a:t>
            </a:r>
            <a:r>
              <a:rPr lang="en-US" dirty="0" smtClean="0">
                <a:latin typeface="Arial Rounded MT Bold" pitchFamily="34" charset="0"/>
              </a:rPr>
              <a:t>that the </a:t>
            </a:r>
            <a:r>
              <a:rPr lang="en-US" dirty="0">
                <a:latin typeface="Arial Rounded MT Bold" pitchFamily="34" charset="0"/>
              </a:rPr>
              <a:t>compound enters the development </a:t>
            </a:r>
            <a:r>
              <a:rPr lang="en-US" dirty="0" smtClean="0">
                <a:latin typeface="Arial Rounded MT Bold" pitchFamily="34" charset="0"/>
              </a:rPr>
              <a:t>process in </a:t>
            </a:r>
            <a:r>
              <a:rPr lang="en-US" dirty="0">
                <a:latin typeface="Arial Rounded MT Bold" pitchFamily="34" charset="0"/>
              </a:rPr>
              <a:t>its optimum molecular form. </a:t>
            </a:r>
            <a:endParaRPr lang="en-US" dirty="0" smtClean="0">
              <a:latin typeface="Arial Rounded MT Bold" pitchFamily="34" charset="0"/>
            </a:endParaRPr>
          </a:p>
          <a:p>
            <a:pPr marL="0" indent="0" algn="just">
              <a:buNone/>
            </a:pPr>
            <a:endParaRPr lang="en-US" dirty="0" smtClean="0">
              <a:latin typeface="Arial Rounded MT Bold" pitchFamily="34" charset="0"/>
            </a:endParaRPr>
          </a:p>
          <a:p>
            <a:pPr marL="0" indent="0" algn="just">
              <a:buNone/>
            </a:pPr>
            <a:endParaRPr lang="en-US" dirty="0" smtClean="0">
              <a:latin typeface="Arial Rounded MT Bold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Arial Rounded MT Bold" pitchFamily="34" charset="0"/>
              </a:rPr>
              <a:t>The physical </a:t>
            </a:r>
            <a:r>
              <a:rPr lang="en-US" dirty="0">
                <a:latin typeface="Arial Rounded MT Bold" pitchFamily="34" charset="0"/>
              </a:rPr>
              <a:t>pharmacist </a:t>
            </a:r>
            <a:r>
              <a:rPr lang="en-US" dirty="0" smtClean="0">
                <a:latin typeface="Arial Rounded MT Bold" pitchFamily="34" charset="0"/>
              </a:rPr>
              <a:t>must focus </a:t>
            </a:r>
            <a:r>
              <a:rPr lang="en-US" dirty="0">
                <a:latin typeface="Arial Rounded MT Bold" pitchFamily="34" charset="0"/>
              </a:rPr>
              <a:t>on how the product will be formulated </a:t>
            </a:r>
            <a:r>
              <a:rPr lang="en-US" dirty="0" smtClean="0">
                <a:latin typeface="Arial Rounded MT Bold" pitchFamily="34" charset="0"/>
              </a:rPr>
              <a:t>and administered </a:t>
            </a:r>
            <a:r>
              <a:rPr lang="en-US" dirty="0">
                <a:latin typeface="Arial Rounded MT Bold" pitchFamily="34" charset="0"/>
              </a:rPr>
              <a:t>to patients.</a:t>
            </a:r>
          </a:p>
        </p:txBody>
      </p:sp>
      <p:sp>
        <p:nvSpPr>
          <p:cNvPr id="7" name="Down Arrow 6"/>
          <p:cNvSpPr/>
          <p:nvPr/>
        </p:nvSpPr>
        <p:spPr>
          <a:xfrm>
            <a:off x="4267200" y="41148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267200" y="54864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82402"/>
      </p:ext>
    </p:extLst>
  </p:cSld>
  <p:clrMapOvr>
    <a:masterClrMapping/>
  </p:clrMapOvr>
  <p:transition spd="med" advClick="0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58081"/>
            <a:ext cx="8534400" cy="39322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 Black" pitchFamily="34" charset="0"/>
              </a:rPr>
              <a:t>Thermogravimetric analysis (</a:t>
            </a:r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TGA):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0070C0"/>
                </a:solidFill>
                <a:latin typeface="Berlin Sans FB Demi" pitchFamily="34" charset="0"/>
              </a:rPr>
              <a:t>1- measures changes </a:t>
            </a:r>
            <a:r>
              <a:rPr lang="en-US" dirty="0">
                <a:solidFill>
                  <a:srgbClr val="0070C0"/>
                </a:solidFill>
                <a:latin typeface="Berlin Sans FB Demi" pitchFamily="34" charset="0"/>
              </a:rPr>
              <a:t>in sample weight as a function of </a:t>
            </a:r>
            <a:r>
              <a:rPr lang="en-US" dirty="0" smtClean="0">
                <a:solidFill>
                  <a:srgbClr val="0070C0"/>
                </a:solidFill>
                <a:latin typeface="Berlin Sans FB Demi" pitchFamily="34" charset="0"/>
              </a:rPr>
              <a:t>time (isothermal</a:t>
            </a:r>
            <a:r>
              <a:rPr lang="en-US" dirty="0">
                <a:solidFill>
                  <a:srgbClr val="0070C0"/>
                </a:solidFill>
                <a:latin typeface="Berlin Sans FB Demi" pitchFamily="34" charset="0"/>
              </a:rPr>
              <a:t>) or temperature. </a:t>
            </a:r>
            <a:endParaRPr lang="en-US" dirty="0" smtClean="0">
              <a:solidFill>
                <a:srgbClr val="0070C0"/>
              </a:solidFill>
              <a:latin typeface="Berlin Sans FB Demi" pitchFamily="34" charset="0"/>
            </a:endParaRPr>
          </a:p>
          <a:p>
            <a:pPr marL="0" indent="0" algn="just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latin typeface="Berlin Sans FB Demi" pitchFamily="34" charset="0"/>
              </a:rPr>
              <a:t>Desolvation and decomposition </a:t>
            </a:r>
            <a:r>
              <a:rPr lang="en-US" dirty="0">
                <a:latin typeface="Berlin Sans FB Demi" pitchFamily="34" charset="0"/>
              </a:rPr>
              <a:t>processes </a:t>
            </a:r>
            <a:endParaRPr lang="en-US" dirty="0" smtClean="0">
              <a:latin typeface="Berlin Sans FB Demi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>
                <a:solidFill>
                  <a:srgbClr val="0070C0"/>
                </a:solidFill>
                <a:latin typeface="Berlin Sans FB Demi" pitchFamily="34" charset="0"/>
              </a:rPr>
              <a:t>2-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  <a:latin typeface="Berlin Sans FB Demi" pitchFamily="34" charset="0"/>
              </a:rPr>
              <a:t>used to quantitate the presence </a:t>
            </a:r>
            <a:r>
              <a:rPr lang="en-US" dirty="0">
                <a:solidFill>
                  <a:srgbClr val="0070C0"/>
                </a:solidFill>
                <a:latin typeface="Berlin Sans FB Demi" pitchFamily="34" charset="0"/>
              </a:rPr>
              <a:t>of a solvated </a:t>
            </a:r>
            <a:r>
              <a:rPr lang="en-US" dirty="0" smtClean="0">
                <a:solidFill>
                  <a:srgbClr val="0070C0"/>
                </a:solidFill>
                <a:latin typeface="Berlin Sans FB Demi" pitchFamily="34" charset="0"/>
              </a:rPr>
              <a:t>species within </a:t>
            </a:r>
            <a:r>
              <a:rPr lang="en-US" dirty="0">
                <a:solidFill>
                  <a:srgbClr val="0070C0"/>
                </a:solidFill>
                <a:latin typeface="Berlin Sans FB Demi" pitchFamily="34" charset="0"/>
              </a:rPr>
              <a:t>a bulk drug sample</a:t>
            </a:r>
            <a:r>
              <a:rPr lang="en-US" dirty="0" smtClean="0">
                <a:solidFill>
                  <a:srgbClr val="0070C0"/>
                </a:solidFill>
                <a:latin typeface="Berlin Sans FB Demi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>
                <a:latin typeface="Berlin Sans FB Demi" pitchFamily="34" charset="0"/>
              </a:rPr>
              <a:t>DSC and TGA have significant variables </a:t>
            </a:r>
            <a:r>
              <a:rPr lang="en-US" dirty="0">
                <a:latin typeface="Berlin Sans FB Demi" pitchFamily="34" charset="0"/>
              </a:rPr>
              <a:t>in these methods </a:t>
            </a:r>
            <a:r>
              <a:rPr lang="en-US" dirty="0" smtClean="0">
                <a:latin typeface="Berlin Sans FB Demi" pitchFamily="34" charset="0"/>
              </a:rPr>
              <a:t>include:</a:t>
            </a:r>
            <a:endParaRPr lang="en-US" dirty="0">
              <a:latin typeface="Berlin Sans FB Demi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191000" y="2057400"/>
            <a:ext cx="457200" cy="419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82470057"/>
              </p:ext>
            </p:extLst>
          </p:nvPr>
        </p:nvGraphicFramePr>
        <p:xfrm>
          <a:off x="381000" y="4419600"/>
          <a:ext cx="8305800" cy="2287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60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conveyor dir="l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4876800" cy="5151438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3000" b="1" u="sng" dirty="0">
                <a:solidFill>
                  <a:srgbClr val="FF0000"/>
                </a:solidFill>
                <a:latin typeface="Arial Black" pitchFamily="34" charset="0"/>
              </a:rPr>
              <a:t>Application</a:t>
            </a:r>
            <a:r>
              <a:rPr lang="en-US" sz="3000" b="1" u="sng" dirty="0" smtClean="0">
                <a:solidFill>
                  <a:srgbClr val="FF0000"/>
                </a:solidFill>
                <a:latin typeface="Arial Black" pitchFamily="34" charset="0"/>
              </a:rPr>
              <a:t>:</a:t>
            </a:r>
          </a:p>
          <a:p>
            <a:pPr marL="0" indent="0" algn="just">
              <a:buNone/>
            </a:pPr>
            <a:r>
              <a:rPr lang="en-US" sz="3000" dirty="0" smtClean="0"/>
              <a:t>1- </a:t>
            </a:r>
            <a:r>
              <a:rPr lang="en-US" sz="3000" b="1" dirty="0" err="1" smtClean="0">
                <a:solidFill>
                  <a:srgbClr val="FF0000"/>
                </a:solidFill>
              </a:rPr>
              <a:t>Dihydrate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b="1" dirty="0">
                <a:solidFill>
                  <a:srgbClr val="FF0000"/>
                </a:solidFill>
              </a:rPr>
              <a:t>form of an acetate salt </a:t>
            </a:r>
            <a:r>
              <a:rPr lang="en-US" sz="3000" u="sng" dirty="0"/>
              <a:t>loses two moles of water via an endothermic transition between 70° and 90</a:t>
            </a:r>
            <a:r>
              <a:rPr lang="en-US" sz="3000" dirty="0"/>
              <a:t>°C. </a:t>
            </a:r>
          </a:p>
          <a:p>
            <a:pPr marL="0" indent="0" algn="just">
              <a:buNone/>
            </a:pPr>
            <a:r>
              <a:rPr lang="en-US" sz="3000" dirty="0" smtClean="0"/>
              <a:t>2- </a:t>
            </a:r>
            <a:r>
              <a:rPr lang="en-US" sz="3000" u="sng" dirty="0" smtClean="0"/>
              <a:t>The </a:t>
            </a:r>
            <a:r>
              <a:rPr lang="en-US" sz="3000" u="sng" dirty="0"/>
              <a:t>second endotherm at 155°C</a:t>
            </a:r>
            <a:r>
              <a:rPr lang="en-US" sz="3000" dirty="0"/>
              <a:t> corresponds to the melting process, with the accompanying </a:t>
            </a:r>
            <a:r>
              <a:rPr lang="en-US" sz="3000" u="sng" dirty="0"/>
              <a:t>weight loss due to vaporization of acetic acid as well as to decomposition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143000"/>
            <a:ext cx="3776472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66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prism isContent="1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3- X-Ray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5626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x-ray powder 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diffraction: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an </a:t>
            </a:r>
            <a:r>
              <a:rPr lang="en-US" dirty="0">
                <a:solidFill>
                  <a:srgbClr val="FF0000"/>
                </a:solidFill>
              </a:rPr>
              <a:t>important technique for </a:t>
            </a:r>
            <a:r>
              <a:rPr lang="en-US" dirty="0" smtClean="0">
                <a:solidFill>
                  <a:srgbClr val="FF0000"/>
                </a:solidFill>
              </a:rPr>
              <a:t>establishing batch-to-batch </a:t>
            </a:r>
            <a:r>
              <a:rPr lang="en-US" dirty="0">
                <a:solidFill>
                  <a:srgbClr val="FF0000"/>
                </a:solidFill>
              </a:rPr>
              <a:t>reproducibility of a </a:t>
            </a:r>
            <a:r>
              <a:rPr lang="en-US" dirty="0" smtClean="0">
                <a:solidFill>
                  <a:srgbClr val="FF0000"/>
                </a:solidFill>
              </a:rPr>
              <a:t>crystalline form.</a:t>
            </a:r>
          </a:p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b="1" u="sng" dirty="0" smtClean="0">
                <a:latin typeface="Berlin Sans FB Demi" pitchFamily="34" charset="0"/>
              </a:rPr>
              <a:t>Application: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random orientation </a:t>
            </a:r>
            <a:r>
              <a:rPr lang="en-US" dirty="0">
                <a:solidFill>
                  <a:srgbClr val="0070C0"/>
                </a:solidFill>
              </a:rPr>
              <a:t>of a crystal lattice in a powder </a:t>
            </a:r>
            <a:r>
              <a:rPr lang="en-US" dirty="0" smtClean="0">
                <a:solidFill>
                  <a:srgbClr val="0070C0"/>
                </a:solidFill>
              </a:rPr>
              <a:t>sample</a:t>
            </a:r>
            <a:r>
              <a:rPr lang="en-US" dirty="0" smtClean="0"/>
              <a:t>     </a:t>
            </a:r>
            <a:r>
              <a:rPr lang="en-US" b="1" dirty="0" smtClean="0">
                <a:solidFill>
                  <a:srgbClr val="0070C0"/>
                </a:solidFill>
                <a:latin typeface="Arial Narrow" pitchFamily="34" charset="0"/>
              </a:rPr>
              <a:t>x-rays scatter </a:t>
            </a:r>
            <a:r>
              <a:rPr lang="en-US" b="1" dirty="0">
                <a:solidFill>
                  <a:srgbClr val="0070C0"/>
                </a:solidFill>
                <a:latin typeface="Arial Narrow" pitchFamily="34" charset="0"/>
              </a:rPr>
              <a:t>in a </a:t>
            </a:r>
            <a:r>
              <a:rPr lang="en-US" b="1" dirty="0" smtClean="0">
                <a:solidFill>
                  <a:srgbClr val="0070C0"/>
                </a:solidFill>
                <a:latin typeface="Arial Narrow" pitchFamily="34" charset="0"/>
              </a:rPr>
              <a:t>reproducible pattern </a:t>
            </a:r>
            <a:r>
              <a:rPr lang="en-US" b="1" dirty="0">
                <a:solidFill>
                  <a:srgbClr val="0070C0"/>
                </a:solidFill>
                <a:latin typeface="Arial Narrow" pitchFamily="34" charset="0"/>
              </a:rPr>
              <a:t>of peak intensities at distinct angles </a:t>
            </a:r>
            <a:r>
              <a:rPr lang="en-US" b="1" dirty="0" smtClean="0">
                <a:solidFill>
                  <a:srgbClr val="0070C0"/>
                </a:solidFill>
                <a:latin typeface="Arial Narrow" pitchFamily="34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Arial Narrow" pitchFamily="34" charset="0"/>
              </a:rPr>
              <a:t>ϴ</a:t>
            </a:r>
            <a:r>
              <a:rPr lang="en-US" b="1" dirty="0" smtClean="0">
                <a:solidFill>
                  <a:srgbClr val="0070C0"/>
                </a:solidFill>
                <a:latin typeface="Arial Narrow" pitchFamily="34" charset="0"/>
              </a:rPr>
              <a:t>)relative </a:t>
            </a:r>
            <a:r>
              <a:rPr lang="en-US" b="1" dirty="0">
                <a:solidFill>
                  <a:srgbClr val="0070C0"/>
                </a:solidFill>
                <a:latin typeface="Arial Narrow" pitchFamily="34" charset="0"/>
              </a:rPr>
              <a:t>to the incident beam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u="sng" dirty="0" smtClean="0">
                <a:solidFill>
                  <a:srgbClr val="00B050"/>
                </a:solidFill>
                <a:latin typeface="Arial Black" pitchFamily="34" charset="0"/>
              </a:rPr>
              <a:t>Note: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  <a:latin typeface="Arial Rounded MT Bold" pitchFamily="34" charset="0"/>
              </a:rPr>
              <a:t>1-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  <a:latin typeface="Arial Rounded MT Bold" pitchFamily="34" charset="0"/>
              </a:rPr>
              <a:t>Each diffraction pattern </a:t>
            </a:r>
            <a:r>
              <a:rPr lang="en-US" dirty="0">
                <a:solidFill>
                  <a:srgbClr val="00B050"/>
                </a:solidFill>
                <a:latin typeface="Arial Rounded MT Bold" pitchFamily="34" charset="0"/>
              </a:rPr>
              <a:t>is characteristic of a </a:t>
            </a:r>
            <a:r>
              <a:rPr lang="en-US" dirty="0" smtClean="0">
                <a:solidFill>
                  <a:srgbClr val="00B050"/>
                </a:solidFill>
                <a:latin typeface="Arial Rounded MT Bold" pitchFamily="34" charset="0"/>
              </a:rPr>
              <a:t>specific crystalline lattice </a:t>
            </a:r>
            <a:r>
              <a:rPr lang="en-US" dirty="0">
                <a:solidFill>
                  <a:srgbClr val="00B050"/>
                </a:solidFill>
                <a:latin typeface="Arial Rounded MT Bold" pitchFamily="34" charset="0"/>
              </a:rPr>
              <a:t>for a given compound</a:t>
            </a:r>
            <a:r>
              <a:rPr lang="en-US" dirty="0" smtClean="0">
                <a:solidFill>
                  <a:srgbClr val="00B050"/>
                </a:solidFill>
                <a:latin typeface="Arial Rounded MT Bold" pitchFamily="34" charset="0"/>
              </a:rPr>
              <a:t>.</a:t>
            </a:r>
          </a:p>
          <a:p>
            <a:pPr marL="0" indent="0" algn="just">
              <a:buNone/>
            </a:pPr>
            <a:endParaRPr lang="en-US" dirty="0" smtClean="0">
              <a:solidFill>
                <a:srgbClr val="00B050"/>
              </a:solidFill>
              <a:latin typeface="Arial Rounded MT Bold" pitchFamily="34" charset="0"/>
            </a:endParaRPr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  <a:latin typeface="Arial Rounded MT Bold" pitchFamily="34" charset="0"/>
              </a:rPr>
              <a:t>2- An amorphous form </a:t>
            </a:r>
            <a:r>
              <a:rPr lang="en-US" dirty="0">
                <a:solidFill>
                  <a:srgbClr val="00B050"/>
                </a:solidFill>
                <a:latin typeface="Arial Rounded MT Bold" pitchFamily="34" charset="0"/>
              </a:rPr>
              <a:t>does not produce a pattern</a:t>
            </a:r>
            <a:r>
              <a:rPr lang="en-US" dirty="0" smtClean="0">
                <a:solidFill>
                  <a:srgbClr val="00B050"/>
                </a:solidFill>
                <a:latin typeface="Arial Rounded MT Bold" pitchFamily="34" charset="0"/>
              </a:rPr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>
                <a:solidFill>
                  <a:srgbClr val="00B050"/>
                </a:solidFill>
                <a:latin typeface="Arial Rounded MT Bold" pitchFamily="34" charset="0"/>
              </a:rPr>
              <a:t>3- Mixtures </a:t>
            </a:r>
            <a:r>
              <a:rPr lang="en-US" dirty="0">
                <a:solidFill>
                  <a:srgbClr val="00B050"/>
                </a:solidFill>
                <a:latin typeface="Arial Rounded MT Bold" pitchFamily="34" charset="0"/>
              </a:rPr>
              <a:t>of </a:t>
            </a:r>
            <a:r>
              <a:rPr lang="en-US" dirty="0" smtClean="0">
                <a:solidFill>
                  <a:srgbClr val="00B050"/>
                </a:solidFill>
                <a:latin typeface="Arial Rounded MT Bold" pitchFamily="34" charset="0"/>
              </a:rPr>
              <a:t>different crystalline </a:t>
            </a:r>
            <a:r>
              <a:rPr lang="en-US" dirty="0">
                <a:solidFill>
                  <a:srgbClr val="00B050"/>
                </a:solidFill>
                <a:latin typeface="Arial Rounded MT Bold" pitchFamily="34" charset="0"/>
              </a:rPr>
              <a:t>forms can be analyzed </a:t>
            </a:r>
            <a:r>
              <a:rPr lang="en-US" dirty="0" smtClean="0">
                <a:solidFill>
                  <a:srgbClr val="00B050"/>
                </a:solidFill>
                <a:latin typeface="Arial Rounded MT Bold" pitchFamily="34" charset="0"/>
              </a:rPr>
              <a:t>using normalized </a:t>
            </a:r>
            <a:r>
              <a:rPr lang="en-US" dirty="0">
                <a:solidFill>
                  <a:srgbClr val="00B050"/>
                </a:solidFill>
                <a:latin typeface="Arial Rounded MT Bold" pitchFamily="34" charset="0"/>
              </a:rPr>
              <a:t>intensities at specific angles, </a:t>
            </a:r>
            <a:r>
              <a:rPr lang="en-US" dirty="0" smtClean="0">
                <a:solidFill>
                  <a:srgbClr val="00B050"/>
                </a:solidFill>
                <a:latin typeface="Arial Rounded MT Bold" pitchFamily="34" charset="0"/>
              </a:rPr>
              <a:t>which are </a:t>
            </a:r>
            <a:r>
              <a:rPr lang="en-US" dirty="0">
                <a:solidFill>
                  <a:srgbClr val="00B050"/>
                </a:solidFill>
                <a:latin typeface="Arial Rounded MT Bold" pitchFamily="34" charset="0"/>
              </a:rPr>
              <a:t>unique for each crystalline </a:t>
            </a:r>
            <a:r>
              <a:rPr lang="en-US" dirty="0" smtClean="0">
                <a:solidFill>
                  <a:srgbClr val="00B050"/>
                </a:solidFill>
                <a:latin typeface="Arial Rounded MT Bold" pitchFamily="34" charset="0"/>
              </a:rPr>
              <a:t>form.</a:t>
            </a:r>
            <a:endParaRPr lang="en-US" dirty="0">
              <a:solidFill>
                <a:srgbClr val="00B050"/>
              </a:solidFill>
              <a:latin typeface="Arial Rounded MT Bold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447800" y="2679192"/>
            <a:ext cx="762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2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window dir="vert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r>
              <a:rPr lang="en-US" dirty="0"/>
              <a:t>Polymorphism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4102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>
                <a:latin typeface="Arial Rounded MT Bold" pitchFamily="34" charset="0"/>
              </a:rPr>
              <a:t>Polymorphs can be classified as one of </a:t>
            </a:r>
            <a:r>
              <a:rPr lang="en-US" sz="2400" dirty="0" smtClean="0">
                <a:latin typeface="Arial Rounded MT Bold" pitchFamily="34" charset="0"/>
              </a:rPr>
              <a:t>two types</a:t>
            </a:r>
            <a:r>
              <a:rPr lang="en-US" sz="2400" dirty="0">
                <a:latin typeface="Arial Rounded MT Bold" pitchFamily="34" charset="0"/>
              </a:rPr>
              <a:t>: </a:t>
            </a:r>
            <a:endParaRPr lang="en-US" sz="2400" dirty="0" smtClean="0">
              <a:latin typeface="Arial Rounded MT Bold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1-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Enatiotropic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>
                <a:solidFill>
                  <a:srgbClr val="00B050"/>
                </a:solidFill>
                <a:latin typeface="Berlin Sans FB Demi" pitchFamily="34" charset="0"/>
              </a:rPr>
              <a:t>(one polymorph can be </a:t>
            </a:r>
            <a:r>
              <a:rPr lang="en-US" sz="2400" dirty="0" smtClean="0">
                <a:solidFill>
                  <a:srgbClr val="00B050"/>
                </a:solidFill>
                <a:latin typeface="Berlin Sans FB Demi" pitchFamily="34" charset="0"/>
              </a:rPr>
              <a:t>reversibly changed </a:t>
            </a:r>
            <a:r>
              <a:rPr lang="en-US" sz="2400" dirty="0">
                <a:solidFill>
                  <a:srgbClr val="00B050"/>
                </a:solidFill>
                <a:latin typeface="Berlin Sans FB Demi" pitchFamily="34" charset="0"/>
              </a:rPr>
              <a:t>into another by varying </a:t>
            </a:r>
            <a:r>
              <a:rPr lang="en-US" sz="2400" dirty="0" smtClean="0">
                <a:solidFill>
                  <a:srgbClr val="00B050"/>
                </a:solidFill>
                <a:latin typeface="Berlin Sans FB Demi" pitchFamily="34" charset="0"/>
              </a:rPr>
              <a:t>temperature or </a:t>
            </a:r>
            <a:r>
              <a:rPr lang="en-US" sz="2400" dirty="0">
                <a:solidFill>
                  <a:srgbClr val="00B050"/>
                </a:solidFill>
                <a:latin typeface="Berlin Sans FB Demi" pitchFamily="34" charset="0"/>
              </a:rPr>
              <a:t>pressure, e.g., sulfur</a:t>
            </a:r>
            <a:r>
              <a:rPr lang="en-US" sz="2400" dirty="0" smtClean="0">
                <a:solidFill>
                  <a:srgbClr val="00B050"/>
                </a:solidFill>
                <a:latin typeface="Berlin Sans FB Demi" pitchFamily="34" charset="0"/>
              </a:rPr>
              <a:t>). 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2- </a:t>
            </a:r>
            <a:r>
              <a:rPr lang="en-US" sz="2400" dirty="0" err="1" smtClean="0">
                <a:solidFill>
                  <a:srgbClr val="FF0000"/>
                </a:solidFill>
                <a:latin typeface="Berlin Sans FB Demi" pitchFamily="34" charset="0"/>
              </a:rPr>
              <a:t>Monotropic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Berlin Sans FB Demi" pitchFamily="34" charset="0"/>
              </a:rPr>
              <a:t>(one </a:t>
            </a:r>
            <a:r>
              <a:rPr lang="en-US" sz="2400" dirty="0">
                <a:solidFill>
                  <a:srgbClr val="0070C0"/>
                </a:solidFill>
                <a:latin typeface="Berlin Sans FB Demi" pitchFamily="34" charset="0"/>
              </a:rPr>
              <a:t>polymorphic form is unstable at all </a:t>
            </a:r>
            <a:r>
              <a:rPr lang="en-US" sz="2400" dirty="0" smtClean="0">
                <a:solidFill>
                  <a:srgbClr val="0070C0"/>
                </a:solidFill>
                <a:latin typeface="Berlin Sans FB Demi" pitchFamily="34" charset="0"/>
              </a:rPr>
              <a:t>temperatures and </a:t>
            </a:r>
            <a:r>
              <a:rPr lang="en-US" sz="2400" dirty="0">
                <a:solidFill>
                  <a:srgbClr val="0070C0"/>
                </a:solidFill>
                <a:latin typeface="Berlin Sans FB Demi" pitchFamily="34" charset="0"/>
              </a:rPr>
              <a:t>pressures, e.g., </a:t>
            </a:r>
            <a:r>
              <a:rPr lang="en-US" sz="2400" dirty="0" err="1">
                <a:solidFill>
                  <a:srgbClr val="0070C0"/>
                </a:solidFill>
                <a:latin typeface="Berlin Sans FB Demi" pitchFamily="34" charset="0"/>
              </a:rPr>
              <a:t>glyceryl</a:t>
            </a:r>
            <a:r>
              <a:rPr lang="en-US" sz="2400" dirty="0">
                <a:solidFill>
                  <a:srgbClr val="0070C0"/>
                </a:solidFill>
                <a:latin typeface="Berlin Sans FB Demi" pitchFamily="34" charset="0"/>
              </a:rPr>
              <a:t> stearates</a:t>
            </a:r>
            <a:r>
              <a:rPr lang="en-US" sz="2400" dirty="0" smtClean="0">
                <a:solidFill>
                  <a:srgbClr val="0070C0"/>
                </a:solidFill>
                <a:latin typeface="Berlin Sans FB Demi" pitchFamily="34" charset="0"/>
              </a:rPr>
              <a:t>).</a:t>
            </a:r>
          </a:p>
          <a:p>
            <a:pPr marL="0" indent="0" algn="just">
              <a:buNone/>
            </a:pPr>
            <a:endParaRPr lang="en-US" sz="2400" dirty="0">
              <a:solidFill>
                <a:srgbClr val="0070C0"/>
              </a:solidFill>
              <a:latin typeface="Berlin Sans FB Demi" pitchFamily="34" charset="0"/>
            </a:endParaRPr>
          </a:p>
          <a:p>
            <a:pPr marL="0" indent="0" algn="just">
              <a:buNone/>
            </a:pPr>
            <a:r>
              <a:rPr lang="en-US" sz="2400" b="1" u="sng" dirty="0" smtClean="0">
                <a:solidFill>
                  <a:srgbClr val="FF0000"/>
                </a:solidFill>
                <a:latin typeface="Arial Black" pitchFamily="34" charset="0"/>
              </a:rPr>
              <a:t>Note: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At a specified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pressure (1 atmosphere),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the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temperature at which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two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polymorphs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have identical free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energies is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Berlin Sans FB" pitchFamily="34" charset="0"/>
              </a:rPr>
              <a:t>transition </a:t>
            </a:r>
            <a:r>
              <a:rPr lang="en-US" sz="2400" b="1" dirty="0" smtClean="0">
                <a:solidFill>
                  <a:srgbClr val="FF0000"/>
                </a:solidFill>
                <a:latin typeface="Berlin Sans FB" pitchFamily="34" charset="0"/>
              </a:rPr>
              <a:t>temperature (</a:t>
            </a:r>
            <a:r>
              <a:rPr lang="en-US" sz="2400" dirty="0" smtClean="0">
                <a:solidFill>
                  <a:schemeClr val="tx1"/>
                </a:solidFill>
                <a:latin typeface="Berlin Sans FB" pitchFamily="34" charset="0"/>
              </a:rPr>
              <a:t>in which both </a:t>
            </a:r>
            <a:r>
              <a:rPr lang="en-US" sz="2400" dirty="0">
                <a:solidFill>
                  <a:schemeClr val="tx1"/>
                </a:solidFill>
                <a:latin typeface="Berlin Sans FB" pitchFamily="34" charset="0"/>
              </a:rPr>
              <a:t>forms can coexist and </a:t>
            </a:r>
            <a:r>
              <a:rPr lang="en-US" sz="2400" dirty="0" smtClean="0">
                <a:solidFill>
                  <a:schemeClr val="tx1"/>
                </a:solidFill>
                <a:latin typeface="Berlin Sans FB" pitchFamily="34" charset="0"/>
              </a:rPr>
              <a:t>have identical solubilities </a:t>
            </a:r>
            <a:r>
              <a:rPr lang="en-US" sz="2400" dirty="0">
                <a:solidFill>
                  <a:schemeClr val="tx1"/>
                </a:solidFill>
                <a:latin typeface="Berlin Sans FB" pitchFamily="34" charset="0"/>
              </a:rPr>
              <a:t>in any solvent as well </a:t>
            </a:r>
            <a:r>
              <a:rPr lang="en-US" sz="2400" dirty="0" smtClean="0">
                <a:solidFill>
                  <a:schemeClr val="tx1"/>
                </a:solidFill>
                <a:latin typeface="Berlin Sans FB" pitchFamily="34" charset="0"/>
              </a:rPr>
              <a:t>as identical </a:t>
            </a:r>
            <a:r>
              <a:rPr lang="en-US" sz="2400" dirty="0">
                <a:solidFill>
                  <a:schemeClr val="tx1"/>
                </a:solidFill>
                <a:latin typeface="Berlin Sans FB" pitchFamily="34" charset="0"/>
              </a:rPr>
              <a:t>vapor </a:t>
            </a:r>
            <a:r>
              <a:rPr lang="en-US" sz="2400" dirty="0" smtClean="0">
                <a:solidFill>
                  <a:schemeClr val="tx1"/>
                </a:solidFill>
                <a:latin typeface="Berlin Sans FB" pitchFamily="34" charset="0"/>
              </a:rPr>
              <a:t>pressures</a:t>
            </a:r>
            <a:r>
              <a:rPr lang="en-US" sz="2400" b="1" dirty="0" smtClean="0">
                <a:solidFill>
                  <a:srgbClr val="FF0000"/>
                </a:solidFill>
                <a:latin typeface="Berlin Sans FB" pitchFamily="34" charset="0"/>
              </a:rPr>
              <a:t>)</a:t>
            </a:r>
            <a:r>
              <a:rPr lang="en-US" sz="2400" dirty="0" smtClean="0">
                <a:solidFill>
                  <a:schemeClr val="tx1"/>
                </a:solidFill>
                <a:latin typeface="Berlin Sans FB" pitchFamily="34" charset="0"/>
              </a:rPr>
              <a:t>.</a:t>
            </a:r>
            <a:endParaRPr lang="en-US" sz="2400" dirty="0" smtClean="0">
              <a:solidFill>
                <a:srgbClr val="0070C0"/>
              </a:solidFill>
              <a:latin typeface="Berlin Sans FB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</a:rPr>
              <a:t>Below </a:t>
            </a:r>
            <a:r>
              <a:rPr lang="en-US" sz="2200" b="1" dirty="0">
                <a:solidFill>
                  <a:srgbClr val="7030A0"/>
                </a:solidFill>
                <a:latin typeface="Arial Narrow" pitchFamily="34" charset="0"/>
              </a:rPr>
              <a:t>the solid 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</a:rPr>
              <a:t>melting temperatures</a:t>
            </a:r>
            <a:r>
              <a:rPr lang="en-US" sz="2200" b="1" dirty="0">
                <a:solidFill>
                  <a:srgbClr val="7030A0"/>
                </a:solidFill>
                <a:latin typeface="Arial Narrow" pitchFamily="34" charset="0"/>
              </a:rPr>
              <a:t>, the polymorph with the 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</a:rPr>
              <a:t>lower free </a:t>
            </a:r>
            <a:r>
              <a:rPr lang="en-US" sz="2200" b="1" dirty="0">
                <a:solidFill>
                  <a:srgbClr val="7030A0"/>
                </a:solidFill>
                <a:latin typeface="Arial Narrow" pitchFamily="34" charset="0"/>
              </a:rPr>
              <a:t>energy, corresponding to the lower 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</a:rPr>
              <a:t>solubility or </a:t>
            </a:r>
            <a:r>
              <a:rPr lang="en-US" sz="2200" b="1" dirty="0">
                <a:solidFill>
                  <a:srgbClr val="7030A0"/>
                </a:solidFill>
                <a:latin typeface="Arial Narrow" pitchFamily="34" charset="0"/>
              </a:rPr>
              <a:t>vapor pressure, is the </a:t>
            </a:r>
            <a:r>
              <a:rPr lang="en-US" sz="2200" b="1" dirty="0" smtClean="0">
                <a:solidFill>
                  <a:srgbClr val="7030A0"/>
                </a:solidFill>
                <a:latin typeface="Arial Narrow" pitchFamily="34" charset="0"/>
              </a:rPr>
              <a:t>thermodynamically stable </a:t>
            </a:r>
            <a:r>
              <a:rPr lang="en-US" sz="2200" b="1" dirty="0">
                <a:solidFill>
                  <a:srgbClr val="7030A0"/>
                </a:solidFill>
                <a:latin typeface="Arial Narrow" pitchFamily="34" charset="0"/>
              </a:rPr>
              <a:t>form.</a:t>
            </a:r>
          </a:p>
        </p:txBody>
      </p:sp>
    </p:spTree>
    <p:extLst>
      <p:ext uri="{BB962C8B-B14F-4D97-AF65-F5344CB8AC3E}">
        <p14:creationId xmlns:p14="http://schemas.microsoft.com/office/powerpoint/2010/main" val="3404624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prism isContent="1" isInverted="1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4102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u="sng" dirty="0" smtClean="0">
                <a:solidFill>
                  <a:srgbClr val="FF0000"/>
                </a:solidFill>
                <a:latin typeface="Arial Black" pitchFamily="34" charset="0"/>
              </a:rPr>
              <a:t>Important notes:</a:t>
            </a:r>
            <a:r>
              <a:rPr lang="en-US" sz="2400" dirty="0" smtClean="0">
                <a:latin typeface="Berlin Sans FB Demi" pitchFamily="34" charset="0"/>
              </a:rPr>
              <a:t> 1- </a:t>
            </a:r>
            <a:r>
              <a:rPr lang="en-US" sz="2400" u="sng" dirty="0" smtClean="0">
                <a:solidFill>
                  <a:srgbClr val="00B050"/>
                </a:solidFill>
                <a:latin typeface="Berlin Sans FB Demi" pitchFamily="34" charset="0"/>
              </a:rPr>
              <a:t>During preformulation</a:t>
            </a:r>
            <a:r>
              <a:rPr lang="en-US" sz="2400" dirty="0">
                <a:latin typeface="Berlin Sans FB Demi" pitchFamily="34" charset="0"/>
              </a:rPr>
              <a:t>, it is </a:t>
            </a:r>
            <a:r>
              <a:rPr lang="en-US" sz="2400" dirty="0" smtClean="0">
                <a:latin typeface="Berlin Sans FB Demi" pitchFamily="34" charset="0"/>
              </a:rPr>
              <a:t>important to identify </a:t>
            </a:r>
            <a:r>
              <a:rPr lang="en-US" sz="2400" dirty="0">
                <a:latin typeface="Berlin Sans FB Demi" pitchFamily="34" charset="0"/>
              </a:rPr>
              <a:t>the </a:t>
            </a:r>
            <a:r>
              <a:rPr lang="en-US" sz="2400" u="sng" dirty="0" smtClean="0">
                <a:solidFill>
                  <a:srgbClr val="00B050"/>
                </a:solidFill>
                <a:latin typeface="Berlin Sans FB Demi" pitchFamily="34" charset="0"/>
              </a:rPr>
              <a:t>polymorph </a:t>
            </a:r>
            <a:r>
              <a:rPr lang="en-US" sz="2400" u="sng" dirty="0">
                <a:solidFill>
                  <a:srgbClr val="00B050"/>
                </a:solidFill>
                <a:latin typeface="Berlin Sans FB Demi" pitchFamily="34" charset="0"/>
              </a:rPr>
              <a:t>that is stable at </a:t>
            </a:r>
            <a:r>
              <a:rPr lang="en-US" sz="2400" u="sng" dirty="0" smtClean="0">
                <a:solidFill>
                  <a:srgbClr val="00B050"/>
                </a:solidFill>
                <a:latin typeface="Berlin Sans FB Demi" pitchFamily="34" charset="0"/>
              </a:rPr>
              <a:t>room temperature </a:t>
            </a:r>
            <a:r>
              <a:rPr lang="en-US" sz="2400" dirty="0" smtClean="0">
                <a:latin typeface="Berlin Sans FB Demi" pitchFamily="34" charset="0"/>
              </a:rPr>
              <a:t>and </a:t>
            </a:r>
            <a:r>
              <a:rPr lang="en-US" sz="2400" dirty="0">
                <a:latin typeface="Berlin Sans FB Demi" pitchFamily="34" charset="0"/>
              </a:rPr>
              <a:t>to determine </a:t>
            </a:r>
            <a:r>
              <a:rPr lang="en-US" sz="2400" dirty="0" smtClean="0">
                <a:latin typeface="Berlin Sans FB Demi" pitchFamily="34" charset="0"/>
              </a:rPr>
              <a:t>whether polymorphic transitions </a:t>
            </a:r>
            <a:r>
              <a:rPr lang="en-US" sz="2400" dirty="0">
                <a:latin typeface="Berlin Sans FB Demi" pitchFamily="34" charset="0"/>
              </a:rPr>
              <a:t>are possible within the </a:t>
            </a:r>
            <a:r>
              <a:rPr lang="en-US" sz="2400" dirty="0" smtClean="0">
                <a:latin typeface="Berlin Sans FB Demi" pitchFamily="34" charset="0"/>
              </a:rPr>
              <a:t>temperature range </a:t>
            </a:r>
            <a:r>
              <a:rPr lang="en-US" sz="2400" dirty="0">
                <a:latin typeface="Berlin Sans FB Demi" pitchFamily="34" charset="0"/>
              </a:rPr>
              <a:t>used for </a:t>
            </a:r>
            <a:r>
              <a:rPr lang="en-US" sz="2400" dirty="0" smtClean="0">
                <a:latin typeface="Berlin Sans FB Demi" pitchFamily="34" charset="0"/>
              </a:rPr>
              <a:t>stability </a:t>
            </a:r>
            <a:r>
              <a:rPr lang="en-US" sz="2400" dirty="0">
                <a:latin typeface="Berlin Sans FB Demi" pitchFamily="34" charset="0"/>
              </a:rPr>
              <a:t>studies and </a:t>
            </a:r>
            <a:r>
              <a:rPr lang="en-US" sz="2400" u="sng" dirty="0" smtClean="0">
                <a:solidFill>
                  <a:srgbClr val="00B050"/>
                </a:solidFill>
                <a:latin typeface="Berlin Sans FB Demi" pitchFamily="34" charset="0"/>
              </a:rPr>
              <a:t>during processing (drying, milling</a:t>
            </a:r>
            <a:r>
              <a:rPr lang="en-US" sz="2400" u="sng" dirty="0">
                <a:solidFill>
                  <a:srgbClr val="00B050"/>
                </a:solidFill>
                <a:latin typeface="Berlin Sans FB Demi" pitchFamily="34" charset="0"/>
              </a:rPr>
              <a:t>, etc</a:t>
            </a:r>
            <a:r>
              <a:rPr lang="en-US" sz="2400" u="sng" dirty="0" smtClean="0">
                <a:solidFill>
                  <a:srgbClr val="00B050"/>
                </a:solidFill>
                <a:latin typeface="Berlin Sans FB Demi" pitchFamily="34" charset="0"/>
              </a:rPr>
              <a:t>.).</a:t>
            </a:r>
          </a:p>
          <a:p>
            <a:pPr marL="0" indent="0" algn="just">
              <a:buNone/>
            </a:pPr>
            <a:endParaRPr lang="en-US" sz="2400" u="sng" dirty="0" smtClean="0">
              <a:solidFill>
                <a:srgbClr val="00B050"/>
              </a:solidFill>
              <a:latin typeface="Berlin Sans FB Demi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Difficulty in  polymorphism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determination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 the relative </a:t>
            </a:r>
            <a:r>
              <a:rPr lang="en-US" sz="24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stability of </a:t>
            </a:r>
            <a:r>
              <a:rPr lang="en-US" sz="24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metastable polymorph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and prediction of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its rate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 conversion within a dosage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form which </a:t>
            </a:r>
            <a:r>
              <a:rPr lang="en-US" sz="24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depends on </a:t>
            </a:r>
            <a:r>
              <a:rPr lang="en-US" sz="2400" b="1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 factor </a:t>
            </a:r>
            <a:r>
              <a:rPr lang="en-US" sz="24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2400" b="1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 presence and absence of seed crystals of the stable polymorphic form</a:t>
            </a:r>
            <a:r>
              <a:rPr lang="en-US" sz="2400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Ex1: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 suspension D.F., 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 rate of conversion 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can depend 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on several 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variables including: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drug solubility within </a:t>
            </a:r>
            <a:r>
              <a:rPr lang="en-US" sz="2400" b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the vehicle, presence of </a:t>
            </a:r>
            <a:r>
              <a:rPr lang="en-US" sz="2400" b="1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nucleation seed </a:t>
            </a:r>
            <a:r>
              <a:rPr lang="en-US" sz="2400" b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for the stable form, temperature, </a:t>
            </a:r>
            <a:r>
              <a:rPr lang="en-US" sz="2400" b="1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agitation, and </a:t>
            </a:r>
            <a:r>
              <a:rPr lang="en-US" sz="2400" b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particle size. </a:t>
            </a:r>
            <a:endParaRPr lang="en-US" sz="2400" b="1" dirty="0" smtClean="0">
              <a:solidFill>
                <a:srgbClr val="7030A0"/>
              </a:solidFill>
              <a:latin typeface="Arial Narrow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Ex2:</a:t>
            </a:r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 capsules 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tablets SDF 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have similar </a:t>
            </a:r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complications due </a:t>
            </a: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n-US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the influence of particle size, </a:t>
            </a:r>
            <a:r>
              <a:rPr lang="en-US" sz="2400" b="1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moisture, and </a:t>
            </a:r>
            <a:r>
              <a:rPr lang="en-US" sz="2400" b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excipients. </a:t>
            </a:r>
          </a:p>
        </p:txBody>
      </p:sp>
    </p:spTree>
    <p:extLst>
      <p:ext uri="{BB962C8B-B14F-4D97-AF65-F5344CB8AC3E}">
        <p14:creationId xmlns:p14="http://schemas.microsoft.com/office/powerpoint/2010/main" val="383405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flythrough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76200"/>
            <a:ext cx="8686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Hygroscopicity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960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Many </a:t>
            </a:r>
            <a:r>
              <a:rPr lang="en-US" sz="2400" dirty="0">
                <a:solidFill>
                  <a:srgbClr val="FF0000"/>
                </a:solidFill>
                <a:latin typeface="Berlin Sans FB Demi" pitchFamily="34" charset="0"/>
              </a:rPr>
              <a:t>drug substances, particularly 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water-soluble salt </a:t>
            </a:r>
            <a:r>
              <a:rPr lang="en-US" sz="2400" dirty="0">
                <a:solidFill>
                  <a:srgbClr val="FF0000"/>
                </a:solidFill>
                <a:latin typeface="Berlin Sans FB Demi" pitchFamily="34" charset="0"/>
              </a:rPr>
              <a:t>forms, 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have </a:t>
            </a:r>
            <a:r>
              <a:rPr lang="en-US" sz="2400" dirty="0">
                <a:solidFill>
                  <a:srgbClr val="FF0000"/>
                </a:solidFill>
                <a:latin typeface="Berlin Sans FB Demi" pitchFamily="34" charset="0"/>
              </a:rPr>
              <a:t>a tendency to adsorb </a:t>
            </a:r>
            <a:r>
              <a:rPr lang="en-US" sz="2400" dirty="0" smtClean="0">
                <a:solidFill>
                  <a:srgbClr val="FF0000"/>
                </a:solidFill>
                <a:latin typeface="Berlin Sans FB Demi" pitchFamily="34" charset="0"/>
              </a:rPr>
              <a:t>atmospheric moisture.</a:t>
            </a:r>
          </a:p>
          <a:p>
            <a:pPr marL="0" indent="0" algn="just">
              <a:buNone/>
            </a:pPr>
            <a:endParaRPr lang="en-US" sz="2200" dirty="0" smtClean="0">
              <a:solidFill>
                <a:srgbClr val="FF0000"/>
              </a:solidFill>
              <a:latin typeface="Berlin Sans FB Demi" pitchFamily="34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solidFill>
                  <a:srgbClr val="00B050"/>
                </a:solidFill>
                <a:latin typeface="Arial Narrow" pitchFamily="34" charset="0"/>
              </a:rPr>
              <a:t>Adsorption </a:t>
            </a:r>
            <a:r>
              <a:rPr lang="en-US" sz="2400" b="1" dirty="0">
                <a:solidFill>
                  <a:srgbClr val="00B050"/>
                </a:solidFill>
                <a:latin typeface="Arial Narrow" pitchFamily="34" charset="0"/>
              </a:rPr>
              <a:t>and </a:t>
            </a:r>
            <a:r>
              <a:rPr lang="en-US" sz="2400" b="1" dirty="0" smtClean="0">
                <a:solidFill>
                  <a:srgbClr val="00B050"/>
                </a:solidFill>
                <a:latin typeface="Arial Narrow" pitchFamily="34" charset="0"/>
              </a:rPr>
              <a:t>equilibrium moisture </a:t>
            </a:r>
            <a:r>
              <a:rPr lang="en-US" sz="2400" b="1" dirty="0">
                <a:solidFill>
                  <a:srgbClr val="00B050"/>
                </a:solidFill>
                <a:latin typeface="Arial Narrow" pitchFamily="34" charset="0"/>
              </a:rPr>
              <a:t>content can depend </a:t>
            </a:r>
            <a:r>
              <a:rPr lang="en-US" sz="2400" b="1" dirty="0" smtClean="0">
                <a:solidFill>
                  <a:srgbClr val="00B050"/>
                </a:solidFill>
                <a:latin typeface="Arial Narrow" pitchFamily="34" charset="0"/>
              </a:rPr>
              <a:t>upon: </a:t>
            </a:r>
          </a:p>
          <a:p>
            <a:pPr marL="0" indent="0" algn="just">
              <a:buNone/>
            </a:pPr>
            <a:r>
              <a:rPr lang="en-US" sz="2400" b="1" dirty="0" smtClean="0">
                <a:solidFill>
                  <a:srgbClr val="7030A0"/>
                </a:solidFill>
                <a:latin typeface="Arial Narrow" pitchFamily="34" charset="0"/>
              </a:rPr>
              <a:t>Humidity, temp., S.A., </a:t>
            </a:r>
            <a:r>
              <a:rPr lang="en-US" sz="2400" b="1" dirty="0">
                <a:solidFill>
                  <a:srgbClr val="7030A0"/>
                </a:solidFill>
                <a:latin typeface="Arial Narrow" pitchFamily="34" charset="0"/>
              </a:rPr>
              <a:t>exposure, </a:t>
            </a:r>
            <a:r>
              <a:rPr lang="en-US" sz="2400" b="1" dirty="0" smtClean="0">
                <a:solidFill>
                  <a:srgbClr val="7030A0"/>
                </a:solidFill>
                <a:latin typeface="Arial Narrow" pitchFamily="34" charset="0"/>
              </a:rPr>
              <a:t>and the mechanism </a:t>
            </a:r>
            <a:r>
              <a:rPr lang="en-US" sz="2400" b="1" dirty="0">
                <a:solidFill>
                  <a:srgbClr val="7030A0"/>
                </a:solidFill>
                <a:latin typeface="Arial Narrow" pitchFamily="34" charset="0"/>
              </a:rPr>
              <a:t>for </a:t>
            </a:r>
            <a:r>
              <a:rPr lang="en-US" sz="2400" b="1" dirty="0" smtClean="0">
                <a:solidFill>
                  <a:srgbClr val="7030A0"/>
                </a:solidFill>
                <a:latin typeface="Arial Narrow" pitchFamily="34" charset="0"/>
              </a:rPr>
              <a:t>moisture uptake.</a:t>
            </a:r>
          </a:p>
          <a:p>
            <a:pPr algn="just"/>
            <a:endParaRPr lang="en-US" sz="2200" dirty="0"/>
          </a:p>
          <a:p>
            <a:pPr marL="0" indent="0" algn="just">
              <a:buNone/>
            </a:pPr>
            <a:r>
              <a:rPr lang="en-US" sz="2200" dirty="0" smtClean="0">
                <a:solidFill>
                  <a:srgbClr val="0070C0"/>
                </a:solidFill>
                <a:latin typeface="Arial Black" pitchFamily="34" charset="0"/>
              </a:rPr>
              <a:t>Deliquescent materials: </a:t>
            </a:r>
            <a:r>
              <a:rPr lang="en-US" sz="2200" dirty="0">
                <a:latin typeface="Berlin Sans FB Demi" pitchFamily="34" charset="0"/>
              </a:rPr>
              <a:t>adsorb </a:t>
            </a:r>
            <a:r>
              <a:rPr lang="en-US" sz="2200" dirty="0" smtClean="0">
                <a:latin typeface="Berlin Sans FB Demi" pitchFamily="34" charset="0"/>
              </a:rPr>
              <a:t>sufficient water </a:t>
            </a:r>
            <a:r>
              <a:rPr lang="en-US" sz="2200" dirty="0">
                <a:latin typeface="Berlin Sans FB Demi" pitchFamily="34" charset="0"/>
              </a:rPr>
              <a:t>to </a:t>
            </a:r>
            <a:r>
              <a:rPr lang="en-US" sz="2200" dirty="0" smtClean="0">
                <a:latin typeface="Berlin Sans FB Demi" pitchFamily="34" charset="0"/>
              </a:rPr>
              <a:t>dissolve completely (e.g. NaCl) on </a:t>
            </a:r>
            <a:r>
              <a:rPr lang="en-US" sz="2200" dirty="0">
                <a:latin typeface="Berlin Sans FB Demi" pitchFamily="34" charset="0"/>
              </a:rPr>
              <a:t>a </a:t>
            </a:r>
            <a:r>
              <a:rPr lang="en-US" sz="2200" dirty="0" smtClean="0">
                <a:latin typeface="Berlin Sans FB Demi" pitchFamily="34" charset="0"/>
              </a:rPr>
              <a:t>humid day.</a:t>
            </a:r>
          </a:p>
          <a:p>
            <a:pPr marL="0" indent="0" algn="just">
              <a:buNone/>
            </a:pPr>
            <a:r>
              <a:rPr lang="en-US" sz="2200" dirty="0" smtClean="0">
                <a:solidFill>
                  <a:srgbClr val="0070C0"/>
                </a:solidFill>
                <a:latin typeface="Arial Black" pitchFamily="34" charset="0"/>
              </a:rPr>
              <a:t>Other hygroscopic substances:</a:t>
            </a:r>
            <a:r>
              <a:rPr lang="en-US" sz="2200" dirty="0" smtClean="0"/>
              <a:t> </a:t>
            </a:r>
            <a:r>
              <a:rPr lang="en-US" sz="2200" dirty="0">
                <a:latin typeface="Berlin Sans FB Demi" pitchFamily="34" charset="0"/>
              </a:rPr>
              <a:t>adsorb water because </a:t>
            </a:r>
            <a:r>
              <a:rPr lang="en-US" sz="2200" dirty="0" smtClean="0">
                <a:latin typeface="Berlin Sans FB Demi" pitchFamily="34" charset="0"/>
              </a:rPr>
              <a:t>of hydrate </a:t>
            </a:r>
            <a:r>
              <a:rPr lang="en-US" sz="2200" dirty="0">
                <a:latin typeface="Berlin Sans FB Demi" pitchFamily="34" charset="0"/>
              </a:rPr>
              <a:t>formation or specific site adsorption</a:t>
            </a:r>
            <a:r>
              <a:rPr lang="en-US" sz="2200" dirty="0" smtClean="0">
                <a:latin typeface="Berlin Sans FB Demi" pitchFamily="34" charset="0"/>
              </a:rPr>
              <a:t>.</a:t>
            </a:r>
          </a:p>
          <a:p>
            <a:pPr algn="just"/>
            <a:endParaRPr lang="en-US" sz="2200" dirty="0"/>
          </a:p>
          <a:p>
            <a:pPr algn="just"/>
            <a:r>
              <a:rPr lang="en-US" sz="2200" dirty="0" smtClean="0">
                <a:solidFill>
                  <a:srgbClr val="FF0000"/>
                </a:solidFill>
                <a:latin typeface="Arial Black" pitchFamily="34" charset="0"/>
              </a:rPr>
              <a:t>Effect of humidity:</a:t>
            </a:r>
            <a:r>
              <a:rPr lang="en-US" sz="2200" dirty="0" smtClean="0"/>
              <a:t> </a:t>
            </a:r>
            <a:r>
              <a:rPr lang="en-US" sz="2200" dirty="0" smtClean="0">
                <a:latin typeface="Berlin Sans FB Demi" pitchFamily="34" charset="0"/>
              </a:rPr>
              <a:t>In most </a:t>
            </a:r>
            <a:r>
              <a:rPr lang="en-US" sz="2200" dirty="0">
                <a:latin typeface="Berlin Sans FB Demi" pitchFamily="34" charset="0"/>
              </a:rPr>
              <a:t>hygroscopic materials, </a:t>
            </a:r>
            <a:r>
              <a:rPr lang="en-US" sz="2200" dirty="0" smtClean="0">
                <a:latin typeface="Berlin Sans FB Demi" pitchFamily="34" charset="0"/>
              </a:rPr>
              <a:t>the changes in moisture </a:t>
            </a:r>
            <a:r>
              <a:rPr lang="en-US" sz="2200" dirty="0">
                <a:latin typeface="Berlin Sans FB Demi" pitchFamily="34" charset="0"/>
              </a:rPr>
              <a:t>level can greatly influence many </a:t>
            </a:r>
            <a:r>
              <a:rPr lang="en-US" sz="2200" dirty="0" smtClean="0">
                <a:latin typeface="Berlin Sans FB Demi" pitchFamily="34" charset="0"/>
              </a:rPr>
              <a:t>important parameters: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0070C0"/>
                </a:solidFill>
                <a:latin typeface="Berlin Sans FB Demi" pitchFamily="34" charset="0"/>
              </a:rPr>
              <a:t>such </a:t>
            </a:r>
            <a:r>
              <a:rPr lang="en-US" sz="2200" dirty="0">
                <a:solidFill>
                  <a:srgbClr val="0070C0"/>
                </a:solidFill>
                <a:latin typeface="Berlin Sans FB Demi" pitchFamily="34" charset="0"/>
              </a:rPr>
              <a:t>as chemical </a:t>
            </a:r>
            <a:r>
              <a:rPr lang="en-US" sz="2200" dirty="0" smtClean="0">
                <a:solidFill>
                  <a:srgbClr val="0070C0"/>
                </a:solidFill>
                <a:latin typeface="Berlin Sans FB Demi" pitchFamily="34" charset="0"/>
              </a:rPr>
              <a:t>stability, flowability</a:t>
            </a:r>
            <a:r>
              <a:rPr lang="en-US" sz="2200" dirty="0">
                <a:solidFill>
                  <a:srgbClr val="0070C0"/>
                </a:solidFill>
                <a:latin typeface="Berlin Sans FB Demi" pitchFamily="34" charset="0"/>
              </a:rPr>
              <a:t>, and </a:t>
            </a:r>
            <a:r>
              <a:rPr lang="en-US" sz="2200" dirty="0" smtClean="0">
                <a:solidFill>
                  <a:srgbClr val="0070C0"/>
                </a:solidFill>
                <a:latin typeface="Berlin Sans FB Demi" pitchFamily="34" charset="0"/>
              </a:rPr>
              <a:t>compatibility.</a:t>
            </a:r>
            <a:endParaRPr lang="en-US" sz="2200" dirty="0">
              <a:solidFill>
                <a:srgbClr val="0070C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2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switch dir="l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5626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sz="3400" dirty="0" smtClean="0">
                <a:solidFill>
                  <a:srgbClr val="FF0000"/>
                </a:solidFill>
                <a:latin typeface="Arial Black" pitchFamily="34" charset="0"/>
              </a:rPr>
              <a:t>Application:</a:t>
            </a:r>
            <a:r>
              <a:rPr lang="en-US" sz="3400" dirty="0" smtClean="0"/>
              <a:t> </a:t>
            </a:r>
            <a:r>
              <a:rPr lang="en-US" sz="3400" dirty="0" smtClean="0">
                <a:solidFill>
                  <a:srgbClr val="FF0000"/>
                </a:solidFill>
                <a:latin typeface="Berlin Sans FB Demi" pitchFamily="34" charset="0"/>
              </a:rPr>
              <a:t>To </a:t>
            </a:r>
            <a:r>
              <a:rPr lang="en-US" sz="3400" dirty="0">
                <a:solidFill>
                  <a:srgbClr val="FF0000"/>
                </a:solidFill>
                <a:latin typeface="Berlin Sans FB Demi" pitchFamily="34" charset="0"/>
              </a:rPr>
              <a:t>test for </a:t>
            </a:r>
            <a:r>
              <a:rPr lang="en-US" sz="3400" dirty="0" smtClean="0">
                <a:solidFill>
                  <a:srgbClr val="FF0000"/>
                </a:solidFill>
                <a:latin typeface="Berlin Sans FB Demi" pitchFamily="34" charset="0"/>
              </a:rPr>
              <a:t>hygroscopicity:</a:t>
            </a:r>
          </a:p>
          <a:p>
            <a:pPr marL="0" indent="0" algn="just">
              <a:buNone/>
            </a:pPr>
            <a:r>
              <a:rPr lang="en-US" sz="3400" dirty="0" smtClean="0">
                <a:solidFill>
                  <a:srgbClr val="FF0000"/>
                </a:solidFill>
                <a:latin typeface="Berlin Sans FB Demi" pitchFamily="34" charset="0"/>
              </a:rPr>
              <a:t>1- </a:t>
            </a:r>
            <a:r>
              <a:rPr lang="en-US" sz="3400" b="1" dirty="0" smtClean="0">
                <a:latin typeface="Arial Narrow" pitchFamily="34" charset="0"/>
              </a:rPr>
              <a:t>Samples </a:t>
            </a:r>
            <a:r>
              <a:rPr lang="en-US" sz="3400" b="1" dirty="0">
                <a:latin typeface="Arial Narrow" pitchFamily="34" charset="0"/>
              </a:rPr>
              <a:t>of </a:t>
            </a:r>
            <a:r>
              <a:rPr lang="en-US" sz="3400" b="1" dirty="0" smtClean="0">
                <a:latin typeface="Arial Narrow" pitchFamily="34" charset="0"/>
              </a:rPr>
              <a:t>bulk drug </a:t>
            </a:r>
            <a:r>
              <a:rPr lang="en-US" sz="3400" b="1" dirty="0">
                <a:latin typeface="Arial Narrow" pitchFamily="34" charset="0"/>
              </a:rPr>
              <a:t>are placed in </a:t>
            </a:r>
            <a:r>
              <a:rPr lang="en-US" sz="3400" b="1" dirty="0" smtClean="0">
                <a:latin typeface="Arial Narrow" pitchFamily="34" charset="0"/>
              </a:rPr>
              <a:t>open </a:t>
            </a:r>
            <a:r>
              <a:rPr lang="en-US" sz="3400" b="1" dirty="0">
                <a:latin typeface="Arial Narrow" pitchFamily="34" charset="0"/>
              </a:rPr>
              <a:t>containers with a </a:t>
            </a:r>
            <a:r>
              <a:rPr lang="en-US" sz="3400" b="1" dirty="0" smtClean="0">
                <a:latin typeface="Arial Narrow" pitchFamily="34" charset="0"/>
              </a:rPr>
              <a:t>thin powder </a:t>
            </a:r>
            <a:r>
              <a:rPr lang="en-US" sz="3400" b="1" dirty="0">
                <a:latin typeface="Arial Narrow" pitchFamily="34" charset="0"/>
              </a:rPr>
              <a:t>bed to assure maximum </a:t>
            </a:r>
            <a:r>
              <a:rPr lang="en-US" sz="3400" b="1" dirty="0" smtClean="0">
                <a:latin typeface="Arial Narrow" pitchFamily="34" charset="0"/>
              </a:rPr>
              <a:t>atmospheric exposure</a:t>
            </a:r>
            <a:r>
              <a:rPr lang="en-US" sz="3400" b="1" dirty="0">
                <a:latin typeface="Arial Narrow" pitchFamily="34" charset="0"/>
              </a:rPr>
              <a:t>. </a:t>
            </a:r>
            <a:endParaRPr lang="en-US" sz="3400" b="1" dirty="0" smtClean="0">
              <a:latin typeface="Arial Narrow" pitchFamily="34" charset="0"/>
            </a:endParaRPr>
          </a:p>
          <a:p>
            <a:pPr marL="0" indent="0" algn="just">
              <a:buNone/>
            </a:pPr>
            <a:r>
              <a:rPr lang="en-US" sz="3400" dirty="0" smtClean="0">
                <a:solidFill>
                  <a:srgbClr val="FF0000"/>
                </a:solidFill>
                <a:latin typeface="Berlin Sans FB Demi" pitchFamily="34" charset="0"/>
              </a:rPr>
              <a:t>2-</a:t>
            </a:r>
            <a:r>
              <a:rPr lang="en-US" sz="3400" dirty="0" smtClean="0"/>
              <a:t> </a:t>
            </a:r>
            <a:r>
              <a:rPr lang="en-US" sz="3400" b="1" dirty="0" smtClean="0">
                <a:solidFill>
                  <a:srgbClr val="00B050"/>
                </a:solidFill>
                <a:latin typeface="Arial Narrow" pitchFamily="34" charset="0"/>
              </a:rPr>
              <a:t>Then </a:t>
            </a:r>
            <a:r>
              <a:rPr lang="en-US" sz="3400" b="1" dirty="0">
                <a:solidFill>
                  <a:srgbClr val="00B050"/>
                </a:solidFill>
                <a:latin typeface="Arial Narrow" pitchFamily="34" charset="0"/>
              </a:rPr>
              <a:t>exposed to </a:t>
            </a:r>
            <a:r>
              <a:rPr lang="en-US" sz="3400" b="1" dirty="0" smtClean="0">
                <a:solidFill>
                  <a:srgbClr val="00B050"/>
                </a:solidFill>
                <a:latin typeface="Arial Narrow" pitchFamily="34" charset="0"/>
              </a:rPr>
              <a:t>a range </a:t>
            </a:r>
            <a:r>
              <a:rPr lang="en-US" sz="3400" b="1" dirty="0">
                <a:solidFill>
                  <a:srgbClr val="00B050"/>
                </a:solidFill>
                <a:latin typeface="Arial Narrow" pitchFamily="34" charset="0"/>
              </a:rPr>
              <a:t>of controlled relative </a:t>
            </a:r>
            <a:r>
              <a:rPr lang="en-US" sz="3400" b="1" dirty="0" smtClean="0">
                <a:solidFill>
                  <a:srgbClr val="00B050"/>
                </a:solidFill>
                <a:latin typeface="Arial Narrow" pitchFamily="34" charset="0"/>
              </a:rPr>
              <a:t>humidity environments prepared </a:t>
            </a:r>
            <a:r>
              <a:rPr lang="en-US" sz="3400" b="1" dirty="0">
                <a:solidFill>
                  <a:srgbClr val="00B050"/>
                </a:solidFill>
                <a:latin typeface="Arial Narrow" pitchFamily="34" charset="0"/>
              </a:rPr>
              <a:t>with saturated aqueous </a:t>
            </a:r>
            <a:r>
              <a:rPr lang="en-US" sz="3400" b="1" dirty="0" smtClean="0">
                <a:solidFill>
                  <a:srgbClr val="00B050"/>
                </a:solidFill>
                <a:latin typeface="Arial Narrow" pitchFamily="34" charset="0"/>
              </a:rPr>
              <a:t>salt solutions</a:t>
            </a:r>
            <a:r>
              <a:rPr lang="en-US" sz="3400" b="1" dirty="0">
                <a:solidFill>
                  <a:srgbClr val="00B050"/>
                </a:solidFill>
                <a:latin typeface="Arial Narrow" pitchFamily="34" charset="0"/>
              </a:rPr>
              <a:t>.</a:t>
            </a:r>
            <a:r>
              <a:rPr lang="en-US" sz="3400" b="1" dirty="0" smtClean="0">
                <a:solidFill>
                  <a:srgbClr val="00B050"/>
                </a:solidFill>
                <a:latin typeface="Arial Narrow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US" sz="3400" dirty="0" smtClean="0">
                <a:solidFill>
                  <a:srgbClr val="FF0000"/>
                </a:solidFill>
                <a:latin typeface="Berlin Sans FB Demi" pitchFamily="34" charset="0"/>
              </a:rPr>
              <a:t>3-</a:t>
            </a:r>
            <a:r>
              <a:rPr lang="en-US" sz="3400" dirty="0" smtClean="0"/>
              <a:t> </a:t>
            </a:r>
            <a:r>
              <a:rPr lang="en-US" sz="3400" dirty="0" smtClean="0">
                <a:solidFill>
                  <a:srgbClr val="0070C0"/>
                </a:solidFill>
                <a:latin typeface="Berlin Sans FB" pitchFamily="34" charset="0"/>
              </a:rPr>
              <a:t>Moisture </a:t>
            </a:r>
            <a:r>
              <a:rPr lang="en-US" sz="3400" dirty="0">
                <a:solidFill>
                  <a:srgbClr val="0070C0"/>
                </a:solidFill>
                <a:latin typeface="Berlin Sans FB" pitchFamily="34" charset="0"/>
              </a:rPr>
              <a:t>uptake should be </a:t>
            </a:r>
            <a:r>
              <a:rPr lang="en-US" sz="3400" dirty="0" smtClean="0">
                <a:solidFill>
                  <a:srgbClr val="0070C0"/>
                </a:solidFill>
                <a:latin typeface="Berlin Sans FB" pitchFamily="34" charset="0"/>
              </a:rPr>
              <a:t>monitored at </a:t>
            </a:r>
            <a:r>
              <a:rPr lang="en-US" sz="3400" dirty="0">
                <a:solidFill>
                  <a:srgbClr val="0070C0"/>
                </a:solidFill>
                <a:latin typeface="Berlin Sans FB" pitchFamily="34" charset="0"/>
              </a:rPr>
              <a:t>time points representative of handling (0 to </a:t>
            </a:r>
            <a:r>
              <a:rPr lang="en-US" sz="3400" dirty="0" smtClean="0">
                <a:solidFill>
                  <a:srgbClr val="0070C0"/>
                </a:solidFill>
                <a:latin typeface="Berlin Sans FB" pitchFamily="34" charset="0"/>
              </a:rPr>
              <a:t>24 hours</a:t>
            </a:r>
            <a:r>
              <a:rPr lang="en-US" sz="3400" dirty="0">
                <a:solidFill>
                  <a:srgbClr val="0070C0"/>
                </a:solidFill>
                <a:latin typeface="Berlin Sans FB" pitchFamily="34" charset="0"/>
              </a:rPr>
              <a:t>) and storage (0 to 12 weeks</a:t>
            </a:r>
            <a:r>
              <a:rPr lang="en-US" sz="3400" dirty="0" smtClean="0">
                <a:solidFill>
                  <a:srgbClr val="0070C0"/>
                </a:solidFill>
                <a:latin typeface="Berlin Sans FB" pitchFamily="34" charset="0"/>
              </a:rPr>
              <a:t>).</a:t>
            </a:r>
          </a:p>
          <a:p>
            <a:pPr algn="just"/>
            <a:endParaRPr lang="en-US" dirty="0" smtClean="0"/>
          </a:p>
          <a:p>
            <a:pPr marL="0" indent="0" algn="just">
              <a:buNone/>
            </a:pPr>
            <a:r>
              <a:rPr lang="en-US" sz="3300" dirty="0" smtClean="0">
                <a:solidFill>
                  <a:srgbClr val="FF0000"/>
                </a:solidFill>
                <a:latin typeface="Arial Black" pitchFamily="34" charset="0"/>
              </a:rPr>
              <a:t>Method of measurement:</a:t>
            </a:r>
            <a:r>
              <a:rPr lang="en-US" sz="3300" dirty="0" smtClean="0"/>
              <a:t> </a:t>
            </a:r>
            <a:r>
              <a:rPr lang="en-US" sz="3300" dirty="0" smtClean="0">
                <a:solidFill>
                  <a:srgbClr val="00B050"/>
                </a:solidFill>
                <a:latin typeface="Berlin Sans FB Demi" pitchFamily="34" charset="0"/>
              </a:rPr>
              <a:t>Analytic methods </a:t>
            </a:r>
            <a:r>
              <a:rPr lang="en-US" sz="3300" dirty="0">
                <a:solidFill>
                  <a:srgbClr val="00B050"/>
                </a:solidFill>
                <a:latin typeface="Berlin Sans FB Demi" pitchFamily="34" charset="0"/>
              </a:rPr>
              <a:t>for monitoring the moisture level (i.e</a:t>
            </a:r>
            <a:r>
              <a:rPr lang="en-US" sz="3300" dirty="0" smtClean="0">
                <a:solidFill>
                  <a:srgbClr val="00B050"/>
                </a:solidFill>
                <a:latin typeface="Berlin Sans FB Demi" pitchFamily="34" charset="0"/>
              </a:rPr>
              <a:t>., gravimetry</a:t>
            </a:r>
            <a:r>
              <a:rPr lang="en-US" sz="3300" dirty="0">
                <a:solidFill>
                  <a:srgbClr val="00B050"/>
                </a:solidFill>
                <a:latin typeface="Berlin Sans FB Demi" pitchFamily="34" charset="0"/>
              </a:rPr>
              <a:t>, TGA, </a:t>
            </a:r>
            <a:r>
              <a:rPr lang="en-US" sz="3300" dirty="0" smtClean="0">
                <a:solidFill>
                  <a:srgbClr val="00B050"/>
                </a:solidFill>
                <a:latin typeface="Berlin Sans FB Demi" pitchFamily="34" charset="0"/>
              </a:rPr>
              <a:t>or gas chromatography</a:t>
            </a:r>
            <a:r>
              <a:rPr lang="en-US" sz="3300" dirty="0">
                <a:solidFill>
                  <a:srgbClr val="00B050"/>
                </a:solidFill>
                <a:latin typeface="Berlin Sans FB Demi" pitchFamily="34" charset="0"/>
              </a:rPr>
              <a:t>) </a:t>
            </a:r>
            <a:r>
              <a:rPr lang="en-US" sz="3300" dirty="0">
                <a:solidFill>
                  <a:srgbClr val="0070C0"/>
                </a:solidFill>
                <a:latin typeface="Berlin Sans FB" pitchFamily="34" charset="0"/>
              </a:rPr>
              <a:t>depend upon the desired </a:t>
            </a:r>
            <a:r>
              <a:rPr lang="en-US" sz="3300" dirty="0" smtClean="0">
                <a:solidFill>
                  <a:srgbClr val="0070C0"/>
                </a:solidFill>
                <a:latin typeface="Berlin Sans FB" pitchFamily="34" charset="0"/>
              </a:rPr>
              <a:t>precision and </a:t>
            </a:r>
            <a:r>
              <a:rPr lang="en-US" sz="3300" dirty="0">
                <a:solidFill>
                  <a:srgbClr val="0070C0"/>
                </a:solidFill>
                <a:latin typeface="Berlin Sans FB" pitchFamily="34" charset="0"/>
              </a:rPr>
              <a:t>the amount of moisture </a:t>
            </a:r>
            <a:r>
              <a:rPr lang="en-US" sz="3300" dirty="0" smtClean="0">
                <a:solidFill>
                  <a:srgbClr val="0070C0"/>
                </a:solidFill>
                <a:latin typeface="Berlin Sans FB" pitchFamily="34" charset="0"/>
              </a:rPr>
              <a:t>adsorbed onto </a:t>
            </a:r>
            <a:r>
              <a:rPr lang="en-US" sz="3300" dirty="0">
                <a:solidFill>
                  <a:srgbClr val="0070C0"/>
                </a:solidFill>
                <a:latin typeface="Berlin Sans FB" pitchFamily="34" charset="0"/>
              </a:rPr>
              <a:t>the drug sample</a:t>
            </a:r>
            <a:r>
              <a:rPr lang="en-US" sz="3300" dirty="0" smtClean="0">
                <a:solidFill>
                  <a:srgbClr val="0070C0"/>
                </a:solidFill>
                <a:latin typeface="Berlin Sans FB" pitchFamily="34" charset="0"/>
              </a:rPr>
              <a:t>.</a:t>
            </a:r>
          </a:p>
          <a:p>
            <a:pPr algn="just"/>
            <a:endParaRPr lang="en-US" dirty="0"/>
          </a:p>
          <a:p>
            <a:pPr marL="0" indent="0" algn="just">
              <a:buNone/>
            </a:pPr>
            <a:r>
              <a:rPr lang="en-US" sz="3300" dirty="0" smtClean="0">
                <a:solidFill>
                  <a:srgbClr val="FF0000"/>
                </a:solidFill>
                <a:latin typeface="Arial Black" pitchFamily="34" charset="0"/>
              </a:rPr>
              <a:t>Unit: </a:t>
            </a:r>
            <a:r>
              <a:rPr lang="en-US" sz="3300" dirty="0" smtClean="0">
                <a:latin typeface="Arial Rounded MT Bold" pitchFamily="34" charset="0"/>
              </a:rPr>
              <a:t>Normalized </a:t>
            </a:r>
            <a:r>
              <a:rPr lang="en-US" sz="3300" dirty="0">
                <a:latin typeface="Arial Rounded MT Bold" pitchFamily="34" charset="0"/>
              </a:rPr>
              <a:t>(mg H20/g sample) or </a:t>
            </a:r>
            <a:r>
              <a:rPr lang="en-US" sz="3300" dirty="0" smtClean="0">
                <a:latin typeface="Arial Rounded MT Bold" pitchFamily="34" charset="0"/>
              </a:rPr>
              <a:t>percentage of weight gain </a:t>
            </a:r>
            <a:r>
              <a:rPr lang="en-US" sz="3300" dirty="0">
                <a:latin typeface="Arial Rounded MT Bold" pitchFamily="34" charset="0"/>
              </a:rPr>
              <a:t>data from these </a:t>
            </a:r>
            <a:r>
              <a:rPr lang="en-US" sz="3300" dirty="0" smtClean="0">
                <a:latin typeface="Arial Rounded MT Bold" pitchFamily="34" charset="0"/>
              </a:rPr>
              <a:t>hygroscopic studies </a:t>
            </a:r>
            <a:r>
              <a:rPr lang="en-US" sz="3300" dirty="0">
                <a:latin typeface="Arial Rounded MT Bold" pitchFamily="34" charset="0"/>
              </a:rPr>
              <a:t>are plotted against </a:t>
            </a:r>
            <a:r>
              <a:rPr lang="en-US" sz="3300" dirty="0" smtClean="0">
                <a:latin typeface="Arial Rounded MT Bold" pitchFamily="34" charset="0"/>
              </a:rPr>
              <a:t>time.</a:t>
            </a:r>
            <a:endParaRPr lang="en-US" sz="33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52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flip dir="l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r>
              <a:rPr lang="en-US" dirty="0"/>
              <a:t>Fine Particle Characterization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4864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Bulk flow,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formulation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homogeneity,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and S.A. controlled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processes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such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as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dissolution and chemical reactivity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are directly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affected by: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1- Size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2- Shape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3- Surface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morphology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the drug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particles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Berlin Sans FB" pitchFamily="34" charset="0"/>
              </a:rPr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u="sng" dirty="0" smtClean="0">
                <a:solidFill>
                  <a:srgbClr val="7030A0"/>
                </a:solidFill>
                <a:latin typeface="Berlin Sans FB" pitchFamily="34" charset="0"/>
              </a:rPr>
              <a:t>In preformulation the </a:t>
            </a:r>
            <a:r>
              <a:rPr lang="en-US" u="sng" dirty="0">
                <a:solidFill>
                  <a:srgbClr val="7030A0"/>
                </a:solidFill>
                <a:latin typeface="Berlin Sans FB" pitchFamily="34" charset="0"/>
              </a:rPr>
              <a:t>smallest particle size as is </a:t>
            </a:r>
            <a:r>
              <a:rPr lang="en-US" u="sng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practical</a:t>
            </a:r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 facilitate </a:t>
            </a:r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preparation of homogeneous 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samples and </a:t>
            </a:r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maximize the drug's 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S.A. for </a:t>
            </a:r>
            <a:r>
              <a:rPr lang="en-US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interactions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/>
          </a:p>
          <a:p>
            <a:pPr marL="514350" indent="-514350" algn="just">
              <a:buClr>
                <a:srgbClr val="FF0000"/>
              </a:buClr>
              <a:buFont typeface="+mj-lt"/>
              <a:buAutoNum type="arabicPeriod"/>
            </a:pPr>
            <a:r>
              <a:rPr lang="en-US" sz="3400" dirty="0">
                <a:solidFill>
                  <a:srgbClr val="FF0000"/>
                </a:solidFill>
                <a:latin typeface="Arial Black" pitchFamily="34" charset="0"/>
              </a:rPr>
              <a:t>L</a:t>
            </a:r>
            <a:r>
              <a:rPr lang="en-US" sz="3400" dirty="0" smtClean="0">
                <a:solidFill>
                  <a:srgbClr val="FF0000"/>
                </a:solidFill>
                <a:latin typeface="Arial Black" pitchFamily="34" charset="0"/>
              </a:rPr>
              <a:t>ight </a:t>
            </a:r>
            <a:r>
              <a:rPr lang="en-US" sz="3400" dirty="0">
                <a:solidFill>
                  <a:srgbClr val="FF0000"/>
                </a:solidFill>
                <a:latin typeface="Arial Black" pitchFamily="34" charset="0"/>
              </a:rPr>
              <a:t>microscope </a:t>
            </a:r>
            <a:r>
              <a:rPr lang="en-US" dirty="0" smtClean="0">
                <a:latin typeface="Berlin Sans FB" pitchFamily="34" charset="0"/>
              </a:rPr>
              <a:t>(with </a:t>
            </a:r>
            <a:r>
              <a:rPr lang="en-US" dirty="0">
                <a:latin typeface="Berlin Sans FB" pitchFamily="34" charset="0"/>
              </a:rPr>
              <a:t>a calibrated grid </a:t>
            </a:r>
            <a:r>
              <a:rPr lang="en-US" dirty="0" smtClean="0">
                <a:latin typeface="Berlin Sans FB" pitchFamily="34" charset="0"/>
              </a:rPr>
              <a:t>to provides </a:t>
            </a:r>
            <a:r>
              <a:rPr lang="en-US" dirty="0">
                <a:latin typeface="Berlin Sans FB" pitchFamily="34" charset="0"/>
              </a:rPr>
              <a:t>adequate size and shape </a:t>
            </a:r>
            <a:r>
              <a:rPr lang="en-US" dirty="0" smtClean="0">
                <a:latin typeface="Berlin Sans FB" pitchFamily="34" charset="0"/>
              </a:rPr>
              <a:t>characterization for </a:t>
            </a:r>
            <a:r>
              <a:rPr lang="en-US" dirty="0">
                <a:latin typeface="Berlin Sans FB" pitchFamily="34" charset="0"/>
              </a:rPr>
              <a:t>drug </a:t>
            </a:r>
            <a:r>
              <a:rPr lang="en-US" dirty="0" smtClean="0">
                <a:latin typeface="Berlin Sans FB" pitchFamily="34" charset="0"/>
              </a:rPr>
              <a:t>particles)</a:t>
            </a:r>
          </a:p>
          <a:p>
            <a:pPr marL="0" indent="0" algn="just">
              <a:buNone/>
            </a:pPr>
            <a:r>
              <a:rPr lang="en-US" sz="3400" dirty="0" smtClean="0">
                <a:solidFill>
                  <a:srgbClr val="0070C0"/>
                </a:solidFill>
                <a:latin typeface="Berlin Sans FB Demi" pitchFamily="34" charset="0"/>
              </a:rPr>
              <a:t>Application:</a:t>
            </a:r>
            <a:r>
              <a:rPr lang="en-US" dirty="0" smtClean="0">
                <a:solidFill>
                  <a:srgbClr val="0070C0"/>
                </a:solidFill>
              </a:rPr>
              <a:t> Sampling </a:t>
            </a:r>
            <a:r>
              <a:rPr lang="en-US" dirty="0">
                <a:solidFill>
                  <a:srgbClr val="0070C0"/>
                </a:solidFill>
              </a:rPr>
              <a:t>and </a:t>
            </a:r>
            <a:r>
              <a:rPr lang="en-US" dirty="0" smtClean="0">
                <a:solidFill>
                  <a:srgbClr val="0070C0"/>
                </a:solidFill>
              </a:rPr>
              <a:t>preparation of </a:t>
            </a:r>
            <a:r>
              <a:rPr lang="en-US" dirty="0">
                <a:solidFill>
                  <a:srgbClr val="0070C0"/>
                </a:solidFill>
              </a:rPr>
              <a:t>the microscopic slide must </a:t>
            </a:r>
            <a:r>
              <a:rPr lang="en-US" dirty="0" smtClean="0">
                <a:solidFill>
                  <a:srgbClr val="0070C0"/>
                </a:solidFill>
              </a:rPr>
              <a:t>be preformed on several </a:t>
            </a:r>
            <a:r>
              <a:rPr lang="en-US" dirty="0">
                <a:solidFill>
                  <a:srgbClr val="0070C0"/>
                </a:solidFill>
              </a:rPr>
              <a:t>hundred </a:t>
            </a:r>
            <a:r>
              <a:rPr lang="en-US" dirty="0" smtClean="0">
                <a:solidFill>
                  <a:srgbClr val="0070C0"/>
                </a:solidFill>
              </a:rPr>
              <a:t>particles, </a:t>
            </a:r>
            <a:r>
              <a:rPr lang="en-US" dirty="0">
                <a:solidFill>
                  <a:srgbClr val="0070C0"/>
                </a:solidFill>
              </a:rPr>
              <a:t>and the resulting mean and range of </a:t>
            </a:r>
            <a:r>
              <a:rPr lang="en-US" dirty="0" smtClean="0">
                <a:solidFill>
                  <a:srgbClr val="0070C0"/>
                </a:solidFill>
              </a:rPr>
              <a:t>sizes reported </a:t>
            </a:r>
            <a:r>
              <a:rPr lang="en-US" dirty="0">
                <a:solidFill>
                  <a:srgbClr val="0070C0"/>
                </a:solidFill>
              </a:rPr>
              <a:t>as a histogram. </a:t>
            </a:r>
            <a:endParaRPr lang="en-US" dirty="0" smtClean="0">
              <a:solidFill>
                <a:srgbClr val="0070C0"/>
              </a:solidFill>
            </a:endParaRPr>
          </a:p>
          <a:p>
            <a:pPr algn="just"/>
            <a:endParaRPr lang="en-US" dirty="0" smtClean="0"/>
          </a:p>
          <a:p>
            <a:pPr marL="0" indent="0" algn="just">
              <a:buNone/>
            </a:pPr>
            <a:r>
              <a:rPr lang="en-US" sz="3400" dirty="0" smtClean="0">
                <a:solidFill>
                  <a:srgbClr val="00B050"/>
                </a:solidFill>
                <a:latin typeface="Berlin Sans FB Demi" pitchFamily="34" charset="0"/>
              </a:rPr>
              <a:t>Disadvantages</a:t>
            </a:r>
            <a:r>
              <a:rPr lang="en-US" dirty="0" smtClean="0">
                <a:solidFill>
                  <a:srgbClr val="00B050"/>
                </a:solidFill>
                <a:latin typeface="Berlin Sans FB Demi" pitchFamily="34" charset="0"/>
              </a:rPr>
              <a:t>:</a:t>
            </a:r>
            <a:r>
              <a:rPr lang="en-US" dirty="0" smtClean="0"/>
              <a:t> </a:t>
            </a:r>
            <a:r>
              <a:rPr lang="en-US" b="1" u="sng" dirty="0" smtClean="0">
                <a:solidFill>
                  <a:srgbClr val="00B050"/>
                </a:solidFill>
                <a:latin typeface="Arial Narrow" pitchFamily="34" charset="0"/>
              </a:rPr>
              <a:t>time-consuming and few </a:t>
            </a:r>
            <a:r>
              <a:rPr lang="en-US" b="1" u="sng" dirty="0">
                <a:solidFill>
                  <a:srgbClr val="00B050"/>
                </a:solidFill>
                <a:latin typeface="Arial Narrow" pitchFamily="34" charset="0"/>
              </a:rPr>
              <a:t>restrictions </a:t>
            </a:r>
            <a:r>
              <a:rPr lang="en-US" b="1" u="sng" dirty="0" smtClean="0">
                <a:solidFill>
                  <a:srgbClr val="00B050"/>
                </a:solidFill>
                <a:latin typeface="Arial Narrow" pitchFamily="34" charset="0"/>
              </a:rPr>
              <a:t>on particle </a:t>
            </a:r>
            <a:r>
              <a:rPr lang="en-US" b="1" u="sng" dirty="0">
                <a:solidFill>
                  <a:srgbClr val="00B050"/>
                </a:solidFill>
                <a:latin typeface="Arial Narrow" pitchFamily="34" charset="0"/>
              </a:rPr>
              <a:t>shape.</a:t>
            </a:r>
          </a:p>
        </p:txBody>
      </p:sp>
    </p:spTree>
    <p:extLst>
      <p:ext uri="{BB962C8B-B14F-4D97-AF65-F5344CB8AC3E}">
        <p14:creationId xmlns:p14="http://schemas.microsoft.com/office/powerpoint/2010/main" val="279837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prism dir="d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2- Coulter counter and HIAC counter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3340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smtClean="0">
                <a:latin typeface="Arial Black" pitchFamily="34" charset="0"/>
              </a:rPr>
              <a:t>(</a:t>
            </a:r>
            <a:r>
              <a:rPr lang="en-US" dirty="0" smtClean="0">
                <a:latin typeface="Berlin Sans FB" pitchFamily="34" charset="0"/>
              </a:rPr>
              <a:t>convenient method </a:t>
            </a:r>
            <a:r>
              <a:rPr lang="en-US" dirty="0">
                <a:latin typeface="Berlin Sans FB" pitchFamily="34" charset="0"/>
              </a:rPr>
              <a:t>for characterizing the size </a:t>
            </a:r>
            <a:r>
              <a:rPr lang="en-US" dirty="0" smtClean="0">
                <a:latin typeface="Berlin Sans FB" pitchFamily="34" charset="0"/>
              </a:rPr>
              <a:t>distribution of </a:t>
            </a:r>
            <a:r>
              <a:rPr lang="en-US" dirty="0">
                <a:latin typeface="Berlin Sans FB" pitchFamily="34" charset="0"/>
              </a:rPr>
              <a:t>a </a:t>
            </a:r>
            <a:r>
              <a:rPr lang="en-US" dirty="0" smtClean="0">
                <a:latin typeface="Berlin Sans FB" pitchFamily="34" charset="0"/>
              </a:rPr>
              <a:t>compound).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Application: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b="1" u="sng" dirty="0" smtClean="0">
                <a:solidFill>
                  <a:srgbClr val="00B050"/>
                </a:solidFill>
                <a:latin typeface="Arial Narrow" pitchFamily="34" charset="0"/>
              </a:rPr>
              <a:t>Samples </a:t>
            </a:r>
            <a:r>
              <a:rPr lang="en-US" b="1" u="sng" dirty="0">
                <a:solidFill>
                  <a:srgbClr val="00B050"/>
                </a:solidFill>
                <a:latin typeface="Arial Narrow" pitchFamily="34" charset="0"/>
              </a:rPr>
              <a:t>are prepared for </a:t>
            </a:r>
            <a:r>
              <a:rPr lang="en-US" b="1" u="sng" dirty="0" smtClean="0">
                <a:solidFill>
                  <a:srgbClr val="00B050"/>
                </a:solidFill>
                <a:latin typeface="Arial Narrow" pitchFamily="34" charset="0"/>
              </a:rPr>
              <a:t>analysis by </a:t>
            </a:r>
            <a:r>
              <a:rPr lang="en-US" b="1" u="sng" dirty="0">
                <a:solidFill>
                  <a:srgbClr val="00B050"/>
                </a:solidFill>
                <a:latin typeface="Arial Narrow" pitchFamily="34" charset="0"/>
              </a:rPr>
              <a:t>dispersing the </a:t>
            </a:r>
            <a:r>
              <a:rPr lang="en-US" b="1" u="sng" dirty="0" smtClean="0">
                <a:solidFill>
                  <a:srgbClr val="00B050"/>
                </a:solidFill>
                <a:latin typeface="Arial Narrow" pitchFamily="34" charset="0"/>
              </a:rPr>
              <a:t>material in </a:t>
            </a:r>
            <a:r>
              <a:rPr lang="en-US" b="1" u="sng" dirty="0">
                <a:solidFill>
                  <a:srgbClr val="00B050"/>
                </a:solidFill>
                <a:latin typeface="Arial Narrow" pitchFamily="34" charset="0"/>
              </a:rPr>
              <a:t>a conducting medium </a:t>
            </a:r>
            <a:r>
              <a:rPr lang="en-US" b="1" u="sng" dirty="0" smtClean="0">
                <a:solidFill>
                  <a:srgbClr val="00B050"/>
                </a:solidFill>
                <a:latin typeface="Arial Narrow" pitchFamily="34" charset="0"/>
              </a:rPr>
              <a:t>(isotonic saline)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 </a:t>
            </a:r>
            <a:r>
              <a:rPr lang="en-US" dirty="0"/>
              <a:t>with the aid of ultrasound and a few </a:t>
            </a:r>
            <a:r>
              <a:rPr lang="en-US" dirty="0" smtClean="0"/>
              <a:t>drops of surfactant</a:t>
            </a:r>
            <a:r>
              <a:rPr lang="en-US" dirty="0"/>
              <a:t>. 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b="1" u="sng" dirty="0" smtClean="0">
                <a:solidFill>
                  <a:srgbClr val="00B050"/>
                </a:solidFill>
                <a:latin typeface="Arial Narrow" pitchFamily="34" charset="0"/>
              </a:rPr>
              <a:t>A </a:t>
            </a:r>
            <a:r>
              <a:rPr lang="en-US" b="1" u="sng" dirty="0">
                <a:solidFill>
                  <a:srgbClr val="00B050"/>
                </a:solidFill>
                <a:latin typeface="Arial Narrow" pitchFamily="34" charset="0"/>
              </a:rPr>
              <a:t>known volume (0.5 to 2 ml) </a:t>
            </a:r>
            <a:r>
              <a:rPr lang="en-US" b="1" u="sng" dirty="0" smtClean="0">
                <a:solidFill>
                  <a:srgbClr val="00B050"/>
                </a:solidFill>
                <a:latin typeface="Arial Narrow" pitchFamily="34" charset="0"/>
              </a:rPr>
              <a:t>of this </a:t>
            </a:r>
            <a:r>
              <a:rPr lang="en-US" b="1" u="sng" dirty="0">
                <a:solidFill>
                  <a:srgbClr val="00B050"/>
                </a:solidFill>
                <a:latin typeface="Arial Narrow" pitchFamily="34" charset="0"/>
              </a:rPr>
              <a:t>suspension is then drawn into a </a:t>
            </a:r>
            <a:r>
              <a:rPr lang="en-US" b="1" u="sng" dirty="0" smtClean="0">
                <a:solidFill>
                  <a:srgbClr val="00B050"/>
                </a:solidFill>
                <a:latin typeface="Arial Narrow" pitchFamily="34" charset="0"/>
              </a:rPr>
              <a:t>tube through </a:t>
            </a:r>
            <a:r>
              <a:rPr lang="en-US" b="1" u="sng" dirty="0">
                <a:solidFill>
                  <a:srgbClr val="00B050"/>
                </a:solidFill>
                <a:latin typeface="Arial Narrow" pitchFamily="34" charset="0"/>
              </a:rPr>
              <a:t>a small aperture </a:t>
            </a:r>
            <a:r>
              <a:rPr lang="en-US" dirty="0"/>
              <a:t>(0.4 to 800 microns </a:t>
            </a:r>
            <a:r>
              <a:rPr lang="en-US" dirty="0" smtClean="0"/>
              <a:t>in diameter</a:t>
            </a:r>
            <a:r>
              <a:rPr lang="en-US" dirty="0"/>
              <a:t>), </a:t>
            </a:r>
            <a:r>
              <a:rPr lang="en-US" b="1" u="sng" dirty="0">
                <a:solidFill>
                  <a:srgbClr val="00B050"/>
                </a:solidFill>
                <a:latin typeface="Arial Narrow" pitchFamily="34" charset="0"/>
              </a:rPr>
              <a:t>across which a voltage is applied. </a:t>
            </a:r>
            <a:endParaRPr lang="en-US" b="1" u="sng" dirty="0" smtClean="0">
              <a:solidFill>
                <a:srgbClr val="00B050"/>
              </a:solidFill>
              <a:latin typeface="Arial Narrow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As each </a:t>
            </a:r>
            <a:r>
              <a:rPr lang="en-US" b="1" dirty="0">
                <a:solidFill>
                  <a:srgbClr val="00B050"/>
                </a:solidFill>
                <a:latin typeface="Arial Narrow" pitchFamily="34" charset="0"/>
              </a:rPr>
              <a:t>particle passes through the hole, it 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is counted </a:t>
            </a:r>
            <a:r>
              <a:rPr lang="en-US" b="1" dirty="0">
                <a:solidFill>
                  <a:srgbClr val="00B050"/>
                </a:solidFill>
                <a:latin typeface="Arial Narrow" pitchFamily="34" charset="0"/>
              </a:rPr>
              <a:t>and sized according to 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the resistance generated </a:t>
            </a:r>
            <a:r>
              <a:rPr lang="en-US" b="1" dirty="0">
                <a:solidFill>
                  <a:srgbClr val="00B050"/>
                </a:solidFill>
                <a:latin typeface="Arial Narrow" pitchFamily="34" charset="0"/>
              </a:rPr>
              <a:t>by displacing that particle's volume 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of conducting </a:t>
            </a:r>
            <a:r>
              <a:rPr lang="en-US" b="1" dirty="0">
                <a:solidFill>
                  <a:srgbClr val="00B050"/>
                </a:solidFill>
                <a:latin typeface="Arial Narrow" pitchFamily="34" charset="0"/>
              </a:rPr>
              <a:t>medium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b="1" u="sng" dirty="0" smtClean="0">
                <a:solidFill>
                  <a:srgbClr val="00B050"/>
                </a:solidFill>
                <a:latin typeface="Arial Narrow" pitchFamily="34" charset="0"/>
              </a:rPr>
              <a:t>The counter </a:t>
            </a:r>
            <a:r>
              <a:rPr lang="en-US" b="1" u="sng" dirty="0">
                <a:solidFill>
                  <a:srgbClr val="00B050"/>
                </a:solidFill>
                <a:latin typeface="Arial Narrow" pitchFamily="34" charset="0"/>
              </a:rPr>
              <a:t>provides a histogram output (</a:t>
            </a:r>
            <a:r>
              <a:rPr lang="en-US" b="1" u="sng" dirty="0" smtClean="0">
                <a:solidFill>
                  <a:srgbClr val="00B050"/>
                </a:solidFill>
                <a:latin typeface="Arial Narrow" pitchFamily="34" charset="0"/>
              </a:rPr>
              <a:t>frequency versus </a:t>
            </a:r>
            <a:r>
              <a:rPr lang="en-US" b="1" u="sng" dirty="0">
                <a:solidFill>
                  <a:srgbClr val="00B050"/>
                </a:solidFill>
                <a:latin typeface="Arial Narrow" pitchFamily="34" charset="0"/>
              </a:rPr>
              <a:t>size)</a:t>
            </a:r>
            <a:r>
              <a:rPr lang="en-US" dirty="0"/>
              <a:t> within the limits of that </a:t>
            </a:r>
            <a:r>
              <a:rPr lang="en-US" dirty="0" smtClean="0"/>
              <a:t>particular aperture </a:t>
            </a:r>
            <a:r>
              <a:rPr lang="en-US" dirty="0"/>
              <a:t>tube.</a:t>
            </a:r>
          </a:p>
        </p:txBody>
      </p:sp>
    </p:spTree>
    <p:extLst>
      <p:ext uri="{BB962C8B-B14F-4D97-AF65-F5344CB8AC3E}">
        <p14:creationId xmlns:p14="http://schemas.microsoft.com/office/powerpoint/2010/main" val="75283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doors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334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Advantages: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Berlin Sans FB" pitchFamily="34" charset="0"/>
              </a:rPr>
              <a:t>Quick </a:t>
            </a:r>
            <a:r>
              <a:rPr lang="en-US" dirty="0">
                <a:solidFill>
                  <a:srgbClr val="0070C0"/>
                </a:solidFill>
                <a:latin typeface="Berlin Sans FB" pitchFamily="34" charset="0"/>
              </a:rPr>
              <a:t>and </a:t>
            </a:r>
            <a:r>
              <a:rPr lang="en-US" dirty="0" smtClean="0">
                <a:solidFill>
                  <a:srgbClr val="0070C0"/>
                </a:solidFill>
                <a:latin typeface="Berlin Sans FB" pitchFamily="34" charset="0"/>
              </a:rPr>
              <a:t>statistically meaningful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Disadvantages: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Resistance arises </a:t>
            </a:r>
            <a:r>
              <a:rPr lang="en-US" dirty="0">
                <a:solidFill>
                  <a:srgbClr val="7030A0"/>
                </a:solidFill>
                <a:latin typeface="Berlin Sans FB" pitchFamily="34" charset="0"/>
              </a:rPr>
              <a:t>from a spherical particle; </a:t>
            </a: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thus, </a:t>
            </a:r>
            <a:r>
              <a:rPr lang="en-US" dirty="0" err="1" smtClean="0">
                <a:solidFill>
                  <a:srgbClr val="7030A0"/>
                </a:solidFill>
                <a:latin typeface="Berlin Sans FB" pitchFamily="34" charset="0"/>
              </a:rPr>
              <a:t>nonspheres</a:t>
            </a: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Berlin Sans FB" pitchFamily="34" charset="0"/>
              </a:rPr>
              <a:t>are sized inaccurately. </a:t>
            </a:r>
            <a:endParaRPr lang="en-US" dirty="0" smtClean="0">
              <a:solidFill>
                <a:srgbClr val="7030A0"/>
              </a:solidFill>
              <a:latin typeface="Berlin Sans FB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Tendency of </a:t>
            </a:r>
            <a:r>
              <a:rPr lang="en-US" dirty="0">
                <a:solidFill>
                  <a:srgbClr val="7030A0"/>
                </a:solidFill>
                <a:latin typeface="Berlin Sans FB" pitchFamily="34" charset="0"/>
              </a:rPr>
              <a:t>needle-shaped crystals to block the </a:t>
            </a: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aperture hole.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Dissolution </a:t>
            </a:r>
            <a:r>
              <a:rPr lang="en-US" dirty="0">
                <a:solidFill>
                  <a:srgbClr val="7030A0"/>
                </a:solidFill>
                <a:latin typeface="Berlin Sans FB" pitchFamily="34" charset="0"/>
              </a:rPr>
              <a:t>of compound in the </a:t>
            </a: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aqueous conducting medium.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Stratification of particles </a:t>
            </a:r>
            <a:r>
              <a:rPr lang="en-US" dirty="0">
                <a:solidFill>
                  <a:srgbClr val="7030A0"/>
                </a:solidFill>
                <a:latin typeface="Berlin Sans FB" pitchFamily="34" charset="0"/>
              </a:rPr>
              <a:t>within the </a:t>
            </a: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suspension.</a:t>
            </a:r>
            <a:endParaRPr lang="en-US" dirty="0">
              <a:solidFill>
                <a:srgbClr val="7030A0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193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prism dir="d" isInverted="1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63880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latin typeface="Arial Rounded MT Bold" pitchFamily="34" charset="0"/>
              </a:rPr>
              <a:t>If the first </a:t>
            </a:r>
            <a:r>
              <a:rPr lang="en-US" dirty="0">
                <a:latin typeface="Arial Rounded MT Bold" pitchFamily="34" charset="0"/>
              </a:rPr>
              <a:t>quality sample of the new </a:t>
            </a:r>
            <a:r>
              <a:rPr lang="en-US" dirty="0" smtClean="0">
                <a:latin typeface="Arial Rounded MT Bold" pitchFamily="34" charset="0"/>
              </a:rPr>
              <a:t>drug is available </a:t>
            </a:r>
          </a:p>
          <a:p>
            <a:pPr marL="0" indent="0" algn="ctr">
              <a:buNone/>
            </a:pPr>
            <a:endParaRPr lang="en-US" dirty="0" smtClean="0">
              <a:latin typeface="Arial Rounded MT Bold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Arial Rounded MT Bold" pitchFamily="34" charset="0"/>
              </a:rPr>
              <a:t>(probing </a:t>
            </a:r>
            <a:r>
              <a:rPr lang="en-US" dirty="0">
                <a:latin typeface="Arial Rounded MT Bold" pitchFamily="34" charset="0"/>
              </a:rPr>
              <a:t>experiments </a:t>
            </a:r>
            <a:r>
              <a:rPr lang="en-US" dirty="0" smtClean="0">
                <a:latin typeface="Arial Rounded MT Bold" pitchFamily="34" charset="0"/>
              </a:rPr>
              <a:t>should be conducted to determine for each </a:t>
            </a:r>
            <a:r>
              <a:rPr lang="en-US" dirty="0">
                <a:latin typeface="Arial Rounded MT Bold" pitchFamily="34" charset="0"/>
              </a:rPr>
              <a:t>suspected problem </a:t>
            </a:r>
            <a:r>
              <a:rPr lang="en-US" dirty="0" smtClean="0">
                <a:latin typeface="Arial Rounded MT Bold" pitchFamily="34" charset="0"/>
              </a:rPr>
              <a:t>area). </a:t>
            </a:r>
          </a:p>
          <a:p>
            <a:pPr algn="just"/>
            <a:endParaRPr lang="en-US" dirty="0" smtClean="0">
              <a:latin typeface="Arial Rounded MT Bold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Arial Rounded MT Bold" pitchFamily="34" charset="0"/>
              </a:rPr>
              <a:t>If </a:t>
            </a:r>
            <a:r>
              <a:rPr lang="en-US" dirty="0">
                <a:latin typeface="Arial Rounded MT Bold" pitchFamily="34" charset="0"/>
              </a:rPr>
              <a:t>a deficiency </a:t>
            </a:r>
            <a:r>
              <a:rPr lang="en-US" dirty="0" smtClean="0">
                <a:latin typeface="Arial Rounded MT Bold" pitchFamily="34" charset="0"/>
              </a:rPr>
              <a:t>is detected</a:t>
            </a:r>
          </a:p>
          <a:p>
            <a:pPr marL="0" indent="0" algn="ctr">
              <a:buNone/>
            </a:pPr>
            <a:endParaRPr lang="en-US" dirty="0" smtClean="0">
              <a:latin typeface="Arial Rounded MT Bold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Arial Rounded MT Bold" pitchFamily="34" charset="0"/>
              </a:rPr>
              <a:t>The project </a:t>
            </a:r>
            <a:r>
              <a:rPr lang="en-US" dirty="0">
                <a:latin typeface="Arial Rounded MT Bold" pitchFamily="34" charset="0"/>
              </a:rPr>
              <a:t>team should decide </a:t>
            </a:r>
            <a:r>
              <a:rPr lang="en-US" dirty="0" smtClean="0">
                <a:latin typeface="Arial Rounded MT Bold" pitchFamily="34" charset="0"/>
              </a:rPr>
              <a:t>on the </a:t>
            </a:r>
            <a:r>
              <a:rPr lang="en-US" dirty="0">
                <a:latin typeface="Arial Rounded MT Bold" pitchFamily="34" charset="0"/>
              </a:rPr>
              <a:t>molecular modification(s) </a:t>
            </a:r>
            <a:r>
              <a:rPr lang="en-US" dirty="0" smtClean="0">
                <a:latin typeface="Arial Rounded MT Bold" pitchFamily="34" charset="0"/>
              </a:rPr>
              <a:t>to </a:t>
            </a:r>
            <a:r>
              <a:rPr lang="en-US" dirty="0">
                <a:latin typeface="Arial Rounded MT Bold" pitchFamily="34" charset="0"/>
              </a:rPr>
              <a:t>improve the drug's properties. </a:t>
            </a:r>
            <a:endParaRPr lang="en-US" dirty="0" smtClean="0">
              <a:latin typeface="Arial Rounded MT Bold" pitchFamily="34" charset="0"/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FF0000"/>
                </a:solidFill>
                <a:latin typeface="Algerian" pitchFamily="82" charset="0"/>
              </a:rPr>
              <a:t>Ex: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Salts, prodrugs</a:t>
            </a:r>
            <a:r>
              <a:rPr lang="en-US" sz="2800" dirty="0">
                <a:solidFill>
                  <a:srgbClr val="FF0000"/>
                </a:solidFill>
                <a:latin typeface="Algerian" pitchFamily="82" charset="0"/>
              </a:rPr>
              <a:t>, </a:t>
            </a:r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solvates</a:t>
            </a:r>
            <a:r>
              <a:rPr lang="en-US" sz="2800" dirty="0">
                <a:solidFill>
                  <a:srgbClr val="FF0000"/>
                </a:solidFill>
                <a:latin typeface="Algerian" pitchFamily="82" charset="0"/>
              </a:rPr>
              <a:t>, </a:t>
            </a:r>
            <a:r>
              <a:rPr lang="en-US" sz="2800" dirty="0" smtClean="0">
                <a:solidFill>
                  <a:srgbClr val="FF0000"/>
                </a:solidFill>
                <a:latin typeface="Algerian" pitchFamily="82" charset="0"/>
              </a:rPr>
              <a:t>polymorphs.</a:t>
            </a:r>
            <a:endParaRPr lang="en-US" sz="28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191000" y="12192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191000" y="37338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187952" y="25146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191000" y="46482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23982"/>
      </p:ext>
    </p:extLst>
  </p:cSld>
  <p:clrMapOvr>
    <a:masterClrMapping/>
  </p:clrMapOvr>
  <p:transition spd="med" advClick="0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1514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3- Sieve methods: </a:t>
            </a:r>
            <a:r>
              <a:rPr lang="en-US" dirty="0">
                <a:solidFill>
                  <a:srgbClr val="7030A0"/>
                </a:solidFill>
                <a:latin typeface="Berlin Sans FB" pitchFamily="34" charset="0"/>
              </a:rPr>
              <a:t>are </a:t>
            </a: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used primarily </a:t>
            </a:r>
            <a:r>
              <a:rPr lang="en-US" dirty="0">
                <a:solidFill>
                  <a:srgbClr val="7030A0"/>
                </a:solidFill>
                <a:latin typeface="Berlin Sans FB" pitchFamily="34" charset="0"/>
              </a:rPr>
              <a:t>for large samples of relatively </a:t>
            </a: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large particles (100 </a:t>
            </a:r>
            <a:r>
              <a:rPr lang="en-US" dirty="0">
                <a:solidFill>
                  <a:srgbClr val="7030A0"/>
                </a:solidFill>
                <a:latin typeface="Berlin Sans FB" pitchFamily="34" charset="0"/>
              </a:rPr>
              <a:t>microns). </a:t>
            </a:r>
            <a:endParaRPr lang="en-US" dirty="0" smtClean="0">
              <a:solidFill>
                <a:srgbClr val="7030A0"/>
              </a:solidFill>
              <a:latin typeface="Berlin Sans FB" pitchFamily="34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4- Computer interfacing of </a:t>
            </a:r>
            <a:r>
              <a:rPr lang="en-US" sz="2800" dirty="0">
                <a:solidFill>
                  <a:srgbClr val="FF0000"/>
                </a:solidFill>
                <a:latin typeface="Arial Black" pitchFamily="34" charset="0"/>
              </a:rPr>
              <a:t>image </a:t>
            </a: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analysis techniques: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Offers greatest promise </a:t>
            </a:r>
            <a:r>
              <a:rPr lang="en-US" dirty="0">
                <a:solidFill>
                  <a:srgbClr val="7030A0"/>
                </a:solidFill>
                <a:latin typeface="Berlin Sans FB" pitchFamily="34" charset="0"/>
              </a:rPr>
              <a:t>for particle size </a:t>
            </a: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analysis.</a:t>
            </a:r>
          </a:p>
          <a:p>
            <a:endParaRPr lang="en-US" dirty="0" smtClean="0"/>
          </a:p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  <a:latin typeface="Arial Black" pitchFamily="34" charset="0"/>
              </a:rPr>
              <a:t>4- </a:t>
            </a:r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Scanning </a:t>
            </a:r>
            <a:r>
              <a:rPr lang="en-US" dirty="0">
                <a:solidFill>
                  <a:srgbClr val="FF0000"/>
                </a:solidFill>
                <a:latin typeface="Arial Black" pitchFamily="34" charset="0"/>
              </a:rPr>
              <a:t>electron microscopy (</a:t>
            </a:r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SEM): </a:t>
            </a: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Determine </a:t>
            </a:r>
            <a:r>
              <a:rPr lang="en-US" dirty="0">
                <a:solidFill>
                  <a:srgbClr val="7030A0"/>
                </a:solidFill>
                <a:latin typeface="Berlin Sans FB" pitchFamily="34" charset="0"/>
              </a:rPr>
              <a:t>physical </a:t>
            </a: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observation related </a:t>
            </a:r>
            <a:r>
              <a:rPr lang="en-US" dirty="0">
                <a:solidFill>
                  <a:srgbClr val="7030A0"/>
                </a:solidFill>
                <a:latin typeface="Berlin Sans FB" pitchFamily="34" charset="0"/>
              </a:rPr>
              <a:t>to surface </a:t>
            </a:r>
            <a:r>
              <a:rPr lang="en-US" dirty="0" smtClean="0">
                <a:solidFill>
                  <a:srgbClr val="7030A0"/>
                </a:solidFill>
                <a:latin typeface="Berlin Sans FB" pitchFamily="34" charset="0"/>
              </a:rPr>
              <a:t>area (surface morphology). 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>
                <a:solidFill>
                  <a:srgbClr val="00B050"/>
                </a:solidFill>
                <a:latin typeface="Berlin Sans FB Demi" pitchFamily="34" charset="0"/>
              </a:rPr>
              <a:t>Application: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sample </a:t>
            </a:r>
            <a:r>
              <a:rPr lang="en-US" b="1" dirty="0">
                <a:solidFill>
                  <a:srgbClr val="00B050"/>
                </a:solidFill>
                <a:latin typeface="Arial Narrow" pitchFamily="34" charset="0"/>
              </a:rPr>
              <a:t>is exposed to high vacuum during 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the gold </a:t>
            </a:r>
            <a:r>
              <a:rPr lang="en-US" b="1" dirty="0">
                <a:solidFill>
                  <a:srgbClr val="00B050"/>
                </a:solidFill>
                <a:latin typeface="Arial Narrow" pitchFamily="34" charset="0"/>
              </a:rPr>
              <a:t>coating process, 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to make the </a:t>
            </a:r>
            <a:r>
              <a:rPr lang="en-US" b="1" dirty="0">
                <a:solidFill>
                  <a:srgbClr val="00B050"/>
                </a:solidFill>
                <a:latin typeface="Arial Narrow" pitchFamily="34" charset="0"/>
              </a:rPr>
              <a:t>samples conductive, and concomitant 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removal of </a:t>
            </a:r>
            <a:r>
              <a:rPr lang="en-US" b="1" dirty="0">
                <a:solidFill>
                  <a:srgbClr val="00B050"/>
                </a:solidFill>
                <a:latin typeface="Arial Narrow" pitchFamily="34" charset="0"/>
              </a:rPr>
              <a:t>water or other solvents may result in 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a false </a:t>
            </a:r>
            <a:r>
              <a:rPr lang="en-US" b="1" dirty="0">
                <a:solidFill>
                  <a:srgbClr val="00B050"/>
                </a:solidFill>
                <a:latin typeface="Arial Narrow" pitchFamily="34" charset="0"/>
              </a:rPr>
              <a:t>picture of the surface 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morphology.</a:t>
            </a:r>
            <a:endParaRPr lang="en-US" b="1" dirty="0">
              <a:solidFill>
                <a:srgbClr val="00B05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86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pan dir="d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/>
          </a:bodyPr>
          <a:lstStyle/>
          <a:p>
            <a:r>
              <a:rPr lang="en-US" dirty="0"/>
              <a:t>Bulk </a:t>
            </a:r>
            <a:r>
              <a:rPr lang="en-US" dirty="0" smtClean="0"/>
              <a:t>Density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4102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  <a:latin typeface="Berlin Sans FB" pitchFamily="34" charset="0"/>
              </a:rPr>
              <a:t>Bulk </a:t>
            </a:r>
            <a:r>
              <a:rPr lang="en-US" dirty="0">
                <a:solidFill>
                  <a:srgbClr val="FF0000"/>
                </a:solidFill>
                <a:latin typeface="Berlin Sans FB" pitchFamily="34" charset="0"/>
              </a:rPr>
              <a:t>density of a compound varies </a:t>
            </a:r>
            <a:r>
              <a:rPr lang="en-US" dirty="0" smtClean="0">
                <a:solidFill>
                  <a:srgbClr val="FF0000"/>
                </a:solidFill>
                <a:latin typeface="Berlin Sans FB" pitchFamily="34" charset="0"/>
              </a:rPr>
              <a:t>substantially with:</a:t>
            </a:r>
            <a:r>
              <a:rPr lang="en-US" dirty="0" smtClean="0">
                <a:latin typeface="Berlin Sans FB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n-US" dirty="0" smtClean="0">
                <a:latin typeface="Arial Narrow" pitchFamily="34" charset="0"/>
              </a:rPr>
              <a:t>method </a:t>
            </a:r>
            <a:r>
              <a:rPr lang="en-US" dirty="0">
                <a:latin typeface="Arial Narrow" pitchFamily="34" charset="0"/>
              </a:rPr>
              <a:t>of crystallization, </a:t>
            </a:r>
            <a:r>
              <a:rPr lang="en-US" dirty="0" smtClean="0">
                <a:latin typeface="Arial Narrow" pitchFamily="34" charset="0"/>
              </a:rPr>
              <a:t>milling, or </a:t>
            </a:r>
            <a:r>
              <a:rPr lang="en-US" dirty="0">
                <a:latin typeface="Arial Narrow" pitchFamily="34" charset="0"/>
              </a:rPr>
              <a:t>formulation. </a:t>
            </a:r>
            <a:endParaRPr lang="en-US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Berlin Sans FB" pitchFamily="34" charset="0"/>
              </a:rPr>
              <a:t>Density </a:t>
            </a:r>
            <a:r>
              <a:rPr lang="en-US" dirty="0">
                <a:solidFill>
                  <a:srgbClr val="FF0000"/>
                </a:solidFill>
                <a:latin typeface="Berlin Sans FB" pitchFamily="34" charset="0"/>
              </a:rPr>
              <a:t>problem is </a:t>
            </a:r>
            <a:r>
              <a:rPr lang="en-US" dirty="0" smtClean="0">
                <a:solidFill>
                  <a:srgbClr val="FF0000"/>
                </a:solidFill>
                <a:latin typeface="Berlin Sans FB" pitchFamily="34" charset="0"/>
              </a:rPr>
              <a:t>corrected by: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erlin Sans FB Demi" pitchFamily="34" charset="0"/>
              </a:rPr>
              <a:t>milling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erlin Sans FB Demi" pitchFamily="34" charset="0"/>
              </a:rPr>
              <a:t>Slugging</a:t>
            </a:r>
            <a:endParaRPr lang="en-US" dirty="0">
              <a:latin typeface="Berlin Sans FB Dem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Berlin Sans FB Demi" pitchFamily="34" charset="0"/>
              </a:rPr>
              <a:t>formulation</a:t>
            </a:r>
            <a:r>
              <a:rPr lang="en-US" dirty="0">
                <a:latin typeface="Berlin Sans FB Demi" pitchFamily="34" charset="0"/>
              </a:rPr>
              <a:t>.</a:t>
            </a: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>
                <a:solidFill>
                  <a:srgbClr val="00B050"/>
                </a:solidFill>
                <a:latin typeface="Arial Rounded MT Bold" pitchFamily="34" charset="0"/>
              </a:rPr>
              <a:t>Bulk </a:t>
            </a:r>
            <a:r>
              <a:rPr lang="en-US" dirty="0">
                <a:solidFill>
                  <a:srgbClr val="00B050"/>
                </a:solidFill>
                <a:latin typeface="Arial Rounded MT Bold" pitchFamily="34" charset="0"/>
              </a:rPr>
              <a:t>density is </a:t>
            </a:r>
            <a:r>
              <a:rPr lang="en-US" dirty="0" smtClean="0">
                <a:solidFill>
                  <a:srgbClr val="00B050"/>
                </a:solidFill>
                <a:latin typeface="Arial Rounded MT Bold" pitchFamily="34" charset="0"/>
              </a:rPr>
              <a:t>of great importance for: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considers </a:t>
            </a:r>
            <a:r>
              <a:rPr lang="en-US" dirty="0">
                <a:latin typeface="Arial" pitchFamily="34" charset="0"/>
                <a:cs typeface="Arial" pitchFamily="34" charset="0"/>
              </a:rPr>
              <a:t>the size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of a </a:t>
            </a:r>
            <a:r>
              <a:rPr lang="en-US" dirty="0">
                <a:latin typeface="Arial" pitchFamily="34" charset="0"/>
                <a:cs typeface="Arial" pitchFamily="34" charset="0"/>
              </a:rPr>
              <a:t>high-dose capsule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homogeneity of </a:t>
            </a:r>
            <a:r>
              <a:rPr lang="en-US" dirty="0">
                <a:latin typeface="Arial" pitchFamily="34" charset="0"/>
                <a:cs typeface="Arial" pitchFamily="34" charset="0"/>
              </a:rPr>
              <a:t>a low-dose formulation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when there are large </a:t>
            </a:r>
            <a:r>
              <a:rPr lang="en-US" dirty="0">
                <a:latin typeface="Arial" pitchFamily="34" charset="0"/>
                <a:cs typeface="Arial" pitchFamily="34" charset="0"/>
              </a:rPr>
              <a:t>differences in drug and excipient densities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dirty="0">
                <a:solidFill>
                  <a:srgbClr val="7030A0"/>
                </a:solidFill>
                <a:latin typeface="Berlin Sans FB Demi" pitchFamily="34" charset="0"/>
              </a:rPr>
              <a:t>Apparent bulk density (g/ml) is </a:t>
            </a:r>
            <a:r>
              <a:rPr lang="en-US" dirty="0" smtClean="0">
                <a:solidFill>
                  <a:srgbClr val="7030A0"/>
                </a:solidFill>
                <a:latin typeface="Berlin Sans FB Demi" pitchFamily="34" charset="0"/>
              </a:rPr>
              <a:t>determined by: </a:t>
            </a:r>
          </a:p>
          <a:p>
            <a:pPr marL="0" indent="0" algn="just">
              <a:buNone/>
            </a:pPr>
            <a:r>
              <a:rPr lang="en-US" dirty="0">
                <a:latin typeface="Berlin Sans FB" pitchFamily="34" charset="0"/>
              </a:rPr>
              <a:t>P</a:t>
            </a:r>
            <a:r>
              <a:rPr lang="en-US" dirty="0" smtClean="0">
                <a:latin typeface="Berlin Sans FB" pitchFamily="34" charset="0"/>
              </a:rPr>
              <a:t>ouring </a:t>
            </a:r>
            <a:r>
              <a:rPr lang="en-US" dirty="0" err="1">
                <a:latin typeface="Berlin Sans FB" pitchFamily="34" charset="0"/>
              </a:rPr>
              <a:t>presieved</a:t>
            </a:r>
            <a:r>
              <a:rPr lang="en-US" dirty="0">
                <a:latin typeface="Berlin Sans FB" pitchFamily="34" charset="0"/>
              </a:rPr>
              <a:t> (40-mesh) bulk drug into </a:t>
            </a:r>
            <a:r>
              <a:rPr lang="en-US" dirty="0" smtClean="0">
                <a:latin typeface="Berlin Sans FB" pitchFamily="34" charset="0"/>
              </a:rPr>
              <a:t>a graduated </a:t>
            </a:r>
            <a:r>
              <a:rPr lang="en-US" dirty="0">
                <a:latin typeface="Berlin Sans FB" pitchFamily="34" charset="0"/>
              </a:rPr>
              <a:t>cylinder via a large funnel and </a:t>
            </a:r>
            <a:r>
              <a:rPr lang="en-US" dirty="0" smtClean="0">
                <a:latin typeface="Berlin Sans FB" pitchFamily="34" charset="0"/>
              </a:rPr>
              <a:t>measuring the </a:t>
            </a:r>
            <a:r>
              <a:rPr lang="en-US" dirty="0">
                <a:latin typeface="Berlin Sans FB" pitchFamily="34" charset="0"/>
              </a:rPr>
              <a:t>volume and </a:t>
            </a:r>
            <a:r>
              <a:rPr lang="en-US" dirty="0" smtClean="0">
                <a:latin typeface="Berlin Sans FB" pitchFamily="34" charset="0"/>
              </a:rPr>
              <a:t>weight.</a:t>
            </a:r>
          </a:p>
        </p:txBody>
      </p:sp>
    </p:spTree>
    <p:extLst>
      <p:ext uri="{BB962C8B-B14F-4D97-AF65-F5344CB8AC3E}">
        <p14:creationId xmlns:p14="http://schemas.microsoft.com/office/powerpoint/2010/main" val="284845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window dir="vert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4102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  <a:latin typeface="Berlin Sans FB Demi" pitchFamily="34" charset="0"/>
              </a:rPr>
              <a:t>Tapped density is determined 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by:</a:t>
            </a:r>
          </a:p>
          <a:p>
            <a:pPr marL="0" indent="0" algn="just">
              <a:buNone/>
            </a:pPr>
            <a:r>
              <a:rPr lang="en-US" dirty="0" smtClean="0"/>
              <a:t>Placing </a:t>
            </a:r>
            <a:r>
              <a:rPr lang="en-US" dirty="0"/>
              <a:t>a graduated </a:t>
            </a:r>
            <a:r>
              <a:rPr lang="en-US" dirty="0" smtClean="0"/>
              <a:t>cylinder </a:t>
            </a:r>
            <a:r>
              <a:rPr lang="en-US" dirty="0"/>
              <a:t>containing a known mass of drug or formulation on a mechanical tapper apparatus, which is operated for a fixed </a:t>
            </a:r>
            <a:r>
              <a:rPr lang="en-US" dirty="0" smtClean="0"/>
              <a:t>no. </a:t>
            </a:r>
            <a:r>
              <a:rPr lang="en-US" dirty="0"/>
              <a:t>of taps </a:t>
            </a:r>
            <a:r>
              <a:rPr lang="en-US" dirty="0" smtClean="0"/>
              <a:t>(~1000</a:t>
            </a:r>
            <a:r>
              <a:rPr lang="en-US" dirty="0"/>
              <a:t>) until the powder bed volume has reached a minimum. </a:t>
            </a:r>
            <a:endParaRPr lang="en-US" dirty="0" smtClean="0"/>
          </a:p>
          <a:p>
            <a:pPr algn="just"/>
            <a:endParaRPr lang="en-US" dirty="0"/>
          </a:p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True density of </a:t>
            </a:r>
            <a:r>
              <a:rPr lang="en-US" dirty="0">
                <a:solidFill>
                  <a:srgbClr val="FF0000"/>
                </a:solidFill>
                <a:latin typeface="Berlin Sans FB Demi" pitchFamily="34" charset="0"/>
              </a:rPr>
              <a:t>a 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powder: 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for computation of </a:t>
            </a:r>
            <a:r>
              <a:rPr lang="en-US" b="1" dirty="0">
                <a:solidFill>
                  <a:srgbClr val="00B050"/>
                </a:solidFill>
                <a:latin typeface="Arial Narrow" pitchFamily="34" charset="0"/>
              </a:rPr>
              <a:t>void volume or porosity 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of packed </a:t>
            </a:r>
            <a:r>
              <a:rPr lang="en-US" b="1" dirty="0">
                <a:solidFill>
                  <a:srgbClr val="00B050"/>
                </a:solidFill>
                <a:latin typeface="Arial Narrow" pitchFamily="34" charset="0"/>
              </a:rPr>
              <a:t>powder beds. </a:t>
            </a:r>
            <a:endParaRPr lang="en-US" b="1" dirty="0" smtClean="0">
              <a:solidFill>
                <a:srgbClr val="00B050"/>
              </a:solidFill>
              <a:latin typeface="Arial Narrow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0070C0"/>
                </a:solidFill>
                <a:latin typeface="Berlin Sans FB" pitchFamily="34" charset="0"/>
              </a:rPr>
              <a:t>Experimentally</a:t>
            </a:r>
            <a:r>
              <a:rPr lang="en-US" dirty="0">
                <a:solidFill>
                  <a:srgbClr val="0070C0"/>
                </a:solidFill>
                <a:latin typeface="Berlin Sans FB" pitchFamily="34" charset="0"/>
              </a:rPr>
              <a:t>, the </a:t>
            </a:r>
            <a:r>
              <a:rPr lang="en-US" dirty="0" smtClean="0">
                <a:solidFill>
                  <a:srgbClr val="0070C0"/>
                </a:solidFill>
                <a:latin typeface="Berlin Sans FB" pitchFamily="34" charset="0"/>
              </a:rPr>
              <a:t>true density </a:t>
            </a:r>
            <a:r>
              <a:rPr lang="en-US" dirty="0">
                <a:solidFill>
                  <a:srgbClr val="0070C0"/>
                </a:solidFill>
                <a:latin typeface="Berlin Sans FB" pitchFamily="34" charset="0"/>
              </a:rPr>
              <a:t>is determined by suspending drug </a:t>
            </a:r>
            <a:r>
              <a:rPr lang="en-US" dirty="0" smtClean="0">
                <a:solidFill>
                  <a:srgbClr val="0070C0"/>
                </a:solidFill>
                <a:latin typeface="Berlin Sans FB" pitchFamily="34" charset="0"/>
              </a:rPr>
              <a:t>particles in </a:t>
            </a:r>
            <a:r>
              <a:rPr lang="en-US" dirty="0">
                <a:solidFill>
                  <a:srgbClr val="0070C0"/>
                </a:solidFill>
                <a:latin typeface="Berlin Sans FB" pitchFamily="34" charset="0"/>
              </a:rPr>
              <a:t>solvents of various densities and in </a:t>
            </a:r>
            <a:r>
              <a:rPr lang="en-US" dirty="0" smtClean="0">
                <a:solidFill>
                  <a:srgbClr val="0070C0"/>
                </a:solidFill>
                <a:latin typeface="Berlin Sans FB" pitchFamily="34" charset="0"/>
              </a:rPr>
              <a:t>which the </a:t>
            </a:r>
            <a:r>
              <a:rPr lang="en-US" dirty="0">
                <a:solidFill>
                  <a:srgbClr val="0070C0"/>
                </a:solidFill>
                <a:latin typeface="Berlin Sans FB" pitchFamily="34" charset="0"/>
              </a:rPr>
              <a:t>compound is insoluble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00B050"/>
                </a:solidFill>
                <a:latin typeface="Berlin Sans FB" pitchFamily="34" charset="0"/>
              </a:rPr>
              <a:t>Instrument used to measure: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  <a:latin typeface="Berlin Sans FB Demi" pitchFamily="34" charset="0"/>
              </a:rPr>
              <a:t>calibrated </a:t>
            </a:r>
            <a:r>
              <a:rPr lang="en-US" dirty="0" err="1">
                <a:solidFill>
                  <a:srgbClr val="FF0000"/>
                </a:solidFill>
                <a:latin typeface="Berlin Sans FB Demi" pitchFamily="34" charset="0"/>
              </a:rPr>
              <a:t>pycnometer</a:t>
            </a:r>
            <a:endParaRPr lang="en-US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67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ferris dir="r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/>
          </a:bodyPr>
          <a:lstStyle/>
          <a:p>
            <a:r>
              <a:rPr lang="en-US" dirty="0"/>
              <a:t>Powder Flow </a:t>
            </a:r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14478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sz="3400" dirty="0" smtClean="0">
                <a:solidFill>
                  <a:srgbClr val="FF0000"/>
                </a:solidFill>
                <a:latin typeface="Berlin Sans FB" pitchFamily="34" charset="0"/>
              </a:rPr>
              <a:t>Pharmaceutical powders may be broadly classified as free- flowing or cohesive (non-free-flowing).</a:t>
            </a:r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  <a:latin typeface="Berlin Sans FB" pitchFamily="34" charset="0"/>
            </a:endParaRPr>
          </a:p>
          <a:p>
            <a:pPr marL="0" indent="0">
              <a:buNone/>
            </a:pPr>
            <a:r>
              <a:rPr lang="en-US" sz="3400" dirty="0" smtClean="0">
                <a:solidFill>
                  <a:srgbClr val="00B050"/>
                </a:solidFill>
                <a:latin typeface="Berlin Sans FB Demi" pitchFamily="34" charset="0"/>
              </a:rPr>
              <a:t>Most flow properties are affected by: 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44669121"/>
              </p:ext>
            </p:extLst>
          </p:nvPr>
        </p:nvGraphicFramePr>
        <p:xfrm>
          <a:off x="304800" y="2514600"/>
          <a:ext cx="8458200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04800" y="48006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70C0"/>
                </a:solidFill>
                <a:latin typeface="Berlin Sans FB Demi" pitchFamily="34" charset="0"/>
              </a:rPr>
              <a:t>Powder </a:t>
            </a:r>
            <a:r>
              <a:rPr lang="en-US" sz="2400" dirty="0">
                <a:solidFill>
                  <a:srgbClr val="0070C0"/>
                </a:solidFill>
                <a:latin typeface="Berlin Sans FB Demi" pitchFamily="34" charset="0"/>
              </a:rPr>
              <a:t>flow </a:t>
            </a:r>
            <a:r>
              <a:rPr lang="en-US" sz="2400" dirty="0" smtClean="0">
                <a:solidFill>
                  <a:srgbClr val="0070C0"/>
                </a:solidFill>
                <a:latin typeface="Berlin Sans FB Demi" pitchFamily="34" charset="0"/>
              </a:rPr>
              <a:t>improvement and direction </a:t>
            </a:r>
            <a:r>
              <a:rPr lang="en-US" sz="2400" dirty="0">
                <a:solidFill>
                  <a:srgbClr val="0070C0"/>
                </a:solidFill>
                <a:latin typeface="Berlin Sans FB Demi" pitchFamily="34" charset="0"/>
              </a:rPr>
              <a:t>for the </a:t>
            </a:r>
            <a:r>
              <a:rPr lang="en-US" sz="2400" dirty="0" smtClean="0">
                <a:solidFill>
                  <a:srgbClr val="0070C0"/>
                </a:solidFill>
                <a:latin typeface="Berlin Sans FB Demi" pitchFamily="34" charset="0"/>
              </a:rPr>
              <a:t>formulation development through: 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b="1" dirty="0" smtClean="0">
                <a:latin typeface="Arial Narrow" pitchFamily="34" charset="0"/>
              </a:rPr>
              <a:t>granulation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b="1" dirty="0" smtClean="0">
                <a:latin typeface="Arial Narrow" pitchFamily="34" charset="0"/>
              </a:rPr>
              <a:t>densification </a:t>
            </a:r>
            <a:r>
              <a:rPr lang="en-US" sz="2400" b="1" dirty="0">
                <a:latin typeface="Arial Narrow" pitchFamily="34" charset="0"/>
              </a:rPr>
              <a:t>via </a:t>
            </a:r>
            <a:r>
              <a:rPr lang="en-US" sz="2400" b="1" dirty="0" smtClean="0">
                <a:latin typeface="Arial Narrow" pitchFamily="34" charset="0"/>
              </a:rPr>
              <a:t>slugging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400" b="1" dirty="0" smtClean="0">
                <a:latin typeface="Arial Narrow" pitchFamily="34" charset="0"/>
              </a:rPr>
              <a:t>special </a:t>
            </a:r>
            <a:r>
              <a:rPr lang="en-US" sz="2400" b="1" dirty="0">
                <a:latin typeface="Arial Narrow" pitchFamily="34" charset="0"/>
              </a:rPr>
              <a:t>auger feed </a:t>
            </a:r>
            <a:r>
              <a:rPr lang="en-US" sz="2400" b="1" dirty="0" smtClean="0">
                <a:latin typeface="Arial Narrow" pitchFamily="34" charset="0"/>
              </a:rPr>
              <a:t>equipment.</a:t>
            </a:r>
            <a:endParaRPr lang="en-US" sz="24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388043"/>
      </p:ext>
    </p:extLst>
  </p:cSld>
  <p:clrMapOvr>
    <a:masterClrMapping/>
  </p:clrMapOvr>
  <p:transition spd="med" advClick="0">
    <p:wedg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1"/>
            <a:ext cx="8686800" cy="2971799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Clr>
                <a:srgbClr val="FF0000"/>
              </a:buClr>
              <a:buFont typeface="+mj-lt"/>
              <a:buAutoNum type="arabicPeriod"/>
            </a:pPr>
            <a:r>
              <a:rPr lang="en-US" b="1" smtClean="0">
                <a:solidFill>
                  <a:srgbClr val="00B050"/>
                </a:solidFill>
                <a:latin typeface="Arial Narrow" pitchFamily="34" charset="0"/>
              </a:rPr>
              <a:t>Simple </a:t>
            </a:r>
            <a:r>
              <a:rPr lang="en-US" b="1" dirty="0">
                <a:solidFill>
                  <a:srgbClr val="00B050"/>
                </a:solidFill>
                <a:latin typeface="Arial Narrow" pitchFamily="34" charset="0"/>
              </a:rPr>
              <a:t>flow rate 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apparatus</a:t>
            </a:r>
          </a:p>
          <a:p>
            <a:pPr marL="0" indent="0" algn="just">
              <a:buClr>
                <a:srgbClr val="FF0000"/>
              </a:buClr>
              <a:buNone/>
            </a:pPr>
            <a:r>
              <a:rPr lang="en-US" dirty="0" smtClean="0">
                <a:latin typeface="Berlin Sans FB" pitchFamily="34" charset="0"/>
              </a:rPr>
              <a:t>consisting </a:t>
            </a:r>
            <a:r>
              <a:rPr lang="en-US" dirty="0">
                <a:latin typeface="Berlin Sans FB" pitchFamily="34" charset="0"/>
              </a:rPr>
              <a:t>of </a:t>
            </a:r>
            <a:r>
              <a:rPr lang="en-US" dirty="0" smtClean="0">
                <a:latin typeface="Berlin Sans FB" pitchFamily="34" charset="0"/>
              </a:rPr>
              <a:t>grounded </a:t>
            </a:r>
            <a:r>
              <a:rPr lang="en-US" dirty="0">
                <a:latin typeface="Berlin Sans FB" pitchFamily="34" charset="0"/>
              </a:rPr>
              <a:t>metal tube from which drug </a:t>
            </a:r>
            <a:r>
              <a:rPr lang="en-US" dirty="0" smtClean="0">
                <a:latin typeface="Berlin Sans FB" pitchFamily="34" charset="0"/>
              </a:rPr>
              <a:t>flows through </a:t>
            </a:r>
            <a:r>
              <a:rPr lang="en-US" dirty="0">
                <a:latin typeface="Berlin Sans FB" pitchFamily="34" charset="0"/>
              </a:rPr>
              <a:t>an orifice onto an electronic </a:t>
            </a:r>
            <a:r>
              <a:rPr lang="en-US" dirty="0" smtClean="0">
                <a:latin typeface="Berlin Sans FB" pitchFamily="34" charset="0"/>
              </a:rPr>
              <a:t>balance, which </a:t>
            </a:r>
            <a:r>
              <a:rPr lang="en-US" dirty="0">
                <a:latin typeface="Berlin Sans FB" pitchFamily="34" charset="0"/>
              </a:rPr>
              <a:t>is connected to a strip chart recorder.</a:t>
            </a:r>
          </a:p>
          <a:p>
            <a:pPr algn="just"/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Several flow rate (g/sec) determinations at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each of 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 variety of orifice sizes (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1/8 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to 1/2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inches) should </a:t>
            </a:r>
            <a:r>
              <a:rPr lang="en-US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be made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 algn="just">
              <a:buClr>
                <a:srgbClr val="FF0000"/>
              </a:buClr>
              <a:buFont typeface="+mj-lt"/>
              <a:buAutoNum type="arabicPeriod" startAt="2"/>
            </a:pPr>
            <a:r>
              <a:rPr lang="en-US" b="1" dirty="0">
                <a:solidFill>
                  <a:srgbClr val="00B050"/>
                </a:solidFill>
                <a:latin typeface="Arial Narrow" pitchFamily="34" charset="0"/>
              </a:rPr>
              <a:t>Another measurement of a free-flowing 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powder is </a:t>
            </a:r>
            <a:r>
              <a:rPr lang="en-US" b="1" dirty="0">
                <a:solidFill>
                  <a:srgbClr val="00B050"/>
                </a:solidFill>
                <a:latin typeface="Arial Narrow" pitchFamily="34" charset="0"/>
              </a:rPr>
              <a:t>compressibility, as computed from </a:t>
            </a:r>
            <a:r>
              <a:rPr lang="en-US" b="1" dirty="0" smtClean="0">
                <a:solidFill>
                  <a:srgbClr val="00B050"/>
                </a:solidFill>
                <a:latin typeface="Arial Narrow" pitchFamily="34" charset="0"/>
              </a:rPr>
              <a:t>powder density:</a:t>
            </a:r>
          </a:p>
          <a:p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86225"/>
            <a:ext cx="71151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" y="5410200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Characterization of cohesive powders:</a:t>
            </a:r>
          </a:p>
          <a:p>
            <a:pPr algn="just"/>
            <a:r>
              <a:rPr lang="en-US" sz="2400" b="1" dirty="0" smtClean="0">
                <a:solidFill>
                  <a:srgbClr val="00B050"/>
                </a:solidFill>
                <a:latin typeface="Arial Narrow" pitchFamily="34" charset="0"/>
              </a:rPr>
              <a:t>Through tensile </a:t>
            </a:r>
            <a:r>
              <a:rPr lang="en-US" sz="2400" b="1" dirty="0">
                <a:solidFill>
                  <a:srgbClr val="00B050"/>
                </a:solidFill>
                <a:latin typeface="Arial Narrow" pitchFamily="34" charset="0"/>
              </a:rPr>
              <a:t>testing or evaluated in a shear </a:t>
            </a:r>
            <a:r>
              <a:rPr lang="en-US" sz="2400" b="1" dirty="0" smtClean="0">
                <a:solidFill>
                  <a:srgbClr val="00B050"/>
                </a:solidFill>
                <a:latin typeface="Arial Narrow" pitchFamily="34" charset="0"/>
              </a:rPr>
              <a:t>cell.</a:t>
            </a:r>
            <a:endParaRPr lang="en-US" sz="2400" b="1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187" y="3810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Black" pitchFamily="34" charset="0"/>
              </a:rPr>
              <a:t>Characterization of freely flowing powder:</a:t>
            </a:r>
            <a:endParaRPr lang="en-US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766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shred pattern="rectangle" dir="out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8686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3078937"/>
      </p:ext>
    </p:extLst>
  </p:cSld>
  <p:clrMapOvr>
    <a:masterClrMapping/>
  </p:clrMapOvr>
  <p:transition spd="med" advClick="0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936" y="228600"/>
            <a:ext cx="8686800" cy="8382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Salts: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31702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smtClean="0"/>
              <a:t>Salts </a:t>
            </a:r>
            <a:r>
              <a:rPr lang="en-US" sz="2800" dirty="0"/>
              <a:t>of organic compounds are formed by </a:t>
            </a:r>
            <a:r>
              <a:rPr lang="en-US" sz="2800" dirty="0" smtClean="0"/>
              <a:t>the addition or removal of </a:t>
            </a:r>
            <a:r>
              <a:rPr lang="en-US" sz="2800" dirty="0"/>
              <a:t>a </a:t>
            </a:r>
            <a:r>
              <a:rPr lang="en-US" sz="2800" dirty="0" smtClean="0"/>
              <a:t>proton </a:t>
            </a:r>
            <a:r>
              <a:rPr lang="en-US" sz="2800" dirty="0"/>
              <a:t>to </a:t>
            </a:r>
            <a:r>
              <a:rPr lang="en-US" sz="2800" dirty="0" smtClean="0"/>
              <a:t>form </a:t>
            </a:r>
            <a:r>
              <a:rPr lang="en-US" sz="2800" dirty="0"/>
              <a:t>an </a:t>
            </a:r>
            <a:r>
              <a:rPr lang="en-US" sz="2800" dirty="0" smtClean="0"/>
              <a:t>ionize drug molecu</a:t>
            </a:r>
            <a:r>
              <a:rPr lang="en-US" sz="2800" dirty="0"/>
              <a:t>l</a:t>
            </a:r>
            <a:r>
              <a:rPr lang="en-US" sz="2800" dirty="0" smtClean="0"/>
              <a:t>e</a:t>
            </a:r>
            <a:r>
              <a:rPr lang="en-US" sz="2800" dirty="0"/>
              <a:t>, which is </a:t>
            </a:r>
            <a:r>
              <a:rPr lang="en-US" sz="2800" dirty="0" smtClean="0"/>
              <a:t>then neutralized with </a:t>
            </a:r>
            <a:r>
              <a:rPr lang="en-US" sz="2800" dirty="0"/>
              <a:t>a counter ion</a:t>
            </a:r>
            <a:r>
              <a:rPr lang="en-US" sz="2800" dirty="0" smtClean="0"/>
              <a:t>.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rgbClr val="FF0000"/>
                </a:solidFill>
                <a:latin typeface="Berlin Sans FB Demi" pitchFamily="34" charset="0"/>
              </a:rPr>
              <a:t>Ex: Ephedrine hydrochloride </a:t>
            </a:r>
            <a:r>
              <a:rPr lang="en-US" sz="2800" dirty="0" smtClean="0"/>
              <a:t>(organic salts that is </a:t>
            </a:r>
            <a:r>
              <a:rPr lang="en-US" sz="2800" u="sng" dirty="0" smtClean="0"/>
              <a:t>more </a:t>
            </a:r>
            <a:r>
              <a:rPr lang="en-US" sz="2800" u="sng" dirty="0"/>
              <a:t>water-soluble</a:t>
            </a:r>
            <a:r>
              <a:rPr lang="en-US" sz="2800" dirty="0"/>
              <a:t> than the </a:t>
            </a:r>
            <a:r>
              <a:rPr lang="en-US" sz="2800" dirty="0" smtClean="0"/>
              <a:t>corresponding un-ionized </a:t>
            </a:r>
            <a:r>
              <a:rPr lang="en-US" sz="2800" dirty="0"/>
              <a:t>molecule, and having </a:t>
            </a:r>
            <a:r>
              <a:rPr lang="en-US" sz="2800" u="sng" dirty="0" smtClean="0"/>
              <a:t>more dissolution rates</a:t>
            </a:r>
            <a:r>
              <a:rPr lang="en-US" sz="2800" dirty="0"/>
              <a:t>, and possibly </a:t>
            </a:r>
            <a:r>
              <a:rPr lang="en-US" sz="2800" u="sng" dirty="0"/>
              <a:t>improving </a:t>
            </a:r>
            <a:r>
              <a:rPr lang="en-US" sz="2800" u="sng" dirty="0" smtClean="0"/>
              <a:t>bioavailability</a:t>
            </a:r>
            <a:r>
              <a:rPr lang="en-US" sz="2800" dirty="0" smtClean="0"/>
              <a:t>).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419600"/>
            <a:ext cx="8534400" cy="23698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Berlin Sans FB Demi" pitchFamily="34" charset="0"/>
              </a:rPr>
              <a:t>Problems associated with salt formation:</a:t>
            </a:r>
          </a:p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itchFamily="34" charset="0"/>
              </a:rPr>
              <a:t>1- poor crystallinity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 Rounded MT Bold" pitchFamily="34" charset="0"/>
            </a:endParaRPr>
          </a:p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itchFamily="34" charset="0"/>
              </a:rPr>
              <a:t>2- various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itchFamily="34" charset="0"/>
              </a:rPr>
              <a:t>degrees of solvation or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itchFamily="34" charset="0"/>
              </a:rPr>
              <a:t>hydration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 Rounded MT Bold" pitchFamily="34" charset="0"/>
            </a:endParaRPr>
          </a:p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itchFamily="34" charset="0"/>
              </a:rPr>
              <a:t>3- hygroscopicity</a:t>
            </a:r>
          </a:p>
          <a:p>
            <a:pPr algn="just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itchFamily="34" charset="0"/>
              </a:rPr>
              <a:t>4- instability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itchFamily="34" charset="0"/>
              </a:rPr>
              <a:t>due to an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itchFamily="34" charset="0"/>
              </a:rPr>
              <a:t>unfavorable pH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itchFamily="34" charset="0"/>
              </a:rPr>
              <a:t>in the crystalline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itchFamily="34" charset="0"/>
              </a:rPr>
              <a:t>microenvironment.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925271"/>
      </p:ext>
    </p:extLst>
  </p:cSld>
  <p:clrMapOvr>
    <a:masterClrMapping/>
  </p:clrMapOvr>
  <p:transition spd="med" advClick="0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6579966"/>
      </p:ext>
    </p:extLst>
  </p:cSld>
  <p:clrMapOvr>
    <a:masterClrMapping/>
  </p:clrMapOvr>
  <p:transition spd="med" advClick="0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Prodrugs: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1816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Formed with any organic molecule having </a:t>
            </a:r>
            <a:r>
              <a:rPr lang="en-US" dirty="0"/>
              <a:t>a </a:t>
            </a:r>
            <a:r>
              <a:rPr lang="en-US" dirty="0" smtClean="0"/>
              <a:t>chemically reactive </a:t>
            </a:r>
            <a:r>
              <a:rPr lang="en-US" dirty="0"/>
              <a:t>functional group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B050"/>
                </a:solidFill>
                <a:latin typeface="Berlin Sans FB Demi" pitchFamily="34" charset="0"/>
              </a:rPr>
              <a:t>Prodrugs: </a:t>
            </a:r>
            <a:r>
              <a:rPr lang="en-US" dirty="0" smtClean="0"/>
              <a:t>synthetic derivatives </a:t>
            </a:r>
            <a:r>
              <a:rPr lang="en-US" dirty="0"/>
              <a:t>(e.g., esters and amides) </a:t>
            </a:r>
            <a:r>
              <a:rPr lang="en-US" dirty="0" smtClean="0"/>
              <a:t>of drug </a:t>
            </a:r>
            <a:r>
              <a:rPr lang="en-US" dirty="0"/>
              <a:t>molecules that may have intrinsic </a:t>
            </a:r>
            <a:r>
              <a:rPr lang="en-US" dirty="0" smtClean="0"/>
              <a:t>pharmacologic activity </a:t>
            </a:r>
            <a:r>
              <a:rPr lang="en-US" dirty="0"/>
              <a:t>but usually must undergo </a:t>
            </a:r>
            <a:r>
              <a:rPr lang="en-US" dirty="0" smtClean="0"/>
              <a:t>some transformation </a:t>
            </a:r>
            <a:r>
              <a:rPr lang="en-US" dirty="0"/>
              <a:t>in vivo to liberate the active </a:t>
            </a:r>
            <a:r>
              <a:rPr lang="en-US" dirty="0" smtClean="0"/>
              <a:t>drug molecule.</a:t>
            </a:r>
          </a:p>
          <a:p>
            <a:pPr algn="just"/>
            <a:endParaRPr lang="en-US" dirty="0" smtClean="0"/>
          </a:p>
          <a:p>
            <a:pPr marL="0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  <a:latin typeface="Arial Black" pitchFamily="34" charset="0"/>
              </a:rPr>
              <a:t>Note:</a:t>
            </a:r>
            <a:r>
              <a:rPr lang="en-US" dirty="0" smtClean="0"/>
              <a:t> through </a:t>
            </a:r>
            <a:r>
              <a:rPr lang="en-US" dirty="0"/>
              <a:t>the formation of a </a:t>
            </a:r>
            <a:r>
              <a:rPr lang="en-US" dirty="0">
                <a:solidFill>
                  <a:srgbClr val="7030A0"/>
                </a:solidFill>
                <a:latin typeface="Berlin Sans FB Demi" pitchFamily="34" charset="0"/>
              </a:rPr>
              <a:t>prodrug</a:t>
            </a:r>
            <a:r>
              <a:rPr lang="en-US" dirty="0"/>
              <a:t>, </a:t>
            </a:r>
            <a:r>
              <a:rPr lang="en-US" dirty="0" smtClean="0">
                <a:solidFill>
                  <a:srgbClr val="7030A0"/>
                </a:solidFill>
                <a:latin typeface="Berlin Sans FB Demi" pitchFamily="34" charset="0"/>
              </a:rPr>
              <a:t>a variety </a:t>
            </a:r>
            <a:r>
              <a:rPr lang="en-US" dirty="0">
                <a:solidFill>
                  <a:srgbClr val="7030A0"/>
                </a:solidFill>
                <a:latin typeface="Berlin Sans FB Demi" pitchFamily="34" charset="0"/>
              </a:rPr>
              <a:t>of </a:t>
            </a:r>
            <a:r>
              <a:rPr lang="en-US" u="sng" dirty="0" smtClean="0">
                <a:solidFill>
                  <a:srgbClr val="7030A0"/>
                </a:solidFill>
                <a:latin typeface="Berlin Sans FB Demi" pitchFamily="34" charset="0"/>
              </a:rPr>
              <a:t>side </a:t>
            </a:r>
            <a:r>
              <a:rPr lang="en-US" u="sng" dirty="0">
                <a:solidFill>
                  <a:srgbClr val="7030A0"/>
                </a:solidFill>
                <a:latin typeface="Berlin Sans FB Demi" pitchFamily="34" charset="0"/>
              </a:rPr>
              <a:t>chains or functional groups </a:t>
            </a:r>
            <a:r>
              <a:rPr lang="en-US" u="sng" dirty="0" smtClean="0">
                <a:solidFill>
                  <a:srgbClr val="7030A0"/>
                </a:solidFill>
                <a:latin typeface="Berlin Sans FB Demi" pitchFamily="34" charset="0"/>
              </a:rPr>
              <a:t>may be </a:t>
            </a:r>
            <a:r>
              <a:rPr lang="en-US" u="sng" dirty="0">
                <a:solidFill>
                  <a:srgbClr val="7030A0"/>
                </a:solidFill>
                <a:latin typeface="Berlin Sans FB Demi" pitchFamily="34" charset="0"/>
              </a:rPr>
              <a:t>added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(</a:t>
            </a:r>
            <a:r>
              <a:rPr lang="en-US" b="1" dirty="0" smtClean="0"/>
              <a:t>to </a:t>
            </a:r>
            <a:r>
              <a:rPr lang="en-US" b="1" dirty="0"/>
              <a:t>improve the </a:t>
            </a:r>
            <a:r>
              <a:rPr lang="en-US" b="1" dirty="0" smtClean="0"/>
              <a:t>biologic </a:t>
            </a:r>
            <a:r>
              <a:rPr lang="en-US" b="1" dirty="0"/>
              <a:t>and/or </a:t>
            </a:r>
            <a:r>
              <a:rPr lang="en-US" b="1" dirty="0" smtClean="0"/>
              <a:t>pharmaceutical properties </a:t>
            </a:r>
            <a:r>
              <a:rPr lang="en-US" b="1" dirty="0"/>
              <a:t>of a </a:t>
            </a:r>
            <a:r>
              <a:rPr lang="en-US" b="1" dirty="0" smtClean="0"/>
              <a:t>compound).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55101472"/>
      </p:ext>
    </p:extLst>
  </p:cSld>
  <p:clrMapOvr>
    <a:masterClrMapping/>
  </p:clrMapOvr>
  <p:transition spd="med" advClick="0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4770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rgbClr val="00B050"/>
                </a:solidFill>
                <a:latin typeface="Berlin Sans FB Demi" pitchFamily="34" charset="0"/>
              </a:rPr>
              <a:t>Biological response parameters that altered by </a:t>
            </a:r>
            <a:r>
              <a:rPr lang="en-US" dirty="0">
                <a:solidFill>
                  <a:srgbClr val="00B050"/>
                </a:solidFill>
                <a:latin typeface="Berlin Sans FB Demi" pitchFamily="34" charset="0"/>
              </a:rPr>
              <a:t>prodrug formation </a:t>
            </a:r>
            <a:r>
              <a:rPr lang="en-US" dirty="0" smtClean="0">
                <a:solidFill>
                  <a:srgbClr val="00B050"/>
                </a:solidFill>
                <a:latin typeface="Berlin Sans FB Demi" pitchFamily="34" charset="0"/>
              </a:rPr>
              <a:t>are: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Absorption </a:t>
            </a:r>
            <a:r>
              <a:rPr lang="en-US" dirty="0"/>
              <a:t>due to </a:t>
            </a:r>
            <a:r>
              <a:rPr lang="en-US" dirty="0" smtClean="0"/>
              <a:t>increased lipophilicity </a:t>
            </a:r>
            <a:r>
              <a:rPr lang="en-US" dirty="0"/>
              <a:t>or increased water </a:t>
            </a:r>
            <a:r>
              <a:rPr lang="en-US" dirty="0" smtClean="0"/>
              <a:t>solubility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Duration </a:t>
            </a:r>
            <a:r>
              <a:rPr lang="en-US" dirty="0"/>
              <a:t>of action via blockade of a key </a:t>
            </a:r>
            <a:r>
              <a:rPr lang="en-US" dirty="0" smtClean="0"/>
              <a:t>metabolic site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Distribution </a:t>
            </a:r>
            <a:r>
              <a:rPr lang="en-US" dirty="0"/>
              <a:t>to organs due </a:t>
            </a:r>
            <a:r>
              <a:rPr lang="en-US" dirty="0" smtClean="0"/>
              <a:t>to changes </a:t>
            </a:r>
            <a:r>
              <a:rPr lang="en-US" dirty="0"/>
              <a:t>in lipophilicity. </a:t>
            </a:r>
            <a:endParaRPr lang="en-US" dirty="0" smtClean="0"/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FF0000"/>
                </a:solidFill>
                <a:latin typeface="Arial Rounded MT Bold" pitchFamily="34" charset="0"/>
              </a:rPr>
              <a:t>Ex:</a:t>
            </a:r>
            <a:r>
              <a:rPr lang="en-US" b="1" dirty="0" smtClean="0">
                <a:latin typeface="Arial Rounded MT Bold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Arial Rounded MT Bold" pitchFamily="34" charset="0"/>
              </a:rPr>
              <a:t>steroid and prostaglandin </a:t>
            </a:r>
            <a:r>
              <a:rPr lang="en-US" b="1" dirty="0">
                <a:solidFill>
                  <a:srgbClr val="FF0000"/>
                </a:solidFill>
                <a:latin typeface="Arial Rounded MT Bold" pitchFamily="34" charset="0"/>
              </a:rPr>
              <a:t>prodrug </a:t>
            </a:r>
            <a:endParaRPr lang="en-US" b="1" dirty="0" smtClean="0">
              <a:solidFill>
                <a:srgbClr val="FF0000"/>
              </a:solidFill>
              <a:latin typeface="Arial Rounded MT Bold" pitchFamily="34" charset="0"/>
            </a:endParaRPr>
          </a:p>
          <a:p>
            <a:pPr algn="just"/>
            <a:endParaRPr lang="en-US" dirty="0"/>
          </a:p>
          <a:p>
            <a:pPr marL="0" indent="0" algn="just">
              <a:buNone/>
            </a:pPr>
            <a:r>
              <a:rPr lang="en-US" dirty="0" smtClean="0">
                <a:solidFill>
                  <a:srgbClr val="00B050"/>
                </a:solidFill>
                <a:latin typeface="Berlin Sans FB Demi" pitchFamily="34" charset="0"/>
              </a:rPr>
              <a:t>Pharmaceutical improvements </a:t>
            </a:r>
            <a:r>
              <a:rPr lang="en-US" dirty="0">
                <a:solidFill>
                  <a:srgbClr val="00B050"/>
                </a:solidFill>
                <a:latin typeface="Berlin Sans FB Demi" pitchFamily="34" charset="0"/>
              </a:rPr>
              <a:t>resulting from prodrug </a:t>
            </a:r>
            <a:r>
              <a:rPr lang="en-US" dirty="0" smtClean="0">
                <a:solidFill>
                  <a:srgbClr val="00B050"/>
                </a:solidFill>
                <a:latin typeface="Berlin Sans FB Demi" pitchFamily="34" charset="0"/>
              </a:rPr>
              <a:t>formation include: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Stabilization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I</a:t>
            </a:r>
            <a:r>
              <a:rPr lang="en-US" dirty="0" smtClean="0"/>
              <a:t>ncrease </a:t>
            </a:r>
            <a:r>
              <a:rPr lang="en-US" dirty="0"/>
              <a:t>or </a:t>
            </a:r>
            <a:r>
              <a:rPr lang="en-US" dirty="0" smtClean="0"/>
              <a:t>decrease in solubility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Crystallinity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T</a:t>
            </a:r>
            <a:r>
              <a:rPr lang="en-US" dirty="0" smtClean="0"/>
              <a:t>aste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O</a:t>
            </a:r>
            <a:r>
              <a:rPr lang="en-US" dirty="0" smtClean="0"/>
              <a:t>dor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Reduced </a:t>
            </a:r>
            <a:r>
              <a:rPr lang="en-US" dirty="0"/>
              <a:t>pain on injection.</a:t>
            </a:r>
          </a:p>
        </p:txBody>
      </p:sp>
    </p:spTree>
    <p:extLst>
      <p:ext uri="{BB962C8B-B14F-4D97-AF65-F5344CB8AC3E}">
        <p14:creationId xmlns:p14="http://schemas.microsoft.com/office/powerpoint/2010/main" val="406336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honeycomb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Ex: Erythromycin </a:t>
            </a:r>
            <a:r>
              <a:rPr lang="en-US" dirty="0" err="1">
                <a:solidFill>
                  <a:srgbClr val="FF0000"/>
                </a:solidFill>
              </a:rPr>
              <a:t>estolate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200" dirty="0"/>
              <a:t>(prodrug with improved pharmaceutical </a:t>
            </a:r>
            <a:r>
              <a:rPr lang="en-US" sz="2200" dirty="0" smtClean="0"/>
              <a:t>properties)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5410200" cy="56388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rgbClr val="FF0000"/>
                </a:solidFill>
                <a:latin typeface="Berlin Sans FB Demi" pitchFamily="34" charset="0"/>
              </a:rPr>
              <a:t>Problem: </a:t>
            </a:r>
            <a:r>
              <a:rPr lang="en-US" b="1" dirty="0" smtClean="0">
                <a:solidFill>
                  <a:srgbClr val="0070C0"/>
                </a:solidFill>
                <a:latin typeface="Arial Narrow" pitchFamily="34" charset="0"/>
              </a:rPr>
              <a:t>In </a:t>
            </a:r>
            <a:r>
              <a:rPr lang="en-US" b="1" dirty="0">
                <a:solidFill>
                  <a:srgbClr val="0070C0"/>
                </a:solidFill>
                <a:latin typeface="Arial Narrow" pitchFamily="34" charset="0"/>
              </a:rPr>
              <a:t>aqueous solutions, </a:t>
            </a:r>
            <a:r>
              <a:rPr lang="en-US" b="1" dirty="0" smtClean="0">
                <a:solidFill>
                  <a:srgbClr val="0070C0"/>
                </a:solidFill>
                <a:latin typeface="Arial Narrow" pitchFamily="34" charset="0"/>
              </a:rPr>
              <a:t>protonated erythromycin </a:t>
            </a:r>
            <a:r>
              <a:rPr lang="en-US" b="1" dirty="0">
                <a:solidFill>
                  <a:srgbClr val="0070C0"/>
                </a:solidFill>
                <a:latin typeface="Arial Narrow" pitchFamily="34" charset="0"/>
              </a:rPr>
              <a:t>is water-soluble, has a bitter </a:t>
            </a:r>
            <a:r>
              <a:rPr lang="en-US" b="1" dirty="0" smtClean="0">
                <a:solidFill>
                  <a:srgbClr val="0070C0"/>
                </a:solidFill>
                <a:latin typeface="Arial Narrow" pitchFamily="34" charset="0"/>
              </a:rPr>
              <a:t>taste, and </a:t>
            </a:r>
            <a:r>
              <a:rPr lang="en-US" b="1" dirty="0">
                <a:solidFill>
                  <a:srgbClr val="0070C0"/>
                </a:solidFill>
                <a:latin typeface="Arial Narrow" pitchFamily="34" charset="0"/>
              </a:rPr>
              <a:t>is rapidly hydrolyzed in gastric </a:t>
            </a:r>
            <a:r>
              <a:rPr lang="en-US" b="1" dirty="0" smtClean="0">
                <a:solidFill>
                  <a:srgbClr val="0070C0"/>
                </a:solidFill>
                <a:latin typeface="Arial Narrow" pitchFamily="34" charset="0"/>
              </a:rPr>
              <a:t>acid (t10</a:t>
            </a:r>
            <a:r>
              <a:rPr lang="en-US" b="1" dirty="0">
                <a:solidFill>
                  <a:srgbClr val="0070C0"/>
                </a:solidFill>
                <a:latin typeface="Arial Narrow" pitchFamily="34" charset="0"/>
              </a:rPr>
              <a:t>% = 9 sec) to yield inactive decay products.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FF0000"/>
                </a:solidFill>
                <a:latin typeface="Berlin Sans FB Demi" pitchFamily="34" charset="0"/>
              </a:rPr>
              <a:t>Solution: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water-insoluble lauryl </a:t>
            </a:r>
            <a:r>
              <a:rPr lang="en-US" b="1" dirty="0">
                <a:solidFill>
                  <a:srgbClr val="0070C0"/>
                </a:solidFill>
              </a:rPr>
              <a:t>sulfate salt of the propionate ester </a:t>
            </a:r>
            <a:r>
              <a:rPr lang="en-US" b="1" dirty="0" smtClean="0">
                <a:solidFill>
                  <a:srgbClr val="0070C0"/>
                </a:solidFill>
              </a:rPr>
              <a:t>prodrug (</a:t>
            </a:r>
            <a:r>
              <a:rPr lang="en-US" b="1" dirty="0" err="1" smtClean="0">
                <a:solidFill>
                  <a:srgbClr val="0070C0"/>
                </a:solidFill>
              </a:rPr>
              <a:t>estolate</a:t>
            </a:r>
            <a:r>
              <a:rPr lang="en-US" b="1" dirty="0">
                <a:solidFill>
                  <a:srgbClr val="0070C0"/>
                </a:solidFill>
              </a:rPr>
              <a:t>) was formed for use in both </a:t>
            </a:r>
            <a:r>
              <a:rPr lang="en-US" b="1" dirty="0" smtClean="0">
                <a:solidFill>
                  <a:srgbClr val="0070C0"/>
                </a:solidFill>
              </a:rPr>
              <a:t>suspension and </a:t>
            </a:r>
            <a:r>
              <a:rPr lang="en-US" b="1" dirty="0">
                <a:solidFill>
                  <a:srgbClr val="0070C0"/>
                </a:solidFill>
              </a:rPr>
              <a:t>capsule dosage forms. </a:t>
            </a:r>
            <a:r>
              <a:rPr lang="en-US" b="1" dirty="0" smtClean="0">
                <a:solidFill>
                  <a:srgbClr val="00B050"/>
                </a:solidFill>
                <a:latin typeface="Berlin Sans FB Demi" pitchFamily="34" charset="0"/>
              </a:rPr>
              <a:t>But: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  <a:latin typeface="Berlin Sans FB Demi" pitchFamily="34" charset="0"/>
              </a:rPr>
              <a:t>Erythromycin propionate is </a:t>
            </a:r>
            <a:r>
              <a:rPr lang="en-US" dirty="0">
                <a:solidFill>
                  <a:srgbClr val="00B050"/>
                </a:solidFill>
                <a:latin typeface="Berlin Sans FB Demi" pitchFamily="34" charset="0"/>
              </a:rPr>
              <a:t>inactive as an antimicrobial and </a:t>
            </a:r>
            <a:r>
              <a:rPr lang="en-US" dirty="0" smtClean="0">
                <a:solidFill>
                  <a:srgbClr val="00B050"/>
                </a:solidFill>
                <a:latin typeface="Berlin Sans FB Demi" pitchFamily="34" charset="0"/>
              </a:rPr>
              <a:t>must undergo </a:t>
            </a:r>
            <a:r>
              <a:rPr lang="en-US" dirty="0">
                <a:solidFill>
                  <a:srgbClr val="00B050"/>
                </a:solidFill>
                <a:latin typeface="Berlin Sans FB Demi" pitchFamily="34" charset="0"/>
              </a:rPr>
              <a:t>ester hydrolysis to yield bioactive </a:t>
            </a:r>
            <a:r>
              <a:rPr lang="en-US" dirty="0" smtClean="0">
                <a:solidFill>
                  <a:srgbClr val="00B050"/>
                </a:solidFill>
                <a:latin typeface="Berlin Sans FB Demi" pitchFamily="34" charset="0"/>
              </a:rPr>
              <a:t>erythromycin.</a:t>
            </a:r>
          </a:p>
          <a:p>
            <a:pPr marL="0" indent="0" algn="just">
              <a:buNone/>
            </a:pPr>
            <a:endParaRPr lang="en-US" dirty="0">
              <a:latin typeface="Berlin Sans FB Demi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Arial Black" pitchFamily="34" charset="0"/>
              </a:rPr>
              <a:t>Ex: </a:t>
            </a:r>
            <a:r>
              <a:rPr lang="en-US" dirty="0" smtClean="0">
                <a:solidFill>
                  <a:srgbClr val="FF0000"/>
                </a:solidFill>
              </a:rPr>
              <a:t>In </a:t>
            </a:r>
            <a:r>
              <a:rPr lang="en-US" dirty="0">
                <a:solidFill>
                  <a:srgbClr val="FF0000"/>
                </a:solidFill>
              </a:rPr>
              <a:t>an oral </a:t>
            </a:r>
            <a:r>
              <a:rPr lang="en-US" dirty="0" err="1">
                <a:solidFill>
                  <a:srgbClr val="FF0000"/>
                </a:solidFill>
              </a:rPr>
              <a:t>q.i.d</a:t>
            </a:r>
            <a:r>
              <a:rPr lang="en-US" dirty="0">
                <a:solidFill>
                  <a:srgbClr val="FF0000"/>
                </a:solidFill>
              </a:rPr>
              <a:t>. bioavailability </a:t>
            </a:r>
            <a:r>
              <a:rPr lang="en-US" dirty="0" smtClean="0">
                <a:solidFill>
                  <a:srgbClr val="FF0000"/>
                </a:solidFill>
              </a:rPr>
              <a:t>comparison between enteric coated tablet of </a:t>
            </a:r>
            <a:r>
              <a:rPr lang="en-US" dirty="0">
                <a:solidFill>
                  <a:srgbClr val="FF0000"/>
                </a:solidFill>
              </a:rPr>
              <a:t>erythromycin base </a:t>
            </a:r>
            <a:r>
              <a:rPr lang="en-US" dirty="0" smtClean="0">
                <a:solidFill>
                  <a:srgbClr val="FF0000"/>
                </a:solidFill>
              </a:rPr>
              <a:t>and non enteric capsule erythromycin </a:t>
            </a:r>
            <a:r>
              <a:rPr lang="en-US" dirty="0" err="1" smtClean="0">
                <a:solidFill>
                  <a:srgbClr val="FF0000"/>
                </a:solidFill>
              </a:rPr>
              <a:t>estolate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lipophilic ester </a:t>
            </a:r>
            <a:r>
              <a:rPr lang="en-US" dirty="0"/>
              <a:t>prodrug was absorbed four times more </a:t>
            </a:r>
            <a:r>
              <a:rPr lang="en-US" dirty="0" smtClean="0"/>
              <a:t>efficiently than </a:t>
            </a:r>
            <a:r>
              <a:rPr lang="en-US" dirty="0"/>
              <a:t>the formulated free base, but </a:t>
            </a:r>
            <a:r>
              <a:rPr lang="en-US" dirty="0" smtClean="0"/>
              <a:t>hydrolyzed only </a:t>
            </a:r>
            <a:r>
              <a:rPr lang="en-US" dirty="0"/>
              <a:t>24% in serum to produce </a:t>
            </a:r>
            <a:r>
              <a:rPr lang="en-US" dirty="0" smtClean="0"/>
              <a:t>equivalent plasma </a:t>
            </a:r>
            <a:r>
              <a:rPr lang="en-US" dirty="0"/>
              <a:t>levels of bioactive erythromycin </a:t>
            </a:r>
            <a:r>
              <a:rPr lang="en-US" dirty="0" smtClean="0"/>
              <a:t>base.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prodrug </a:t>
            </a:r>
            <a:r>
              <a:rPr lang="en-US" dirty="0"/>
              <a:t>was used to overcome a </a:t>
            </a:r>
            <a:r>
              <a:rPr lang="en-US" dirty="0" smtClean="0"/>
              <a:t>pharmaceutical formulation </a:t>
            </a:r>
            <a:r>
              <a:rPr lang="en-US" dirty="0"/>
              <a:t>problem without </a:t>
            </a:r>
            <a:r>
              <a:rPr lang="en-US" dirty="0" smtClean="0"/>
              <a:t>compromising bioavailability</a:t>
            </a:r>
            <a:r>
              <a:rPr lang="en-US" dirty="0"/>
              <a:t>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438400" y="4419600"/>
            <a:ext cx="381000" cy="1450848"/>
            <a:chOff x="2438400" y="4492752"/>
            <a:chExt cx="381000" cy="1450848"/>
          </a:xfrm>
        </p:grpSpPr>
        <p:sp>
          <p:nvSpPr>
            <p:cNvPr id="4" name="Down Arrow 3"/>
            <p:cNvSpPr/>
            <p:nvPr/>
          </p:nvSpPr>
          <p:spPr>
            <a:xfrm>
              <a:off x="2438400" y="4492752"/>
              <a:ext cx="381000" cy="30784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Down Arrow 4"/>
            <p:cNvSpPr/>
            <p:nvPr/>
          </p:nvSpPr>
          <p:spPr>
            <a:xfrm>
              <a:off x="2438400" y="5715000"/>
              <a:ext cx="381000" cy="2286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638801" y="1066800"/>
            <a:ext cx="3428999" cy="5715000"/>
            <a:chOff x="5638801" y="1066800"/>
            <a:chExt cx="3428999" cy="571500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801" y="1066800"/>
              <a:ext cx="3428999" cy="2819399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801" y="3886200"/>
              <a:ext cx="3428999" cy="289560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7551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glitter pattern="hexagon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r>
              <a:rPr lang="en-US" dirty="0" smtClean="0"/>
              <a:t>Problem of prodrug: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6096000" cy="54864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n-US" sz="4400" dirty="0" smtClean="0">
                <a:solidFill>
                  <a:srgbClr val="0070C0"/>
                </a:solidFill>
                <a:latin typeface="Berlin Sans FB Demi" pitchFamily="34" charset="0"/>
              </a:rPr>
              <a:t>Prodrugs that have </a:t>
            </a:r>
            <a:r>
              <a:rPr lang="en-US" sz="4400" dirty="0">
                <a:solidFill>
                  <a:srgbClr val="0070C0"/>
                </a:solidFill>
                <a:latin typeface="Berlin Sans FB Demi" pitchFamily="34" charset="0"/>
              </a:rPr>
              <a:t>been esters </a:t>
            </a:r>
            <a:r>
              <a:rPr lang="en-US" sz="4400" dirty="0" smtClean="0">
                <a:solidFill>
                  <a:srgbClr val="0070C0"/>
                </a:solidFill>
                <a:latin typeface="Berlin Sans FB Demi" pitchFamily="34" charset="0"/>
              </a:rPr>
              <a:t>or amides designed </a:t>
            </a:r>
            <a:r>
              <a:rPr lang="en-US" sz="4400" dirty="0">
                <a:solidFill>
                  <a:srgbClr val="0070C0"/>
                </a:solidFill>
                <a:latin typeface="Berlin Sans FB Demi" pitchFamily="34" charset="0"/>
              </a:rPr>
              <a:t>to </a:t>
            </a:r>
            <a:r>
              <a:rPr lang="en-US" sz="4400" dirty="0" smtClean="0">
                <a:solidFill>
                  <a:srgbClr val="0070C0"/>
                </a:solidFill>
                <a:latin typeface="Berlin Sans FB Demi" pitchFamily="34" charset="0"/>
              </a:rPr>
              <a:t>increase lipophilicity.</a:t>
            </a:r>
          </a:p>
          <a:p>
            <a:pPr algn="just"/>
            <a:endParaRPr lang="en-US" sz="4400" dirty="0">
              <a:solidFill>
                <a:srgbClr val="0070C0"/>
              </a:solidFill>
              <a:latin typeface="Berlin Sans FB Demi" pitchFamily="34" charset="0"/>
            </a:endParaRPr>
          </a:p>
          <a:p>
            <a:pPr marL="0" indent="0" algn="just">
              <a:buNone/>
            </a:pPr>
            <a:r>
              <a:rPr lang="en-US" sz="4400" dirty="0" smtClean="0">
                <a:solidFill>
                  <a:srgbClr val="0070C0"/>
                </a:solidFill>
                <a:latin typeface="Berlin Sans FB Demi" pitchFamily="34" charset="0"/>
              </a:rPr>
              <a:t>Decreases </a:t>
            </a:r>
            <a:r>
              <a:rPr lang="en-US" sz="4400" dirty="0">
                <a:solidFill>
                  <a:srgbClr val="0070C0"/>
                </a:solidFill>
                <a:latin typeface="Berlin Sans FB Demi" pitchFamily="34" charset="0"/>
              </a:rPr>
              <a:t>water solubility and thus decreases </a:t>
            </a:r>
            <a:r>
              <a:rPr lang="en-US" sz="4400" dirty="0" smtClean="0">
                <a:solidFill>
                  <a:srgbClr val="0070C0"/>
                </a:solidFill>
                <a:latin typeface="Berlin Sans FB Demi" pitchFamily="34" charset="0"/>
              </a:rPr>
              <a:t>the concentration </a:t>
            </a:r>
            <a:r>
              <a:rPr lang="en-US" sz="4400" dirty="0">
                <a:solidFill>
                  <a:srgbClr val="0070C0"/>
                </a:solidFill>
                <a:latin typeface="Berlin Sans FB Demi" pitchFamily="34" charset="0"/>
              </a:rPr>
              <a:t>gradient across the cell </a:t>
            </a:r>
            <a:r>
              <a:rPr lang="en-US" sz="4400" dirty="0" smtClean="0">
                <a:solidFill>
                  <a:srgbClr val="0070C0"/>
                </a:solidFill>
                <a:latin typeface="Berlin Sans FB Demi" pitchFamily="34" charset="0"/>
              </a:rPr>
              <a:t>membrane, </a:t>
            </a:r>
            <a:r>
              <a:rPr lang="en-US" sz="4400" dirty="0">
                <a:solidFill>
                  <a:srgbClr val="0070C0"/>
                </a:solidFill>
                <a:latin typeface="Berlin Sans FB Demi" pitchFamily="34" charset="0"/>
              </a:rPr>
              <a:t>which controls the rate of drug absorption.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3600" b="1" u="sng" dirty="0" smtClean="0">
                <a:solidFill>
                  <a:srgbClr val="FF0000"/>
                </a:solidFill>
                <a:latin typeface="Arial Rounded MT Bold" pitchFamily="34" charset="0"/>
              </a:rPr>
              <a:t>Solution:</a:t>
            </a:r>
            <a:r>
              <a:rPr lang="en-US" sz="3600" b="1" dirty="0" smtClean="0"/>
              <a:t> </a:t>
            </a:r>
            <a:r>
              <a:rPr lang="en-US" dirty="0" smtClean="0">
                <a:solidFill>
                  <a:srgbClr val="FF0000"/>
                </a:solidFill>
                <a:latin typeface="Arial Rounded MT Bold" pitchFamily="34" charset="0"/>
              </a:rPr>
              <a:t>making </a:t>
            </a:r>
            <a:r>
              <a:rPr lang="en-US" dirty="0">
                <a:solidFill>
                  <a:srgbClr val="FF0000"/>
                </a:solidFill>
                <a:latin typeface="Arial Rounded MT Bold" pitchFamily="34" charset="0"/>
              </a:rPr>
              <a:t>of water soluble prodrugs by adding selected amino </a:t>
            </a:r>
            <a:r>
              <a:rPr lang="en-US" dirty="0" smtClean="0">
                <a:solidFill>
                  <a:srgbClr val="FF0000"/>
                </a:solidFill>
                <a:latin typeface="Arial Rounded MT Bold" pitchFamily="34" charset="0"/>
              </a:rPr>
              <a:t>acids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Berlin Sans FB Demi" pitchFamily="34" charset="0"/>
              </a:rPr>
              <a:t>(ex: lysine </a:t>
            </a:r>
            <a:r>
              <a:rPr lang="en-US" dirty="0">
                <a:solidFill>
                  <a:srgbClr val="00B050"/>
                </a:solidFill>
                <a:latin typeface="Berlin Sans FB Demi" pitchFamily="34" charset="0"/>
              </a:rPr>
              <a:t>ester prodrug of </a:t>
            </a:r>
            <a:r>
              <a:rPr lang="en-US" dirty="0" err="1" smtClean="0">
                <a:solidFill>
                  <a:srgbClr val="00B050"/>
                </a:solidFill>
                <a:latin typeface="Berlin Sans FB Demi" pitchFamily="34" charset="0"/>
              </a:rPr>
              <a:t>estrone</a:t>
            </a:r>
            <a:r>
              <a:rPr lang="en-US" dirty="0" smtClean="0">
                <a:solidFill>
                  <a:srgbClr val="00B050"/>
                </a:solidFill>
                <a:latin typeface="Berlin Sans FB Demi" pitchFamily="34" charset="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  <a:latin typeface="Arial Rounded MT Bold" pitchFamily="34" charset="0"/>
              </a:rPr>
              <a:t>that </a:t>
            </a:r>
            <a:r>
              <a:rPr lang="en-US" dirty="0">
                <a:solidFill>
                  <a:srgbClr val="FF0000"/>
                </a:solidFill>
                <a:latin typeface="Arial Rounded MT Bold" pitchFamily="34" charset="0"/>
              </a:rPr>
              <a:t>are substrates for enzymes </a:t>
            </a:r>
            <a:r>
              <a:rPr lang="en-US" dirty="0" smtClean="0">
                <a:solidFill>
                  <a:srgbClr val="FF0000"/>
                </a:solidFill>
                <a:latin typeface="Arial Rounded MT Bold" pitchFamily="34" charset="0"/>
              </a:rPr>
              <a:t>located </a:t>
            </a:r>
            <a:r>
              <a:rPr lang="en-US" dirty="0">
                <a:solidFill>
                  <a:srgbClr val="FF0000"/>
                </a:solidFill>
                <a:latin typeface="Arial Rounded MT Bold" pitchFamily="34" charset="0"/>
              </a:rPr>
              <a:t>in </a:t>
            </a:r>
            <a:r>
              <a:rPr lang="en-US" dirty="0" smtClean="0">
                <a:solidFill>
                  <a:srgbClr val="FF0000"/>
                </a:solidFill>
                <a:latin typeface="Arial Rounded MT Bold" pitchFamily="34" charset="0"/>
              </a:rPr>
              <a:t>the intestinal </a:t>
            </a:r>
            <a:r>
              <a:rPr lang="en-US" dirty="0">
                <a:solidFill>
                  <a:srgbClr val="FF0000"/>
                </a:solidFill>
                <a:latin typeface="Arial Rounded MT Bold" pitchFamily="34" charset="0"/>
              </a:rPr>
              <a:t>brush border</a:t>
            </a:r>
            <a:r>
              <a:rPr lang="en-US" dirty="0" smtClean="0">
                <a:solidFill>
                  <a:srgbClr val="FF0000"/>
                </a:solidFill>
                <a:latin typeface="Arial Rounded MT Bold" pitchFamily="34" charset="0"/>
              </a:rPr>
              <a:t>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Assuming </a:t>
            </a:r>
            <a:r>
              <a:rPr lang="en-US" dirty="0"/>
              <a:t>that </a:t>
            </a:r>
            <a:r>
              <a:rPr lang="en-US" dirty="0" smtClean="0"/>
              <a:t>enzyme cleavage </a:t>
            </a:r>
            <a:r>
              <a:rPr lang="en-US" dirty="0"/>
              <a:t>was not rate-limiting, and that the </a:t>
            </a:r>
            <a:r>
              <a:rPr lang="en-US" dirty="0" smtClean="0"/>
              <a:t>liberated drug </a:t>
            </a:r>
            <a:r>
              <a:rPr lang="en-US" dirty="0"/>
              <a:t>molecule would remain in the </a:t>
            </a:r>
            <a:r>
              <a:rPr lang="en-US" dirty="0" smtClean="0"/>
              <a:t>lipophilic membrane</a:t>
            </a:r>
            <a:r>
              <a:rPr lang="en-US" dirty="0"/>
              <a:t>, then the resulting </a:t>
            </a:r>
            <a:r>
              <a:rPr lang="en-US" dirty="0" smtClean="0"/>
              <a:t>membrane transport </a:t>
            </a:r>
            <a:r>
              <a:rPr lang="en-US" dirty="0"/>
              <a:t>of the parent compound should be </a:t>
            </a:r>
            <a:r>
              <a:rPr lang="en-US" dirty="0" smtClean="0"/>
              <a:t>very rapid</a:t>
            </a:r>
            <a:r>
              <a:rPr lang="en-US" dirty="0"/>
              <a:t>, owing to the large concentration </a:t>
            </a:r>
            <a:r>
              <a:rPr lang="en-US" dirty="0" smtClean="0"/>
              <a:t>gradient of </a:t>
            </a:r>
            <a:r>
              <a:rPr lang="en-US" dirty="0"/>
              <a:t>liberated drug across the </a:t>
            </a:r>
            <a:r>
              <a:rPr lang="en-US" dirty="0" smtClean="0"/>
              <a:t>membrane. </a:t>
            </a:r>
          </a:p>
        </p:txBody>
      </p:sp>
      <p:sp>
        <p:nvSpPr>
          <p:cNvPr id="4" name="Down Arrow 3"/>
          <p:cNvSpPr/>
          <p:nvPr/>
        </p:nvSpPr>
        <p:spPr>
          <a:xfrm>
            <a:off x="3124200" y="1905000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124200" y="4764024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1" y="1143000"/>
            <a:ext cx="2667000" cy="565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5879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vortex dir="r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2469</TotalTime>
  <Words>2999</Words>
  <Application>Microsoft Office PowerPoint</Application>
  <PresentationFormat>On-screen Show (4:3)</PresentationFormat>
  <Paragraphs>284</Paragraphs>
  <Slides>35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Trek</vt:lpstr>
      <vt:lpstr>Preformulation</vt:lpstr>
      <vt:lpstr>Prefeormulation</vt:lpstr>
      <vt:lpstr>PowerPoint Presentation</vt:lpstr>
      <vt:lpstr>Salts:</vt:lpstr>
      <vt:lpstr>PowerPoint Presentation</vt:lpstr>
      <vt:lpstr>Prodrugs:</vt:lpstr>
      <vt:lpstr>PowerPoint Presentation</vt:lpstr>
      <vt:lpstr>Ex: Erythromycin estolate (prodrug with improved pharmaceutical properties)</vt:lpstr>
      <vt:lpstr>Problem of prodrug:</vt:lpstr>
      <vt:lpstr>PowerPoint Presentation</vt:lpstr>
      <vt:lpstr>Bulk Characterization</vt:lpstr>
      <vt:lpstr>PowerPoint Presentation</vt:lpstr>
      <vt:lpstr>PowerPoint Presentation</vt:lpstr>
      <vt:lpstr>PowerPoint Presentation</vt:lpstr>
      <vt:lpstr>Note and example</vt:lpstr>
      <vt:lpstr>PowerPoint Presentation</vt:lpstr>
      <vt:lpstr>Characterization of polymorphic and solvated form involve:</vt:lpstr>
      <vt:lpstr>2- Thermal analysis</vt:lpstr>
      <vt:lpstr>PowerPoint Presentation</vt:lpstr>
      <vt:lpstr>PowerPoint Presentation</vt:lpstr>
      <vt:lpstr>PowerPoint Presentation</vt:lpstr>
      <vt:lpstr>3- X-Ray</vt:lpstr>
      <vt:lpstr>Polymorphism</vt:lpstr>
      <vt:lpstr>PowerPoint Presentation</vt:lpstr>
      <vt:lpstr>Hygroscopicity</vt:lpstr>
      <vt:lpstr>PowerPoint Presentation</vt:lpstr>
      <vt:lpstr>Fine Particle Characterization</vt:lpstr>
      <vt:lpstr>2- Coulter counter and HIAC counter </vt:lpstr>
      <vt:lpstr>PowerPoint Presentation</vt:lpstr>
      <vt:lpstr>PowerPoint Presentation</vt:lpstr>
      <vt:lpstr>Bulk Density</vt:lpstr>
      <vt:lpstr>PowerPoint Presentation</vt:lpstr>
      <vt:lpstr>Powder Flow Properties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Preformulation</dc:title>
  <dc:creator>anas alhamdany</dc:creator>
  <cp:lastModifiedBy>anas alhamdany</cp:lastModifiedBy>
  <cp:revision>65</cp:revision>
  <dcterms:created xsi:type="dcterms:W3CDTF">2006-08-16T00:00:00Z</dcterms:created>
  <dcterms:modified xsi:type="dcterms:W3CDTF">2017-05-21T21:39:44Z</dcterms:modified>
</cp:coreProperties>
</file>