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2" r:id="rId5"/>
    <p:sldId id="263" r:id="rId6"/>
    <p:sldId id="264" r:id="rId7"/>
    <p:sldId id="269" r:id="rId8"/>
    <p:sldId id="270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aerobic_organism" TargetMode="External"/><Relationship Id="rId7" Type="http://schemas.openxmlformats.org/officeDocument/2006/relationships/hyperlink" Target="http://en.wikipedia.org/wiki/Cyst" TargetMode="External"/><Relationship Id="rId2" Type="http://schemas.openxmlformats.org/officeDocument/2006/relationships/hyperlink" Target="http://en.wikipedia.org/wiki/Flagell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Trichomoniasis" TargetMode="External"/><Relationship Id="rId5" Type="http://schemas.openxmlformats.org/officeDocument/2006/relationships/hyperlink" Target="http://en.wikipedia.org/wiki/Protozoan" TargetMode="External"/><Relationship Id="rId4" Type="http://schemas.openxmlformats.org/officeDocument/2006/relationships/hyperlink" Target="http://en.wikipedia.org/wiki/Flagella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nsitivity_(tests)" TargetMode="External"/><Relationship Id="rId7" Type="http://schemas.openxmlformats.org/officeDocument/2006/relationships/hyperlink" Target="http://en.wikipedia.org/wiki/Metronidazole" TargetMode="External"/><Relationship Id="rId2" Type="http://schemas.openxmlformats.org/officeDocument/2006/relationships/hyperlink" Target="http://en.wikipedia.org/wiki/Pap_tes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Polymerase_chain_reaction" TargetMode="External"/><Relationship Id="rId5" Type="http://schemas.openxmlformats.org/officeDocument/2006/relationships/hyperlink" Target="http://en.wikipedia.org/wiki/Transcription-mediated_amplification" TargetMode="External"/><Relationship Id="rId4" Type="http://schemas.openxmlformats.org/officeDocument/2006/relationships/hyperlink" Target="http://en.wikipedia.org/wiki/Rapid_strep_te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inary_fission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en.wikipedia.org/wiki/Protozoa" TargetMode="External"/><Relationship Id="rId7" Type="http://schemas.openxmlformats.org/officeDocument/2006/relationships/hyperlink" Target="http://en.wikipedia.org/wiki/Ventral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://en.wikipedia.org/wiki/Flagel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Epithelium" TargetMode="External"/><Relationship Id="rId11" Type="http://schemas.openxmlformats.org/officeDocument/2006/relationships/hyperlink" Target="http://en.wikipedia.org/wiki/Fecal-oral_route" TargetMode="External"/><Relationship Id="rId5" Type="http://schemas.openxmlformats.org/officeDocument/2006/relationships/hyperlink" Target="http://en.wikipedia.org/wiki/Giardiasis" TargetMode="External"/><Relationship Id="rId10" Type="http://schemas.openxmlformats.org/officeDocument/2006/relationships/hyperlink" Target="http://en.wikipedia.org/wiki/Microbial_cyst" TargetMode="External"/><Relationship Id="rId4" Type="http://schemas.openxmlformats.org/officeDocument/2006/relationships/hyperlink" Target="http://en.wikipedia.org/wiki/Parasite" TargetMode="External"/><Relationship Id="rId9" Type="http://schemas.openxmlformats.org/officeDocument/2006/relationships/hyperlink" Target="http://en.wikipedia.org/wiki/Lumen_(anatomy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cmdsc.files.wordpress.com/2010/04/giardia-trph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 </a:t>
            </a:r>
            <a:r>
              <a:rPr lang="en-US" sz="2400" b="1" smtClean="0">
                <a:solidFill>
                  <a:srgbClr val="FF0000"/>
                </a:solidFill>
              </a:rPr>
              <a:t>The flagellates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flagellate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: is a cell or organism with one or more whip-like organelles from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ectoplasm called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2" tooltip="Flagellum"/>
              </a:rPr>
              <a:t>flagella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. The flagellate protozoa includes: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(A)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flagellates of the digestive tract and genital organs: inhabiting the mouth, intestine, and genital tract are typically lumen parasites  ex.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Giardia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lamblia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in the duodenum and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Trichomonas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vaginalis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in the vagina may produce symptoms.   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(B)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flagellates of the blood and tissues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ex.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Leshmania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&amp;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Trypanosoma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+mj-cs"/>
              </a:rPr>
              <a:t>1-</a:t>
            </a:r>
            <a:r>
              <a:rPr lang="en-US" sz="2000" b="1" i="1" u="sng" dirty="0" smtClean="0">
                <a:solidFill>
                  <a:srgbClr val="FF0000"/>
                </a:solidFill>
                <a:cs typeface="+mj-cs"/>
              </a:rPr>
              <a:t>Trichomonas </a:t>
            </a:r>
            <a:r>
              <a:rPr lang="en-US" sz="2000" b="1" i="1" u="sng" dirty="0" err="1" smtClean="0">
                <a:solidFill>
                  <a:srgbClr val="FF0000"/>
                </a:solidFill>
                <a:cs typeface="+mj-cs"/>
              </a:rPr>
              <a:t>vaginali</a:t>
            </a:r>
            <a:r>
              <a:rPr lang="en-US" sz="2000" b="1" i="1" dirty="0" err="1" smtClean="0">
                <a:solidFill>
                  <a:srgbClr val="FF0000"/>
                </a:solidFill>
                <a:cs typeface="+mj-cs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cs typeface="+mj-cs"/>
              </a:rPr>
              <a:t>: </a:t>
            </a:r>
            <a:r>
              <a:rPr lang="en-US" sz="2000" dirty="0" smtClean="0">
                <a:cs typeface="+mj-cs"/>
              </a:rPr>
              <a:t>is an </a:t>
            </a:r>
            <a:r>
              <a:rPr lang="en-US" sz="2000" u="sng" dirty="0" smtClean="0">
                <a:cs typeface="+mj-cs"/>
                <a:hlinkClick r:id="rId3" tooltip="Anaerobic organism"/>
              </a:rPr>
              <a:t>anaerobic</a:t>
            </a:r>
            <a:r>
              <a:rPr lang="en-US" sz="2000" dirty="0" smtClean="0">
                <a:cs typeface="+mj-cs"/>
              </a:rPr>
              <a:t>, </a:t>
            </a:r>
            <a:r>
              <a:rPr lang="en-US" sz="2000" u="sng" dirty="0" smtClean="0">
                <a:cs typeface="+mj-cs"/>
                <a:hlinkClick r:id="rId4" tooltip="Flagellate"/>
              </a:rPr>
              <a:t>flagellated</a:t>
            </a:r>
            <a:r>
              <a:rPr lang="en-US" sz="2000" dirty="0" smtClean="0">
                <a:cs typeface="+mj-cs"/>
              </a:rPr>
              <a:t> </a:t>
            </a:r>
            <a:r>
              <a:rPr lang="en-US" sz="2000" u="sng" dirty="0" smtClean="0">
                <a:cs typeface="+mj-cs"/>
                <a:hlinkClick r:id="rId5" tooltip="Protozoan"/>
              </a:rPr>
              <a:t>protozoan</a:t>
            </a:r>
            <a:r>
              <a:rPr lang="en-US" sz="2000" dirty="0" smtClean="0">
                <a:cs typeface="+mj-cs"/>
              </a:rPr>
              <a:t> parasite and the causative agent of </a:t>
            </a:r>
            <a:r>
              <a:rPr lang="en-US" sz="2000" u="sng" dirty="0" err="1" smtClean="0">
                <a:cs typeface="+mj-cs"/>
                <a:hlinkClick r:id="rId6" tooltip="Trichomoniasis"/>
              </a:rPr>
              <a:t>trichomoniasis</a:t>
            </a:r>
            <a:r>
              <a:rPr lang="en-US" sz="2000" dirty="0" smtClean="0">
                <a:cs typeface="+mj-cs"/>
              </a:rPr>
              <a:t>. </a:t>
            </a:r>
            <a:r>
              <a:rPr lang="en-US" sz="2000" dirty="0" err="1" smtClean="0">
                <a:cs typeface="+mj-cs"/>
              </a:rPr>
              <a:t>Trichomoniasis</a:t>
            </a:r>
            <a:r>
              <a:rPr lang="en-US" sz="2000" dirty="0" smtClean="0">
                <a:cs typeface="+mj-cs"/>
              </a:rPr>
              <a:t> is a sexually transmitted disease (STD) caused by a small organism called </a:t>
            </a:r>
            <a:r>
              <a:rPr lang="en-US" sz="2000" i="1" dirty="0" err="1" smtClean="0">
                <a:cs typeface="+mj-cs"/>
              </a:rPr>
              <a:t>Trichomonas</a:t>
            </a:r>
            <a:r>
              <a:rPr lang="en-US" sz="2000" i="1" dirty="0" smtClean="0">
                <a:cs typeface="+mj-cs"/>
              </a:rPr>
              <a:t> </a:t>
            </a:r>
            <a:r>
              <a:rPr lang="en-US" sz="2000" i="1" dirty="0" err="1" smtClean="0">
                <a:cs typeface="+mj-cs"/>
              </a:rPr>
              <a:t>vaginalis</a:t>
            </a:r>
            <a:r>
              <a:rPr lang="en-US" sz="2000" i="1" dirty="0" smtClean="0">
                <a:cs typeface="+mj-cs"/>
              </a:rPr>
              <a:t>.</a:t>
            </a:r>
            <a:r>
              <a:rPr lang="en-US" sz="2000" dirty="0" smtClean="0">
                <a:cs typeface="+mj-cs"/>
              </a:rPr>
              <a:t> Infection rates between men and women are similar with women being symptomatic, while infections in men are usually asymptomatic.</a:t>
            </a:r>
            <a:r>
              <a:rPr lang="en-US" sz="2000" i="1" dirty="0" smtClean="0">
                <a:cs typeface="+mj-cs"/>
              </a:rPr>
              <a:t> T. </a:t>
            </a:r>
            <a:r>
              <a:rPr lang="en-US" sz="2000" i="1" dirty="0" err="1" smtClean="0">
                <a:cs typeface="+mj-cs"/>
              </a:rPr>
              <a:t>vaginalis</a:t>
            </a:r>
            <a:r>
              <a:rPr lang="en-US" sz="2000" dirty="0" smtClean="0">
                <a:cs typeface="+mj-cs"/>
              </a:rPr>
              <a:t> does not have a </a:t>
            </a:r>
            <a:r>
              <a:rPr lang="en-US" sz="2000" u="sng" dirty="0" smtClean="0">
                <a:cs typeface="+mj-cs"/>
                <a:hlinkClick r:id="rId7" tooltip="Cyst"/>
              </a:rPr>
              <a:t>cyst</a:t>
            </a:r>
            <a:r>
              <a:rPr lang="en-US" sz="2000" dirty="0" smtClean="0">
                <a:cs typeface="+mj-cs"/>
              </a:rPr>
              <a:t> form, organisms can survive for up to 24 hours in urine, semen, or even water samples. Another two species are found in humans (</a:t>
            </a:r>
            <a:r>
              <a:rPr lang="en-US" sz="2000" i="1" dirty="0" smtClean="0">
                <a:cs typeface="+mj-cs"/>
              </a:rPr>
              <a:t>T. </a:t>
            </a:r>
            <a:r>
              <a:rPr lang="en-US" sz="2000" i="1" dirty="0" err="1" smtClean="0">
                <a:cs typeface="+mj-cs"/>
              </a:rPr>
              <a:t>hominis</a:t>
            </a:r>
            <a:r>
              <a:rPr lang="en-US" sz="2000" dirty="0" smtClean="0">
                <a:cs typeface="+mj-cs"/>
              </a:rPr>
              <a:t> in the large intestine and </a:t>
            </a:r>
            <a:r>
              <a:rPr lang="en-US" sz="2000" i="1" dirty="0" smtClean="0">
                <a:cs typeface="+mj-cs"/>
              </a:rPr>
              <a:t>T. </a:t>
            </a:r>
            <a:r>
              <a:rPr lang="en-US" sz="2000" i="1" dirty="0" err="1" smtClean="0">
                <a:cs typeface="+mj-cs"/>
              </a:rPr>
              <a:t>tenax</a:t>
            </a:r>
            <a:r>
              <a:rPr lang="en-US" sz="2000" dirty="0" smtClean="0">
                <a:cs typeface="+mj-cs"/>
              </a:rPr>
              <a:t> in the mouth) are considered harmless </a:t>
            </a:r>
            <a:r>
              <a:rPr lang="en-US" sz="2000" dirty="0" err="1" smtClean="0">
                <a:cs typeface="+mj-cs"/>
              </a:rPr>
              <a:t>commensals</a:t>
            </a:r>
            <a:r>
              <a:rPr lang="en-US" sz="2000" dirty="0" smtClean="0">
                <a:cs typeface="+mj-cs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outhampton.ac.uk/~ceb/Diagnosis/Vol3.h3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o.quizlet.com/tWWJfCUmi7RkX2KAPbdmfA_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Laboratory Diagnosis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A-The characteristic lemon shaped cysts can be seen in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formol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-ether concentrate.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B- Motile organisms can be seen in a wet preparation of a fresh stool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638800"/>
            <a:ext cx="2009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791200"/>
            <a:ext cx="6438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CYST</a:t>
            </a:r>
            <a:endParaRPr lang="ar-IQ" b="1" dirty="0">
              <a:cs typeface="+mj-cs"/>
            </a:endParaRPr>
          </a:p>
        </p:txBody>
      </p:sp>
      <p:pic>
        <p:nvPicPr>
          <p:cNvPr id="2050" name="Picture 2" descr="http://o.quizlet.com/geleQsVcTN90SaCyy85YXA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0"/>
            <a:ext cx="4419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242404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50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198990"/>
            <a:ext cx="4509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  <p:sp>
        <p:nvSpPr>
          <p:cNvPr id="5" name="Rectangle 4"/>
          <p:cNvSpPr/>
          <p:nvPr/>
        </p:nvSpPr>
        <p:spPr>
          <a:xfrm>
            <a:off x="5486400" y="6198990"/>
            <a:ext cx="114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CYST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mymedical.tpub.com/MD0842/MD08420034im.jpg"/>
          <p:cNvPicPr>
            <a:picLocks noChangeAspect="1" noChangeArrowheads="1"/>
          </p:cNvPicPr>
          <p:nvPr/>
        </p:nvPicPr>
        <p:blipFill>
          <a:blip r:embed="rId2"/>
          <a:srcRect l="6897" t="44467" r="14942" b="14431"/>
          <a:stretch>
            <a:fillRect/>
          </a:stretch>
        </p:blipFill>
        <p:spPr bwMode="auto">
          <a:xfrm>
            <a:off x="762000" y="7620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nthal, Ruth, and Russell Cheadle. &quot;Trichomonas vaginalis.&quot; Cartoon. Medical Parasitology. 4th ed. Philadelphia: F.A. Davis Company, 1996. 78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7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1.bp.blogspot.com/-YaPY70rOT_4/UU76MyyhUvI/AAAAAAAAAJU/XyAEa72HKWg/s1600/Trichomonas_Vaginali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5943600"/>
            <a:ext cx="1552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cs typeface="+mj-cs"/>
              </a:rPr>
              <a:t>Laboratory Diagnosis</a:t>
            </a:r>
            <a:endParaRPr lang="ar-IQ" sz="2000" b="1" dirty="0" smtClean="0">
              <a:solidFill>
                <a:srgbClr val="FF0000"/>
              </a:solidFill>
              <a:cs typeface="+mj-cs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1- Classically, with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2" tooltip="Pap test"/>
              </a:rPr>
              <a:t>cervical smear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infected women have a transparent "halo" around their superficial cell nucleus. It is unreliably detected by studying a genital discharge or with a cervical smear because of their low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3" tooltip="Sensitivity (tests)"/>
              </a:rPr>
              <a:t>sensitivity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vaginalis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was traditionally diagnosed via a wet mount, in which "corkscrew" motility was observed.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2-Currently, the most common method of diagnosis is via culture ex. Diamond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'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s medium with a sensitivity range of 75-95%.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3-Newer methods, such as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4" tooltip="Rapid strep test"/>
              </a:rPr>
              <a:t>rapid antigen testing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and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5" tooltip="Transcription-mediated amplification"/>
              </a:rPr>
              <a:t>transcription-mediated amplification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6" tooltip="Polymerase chain reaction"/>
              </a:rPr>
              <a:t>PCR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using specific primers.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Treatment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: 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for both pregnant and non-pregnant patients usually utilizes </a:t>
            </a:r>
            <a:r>
              <a:rPr kumimoji="0" lang="en-US" sz="20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  <a:hlinkClick r:id="rId7" tooltip="Metronidazole"/>
              </a:rPr>
              <a:t>metronidazole</a:t>
            </a:r>
            <a:r>
              <a:rPr kumimoji="0" lang="en-US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(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Flagyl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), but with caution especially in early stages of pregnancy 2000 mg by mouth once. Sexual partners, even if asymptomatic, should be treated concurrently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399" y="0"/>
            <a:ext cx="86868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2-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Trichomonas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hominis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This flagellate is cosmopolitan in its distribution. It is thought to be non-pathogenic although it has been associated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diarrhoeic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stools.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Laboratory Diagnosis</a:t>
            </a:r>
            <a:r>
              <a:rPr lang="en-US" sz="2000" dirty="0" smtClean="0"/>
              <a:t>: In a fresh stool, the flagellates move very rapidly in a jerky, non-directional </a:t>
            </a:r>
            <a:r>
              <a:rPr lang="en-US" sz="2000" dirty="0" err="1" smtClean="0"/>
              <a:t>manner.its</a:t>
            </a:r>
            <a:r>
              <a:rPr lang="en-US" sz="2000" dirty="0" smtClean="0"/>
              <a:t> swim with a characteristic wobbly movement, which makes them unmistakable during diagnosis.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3" name="Picture 2" descr="http://2.bp.blogspot.com/-6DdGoxMCC0o/T9qMHchhIVI/AAAAAAAAAnk/g3AcqIesf1w/s1600/Imagen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o.quizlet.com/-cifhSwyE659aD7OAKGdt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lamblia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Flagellate"/>
              </a:rPr>
              <a:t>flagellated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Protozoa"/>
              </a:rPr>
              <a:t>protozoan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Parasite"/>
              </a:rPr>
              <a:t>parasite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colonizes and reproduces in the small intestine, causing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Giardiasis"/>
              </a:rPr>
              <a:t>giardiasis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parasite attaches to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Epithelium"/>
              </a:rPr>
              <a:t>epithelium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Ventral"/>
              </a:rPr>
              <a:t>ventral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adhesive disc, and reproduces via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Binary fission"/>
              </a:rPr>
              <a:t>binary fission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remains confined to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Lumen (anatomy)"/>
              </a:rPr>
              <a:t>lumen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small intestine.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infection can occur through ingestion of dormant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tooltip="Microbial cyst"/>
              </a:rPr>
              <a:t> cysts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contaminated water, food, or by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tooltip="Fecal-oral route"/>
              </a:rPr>
              <a:t>fecal-oral route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through poor hygiene practices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2">
            <a:lum bright="-54000" contrast="72000"/>
          </a:blip>
          <a:srcRect/>
          <a:stretch>
            <a:fillRect/>
          </a:stretch>
        </p:blipFill>
        <p:spPr bwMode="auto">
          <a:xfrm>
            <a:off x="4648200" y="2286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Resize of 1A"/>
          <p:cNvPicPr>
            <a:picLocks noChangeAspect="1" noChangeArrowheads="1"/>
          </p:cNvPicPr>
          <p:nvPr/>
        </p:nvPicPr>
        <p:blipFill>
          <a:blip r:embed="rId13">
            <a:lum bright="-54000" contrast="84000"/>
            <a:grayscl/>
          </a:blip>
          <a:srcRect/>
          <a:stretch>
            <a:fillRect/>
          </a:stretch>
        </p:blipFill>
        <p:spPr bwMode="auto">
          <a:xfrm>
            <a:off x="990600" y="24384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6172200"/>
            <a:ext cx="1552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TROPHOZOITE</a:t>
            </a:r>
            <a:endParaRPr lang="ar-IQ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19800"/>
            <a:ext cx="6438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CYST</a:t>
            </a:r>
            <a:endParaRPr lang="ar-IQ" b="1" dirty="0"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cmdsc.files.wordpress.com/2010/04/giardia-trph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3581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95858" y="5460324"/>
            <a:ext cx="155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hsource.us/PH/PARA/Chapter_3_files/image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562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CYST</a:t>
            </a:r>
            <a:endParaRPr lang="ar-IQ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38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Laboratory Diagnosis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1-Trophozoites are found by examination of saline wet preparations of fresh,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diarrhoeic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stool, duodenal 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jejunal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aspirate or in a permanently stained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faecal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preparation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2-Cysts can be found by examination of the deposit of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formol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-ether concentrate of a stool preparation. The oval cysts with thick walls serve as characteristic features for these organisms. The flagella disintegrate and form a central ‘streak’ which becomes visible when stained with iodine or MIF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merthiolate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-iodine-formaldehyde).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4-</a:t>
            </a:r>
            <a:r>
              <a:rPr lang="en-US" sz="2000" b="1" i="1" u="sng" dirty="0" smtClean="0">
                <a:solidFill>
                  <a:srgbClr val="FF0000"/>
                </a:solidFill>
              </a:rPr>
              <a:t>Chilomastix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mesnili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is cosmopolitan in distribution although found more frequently in warm climates. It is thought to be non-pathogenic although the </a:t>
            </a:r>
            <a:r>
              <a:rPr lang="en-US" sz="2000" dirty="0" err="1" smtClean="0"/>
              <a:t>trophozoite</a:t>
            </a:r>
            <a:r>
              <a:rPr lang="en-US" sz="2000" dirty="0" smtClean="0"/>
              <a:t> has been associated with </a:t>
            </a:r>
            <a:r>
              <a:rPr lang="en-US" sz="2000" dirty="0" err="1" smtClean="0"/>
              <a:t>diarrhoeic</a:t>
            </a:r>
            <a:r>
              <a:rPr lang="en-US" sz="2000" dirty="0" smtClean="0"/>
              <a:t> stool. This is the largest flagellate found in the large intestine.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620</Words>
  <Application>Microsoft Office PowerPoint</Application>
  <PresentationFormat>عرض على الشاشة (3:4)‏</PresentationFormat>
  <Paragraphs>41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ASUS</cp:lastModifiedBy>
  <cp:revision>20</cp:revision>
  <dcterms:created xsi:type="dcterms:W3CDTF">2006-08-16T00:00:00Z</dcterms:created>
  <dcterms:modified xsi:type="dcterms:W3CDTF">2016-10-01T17:05:43Z</dcterms:modified>
</cp:coreProperties>
</file>