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76" r:id="rId4"/>
    <p:sldId id="269" r:id="rId5"/>
    <p:sldId id="258" r:id="rId6"/>
    <p:sldId id="259" r:id="rId7"/>
    <p:sldId id="260" r:id="rId8"/>
    <p:sldId id="261" r:id="rId9"/>
    <p:sldId id="264" r:id="rId10"/>
    <p:sldId id="262" r:id="rId11"/>
    <p:sldId id="265" r:id="rId12"/>
    <p:sldId id="271" r:id="rId13"/>
    <p:sldId id="266" r:id="rId14"/>
    <p:sldId id="267" r:id="rId15"/>
    <p:sldId id="277" r:id="rId16"/>
    <p:sldId id="268" r:id="rId17"/>
    <p:sldId id="274" r:id="rId18"/>
    <p:sldId id="273" r:id="rId19"/>
    <p:sldId id="275" r:id="rId20"/>
    <p:sldId id="278"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92" autoAdjust="0"/>
  </p:normalViewPr>
  <p:slideViewPr>
    <p:cSldViewPr>
      <p:cViewPr varScale="1">
        <p:scale>
          <a:sx n="83" d="100"/>
          <a:sy n="83" d="100"/>
        </p:scale>
        <p:origin x="-1416" y="-77"/>
      </p:cViewPr>
      <p:guideLst>
        <p:guide orient="horz" pos="2160"/>
        <p:guide pos="2880"/>
      </p:guideLst>
    </p:cSldViewPr>
  </p:slideViewPr>
  <p:outlineViewPr>
    <p:cViewPr>
      <p:scale>
        <a:sx n="33" d="100"/>
        <a:sy n="33" d="100"/>
      </p:scale>
      <p:origin x="14" y="37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4203865-5D95-4B13-BE0C-6739773189F5}" type="datetimeFigureOut">
              <a:rPr lang="ar-IQ" smtClean="0"/>
              <a:pPr/>
              <a:t>18/07/1437</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531D96C-C6AF-4FA1-9D3C-6DE3E062E5E1}" type="slidenum">
              <a:rPr lang="ar-IQ" smtClean="0"/>
              <a:pPr/>
              <a:t>‹#›</a:t>
            </a:fld>
            <a:endParaRPr lang="ar-IQ"/>
          </a:p>
        </p:txBody>
      </p:sp>
    </p:spTree>
    <p:extLst>
      <p:ext uri="{BB962C8B-B14F-4D97-AF65-F5344CB8AC3E}">
        <p14:creationId xmlns:p14="http://schemas.microsoft.com/office/powerpoint/2010/main" val="387142336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1D96C-C6AF-4FA1-9D3C-6DE3E062E5E1}" type="slidenum">
              <a:rPr lang="ar-IQ" smtClean="0"/>
              <a:pPr/>
              <a:t>1</a:t>
            </a:fld>
            <a:endParaRPr lang="ar-IQ"/>
          </a:p>
        </p:txBody>
      </p:sp>
    </p:spTree>
    <p:extLst>
      <p:ext uri="{BB962C8B-B14F-4D97-AF65-F5344CB8AC3E}">
        <p14:creationId xmlns:p14="http://schemas.microsoft.com/office/powerpoint/2010/main" val="3923746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A531D96C-C6AF-4FA1-9D3C-6DE3E062E5E1}" type="slidenum">
              <a:rPr lang="ar-IQ" smtClean="0"/>
              <a:pPr/>
              <a:t>8</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548FB1D-9096-4304-A1A3-C3FF25F2438E}" type="slidenum">
              <a:rPr lang="ar-IQ" smtClean="0"/>
              <a:pPr/>
              <a:t>‹#›</a:t>
            </a:fld>
            <a:endParaRPr lang="ar-IQ"/>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48FB1D-9096-4304-A1A3-C3FF25F2438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48FB1D-9096-4304-A1A3-C3FF25F2438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48FB1D-9096-4304-A1A3-C3FF25F2438E}" type="slidenum">
              <a:rPr lang="ar-IQ" smtClean="0"/>
              <a:pPr/>
              <a:t>‹#›</a:t>
            </a:fld>
            <a:endParaRPr lang="ar-IQ"/>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5" name="Footer Placeholder 4"/>
          <p:cNvSpPr>
            <a:spLocks noGrp="1"/>
          </p:cNvSpPr>
          <p:nvPr>
            <p:ph type="ftr" sz="quarter" idx="11"/>
          </p:nvPr>
        </p:nvSpPr>
        <p:spPr>
          <a:xfrm>
            <a:off x="800100" y="6172200"/>
            <a:ext cx="4000500" cy="457200"/>
          </a:xfrm>
        </p:spPr>
        <p:txBody>
          <a:bodyPr/>
          <a:lstStyle/>
          <a:p>
            <a:endParaRPr lang="ar-IQ"/>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548FB1D-9096-4304-A1A3-C3FF25F2438E}"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548FB1D-9096-4304-A1A3-C3FF25F2438E}" type="slidenum">
              <a:rPr lang="ar-IQ" smtClean="0"/>
              <a:pPr/>
              <a:t>‹#›</a:t>
            </a:fld>
            <a:endParaRPr lang="ar-IQ"/>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548FB1D-9096-4304-A1A3-C3FF25F2438E}" type="slidenum">
              <a:rPr lang="ar-IQ" smtClean="0"/>
              <a:pPr/>
              <a:t>‹#›</a:t>
            </a:fld>
            <a:endParaRPr lang="ar-IQ"/>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548FB1D-9096-4304-A1A3-C3FF25F2438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548FB1D-9096-4304-A1A3-C3FF25F2438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548FB1D-9096-4304-A1A3-C3FF25F2438E}" type="slidenum">
              <a:rPr lang="ar-IQ" smtClean="0"/>
              <a:pPr/>
              <a:t>‹#›</a:t>
            </a:fld>
            <a:endParaRPr lang="ar-IQ"/>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EE261A-45B8-4A61-831E-64BEE67F75B7}" type="datetimeFigureOut">
              <a:rPr lang="ar-IQ" smtClean="0"/>
              <a:pPr/>
              <a:t>18/07/1437</a:t>
            </a:fld>
            <a:endParaRPr lang="ar-IQ"/>
          </a:p>
        </p:txBody>
      </p:sp>
      <p:sp>
        <p:nvSpPr>
          <p:cNvPr id="6" name="Footer Placeholder 5"/>
          <p:cNvSpPr>
            <a:spLocks noGrp="1"/>
          </p:cNvSpPr>
          <p:nvPr>
            <p:ph type="ftr" sz="quarter" idx="11"/>
          </p:nvPr>
        </p:nvSpPr>
        <p:spPr>
          <a:xfrm>
            <a:off x="914400" y="6172200"/>
            <a:ext cx="3886200" cy="457200"/>
          </a:xfrm>
        </p:spPr>
        <p:txBody>
          <a:bodyPr/>
          <a:lstStyle/>
          <a:p>
            <a:endParaRPr lang="ar-IQ"/>
          </a:p>
        </p:txBody>
      </p:sp>
      <p:sp>
        <p:nvSpPr>
          <p:cNvPr id="7" name="Slide Number Placeholder 6"/>
          <p:cNvSpPr>
            <a:spLocks noGrp="1"/>
          </p:cNvSpPr>
          <p:nvPr>
            <p:ph type="sldNum" sz="quarter" idx="12"/>
          </p:nvPr>
        </p:nvSpPr>
        <p:spPr>
          <a:xfrm>
            <a:off x="146304" y="6208776"/>
            <a:ext cx="457200" cy="457200"/>
          </a:xfrm>
        </p:spPr>
        <p:txBody>
          <a:bodyPr/>
          <a:lstStyle/>
          <a:p>
            <a:fld id="{5548FB1D-9096-4304-A1A3-C3FF25F2438E}" type="slidenum">
              <a:rPr lang="ar-IQ" smtClean="0"/>
              <a:pPr/>
              <a:t>‹#›</a:t>
            </a:fld>
            <a:endParaRPr lang="ar-IQ"/>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4EE261A-45B8-4A61-831E-64BEE67F75B7}" type="datetimeFigureOut">
              <a:rPr lang="ar-IQ" smtClean="0"/>
              <a:pPr/>
              <a:t>18/07/1437</a:t>
            </a:fld>
            <a:endParaRPr lang="ar-IQ"/>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IQ"/>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548FB1D-9096-4304-A1A3-C3FF25F2438E}"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Isoelectric_poi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Lecture-4</a:t>
            </a:r>
            <a:r>
              <a:rPr lang="en-US" dirty="0" smtClean="0"/>
              <a:t/>
            </a:r>
            <a:br>
              <a:rPr lang="en-US" dirty="0" smtClean="0"/>
            </a:br>
            <a:endParaRPr lang="ar-IQ" dirty="0"/>
          </a:p>
        </p:txBody>
      </p:sp>
      <p:sp>
        <p:nvSpPr>
          <p:cNvPr id="3" name="Subtitle 2"/>
          <p:cNvSpPr>
            <a:spLocks noGrp="1"/>
          </p:cNvSpPr>
          <p:nvPr>
            <p:ph type="body" idx="1"/>
          </p:nvPr>
        </p:nvSpPr>
        <p:spPr>
          <a:xfrm>
            <a:off x="683568" y="2852936"/>
            <a:ext cx="7954143" cy="2321222"/>
          </a:xfrm>
        </p:spPr>
        <p:txBody>
          <a:bodyPr>
            <a:noAutofit/>
          </a:bodyPr>
          <a:lstStyle/>
          <a:p>
            <a:pPr algn="l" rtl="0"/>
            <a:r>
              <a:rPr lang="en-US" sz="4000" b="1" dirty="0" smtClean="0">
                <a:solidFill>
                  <a:schemeClr val="tx1"/>
                </a:solidFill>
                <a:latin typeface="Arial Black" pitchFamily="34" charset="0"/>
              </a:rPr>
              <a:t>Buffer components</a:t>
            </a:r>
          </a:p>
          <a:p>
            <a:pPr algn="l" rtl="0"/>
            <a:r>
              <a:rPr lang="en-GB" sz="4000" b="1" dirty="0" smtClean="0">
                <a:solidFill>
                  <a:schemeClr val="tx1"/>
                </a:solidFill>
                <a:latin typeface="Arial Black" pitchFamily="34" charset="0"/>
              </a:rPr>
              <a:t>Preservatives and osmotic agents</a:t>
            </a:r>
            <a:endParaRPr lang="en-US" sz="4000" b="1" dirty="0" smtClean="0">
              <a:solidFill>
                <a:schemeClr val="tx1"/>
              </a:solidFill>
              <a:latin typeface="Arial Black" pitchFamily="34" charset="0"/>
            </a:endParaRPr>
          </a:p>
          <a:p>
            <a:pPr algn="l"/>
            <a:endParaRPr lang="ar-IQ" dirty="0">
              <a:solidFill>
                <a:schemeClr val="tx1"/>
              </a:solidFill>
              <a:latin typeface="Arial Black"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 pavilion\Pictures\1-s2_0-S0301462204001644-gr2.jpg"/>
          <p:cNvPicPr>
            <a:picLocks noGrp="1" noChangeAspect="1" noChangeArrowheads="1"/>
          </p:cNvPicPr>
          <p:nvPr>
            <p:ph sz="quarter" idx="1"/>
          </p:nvPr>
        </p:nvPicPr>
        <p:blipFill>
          <a:blip r:embed="rId2" cstate="print"/>
          <a:srcRect/>
          <a:stretch>
            <a:fillRect/>
          </a:stretch>
        </p:blipFill>
        <p:spPr bwMode="auto">
          <a:xfrm>
            <a:off x="938343" y="836712"/>
            <a:ext cx="7473795" cy="511256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648072"/>
          </a:xfrm>
        </p:spPr>
        <p:style>
          <a:lnRef idx="1">
            <a:schemeClr val="accent3"/>
          </a:lnRef>
          <a:fillRef idx="2">
            <a:schemeClr val="accent3"/>
          </a:fillRef>
          <a:effectRef idx="1">
            <a:schemeClr val="accent3"/>
          </a:effectRef>
          <a:fontRef idx="minor">
            <a:schemeClr val="dk1"/>
          </a:fontRef>
        </p:style>
        <p:txBody>
          <a:bodyPr anchor="ctr">
            <a:noAutofit/>
          </a:bodyPr>
          <a:lstStyle/>
          <a:p>
            <a:pPr algn="ctr"/>
            <a:r>
              <a:rPr lang="en-US" sz="2400" b="1" dirty="0" smtClean="0">
                <a:solidFill>
                  <a:srgbClr val="FF0000"/>
                </a:solidFill>
                <a:latin typeface="Algerian" pitchFamily="82" charset="0"/>
              </a:rPr>
              <a:t>Shelf Life of Protein Based Pharmaceuticals </a:t>
            </a:r>
            <a:endParaRPr lang="ar-IQ" sz="2800" dirty="0">
              <a:solidFill>
                <a:srgbClr val="FF0000"/>
              </a:solidFill>
            </a:endParaRPr>
          </a:p>
        </p:txBody>
      </p:sp>
      <p:sp>
        <p:nvSpPr>
          <p:cNvPr id="3" name="Content Placeholder 2"/>
          <p:cNvSpPr>
            <a:spLocks noGrp="1"/>
          </p:cNvSpPr>
          <p:nvPr>
            <p:ph sz="quarter" idx="1"/>
          </p:nvPr>
        </p:nvSpPr>
        <p:spPr>
          <a:xfrm>
            <a:off x="685800" y="1143000"/>
            <a:ext cx="7772400" cy="5454352"/>
          </a:xfrm>
        </p:spPr>
        <p:txBody>
          <a:bodyPr>
            <a:normAutofit/>
          </a:bodyPr>
          <a:lstStyle/>
          <a:p>
            <a:pPr marL="0" indent="0" algn="l" rtl="0">
              <a:buNone/>
            </a:pPr>
            <a:r>
              <a:rPr lang="en-US" dirty="0" smtClean="0">
                <a:latin typeface="Arial Black" pitchFamily="34" charset="0"/>
              </a:rPr>
              <a:t>Protein can be stored: </a:t>
            </a:r>
          </a:p>
          <a:p>
            <a:pPr marL="0" indent="0" algn="l" rtl="0">
              <a:buNone/>
            </a:pPr>
            <a:r>
              <a:rPr lang="en-US" dirty="0" smtClean="0">
                <a:latin typeface="Aharoni" pitchFamily="2" charset="-79"/>
                <a:cs typeface="Aharoni" pitchFamily="2" charset="-79"/>
              </a:rPr>
              <a:t>(1) as an aqueous solution</a:t>
            </a:r>
          </a:p>
          <a:p>
            <a:pPr marL="0" indent="0" algn="l" rtl="0">
              <a:buNone/>
            </a:pPr>
            <a:r>
              <a:rPr lang="en-US" dirty="0" smtClean="0">
                <a:latin typeface="Aharoni" pitchFamily="2" charset="-79"/>
                <a:cs typeface="Aharoni" pitchFamily="2" charset="-79"/>
              </a:rPr>
              <a:t>(2) in freeze-dried form</a:t>
            </a:r>
          </a:p>
          <a:p>
            <a:pPr marL="0" indent="0" algn="l" rtl="0">
              <a:buNone/>
            </a:pPr>
            <a:r>
              <a:rPr lang="en-US" dirty="0" smtClean="0">
                <a:latin typeface="Aharoni" pitchFamily="2" charset="-79"/>
                <a:cs typeface="Aharoni" pitchFamily="2" charset="-79"/>
              </a:rPr>
              <a:t>(3) in dried form in a compacted state (tablet).</a:t>
            </a:r>
          </a:p>
          <a:p>
            <a:pPr marL="0" indent="0" algn="l" rtl="0">
              <a:buNone/>
            </a:pPr>
            <a:endParaRPr lang="en-US" dirty="0" smtClean="0"/>
          </a:p>
          <a:p>
            <a:pPr algn="just" rtl="0">
              <a:buNone/>
            </a:pPr>
            <a:r>
              <a:rPr lang="en-US" dirty="0" smtClean="0"/>
              <a:t>The </a:t>
            </a:r>
            <a:r>
              <a:rPr lang="en-US" b="1" dirty="0" smtClean="0"/>
              <a:t>stability of protein solutions</a:t>
            </a:r>
            <a:r>
              <a:rPr lang="en-US" dirty="0" smtClean="0"/>
              <a:t> strongly </a:t>
            </a:r>
            <a:r>
              <a:rPr lang="en-US" b="1" dirty="0" smtClean="0"/>
              <a:t>depends on </a:t>
            </a:r>
            <a:r>
              <a:rPr lang="en-US" dirty="0" smtClean="0"/>
              <a:t>factors such as </a:t>
            </a:r>
            <a:r>
              <a:rPr lang="en-US" b="1" dirty="0" smtClean="0">
                <a:solidFill>
                  <a:schemeClr val="accent6">
                    <a:lumMod val="50000"/>
                  </a:schemeClr>
                </a:solidFill>
              </a:rPr>
              <a:t>pH, ionic strength, temperature, and the presence of stabilizers</a:t>
            </a:r>
            <a:r>
              <a:rPr lang="en-US" dirty="0" smtClean="0"/>
              <a:t>. </a:t>
            </a:r>
          </a:p>
          <a:p>
            <a:pPr algn="just" rtl="0">
              <a:buNone/>
            </a:pPr>
            <a:r>
              <a:rPr lang="en-US" b="1" u="sng" dirty="0" smtClean="0">
                <a:solidFill>
                  <a:srgbClr val="FF0000"/>
                </a:solidFill>
              </a:rPr>
              <a:t>E.g.:</a:t>
            </a:r>
            <a:r>
              <a:rPr lang="en-US" b="1" dirty="0" smtClean="0">
                <a:solidFill>
                  <a:srgbClr val="FF0000"/>
                </a:solidFill>
              </a:rPr>
              <a:t> </a:t>
            </a:r>
            <a:r>
              <a:rPr lang="en-US" dirty="0" smtClean="0"/>
              <a:t>Figure 2 shows the pH dependence of α</a:t>
            </a:r>
            <a:r>
              <a:rPr lang="en-US" baseline="-25000" dirty="0" smtClean="0"/>
              <a:t>1</a:t>
            </a:r>
            <a:r>
              <a:rPr lang="en-US" dirty="0" smtClean="0"/>
              <a:t>-antitrypsin and clearly demonstrates the critical importance of pH on the shelf-life of proteins.</a:t>
            </a:r>
          </a:p>
          <a:p>
            <a:pPr algn="just" rtl="0">
              <a:buNone/>
            </a:pP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Group 76"/>
          <p:cNvGrpSpPr/>
          <p:nvPr/>
        </p:nvGrpSpPr>
        <p:grpSpPr>
          <a:xfrm>
            <a:off x="2051720" y="332656"/>
            <a:ext cx="5401972" cy="4041740"/>
            <a:chOff x="2051720" y="332656"/>
            <a:chExt cx="5401972" cy="4041740"/>
          </a:xfrm>
        </p:grpSpPr>
        <p:grpSp>
          <p:nvGrpSpPr>
            <p:cNvPr id="68" name="Group 67"/>
            <p:cNvGrpSpPr/>
            <p:nvPr/>
          </p:nvGrpSpPr>
          <p:grpSpPr>
            <a:xfrm>
              <a:off x="2051720" y="332656"/>
              <a:ext cx="5401972" cy="4041740"/>
              <a:chOff x="2051720" y="332656"/>
              <a:chExt cx="5401972" cy="4041740"/>
            </a:xfrm>
          </p:grpSpPr>
          <p:sp>
            <p:nvSpPr>
              <p:cNvPr id="55" name="TextBox 54"/>
              <p:cNvSpPr txBox="1"/>
              <p:nvPr/>
            </p:nvSpPr>
            <p:spPr>
              <a:xfrm>
                <a:off x="2843808" y="3789040"/>
                <a:ext cx="312907" cy="369332"/>
              </a:xfrm>
              <a:prstGeom prst="rect">
                <a:avLst/>
              </a:prstGeom>
              <a:noFill/>
            </p:spPr>
            <p:txBody>
              <a:bodyPr wrap="none" rtlCol="1">
                <a:spAutoFit/>
              </a:bodyPr>
              <a:lstStyle/>
              <a:p>
                <a:r>
                  <a:rPr lang="en-GB" dirty="0" smtClean="0"/>
                  <a:t>6</a:t>
                </a:r>
                <a:endParaRPr lang="ar-IQ" dirty="0"/>
              </a:p>
            </p:txBody>
          </p:sp>
          <p:grpSp>
            <p:nvGrpSpPr>
              <p:cNvPr id="67" name="Group 66"/>
              <p:cNvGrpSpPr/>
              <p:nvPr/>
            </p:nvGrpSpPr>
            <p:grpSpPr>
              <a:xfrm>
                <a:off x="2051720" y="332656"/>
                <a:ext cx="5401972" cy="4041740"/>
                <a:chOff x="779079" y="1484784"/>
                <a:chExt cx="5401972" cy="4041740"/>
              </a:xfrm>
            </p:grpSpPr>
            <p:grpSp>
              <p:nvGrpSpPr>
                <p:cNvPr id="66" name="Group 65"/>
                <p:cNvGrpSpPr/>
                <p:nvPr/>
              </p:nvGrpSpPr>
              <p:grpSpPr>
                <a:xfrm>
                  <a:off x="2339752" y="2564904"/>
                  <a:ext cx="3276352" cy="1548160"/>
                  <a:chOff x="2339752" y="2564904"/>
                  <a:chExt cx="3276352" cy="1548160"/>
                </a:xfrm>
              </p:grpSpPr>
              <p:sp>
                <p:nvSpPr>
                  <p:cNvPr id="20" name="Flowchart: Connector 19"/>
                  <p:cNvSpPr/>
                  <p:nvPr/>
                </p:nvSpPr>
                <p:spPr>
                  <a:xfrm>
                    <a:off x="2339752" y="2852936"/>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21" name="Flowchart: Connector 20"/>
                  <p:cNvSpPr/>
                  <p:nvPr/>
                </p:nvSpPr>
                <p:spPr>
                  <a:xfrm>
                    <a:off x="2987824" y="3645024"/>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22" name="Flowchart: Connector 21"/>
                  <p:cNvSpPr/>
                  <p:nvPr/>
                </p:nvSpPr>
                <p:spPr>
                  <a:xfrm>
                    <a:off x="3707904" y="4005064"/>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23" name="Flowchart: Connector 22"/>
                  <p:cNvSpPr/>
                  <p:nvPr/>
                </p:nvSpPr>
                <p:spPr>
                  <a:xfrm>
                    <a:off x="4139952" y="3429000"/>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24" name="Flowchart: Connector 23"/>
                  <p:cNvSpPr/>
                  <p:nvPr/>
                </p:nvSpPr>
                <p:spPr>
                  <a:xfrm>
                    <a:off x="4788024" y="3140968"/>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25" name="Flowchart: Connector 24"/>
                  <p:cNvSpPr/>
                  <p:nvPr/>
                </p:nvSpPr>
                <p:spPr>
                  <a:xfrm>
                    <a:off x="5508104" y="2564904"/>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grpSp>
            <p:grpSp>
              <p:nvGrpSpPr>
                <p:cNvPr id="65" name="Group 64"/>
                <p:cNvGrpSpPr/>
                <p:nvPr/>
              </p:nvGrpSpPr>
              <p:grpSpPr>
                <a:xfrm>
                  <a:off x="779079" y="1484784"/>
                  <a:ext cx="5401972" cy="4041740"/>
                  <a:chOff x="779079" y="1484784"/>
                  <a:chExt cx="5401972" cy="4041740"/>
                </a:xfrm>
              </p:grpSpPr>
              <p:grpSp>
                <p:nvGrpSpPr>
                  <p:cNvPr id="60" name="Group 59"/>
                  <p:cNvGrpSpPr/>
                  <p:nvPr/>
                </p:nvGrpSpPr>
                <p:grpSpPr>
                  <a:xfrm>
                    <a:off x="779079" y="1700808"/>
                    <a:ext cx="5401972" cy="3825716"/>
                    <a:chOff x="779079" y="1700808"/>
                    <a:chExt cx="5401972" cy="3825716"/>
                  </a:xfrm>
                </p:grpSpPr>
                <p:grpSp>
                  <p:nvGrpSpPr>
                    <p:cNvPr id="54" name="Group 53"/>
                    <p:cNvGrpSpPr/>
                    <p:nvPr/>
                  </p:nvGrpSpPr>
                  <p:grpSpPr>
                    <a:xfrm>
                      <a:off x="779079" y="1700808"/>
                      <a:ext cx="5233081" cy="3825716"/>
                      <a:chOff x="779079" y="1700808"/>
                      <a:chExt cx="5233081" cy="3825716"/>
                    </a:xfrm>
                  </p:grpSpPr>
                  <p:grpSp>
                    <p:nvGrpSpPr>
                      <p:cNvPr id="44" name="Group 43"/>
                      <p:cNvGrpSpPr/>
                      <p:nvPr/>
                    </p:nvGrpSpPr>
                    <p:grpSpPr>
                      <a:xfrm>
                        <a:off x="779079" y="1700808"/>
                        <a:ext cx="5233081" cy="3825716"/>
                        <a:chOff x="779079" y="1700808"/>
                        <a:chExt cx="5233081" cy="3825716"/>
                      </a:xfrm>
                    </p:grpSpPr>
                    <p:grpSp>
                      <p:nvGrpSpPr>
                        <p:cNvPr id="40" name="Group 39"/>
                        <p:cNvGrpSpPr/>
                        <p:nvPr/>
                      </p:nvGrpSpPr>
                      <p:grpSpPr>
                        <a:xfrm>
                          <a:off x="779079" y="1700808"/>
                          <a:ext cx="5233081" cy="3168352"/>
                          <a:chOff x="779079" y="1700808"/>
                          <a:chExt cx="5233081" cy="3168352"/>
                        </a:xfrm>
                      </p:grpSpPr>
                      <p:sp>
                        <p:nvSpPr>
                          <p:cNvPr id="26" name="TextBox 25"/>
                          <p:cNvSpPr txBox="1"/>
                          <p:nvPr/>
                        </p:nvSpPr>
                        <p:spPr>
                          <a:xfrm rot="16200000">
                            <a:off x="409747" y="3150260"/>
                            <a:ext cx="1107996" cy="369332"/>
                          </a:xfrm>
                          <a:prstGeom prst="rect">
                            <a:avLst/>
                          </a:prstGeom>
                          <a:noFill/>
                        </p:spPr>
                        <p:txBody>
                          <a:bodyPr wrap="none" rtlCol="1">
                            <a:spAutoFit/>
                          </a:bodyPr>
                          <a:lstStyle/>
                          <a:p>
                            <a:r>
                              <a:rPr lang="en-GB" dirty="0" smtClean="0"/>
                              <a:t>K (%/wk)</a:t>
                            </a:r>
                            <a:endParaRPr lang="ar-IQ" dirty="0"/>
                          </a:p>
                        </p:txBody>
                      </p:sp>
                      <p:grpSp>
                        <p:nvGrpSpPr>
                          <p:cNvPr id="39" name="Group 38"/>
                          <p:cNvGrpSpPr/>
                          <p:nvPr/>
                        </p:nvGrpSpPr>
                        <p:grpSpPr>
                          <a:xfrm>
                            <a:off x="1427151" y="1700808"/>
                            <a:ext cx="4585009" cy="3168352"/>
                            <a:chOff x="1427151" y="1700808"/>
                            <a:chExt cx="4585009" cy="3168352"/>
                          </a:xfrm>
                        </p:grpSpPr>
                        <p:grpSp>
                          <p:nvGrpSpPr>
                            <p:cNvPr id="15" name="Group 14"/>
                            <p:cNvGrpSpPr/>
                            <p:nvPr/>
                          </p:nvGrpSpPr>
                          <p:grpSpPr>
                            <a:xfrm>
                              <a:off x="1427151" y="1700808"/>
                              <a:ext cx="4585009" cy="3168352"/>
                              <a:chOff x="1427151" y="1700808"/>
                              <a:chExt cx="4585009" cy="3168352"/>
                            </a:xfrm>
                          </p:grpSpPr>
                          <p:grpSp>
                            <p:nvGrpSpPr>
                              <p:cNvPr id="9" name="Group 8"/>
                              <p:cNvGrpSpPr/>
                              <p:nvPr/>
                            </p:nvGrpSpPr>
                            <p:grpSpPr>
                              <a:xfrm>
                                <a:off x="1427151" y="1700808"/>
                                <a:ext cx="4585009" cy="3168352"/>
                                <a:chOff x="1427151" y="1700808"/>
                                <a:chExt cx="4585009" cy="3168352"/>
                              </a:xfrm>
                            </p:grpSpPr>
                            <p:cxnSp>
                              <p:nvCxnSpPr>
                                <p:cNvPr id="5" name="Straight Connector 4"/>
                                <p:cNvCxnSpPr/>
                                <p:nvPr/>
                              </p:nvCxnSpPr>
                              <p:spPr>
                                <a:xfrm>
                                  <a:off x="1691680" y="1700808"/>
                                  <a:ext cx="23503" cy="288032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427151" y="4869160"/>
                                  <a:ext cx="4585009" cy="0"/>
                                </a:xfrm>
                                <a:prstGeom prst="line">
                                  <a:avLst/>
                                </a:prstGeom>
                              </p:spPr>
                              <p:style>
                                <a:lnRef idx="1">
                                  <a:schemeClr val="dk1"/>
                                </a:lnRef>
                                <a:fillRef idx="0">
                                  <a:schemeClr val="dk1"/>
                                </a:fillRef>
                                <a:effectRef idx="0">
                                  <a:schemeClr val="dk1"/>
                                </a:effectRef>
                                <a:fontRef idx="minor">
                                  <a:schemeClr val="tx1"/>
                                </a:fontRef>
                              </p:style>
                            </p:cxnSp>
                          </p:grpSp>
                          <p:grpSp>
                            <p:nvGrpSpPr>
                              <p:cNvPr id="14" name="Group 13"/>
                              <p:cNvGrpSpPr/>
                              <p:nvPr/>
                            </p:nvGrpSpPr>
                            <p:grpSpPr>
                              <a:xfrm>
                                <a:off x="2411760" y="2636912"/>
                                <a:ext cx="3096344" cy="1368152"/>
                                <a:chOff x="2411760" y="2636912"/>
                                <a:chExt cx="3096344" cy="1368152"/>
                              </a:xfrm>
                            </p:grpSpPr>
                            <p:cxnSp>
                              <p:nvCxnSpPr>
                                <p:cNvPr id="11" name="Straight Connector 10"/>
                                <p:cNvCxnSpPr/>
                                <p:nvPr/>
                              </p:nvCxnSpPr>
                              <p:spPr>
                                <a:xfrm>
                                  <a:off x="2411760" y="2971800"/>
                                  <a:ext cx="1296144" cy="1033264"/>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3707904" y="2636912"/>
                                  <a:ext cx="1800200" cy="1368152"/>
                                </a:xfrm>
                                <a:prstGeom prst="line">
                                  <a:avLst/>
                                </a:prstGeom>
                                <a:ln w="28575"/>
                              </p:spPr>
                              <p:style>
                                <a:lnRef idx="1">
                                  <a:schemeClr val="dk1"/>
                                </a:lnRef>
                                <a:fillRef idx="0">
                                  <a:schemeClr val="dk1"/>
                                </a:fillRef>
                                <a:effectRef idx="0">
                                  <a:schemeClr val="dk1"/>
                                </a:effectRef>
                                <a:fontRef idx="minor">
                                  <a:schemeClr val="tx1"/>
                                </a:fontRef>
                              </p:style>
                            </p:cxnSp>
                          </p:grpSp>
                        </p:grpSp>
                        <p:cxnSp>
                          <p:nvCxnSpPr>
                            <p:cNvPr id="28" name="Straight Connector 27"/>
                            <p:cNvCxnSpPr/>
                            <p:nvPr/>
                          </p:nvCxnSpPr>
                          <p:spPr>
                            <a:xfrm flipH="1">
                              <a:off x="1619672" y="414908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1619672" y="314096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619672" y="234888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619672" y="1700808"/>
                              <a:ext cx="72008" cy="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43" name="TextBox 42"/>
                        <p:cNvSpPr txBox="1"/>
                        <p:nvPr/>
                      </p:nvSpPr>
                      <p:spPr>
                        <a:xfrm>
                          <a:off x="3587391" y="5157192"/>
                          <a:ext cx="479619" cy="369332"/>
                        </a:xfrm>
                        <a:prstGeom prst="rect">
                          <a:avLst/>
                        </a:prstGeom>
                        <a:noFill/>
                      </p:spPr>
                      <p:txBody>
                        <a:bodyPr wrap="none" rtlCol="1">
                          <a:spAutoFit/>
                        </a:bodyPr>
                        <a:lstStyle/>
                        <a:p>
                          <a:r>
                            <a:rPr lang="en-GB" dirty="0" smtClean="0"/>
                            <a:t>pH</a:t>
                          </a:r>
                          <a:endParaRPr lang="ar-IQ" dirty="0"/>
                        </a:p>
                      </p:txBody>
                    </p:sp>
                  </p:grpSp>
                  <p:cxnSp>
                    <p:nvCxnSpPr>
                      <p:cNvPr id="46" name="Straight Connector 45"/>
                      <p:cNvCxnSpPr/>
                      <p:nvPr/>
                    </p:nvCxnSpPr>
                    <p:spPr>
                      <a:xfrm flipV="1">
                        <a:off x="2411760" y="486916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p:cNvCxnSpPr/>
                      <p:nvPr/>
                    </p:nvCxnSpPr>
                    <p:spPr>
                      <a:xfrm flipV="1">
                        <a:off x="1763688" y="486916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48"/>
                      <p:cNvCxnSpPr/>
                      <p:nvPr/>
                    </p:nvCxnSpPr>
                    <p:spPr>
                      <a:xfrm flipV="1">
                        <a:off x="3131840" y="486916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3851920" y="486916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flipV="1">
                        <a:off x="4533528" y="486916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5292080" y="486916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6012160" y="4869160"/>
                        <a:ext cx="0" cy="144016"/>
                      </a:xfrm>
                      <a:prstGeom prst="line">
                        <a:avLst/>
                      </a:prstGeom>
                    </p:spPr>
                    <p:style>
                      <a:lnRef idx="1">
                        <a:schemeClr val="dk1"/>
                      </a:lnRef>
                      <a:fillRef idx="0">
                        <a:schemeClr val="dk1"/>
                      </a:fillRef>
                      <a:effectRef idx="0">
                        <a:schemeClr val="dk1"/>
                      </a:effectRef>
                      <a:fontRef idx="minor">
                        <a:schemeClr val="tx1"/>
                      </a:fontRef>
                    </p:style>
                  </p:cxnSp>
                </p:grpSp>
                <p:sp>
                  <p:nvSpPr>
                    <p:cNvPr id="56" name="TextBox 55"/>
                    <p:cNvSpPr txBox="1"/>
                    <p:nvPr/>
                  </p:nvSpPr>
                  <p:spPr>
                    <a:xfrm>
                      <a:off x="2987824" y="4941168"/>
                      <a:ext cx="312907" cy="369332"/>
                    </a:xfrm>
                    <a:prstGeom prst="rect">
                      <a:avLst/>
                    </a:prstGeom>
                    <a:noFill/>
                  </p:spPr>
                  <p:txBody>
                    <a:bodyPr wrap="none" rtlCol="1">
                      <a:spAutoFit/>
                    </a:bodyPr>
                    <a:lstStyle/>
                    <a:p>
                      <a:r>
                        <a:rPr lang="en-GB" dirty="0" smtClean="0"/>
                        <a:t>7</a:t>
                      </a:r>
                      <a:endParaRPr lang="ar-IQ" dirty="0"/>
                    </a:p>
                  </p:txBody>
                </p:sp>
                <p:sp>
                  <p:nvSpPr>
                    <p:cNvPr id="57" name="TextBox 56"/>
                    <p:cNvSpPr txBox="1"/>
                    <p:nvPr/>
                  </p:nvSpPr>
                  <p:spPr>
                    <a:xfrm>
                      <a:off x="4415546" y="4941168"/>
                      <a:ext cx="312907" cy="369332"/>
                    </a:xfrm>
                    <a:prstGeom prst="rect">
                      <a:avLst/>
                    </a:prstGeom>
                    <a:noFill/>
                  </p:spPr>
                  <p:txBody>
                    <a:bodyPr wrap="none" rtlCol="1">
                      <a:spAutoFit/>
                    </a:bodyPr>
                    <a:lstStyle/>
                    <a:p>
                      <a:r>
                        <a:rPr lang="en-GB" dirty="0" smtClean="0"/>
                        <a:t>8</a:t>
                      </a:r>
                      <a:endParaRPr lang="ar-IQ" dirty="0"/>
                    </a:p>
                  </p:txBody>
                </p:sp>
                <p:sp>
                  <p:nvSpPr>
                    <p:cNvPr id="58" name="TextBox 57"/>
                    <p:cNvSpPr txBox="1"/>
                    <p:nvPr/>
                  </p:nvSpPr>
                  <p:spPr>
                    <a:xfrm>
                      <a:off x="5868144" y="4941168"/>
                      <a:ext cx="312907" cy="369332"/>
                    </a:xfrm>
                    <a:prstGeom prst="rect">
                      <a:avLst/>
                    </a:prstGeom>
                    <a:noFill/>
                  </p:spPr>
                  <p:txBody>
                    <a:bodyPr wrap="none" rtlCol="1">
                      <a:spAutoFit/>
                    </a:bodyPr>
                    <a:lstStyle/>
                    <a:p>
                      <a:r>
                        <a:rPr lang="en-GB" dirty="0" smtClean="0"/>
                        <a:t>9</a:t>
                      </a:r>
                      <a:endParaRPr lang="ar-IQ" dirty="0"/>
                    </a:p>
                  </p:txBody>
                </p:sp>
              </p:grpSp>
              <p:sp>
                <p:nvSpPr>
                  <p:cNvPr id="61" name="TextBox 60"/>
                  <p:cNvSpPr txBox="1"/>
                  <p:nvPr/>
                </p:nvSpPr>
                <p:spPr>
                  <a:xfrm>
                    <a:off x="1115616" y="3933056"/>
                    <a:ext cx="505267" cy="369332"/>
                  </a:xfrm>
                  <a:prstGeom prst="rect">
                    <a:avLst/>
                  </a:prstGeom>
                  <a:noFill/>
                </p:spPr>
                <p:txBody>
                  <a:bodyPr wrap="none" rtlCol="1">
                    <a:spAutoFit/>
                  </a:bodyPr>
                  <a:lstStyle/>
                  <a:p>
                    <a:r>
                      <a:rPr lang="en-GB" dirty="0" smtClean="0"/>
                      <a:t>1.5</a:t>
                    </a:r>
                    <a:endParaRPr lang="ar-IQ" dirty="0"/>
                  </a:p>
                </p:txBody>
              </p:sp>
              <p:sp>
                <p:nvSpPr>
                  <p:cNvPr id="62" name="TextBox 61"/>
                  <p:cNvSpPr txBox="1"/>
                  <p:nvPr/>
                </p:nvSpPr>
                <p:spPr>
                  <a:xfrm>
                    <a:off x="1259632" y="2924944"/>
                    <a:ext cx="312907" cy="369332"/>
                  </a:xfrm>
                  <a:prstGeom prst="rect">
                    <a:avLst/>
                  </a:prstGeom>
                  <a:noFill/>
                </p:spPr>
                <p:txBody>
                  <a:bodyPr wrap="square" rtlCol="1">
                    <a:spAutoFit/>
                  </a:bodyPr>
                  <a:lstStyle/>
                  <a:p>
                    <a:r>
                      <a:rPr lang="en-GB" dirty="0" smtClean="0"/>
                      <a:t>2</a:t>
                    </a:r>
                    <a:endParaRPr lang="ar-IQ" dirty="0"/>
                  </a:p>
                </p:txBody>
              </p:sp>
              <p:sp>
                <p:nvSpPr>
                  <p:cNvPr id="63" name="TextBox 62"/>
                  <p:cNvSpPr txBox="1"/>
                  <p:nvPr/>
                </p:nvSpPr>
                <p:spPr>
                  <a:xfrm>
                    <a:off x="1187624" y="2132856"/>
                    <a:ext cx="505267" cy="369332"/>
                  </a:xfrm>
                  <a:prstGeom prst="rect">
                    <a:avLst/>
                  </a:prstGeom>
                  <a:noFill/>
                </p:spPr>
                <p:txBody>
                  <a:bodyPr wrap="none" rtlCol="1">
                    <a:spAutoFit/>
                  </a:bodyPr>
                  <a:lstStyle/>
                  <a:p>
                    <a:r>
                      <a:rPr lang="en-GB" dirty="0" smtClean="0"/>
                      <a:t>2.5</a:t>
                    </a:r>
                    <a:endParaRPr lang="ar-IQ" dirty="0"/>
                  </a:p>
                </p:txBody>
              </p:sp>
              <p:sp>
                <p:nvSpPr>
                  <p:cNvPr id="64" name="TextBox 63"/>
                  <p:cNvSpPr txBox="1"/>
                  <p:nvPr/>
                </p:nvSpPr>
                <p:spPr>
                  <a:xfrm>
                    <a:off x="1331640" y="1484784"/>
                    <a:ext cx="312907" cy="369332"/>
                  </a:xfrm>
                  <a:prstGeom prst="rect">
                    <a:avLst/>
                  </a:prstGeom>
                  <a:noFill/>
                </p:spPr>
                <p:txBody>
                  <a:bodyPr wrap="none" rtlCol="1">
                    <a:spAutoFit/>
                  </a:bodyPr>
                  <a:lstStyle/>
                  <a:p>
                    <a:r>
                      <a:rPr lang="en-GB" dirty="0" smtClean="0"/>
                      <a:t>3</a:t>
                    </a:r>
                    <a:endParaRPr lang="ar-IQ" dirty="0"/>
                  </a:p>
                </p:txBody>
              </p:sp>
            </p:grpSp>
          </p:grpSp>
        </p:grpSp>
        <p:sp>
          <p:nvSpPr>
            <p:cNvPr id="76" name="Rectangle 75"/>
            <p:cNvSpPr/>
            <p:nvPr/>
          </p:nvSpPr>
          <p:spPr>
            <a:xfrm>
              <a:off x="2843808" y="3429000"/>
              <a:ext cx="300082" cy="369332"/>
            </a:xfrm>
            <a:prstGeom prst="rect">
              <a:avLst/>
            </a:prstGeom>
          </p:spPr>
          <p:txBody>
            <a:bodyPr wrap="none">
              <a:spAutoFit/>
            </a:bodyPr>
            <a:lstStyle/>
            <a:p>
              <a:r>
                <a:rPr lang="en-GB" dirty="0" smtClean="0">
                  <a:latin typeface="Calibri"/>
                </a:rPr>
                <a:t>≈</a:t>
              </a:r>
              <a:endParaRPr lang="ar-IQ" dirty="0"/>
            </a:p>
          </p:txBody>
        </p:sp>
      </p:grpSp>
      <p:sp>
        <p:nvSpPr>
          <p:cNvPr id="59" name="TextBox 58"/>
          <p:cNvSpPr txBox="1"/>
          <p:nvPr/>
        </p:nvSpPr>
        <p:spPr>
          <a:xfrm>
            <a:off x="2195736" y="4293096"/>
            <a:ext cx="5832648" cy="1477328"/>
          </a:xfrm>
          <a:prstGeom prst="rect">
            <a:avLst/>
          </a:prstGeom>
          <a:noFill/>
        </p:spPr>
        <p:txBody>
          <a:bodyPr wrap="square" rtlCol="1">
            <a:spAutoFit/>
          </a:bodyPr>
          <a:lstStyle/>
          <a:p>
            <a:pPr algn="just" rtl="0"/>
            <a:r>
              <a:rPr lang="en-GB" dirty="0" smtClean="0"/>
              <a:t>Figure 2  pH stability profile (at 25</a:t>
            </a:r>
            <a:r>
              <a:rPr lang="en-GB" baseline="30000" dirty="0" smtClean="0"/>
              <a:t>o</a:t>
            </a:r>
            <a:r>
              <a:rPr lang="en-GB" dirty="0" smtClean="0"/>
              <a:t>C) of monomeric recombinant </a:t>
            </a:r>
            <a:r>
              <a:rPr lang="en-US" dirty="0" smtClean="0"/>
              <a:t>α</a:t>
            </a:r>
            <a:r>
              <a:rPr lang="en-US" baseline="-25000" dirty="0" smtClean="0"/>
              <a:t>1</a:t>
            </a:r>
            <a:r>
              <a:rPr lang="en-US" dirty="0" smtClean="0"/>
              <a:t>-antitrypsin </a:t>
            </a:r>
            <a:r>
              <a:rPr lang="en-GB" dirty="0" smtClean="0"/>
              <a:t>(</a:t>
            </a:r>
            <a:r>
              <a:rPr lang="en-GB" dirty="0" err="1" smtClean="0"/>
              <a:t>rAAT</a:t>
            </a:r>
            <a:r>
              <a:rPr lang="en-GB" dirty="0" smtClean="0"/>
              <a:t>) by size exclusion-HPLC assay. K = degradation rate constant. </a:t>
            </a:r>
            <a:r>
              <a:rPr lang="en-GB" dirty="0" err="1" smtClean="0"/>
              <a:t>Monomeric</a:t>
            </a:r>
            <a:r>
              <a:rPr lang="en-GB" dirty="0" smtClean="0"/>
              <a:t> </a:t>
            </a:r>
            <a:r>
              <a:rPr lang="en-GB" dirty="0" err="1" smtClean="0"/>
              <a:t>rAAT</a:t>
            </a:r>
            <a:r>
              <a:rPr lang="en-GB" dirty="0" smtClean="0"/>
              <a:t> decreased rapidly in concentration both under acidic and basic conditions. Optimal stability occurred at pH 7.5. </a:t>
            </a:r>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26" y="727311"/>
            <a:ext cx="7772400" cy="778098"/>
          </a:xfrm>
        </p:spPr>
        <p:style>
          <a:lnRef idx="3">
            <a:schemeClr val="lt1"/>
          </a:lnRef>
          <a:fillRef idx="1">
            <a:schemeClr val="accent2"/>
          </a:fillRef>
          <a:effectRef idx="1">
            <a:schemeClr val="accent2"/>
          </a:effectRef>
          <a:fontRef idx="minor">
            <a:schemeClr val="lt1"/>
          </a:fontRef>
        </p:style>
        <p:txBody>
          <a:bodyPr anchor="t">
            <a:normAutofit fontScale="90000"/>
          </a:bodyPr>
          <a:lstStyle/>
          <a:p>
            <a:pPr algn="ctr"/>
            <a:r>
              <a:rPr lang="en-US" dirty="0" smtClean="0"/>
              <a:t>Freeze-Drying of Proteins</a:t>
            </a:r>
            <a:br>
              <a:rPr lang="en-US" dirty="0" smtClean="0"/>
            </a:br>
            <a:endParaRPr lang="ar-IQ" dirty="0"/>
          </a:p>
        </p:txBody>
      </p:sp>
      <p:sp>
        <p:nvSpPr>
          <p:cNvPr id="3" name="Content Placeholder 2"/>
          <p:cNvSpPr>
            <a:spLocks noGrp="1"/>
          </p:cNvSpPr>
          <p:nvPr>
            <p:ph sz="quarter" idx="1"/>
          </p:nvPr>
        </p:nvSpPr>
        <p:spPr>
          <a:xfrm>
            <a:off x="899592" y="2348880"/>
            <a:ext cx="7772400" cy="2845296"/>
          </a:xfrm>
        </p:spPr>
        <p:txBody>
          <a:bodyPr/>
          <a:lstStyle/>
          <a:p>
            <a:pPr algn="just" rtl="0"/>
            <a:r>
              <a:rPr lang="en-US" dirty="0" smtClean="0"/>
              <a:t>Proteins in solution often do not meet the preferred stability requirements for industrially pharmaceutical products (&gt;2 years), even when kept permanently under refrigerator conditions (cold chain). </a:t>
            </a:r>
          </a:p>
          <a:p>
            <a:pPr algn="just" rtl="0"/>
            <a:r>
              <a:rPr lang="en-US" dirty="0" smtClean="0"/>
              <a:t>The abundant presence of water promotes chemical and physical degradation processes.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chor="ctr"/>
          <a:lstStyle/>
          <a:p>
            <a:pPr algn="ctr" rtl="0"/>
            <a:r>
              <a:rPr lang="en-GB" dirty="0" smtClean="0"/>
              <a:t>Importance of Freeze Drying </a:t>
            </a:r>
            <a:endParaRPr lang="ar-IQ" dirty="0"/>
          </a:p>
        </p:txBody>
      </p:sp>
      <p:sp>
        <p:nvSpPr>
          <p:cNvPr id="3" name="Content Placeholder 2"/>
          <p:cNvSpPr>
            <a:spLocks noGrp="1"/>
          </p:cNvSpPr>
          <p:nvPr>
            <p:ph sz="quarter" idx="1"/>
          </p:nvPr>
        </p:nvSpPr>
        <p:spPr>
          <a:xfrm>
            <a:off x="899592" y="1844824"/>
            <a:ext cx="7772400" cy="4752528"/>
          </a:xfrm>
        </p:spPr>
        <p:txBody>
          <a:bodyPr>
            <a:normAutofit fontScale="92500" lnSpcReduction="10000"/>
          </a:bodyPr>
          <a:lstStyle/>
          <a:p>
            <a:pPr algn="just" rtl="0"/>
            <a:r>
              <a:rPr lang="en-US" dirty="0" smtClean="0"/>
              <a:t>Freeze-drying may </a:t>
            </a:r>
            <a:r>
              <a:rPr lang="en-US" b="1" dirty="0" smtClean="0">
                <a:solidFill>
                  <a:srgbClr val="FF0000"/>
                </a:solidFill>
              </a:rPr>
              <a:t>provide the desired stability</a:t>
            </a:r>
            <a:r>
              <a:rPr lang="en-US" dirty="0"/>
              <a:t> </a:t>
            </a:r>
            <a:r>
              <a:rPr lang="en-US" b="1" dirty="0" smtClean="0">
                <a:solidFill>
                  <a:srgbClr val="7030A0"/>
                </a:solidFill>
              </a:rPr>
              <a:t>by extending </a:t>
            </a:r>
            <a:r>
              <a:rPr lang="en-US" b="1" dirty="0">
                <a:solidFill>
                  <a:srgbClr val="7030A0"/>
                </a:solidFill>
              </a:rPr>
              <a:t>shelf life</a:t>
            </a:r>
            <a:r>
              <a:rPr lang="en-US" dirty="0"/>
              <a:t>. </a:t>
            </a:r>
            <a:r>
              <a:rPr lang="en-US" dirty="0" smtClean="0"/>
              <a:t>During freeze-drying </a:t>
            </a:r>
            <a:r>
              <a:rPr lang="en-US" b="1" dirty="0" smtClean="0">
                <a:solidFill>
                  <a:schemeClr val="tx2">
                    <a:lumMod val="60000"/>
                    <a:lumOff val="40000"/>
                  </a:schemeClr>
                </a:solidFill>
              </a:rPr>
              <a:t>water is removed via sublimation and not by evaporation</a:t>
            </a:r>
            <a:r>
              <a:rPr lang="en-US" dirty="0" smtClean="0"/>
              <a:t>.</a:t>
            </a:r>
          </a:p>
          <a:p>
            <a:pPr algn="just" rtl="0"/>
            <a:endParaRPr lang="en-US" dirty="0" smtClean="0"/>
          </a:p>
          <a:p>
            <a:pPr marL="0" indent="0" algn="ctr" rtl="0">
              <a:buNone/>
            </a:pPr>
            <a:r>
              <a:rPr lang="en-US" dirty="0" smtClean="0"/>
              <a:t>it </a:t>
            </a:r>
            <a:r>
              <a:rPr lang="en-US" dirty="0"/>
              <a:t>works by </a:t>
            </a:r>
            <a:r>
              <a:rPr lang="en-US" b="1" dirty="0">
                <a:solidFill>
                  <a:srgbClr val="FFC000"/>
                </a:solidFill>
              </a:rPr>
              <a:t>freezing the material</a:t>
            </a:r>
            <a:r>
              <a:rPr lang="en-US" dirty="0"/>
              <a:t>, then </a:t>
            </a:r>
            <a:r>
              <a:rPr lang="en-US" b="1" dirty="0">
                <a:solidFill>
                  <a:schemeClr val="accent6">
                    <a:lumMod val="75000"/>
                  </a:schemeClr>
                </a:solidFill>
              </a:rPr>
              <a:t>reducing the pressure </a:t>
            </a:r>
            <a:r>
              <a:rPr lang="en-US" dirty="0"/>
              <a:t>and </a:t>
            </a:r>
            <a:r>
              <a:rPr lang="en-US" b="1" dirty="0">
                <a:solidFill>
                  <a:schemeClr val="bg2">
                    <a:lumMod val="50000"/>
                  </a:schemeClr>
                </a:solidFill>
              </a:rPr>
              <a:t>adding heat </a:t>
            </a:r>
            <a:r>
              <a:rPr lang="en-US" dirty="0"/>
              <a:t>to allow the frozen water in the material to </a:t>
            </a:r>
            <a:r>
              <a:rPr lang="en-US" b="1" dirty="0">
                <a:effectLst>
                  <a:outerShdw blurRad="38100" dist="38100" dir="2700000" algn="tl">
                    <a:srgbClr val="000000">
                      <a:alpha val="43137"/>
                    </a:srgbClr>
                  </a:outerShdw>
                </a:effectLst>
              </a:rPr>
              <a:t>sublimate</a:t>
            </a:r>
            <a:r>
              <a:rPr lang="en-US" dirty="0"/>
              <a:t>.</a:t>
            </a:r>
            <a:endParaRPr lang="en-US" dirty="0" smtClean="0"/>
          </a:p>
          <a:p>
            <a:pPr marL="0" indent="0" algn="just" rtl="0">
              <a:buNone/>
            </a:pPr>
            <a:r>
              <a:rPr lang="en-US" dirty="0" smtClean="0"/>
              <a:t> </a:t>
            </a:r>
          </a:p>
          <a:p>
            <a:pPr algn="just" rtl="0"/>
            <a:r>
              <a:rPr lang="en-US" dirty="0" smtClean="0"/>
              <a:t>Three stages can be discerned in the </a:t>
            </a:r>
            <a:r>
              <a:rPr lang="en-US" b="1" dirty="0" smtClean="0">
                <a:solidFill>
                  <a:srgbClr val="00B050"/>
                </a:solidFill>
              </a:rPr>
              <a:t>freeze-drying process</a:t>
            </a:r>
            <a:r>
              <a:rPr lang="en-US" dirty="0" smtClean="0"/>
              <a:t>: </a:t>
            </a:r>
          </a:p>
          <a:p>
            <a:pPr algn="just" rtl="0">
              <a:buNone/>
            </a:pPr>
            <a:r>
              <a:rPr lang="en-US" dirty="0" smtClean="0"/>
              <a:t>    (1) </a:t>
            </a:r>
            <a:r>
              <a:rPr lang="en-US" dirty="0" smtClean="0">
                <a:solidFill>
                  <a:srgbClr val="00B050"/>
                </a:solidFill>
              </a:rPr>
              <a:t>freezing step</a:t>
            </a:r>
          </a:p>
          <a:p>
            <a:pPr algn="just" rtl="0">
              <a:buNone/>
            </a:pPr>
            <a:r>
              <a:rPr lang="en-US" dirty="0" smtClean="0"/>
              <a:t>    (2) </a:t>
            </a:r>
            <a:r>
              <a:rPr lang="en-US" dirty="0" smtClean="0">
                <a:solidFill>
                  <a:srgbClr val="00B050"/>
                </a:solidFill>
              </a:rPr>
              <a:t>primary drying step</a:t>
            </a:r>
          </a:p>
          <a:p>
            <a:pPr algn="just" rtl="0">
              <a:buNone/>
            </a:pPr>
            <a:r>
              <a:rPr lang="en-US" dirty="0" smtClean="0"/>
              <a:t>    (3) </a:t>
            </a:r>
            <a:r>
              <a:rPr lang="en-US" dirty="0" smtClean="0">
                <a:solidFill>
                  <a:srgbClr val="00B050"/>
                </a:solidFill>
              </a:rPr>
              <a:t>secondary drying step.</a:t>
            </a:r>
          </a:p>
          <a:p>
            <a:pPr algn="just" rtl="0">
              <a:buNone/>
            </a:pPr>
            <a:endParaRPr lang="en-US" dirty="0" smtClean="0"/>
          </a:p>
        </p:txBody>
      </p:sp>
      <p:sp>
        <p:nvSpPr>
          <p:cNvPr id="4" name="Down Arrow 3"/>
          <p:cNvSpPr/>
          <p:nvPr/>
        </p:nvSpPr>
        <p:spPr>
          <a:xfrm>
            <a:off x="5076056" y="2924944"/>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784975" cy="640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2613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260648"/>
            <a:ext cx="8280920" cy="6408712"/>
          </a:xfrm>
        </p:spPr>
        <p:txBody>
          <a:bodyPr>
            <a:normAutofit lnSpcReduction="10000"/>
          </a:bodyPr>
          <a:lstStyle/>
          <a:p>
            <a:pPr algn="just" rtl="0">
              <a:buNone/>
            </a:pPr>
            <a:r>
              <a:rPr lang="en-GB" b="1" dirty="0" smtClean="0"/>
              <a:t>Table 1.  Three stages in the freeze drying process of protein formulations.</a:t>
            </a:r>
            <a:endParaRPr lang="en-US" b="1" dirty="0" smtClean="0"/>
          </a:p>
          <a:p>
            <a:pPr marL="514350" indent="-514350" algn="l" rtl="0">
              <a:buFont typeface="+mj-lt"/>
              <a:buAutoNum type="arabicPeriod"/>
            </a:pPr>
            <a:r>
              <a:rPr lang="en-US" b="1" i="1" dirty="0" smtClean="0"/>
              <a:t>Freezing</a:t>
            </a:r>
            <a:endParaRPr lang="en-US" dirty="0" smtClean="0"/>
          </a:p>
          <a:p>
            <a:pPr marL="0" indent="0" algn="just" rtl="0">
              <a:buNone/>
            </a:pPr>
            <a:r>
              <a:rPr lang="en-US" b="1" dirty="0" smtClean="0">
                <a:solidFill>
                  <a:srgbClr val="FF0000"/>
                </a:solidFill>
              </a:rPr>
              <a:t>The temperature of the product is reduced</a:t>
            </a:r>
            <a:r>
              <a:rPr lang="en-US" dirty="0" smtClean="0"/>
              <a:t> from ambient temperature to a temperature below the eutectic temperature (Te), or below the glass transition temperature (</a:t>
            </a:r>
            <a:r>
              <a:rPr lang="en-US" dirty="0" err="1" smtClean="0"/>
              <a:t>Tg</a:t>
            </a:r>
            <a:r>
              <a:rPr lang="en-US" dirty="0" smtClean="0"/>
              <a:t>) of the system. A </a:t>
            </a:r>
            <a:r>
              <a:rPr lang="en-US" dirty="0" err="1" smtClean="0"/>
              <a:t>Tg</a:t>
            </a:r>
            <a:r>
              <a:rPr lang="en-US" dirty="0" smtClean="0"/>
              <a:t> is encountered if amorphous phases are present.</a:t>
            </a:r>
          </a:p>
          <a:p>
            <a:pPr marL="514350" indent="-514350" algn="just" rtl="0">
              <a:buFont typeface="+mj-lt"/>
              <a:buAutoNum type="arabicPeriod" startAt="2"/>
            </a:pPr>
            <a:r>
              <a:rPr lang="en-US" b="1" i="1" dirty="0" smtClean="0"/>
              <a:t>Primary drying</a:t>
            </a:r>
            <a:endParaRPr lang="en-US" dirty="0" smtClean="0"/>
          </a:p>
          <a:p>
            <a:pPr marL="0" indent="0" algn="just" rtl="0">
              <a:buNone/>
            </a:pPr>
            <a:r>
              <a:rPr lang="en-US" b="1" dirty="0" smtClean="0">
                <a:solidFill>
                  <a:srgbClr val="FF0000"/>
                </a:solidFill>
              </a:rPr>
              <a:t>Crystallized and water not bound to protein/excipients is removed by sublimation.</a:t>
            </a:r>
            <a:r>
              <a:rPr lang="en-US" dirty="0" smtClean="0"/>
              <a:t> The temperature is below the Te or </a:t>
            </a:r>
            <a:r>
              <a:rPr lang="en-US" dirty="0" err="1" smtClean="0"/>
              <a:t>Tg</a:t>
            </a:r>
            <a:r>
              <a:rPr lang="en-US" dirty="0" smtClean="0"/>
              <a:t>; the temperature is for example -40</a:t>
            </a:r>
            <a:r>
              <a:rPr lang="en-US" baseline="30000" dirty="0" smtClean="0"/>
              <a:t>o</a:t>
            </a:r>
            <a:r>
              <a:rPr lang="en-US" dirty="0" smtClean="0"/>
              <a:t>C and reduced pressures are used.</a:t>
            </a:r>
          </a:p>
          <a:p>
            <a:pPr marL="514350" indent="-514350" algn="just" rtl="0">
              <a:buFont typeface="+mj-lt"/>
              <a:buAutoNum type="arabicPeriod" startAt="3"/>
            </a:pPr>
            <a:r>
              <a:rPr lang="en-US" b="1" i="1" dirty="0" smtClean="0"/>
              <a:t>Secondary drying</a:t>
            </a:r>
            <a:endParaRPr lang="en-US" dirty="0" smtClean="0"/>
          </a:p>
          <a:p>
            <a:pPr marL="0" indent="0" algn="just" rtl="0">
              <a:buNone/>
            </a:pPr>
            <a:r>
              <a:rPr lang="en-US" b="1" dirty="0" smtClean="0">
                <a:solidFill>
                  <a:srgbClr val="FF0000"/>
                </a:solidFill>
              </a:rPr>
              <a:t>Removal of water interacting with the protein and excipients. </a:t>
            </a:r>
            <a:r>
              <a:rPr lang="en-US" dirty="0" smtClean="0"/>
              <a:t>The temperature in the chamber is kept below </a:t>
            </a:r>
            <a:r>
              <a:rPr lang="en-US" dirty="0" err="1" smtClean="0"/>
              <a:t>Tg</a:t>
            </a:r>
            <a:r>
              <a:rPr lang="en-US" dirty="0" smtClean="0"/>
              <a:t> and rises gradually, e.g., from -40</a:t>
            </a:r>
            <a:r>
              <a:rPr lang="en-US" baseline="30000" dirty="0" smtClean="0"/>
              <a:t>o</a:t>
            </a:r>
            <a:r>
              <a:rPr lang="en-US" dirty="0" smtClean="0"/>
              <a:t>C to 20</a:t>
            </a:r>
            <a:r>
              <a:rPr lang="en-US" baseline="30000" dirty="0" smtClean="0"/>
              <a:t>o</a:t>
            </a:r>
            <a:r>
              <a:rPr lang="en-US" dirty="0" smtClean="0"/>
              <a:t>C</a:t>
            </a:r>
            <a:r>
              <a:rPr lang="en-US" dirty="0" smtClean="0"/>
              <a:t>.</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7584" y="260648"/>
            <a:ext cx="7772400" cy="2376264"/>
          </a:xfrm>
        </p:spPr>
        <p:txBody>
          <a:bodyPr/>
          <a:lstStyle/>
          <a:p>
            <a:pPr algn="just" rtl="0"/>
            <a:r>
              <a:rPr lang="en-US" dirty="0" smtClean="0"/>
              <a:t>The </a:t>
            </a:r>
            <a:r>
              <a:rPr lang="en-US" b="1" dirty="0" smtClean="0">
                <a:solidFill>
                  <a:srgbClr val="00B050"/>
                </a:solidFill>
              </a:rPr>
              <a:t>freeze-drying of a protein solution </a:t>
            </a:r>
            <a:r>
              <a:rPr lang="en-US" b="1" dirty="0" smtClean="0">
                <a:solidFill>
                  <a:srgbClr val="0070C0"/>
                </a:solidFill>
                <a:effectLst>
                  <a:outerShdw blurRad="38100" dist="38100" dir="2700000" algn="tl">
                    <a:srgbClr val="000000">
                      <a:alpha val="43137"/>
                    </a:srgbClr>
                  </a:outerShdw>
                </a:effectLst>
              </a:rPr>
              <a:t>without the proper excipients causes</a:t>
            </a:r>
            <a:r>
              <a:rPr lang="en-US" dirty="0" smtClean="0"/>
              <a:t>, as a rule, </a:t>
            </a:r>
            <a:r>
              <a:rPr lang="en-US" b="1" dirty="0" smtClean="0">
                <a:solidFill>
                  <a:schemeClr val="accent2">
                    <a:lumMod val="75000"/>
                  </a:schemeClr>
                </a:solidFill>
                <a:effectLst>
                  <a:outerShdw blurRad="38100" dist="38100" dir="2700000" algn="tl">
                    <a:srgbClr val="000000">
                      <a:alpha val="43137"/>
                    </a:srgbClr>
                  </a:outerShdw>
                </a:effectLst>
              </a:rPr>
              <a:t>irreversible damage to the protein. </a:t>
            </a:r>
          </a:p>
          <a:p>
            <a:pPr algn="just" rtl="0"/>
            <a:r>
              <a:rPr lang="en-US" dirty="0" smtClean="0"/>
              <a:t>Table 4.3 lists excipients typically encountered in successfully freeze-drying protein products.</a:t>
            </a:r>
          </a:p>
          <a:p>
            <a:pPr algn="l" rtl="0">
              <a:buNone/>
            </a:pPr>
            <a:endParaRPr lang="ar-IQ" dirty="0" smtClean="0"/>
          </a:p>
          <a:p>
            <a:pPr algn="l" rtl="0"/>
            <a:endParaRPr lang="ar-IQ" dirty="0"/>
          </a:p>
        </p:txBody>
      </p:sp>
      <p:sp>
        <p:nvSpPr>
          <p:cNvPr id="4" name="Title 3"/>
          <p:cNvSpPr>
            <a:spLocks noGrp="1"/>
          </p:cNvSpPr>
          <p:nvPr>
            <p:ph type="title"/>
          </p:nvPr>
        </p:nvSpPr>
        <p:spPr>
          <a:xfrm>
            <a:off x="179512" y="2420888"/>
            <a:ext cx="8712968" cy="576064"/>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GB" sz="3100" dirty="0" smtClean="0"/>
              <a:t>Table 4.3. typical excipients in a freeze-dried protein formulation</a:t>
            </a:r>
            <a:endParaRPr lang="ar-IQ" sz="3100" dirty="0"/>
          </a:p>
        </p:txBody>
      </p:sp>
      <p:sp>
        <p:nvSpPr>
          <p:cNvPr id="5" name="Content Placeholder 2"/>
          <p:cNvSpPr txBox="1">
            <a:spLocks/>
          </p:cNvSpPr>
          <p:nvPr/>
        </p:nvSpPr>
        <p:spPr>
          <a:xfrm>
            <a:off x="179512" y="3068960"/>
            <a:ext cx="8712968" cy="3635896"/>
          </a:xfrm>
          <a:prstGeom prst="rect">
            <a:avLst/>
          </a:prstGeom>
        </p:spPr>
        <p:style>
          <a:lnRef idx="2">
            <a:schemeClr val="accent1"/>
          </a:lnRef>
          <a:fillRef idx="1">
            <a:schemeClr val="lt1"/>
          </a:fillRef>
          <a:effectRef idx="0">
            <a:schemeClr val="accent1"/>
          </a:effectRef>
          <a:fontRef idx="minor">
            <a:schemeClr val="dk1"/>
          </a:fontRef>
        </p:style>
        <p:txBody>
          <a:bodyPr vert="horz">
            <a:normAutofit fontScale="92500" lnSpcReduction="20000"/>
          </a:bodyPr>
          <a:lstStyle>
            <a:lvl1pPr marL="274320" indent="-274320" algn="r" rtl="1" eaLnBrk="1" latinLnBrk="0" hangingPunct="1">
              <a:spcBef>
                <a:spcPts val="580"/>
              </a:spcBef>
              <a:buClr>
                <a:schemeClr val="accent1"/>
              </a:buClr>
              <a:buSzPct val="85000"/>
              <a:buFont typeface="Wingdings 2"/>
              <a:buChar char=""/>
              <a:defRPr kumimoji="0" sz="2600" kern="1200">
                <a:solidFill>
                  <a:schemeClr val="dk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dk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dk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dk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dk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dk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dk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dk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dk1"/>
                </a:solidFill>
                <a:latin typeface="+mn-lt"/>
                <a:ea typeface="+mn-ea"/>
                <a:cs typeface="+mn-cs"/>
              </a:defRPr>
            </a:lvl9pPr>
          </a:lstStyle>
          <a:p>
            <a:pPr marL="514350" indent="-514350" algn="l" rtl="0">
              <a:buFont typeface="+mj-lt"/>
              <a:buAutoNum type="arabicPeriod"/>
            </a:pPr>
            <a:r>
              <a:rPr lang="en-GB" b="1" dirty="0" smtClean="0">
                <a:solidFill>
                  <a:srgbClr val="FF0000"/>
                </a:solidFill>
              </a:rPr>
              <a:t>Bulking agents: mannitol/ glycine </a:t>
            </a:r>
          </a:p>
          <a:p>
            <a:pPr algn="l" rtl="0">
              <a:buFont typeface="Wingdings" pitchFamily="2" charset="2"/>
              <a:buChar char="Ø"/>
            </a:pPr>
            <a:r>
              <a:rPr lang="en-GB" dirty="0" smtClean="0"/>
              <a:t>Reason: elegance/ blowout prevention</a:t>
            </a:r>
          </a:p>
          <a:p>
            <a:pPr algn="l" rtl="0">
              <a:buFont typeface="Wingdings" pitchFamily="2" charset="2"/>
              <a:buChar char="v"/>
            </a:pPr>
            <a:r>
              <a:rPr lang="en-GB" sz="2800" dirty="0" smtClean="0"/>
              <a:t> </a:t>
            </a:r>
            <a:r>
              <a:rPr lang="en-GB" sz="2400" dirty="0" smtClean="0"/>
              <a:t>Blowout is the loss of material taken away by the water </a:t>
            </a:r>
            <a:r>
              <a:rPr lang="en-GB" sz="2400" dirty="0" err="1" smtClean="0"/>
              <a:t>vapor</a:t>
            </a:r>
            <a:r>
              <a:rPr lang="en-GB" sz="2400" dirty="0" smtClean="0"/>
              <a:t> that leaves the vial. It occurs when little solid material is present in the vial.</a:t>
            </a:r>
            <a:endParaRPr lang="en-GB" dirty="0" smtClean="0"/>
          </a:p>
          <a:p>
            <a:pPr marL="514350" indent="-514350" algn="l" rtl="0">
              <a:buFont typeface="+mj-lt"/>
              <a:buAutoNum type="arabicPeriod" startAt="2"/>
            </a:pPr>
            <a:r>
              <a:rPr lang="en-GB" b="1" dirty="0" smtClean="0">
                <a:solidFill>
                  <a:srgbClr val="FF0000"/>
                </a:solidFill>
              </a:rPr>
              <a:t>Collapse temperature modifier: dextran, albumin/ gelatine</a:t>
            </a:r>
          </a:p>
          <a:p>
            <a:pPr algn="l" rtl="0">
              <a:buFont typeface="Wingdings" pitchFamily="2" charset="2"/>
              <a:buChar char="Ø"/>
            </a:pPr>
            <a:r>
              <a:rPr lang="en-GB" dirty="0" smtClean="0"/>
              <a:t>Reason: prevent increase collapse temperature</a:t>
            </a:r>
          </a:p>
          <a:p>
            <a:pPr marL="514350" indent="-514350" algn="l" rtl="0">
              <a:buFont typeface="+mj-lt"/>
              <a:buAutoNum type="arabicPeriod" startAt="3"/>
            </a:pPr>
            <a:r>
              <a:rPr lang="en-GB" b="1" dirty="0" err="1" smtClean="0">
                <a:solidFill>
                  <a:srgbClr val="FF0000"/>
                </a:solidFill>
              </a:rPr>
              <a:t>Lyoprotectant</a:t>
            </a:r>
            <a:r>
              <a:rPr lang="en-GB" b="1" dirty="0" smtClean="0">
                <a:solidFill>
                  <a:srgbClr val="FF0000"/>
                </a:solidFill>
              </a:rPr>
              <a:t>: sugars, albumin</a:t>
            </a:r>
          </a:p>
          <a:p>
            <a:pPr algn="l" rtl="0">
              <a:buFont typeface="Wingdings" pitchFamily="2" charset="2"/>
              <a:buChar char="Ø"/>
            </a:pPr>
            <a:r>
              <a:rPr lang="en-GB" dirty="0" smtClean="0"/>
              <a:t>Reason: protection of the physical structure of the protein. </a:t>
            </a:r>
          </a:p>
          <a:p>
            <a:pPr algn="l" rtl="0">
              <a:buFont typeface="Wingdings" pitchFamily="2" charset="2"/>
              <a:buChar char="v"/>
            </a:pPr>
            <a:r>
              <a:rPr lang="en-GB" sz="2400" dirty="0" smtClean="0"/>
              <a:t>Mechanism of action of </a:t>
            </a:r>
            <a:r>
              <a:rPr lang="en-GB" sz="2400" dirty="0" err="1" smtClean="0"/>
              <a:t>lyoprotectants</a:t>
            </a:r>
            <a:r>
              <a:rPr lang="en-GB" sz="2400" dirty="0" smtClean="0"/>
              <a:t> is not fully understood. Factors that might play a role are: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4638"/>
            <a:ext cx="7772400" cy="756000"/>
          </a:xfrm>
        </p:spPr>
        <p:style>
          <a:lnRef idx="2">
            <a:schemeClr val="accent1"/>
          </a:lnRef>
          <a:fillRef idx="1">
            <a:schemeClr val="lt1"/>
          </a:fillRef>
          <a:effectRef idx="0">
            <a:schemeClr val="accent1"/>
          </a:effectRef>
          <a:fontRef idx="minor">
            <a:schemeClr val="dk1"/>
          </a:fontRef>
        </p:style>
        <p:txBody>
          <a:bodyPr>
            <a:normAutofit/>
          </a:bodyPr>
          <a:lstStyle/>
          <a:p>
            <a:r>
              <a:rPr lang="en-GB" sz="3200" dirty="0" smtClean="0"/>
              <a:t>Mechanisms of action of </a:t>
            </a:r>
            <a:r>
              <a:rPr lang="en-GB" sz="3200" dirty="0" err="1" smtClean="0"/>
              <a:t>lyoprotectants</a:t>
            </a:r>
            <a:endParaRPr lang="ar-IQ" sz="3200" dirty="0"/>
          </a:p>
        </p:txBody>
      </p:sp>
      <p:sp>
        <p:nvSpPr>
          <p:cNvPr id="3" name="Content Placeholder 2"/>
          <p:cNvSpPr>
            <a:spLocks noGrp="1"/>
          </p:cNvSpPr>
          <p:nvPr>
            <p:ph sz="quarter" idx="1"/>
          </p:nvPr>
        </p:nvSpPr>
        <p:spPr/>
        <p:txBody>
          <a:bodyPr>
            <a:normAutofit/>
          </a:bodyPr>
          <a:lstStyle/>
          <a:p>
            <a:pPr marL="514350" indent="-514350" algn="just" rtl="0">
              <a:buFont typeface="+mj-lt"/>
              <a:buAutoNum type="arabicPeriod"/>
            </a:pPr>
            <a:r>
              <a:rPr lang="en-GB" b="1" dirty="0" smtClean="0">
                <a:latin typeface="Aharoni" pitchFamily="2" charset="-79"/>
                <a:cs typeface="Aharoni" pitchFamily="2" charset="-79"/>
              </a:rPr>
              <a:t>Lyoprotectants</a:t>
            </a:r>
            <a:r>
              <a:rPr lang="en-GB" dirty="0" smtClean="0"/>
              <a:t> </a:t>
            </a:r>
            <a:r>
              <a:rPr lang="en-GB" b="1" dirty="0" smtClean="0">
                <a:solidFill>
                  <a:srgbClr val="FF0000"/>
                </a:solidFill>
              </a:rPr>
              <a:t>replace water as stabilizing agent </a:t>
            </a:r>
            <a:r>
              <a:rPr lang="en-GB" dirty="0" smtClean="0"/>
              <a:t>(water replacement theory),</a:t>
            </a:r>
          </a:p>
          <a:p>
            <a:pPr marL="514350" indent="-514350" algn="just" rtl="0">
              <a:buFont typeface="+mj-lt"/>
              <a:buAutoNum type="arabicPeriod"/>
            </a:pPr>
            <a:r>
              <a:rPr lang="en-GB" dirty="0" smtClean="0"/>
              <a:t>Lyoprotectants increase the </a:t>
            </a:r>
            <a:r>
              <a:rPr lang="en-GB" dirty="0" err="1" smtClean="0"/>
              <a:t>Tg</a:t>
            </a:r>
            <a:r>
              <a:rPr lang="en-GB" dirty="0" smtClean="0"/>
              <a:t> of the cake/ frozen system</a:t>
            </a:r>
          </a:p>
          <a:p>
            <a:pPr marL="514350" indent="-514350" algn="just" rtl="0">
              <a:buFont typeface="+mj-lt"/>
              <a:buAutoNum type="arabicPeriod"/>
            </a:pPr>
            <a:r>
              <a:rPr lang="en-GB" dirty="0" smtClean="0"/>
              <a:t>Lyoprotectants will absorb moisture from the stoppers</a:t>
            </a:r>
          </a:p>
          <a:p>
            <a:pPr marL="514350" indent="-514350" algn="just" rtl="0">
              <a:buFont typeface="+mj-lt"/>
              <a:buAutoNum type="arabicPeriod"/>
            </a:pPr>
            <a:r>
              <a:rPr lang="en-GB" dirty="0" smtClean="0"/>
              <a:t>Lyoprotectants slow down the secondary drying process and minimize the chances for overdrying of the protein. Overdrying might occur when residual water levels after secondary drying become too low.</a:t>
            </a:r>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GB" sz="3200" dirty="0" smtClean="0"/>
              <a:t>Figure 6 Example of freeze-drying protocol for systems with crystallizing water. Abbreviations: T, temperature; P, pressure. </a:t>
            </a:r>
            <a:endParaRPr lang="ar-IQ" sz="3200" dirty="0"/>
          </a:p>
        </p:txBody>
      </p:sp>
      <p:sp>
        <p:nvSpPr>
          <p:cNvPr id="3" name="Content Placeholder 2"/>
          <p:cNvSpPr>
            <a:spLocks noGrp="1"/>
          </p:cNvSpPr>
          <p:nvPr>
            <p:ph sz="quarter" idx="1"/>
          </p:nvPr>
        </p:nvSpPr>
        <p:spPr>
          <a:xfrm>
            <a:off x="899592" y="1628800"/>
            <a:ext cx="7772400" cy="4572000"/>
          </a:xfrm>
        </p:spPr>
        <p:txBody>
          <a:bodyPr/>
          <a:lstStyle/>
          <a:p>
            <a:pPr algn="l" rtl="0">
              <a:buNone/>
            </a:pPr>
            <a:endParaRPr lang="ar-IQ" dirty="0"/>
          </a:p>
        </p:txBody>
      </p:sp>
      <p:grpSp>
        <p:nvGrpSpPr>
          <p:cNvPr id="37" name="Group 36"/>
          <p:cNvGrpSpPr/>
          <p:nvPr/>
        </p:nvGrpSpPr>
        <p:grpSpPr>
          <a:xfrm>
            <a:off x="971600" y="1700808"/>
            <a:ext cx="7056784" cy="3888432"/>
            <a:chOff x="971600" y="1700808"/>
            <a:chExt cx="7056784" cy="3888432"/>
          </a:xfrm>
        </p:grpSpPr>
        <p:cxnSp>
          <p:nvCxnSpPr>
            <p:cNvPr id="33" name="Straight Arrow Connector 32"/>
            <p:cNvCxnSpPr/>
            <p:nvPr/>
          </p:nvCxnSpPr>
          <p:spPr>
            <a:xfrm flipV="1">
              <a:off x="3131840" y="5013176"/>
              <a:ext cx="0"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67" name="Group 66"/>
            <p:cNvGrpSpPr/>
            <p:nvPr/>
          </p:nvGrpSpPr>
          <p:grpSpPr>
            <a:xfrm>
              <a:off x="971600" y="1700808"/>
              <a:ext cx="7056784" cy="3888432"/>
              <a:chOff x="971600" y="1700808"/>
              <a:chExt cx="7056784" cy="3888432"/>
            </a:xfrm>
          </p:grpSpPr>
          <p:grpSp>
            <p:nvGrpSpPr>
              <p:cNvPr id="63" name="Group 62"/>
              <p:cNvGrpSpPr/>
              <p:nvPr/>
            </p:nvGrpSpPr>
            <p:grpSpPr>
              <a:xfrm>
                <a:off x="971600" y="1700808"/>
                <a:ext cx="7056784" cy="3888432"/>
                <a:chOff x="971600" y="1700808"/>
                <a:chExt cx="7056784" cy="3888432"/>
              </a:xfrm>
            </p:grpSpPr>
            <p:grpSp>
              <p:nvGrpSpPr>
                <p:cNvPr id="55" name="Group 54"/>
                <p:cNvGrpSpPr/>
                <p:nvPr/>
              </p:nvGrpSpPr>
              <p:grpSpPr>
                <a:xfrm>
                  <a:off x="971600" y="1700808"/>
                  <a:ext cx="7029395" cy="3888432"/>
                  <a:chOff x="971600" y="1700808"/>
                  <a:chExt cx="7029395" cy="3888432"/>
                </a:xfrm>
              </p:grpSpPr>
              <p:grpSp>
                <p:nvGrpSpPr>
                  <p:cNvPr id="44" name="Group 43"/>
                  <p:cNvGrpSpPr/>
                  <p:nvPr/>
                </p:nvGrpSpPr>
                <p:grpSpPr>
                  <a:xfrm>
                    <a:off x="971600" y="1700808"/>
                    <a:ext cx="7029395" cy="3888432"/>
                    <a:chOff x="971600" y="1700808"/>
                    <a:chExt cx="7029395" cy="3888432"/>
                  </a:xfrm>
                </p:grpSpPr>
                <p:cxnSp>
                  <p:nvCxnSpPr>
                    <p:cNvPr id="5" name="Straight Connector 4"/>
                    <p:cNvCxnSpPr/>
                    <p:nvPr/>
                  </p:nvCxnSpPr>
                  <p:spPr>
                    <a:xfrm>
                      <a:off x="1547664" y="1844824"/>
                      <a:ext cx="0" cy="3096344"/>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1547664" y="3212976"/>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7380312" y="1844824"/>
                      <a:ext cx="0" cy="3096344"/>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547664" y="1988840"/>
                      <a:ext cx="1008112" cy="144016"/>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2555776" y="2132856"/>
                      <a:ext cx="576064" cy="792088"/>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3131840" y="1844824"/>
                      <a:ext cx="0" cy="3024336"/>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V="1">
                      <a:off x="3131840" y="2852936"/>
                      <a:ext cx="4176464" cy="72008"/>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a:off x="5292080" y="1700808"/>
                      <a:ext cx="0" cy="3096344"/>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H="1">
                      <a:off x="2051720" y="3861048"/>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flipV="1">
                      <a:off x="3131840" y="3861048"/>
                      <a:ext cx="711696" cy="83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a:off x="5436096" y="4509120"/>
                      <a:ext cx="64807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p:nvPr/>
                  </p:nvCxnSpPr>
                  <p:spPr>
                    <a:xfrm flipV="1">
                      <a:off x="5292080" y="4941168"/>
                      <a:ext cx="0" cy="6480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971600" y="2780928"/>
                      <a:ext cx="598241" cy="646331"/>
                    </a:xfrm>
                    <a:prstGeom prst="rect">
                      <a:avLst/>
                    </a:prstGeom>
                    <a:noFill/>
                  </p:spPr>
                  <p:txBody>
                    <a:bodyPr wrap="none" rtlCol="1">
                      <a:spAutoFit/>
                    </a:bodyPr>
                    <a:lstStyle/>
                    <a:p>
                      <a:pPr algn="l" rtl="0"/>
                      <a:r>
                        <a:rPr lang="en-GB" dirty="0" smtClean="0"/>
                        <a:t>T </a:t>
                      </a:r>
                    </a:p>
                    <a:p>
                      <a:pPr algn="l" rtl="0"/>
                      <a:r>
                        <a:rPr lang="en-GB" dirty="0" smtClean="0"/>
                        <a:t>(°C)</a:t>
                      </a:r>
                      <a:endParaRPr lang="ar-IQ" dirty="0"/>
                    </a:p>
                  </p:txBody>
                </p:sp>
                <p:sp>
                  <p:nvSpPr>
                    <p:cNvPr id="42" name="TextBox 41"/>
                    <p:cNvSpPr txBox="1"/>
                    <p:nvPr/>
                  </p:nvSpPr>
                  <p:spPr>
                    <a:xfrm>
                      <a:off x="7380312" y="2420888"/>
                      <a:ext cx="620683" cy="646331"/>
                    </a:xfrm>
                    <a:prstGeom prst="rect">
                      <a:avLst/>
                    </a:prstGeom>
                    <a:noFill/>
                  </p:spPr>
                  <p:txBody>
                    <a:bodyPr wrap="none" rtlCol="1">
                      <a:spAutoFit/>
                    </a:bodyPr>
                    <a:lstStyle/>
                    <a:p>
                      <a:pPr algn="l" rtl="0"/>
                      <a:r>
                        <a:rPr lang="en-GB" dirty="0" smtClean="0"/>
                        <a:t>P</a:t>
                      </a:r>
                    </a:p>
                    <a:p>
                      <a:pPr algn="l" rtl="0"/>
                      <a:r>
                        <a:rPr lang="en-GB" dirty="0" smtClean="0"/>
                        <a:t>(Pa)</a:t>
                      </a:r>
                      <a:endParaRPr lang="ar-IQ" dirty="0"/>
                    </a:p>
                  </p:txBody>
                </p:sp>
              </p:grpSp>
              <p:grpSp>
                <p:nvGrpSpPr>
                  <p:cNvPr id="54" name="Group 53"/>
                  <p:cNvGrpSpPr/>
                  <p:nvPr/>
                </p:nvGrpSpPr>
                <p:grpSpPr>
                  <a:xfrm>
                    <a:off x="1553029" y="2060848"/>
                    <a:ext cx="5827283" cy="2304256"/>
                    <a:chOff x="1553029" y="2060848"/>
                    <a:chExt cx="5827283" cy="2304256"/>
                  </a:xfrm>
                </p:grpSpPr>
                <p:sp>
                  <p:nvSpPr>
                    <p:cNvPr id="45" name="Freeform 44"/>
                    <p:cNvSpPr/>
                    <p:nvPr/>
                  </p:nvSpPr>
                  <p:spPr>
                    <a:xfrm>
                      <a:off x="1553029" y="2481943"/>
                      <a:ext cx="1074057" cy="1190171"/>
                    </a:xfrm>
                    <a:custGeom>
                      <a:avLst/>
                      <a:gdLst>
                        <a:gd name="connsiteX0" fmla="*/ 0 w 1074057"/>
                        <a:gd name="connsiteY0" fmla="*/ 0 h 1190171"/>
                        <a:gd name="connsiteX1" fmla="*/ 508000 w 1074057"/>
                        <a:gd name="connsiteY1" fmla="*/ 130628 h 1190171"/>
                        <a:gd name="connsiteX2" fmla="*/ 783771 w 1074057"/>
                        <a:gd name="connsiteY2" fmla="*/ 537028 h 1190171"/>
                        <a:gd name="connsiteX3" fmla="*/ 1074057 w 1074057"/>
                        <a:gd name="connsiteY3" fmla="*/ 1190171 h 1190171"/>
                        <a:gd name="connsiteX4" fmla="*/ 1074057 w 1074057"/>
                        <a:gd name="connsiteY4" fmla="*/ 1190171 h 1190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4057" h="1190171">
                          <a:moveTo>
                            <a:pt x="0" y="0"/>
                          </a:moveTo>
                          <a:cubicBezTo>
                            <a:pt x="188685" y="20561"/>
                            <a:pt x="377371" y="41123"/>
                            <a:pt x="508000" y="130628"/>
                          </a:cubicBezTo>
                          <a:cubicBezTo>
                            <a:pt x="638629" y="220133"/>
                            <a:pt x="689428" y="360438"/>
                            <a:pt x="783771" y="537028"/>
                          </a:cubicBezTo>
                          <a:cubicBezTo>
                            <a:pt x="878114" y="713618"/>
                            <a:pt x="1074057" y="1190171"/>
                            <a:pt x="1074057" y="1190171"/>
                          </a:cubicBezTo>
                          <a:lnTo>
                            <a:pt x="1074057" y="1190171"/>
                          </a:lnTo>
                        </a:path>
                      </a:pathLst>
                    </a:custGeom>
                  </p:spPr>
                  <p:style>
                    <a:lnRef idx="1">
                      <a:schemeClr val="dk1"/>
                    </a:lnRef>
                    <a:fillRef idx="0">
                      <a:schemeClr val="dk1"/>
                    </a:fillRef>
                    <a:effectRef idx="0">
                      <a:schemeClr val="dk1"/>
                    </a:effectRef>
                    <a:fontRef idx="minor">
                      <a:schemeClr val="tx1"/>
                    </a:fontRef>
                  </p:style>
                  <p:txBody>
                    <a:bodyPr rtlCol="1" anchor="ctr"/>
                    <a:lstStyle/>
                    <a:p>
                      <a:pPr algn="ctr"/>
                      <a:endParaRPr lang="ar-IQ"/>
                    </a:p>
                  </p:txBody>
                </p:sp>
                <p:sp>
                  <p:nvSpPr>
                    <p:cNvPr id="46" name="Freeform 45"/>
                    <p:cNvSpPr/>
                    <p:nvPr/>
                  </p:nvSpPr>
                  <p:spPr>
                    <a:xfrm>
                      <a:off x="2627086" y="3294743"/>
                      <a:ext cx="174171" cy="348343"/>
                    </a:xfrm>
                    <a:custGeom>
                      <a:avLst/>
                      <a:gdLst>
                        <a:gd name="connsiteX0" fmla="*/ 0 w 174171"/>
                        <a:gd name="connsiteY0" fmla="*/ 348343 h 348343"/>
                        <a:gd name="connsiteX1" fmla="*/ 174171 w 174171"/>
                        <a:gd name="connsiteY1" fmla="*/ 0 h 348343"/>
                        <a:gd name="connsiteX2" fmla="*/ 174171 w 174171"/>
                        <a:gd name="connsiteY2" fmla="*/ 0 h 348343"/>
                      </a:gdLst>
                      <a:ahLst/>
                      <a:cxnLst>
                        <a:cxn ang="0">
                          <a:pos x="connsiteX0" y="connsiteY0"/>
                        </a:cxn>
                        <a:cxn ang="0">
                          <a:pos x="connsiteX1" y="connsiteY1"/>
                        </a:cxn>
                        <a:cxn ang="0">
                          <a:pos x="connsiteX2" y="connsiteY2"/>
                        </a:cxn>
                      </a:cxnLst>
                      <a:rect l="l" t="t" r="r" b="b"/>
                      <a:pathLst>
                        <a:path w="174171" h="348343">
                          <a:moveTo>
                            <a:pt x="0" y="348343"/>
                          </a:moveTo>
                          <a:lnTo>
                            <a:pt x="174171" y="0"/>
                          </a:lnTo>
                          <a:lnTo>
                            <a:pt x="174171" y="0"/>
                          </a:lnTo>
                        </a:path>
                      </a:pathLst>
                    </a:custGeom>
                  </p:spPr>
                  <p:style>
                    <a:lnRef idx="1">
                      <a:schemeClr val="dk1"/>
                    </a:lnRef>
                    <a:fillRef idx="0">
                      <a:schemeClr val="dk1"/>
                    </a:fillRef>
                    <a:effectRef idx="0">
                      <a:schemeClr val="dk1"/>
                    </a:effectRef>
                    <a:fontRef idx="minor">
                      <a:schemeClr val="tx1"/>
                    </a:fontRef>
                  </p:style>
                  <p:txBody>
                    <a:bodyPr rtlCol="1" anchor="ctr"/>
                    <a:lstStyle/>
                    <a:p>
                      <a:pPr algn="ctr"/>
                      <a:endParaRPr lang="ar-IQ"/>
                    </a:p>
                  </p:txBody>
                </p:sp>
                <p:sp>
                  <p:nvSpPr>
                    <p:cNvPr id="47" name="Freeform 46"/>
                    <p:cNvSpPr/>
                    <p:nvPr/>
                  </p:nvSpPr>
                  <p:spPr>
                    <a:xfrm>
                      <a:off x="2801257" y="3323771"/>
                      <a:ext cx="333829" cy="1030515"/>
                    </a:xfrm>
                    <a:custGeom>
                      <a:avLst/>
                      <a:gdLst>
                        <a:gd name="connsiteX0" fmla="*/ 0 w 333829"/>
                        <a:gd name="connsiteY0" fmla="*/ 0 h 1030515"/>
                        <a:gd name="connsiteX1" fmla="*/ 333829 w 333829"/>
                        <a:gd name="connsiteY1" fmla="*/ 1030515 h 1030515"/>
                        <a:gd name="connsiteX2" fmla="*/ 333829 w 333829"/>
                        <a:gd name="connsiteY2" fmla="*/ 1030515 h 1030515"/>
                      </a:gdLst>
                      <a:ahLst/>
                      <a:cxnLst>
                        <a:cxn ang="0">
                          <a:pos x="connsiteX0" y="connsiteY0"/>
                        </a:cxn>
                        <a:cxn ang="0">
                          <a:pos x="connsiteX1" y="connsiteY1"/>
                        </a:cxn>
                        <a:cxn ang="0">
                          <a:pos x="connsiteX2" y="connsiteY2"/>
                        </a:cxn>
                      </a:cxnLst>
                      <a:rect l="l" t="t" r="r" b="b"/>
                      <a:pathLst>
                        <a:path w="333829" h="1030515">
                          <a:moveTo>
                            <a:pt x="0" y="0"/>
                          </a:moveTo>
                          <a:lnTo>
                            <a:pt x="333829" y="1030515"/>
                          </a:lnTo>
                          <a:lnTo>
                            <a:pt x="333829" y="1030515"/>
                          </a:lnTo>
                        </a:path>
                      </a:pathLst>
                    </a:custGeom>
                  </p:spPr>
                  <p:style>
                    <a:lnRef idx="1">
                      <a:schemeClr val="dk1"/>
                    </a:lnRef>
                    <a:fillRef idx="0">
                      <a:schemeClr val="dk1"/>
                    </a:fillRef>
                    <a:effectRef idx="0">
                      <a:schemeClr val="dk1"/>
                    </a:effectRef>
                    <a:fontRef idx="minor">
                      <a:schemeClr val="tx1"/>
                    </a:fontRef>
                  </p:style>
                  <p:txBody>
                    <a:bodyPr rtlCol="1" anchor="ctr"/>
                    <a:lstStyle/>
                    <a:p>
                      <a:pPr algn="ctr"/>
                      <a:endParaRPr lang="ar-IQ"/>
                    </a:p>
                  </p:txBody>
                </p:sp>
                <p:cxnSp>
                  <p:nvCxnSpPr>
                    <p:cNvPr id="49" name="Straight Connector 48"/>
                    <p:cNvCxnSpPr>
                      <a:stCxn id="47" idx="1"/>
                    </p:cNvCxnSpPr>
                    <p:nvPr/>
                  </p:nvCxnSpPr>
                  <p:spPr>
                    <a:xfrm>
                      <a:off x="3135086" y="4354286"/>
                      <a:ext cx="2156994" cy="10818"/>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flipV="1">
                      <a:off x="5292080" y="2060848"/>
                      <a:ext cx="1584176" cy="2304256"/>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6876256" y="2060848"/>
                      <a:ext cx="504056" cy="0"/>
                    </a:xfrm>
                    <a:prstGeom prst="line">
                      <a:avLst/>
                    </a:prstGeom>
                  </p:spPr>
                  <p:style>
                    <a:lnRef idx="1">
                      <a:schemeClr val="dk1"/>
                    </a:lnRef>
                    <a:fillRef idx="0">
                      <a:schemeClr val="dk1"/>
                    </a:fillRef>
                    <a:effectRef idx="0">
                      <a:schemeClr val="dk1"/>
                    </a:effectRef>
                    <a:fontRef idx="minor">
                      <a:schemeClr val="tx1"/>
                    </a:fontRef>
                  </p:style>
                </p:cxnSp>
              </p:grpSp>
            </p:grpSp>
            <p:grpSp>
              <p:nvGrpSpPr>
                <p:cNvPr id="62" name="Group 61"/>
                <p:cNvGrpSpPr/>
                <p:nvPr/>
              </p:nvGrpSpPr>
              <p:grpSpPr>
                <a:xfrm>
                  <a:off x="1043608" y="2420888"/>
                  <a:ext cx="6984776" cy="288032"/>
                  <a:chOff x="1043608" y="2420888"/>
                  <a:chExt cx="6984776" cy="288032"/>
                </a:xfrm>
              </p:grpSpPr>
              <p:cxnSp>
                <p:nvCxnSpPr>
                  <p:cNvPr id="57" name="Straight Connector 56"/>
                  <p:cNvCxnSpPr/>
                  <p:nvPr/>
                </p:nvCxnSpPr>
                <p:spPr>
                  <a:xfrm>
                    <a:off x="1043608" y="2708920"/>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7452320" y="2420888"/>
                    <a:ext cx="576064" cy="0"/>
                  </a:xfrm>
                  <a:prstGeom prst="line">
                    <a:avLst/>
                  </a:prstGeom>
                  <a:ln>
                    <a:prstDash val="dash"/>
                  </a:ln>
                </p:spPr>
                <p:style>
                  <a:lnRef idx="1">
                    <a:schemeClr val="dk1"/>
                  </a:lnRef>
                  <a:fillRef idx="0">
                    <a:schemeClr val="dk1"/>
                  </a:fillRef>
                  <a:effectRef idx="0">
                    <a:schemeClr val="dk1"/>
                  </a:effectRef>
                  <a:fontRef idx="minor">
                    <a:schemeClr val="tx1"/>
                  </a:fontRef>
                </p:style>
              </p:cxnSp>
            </p:grpSp>
          </p:grpSp>
          <p:sp>
            <p:nvSpPr>
              <p:cNvPr id="64" name="TextBox 63"/>
              <p:cNvSpPr txBox="1"/>
              <p:nvPr/>
            </p:nvSpPr>
            <p:spPr>
              <a:xfrm>
                <a:off x="1979712" y="5157192"/>
                <a:ext cx="1005404" cy="369332"/>
              </a:xfrm>
              <a:prstGeom prst="rect">
                <a:avLst/>
              </a:prstGeom>
              <a:noFill/>
            </p:spPr>
            <p:txBody>
              <a:bodyPr wrap="none" rtlCol="1">
                <a:spAutoFit/>
              </a:bodyPr>
              <a:lstStyle/>
              <a:p>
                <a:r>
                  <a:rPr lang="en-GB" dirty="0" smtClean="0"/>
                  <a:t>freezing</a:t>
                </a:r>
                <a:endParaRPr lang="ar-IQ" dirty="0"/>
              </a:p>
            </p:txBody>
          </p:sp>
          <p:sp>
            <p:nvSpPr>
              <p:cNvPr id="65" name="TextBox 64"/>
              <p:cNvSpPr txBox="1"/>
              <p:nvPr/>
            </p:nvSpPr>
            <p:spPr>
              <a:xfrm>
                <a:off x="3203848" y="5157192"/>
                <a:ext cx="1672254" cy="369332"/>
              </a:xfrm>
              <a:prstGeom prst="rect">
                <a:avLst/>
              </a:prstGeom>
              <a:noFill/>
            </p:spPr>
            <p:txBody>
              <a:bodyPr wrap="none" rtlCol="1">
                <a:spAutoFit/>
              </a:bodyPr>
              <a:lstStyle/>
              <a:p>
                <a:r>
                  <a:rPr lang="en-GB" dirty="0" smtClean="0"/>
                  <a:t>Primary drying</a:t>
                </a:r>
                <a:endParaRPr lang="ar-IQ" dirty="0"/>
              </a:p>
            </p:txBody>
          </p:sp>
          <p:sp>
            <p:nvSpPr>
              <p:cNvPr id="66" name="TextBox 65"/>
              <p:cNvSpPr txBox="1"/>
              <p:nvPr/>
            </p:nvSpPr>
            <p:spPr>
              <a:xfrm>
                <a:off x="5292080" y="5157192"/>
                <a:ext cx="1980030" cy="369332"/>
              </a:xfrm>
              <a:prstGeom prst="rect">
                <a:avLst/>
              </a:prstGeom>
              <a:noFill/>
            </p:spPr>
            <p:txBody>
              <a:bodyPr wrap="none" rtlCol="1">
                <a:spAutoFit/>
              </a:bodyPr>
              <a:lstStyle/>
              <a:p>
                <a:r>
                  <a:rPr lang="en-GB" dirty="0" smtClean="0"/>
                  <a:t>Secondary drying</a:t>
                </a:r>
                <a:endParaRPr lang="ar-IQ" dirty="0"/>
              </a:p>
            </p:txBody>
          </p:sp>
        </p:gr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764704"/>
            <a:ext cx="7772400" cy="850106"/>
          </a:xfrm>
        </p:spPr>
        <p:style>
          <a:lnRef idx="1">
            <a:schemeClr val="accent6"/>
          </a:lnRef>
          <a:fillRef idx="2">
            <a:schemeClr val="accent6"/>
          </a:fillRef>
          <a:effectRef idx="1">
            <a:schemeClr val="accent6"/>
          </a:effectRef>
          <a:fontRef idx="minor">
            <a:schemeClr val="dk1"/>
          </a:fontRef>
        </p:style>
        <p:txBody>
          <a:bodyPr>
            <a:normAutofit/>
          </a:bodyPr>
          <a:lstStyle/>
          <a:p>
            <a:pPr algn="ctr" rtl="0"/>
            <a:r>
              <a:rPr lang="en-GB" dirty="0" smtClean="0"/>
              <a:t>4. Buffer components</a:t>
            </a:r>
            <a:endParaRPr lang="ar-IQ" dirty="0"/>
          </a:p>
        </p:txBody>
      </p:sp>
      <p:sp>
        <p:nvSpPr>
          <p:cNvPr id="3" name="Content Placeholder 2"/>
          <p:cNvSpPr>
            <a:spLocks noGrp="1"/>
          </p:cNvSpPr>
          <p:nvPr>
            <p:ph sz="quarter" idx="1"/>
          </p:nvPr>
        </p:nvSpPr>
        <p:spPr>
          <a:xfrm>
            <a:off x="391939" y="1844824"/>
            <a:ext cx="8291264" cy="1333128"/>
          </a:xfrm>
        </p:spPr>
        <p:txBody>
          <a:bodyPr>
            <a:normAutofit/>
          </a:bodyPr>
          <a:lstStyle/>
          <a:p>
            <a:pPr marL="0" indent="0" algn="just" rtl="0">
              <a:buNone/>
            </a:pPr>
            <a:r>
              <a:rPr lang="en-US" b="1" dirty="0" smtClean="0">
                <a:solidFill>
                  <a:srgbClr val="C00000"/>
                </a:solidFill>
              </a:rPr>
              <a:t>Buffer selection </a:t>
            </a:r>
            <a:r>
              <a:rPr lang="en-US" dirty="0" smtClean="0"/>
              <a:t>is an important part of the formulation process, </a:t>
            </a:r>
            <a:r>
              <a:rPr lang="en-US" b="1" dirty="0" smtClean="0">
                <a:solidFill>
                  <a:srgbClr val="C00000"/>
                </a:solidFill>
              </a:rPr>
              <a:t>because of the </a:t>
            </a:r>
            <a:r>
              <a:rPr lang="en-US" b="1" dirty="0" smtClean="0">
                <a:solidFill>
                  <a:srgbClr val="7030A0"/>
                </a:solidFill>
              </a:rPr>
              <a:t>pH dependence </a:t>
            </a:r>
            <a:r>
              <a:rPr lang="en-US" b="1" dirty="0" smtClean="0">
                <a:solidFill>
                  <a:srgbClr val="C00000"/>
                </a:solidFill>
              </a:rPr>
              <a:t>of protein solubility and physical and chemical stability. </a:t>
            </a:r>
          </a:p>
        </p:txBody>
      </p:sp>
      <p:sp>
        <p:nvSpPr>
          <p:cNvPr id="2" name="TextBox 1"/>
          <p:cNvSpPr txBox="1"/>
          <p:nvPr/>
        </p:nvSpPr>
        <p:spPr>
          <a:xfrm>
            <a:off x="391939" y="3645024"/>
            <a:ext cx="8496944"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rtl="0"/>
            <a:r>
              <a:rPr lang="en-US" sz="2400" b="1" dirty="0">
                <a:solidFill>
                  <a:schemeClr val="accent3">
                    <a:lumMod val="50000"/>
                  </a:schemeClr>
                </a:solidFill>
              </a:rPr>
              <a:t>Buffer systems </a:t>
            </a:r>
            <a:r>
              <a:rPr lang="en-US" sz="2400" dirty="0"/>
              <a:t>regularly encountered in biotech formulations are: </a:t>
            </a:r>
          </a:p>
          <a:p>
            <a:pPr marL="514350" indent="-514350" algn="just" rtl="0">
              <a:buFont typeface="+mj-lt"/>
              <a:buAutoNum type="arabicPeriod"/>
            </a:pPr>
            <a:r>
              <a:rPr lang="en-US" sz="2400" b="1" dirty="0">
                <a:solidFill>
                  <a:schemeClr val="accent3">
                    <a:lumMod val="50000"/>
                  </a:schemeClr>
                </a:solidFill>
                <a:latin typeface="Aharoni" pitchFamily="2" charset="-79"/>
                <a:cs typeface="Aharoni" pitchFamily="2" charset="-79"/>
              </a:rPr>
              <a:t>phosphate</a:t>
            </a:r>
          </a:p>
          <a:p>
            <a:pPr marL="514350" indent="-514350" algn="just" rtl="0">
              <a:buFont typeface="+mj-lt"/>
              <a:buAutoNum type="arabicPeriod"/>
            </a:pPr>
            <a:r>
              <a:rPr lang="en-US" sz="2400" b="1" smtClean="0">
                <a:solidFill>
                  <a:schemeClr val="accent3">
                    <a:lumMod val="50000"/>
                  </a:schemeClr>
                </a:solidFill>
                <a:latin typeface="Aharoni" pitchFamily="2" charset="-79"/>
                <a:cs typeface="Aharoni" pitchFamily="2" charset="-79"/>
              </a:rPr>
              <a:t>citrate </a:t>
            </a:r>
            <a:endParaRPr lang="en-US" sz="2400" b="1" dirty="0" smtClean="0">
              <a:solidFill>
                <a:schemeClr val="accent3">
                  <a:lumMod val="50000"/>
                </a:schemeClr>
              </a:solidFill>
              <a:latin typeface="Aharoni" pitchFamily="2" charset="-79"/>
              <a:cs typeface="Aharoni" pitchFamily="2" charset="-79"/>
            </a:endParaRPr>
          </a:p>
          <a:p>
            <a:pPr marL="514350" indent="-514350" algn="just" rtl="0">
              <a:buFont typeface="+mj-lt"/>
              <a:buAutoNum type="arabicPeriod"/>
            </a:pPr>
            <a:r>
              <a:rPr lang="en-US" sz="2400" b="1" dirty="0" smtClean="0">
                <a:solidFill>
                  <a:schemeClr val="accent3">
                    <a:lumMod val="50000"/>
                  </a:schemeClr>
                </a:solidFill>
                <a:latin typeface="Aharoni" pitchFamily="2" charset="-79"/>
                <a:cs typeface="Aharoni" pitchFamily="2" charset="-79"/>
              </a:rPr>
              <a:t>acetate </a:t>
            </a:r>
            <a:endParaRPr lang="en-US" sz="2400" b="1" dirty="0">
              <a:solidFill>
                <a:schemeClr val="accent3">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9001000"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8628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The </a:t>
            </a:r>
            <a:r>
              <a:rPr lang="en-US" dirty="0">
                <a:hlinkClick r:id="rId2" tooltip="Isoelectric point"/>
              </a:rPr>
              <a:t>isoelectric point</a:t>
            </a:r>
            <a:r>
              <a:rPr lang="en-US" dirty="0"/>
              <a:t> (</a:t>
            </a:r>
            <a:r>
              <a:rPr lang="en-US" dirty="0" err="1"/>
              <a:t>pI</a:t>
            </a:r>
            <a:r>
              <a:rPr lang="en-US" dirty="0"/>
              <a:t>)</a:t>
            </a:r>
          </a:p>
        </p:txBody>
      </p:sp>
      <p:sp>
        <p:nvSpPr>
          <p:cNvPr id="3" name="Content Placeholder 2"/>
          <p:cNvSpPr>
            <a:spLocks noGrp="1"/>
          </p:cNvSpPr>
          <p:nvPr>
            <p:ph sz="quarter" idx="1"/>
          </p:nvPr>
        </p:nvSpPr>
        <p:spPr>
          <a:xfrm>
            <a:off x="395536" y="1447800"/>
            <a:ext cx="8291264" cy="5077544"/>
          </a:xfrm>
        </p:spPr>
        <p:txBody>
          <a:bodyPr>
            <a:normAutofit fontScale="92500" lnSpcReduction="20000"/>
          </a:bodyPr>
          <a:lstStyle/>
          <a:p>
            <a:pPr marL="0" indent="0" algn="just" rtl="0">
              <a:buNone/>
            </a:pPr>
            <a:r>
              <a:rPr lang="en-US" b="1" dirty="0" smtClean="0">
                <a:solidFill>
                  <a:srgbClr val="00B0F0"/>
                </a:solidFill>
              </a:rPr>
              <a:t>pH </a:t>
            </a:r>
            <a:r>
              <a:rPr lang="en-US" b="1" dirty="0">
                <a:solidFill>
                  <a:srgbClr val="00B0F0"/>
                </a:solidFill>
              </a:rPr>
              <a:t>of a solution at which the net primary charge of a protein becomes zero</a:t>
            </a:r>
            <a:r>
              <a:rPr lang="en-US" b="1" dirty="0" smtClean="0">
                <a:solidFill>
                  <a:srgbClr val="00B0F0"/>
                </a:solidFill>
              </a:rPr>
              <a:t>.</a:t>
            </a:r>
          </a:p>
          <a:p>
            <a:pPr marL="0" indent="0" algn="just" rtl="0">
              <a:buNone/>
            </a:pPr>
            <a:r>
              <a:rPr lang="en-US" b="1" dirty="0" smtClean="0">
                <a:solidFill>
                  <a:srgbClr val="00B0F0"/>
                </a:solidFill>
              </a:rPr>
              <a:t> </a:t>
            </a:r>
          </a:p>
          <a:p>
            <a:pPr marL="0" indent="0" algn="just" rtl="0">
              <a:buNone/>
            </a:pPr>
            <a:r>
              <a:rPr lang="en-US" b="1" dirty="0" smtClean="0">
                <a:solidFill>
                  <a:srgbClr val="FF0000"/>
                </a:solidFill>
              </a:rPr>
              <a:t>At </a:t>
            </a:r>
            <a:r>
              <a:rPr lang="en-US" b="1" dirty="0">
                <a:solidFill>
                  <a:srgbClr val="FF0000"/>
                </a:solidFill>
              </a:rPr>
              <a:t>a solution pH that is above the </a:t>
            </a:r>
            <a:r>
              <a:rPr lang="en-US" b="1" dirty="0" err="1">
                <a:solidFill>
                  <a:srgbClr val="FF0000"/>
                </a:solidFill>
              </a:rPr>
              <a:t>pI</a:t>
            </a:r>
            <a:r>
              <a:rPr lang="en-US" b="1" dirty="0">
                <a:solidFill>
                  <a:srgbClr val="FF0000"/>
                </a:solidFill>
              </a:rPr>
              <a:t> </a:t>
            </a:r>
            <a:r>
              <a:rPr lang="en-US" dirty="0"/>
              <a:t>the surface of the protein is predominantly negatively charged and </a:t>
            </a:r>
            <a:r>
              <a:rPr lang="en-US" dirty="0" smtClean="0"/>
              <a:t>like-charged </a:t>
            </a:r>
            <a:r>
              <a:rPr lang="en-US" dirty="0"/>
              <a:t>molecules will exhibit repulsive forces. </a:t>
            </a:r>
            <a:endParaRPr lang="en-US" dirty="0" smtClean="0"/>
          </a:p>
          <a:p>
            <a:pPr marL="0" indent="0" algn="just" rtl="0">
              <a:buNone/>
            </a:pPr>
            <a:r>
              <a:rPr lang="en-US" b="1" dirty="0" smtClean="0">
                <a:solidFill>
                  <a:srgbClr val="FF0000"/>
                </a:solidFill>
              </a:rPr>
              <a:t>At </a:t>
            </a:r>
            <a:r>
              <a:rPr lang="en-US" b="1" dirty="0">
                <a:solidFill>
                  <a:srgbClr val="FF0000"/>
                </a:solidFill>
              </a:rPr>
              <a:t>a solution pH that is below the </a:t>
            </a:r>
            <a:r>
              <a:rPr lang="en-US" b="1" dirty="0" err="1">
                <a:solidFill>
                  <a:srgbClr val="FF0000"/>
                </a:solidFill>
              </a:rPr>
              <a:t>pI</a:t>
            </a:r>
            <a:r>
              <a:rPr lang="en-US" b="1" dirty="0">
                <a:solidFill>
                  <a:srgbClr val="FF0000"/>
                </a:solidFill>
              </a:rPr>
              <a:t>, </a:t>
            </a:r>
            <a:r>
              <a:rPr lang="en-US" dirty="0"/>
              <a:t>the surface of the protein is predominantly positively charged and repulsion between proteins occurs</a:t>
            </a:r>
            <a:r>
              <a:rPr lang="en-US" dirty="0" smtClean="0"/>
              <a:t>.</a:t>
            </a:r>
          </a:p>
          <a:p>
            <a:pPr marL="0" indent="0" algn="just" rtl="0">
              <a:buNone/>
            </a:pPr>
            <a:r>
              <a:rPr lang="en-US" dirty="0" smtClean="0"/>
              <a:t> </a:t>
            </a:r>
          </a:p>
          <a:p>
            <a:pPr marL="0" indent="0" algn="just" rtl="0">
              <a:buNone/>
            </a:pPr>
            <a:r>
              <a:rPr lang="en-US" b="1" dirty="0" smtClean="0">
                <a:solidFill>
                  <a:srgbClr val="FF0000"/>
                </a:solidFill>
              </a:rPr>
              <a:t>At </a:t>
            </a:r>
            <a:r>
              <a:rPr lang="en-US" b="1" dirty="0">
                <a:solidFill>
                  <a:srgbClr val="FF0000"/>
                </a:solidFill>
              </a:rPr>
              <a:t>the </a:t>
            </a:r>
            <a:r>
              <a:rPr lang="en-US" b="1" dirty="0" err="1">
                <a:solidFill>
                  <a:srgbClr val="FF0000"/>
                </a:solidFill>
              </a:rPr>
              <a:t>pI</a:t>
            </a:r>
            <a:r>
              <a:rPr lang="en-US" b="1" dirty="0">
                <a:solidFill>
                  <a:srgbClr val="FF0000"/>
                </a:solidFill>
              </a:rPr>
              <a:t> the negative and positive charges cancel, </a:t>
            </a:r>
            <a:r>
              <a:rPr lang="en-US" dirty="0"/>
              <a:t>repulsive electrostatic forces are reduced and the attraction forces predominate. The attraction forces will cause aggregation and precipitation. </a:t>
            </a:r>
            <a:endParaRPr lang="en-US" dirty="0" smtClean="0"/>
          </a:p>
          <a:p>
            <a:pPr marL="0" indent="0" algn="just" rtl="0">
              <a:buNone/>
            </a:pPr>
            <a:endParaRPr lang="en-US" dirty="0"/>
          </a:p>
          <a:p>
            <a:pPr marL="0" indent="0" algn="just" rtl="0">
              <a:buNone/>
            </a:pPr>
            <a:r>
              <a:rPr lang="en-US" b="1" dirty="0" smtClean="0">
                <a:solidFill>
                  <a:srgbClr val="00B050"/>
                </a:solidFill>
              </a:rPr>
              <a:t>The </a:t>
            </a:r>
            <a:r>
              <a:rPr lang="en-US" b="1" dirty="0" err="1">
                <a:solidFill>
                  <a:srgbClr val="00B050"/>
                </a:solidFill>
              </a:rPr>
              <a:t>pI</a:t>
            </a:r>
            <a:r>
              <a:rPr lang="en-US" b="1" dirty="0">
                <a:solidFill>
                  <a:srgbClr val="00B050"/>
                </a:solidFill>
              </a:rPr>
              <a:t> of most proteins is in the pH range of 4-6.</a:t>
            </a:r>
          </a:p>
        </p:txBody>
      </p:sp>
    </p:spTree>
    <p:extLst>
      <p:ext uri="{BB962C8B-B14F-4D97-AF65-F5344CB8AC3E}">
        <p14:creationId xmlns:p14="http://schemas.microsoft.com/office/powerpoint/2010/main" val="93821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p:cNvSpPr txBox="1"/>
          <p:nvPr/>
        </p:nvSpPr>
        <p:spPr>
          <a:xfrm>
            <a:off x="755560" y="4437112"/>
            <a:ext cx="4284465" cy="1754326"/>
          </a:xfrm>
          <a:prstGeom prst="rect">
            <a:avLst/>
          </a:prstGeom>
          <a:noFill/>
        </p:spPr>
        <p:txBody>
          <a:bodyPr wrap="square" rtlCol="1">
            <a:spAutoFit/>
          </a:bodyPr>
          <a:lstStyle/>
          <a:p>
            <a:pPr algn="just" rtl="0"/>
            <a:r>
              <a:rPr lang="en-GB" dirty="0" smtClean="0"/>
              <a:t>Figure 1. A plot of the solubility of various forms </a:t>
            </a:r>
          </a:p>
          <a:p>
            <a:pPr algn="just" rtl="0"/>
            <a:r>
              <a:rPr lang="en-GB" dirty="0" smtClean="0"/>
              <a:t>of </a:t>
            </a:r>
            <a:r>
              <a:rPr lang="en-GB" dirty="0" err="1" smtClean="0"/>
              <a:t>hGH</a:t>
            </a:r>
            <a:r>
              <a:rPr lang="en-GB" dirty="0" smtClean="0"/>
              <a:t> as a function of </a:t>
            </a:r>
            <a:r>
              <a:rPr lang="en-GB" dirty="0" err="1" smtClean="0"/>
              <a:t>pH.</a:t>
            </a:r>
            <a:r>
              <a:rPr lang="en-GB" dirty="0" smtClean="0"/>
              <a:t> The closed symbols mean that precipitate was present in the dialysis tube after equilibration, whereas open symbols mean that no solid material was present, and thus the solubility is at least this amount.</a:t>
            </a:r>
            <a:endParaRPr lang="ar-IQ" dirty="0"/>
          </a:p>
        </p:txBody>
      </p:sp>
      <p:grpSp>
        <p:nvGrpSpPr>
          <p:cNvPr id="86" name="Group 85"/>
          <p:cNvGrpSpPr/>
          <p:nvPr/>
        </p:nvGrpSpPr>
        <p:grpSpPr>
          <a:xfrm>
            <a:off x="395520" y="416133"/>
            <a:ext cx="4824536" cy="3969732"/>
            <a:chOff x="2051720" y="980728"/>
            <a:chExt cx="4824536" cy="3969732"/>
          </a:xfrm>
        </p:grpSpPr>
        <p:grpSp>
          <p:nvGrpSpPr>
            <p:cNvPr id="81" name="Group 80"/>
            <p:cNvGrpSpPr/>
            <p:nvPr/>
          </p:nvGrpSpPr>
          <p:grpSpPr>
            <a:xfrm>
              <a:off x="2051720" y="980728"/>
              <a:ext cx="4824536" cy="3969732"/>
              <a:chOff x="2051720" y="980728"/>
              <a:chExt cx="4824536" cy="3969732"/>
            </a:xfrm>
          </p:grpSpPr>
          <p:grpSp>
            <p:nvGrpSpPr>
              <p:cNvPr id="61" name="Group 60"/>
              <p:cNvGrpSpPr/>
              <p:nvPr/>
            </p:nvGrpSpPr>
            <p:grpSpPr>
              <a:xfrm>
                <a:off x="2051720" y="980728"/>
                <a:ext cx="4824536" cy="3969732"/>
                <a:chOff x="2051720" y="980728"/>
                <a:chExt cx="4824536" cy="3969732"/>
              </a:xfrm>
            </p:grpSpPr>
            <p:grpSp>
              <p:nvGrpSpPr>
                <p:cNvPr id="43" name="Group 42"/>
                <p:cNvGrpSpPr/>
                <p:nvPr/>
              </p:nvGrpSpPr>
              <p:grpSpPr>
                <a:xfrm>
                  <a:off x="2051720" y="980728"/>
                  <a:ext cx="4824536" cy="3969732"/>
                  <a:chOff x="1619672" y="1988840"/>
                  <a:chExt cx="4824536" cy="3969732"/>
                </a:xfrm>
              </p:grpSpPr>
              <p:grpSp>
                <p:nvGrpSpPr>
                  <p:cNvPr id="8" name="Group 7"/>
                  <p:cNvGrpSpPr/>
                  <p:nvPr/>
                </p:nvGrpSpPr>
                <p:grpSpPr>
                  <a:xfrm>
                    <a:off x="2411760" y="1988840"/>
                    <a:ext cx="4032448" cy="3096344"/>
                    <a:chOff x="1691680" y="2060848"/>
                    <a:chExt cx="4032448" cy="3096344"/>
                  </a:xfrm>
                </p:grpSpPr>
                <p:cxnSp>
                  <p:nvCxnSpPr>
                    <p:cNvPr id="5" name="Straight Connector 4"/>
                    <p:cNvCxnSpPr/>
                    <p:nvPr/>
                  </p:nvCxnSpPr>
                  <p:spPr>
                    <a:xfrm>
                      <a:off x="1691680" y="2060848"/>
                      <a:ext cx="0" cy="3096344"/>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691680" y="5157192"/>
                      <a:ext cx="4032448" cy="0"/>
                    </a:xfrm>
                    <a:prstGeom prst="line">
                      <a:avLst/>
                    </a:prstGeom>
                  </p:spPr>
                  <p:style>
                    <a:lnRef idx="1">
                      <a:schemeClr val="dk1"/>
                    </a:lnRef>
                    <a:fillRef idx="0">
                      <a:schemeClr val="dk1"/>
                    </a:fillRef>
                    <a:effectRef idx="0">
                      <a:schemeClr val="dk1"/>
                    </a:effectRef>
                    <a:fontRef idx="minor">
                      <a:schemeClr val="tx1"/>
                    </a:fontRef>
                  </p:style>
                </p:cxnSp>
              </p:grpSp>
              <p:grpSp>
                <p:nvGrpSpPr>
                  <p:cNvPr id="12" name="Group 11"/>
                  <p:cNvGrpSpPr/>
                  <p:nvPr/>
                </p:nvGrpSpPr>
                <p:grpSpPr>
                  <a:xfrm>
                    <a:off x="1619672" y="2048934"/>
                    <a:ext cx="3300671" cy="3909638"/>
                    <a:chOff x="1619672" y="2048934"/>
                    <a:chExt cx="3300671" cy="3909638"/>
                  </a:xfrm>
                </p:grpSpPr>
                <p:sp>
                  <p:nvSpPr>
                    <p:cNvPr id="9" name="TextBox 8"/>
                    <p:cNvSpPr txBox="1"/>
                    <p:nvPr/>
                  </p:nvSpPr>
                  <p:spPr>
                    <a:xfrm rot="16200000">
                      <a:off x="1064392" y="3264200"/>
                      <a:ext cx="1479892" cy="369332"/>
                    </a:xfrm>
                    <a:prstGeom prst="rect">
                      <a:avLst/>
                    </a:prstGeom>
                    <a:noFill/>
                  </p:spPr>
                  <p:txBody>
                    <a:bodyPr wrap="none" rtlCol="1">
                      <a:spAutoFit/>
                    </a:bodyPr>
                    <a:lstStyle/>
                    <a:p>
                      <a:r>
                        <a:rPr lang="en-GB" dirty="0" smtClean="0"/>
                        <a:t>[</a:t>
                      </a:r>
                      <a:r>
                        <a:rPr lang="en-GB" dirty="0" err="1" smtClean="0"/>
                        <a:t>hGH</a:t>
                      </a:r>
                      <a:r>
                        <a:rPr lang="en-GB" dirty="0" smtClean="0"/>
                        <a:t>] mg/ml</a:t>
                      </a:r>
                      <a:endParaRPr lang="ar-IQ" dirty="0"/>
                    </a:p>
                  </p:txBody>
                </p:sp>
                <p:sp>
                  <p:nvSpPr>
                    <p:cNvPr id="10" name="TextBox 9"/>
                    <p:cNvSpPr txBox="1"/>
                    <p:nvPr/>
                  </p:nvSpPr>
                  <p:spPr>
                    <a:xfrm>
                      <a:off x="4332190" y="5589240"/>
                      <a:ext cx="479619" cy="369332"/>
                    </a:xfrm>
                    <a:prstGeom prst="rect">
                      <a:avLst/>
                    </a:prstGeom>
                    <a:noFill/>
                  </p:spPr>
                  <p:txBody>
                    <a:bodyPr wrap="none" rtlCol="1">
                      <a:spAutoFit/>
                    </a:bodyPr>
                    <a:lstStyle/>
                    <a:p>
                      <a:r>
                        <a:rPr lang="en-GB" dirty="0" smtClean="0"/>
                        <a:t>pH</a:t>
                      </a:r>
                      <a:endParaRPr lang="ar-IQ" dirty="0"/>
                    </a:p>
                  </p:txBody>
                </p:sp>
                <p:sp>
                  <p:nvSpPr>
                    <p:cNvPr id="11" name="Freeform 10"/>
                    <p:cNvSpPr/>
                    <p:nvPr/>
                  </p:nvSpPr>
                  <p:spPr>
                    <a:xfrm>
                      <a:off x="2815771" y="2048934"/>
                      <a:ext cx="2104572" cy="2786743"/>
                    </a:xfrm>
                    <a:custGeom>
                      <a:avLst/>
                      <a:gdLst>
                        <a:gd name="connsiteX0" fmla="*/ 0 w 2104572"/>
                        <a:gd name="connsiteY0" fmla="*/ 70152 h 2786743"/>
                        <a:gd name="connsiteX1" fmla="*/ 275772 w 2104572"/>
                        <a:gd name="connsiteY1" fmla="*/ 171752 h 2786743"/>
                        <a:gd name="connsiteX2" fmla="*/ 682172 w 2104572"/>
                        <a:gd name="connsiteY2" fmla="*/ 1100666 h 2786743"/>
                        <a:gd name="connsiteX3" fmla="*/ 1016000 w 2104572"/>
                        <a:gd name="connsiteY3" fmla="*/ 2552095 h 2786743"/>
                        <a:gd name="connsiteX4" fmla="*/ 1161143 w 2104572"/>
                        <a:gd name="connsiteY4" fmla="*/ 2508552 h 2786743"/>
                        <a:gd name="connsiteX5" fmla="*/ 1378858 w 2104572"/>
                        <a:gd name="connsiteY5" fmla="*/ 1042609 h 2786743"/>
                        <a:gd name="connsiteX6" fmla="*/ 1683658 w 2104572"/>
                        <a:gd name="connsiteY6" fmla="*/ 534609 h 2786743"/>
                        <a:gd name="connsiteX7" fmla="*/ 2104572 w 2104572"/>
                        <a:gd name="connsiteY7" fmla="*/ 360437 h 2786743"/>
                        <a:gd name="connsiteX8" fmla="*/ 2104572 w 2104572"/>
                        <a:gd name="connsiteY8" fmla="*/ 360437 h 2786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572" h="2786743">
                          <a:moveTo>
                            <a:pt x="0" y="70152"/>
                          </a:moveTo>
                          <a:cubicBezTo>
                            <a:pt x="81038" y="35076"/>
                            <a:pt x="162077" y="0"/>
                            <a:pt x="275772" y="171752"/>
                          </a:cubicBezTo>
                          <a:cubicBezTo>
                            <a:pt x="389467" y="343504"/>
                            <a:pt x="558801" y="703942"/>
                            <a:pt x="682172" y="1100666"/>
                          </a:cubicBezTo>
                          <a:cubicBezTo>
                            <a:pt x="805543" y="1497390"/>
                            <a:pt x="936172" y="2317447"/>
                            <a:pt x="1016000" y="2552095"/>
                          </a:cubicBezTo>
                          <a:cubicBezTo>
                            <a:pt x="1095828" y="2786743"/>
                            <a:pt x="1100667" y="2760133"/>
                            <a:pt x="1161143" y="2508552"/>
                          </a:cubicBezTo>
                          <a:cubicBezTo>
                            <a:pt x="1221619" y="2256971"/>
                            <a:pt x="1291772" y="1371599"/>
                            <a:pt x="1378858" y="1042609"/>
                          </a:cubicBezTo>
                          <a:cubicBezTo>
                            <a:pt x="1465944" y="713619"/>
                            <a:pt x="1562706" y="648304"/>
                            <a:pt x="1683658" y="534609"/>
                          </a:cubicBezTo>
                          <a:cubicBezTo>
                            <a:pt x="1804610" y="420914"/>
                            <a:pt x="2104572" y="360437"/>
                            <a:pt x="2104572" y="360437"/>
                          </a:cubicBezTo>
                          <a:lnTo>
                            <a:pt x="2104572" y="360437"/>
                          </a:lnTo>
                        </a:path>
                      </a:pathLst>
                    </a:custGeom>
                  </p:spPr>
                  <p:style>
                    <a:lnRef idx="1">
                      <a:schemeClr val="dk1"/>
                    </a:lnRef>
                    <a:fillRef idx="0">
                      <a:schemeClr val="dk1"/>
                    </a:fillRef>
                    <a:effectRef idx="0">
                      <a:schemeClr val="dk1"/>
                    </a:effectRef>
                    <a:fontRef idx="minor">
                      <a:schemeClr val="tx1"/>
                    </a:fontRef>
                  </p:style>
                  <p:txBody>
                    <a:bodyPr rtlCol="1" anchor="ctr"/>
                    <a:lstStyle/>
                    <a:p>
                      <a:pPr algn="ctr"/>
                      <a:endParaRPr lang="ar-IQ"/>
                    </a:p>
                  </p:txBody>
                </p:sp>
              </p:grpSp>
              <p:cxnSp>
                <p:nvCxnSpPr>
                  <p:cNvPr id="14" name="Straight Connector 13"/>
                  <p:cNvCxnSpPr/>
                  <p:nvPr/>
                </p:nvCxnSpPr>
                <p:spPr>
                  <a:xfrm>
                    <a:off x="2843808" y="5085184"/>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3491880" y="5085184"/>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a:off x="4211960" y="5085184"/>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a:off x="4932040" y="5085184"/>
                    <a:ext cx="0" cy="216024"/>
                  </a:xfrm>
                  <a:prstGeom prst="line">
                    <a:avLst/>
                  </a:prstGeom>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2699792" y="5301208"/>
                    <a:ext cx="312907" cy="369332"/>
                  </a:xfrm>
                  <a:prstGeom prst="rect">
                    <a:avLst/>
                  </a:prstGeom>
                  <a:noFill/>
                </p:spPr>
                <p:txBody>
                  <a:bodyPr wrap="none" rtlCol="1">
                    <a:spAutoFit/>
                  </a:bodyPr>
                  <a:lstStyle/>
                  <a:p>
                    <a:r>
                      <a:rPr lang="en-GB" dirty="0" smtClean="0"/>
                      <a:t>3</a:t>
                    </a:r>
                    <a:endParaRPr lang="ar-IQ" dirty="0"/>
                  </a:p>
                </p:txBody>
              </p:sp>
              <p:sp>
                <p:nvSpPr>
                  <p:cNvPr id="32" name="TextBox 31"/>
                  <p:cNvSpPr txBox="1"/>
                  <p:nvPr/>
                </p:nvSpPr>
                <p:spPr>
                  <a:xfrm>
                    <a:off x="3363704" y="5301208"/>
                    <a:ext cx="312907" cy="369332"/>
                  </a:xfrm>
                  <a:prstGeom prst="rect">
                    <a:avLst/>
                  </a:prstGeom>
                  <a:noFill/>
                </p:spPr>
                <p:txBody>
                  <a:bodyPr wrap="none" rtlCol="1">
                    <a:spAutoFit/>
                  </a:bodyPr>
                  <a:lstStyle/>
                  <a:p>
                    <a:r>
                      <a:rPr lang="en-GB" dirty="0" smtClean="0"/>
                      <a:t>4</a:t>
                    </a:r>
                    <a:endParaRPr lang="ar-IQ" dirty="0"/>
                  </a:p>
                </p:txBody>
              </p:sp>
              <p:sp>
                <p:nvSpPr>
                  <p:cNvPr id="33" name="TextBox 32"/>
                  <p:cNvSpPr txBox="1"/>
                  <p:nvPr/>
                </p:nvSpPr>
                <p:spPr>
                  <a:xfrm>
                    <a:off x="4731856" y="5301208"/>
                    <a:ext cx="312907" cy="369332"/>
                  </a:xfrm>
                  <a:prstGeom prst="rect">
                    <a:avLst/>
                  </a:prstGeom>
                  <a:noFill/>
                </p:spPr>
                <p:txBody>
                  <a:bodyPr wrap="none" rtlCol="1">
                    <a:spAutoFit/>
                  </a:bodyPr>
                  <a:lstStyle/>
                  <a:p>
                    <a:r>
                      <a:rPr lang="en-GB" dirty="0" smtClean="0"/>
                      <a:t>6</a:t>
                    </a:r>
                    <a:endParaRPr lang="ar-IQ" dirty="0"/>
                  </a:p>
                </p:txBody>
              </p:sp>
              <p:sp>
                <p:nvSpPr>
                  <p:cNvPr id="34" name="TextBox 33"/>
                  <p:cNvSpPr txBox="1"/>
                  <p:nvPr/>
                </p:nvSpPr>
                <p:spPr>
                  <a:xfrm>
                    <a:off x="4067944" y="5301208"/>
                    <a:ext cx="312907" cy="369332"/>
                  </a:xfrm>
                  <a:prstGeom prst="rect">
                    <a:avLst/>
                  </a:prstGeom>
                  <a:noFill/>
                </p:spPr>
                <p:txBody>
                  <a:bodyPr wrap="none" rtlCol="1">
                    <a:spAutoFit/>
                  </a:bodyPr>
                  <a:lstStyle/>
                  <a:p>
                    <a:r>
                      <a:rPr lang="en-GB" dirty="0" smtClean="0"/>
                      <a:t>5</a:t>
                    </a:r>
                    <a:endParaRPr lang="ar-IQ" dirty="0"/>
                  </a:p>
                </p:txBody>
              </p:sp>
              <p:sp>
                <p:nvSpPr>
                  <p:cNvPr id="35" name="TextBox 34"/>
                  <p:cNvSpPr txBox="1"/>
                  <p:nvPr/>
                </p:nvSpPr>
                <p:spPr>
                  <a:xfrm>
                    <a:off x="5508104" y="5301208"/>
                    <a:ext cx="312907" cy="369332"/>
                  </a:xfrm>
                  <a:prstGeom prst="rect">
                    <a:avLst/>
                  </a:prstGeom>
                  <a:noFill/>
                </p:spPr>
                <p:txBody>
                  <a:bodyPr wrap="none" rtlCol="1">
                    <a:spAutoFit/>
                  </a:bodyPr>
                  <a:lstStyle/>
                  <a:p>
                    <a:r>
                      <a:rPr lang="en-GB" dirty="0" smtClean="0"/>
                      <a:t>7</a:t>
                    </a:r>
                    <a:endParaRPr lang="ar-IQ" dirty="0"/>
                  </a:p>
                </p:txBody>
              </p:sp>
              <p:cxnSp>
                <p:nvCxnSpPr>
                  <p:cNvPr id="38" name="Straight Connector 37"/>
                  <p:cNvCxnSpPr/>
                  <p:nvPr/>
                </p:nvCxnSpPr>
                <p:spPr>
                  <a:xfrm>
                    <a:off x="5652120" y="5085184"/>
                    <a:ext cx="0" cy="216024"/>
                  </a:xfrm>
                  <a:prstGeom prst="line">
                    <a:avLst/>
                  </a:prstGeom>
                </p:spPr>
                <p:style>
                  <a:lnRef idx="1">
                    <a:schemeClr val="dk1"/>
                  </a:lnRef>
                  <a:fillRef idx="0">
                    <a:schemeClr val="dk1"/>
                  </a:fillRef>
                  <a:effectRef idx="0">
                    <a:schemeClr val="dk1"/>
                  </a:effectRef>
                  <a:fontRef idx="minor">
                    <a:schemeClr val="tx1"/>
                  </a:fontRef>
                </p:style>
              </p:cxnSp>
            </p:grpSp>
            <p:sp>
              <p:nvSpPr>
                <p:cNvPr id="45" name="Flowchart: Connector 44"/>
                <p:cNvSpPr/>
                <p:nvPr/>
              </p:nvSpPr>
              <p:spPr>
                <a:xfrm>
                  <a:off x="3347864" y="1196752"/>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6" name="Flowchart: Connector 45"/>
                <p:cNvSpPr/>
                <p:nvPr/>
              </p:nvSpPr>
              <p:spPr>
                <a:xfrm>
                  <a:off x="3635896" y="1268760"/>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7" name="Flowchart: Connector 46"/>
                <p:cNvSpPr/>
                <p:nvPr/>
              </p:nvSpPr>
              <p:spPr>
                <a:xfrm>
                  <a:off x="3563888" y="1556792"/>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8" name="Flowchart: Connector 47"/>
                <p:cNvSpPr/>
                <p:nvPr/>
              </p:nvSpPr>
              <p:spPr>
                <a:xfrm>
                  <a:off x="3923928" y="2636912"/>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9" name="Flowchart: Connector 48"/>
                <p:cNvSpPr/>
                <p:nvPr/>
              </p:nvSpPr>
              <p:spPr>
                <a:xfrm>
                  <a:off x="4067944" y="3429000"/>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0" name="Flowchart: Connector 49"/>
                <p:cNvSpPr/>
                <p:nvPr/>
              </p:nvSpPr>
              <p:spPr>
                <a:xfrm>
                  <a:off x="4464000" y="3429000"/>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1" name="Flowchart: Connector 50"/>
                <p:cNvSpPr/>
                <p:nvPr/>
              </p:nvSpPr>
              <p:spPr>
                <a:xfrm>
                  <a:off x="4518000" y="1988840"/>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2" name="Flowchart: Connector 51"/>
                <p:cNvSpPr/>
                <p:nvPr/>
              </p:nvSpPr>
              <p:spPr>
                <a:xfrm>
                  <a:off x="4788024" y="1556792"/>
                  <a:ext cx="108000" cy="108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3" name="Flowchart: Connector 52"/>
                <p:cNvSpPr/>
                <p:nvPr/>
              </p:nvSpPr>
              <p:spPr>
                <a:xfrm>
                  <a:off x="4940424" y="1709192"/>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4" name="Flowchart: Connector 53"/>
                <p:cNvSpPr/>
                <p:nvPr/>
              </p:nvSpPr>
              <p:spPr>
                <a:xfrm>
                  <a:off x="5292080" y="1484784"/>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5" name="Flowchart: Connector 54"/>
                <p:cNvSpPr/>
                <p:nvPr/>
              </p:nvSpPr>
              <p:spPr>
                <a:xfrm>
                  <a:off x="5580112" y="1484784"/>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6" name="Isosceles Triangle 55"/>
                <p:cNvSpPr/>
                <p:nvPr/>
              </p:nvSpPr>
              <p:spPr>
                <a:xfrm>
                  <a:off x="3851920" y="1844824"/>
                  <a:ext cx="144000" cy="144000"/>
                </a:xfrm>
                <a:prstGeom prst="triangl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7" name="Isosceles Triangle 56"/>
                <p:cNvSpPr/>
                <p:nvPr/>
              </p:nvSpPr>
              <p:spPr>
                <a:xfrm>
                  <a:off x="4716016" y="1772816"/>
                  <a:ext cx="144000" cy="144000"/>
                </a:xfrm>
                <a:prstGeom prst="triangl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8" name="Isosceles Triangle 57"/>
                <p:cNvSpPr/>
                <p:nvPr/>
              </p:nvSpPr>
              <p:spPr>
                <a:xfrm>
                  <a:off x="5364088" y="1700808"/>
                  <a:ext cx="144000" cy="144000"/>
                </a:xfrm>
                <a:prstGeom prst="triangl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9" name="Rectangle 58"/>
                <p:cNvSpPr/>
                <p:nvPr/>
              </p:nvSpPr>
              <p:spPr>
                <a:xfrm>
                  <a:off x="4283968" y="3861048"/>
                  <a:ext cx="108000" cy="108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60" name="Rectangle 59"/>
                <p:cNvSpPr/>
                <p:nvPr/>
              </p:nvSpPr>
              <p:spPr>
                <a:xfrm>
                  <a:off x="4500000" y="3717032"/>
                  <a:ext cx="108000" cy="108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grpSp>
          <p:cxnSp>
            <p:nvCxnSpPr>
              <p:cNvPr id="63" name="Straight Connector 62"/>
              <p:cNvCxnSpPr/>
              <p:nvPr/>
            </p:nvCxnSpPr>
            <p:spPr>
              <a:xfrm flipH="1">
                <a:off x="2699792" y="3861048"/>
                <a:ext cx="144016" cy="0"/>
              </a:xfrm>
              <a:prstGeom prst="line">
                <a:avLst/>
              </a:prstGeom>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flipH="1">
                <a:off x="2699792" y="2708920"/>
                <a:ext cx="144016" cy="0"/>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flipH="1">
                <a:off x="2699792" y="1772816"/>
                <a:ext cx="144016" cy="0"/>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76"/>
              <p:cNvCxnSpPr/>
              <p:nvPr/>
            </p:nvCxnSpPr>
            <p:spPr>
              <a:xfrm flipH="1">
                <a:off x="2699792" y="1196752"/>
                <a:ext cx="144016" cy="0"/>
              </a:xfrm>
              <a:prstGeom prst="line">
                <a:avLst/>
              </a:prstGeom>
            </p:spPr>
            <p:style>
              <a:lnRef idx="1">
                <a:schemeClr val="dk1"/>
              </a:lnRef>
              <a:fillRef idx="0">
                <a:schemeClr val="dk1"/>
              </a:fillRef>
              <a:effectRef idx="0">
                <a:schemeClr val="dk1"/>
              </a:effectRef>
              <a:fontRef idx="minor">
                <a:schemeClr val="tx1"/>
              </a:fontRef>
            </p:style>
          </p:cxnSp>
        </p:grpSp>
        <p:sp>
          <p:nvSpPr>
            <p:cNvPr id="82" name="TextBox 81"/>
            <p:cNvSpPr txBox="1"/>
            <p:nvPr/>
          </p:nvSpPr>
          <p:spPr>
            <a:xfrm>
              <a:off x="2339752" y="3645024"/>
              <a:ext cx="312907" cy="369332"/>
            </a:xfrm>
            <a:prstGeom prst="rect">
              <a:avLst/>
            </a:prstGeom>
            <a:noFill/>
          </p:spPr>
          <p:txBody>
            <a:bodyPr wrap="none" rtlCol="1">
              <a:spAutoFit/>
            </a:bodyPr>
            <a:lstStyle/>
            <a:p>
              <a:r>
                <a:rPr lang="en-GB" dirty="0" smtClean="0"/>
                <a:t>1</a:t>
              </a:r>
              <a:endParaRPr lang="ar-IQ" dirty="0"/>
            </a:p>
          </p:txBody>
        </p:sp>
        <p:sp>
          <p:nvSpPr>
            <p:cNvPr id="83" name="TextBox 82"/>
            <p:cNvSpPr txBox="1"/>
            <p:nvPr/>
          </p:nvSpPr>
          <p:spPr>
            <a:xfrm>
              <a:off x="2411760" y="2492896"/>
              <a:ext cx="312907" cy="369332"/>
            </a:xfrm>
            <a:prstGeom prst="rect">
              <a:avLst/>
            </a:prstGeom>
            <a:noFill/>
          </p:spPr>
          <p:txBody>
            <a:bodyPr wrap="none" rtlCol="1">
              <a:spAutoFit/>
            </a:bodyPr>
            <a:lstStyle/>
            <a:p>
              <a:r>
                <a:rPr lang="en-GB" dirty="0" smtClean="0"/>
                <a:t>5</a:t>
              </a:r>
              <a:endParaRPr lang="ar-IQ" dirty="0"/>
            </a:p>
          </p:txBody>
        </p:sp>
        <p:sp>
          <p:nvSpPr>
            <p:cNvPr id="84" name="TextBox 83"/>
            <p:cNvSpPr txBox="1"/>
            <p:nvPr/>
          </p:nvSpPr>
          <p:spPr>
            <a:xfrm>
              <a:off x="2299360" y="1628800"/>
              <a:ext cx="441147" cy="369332"/>
            </a:xfrm>
            <a:prstGeom prst="rect">
              <a:avLst/>
            </a:prstGeom>
            <a:noFill/>
          </p:spPr>
          <p:txBody>
            <a:bodyPr wrap="none" rtlCol="1">
              <a:spAutoFit/>
            </a:bodyPr>
            <a:lstStyle/>
            <a:p>
              <a:r>
                <a:rPr lang="en-GB" dirty="0" smtClean="0"/>
                <a:t>10</a:t>
              </a:r>
              <a:endParaRPr lang="ar-IQ" dirty="0"/>
            </a:p>
          </p:txBody>
        </p:sp>
        <p:sp>
          <p:nvSpPr>
            <p:cNvPr id="85" name="TextBox 84"/>
            <p:cNvSpPr txBox="1"/>
            <p:nvPr/>
          </p:nvSpPr>
          <p:spPr>
            <a:xfrm>
              <a:off x="2267744" y="980728"/>
              <a:ext cx="441147" cy="369332"/>
            </a:xfrm>
            <a:prstGeom prst="rect">
              <a:avLst/>
            </a:prstGeom>
            <a:noFill/>
          </p:spPr>
          <p:txBody>
            <a:bodyPr wrap="none" rtlCol="1">
              <a:spAutoFit/>
            </a:bodyPr>
            <a:lstStyle/>
            <a:p>
              <a:r>
                <a:rPr lang="en-GB" dirty="0" smtClean="0"/>
                <a:t>20</a:t>
              </a:r>
              <a:endParaRPr lang="ar-IQ" dirty="0"/>
            </a:p>
          </p:txBody>
        </p:sp>
      </p:grpSp>
      <p:sp>
        <p:nvSpPr>
          <p:cNvPr id="62" name="TextBox 61"/>
          <p:cNvSpPr txBox="1"/>
          <p:nvPr/>
        </p:nvSpPr>
        <p:spPr>
          <a:xfrm>
            <a:off x="3258417" y="1682278"/>
            <a:ext cx="2339102" cy="1169551"/>
          </a:xfrm>
          <a:prstGeom prst="rect">
            <a:avLst/>
          </a:prstGeom>
          <a:noFill/>
        </p:spPr>
        <p:txBody>
          <a:bodyPr wrap="square" rtlCol="1">
            <a:spAutoFit/>
          </a:bodyPr>
          <a:lstStyle/>
          <a:p>
            <a:pPr algn="l" rtl="0"/>
            <a:r>
              <a:rPr lang="en-GB" sz="1400" dirty="0" smtClean="0"/>
              <a:t>Circles = recombinant </a:t>
            </a:r>
            <a:r>
              <a:rPr lang="en-GB" sz="1400" dirty="0" err="1" smtClean="0"/>
              <a:t>hGH</a:t>
            </a:r>
            <a:endParaRPr lang="en-GB" sz="1400" dirty="0" smtClean="0"/>
          </a:p>
          <a:p>
            <a:pPr algn="l" rtl="0"/>
            <a:r>
              <a:rPr lang="en-GB" sz="1400" dirty="0" smtClean="0"/>
              <a:t>Triangles = Met-</a:t>
            </a:r>
            <a:r>
              <a:rPr lang="en-GB" sz="1400" dirty="0" err="1" smtClean="0"/>
              <a:t>hGH</a:t>
            </a:r>
            <a:endParaRPr lang="en-GB" sz="1400" dirty="0" smtClean="0"/>
          </a:p>
          <a:p>
            <a:pPr algn="l" rtl="0"/>
            <a:r>
              <a:rPr lang="en-GB" sz="1400" dirty="0" smtClean="0"/>
              <a:t>Squares = pituitary </a:t>
            </a:r>
            <a:r>
              <a:rPr lang="en-GB" sz="1400" dirty="0" err="1" smtClean="0"/>
              <a:t>hGH</a:t>
            </a:r>
            <a:endParaRPr lang="en-GB" sz="1400" dirty="0" smtClean="0"/>
          </a:p>
          <a:p>
            <a:pPr algn="l" rtl="0"/>
            <a:endParaRPr lang="en-GB" sz="1400" dirty="0" smtClean="0"/>
          </a:p>
          <a:p>
            <a:pPr algn="l" rtl="0"/>
            <a:endParaRPr lang="ar-IQ" sz="1400" dirty="0"/>
          </a:p>
        </p:txBody>
      </p:sp>
      <p:sp>
        <p:nvSpPr>
          <p:cNvPr id="64" name="Rectangle 63"/>
          <p:cNvSpPr/>
          <p:nvPr/>
        </p:nvSpPr>
        <p:spPr>
          <a:xfrm>
            <a:off x="5597519" y="254972"/>
            <a:ext cx="3366861" cy="224676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514350" indent="-514350" algn="just" rtl="0"/>
            <a:r>
              <a:rPr lang="en-US" sz="2000" dirty="0">
                <a:latin typeface="Arial Narrow" pitchFamily="34" charset="0"/>
              </a:rPr>
              <a:t>A good example of importance of the </a:t>
            </a:r>
            <a:r>
              <a:rPr lang="en-US" sz="2000" b="1" dirty="0">
                <a:latin typeface="Arial Narrow" pitchFamily="34" charset="0"/>
              </a:rPr>
              <a:t>isoelectric point</a:t>
            </a:r>
            <a:r>
              <a:rPr lang="en-GB" sz="2000" b="1" dirty="0">
                <a:latin typeface="Arial Narrow" pitchFamily="34" charset="0"/>
              </a:rPr>
              <a:t> </a:t>
            </a:r>
            <a:r>
              <a:rPr lang="en-GB" sz="2000" dirty="0">
                <a:latin typeface="Arial Narrow" pitchFamily="34" charset="0"/>
              </a:rPr>
              <a:t>(its </a:t>
            </a:r>
            <a:r>
              <a:rPr lang="en-US" sz="2000" dirty="0">
                <a:latin typeface="Arial Narrow" pitchFamily="34" charset="0"/>
              </a:rPr>
              <a:t>negative </a:t>
            </a:r>
            <a:r>
              <a:rPr lang="en-US" sz="2000" dirty="0" smtClean="0">
                <a:latin typeface="Arial Narrow" pitchFamily="34" charset="0"/>
              </a:rPr>
              <a:t>logarithm [pH] </a:t>
            </a:r>
            <a:r>
              <a:rPr lang="en-US" sz="2000" dirty="0">
                <a:latin typeface="Arial Narrow" pitchFamily="34" charset="0"/>
              </a:rPr>
              <a:t>is equal to </a:t>
            </a:r>
            <a:r>
              <a:rPr lang="en-US" sz="2000" dirty="0" err="1">
                <a:latin typeface="Arial Narrow" pitchFamily="34" charset="0"/>
              </a:rPr>
              <a:t>pI</a:t>
            </a:r>
            <a:r>
              <a:rPr lang="en-US" sz="2000" dirty="0">
                <a:latin typeface="Arial Narrow" pitchFamily="34" charset="0"/>
              </a:rPr>
              <a:t>) is the </a:t>
            </a:r>
            <a:r>
              <a:rPr lang="en-US" sz="2000" b="1" dirty="0">
                <a:latin typeface="Arial Narrow" pitchFamily="34" charset="0"/>
              </a:rPr>
              <a:t>solubility profile of human growth hormone</a:t>
            </a:r>
            <a:r>
              <a:rPr lang="en-US" sz="2000" dirty="0">
                <a:latin typeface="Arial Narrow" pitchFamily="34" charset="0"/>
              </a:rPr>
              <a:t> (</a:t>
            </a:r>
            <a:r>
              <a:rPr lang="en-US" sz="2000" dirty="0" err="1">
                <a:latin typeface="Arial Narrow" pitchFamily="34" charset="0"/>
              </a:rPr>
              <a:t>hGH</a:t>
            </a:r>
            <a:r>
              <a:rPr lang="en-US" sz="2000" dirty="0">
                <a:latin typeface="Arial Narrow" pitchFamily="34" charset="0"/>
              </a:rPr>
              <a:t>, </a:t>
            </a:r>
            <a:r>
              <a:rPr lang="en-US" sz="2000" dirty="0" err="1">
                <a:latin typeface="Arial Narrow" pitchFamily="34" charset="0"/>
              </a:rPr>
              <a:t>pI</a:t>
            </a:r>
            <a:r>
              <a:rPr lang="en-US" sz="2000" dirty="0">
                <a:latin typeface="Arial Narrow" pitchFamily="34" charset="0"/>
              </a:rPr>
              <a:t> around 5) as presented in</a:t>
            </a:r>
            <a:r>
              <a:rPr lang="ar-IQ" sz="2000" dirty="0">
                <a:latin typeface="Arial Narrow" pitchFamily="34" charset="0"/>
              </a:rPr>
              <a:t> </a:t>
            </a:r>
            <a:r>
              <a:rPr lang="en-US" sz="2000" dirty="0">
                <a:latin typeface="Arial Narrow" pitchFamily="34" charset="0"/>
              </a:rPr>
              <a:t>Figure</a:t>
            </a:r>
            <a:r>
              <a:rPr lang="en-GB" sz="2000" dirty="0">
                <a:latin typeface="Arial Narrow" pitchFamily="34" charset="0"/>
              </a:rPr>
              <a:t> 1:</a:t>
            </a:r>
            <a:endParaRPr lang="ar-IQ" sz="2000" dirty="0">
              <a:latin typeface="Arial Narrow" pitchFamily="34" charset="0"/>
            </a:endParaRPr>
          </a:p>
        </p:txBody>
      </p:sp>
      <p:sp>
        <p:nvSpPr>
          <p:cNvPr id="2" name="Rectangle 1"/>
          <p:cNvSpPr/>
          <p:nvPr/>
        </p:nvSpPr>
        <p:spPr>
          <a:xfrm>
            <a:off x="5597519" y="2780928"/>
            <a:ext cx="3366863" cy="378565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rtl="0"/>
            <a:r>
              <a:rPr lang="en-US" sz="2000" dirty="0" err="1" smtClean="0">
                <a:latin typeface="Aharoni" pitchFamily="2" charset="-79"/>
                <a:cs typeface="Aharoni" pitchFamily="2" charset="-79"/>
              </a:rPr>
              <a:t>pI</a:t>
            </a:r>
            <a:r>
              <a:rPr lang="en-US" sz="2000" dirty="0" smtClean="0">
                <a:latin typeface="Aharoni" pitchFamily="2" charset="-79"/>
                <a:cs typeface="Aharoni" pitchFamily="2" charset="-79"/>
              </a:rPr>
              <a:t>:</a:t>
            </a:r>
            <a:r>
              <a:rPr lang="en-US" dirty="0" smtClean="0"/>
              <a:t> </a:t>
            </a:r>
            <a:r>
              <a:rPr lang="en-US" sz="2000" dirty="0" smtClean="0"/>
              <a:t>is the pH at a particular molecule carries no net electrical charges (overall charge).</a:t>
            </a:r>
          </a:p>
          <a:p>
            <a:pPr algn="just" rtl="0"/>
            <a:r>
              <a:rPr lang="en-US" sz="2000" dirty="0" smtClean="0"/>
              <a:t>Thus molecule is affected by pH of its surrounding environment and can become more positively or negatively charged due to the gain or loss, respectively, of (H</a:t>
            </a:r>
            <a:r>
              <a:rPr lang="en-US" sz="2000" baseline="30000" dirty="0" smtClean="0"/>
              <a:t>+</a:t>
            </a:r>
            <a:r>
              <a:rPr lang="en-US" sz="2000" dirty="0" smtClean="0"/>
              <a:t>). </a:t>
            </a:r>
          </a:p>
          <a:p>
            <a:pPr algn="just" rtl="0"/>
            <a:r>
              <a:rPr lang="en-US" sz="2000" dirty="0" smtClean="0"/>
              <a:t>Such molecules have minimum solubility in water or salt solutions at the pH that corresponds to their </a:t>
            </a:r>
            <a:r>
              <a:rPr lang="en-US" sz="2000" b="1" dirty="0" err="1" smtClean="0"/>
              <a:t>pI</a:t>
            </a:r>
            <a:r>
              <a:rPr lang="en-US" sz="2000" dirty="0" smtClean="0"/>
              <a:t> and often ppt. out of solution.</a:t>
            </a:r>
            <a:endParaRPr lang="en-US" sz="2000" dirty="0"/>
          </a:p>
        </p:txBody>
      </p:sp>
      <p:sp>
        <p:nvSpPr>
          <p:cNvPr id="3" name="TextBox 2"/>
          <p:cNvSpPr txBox="1"/>
          <p:nvPr/>
        </p:nvSpPr>
        <p:spPr>
          <a:xfrm>
            <a:off x="1331640" y="2187802"/>
            <a:ext cx="789677"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a:t>
            </a:r>
            <a:r>
              <a:rPr lang="en-US" dirty="0" err="1" smtClean="0"/>
              <a:t>ve</a:t>
            </a:r>
            <a:r>
              <a:rPr lang="en-US" dirty="0" smtClean="0"/>
              <a:t> charge</a:t>
            </a:r>
            <a:endParaRPr lang="en-US" dirty="0"/>
          </a:p>
        </p:txBody>
      </p:sp>
      <p:sp>
        <p:nvSpPr>
          <p:cNvPr id="4" name="TextBox 3"/>
          <p:cNvSpPr txBox="1"/>
          <p:nvPr/>
        </p:nvSpPr>
        <p:spPr>
          <a:xfrm>
            <a:off x="3284224" y="2708920"/>
            <a:ext cx="747688"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a:t>
            </a:r>
            <a:r>
              <a:rPr lang="en-US" dirty="0" err="1" smtClean="0"/>
              <a:t>ve</a:t>
            </a:r>
            <a:r>
              <a:rPr lang="en-US" dirty="0" smtClean="0"/>
              <a:t> charge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332656"/>
            <a:ext cx="7772400" cy="1700808"/>
          </a:xfrm>
        </p:spPr>
        <p:txBody>
          <a:bodyPr>
            <a:normAutofit/>
          </a:bodyPr>
          <a:lstStyle/>
          <a:p>
            <a:pPr rtl="0"/>
            <a:r>
              <a:rPr lang="en-US" sz="3100" dirty="0" smtClean="0"/>
              <a:t>Even short, temporary pH changes can cause aggregation. Explain why?</a:t>
            </a:r>
            <a:r>
              <a:rPr lang="en-US" dirty="0" smtClean="0"/>
              <a:t/>
            </a:r>
            <a:br>
              <a:rPr lang="en-US" dirty="0" smtClean="0"/>
            </a:br>
            <a:endParaRPr lang="ar-IQ" dirty="0"/>
          </a:p>
        </p:txBody>
      </p:sp>
      <p:sp>
        <p:nvSpPr>
          <p:cNvPr id="3" name="Content Placeholder 2"/>
          <p:cNvSpPr>
            <a:spLocks noGrp="1"/>
          </p:cNvSpPr>
          <p:nvPr>
            <p:ph sz="quarter" idx="1"/>
          </p:nvPr>
        </p:nvSpPr>
        <p:spPr>
          <a:xfrm>
            <a:off x="755576" y="1844824"/>
            <a:ext cx="7772400" cy="4572000"/>
          </a:xfrm>
        </p:spPr>
        <p:style>
          <a:lnRef idx="2">
            <a:schemeClr val="accent1"/>
          </a:lnRef>
          <a:fillRef idx="1">
            <a:schemeClr val="lt1"/>
          </a:fillRef>
          <a:effectRef idx="0">
            <a:schemeClr val="accent1"/>
          </a:effectRef>
          <a:fontRef idx="minor">
            <a:schemeClr val="dk1"/>
          </a:fontRef>
        </p:style>
        <p:txBody>
          <a:bodyPr>
            <a:normAutofit/>
          </a:bodyPr>
          <a:lstStyle/>
          <a:p>
            <a:pPr algn="just" rtl="0"/>
            <a:r>
              <a:rPr lang="en-US" dirty="0" smtClean="0"/>
              <a:t>These conditions can occur, for example, during the freeze-drying process, when one of the buffer components is crystallizing and the other is not.</a:t>
            </a:r>
          </a:p>
          <a:p>
            <a:pPr algn="just" rtl="0"/>
            <a:r>
              <a:rPr lang="en-US" dirty="0" smtClean="0"/>
              <a:t> In a phosphate buffer, Na</a:t>
            </a:r>
            <a:r>
              <a:rPr lang="en-US" baseline="-25000" dirty="0" smtClean="0"/>
              <a:t>2</a:t>
            </a:r>
            <a:r>
              <a:rPr lang="en-US" dirty="0" smtClean="0"/>
              <a:t>HPO</a:t>
            </a:r>
            <a:r>
              <a:rPr lang="en-US" baseline="-25000" dirty="0" smtClean="0"/>
              <a:t>4</a:t>
            </a:r>
            <a:r>
              <a:rPr lang="en-US" dirty="0" smtClean="0"/>
              <a:t> crystallizes faster than NaH</a:t>
            </a:r>
            <a:r>
              <a:rPr lang="en-US" baseline="-25000" dirty="0" smtClean="0"/>
              <a:t>2</a:t>
            </a:r>
            <a:r>
              <a:rPr lang="en-US" dirty="0" smtClean="0"/>
              <a:t>PO</a:t>
            </a:r>
            <a:r>
              <a:rPr lang="en-US" baseline="-25000" dirty="0" smtClean="0"/>
              <a:t>4</a:t>
            </a:r>
            <a:r>
              <a:rPr lang="en-US" dirty="0" smtClean="0"/>
              <a:t>. </a:t>
            </a:r>
          </a:p>
          <a:p>
            <a:pPr algn="just" rtl="0"/>
            <a:endParaRPr lang="en-US" dirty="0" smtClean="0"/>
          </a:p>
          <a:p>
            <a:pPr marL="0" indent="0" algn="ctr" rtl="0">
              <a:buNone/>
            </a:pPr>
            <a:r>
              <a:rPr lang="en-US" dirty="0" smtClean="0"/>
              <a:t>drop in pH during the freezing step. </a:t>
            </a:r>
          </a:p>
          <a:p>
            <a:pPr marL="0" indent="0" algn="ctr" rtl="0">
              <a:buNone/>
            </a:pPr>
            <a:endParaRPr lang="en-US" dirty="0" smtClean="0"/>
          </a:p>
          <a:p>
            <a:pPr algn="just" rtl="0">
              <a:buFont typeface="Wingdings" pitchFamily="2" charset="2"/>
              <a:buChar char="Ø"/>
            </a:pPr>
            <a:r>
              <a:rPr lang="en-US" dirty="0" smtClean="0"/>
              <a:t>While other buffer components do not crystallize, but form amorphous systems and then pH changes are minimized.</a:t>
            </a:r>
          </a:p>
          <a:p>
            <a:pPr algn="just" rtl="0"/>
            <a:endParaRPr lang="ar-IQ" dirty="0"/>
          </a:p>
        </p:txBody>
      </p:sp>
      <p:sp>
        <p:nvSpPr>
          <p:cNvPr id="2" name="Down Arrow 1"/>
          <p:cNvSpPr/>
          <p:nvPr/>
        </p:nvSpPr>
        <p:spPr>
          <a:xfrm>
            <a:off x="4499992" y="3717032"/>
            <a:ext cx="50405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404664"/>
            <a:ext cx="7772400" cy="706090"/>
          </a:xfrm>
        </p:spPr>
        <p:style>
          <a:lnRef idx="1">
            <a:schemeClr val="accent6"/>
          </a:lnRef>
          <a:fillRef idx="2">
            <a:schemeClr val="accent6"/>
          </a:fillRef>
          <a:effectRef idx="1">
            <a:schemeClr val="accent6"/>
          </a:effectRef>
          <a:fontRef idx="minor">
            <a:schemeClr val="dk1"/>
          </a:fontRef>
        </p:style>
        <p:txBody>
          <a:bodyPr anchor="t">
            <a:normAutofit fontScale="90000"/>
          </a:bodyPr>
          <a:lstStyle/>
          <a:p>
            <a:pPr algn="ctr"/>
            <a:r>
              <a:rPr lang="en-US" dirty="0" smtClean="0"/>
              <a:t>5. Preservatives and Anti-oxidants</a:t>
            </a:r>
            <a:br>
              <a:rPr lang="en-US" dirty="0" smtClean="0"/>
            </a:br>
            <a:endParaRPr lang="ar-IQ" dirty="0"/>
          </a:p>
        </p:txBody>
      </p:sp>
      <p:sp>
        <p:nvSpPr>
          <p:cNvPr id="5" name="Text Placeholder 4"/>
          <p:cNvSpPr>
            <a:spLocks noGrp="1"/>
          </p:cNvSpPr>
          <p:nvPr>
            <p:ph sz="quarter" idx="1"/>
          </p:nvPr>
        </p:nvSpPr>
        <p:spPr>
          <a:xfrm>
            <a:off x="791580" y="2184254"/>
            <a:ext cx="7772400" cy="1800200"/>
          </a:xfrm>
        </p:spPr>
        <p:txBody>
          <a:bodyPr>
            <a:normAutofit/>
          </a:bodyPr>
          <a:lstStyle/>
          <a:p>
            <a:pPr algn="just" rtl="0"/>
            <a:r>
              <a:rPr lang="en-US" b="1" dirty="0" err="1" smtClean="0">
                <a:solidFill>
                  <a:srgbClr val="C00000"/>
                </a:solidFill>
                <a:latin typeface="Aharoni" pitchFamily="2" charset="-79"/>
                <a:cs typeface="Aharoni" pitchFamily="2" charset="-79"/>
              </a:rPr>
              <a:t>Methionine</a:t>
            </a:r>
            <a:r>
              <a:rPr lang="en-US" b="1" dirty="0" smtClean="0">
                <a:solidFill>
                  <a:srgbClr val="C00000"/>
                </a:solidFill>
                <a:latin typeface="Aharoni" pitchFamily="2" charset="-79"/>
                <a:cs typeface="Aharoni" pitchFamily="2" charset="-79"/>
              </a:rPr>
              <a:t>, </a:t>
            </a:r>
            <a:r>
              <a:rPr lang="en-US" b="1" dirty="0" err="1" smtClean="0">
                <a:solidFill>
                  <a:srgbClr val="C00000"/>
                </a:solidFill>
                <a:latin typeface="Aharoni" pitchFamily="2" charset="-79"/>
                <a:cs typeface="Aharoni" pitchFamily="2" charset="-79"/>
              </a:rPr>
              <a:t>cysteine</a:t>
            </a:r>
            <a:r>
              <a:rPr lang="en-US" b="1" dirty="0" smtClean="0">
                <a:solidFill>
                  <a:srgbClr val="C00000"/>
                </a:solidFill>
                <a:latin typeface="Aharoni" pitchFamily="2" charset="-79"/>
                <a:cs typeface="Aharoni" pitchFamily="2" charset="-79"/>
              </a:rPr>
              <a:t>, </a:t>
            </a:r>
            <a:r>
              <a:rPr lang="en-US" b="1" dirty="0" err="1" smtClean="0">
                <a:solidFill>
                  <a:srgbClr val="C00000"/>
                </a:solidFill>
                <a:latin typeface="Aharoni" pitchFamily="2" charset="-79"/>
                <a:cs typeface="Aharoni" pitchFamily="2" charset="-79"/>
              </a:rPr>
              <a:t>tryptophane</a:t>
            </a:r>
            <a:r>
              <a:rPr lang="en-US" b="1" dirty="0" smtClean="0">
                <a:solidFill>
                  <a:srgbClr val="C00000"/>
                </a:solidFill>
                <a:latin typeface="Aharoni" pitchFamily="2" charset="-79"/>
                <a:cs typeface="Aharoni" pitchFamily="2" charset="-79"/>
              </a:rPr>
              <a:t>, tyrosine and </a:t>
            </a:r>
            <a:r>
              <a:rPr lang="en-US" b="1" dirty="0" err="1" smtClean="0">
                <a:solidFill>
                  <a:srgbClr val="C00000"/>
                </a:solidFill>
                <a:latin typeface="Aharoni" pitchFamily="2" charset="-79"/>
                <a:cs typeface="Aharoni" pitchFamily="2" charset="-79"/>
              </a:rPr>
              <a:t>histidine</a:t>
            </a:r>
            <a:r>
              <a:rPr lang="en-US" dirty="0" smtClean="0"/>
              <a:t> </a:t>
            </a:r>
            <a:r>
              <a:rPr lang="en-US" u="sng" dirty="0" smtClean="0"/>
              <a:t>are amino acids that are readily oxidized</a:t>
            </a:r>
            <a:r>
              <a:rPr lang="en-US" dirty="0" smtClean="0"/>
              <a:t>. </a:t>
            </a:r>
          </a:p>
          <a:p>
            <a:pPr algn="just" rtl="0"/>
            <a:r>
              <a:rPr lang="en-US" dirty="0" smtClean="0"/>
              <a:t>Proteins rich in these amino acids are susceptible to oxidative degradation. </a:t>
            </a:r>
          </a:p>
          <a:p>
            <a:pPr marL="0" indent="0" algn="l" rtl="0">
              <a:buNone/>
            </a:pPr>
            <a:endParaRPr lang="ar-IQ" dirty="0"/>
          </a:p>
        </p:txBody>
      </p:sp>
      <p:sp>
        <p:nvSpPr>
          <p:cNvPr id="2" name="Rectangle 1"/>
          <p:cNvSpPr/>
          <p:nvPr/>
        </p:nvSpPr>
        <p:spPr>
          <a:xfrm>
            <a:off x="791580" y="4797152"/>
            <a:ext cx="7704856"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lgn="just" rtl="0">
              <a:buFont typeface="+mj-lt"/>
              <a:buAutoNum type="arabicPeriod"/>
            </a:pPr>
            <a:r>
              <a:rPr lang="en-US" sz="2400" b="1" dirty="0" smtClean="0"/>
              <a:t>Replacement </a:t>
            </a:r>
            <a:r>
              <a:rPr lang="en-US" sz="2400" b="1" dirty="0"/>
              <a:t>of oxygen by </a:t>
            </a:r>
            <a:r>
              <a:rPr lang="en-US" sz="2400" b="1" dirty="0">
                <a:solidFill>
                  <a:schemeClr val="tx2">
                    <a:lumMod val="60000"/>
                    <a:lumOff val="40000"/>
                  </a:schemeClr>
                </a:solidFill>
              </a:rPr>
              <a:t>inert gases </a:t>
            </a:r>
            <a:r>
              <a:rPr lang="en-US" sz="2400" b="1" dirty="0"/>
              <a:t>in the vials helps to reduce oxidative stress. </a:t>
            </a:r>
          </a:p>
          <a:p>
            <a:pPr marL="342900" indent="-342900" algn="just" rtl="0">
              <a:buFont typeface="+mj-lt"/>
              <a:buAutoNum type="arabicPeriod" startAt="2"/>
            </a:pPr>
            <a:r>
              <a:rPr lang="en-US" sz="2400" b="1" dirty="0" smtClean="0"/>
              <a:t>Addition </a:t>
            </a:r>
            <a:r>
              <a:rPr lang="en-US" sz="2400" b="1" dirty="0"/>
              <a:t>of anti-oxidant such as </a:t>
            </a:r>
            <a:r>
              <a:rPr lang="en-US" sz="2400" b="1" dirty="0">
                <a:solidFill>
                  <a:schemeClr val="tx2">
                    <a:lumMod val="60000"/>
                    <a:lumOff val="40000"/>
                  </a:schemeClr>
                </a:solidFill>
              </a:rPr>
              <a:t>ascorbic acid or sodium formaldehyde </a:t>
            </a:r>
            <a:r>
              <a:rPr lang="en-US" sz="2400" b="1" dirty="0" err="1">
                <a:solidFill>
                  <a:schemeClr val="tx2">
                    <a:lumMod val="60000"/>
                    <a:lumOff val="40000"/>
                  </a:schemeClr>
                </a:solidFill>
              </a:rPr>
              <a:t>sulfoxylate</a:t>
            </a:r>
            <a:r>
              <a:rPr lang="en-US" sz="2400" b="1" dirty="0">
                <a:solidFill>
                  <a:schemeClr val="tx2">
                    <a:lumMod val="60000"/>
                    <a:lumOff val="40000"/>
                  </a:schemeClr>
                </a:solidFill>
              </a:rPr>
              <a:t> </a:t>
            </a:r>
            <a:r>
              <a:rPr lang="en-US" sz="2400" b="1" dirty="0"/>
              <a:t>can be considered. </a:t>
            </a:r>
          </a:p>
        </p:txBody>
      </p:sp>
      <p:sp>
        <p:nvSpPr>
          <p:cNvPr id="3" name="Down Arrow 2"/>
          <p:cNvSpPr/>
          <p:nvPr/>
        </p:nvSpPr>
        <p:spPr>
          <a:xfrm>
            <a:off x="4336820" y="4005064"/>
            <a:ext cx="360040"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860032" y="4005064"/>
            <a:ext cx="1512168"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The solution !!!</a:t>
            </a:r>
            <a:endParaRPr lang="en-US" dirty="0"/>
          </a:p>
        </p:txBody>
      </p:sp>
      <p:sp>
        <p:nvSpPr>
          <p:cNvPr id="7" name="TextBox 6"/>
          <p:cNvSpPr txBox="1"/>
          <p:nvPr/>
        </p:nvSpPr>
        <p:spPr>
          <a:xfrm>
            <a:off x="3347864" y="1340768"/>
            <a:ext cx="2376264"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0"/>
            <a:r>
              <a:rPr lang="en-US" sz="3200" dirty="0" smtClean="0"/>
              <a:t>Antioxidants</a:t>
            </a: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1340768"/>
            <a:ext cx="7772400" cy="5183088"/>
          </a:xfrm>
        </p:spPr>
        <p:txBody>
          <a:bodyPr>
            <a:normAutofit/>
          </a:bodyPr>
          <a:lstStyle/>
          <a:p>
            <a:pPr algn="just" rtl="0">
              <a:buFont typeface="Wingdings" pitchFamily="2" charset="2"/>
              <a:buChar char="Ø"/>
            </a:pPr>
            <a:r>
              <a:rPr lang="en-US" dirty="0" smtClean="0"/>
              <a:t>Certain </a:t>
            </a:r>
            <a:r>
              <a:rPr lang="en-US" b="1" dirty="0" smtClean="0">
                <a:solidFill>
                  <a:srgbClr val="0070C0"/>
                </a:solidFill>
              </a:rPr>
              <a:t>proteins</a:t>
            </a:r>
            <a:r>
              <a:rPr lang="en-US" dirty="0" smtClean="0"/>
              <a:t> are formulated in the container </a:t>
            </a:r>
            <a:r>
              <a:rPr lang="en-US" b="1" dirty="0" smtClean="0">
                <a:solidFill>
                  <a:srgbClr val="0070C0"/>
                </a:solidFill>
              </a:rPr>
              <a:t>designed for multiple injection</a:t>
            </a:r>
            <a:r>
              <a:rPr lang="en-US" dirty="0" smtClean="0"/>
              <a:t> schemes.</a:t>
            </a:r>
          </a:p>
          <a:p>
            <a:pPr algn="just" rtl="0">
              <a:buFont typeface="Wingdings" pitchFamily="2" charset="2"/>
              <a:buChar char="Ø"/>
            </a:pPr>
            <a:r>
              <a:rPr lang="en-US" dirty="0" smtClean="0"/>
              <a:t> After administering the first dose, contamination with microorganism may occur and the preservatives are needed to minimize growth.</a:t>
            </a:r>
          </a:p>
          <a:p>
            <a:pPr algn="just" rtl="0">
              <a:buFont typeface="Wingdings" pitchFamily="2" charset="2"/>
              <a:buChar char="Ø"/>
            </a:pPr>
            <a:r>
              <a:rPr lang="en-US" dirty="0" smtClean="0"/>
              <a:t> Usually, these </a:t>
            </a:r>
            <a:r>
              <a:rPr lang="en-US" b="1" dirty="0" smtClean="0">
                <a:solidFill>
                  <a:srgbClr val="00B050"/>
                </a:solidFill>
              </a:rPr>
              <a:t>preservatives</a:t>
            </a:r>
            <a:r>
              <a:rPr lang="en-US" dirty="0" smtClean="0"/>
              <a:t> are present in concentrations that are </a:t>
            </a:r>
            <a:r>
              <a:rPr lang="en-US" b="1" dirty="0" err="1" smtClean="0">
                <a:solidFill>
                  <a:srgbClr val="00B050"/>
                </a:solidFill>
              </a:rPr>
              <a:t>bacteriostatic</a:t>
            </a:r>
            <a:r>
              <a:rPr lang="en-US" b="1" dirty="0" smtClean="0">
                <a:solidFill>
                  <a:srgbClr val="00B050"/>
                </a:solidFill>
              </a:rPr>
              <a:t> rather than bactericide</a:t>
            </a:r>
            <a:r>
              <a:rPr lang="en-US" dirty="0" smtClean="0"/>
              <a:t> in nature.</a:t>
            </a:r>
          </a:p>
          <a:p>
            <a:pPr algn="just" rtl="0">
              <a:buFont typeface="Wingdings" pitchFamily="2" charset="2"/>
              <a:buChar char="Ø"/>
            </a:pPr>
            <a:r>
              <a:rPr lang="en-US" dirty="0" smtClean="0"/>
              <a:t> Antimicrobial agents mentioned in the USP XXIV are the mercury-containing </a:t>
            </a:r>
            <a:r>
              <a:rPr lang="en-US" b="1" dirty="0" err="1" smtClean="0">
                <a:solidFill>
                  <a:srgbClr val="C00000"/>
                </a:solidFill>
              </a:rPr>
              <a:t>pheylmercuric</a:t>
            </a:r>
            <a:r>
              <a:rPr lang="en-US" b="1" dirty="0" smtClean="0">
                <a:solidFill>
                  <a:srgbClr val="C00000"/>
                </a:solidFill>
              </a:rPr>
              <a:t> nitrate, </a:t>
            </a:r>
            <a:r>
              <a:rPr lang="en-US" b="1" dirty="0" err="1" smtClean="0">
                <a:solidFill>
                  <a:srgbClr val="C00000"/>
                </a:solidFill>
              </a:rPr>
              <a:t>thimerosal</a:t>
            </a:r>
            <a:r>
              <a:rPr lang="en-US" b="1" dirty="0" smtClean="0">
                <a:solidFill>
                  <a:srgbClr val="C00000"/>
                </a:solidFill>
              </a:rPr>
              <a:t>, p-</a:t>
            </a:r>
            <a:r>
              <a:rPr lang="en-US" b="1" dirty="0" err="1" smtClean="0">
                <a:solidFill>
                  <a:srgbClr val="C00000"/>
                </a:solidFill>
              </a:rPr>
              <a:t>hydroxybenzoic</a:t>
            </a:r>
            <a:r>
              <a:rPr lang="en-US" b="1" dirty="0" smtClean="0">
                <a:solidFill>
                  <a:srgbClr val="C00000"/>
                </a:solidFill>
              </a:rPr>
              <a:t> acids, phenol, benzyl alcohol and </a:t>
            </a:r>
            <a:r>
              <a:rPr lang="en-US" b="1" dirty="0" err="1" smtClean="0">
                <a:solidFill>
                  <a:srgbClr val="C00000"/>
                </a:solidFill>
              </a:rPr>
              <a:t>chlorobutanol</a:t>
            </a:r>
            <a:r>
              <a:rPr lang="en-US" b="1" dirty="0" smtClean="0">
                <a:solidFill>
                  <a:srgbClr val="C00000"/>
                </a:solidFill>
              </a:rPr>
              <a:t>.</a:t>
            </a:r>
            <a:endParaRPr lang="en-US" b="1" dirty="0">
              <a:solidFill>
                <a:srgbClr val="C00000"/>
              </a:solidFill>
            </a:endParaRPr>
          </a:p>
        </p:txBody>
      </p:sp>
      <p:sp>
        <p:nvSpPr>
          <p:cNvPr id="2" name="TextBox 1"/>
          <p:cNvSpPr txBox="1"/>
          <p:nvPr/>
        </p:nvSpPr>
        <p:spPr>
          <a:xfrm>
            <a:off x="1691680" y="400308"/>
            <a:ext cx="5544616"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0"/>
            <a:r>
              <a:rPr lang="en-US" sz="3200" dirty="0" smtClean="0"/>
              <a:t>Preservatives</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style>
          <a:lnRef idx="1">
            <a:schemeClr val="accent6"/>
          </a:lnRef>
          <a:fillRef idx="2">
            <a:schemeClr val="accent6"/>
          </a:fillRef>
          <a:effectRef idx="1">
            <a:schemeClr val="accent6"/>
          </a:effectRef>
          <a:fontRef idx="minor">
            <a:schemeClr val="dk1"/>
          </a:fontRef>
        </p:style>
        <p:txBody>
          <a:bodyPr anchor="t">
            <a:normAutofit fontScale="90000"/>
          </a:bodyPr>
          <a:lstStyle/>
          <a:p>
            <a:pPr algn="ctr" rtl="0"/>
            <a:r>
              <a:rPr lang="en-US" dirty="0" smtClean="0"/>
              <a:t>6. Osmotic Agents </a:t>
            </a:r>
            <a:br>
              <a:rPr lang="en-US" dirty="0" smtClean="0"/>
            </a:br>
            <a:endParaRPr lang="ar-IQ" dirty="0"/>
          </a:p>
        </p:txBody>
      </p:sp>
      <p:sp>
        <p:nvSpPr>
          <p:cNvPr id="3" name="Content Placeholder 2"/>
          <p:cNvSpPr>
            <a:spLocks noGrp="1"/>
          </p:cNvSpPr>
          <p:nvPr>
            <p:ph sz="quarter" idx="1"/>
          </p:nvPr>
        </p:nvSpPr>
        <p:spPr>
          <a:xfrm>
            <a:off x="899592" y="1196752"/>
            <a:ext cx="7772400" cy="5255096"/>
          </a:xfrm>
        </p:spPr>
        <p:txBody>
          <a:bodyPr>
            <a:normAutofit fontScale="92500" lnSpcReduction="20000"/>
          </a:bodyPr>
          <a:lstStyle/>
          <a:p>
            <a:pPr algn="just" rtl="0"/>
            <a:r>
              <a:rPr lang="en-US" b="1" dirty="0" smtClean="0">
                <a:solidFill>
                  <a:schemeClr val="tx2"/>
                </a:solidFill>
              </a:rPr>
              <a:t>For proteins, </a:t>
            </a:r>
            <a:r>
              <a:rPr lang="en-US" b="1" dirty="0" smtClean="0">
                <a:solidFill>
                  <a:srgbClr val="C00000"/>
                </a:solidFill>
              </a:rPr>
              <a:t>adjusting the tonicity-of parenteral products by using</a:t>
            </a:r>
            <a:r>
              <a:rPr lang="en-US" b="1" dirty="0" smtClean="0"/>
              <a:t> </a:t>
            </a:r>
            <a:r>
              <a:rPr lang="en-US" b="1" dirty="0" smtClean="0">
                <a:solidFill>
                  <a:schemeClr val="tx2"/>
                </a:solidFill>
              </a:rPr>
              <a:t>(Saline and mono- or disaccharide solutions). </a:t>
            </a:r>
          </a:p>
          <a:p>
            <a:pPr marL="0" indent="0" algn="just" rtl="0">
              <a:buNone/>
            </a:pPr>
            <a:endParaRPr lang="en-US" dirty="0" smtClean="0"/>
          </a:p>
          <a:p>
            <a:pPr marL="0" indent="0" algn="ctr" rtl="0">
              <a:buNone/>
            </a:pPr>
            <a:r>
              <a:rPr lang="en-US" dirty="0" smtClean="0"/>
              <a:t>These excipients may not be inert; they may influence protein structural stability. </a:t>
            </a:r>
          </a:p>
          <a:p>
            <a:pPr marL="0" indent="0" algn="just" rtl="0">
              <a:buNone/>
            </a:pPr>
            <a:r>
              <a:rPr lang="en-US" b="1" dirty="0" smtClean="0">
                <a:solidFill>
                  <a:srgbClr val="00B050"/>
                </a:solidFill>
              </a:rPr>
              <a:t>E.g. sugars and polyhydric alcohol can stabilize the protein structure</a:t>
            </a:r>
            <a:r>
              <a:rPr lang="en-US" dirty="0" smtClean="0"/>
              <a:t> through the principle of </a:t>
            </a:r>
            <a:r>
              <a:rPr lang="en-US" dirty="0" smtClean="0">
                <a:solidFill>
                  <a:srgbClr val="C00000"/>
                </a:solidFill>
              </a:rPr>
              <a:t>preferential exclusion</a:t>
            </a:r>
            <a:r>
              <a:rPr lang="en-US" dirty="0" smtClean="0"/>
              <a:t>.</a:t>
            </a:r>
          </a:p>
          <a:p>
            <a:pPr marL="0" indent="0" algn="just" rtl="0">
              <a:buNone/>
            </a:pPr>
            <a:r>
              <a:rPr lang="en-US" dirty="0" smtClean="0"/>
              <a:t> </a:t>
            </a:r>
          </a:p>
          <a:p>
            <a:pPr marL="0" indent="0" algn="just" rtl="0">
              <a:buNone/>
            </a:pPr>
            <a:r>
              <a:rPr lang="en-US" b="1" dirty="0" smtClean="0">
                <a:solidFill>
                  <a:schemeClr val="accent6">
                    <a:lumMod val="50000"/>
                  </a:schemeClr>
                </a:solidFill>
              </a:rPr>
              <a:t>Enhance the interaction of the solvent</a:t>
            </a:r>
            <a:r>
              <a:rPr lang="en-US" b="1" dirty="0" smtClean="0"/>
              <a:t> </a:t>
            </a:r>
            <a:r>
              <a:rPr lang="en-US" dirty="0" smtClean="0"/>
              <a:t>(water structure promoters) </a:t>
            </a:r>
            <a:r>
              <a:rPr lang="en-US" b="1" dirty="0" smtClean="0">
                <a:solidFill>
                  <a:schemeClr val="accent6">
                    <a:lumMod val="50000"/>
                  </a:schemeClr>
                </a:solidFill>
              </a:rPr>
              <a:t>with the protein</a:t>
            </a:r>
            <a:r>
              <a:rPr lang="en-US" dirty="0" smtClean="0"/>
              <a:t> and are themselves excluded from the protein surface layer; </a:t>
            </a:r>
            <a:r>
              <a:rPr lang="en-US" b="1" dirty="0" smtClean="0">
                <a:solidFill>
                  <a:schemeClr val="accent6">
                    <a:lumMod val="50000"/>
                  </a:schemeClr>
                </a:solidFill>
              </a:rPr>
              <a:t>the protein is preferentially hydrated</a:t>
            </a:r>
            <a:r>
              <a:rPr lang="en-US" dirty="0" smtClean="0"/>
              <a:t>.</a:t>
            </a:r>
          </a:p>
          <a:p>
            <a:pPr algn="just" rtl="0">
              <a:buFont typeface="Wingdings" pitchFamily="2" charset="2"/>
              <a:buChar char="q"/>
            </a:pPr>
            <a:r>
              <a:rPr lang="en-GB" dirty="0">
                <a:latin typeface="Aharoni" pitchFamily="2" charset="-79"/>
                <a:cs typeface="Aharoni" pitchFamily="2" charset="-79"/>
              </a:rPr>
              <a:t>This </a:t>
            </a:r>
            <a:r>
              <a:rPr lang="en-GB" dirty="0">
                <a:solidFill>
                  <a:schemeClr val="accent6">
                    <a:lumMod val="50000"/>
                  </a:schemeClr>
                </a:solidFill>
                <a:latin typeface="Aharoni" pitchFamily="2" charset="-79"/>
                <a:cs typeface="Aharoni" pitchFamily="2" charset="-79"/>
              </a:rPr>
              <a:t>phenomenon can be monitored </a:t>
            </a:r>
            <a:r>
              <a:rPr lang="en-GB" dirty="0">
                <a:latin typeface="Aharoni" pitchFamily="2" charset="-79"/>
                <a:cs typeface="Aharoni" pitchFamily="2" charset="-79"/>
              </a:rPr>
              <a:t>through an increased </a:t>
            </a:r>
            <a:r>
              <a:rPr lang="en-GB" dirty="0">
                <a:solidFill>
                  <a:schemeClr val="accent6">
                    <a:lumMod val="50000"/>
                  </a:schemeClr>
                </a:solidFill>
                <a:latin typeface="Aharoni" pitchFamily="2" charset="-79"/>
                <a:cs typeface="Aharoni" pitchFamily="2" charset="-79"/>
              </a:rPr>
              <a:t>thermal stability of the protein</a:t>
            </a:r>
            <a:r>
              <a:rPr lang="en-GB" dirty="0"/>
              <a:t>.</a:t>
            </a:r>
          </a:p>
          <a:p>
            <a:pPr algn="just" rtl="0"/>
            <a:endParaRPr lang="ar-IQ" dirty="0"/>
          </a:p>
        </p:txBody>
      </p:sp>
      <p:sp>
        <p:nvSpPr>
          <p:cNvPr id="4" name="Down Arrow 3"/>
          <p:cNvSpPr/>
          <p:nvPr/>
        </p:nvSpPr>
        <p:spPr>
          <a:xfrm>
            <a:off x="4788024" y="1916832"/>
            <a:ext cx="2880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20072" y="2020198"/>
            <a:ext cx="792088"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rtl="0"/>
            <a:r>
              <a:rPr lang="en-US" dirty="0" smtClean="0"/>
              <a:t>But</a:t>
            </a:r>
            <a:endParaRPr lang="en-US" dirty="0"/>
          </a:p>
        </p:txBody>
      </p:sp>
      <p:sp>
        <p:nvSpPr>
          <p:cNvPr id="6" name="Down Arrow 5"/>
          <p:cNvSpPr/>
          <p:nvPr/>
        </p:nvSpPr>
        <p:spPr>
          <a:xfrm>
            <a:off x="4644008" y="3861048"/>
            <a:ext cx="2880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cstate="print"/>
          <a:srcRect/>
          <a:stretch>
            <a:fillRect/>
          </a:stretch>
        </p:blipFill>
        <p:spPr bwMode="auto">
          <a:xfrm>
            <a:off x="611560" y="548680"/>
            <a:ext cx="7973616" cy="56398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2393</TotalTime>
  <Words>1333</Words>
  <Application>Microsoft Office PowerPoint</Application>
  <PresentationFormat>On-screen Show (4:3)</PresentationFormat>
  <Paragraphs>133</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Lecture-4 </vt:lpstr>
      <vt:lpstr>4. Buffer components</vt:lpstr>
      <vt:lpstr>The isoelectric point (pI)</vt:lpstr>
      <vt:lpstr>PowerPoint Presentation</vt:lpstr>
      <vt:lpstr>Even short, temporary pH changes can cause aggregation. Explain why? </vt:lpstr>
      <vt:lpstr>5. Preservatives and Anti-oxidants </vt:lpstr>
      <vt:lpstr>PowerPoint Presentation</vt:lpstr>
      <vt:lpstr>6. Osmotic Agents  </vt:lpstr>
      <vt:lpstr>PowerPoint Presentation</vt:lpstr>
      <vt:lpstr>PowerPoint Presentation</vt:lpstr>
      <vt:lpstr>Shelf Life of Protein Based Pharmaceuticals </vt:lpstr>
      <vt:lpstr>PowerPoint Presentation</vt:lpstr>
      <vt:lpstr>Freeze-Drying of Proteins </vt:lpstr>
      <vt:lpstr>Importance of Freeze Drying </vt:lpstr>
      <vt:lpstr>PowerPoint Presentation</vt:lpstr>
      <vt:lpstr>PowerPoint Presentation</vt:lpstr>
      <vt:lpstr>Table 4.3. typical excipients in a freeze-dried protein formulation</vt:lpstr>
      <vt:lpstr>Mechanisms of action of lyoprotectants</vt:lpstr>
      <vt:lpstr>Figure 6 Example of freeze-drying protocol for systems with crystallizing water. Abbreviations: T, temperature; P, pressure. </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Lecture-4</dc:title>
  <dc:creator>hp pavilion</dc:creator>
  <cp:lastModifiedBy>anas alhamdany</cp:lastModifiedBy>
  <cp:revision>93</cp:revision>
  <dcterms:created xsi:type="dcterms:W3CDTF">2013-03-07T15:38:59Z</dcterms:created>
  <dcterms:modified xsi:type="dcterms:W3CDTF">2016-04-25T19:58:47Z</dcterms:modified>
</cp:coreProperties>
</file>