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وان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شكل بيضاوي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عنصر نائب للتاريخ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17/07/1436</a:t>
            </a:fld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17/07/1436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17/07/1436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محتوى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17/07/1436</a:t>
            </a:fld>
            <a:endParaRPr lang="ar-SA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6" name="عنصر نائب للتذييل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17/07/1436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cxnSp>
        <p:nvCxnSpPr>
          <p:cNvPr id="7" name="رابط مستقيم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17/07/1436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17/07/1436</a:t>
            </a:fld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2" name="عنصر نائب للمحتوى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34" name="عنصر نائب للمحتوى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cxnSp>
        <p:nvCxnSpPr>
          <p:cNvPr id="10" name="رابط مستقيم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17/07/1436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17/07/1436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صر نائب للمحتوى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1" name="عنوان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17/07/1436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17/07/1436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17/07/1436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28596" y="928670"/>
            <a:ext cx="7786742" cy="3214710"/>
          </a:xfrm>
        </p:spPr>
        <p:txBody>
          <a:bodyPr>
            <a:no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Sample :- Alkaloid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Stationary phase    ;     silica gel 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Solvent system(</a:t>
            </a:r>
            <a:r>
              <a:rPr lang="en-US" sz="1800" dirty="0" smtClean="0">
                <a:solidFill>
                  <a:schemeClr val="tx1"/>
                </a:solidFill>
              </a:rPr>
              <a:t>mobile phase </a:t>
            </a:r>
            <a:r>
              <a:rPr lang="en-US" sz="1800" dirty="0" smtClean="0">
                <a:solidFill>
                  <a:schemeClr val="tx1"/>
                </a:solidFill>
              </a:rPr>
              <a:t>) : </a:t>
            </a:r>
            <a:r>
              <a:rPr lang="en-US" sz="1800" dirty="0" smtClean="0">
                <a:solidFill>
                  <a:schemeClr val="tx1"/>
                </a:solidFill>
              </a:rPr>
              <a:t>the following solvent systems </a:t>
            </a:r>
            <a:r>
              <a:rPr lang="en-US" sz="1800" dirty="0" smtClean="0">
                <a:solidFill>
                  <a:schemeClr val="tx1"/>
                </a:solidFill>
              </a:rPr>
              <a:t>: 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1</a:t>
            </a:r>
            <a:r>
              <a:rPr lang="en-US" sz="1800" dirty="0" smtClean="0">
                <a:solidFill>
                  <a:schemeClr val="tx1"/>
                </a:solidFill>
              </a:rPr>
              <a:t>)</a:t>
            </a:r>
            <a:r>
              <a:rPr lang="en-US" sz="1800" dirty="0" smtClean="0">
                <a:solidFill>
                  <a:schemeClr val="tx1"/>
                </a:solidFill>
              </a:rPr>
              <a:t> Ethyl acetate</a:t>
            </a:r>
            <a:r>
              <a:rPr lang="en-US" sz="1800" dirty="0" smtClean="0">
                <a:solidFill>
                  <a:schemeClr val="tx1"/>
                </a:solidFill>
              </a:rPr>
              <a:t> .</a:t>
            </a:r>
            <a:endParaRPr lang="en-US" sz="1800" dirty="0" smtClean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2) Ethyl acetate: </a:t>
            </a:r>
            <a:r>
              <a:rPr lang="en-US" sz="1800" dirty="0" smtClean="0">
                <a:solidFill>
                  <a:schemeClr val="tx1"/>
                </a:solidFill>
              </a:rPr>
              <a:t>water : 5% </a:t>
            </a:r>
            <a:r>
              <a:rPr lang="en-US" sz="1800" dirty="0" smtClean="0">
                <a:solidFill>
                  <a:schemeClr val="tx1"/>
                </a:solidFill>
              </a:rPr>
              <a:t>Ammonia </a:t>
            </a:r>
            <a:r>
              <a:rPr lang="en-US" sz="1800" dirty="0" smtClean="0">
                <a:solidFill>
                  <a:schemeClr val="tx1"/>
                </a:solidFill>
              </a:rPr>
              <a:t>( 4 : 0.5 : 0.5 ) </a:t>
            </a:r>
            <a:endParaRPr lang="en-US" sz="1800" dirty="0" smtClean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3</a:t>
            </a:r>
            <a:r>
              <a:rPr lang="en-US" sz="1800" dirty="0" smtClean="0">
                <a:solidFill>
                  <a:schemeClr val="tx1"/>
                </a:solidFill>
              </a:rPr>
              <a:t>) Ethyl acetate: </a:t>
            </a:r>
            <a:r>
              <a:rPr lang="en-US" sz="1800" dirty="0" smtClean="0">
                <a:solidFill>
                  <a:schemeClr val="tx1"/>
                </a:solidFill>
              </a:rPr>
              <a:t>water : 5% </a:t>
            </a:r>
            <a:r>
              <a:rPr lang="en-US" sz="1800" dirty="0" smtClean="0">
                <a:solidFill>
                  <a:schemeClr val="tx1"/>
                </a:solidFill>
              </a:rPr>
              <a:t>Ammonia </a:t>
            </a:r>
            <a:r>
              <a:rPr lang="en-US" sz="1800" dirty="0" smtClean="0">
                <a:solidFill>
                  <a:schemeClr val="tx1"/>
                </a:solidFill>
              </a:rPr>
              <a:t>( 3 : 1 : 1 )</a:t>
            </a:r>
            <a:endParaRPr lang="en-US" sz="1800" dirty="0" smtClean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4</a:t>
            </a:r>
            <a:r>
              <a:rPr lang="en-US" sz="1800" dirty="0" smtClean="0">
                <a:solidFill>
                  <a:schemeClr val="tx1"/>
                </a:solidFill>
              </a:rPr>
              <a:t>) Ethyl acetate: </a:t>
            </a:r>
            <a:r>
              <a:rPr lang="en-US" sz="1800" dirty="0" smtClean="0">
                <a:solidFill>
                  <a:schemeClr val="tx1"/>
                </a:solidFill>
              </a:rPr>
              <a:t>water : 5% </a:t>
            </a:r>
            <a:r>
              <a:rPr lang="en-US" sz="1800" dirty="0" smtClean="0">
                <a:solidFill>
                  <a:schemeClr val="tx1"/>
                </a:solidFill>
              </a:rPr>
              <a:t>Ammonia </a:t>
            </a:r>
            <a:r>
              <a:rPr lang="en-US" sz="1800" dirty="0" smtClean="0">
                <a:solidFill>
                  <a:schemeClr val="tx1"/>
                </a:solidFill>
              </a:rPr>
              <a:t>( 2 : 1.5: 1.5) </a:t>
            </a:r>
            <a:endParaRPr lang="en-US" sz="1800" dirty="0" smtClean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5) Ethyl acetate: water : 5% Ammonia ( 1 : 2 : 2 </a:t>
            </a:r>
            <a:r>
              <a:rPr lang="en-US" sz="1800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6) </a:t>
            </a:r>
            <a:r>
              <a:rPr lang="en-US" sz="1800" dirty="0" smtClean="0">
                <a:solidFill>
                  <a:schemeClr val="tx1"/>
                </a:solidFill>
              </a:rPr>
              <a:t>Ethyl acetate: </a:t>
            </a:r>
            <a:r>
              <a:rPr lang="en-US" sz="1800" dirty="0" smtClean="0">
                <a:solidFill>
                  <a:schemeClr val="tx1"/>
                </a:solidFill>
              </a:rPr>
              <a:t>water : </a:t>
            </a:r>
            <a:r>
              <a:rPr lang="en-US" sz="1800" dirty="0" smtClean="0">
                <a:solidFill>
                  <a:schemeClr val="tx1"/>
                </a:solidFill>
              </a:rPr>
              <a:t>5% Ammonia </a:t>
            </a:r>
            <a:r>
              <a:rPr lang="en-US" sz="1800" dirty="0" smtClean="0">
                <a:solidFill>
                  <a:schemeClr val="tx1"/>
                </a:solidFill>
              </a:rPr>
              <a:t>( 0.5 : 2.5 : 2 )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7) Water : 5% Ammonia ( 2.5 : 2.5 ) </a:t>
            </a:r>
            <a:endParaRPr lang="en-US" sz="1800" dirty="0" smtClean="0">
              <a:solidFill>
                <a:schemeClr val="tx1"/>
              </a:solidFill>
            </a:endParaRPr>
          </a:p>
          <a:p>
            <a:pPr algn="l"/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28596" y="714356"/>
            <a:ext cx="7772400" cy="1071546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sz="2400" b="1" smtClean="0"/>
              <a:t/>
            </a:r>
            <a:br>
              <a:rPr sz="2400" b="1" smtClean="0"/>
            </a:br>
            <a:r>
              <a:rPr sz="2400" b="1" smtClean="0"/>
              <a:t/>
            </a:r>
            <a:br>
              <a:rPr sz="2400" b="1" smtClean="0"/>
            </a:br>
            <a:r>
              <a:rPr sz="2400" b="1" smtClean="0"/>
              <a:t/>
            </a:r>
            <a:br>
              <a:rPr sz="2400" b="1" smtClean="0"/>
            </a:br>
            <a:r>
              <a:rPr sz="2400" b="1" smtClean="0"/>
              <a:t/>
            </a:r>
            <a:br>
              <a:rPr sz="2400" b="1" smtClean="0"/>
            </a:br>
            <a:r>
              <a:rPr sz="2400" b="1" smtClean="0"/>
              <a:t/>
            </a:r>
            <a:br>
              <a:rPr sz="2400" b="1" smtClean="0"/>
            </a:br>
            <a:r>
              <a:rPr sz="2400" b="1" smtClean="0"/>
              <a:t/>
            </a:r>
            <a:br>
              <a:rPr sz="2400" b="1" smtClean="0"/>
            </a:br>
            <a:r>
              <a:rPr sz="2400" b="1" smtClean="0"/>
              <a:t/>
            </a:r>
            <a:br>
              <a:rPr sz="2400" b="1" smtClean="0"/>
            </a:br>
            <a:r>
              <a:rPr sz="2400" b="1" smtClean="0"/>
              <a:t/>
            </a:r>
            <a:br>
              <a:rPr sz="2400" b="1" smtClean="0"/>
            </a:br>
            <a:r>
              <a:rPr sz="2400" b="1" smtClean="0"/>
              <a:t/>
            </a:r>
            <a:br>
              <a:rPr sz="2400" b="1" smtClean="0"/>
            </a:br>
            <a:r>
              <a:rPr sz="2400" b="1" smtClean="0"/>
              <a:t/>
            </a:r>
            <a:br>
              <a:rPr sz="2400" b="1" smtClean="0"/>
            </a:br>
            <a:r>
              <a:rPr sz="2400" b="1" smtClean="0"/>
              <a:t/>
            </a:r>
            <a:br>
              <a:rPr sz="2400" b="1" smtClean="0"/>
            </a:br>
            <a:r>
              <a:rPr sz="2400" b="1" smtClean="0"/>
              <a:t/>
            </a:r>
            <a:br>
              <a:rPr sz="2400" b="1" smtClean="0"/>
            </a:br>
            <a:r>
              <a:rPr sz="2400" b="1" smtClean="0"/>
              <a:t/>
            </a:r>
            <a:br>
              <a:rPr sz="2400" b="1" smtClean="0"/>
            </a:br>
            <a:r>
              <a:rPr lang="en-US" sz="2400" b="1" dirty="0" smtClean="0"/>
              <a:t>EFFECT </a:t>
            </a:r>
            <a:r>
              <a:rPr lang="en-US" sz="2400" b="1" dirty="0" smtClean="0"/>
              <a:t>OF SOLVENT POLARIRTY UP ON </a:t>
            </a:r>
            <a:r>
              <a:rPr lang="en-US" sz="2400" b="1" dirty="0" smtClean="0"/>
              <a:t>RF </a:t>
            </a:r>
            <a:r>
              <a:rPr lang="en-US" sz="2400" b="1" dirty="0" smtClean="0"/>
              <a:t>VALUES OF ALKALOIDS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 </a:t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4" name="مستطيل 3"/>
          <p:cNvSpPr/>
          <p:nvPr/>
        </p:nvSpPr>
        <p:spPr>
          <a:xfrm>
            <a:off x="285720" y="4786322"/>
            <a:ext cx="850112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u="sng" dirty="0" smtClean="0"/>
              <a:t>Procedure</a:t>
            </a:r>
            <a:r>
              <a:rPr lang="en-US" sz="2400" dirty="0" smtClean="0"/>
              <a:t>.</a:t>
            </a:r>
          </a:p>
          <a:p>
            <a:pPr algn="l" rtl="0"/>
            <a:r>
              <a:rPr lang="en-US" sz="2400" dirty="0" smtClean="0"/>
              <a:t>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Prepare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mobile phase and put in the glass jar, cover the jar and leave it for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min. for saturation. Apply the sample and the standard by the use of capillary tube on the silica gel plate. Leave the plate in the jar until the solvent reaches 3/4 of the plate. Remove the plate, dry, and then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detection 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رق">
  <a:themeElements>
    <a:clrScheme name="أصل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ورق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ور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34</TotalTime>
  <Words>127</Words>
  <PresentationFormat>عرض على الشاشة (3:4)‏</PresentationFormat>
  <Paragraphs>13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ورق</vt:lpstr>
      <vt:lpstr>               EFFECT OF SOLVENT POLARIRTY UP ON RF VALUES OF ALKALOIDS 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EFFECT OF SOLVENT POLARIRTY UP ON RF VALUES OF ALKALOIDS   </dc:title>
  <dc:creator>thamer</dc:creator>
  <cp:lastModifiedBy>thamer</cp:lastModifiedBy>
  <cp:revision>5</cp:revision>
  <dcterms:created xsi:type="dcterms:W3CDTF">2015-05-05T17:23:09Z</dcterms:created>
  <dcterms:modified xsi:type="dcterms:W3CDTF">2015-05-05T18:10:16Z</dcterms:modified>
</cp:coreProperties>
</file>