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443" r:id="rId3"/>
    <p:sldId id="442" r:id="rId4"/>
    <p:sldId id="395" r:id="rId5"/>
    <p:sldId id="381" r:id="rId6"/>
    <p:sldId id="383" r:id="rId7"/>
    <p:sldId id="446" r:id="rId8"/>
    <p:sldId id="444" r:id="rId9"/>
    <p:sldId id="409" r:id="rId10"/>
    <p:sldId id="410" r:id="rId11"/>
    <p:sldId id="412" r:id="rId12"/>
    <p:sldId id="414" r:id="rId13"/>
    <p:sldId id="268" r:id="rId14"/>
    <p:sldId id="398" r:id="rId15"/>
    <p:sldId id="400" r:id="rId16"/>
    <p:sldId id="401" r:id="rId17"/>
    <p:sldId id="403" r:id="rId18"/>
    <p:sldId id="405" r:id="rId19"/>
    <p:sldId id="291" r:id="rId20"/>
    <p:sldId id="416" r:id="rId21"/>
    <p:sldId id="300" r:id="rId22"/>
    <p:sldId id="440" r:id="rId23"/>
    <p:sldId id="441" r:id="rId24"/>
    <p:sldId id="301" r:id="rId25"/>
    <p:sldId id="302" r:id="rId26"/>
    <p:sldId id="419" r:id="rId27"/>
    <p:sldId id="286" r:id="rId28"/>
    <p:sldId id="421" r:id="rId29"/>
    <p:sldId id="290" r:id="rId30"/>
    <p:sldId id="423" r:id="rId31"/>
    <p:sldId id="307" r:id="rId32"/>
    <p:sldId id="424" r:id="rId33"/>
    <p:sldId id="311"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FF"/>
    <a:srgbClr val="66FF33"/>
    <a:srgbClr val="CCFF66"/>
    <a:srgbClr val="FF0066"/>
    <a:srgbClr val="9933FF"/>
    <a:srgbClr val="66FFFF"/>
    <a:srgbClr val="FF99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015" autoAdjust="0"/>
    <p:restoredTop sz="93432" autoAdjust="0"/>
  </p:normalViewPr>
  <p:slideViewPr>
    <p:cSldViewPr showGuides="1">
      <p:cViewPr varScale="1">
        <p:scale>
          <a:sx n="72" d="100"/>
          <a:sy n="72" d="100"/>
        </p:scale>
        <p:origin x="1020" y="66"/>
      </p:cViewPr>
      <p:guideLst>
        <p:guide orient="horz" pos="2160"/>
        <p:guide pos="28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DA5B158-6510-4DF1-8A26-1E92A89F4705}" type="slidenum">
              <a:rPr lang="en-US" smtClean="0"/>
              <a:pPr>
                <a:defRPr/>
              </a:pPr>
              <a:t>‹#›</a:t>
            </a:fld>
            <a:endParaRPr lang="en-US"/>
          </a:p>
        </p:txBody>
      </p:sp>
    </p:spTree>
    <p:extLst>
      <p:ext uri="{BB962C8B-B14F-4D97-AF65-F5344CB8AC3E}">
        <p14:creationId xmlns:p14="http://schemas.microsoft.com/office/powerpoint/2010/main" val="371588622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A392C2-D63F-4315-AD86-F1074DDA7F45}" type="slidenum">
              <a:rPr lang="en-US" smtClean="0"/>
              <a:pPr>
                <a:defRPr/>
              </a:pPr>
              <a:t>‹#›</a:t>
            </a:fld>
            <a:endParaRPr lang="en-US"/>
          </a:p>
        </p:txBody>
      </p:sp>
    </p:spTree>
    <p:extLst>
      <p:ext uri="{BB962C8B-B14F-4D97-AF65-F5344CB8AC3E}">
        <p14:creationId xmlns:p14="http://schemas.microsoft.com/office/powerpoint/2010/main" val="806851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A392C2-D63F-4315-AD86-F1074DDA7F45}"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1803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A392C2-D63F-4315-AD86-F1074DDA7F45}" type="slidenum">
              <a:rPr lang="en-US" smtClean="0"/>
              <a:pPr>
                <a:defRPr/>
              </a:pPr>
              <a:t>‹#›</a:t>
            </a:fld>
            <a:endParaRPr lang="en-US"/>
          </a:p>
        </p:txBody>
      </p:sp>
    </p:spTree>
    <p:extLst>
      <p:ext uri="{BB962C8B-B14F-4D97-AF65-F5344CB8AC3E}">
        <p14:creationId xmlns:p14="http://schemas.microsoft.com/office/powerpoint/2010/main" val="2763409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A392C2-D63F-4315-AD86-F1074DDA7F45}"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55651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A392C2-D63F-4315-AD86-F1074DDA7F45}" type="slidenum">
              <a:rPr lang="en-US" smtClean="0"/>
              <a:pPr>
                <a:defRPr/>
              </a:pPr>
              <a:t>‹#›</a:t>
            </a:fld>
            <a:endParaRPr lang="en-US"/>
          </a:p>
        </p:txBody>
      </p:sp>
    </p:spTree>
    <p:extLst>
      <p:ext uri="{BB962C8B-B14F-4D97-AF65-F5344CB8AC3E}">
        <p14:creationId xmlns:p14="http://schemas.microsoft.com/office/powerpoint/2010/main" val="3714335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7166200-5F5C-4CD5-9FFD-5082196D446E}" type="slidenum">
              <a:rPr lang="en-US" smtClean="0"/>
              <a:pPr>
                <a:defRPr/>
              </a:pPr>
              <a:t>‹#›</a:t>
            </a:fld>
            <a:endParaRPr lang="en-US"/>
          </a:p>
        </p:txBody>
      </p:sp>
    </p:spTree>
    <p:extLst>
      <p:ext uri="{BB962C8B-B14F-4D97-AF65-F5344CB8AC3E}">
        <p14:creationId xmlns:p14="http://schemas.microsoft.com/office/powerpoint/2010/main" val="30715587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3245121-9214-443B-A83F-A058CC999F9D}" type="slidenum">
              <a:rPr lang="en-US" smtClean="0"/>
              <a:pPr>
                <a:defRPr/>
              </a:pPr>
              <a:t>‹#›</a:t>
            </a:fld>
            <a:endParaRPr lang="en-US"/>
          </a:p>
        </p:txBody>
      </p:sp>
    </p:spTree>
    <p:extLst>
      <p:ext uri="{BB962C8B-B14F-4D97-AF65-F5344CB8AC3E}">
        <p14:creationId xmlns:p14="http://schemas.microsoft.com/office/powerpoint/2010/main" val="287415180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BCFA1A2-8AD9-40A2-963B-CB01D5BB7BFC}" type="slidenum">
              <a:rPr lang="en-US" smtClean="0"/>
              <a:pPr>
                <a:defRPr/>
              </a:pPr>
              <a:t>‹#›</a:t>
            </a:fld>
            <a:endParaRPr lang="en-US"/>
          </a:p>
        </p:txBody>
      </p:sp>
    </p:spTree>
    <p:extLst>
      <p:ext uri="{BB962C8B-B14F-4D97-AF65-F5344CB8AC3E}">
        <p14:creationId xmlns:p14="http://schemas.microsoft.com/office/powerpoint/2010/main" val="205976276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2806819-A00C-4142-9FD4-A7D9B356EC44}" type="slidenum">
              <a:rPr lang="en-US" smtClean="0"/>
              <a:pPr>
                <a:defRPr/>
              </a:pPr>
              <a:t>‹#›</a:t>
            </a:fld>
            <a:endParaRPr lang="en-US"/>
          </a:p>
        </p:txBody>
      </p:sp>
    </p:spTree>
    <p:extLst>
      <p:ext uri="{BB962C8B-B14F-4D97-AF65-F5344CB8AC3E}">
        <p14:creationId xmlns:p14="http://schemas.microsoft.com/office/powerpoint/2010/main" val="230487375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8803920-5654-4AEB-BCBF-5F7E6D24176F}" type="slidenum">
              <a:rPr lang="en-US" smtClean="0"/>
              <a:pPr>
                <a:defRPr/>
              </a:pPr>
              <a:t>‹#›</a:t>
            </a:fld>
            <a:endParaRPr lang="en-US"/>
          </a:p>
        </p:txBody>
      </p:sp>
    </p:spTree>
    <p:extLst>
      <p:ext uri="{BB962C8B-B14F-4D97-AF65-F5344CB8AC3E}">
        <p14:creationId xmlns:p14="http://schemas.microsoft.com/office/powerpoint/2010/main" val="123409358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BFFB32E-59B5-4FC8-8438-119EC36B1D8F}" type="slidenum">
              <a:rPr lang="en-US" smtClean="0"/>
              <a:pPr>
                <a:defRPr/>
              </a:pPr>
              <a:t>‹#›</a:t>
            </a:fld>
            <a:endParaRPr lang="en-US"/>
          </a:p>
        </p:txBody>
      </p:sp>
    </p:spTree>
    <p:extLst>
      <p:ext uri="{BB962C8B-B14F-4D97-AF65-F5344CB8AC3E}">
        <p14:creationId xmlns:p14="http://schemas.microsoft.com/office/powerpoint/2010/main" val="170144510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4FEA165-E9B6-4790-BF28-33011C5B9694}" type="slidenum">
              <a:rPr lang="en-US" smtClean="0"/>
              <a:pPr>
                <a:defRPr/>
              </a:pPr>
              <a:t>‹#›</a:t>
            </a:fld>
            <a:endParaRPr lang="en-US"/>
          </a:p>
        </p:txBody>
      </p:sp>
    </p:spTree>
    <p:extLst>
      <p:ext uri="{BB962C8B-B14F-4D97-AF65-F5344CB8AC3E}">
        <p14:creationId xmlns:p14="http://schemas.microsoft.com/office/powerpoint/2010/main" val="4127517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E233B22-AAA4-403D-834E-2BC5C4C55080}" type="slidenum">
              <a:rPr lang="en-US" smtClean="0"/>
              <a:pPr>
                <a:defRPr/>
              </a:pPr>
              <a:t>‹#›</a:t>
            </a:fld>
            <a:endParaRPr lang="en-US"/>
          </a:p>
        </p:txBody>
      </p:sp>
    </p:spTree>
    <p:extLst>
      <p:ext uri="{BB962C8B-B14F-4D97-AF65-F5344CB8AC3E}">
        <p14:creationId xmlns:p14="http://schemas.microsoft.com/office/powerpoint/2010/main" val="2427680984"/>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39D3CC9-D0BE-475A-B86B-3C15989F4809}" type="slidenum">
              <a:rPr lang="en-US" smtClean="0"/>
              <a:pPr>
                <a:defRPr/>
              </a:pPr>
              <a:t>‹#›</a:t>
            </a:fld>
            <a:endParaRPr lang="en-US"/>
          </a:p>
        </p:txBody>
      </p:sp>
    </p:spTree>
    <p:extLst>
      <p:ext uri="{BB962C8B-B14F-4D97-AF65-F5344CB8AC3E}">
        <p14:creationId xmlns:p14="http://schemas.microsoft.com/office/powerpoint/2010/main" val="403439583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0861FDA-9A58-43DE-9298-CDF736EEE6C2}" type="slidenum">
              <a:rPr lang="en-US" smtClean="0"/>
              <a:pPr>
                <a:defRPr/>
              </a:pPr>
              <a:t>‹#›</a:t>
            </a:fld>
            <a:endParaRPr lang="en-US"/>
          </a:p>
        </p:txBody>
      </p:sp>
    </p:spTree>
    <p:extLst>
      <p:ext uri="{BB962C8B-B14F-4D97-AF65-F5344CB8AC3E}">
        <p14:creationId xmlns:p14="http://schemas.microsoft.com/office/powerpoint/2010/main" val="292990081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1DA392C2-D63F-4315-AD86-F1074DDA7F45}" type="slidenum">
              <a:rPr lang="en-US" smtClean="0"/>
              <a:pPr>
                <a:defRPr/>
              </a:pPr>
              <a:t>‹#›</a:t>
            </a:fld>
            <a:endParaRPr lang="en-US"/>
          </a:p>
        </p:txBody>
      </p:sp>
    </p:spTree>
    <p:extLst>
      <p:ext uri="{BB962C8B-B14F-4D97-AF65-F5344CB8AC3E}">
        <p14:creationId xmlns:p14="http://schemas.microsoft.com/office/powerpoint/2010/main" val="295277015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anim calcmode="lin" valueType="num">
                                      <p:cBhvr>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anim calcmode="lin" valueType="num">
                                      <p:cBhvr>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anim calcmode="lin" valueType="num">
                                      <p:cBhvr>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anim calcmode="lin" valueType="num">
                                      <p:cBhvr>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thmar.habeeb.12@ucl.ac.uk" TargetMode="External"/><Relationship Id="rId2" Type="http://schemas.openxmlformats.org/officeDocument/2006/relationships/hyperlink" Target="mailto:athmar1978@yahoo.com"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152400" y="1371600"/>
            <a:ext cx="8305800" cy="5878532"/>
          </a:xfrm>
          <a:prstGeom prst="rect">
            <a:avLst/>
          </a:prstGeom>
          <a:noFill/>
          <a:ln w="12700" cap="sq">
            <a:noFill/>
            <a:miter lim="800000"/>
            <a:headEnd type="none" w="sm" len="sm"/>
            <a:tailEnd type="none" w="sm" len="sm"/>
          </a:ln>
          <a:effectLst/>
        </p:spPr>
        <p:txBody>
          <a:bodyPr wrap="square">
            <a:spAutoFit/>
          </a:bodyPr>
          <a:lstStyle/>
          <a:p>
            <a:pPr algn="ctr"/>
            <a:r>
              <a:rPr lang="en-US" sz="4800" dirty="0"/>
              <a:t>Dosage Form Design</a:t>
            </a:r>
          </a:p>
          <a:p>
            <a:pPr algn="ctr"/>
            <a:endParaRPr lang="en-US" sz="4400" dirty="0"/>
          </a:p>
          <a:p>
            <a:pPr algn="ctr"/>
            <a:endParaRPr lang="en-US" sz="4400" dirty="0"/>
          </a:p>
          <a:p>
            <a:pPr algn="ctr"/>
            <a:r>
              <a:rPr lang="en-US" sz="2800" dirty="0"/>
              <a:t>Lecture 1 and 2</a:t>
            </a:r>
          </a:p>
          <a:p>
            <a:pPr algn="ctr"/>
            <a:r>
              <a:rPr lang="en-US" sz="2800" dirty="0"/>
              <a:t>13/2/2018</a:t>
            </a:r>
          </a:p>
          <a:p>
            <a:pPr algn="ctr"/>
            <a:r>
              <a:rPr lang="en-US" sz="2800" dirty="0"/>
              <a:t>Dr. </a:t>
            </a:r>
            <a:r>
              <a:rPr lang="en-US" sz="2800" dirty="0" err="1"/>
              <a:t>Athmar</a:t>
            </a:r>
            <a:r>
              <a:rPr lang="en-US" sz="2800" dirty="0"/>
              <a:t> </a:t>
            </a:r>
            <a:r>
              <a:rPr lang="en-US" sz="2800" dirty="0" err="1"/>
              <a:t>Dhahir</a:t>
            </a:r>
            <a:r>
              <a:rPr lang="en-US" sz="2800" dirty="0"/>
              <a:t> Habeeb</a:t>
            </a:r>
          </a:p>
          <a:p>
            <a:pPr algn="ctr"/>
            <a:r>
              <a:rPr lang="en-US" sz="2800" dirty="0"/>
              <a:t>PhD in Industrial pharmacy and drug delivery</a:t>
            </a:r>
          </a:p>
          <a:p>
            <a:pPr algn="ctr"/>
            <a:r>
              <a:rPr lang="en-US" sz="2800" dirty="0">
                <a:hlinkClick r:id="rId2"/>
              </a:rPr>
              <a:t>athmar1978@yahoo.com</a:t>
            </a:r>
            <a:endParaRPr lang="en-US" sz="2800" dirty="0"/>
          </a:p>
          <a:p>
            <a:pPr algn="ctr"/>
            <a:r>
              <a:rPr lang="en-US" sz="2800" u="sng" dirty="0"/>
              <a:t>a</a:t>
            </a:r>
            <a:r>
              <a:rPr lang="en-US" sz="2800" u="sng" dirty="0">
                <a:hlinkClick r:id="rId3"/>
              </a:rPr>
              <a:t>th</a:t>
            </a:r>
            <a:r>
              <a:rPr lang="en-US" sz="2800" dirty="0">
                <a:hlinkClick r:id="rId3"/>
              </a:rPr>
              <a:t>mar.habeeb.12@ucl.ac.uk</a:t>
            </a:r>
            <a:endParaRPr lang="en-US" sz="2800" dirty="0"/>
          </a:p>
          <a:p>
            <a:pPr algn="ctr"/>
            <a:endParaRPr lang="en-US" sz="2800" dirty="0"/>
          </a:p>
          <a:p>
            <a:pPr algn="ctr"/>
            <a:endParaRPr lang="en-US" sz="4400" dirty="0"/>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07" y="685800"/>
            <a:ext cx="8579893" cy="5486400"/>
          </a:xfrm>
        </p:spPr>
        <p:txBody>
          <a:bodyPr>
            <a:normAutofit fontScale="92500" lnSpcReduction="20000"/>
          </a:bodyPr>
          <a:lstStyle/>
          <a:p>
            <a:pPr algn="just" rtl="0"/>
            <a:r>
              <a:rPr lang="en-GB" sz="2400" dirty="0"/>
              <a:t>The content of a product’s approved labeling represented by </a:t>
            </a:r>
            <a:r>
              <a:rPr lang="en-GB" sz="2400" b="1" dirty="0"/>
              <a:t>the </a:t>
            </a:r>
            <a:r>
              <a:rPr lang="en-GB" sz="2400" b="1" dirty="0">
                <a:solidFill>
                  <a:schemeClr val="accent2"/>
                </a:solidFill>
              </a:rPr>
              <a:t>package insert</a:t>
            </a:r>
          </a:p>
          <a:p>
            <a:pPr algn="just" rtl="0"/>
            <a:r>
              <a:rPr lang="en-GB" sz="2400" dirty="0"/>
              <a:t>In addition to the general new drug approval process, special regulations apply for the approval of certain new drugs to treat serious or life-threatening illnesses, such as AIDS and cancer. </a:t>
            </a:r>
          </a:p>
          <a:p>
            <a:r>
              <a:rPr lang="en-GB" sz="2400" b="1" dirty="0">
                <a:solidFill>
                  <a:srgbClr val="C00000"/>
                </a:solidFill>
              </a:rPr>
              <a:t>These may be placed on an accelerated of fast-track program for approval. </a:t>
            </a:r>
          </a:p>
          <a:p>
            <a:r>
              <a:rPr lang="en-GB" sz="2400" dirty="0"/>
              <a:t>What is </a:t>
            </a:r>
            <a:r>
              <a:rPr lang="en-GB" sz="2400" dirty="0">
                <a:solidFill>
                  <a:schemeClr val="accent2"/>
                </a:solidFill>
              </a:rPr>
              <a:t>Treatment IND</a:t>
            </a:r>
            <a:r>
              <a:rPr lang="en-GB" sz="2400" dirty="0"/>
              <a:t>. </a:t>
            </a:r>
          </a:p>
          <a:p>
            <a:pPr algn="just"/>
            <a:r>
              <a:rPr lang="en-GB" sz="2400" dirty="0"/>
              <a:t>Treatment INDs often sought for orphan drugs, which are targeted for small numbers of patients who have rare conditions or diseases for which there are no satisfactory alternative treatments.</a:t>
            </a:r>
          </a:p>
          <a:p>
            <a:pPr algn="just"/>
            <a:r>
              <a:rPr lang="en-GB" sz="2400" dirty="0">
                <a:solidFill>
                  <a:srgbClr val="FF0000"/>
                </a:solidFill>
              </a:rPr>
              <a:t>For certain changes in a previously approved NDA, such as a labelling or a formulation change, a manufacturer is required to submit for approval a </a:t>
            </a:r>
            <a:r>
              <a:rPr lang="en-GB" sz="2400" u="sng" dirty="0">
                <a:solidFill>
                  <a:srgbClr val="FF0000"/>
                </a:solidFill>
              </a:rPr>
              <a:t>supplemental new drug application (SNDA).</a:t>
            </a:r>
          </a:p>
          <a:p>
            <a:pPr algn="just"/>
            <a:r>
              <a:rPr lang="en-GB" sz="2400" dirty="0"/>
              <a:t>What is An </a:t>
            </a:r>
            <a:r>
              <a:rPr lang="en-GB" sz="2400" dirty="0">
                <a:solidFill>
                  <a:srgbClr val="C00000"/>
                </a:solidFill>
              </a:rPr>
              <a:t>abbreviated new drug application (ANDA)</a:t>
            </a:r>
            <a:r>
              <a:rPr lang="en-GB" sz="2400" u="sng" dirty="0">
                <a:solidFill>
                  <a:srgbClr val="C00000"/>
                </a:solidFill>
              </a:rPr>
              <a:t>   </a:t>
            </a:r>
            <a:endParaRPr lang="ar-IQ" sz="2400" u="sng"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pPr rtl="0"/>
            <a:r>
              <a:rPr lang="en-GB" sz="3200" dirty="0"/>
              <a:t>Drug discovery and drug design</a:t>
            </a:r>
            <a:endParaRPr lang="ar-IQ" sz="3200" dirty="0"/>
          </a:p>
        </p:txBody>
      </p:sp>
      <p:sp>
        <p:nvSpPr>
          <p:cNvPr id="3" name="Content Placeholder 2"/>
          <p:cNvSpPr>
            <a:spLocks noGrp="1"/>
          </p:cNvSpPr>
          <p:nvPr>
            <p:ph idx="1"/>
          </p:nvPr>
        </p:nvSpPr>
        <p:spPr>
          <a:xfrm>
            <a:off x="266700" y="1524000"/>
            <a:ext cx="8458200" cy="4800600"/>
          </a:xfrm>
        </p:spPr>
        <p:txBody>
          <a:bodyPr>
            <a:normAutofit fontScale="92500" lnSpcReduction="20000"/>
          </a:bodyPr>
          <a:lstStyle/>
          <a:p>
            <a:pPr algn="just" rtl="0"/>
            <a:r>
              <a:rPr lang="en-GB" sz="2400" dirty="0"/>
              <a:t>The discovery of new drugs and their development into commercial products take place across the broad scope of pharmaceutical industry.</a:t>
            </a:r>
          </a:p>
          <a:p>
            <a:pPr algn="just"/>
            <a:r>
              <a:rPr lang="en-GB" sz="2400" dirty="0"/>
              <a:t>The basic underpinning for this effort is the cumulative body of scientific and biomedical information generated worldwide in research institutes, academic centers, and industry. </a:t>
            </a:r>
          </a:p>
          <a:p>
            <a:pPr algn="just"/>
            <a:r>
              <a:rPr lang="en-GB" sz="2400" dirty="0"/>
              <a:t>Some pharmaceutical firms focus their research and development (R&amp;D) activity on new prescription drugs for human use</a:t>
            </a:r>
          </a:p>
          <a:p>
            <a:pPr algn="just"/>
            <a:r>
              <a:rPr lang="en-GB" sz="2400" dirty="0"/>
              <a:t>Many of the large pharmaceutical companies develop and manufacture products of various types, with some firms having subsidiary companies for specialized functions and products.</a:t>
            </a:r>
          </a:p>
          <a:p>
            <a:pPr algn="just"/>
            <a:r>
              <a:rPr lang="en-GB" sz="2400" dirty="0"/>
              <a:t>The pharmaceutical industry in the United States grew rapidly during World War II and in the years immediately following</a:t>
            </a:r>
            <a:r>
              <a:rPr lang="en-GB" sz="2400" dirty="0">
                <a:solidFill>
                  <a:srgbClr val="C00000"/>
                </a:solidFill>
              </a:rPr>
              <a:t>.(WHY)  </a:t>
            </a:r>
            <a:endParaRPr lang="ar-IQ" sz="2400" dirty="0">
              <a:solidFill>
                <a:srgbClr val="C00000"/>
              </a:solidFill>
            </a:endParaRPr>
          </a:p>
          <a:p>
            <a:pPr algn="just" rtl="0"/>
            <a:endParaRPr lang="ar-IQ" sz="2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23900"/>
            <a:ext cx="8229600" cy="5410200"/>
          </a:xfrm>
        </p:spPr>
        <p:txBody>
          <a:bodyPr>
            <a:noAutofit/>
          </a:bodyPr>
          <a:lstStyle/>
          <a:p>
            <a:pPr algn="just" rtl="0"/>
            <a:r>
              <a:rPr lang="en-GB" sz="2000" dirty="0">
                <a:solidFill>
                  <a:srgbClr val="FF0000"/>
                </a:solidFill>
              </a:rPr>
              <a:t>The post war boom in drug discovery continued with the development of many new agents, such as vaccines to protect against poliomyelitis, measles, and influenza, and new pharmacologic categories of drugs including oral hypoglycaemic drugs effective against certain types of diabetes mellitus, antineoplastic or anticancer drugs, immunosuppressive agents to assist the body’s acceptance of organ transplants. Oral contraceptives to prevent pregnancy, and a host of tranquilizers and antidepressant drugs  to treat the emotionally distressed. </a:t>
            </a:r>
          </a:p>
          <a:p>
            <a:pPr algn="just"/>
            <a:r>
              <a:rPr lang="en-GB" sz="2000" dirty="0"/>
              <a:t>In recent years, many new and important innovative therapeutics agents have been developed and approved by the FDA. </a:t>
            </a:r>
          </a:p>
          <a:p>
            <a:pPr algn="just"/>
            <a:r>
              <a:rPr lang="en-GB" sz="2000" dirty="0"/>
              <a:t>Annually, approximately 40 new molecular entities receive FDA approval for marketing. In addition, many new dosage strength and dosage forms of previously approved drugs, new generic products, and new biologics are approved each year.</a:t>
            </a:r>
          </a:p>
          <a:p>
            <a:pPr algn="just"/>
            <a:r>
              <a:rPr lang="en-GB" sz="2000" dirty="0"/>
              <a:t>Not all drugs are discovered, developed, and first approved in the United States</a:t>
            </a:r>
            <a:r>
              <a:rPr lang="en-GB" sz="2000" dirty="0">
                <a:solidFill>
                  <a:srgbClr val="FF0000"/>
                </a:solidFill>
              </a:rPr>
              <a:t>    </a:t>
            </a:r>
            <a:endParaRPr lang="ar-IQ" sz="2000" dirty="0">
              <a:solidFill>
                <a:srgbClr val="FF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495300" y="762000"/>
            <a:ext cx="8153400" cy="5386090"/>
          </a:xfrm>
          <a:prstGeom prst="rect">
            <a:avLst/>
          </a:prstGeom>
          <a:noFill/>
          <a:ln w="12700" cap="sq">
            <a:noFill/>
            <a:miter lim="800000"/>
            <a:headEnd type="none" w="sm" len="sm"/>
            <a:tailEnd type="none" w="sm" len="sm"/>
          </a:ln>
          <a:effectLst/>
        </p:spPr>
        <p:txBody>
          <a:bodyPr>
            <a:spAutoFit/>
          </a:bodyPr>
          <a:lstStyle/>
          <a:p>
            <a:pPr algn="ctr"/>
            <a:r>
              <a:rPr lang="en-US" sz="2000" b="1" dirty="0"/>
              <a:t>New and Important Innovative Therapeutic Agents Approved by FDA</a:t>
            </a:r>
            <a:endParaRPr lang="en-US" sz="2000" dirty="0"/>
          </a:p>
          <a:p>
            <a:r>
              <a:rPr lang="en-US" sz="2000" dirty="0"/>
              <a:t>1.  </a:t>
            </a:r>
            <a:r>
              <a:rPr lang="en-US" sz="2000" dirty="0" err="1"/>
              <a:t>Efavirenz</a:t>
            </a:r>
            <a:r>
              <a:rPr lang="en-US" sz="2000" dirty="0"/>
              <a:t> - </a:t>
            </a:r>
            <a:r>
              <a:rPr lang="en-US" sz="2000" dirty="0" err="1"/>
              <a:t>Sustiva</a:t>
            </a:r>
            <a:r>
              <a:rPr lang="en-US" sz="2000" dirty="0"/>
              <a:t> - to treat AIDS</a:t>
            </a:r>
          </a:p>
          <a:p>
            <a:r>
              <a:rPr lang="en-US" sz="2000" dirty="0"/>
              <a:t>2.  </a:t>
            </a:r>
            <a:r>
              <a:rPr lang="en-US" sz="2000" dirty="0" err="1"/>
              <a:t>Didanosine</a:t>
            </a:r>
            <a:r>
              <a:rPr lang="en-US" sz="2000" dirty="0"/>
              <a:t> - </a:t>
            </a:r>
            <a:r>
              <a:rPr lang="en-US" sz="2000" dirty="0" err="1"/>
              <a:t>Videx</a:t>
            </a:r>
            <a:r>
              <a:rPr lang="en-US" sz="2000" dirty="0"/>
              <a:t> EC - to treat AIDS</a:t>
            </a:r>
          </a:p>
          <a:p>
            <a:r>
              <a:rPr lang="en-US" sz="2000" dirty="0"/>
              <a:t>3.  </a:t>
            </a:r>
            <a:r>
              <a:rPr lang="en-US" sz="2000" dirty="0" err="1"/>
              <a:t>Tenofovir</a:t>
            </a:r>
            <a:r>
              <a:rPr lang="en-US" sz="2000" dirty="0"/>
              <a:t> - </a:t>
            </a:r>
            <a:r>
              <a:rPr lang="en-US" sz="2000" dirty="0" err="1"/>
              <a:t>Viread</a:t>
            </a:r>
            <a:r>
              <a:rPr lang="en-US" sz="2000" dirty="0"/>
              <a:t> - to treat AIDS</a:t>
            </a:r>
          </a:p>
          <a:p>
            <a:r>
              <a:rPr lang="en-US" sz="2000" dirty="0"/>
              <a:t>4.  </a:t>
            </a:r>
            <a:r>
              <a:rPr lang="en-US" sz="2000" dirty="0" err="1"/>
              <a:t>Leuprolide</a:t>
            </a:r>
            <a:r>
              <a:rPr lang="en-US" sz="2000" dirty="0"/>
              <a:t> acetate - </a:t>
            </a:r>
            <a:r>
              <a:rPr lang="en-US" sz="2000" dirty="0" err="1"/>
              <a:t>Eligard</a:t>
            </a:r>
            <a:r>
              <a:rPr lang="en-US" sz="2000" dirty="0"/>
              <a:t> – prostate  cancer</a:t>
            </a:r>
          </a:p>
          <a:p>
            <a:r>
              <a:rPr lang="en-US" sz="2000" dirty="0"/>
              <a:t>5.  </a:t>
            </a:r>
            <a:r>
              <a:rPr lang="en-US" sz="2000" dirty="0" err="1"/>
              <a:t>Triptorelin</a:t>
            </a:r>
            <a:r>
              <a:rPr lang="en-US" sz="2000" dirty="0"/>
              <a:t> </a:t>
            </a:r>
            <a:r>
              <a:rPr lang="en-US" sz="2000" dirty="0" err="1"/>
              <a:t>pamoate</a:t>
            </a:r>
            <a:r>
              <a:rPr lang="en-US" sz="2000" dirty="0"/>
              <a:t> - </a:t>
            </a:r>
            <a:r>
              <a:rPr lang="en-US" sz="2000" dirty="0" err="1"/>
              <a:t>Trelstar</a:t>
            </a:r>
            <a:r>
              <a:rPr lang="en-US" sz="2000" dirty="0"/>
              <a:t> - prostate cancer</a:t>
            </a:r>
          </a:p>
          <a:p>
            <a:r>
              <a:rPr lang="en-US" sz="2000" dirty="0"/>
              <a:t>6.  </a:t>
            </a:r>
            <a:r>
              <a:rPr lang="en-US" sz="2000" dirty="0" err="1"/>
              <a:t>Lovastatin</a:t>
            </a:r>
            <a:r>
              <a:rPr lang="en-US" sz="2000" dirty="0"/>
              <a:t> - </a:t>
            </a:r>
            <a:r>
              <a:rPr lang="en-US" sz="2000" dirty="0" err="1"/>
              <a:t>Mevacor</a:t>
            </a:r>
            <a:r>
              <a:rPr lang="en-US" sz="2000" dirty="0"/>
              <a:t> - </a:t>
            </a:r>
            <a:r>
              <a:rPr lang="en-US" sz="2000" dirty="0" err="1"/>
              <a:t>hyperlipidemic</a:t>
            </a:r>
            <a:endParaRPr lang="en-US" sz="2000" dirty="0"/>
          </a:p>
          <a:p>
            <a:pPr marL="457200" indent="-457200">
              <a:buAutoNum type="arabicPeriod" startAt="7"/>
            </a:pPr>
            <a:r>
              <a:rPr lang="en-US" sz="2000" dirty="0" err="1"/>
              <a:t>Treprostinil</a:t>
            </a:r>
            <a:r>
              <a:rPr lang="en-US" sz="2000" dirty="0"/>
              <a:t> sodium - </a:t>
            </a:r>
            <a:r>
              <a:rPr lang="en-US" sz="2000" dirty="0" err="1"/>
              <a:t>Remodulin</a:t>
            </a:r>
            <a:r>
              <a:rPr lang="en-US" sz="2000" dirty="0"/>
              <a:t> - pulmonary arterial hypertensive</a:t>
            </a:r>
          </a:p>
          <a:p>
            <a:r>
              <a:rPr lang="en-US" sz="2000" dirty="0"/>
              <a:t>8.  </a:t>
            </a:r>
            <a:r>
              <a:rPr lang="en-US" sz="2000" dirty="0" err="1"/>
              <a:t>Moxifloxacin</a:t>
            </a:r>
            <a:r>
              <a:rPr lang="en-US" sz="2000" dirty="0"/>
              <a:t> </a:t>
            </a:r>
            <a:r>
              <a:rPr lang="en-US" sz="2000" dirty="0" err="1"/>
              <a:t>HCl</a:t>
            </a:r>
            <a:r>
              <a:rPr lang="en-US" sz="2000" dirty="0"/>
              <a:t> - </a:t>
            </a:r>
            <a:r>
              <a:rPr lang="en-US" sz="2000" dirty="0" err="1"/>
              <a:t>Avelox</a:t>
            </a:r>
            <a:r>
              <a:rPr lang="en-US" sz="2000" dirty="0"/>
              <a:t> - infectious disease</a:t>
            </a:r>
          </a:p>
          <a:p>
            <a:r>
              <a:rPr lang="en-US" sz="2000" dirty="0"/>
              <a:t>9.  </a:t>
            </a:r>
            <a:r>
              <a:rPr lang="en-US" sz="2000" dirty="0" err="1"/>
              <a:t>Montelukast</a:t>
            </a:r>
            <a:r>
              <a:rPr lang="en-US" sz="2000" dirty="0"/>
              <a:t> sodium - </a:t>
            </a:r>
            <a:r>
              <a:rPr lang="en-US" sz="2000" dirty="0" err="1"/>
              <a:t>Singulair</a:t>
            </a:r>
            <a:r>
              <a:rPr lang="en-US" sz="2000" dirty="0"/>
              <a:t> - chronic asthma</a:t>
            </a:r>
          </a:p>
          <a:p>
            <a:r>
              <a:rPr lang="en-US" sz="2000" dirty="0"/>
              <a:t>10. </a:t>
            </a:r>
            <a:r>
              <a:rPr lang="en-US" sz="2000" dirty="0" err="1"/>
              <a:t>Tegaserod</a:t>
            </a:r>
            <a:r>
              <a:rPr lang="en-US" sz="2000" dirty="0"/>
              <a:t> </a:t>
            </a:r>
            <a:r>
              <a:rPr lang="en-US" sz="2000" dirty="0" err="1"/>
              <a:t>maleate</a:t>
            </a:r>
            <a:r>
              <a:rPr lang="en-US" sz="2000" dirty="0"/>
              <a:t> - </a:t>
            </a:r>
            <a:r>
              <a:rPr lang="en-US" sz="2000" dirty="0" err="1"/>
              <a:t>Zelnorm</a:t>
            </a:r>
            <a:r>
              <a:rPr lang="en-US" sz="2000" dirty="0"/>
              <a:t> - irritable bowel syndrome in women</a:t>
            </a:r>
          </a:p>
          <a:p>
            <a:r>
              <a:rPr lang="en-US" sz="2000" dirty="0"/>
              <a:t>11.  Sodium </a:t>
            </a:r>
            <a:r>
              <a:rPr lang="en-US" sz="2000" dirty="0" err="1"/>
              <a:t>oxybate</a:t>
            </a:r>
            <a:r>
              <a:rPr lang="en-US" sz="2000" dirty="0"/>
              <a:t> -</a:t>
            </a:r>
            <a:r>
              <a:rPr lang="en-US" sz="2000" dirty="0" err="1"/>
              <a:t>Xyrem</a:t>
            </a:r>
            <a:r>
              <a:rPr lang="en-US" sz="2000" dirty="0"/>
              <a:t> - cataplexy in patient with narcolepsy</a:t>
            </a:r>
          </a:p>
          <a:p>
            <a:r>
              <a:rPr lang="en-US" sz="2000" dirty="0"/>
              <a:t>12.  </a:t>
            </a:r>
            <a:r>
              <a:rPr lang="en-US" sz="2000" dirty="0" err="1"/>
              <a:t>Galantamine</a:t>
            </a:r>
            <a:r>
              <a:rPr lang="en-US" sz="2000" dirty="0"/>
              <a:t> </a:t>
            </a:r>
            <a:r>
              <a:rPr lang="en-US" sz="2000" dirty="0" err="1"/>
              <a:t>HCl</a:t>
            </a:r>
            <a:r>
              <a:rPr lang="en-US" sz="2000" dirty="0"/>
              <a:t> - </a:t>
            </a:r>
            <a:r>
              <a:rPr lang="en-US" sz="2000" dirty="0" err="1"/>
              <a:t>Reminyl</a:t>
            </a:r>
            <a:r>
              <a:rPr lang="en-US" sz="2000" dirty="0"/>
              <a:t> - dementia with 	Alzheimer’s disease</a:t>
            </a:r>
          </a:p>
          <a:p>
            <a:r>
              <a:rPr lang="en-US" sz="2000" dirty="0"/>
              <a:t>13.  </a:t>
            </a:r>
            <a:r>
              <a:rPr lang="en-US" sz="2000" dirty="0" err="1"/>
              <a:t>Fondaparinux</a:t>
            </a:r>
            <a:r>
              <a:rPr lang="en-US" sz="2000" dirty="0"/>
              <a:t> sodium - </a:t>
            </a:r>
            <a:r>
              <a:rPr lang="en-US" sz="2000" dirty="0" err="1"/>
              <a:t>Arixtra</a:t>
            </a:r>
            <a:r>
              <a:rPr lang="en-US" sz="2000" dirty="0"/>
              <a:t> - deep vein 	thrombosis</a:t>
            </a:r>
          </a:p>
          <a:p>
            <a:r>
              <a:rPr lang="en-US" sz="2000" dirty="0"/>
              <a:t>14.  </a:t>
            </a:r>
            <a:r>
              <a:rPr lang="en-US" sz="2000" dirty="0" err="1"/>
              <a:t>Voriconazole</a:t>
            </a:r>
            <a:r>
              <a:rPr lang="en-US" sz="2000" dirty="0"/>
              <a:t> - </a:t>
            </a:r>
            <a:r>
              <a:rPr lang="en-US" sz="2000" dirty="0" err="1"/>
              <a:t>Vfend</a:t>
            </a:r>
            <a:r>
              <a:rPr lang="en-US" sz="2000" dirty="0"/>
              <a:t> - infectious disease</a:t>
            </a:r>
          </a:p>
          <a:p>
            <a:pPr marL="457200" indent="-457200">
              <a:buAutoNum type="arabicPeriod" startAt="7"/>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81000"/>
            <a:ext cx="8229600" cy="396000"/>
          </a:xfrm>
        </p:spPr>
        <p:txBody>
          <a:bodyPr>
            <a:noAutofit/>
          </a:bodyPr>
          <a:lstStyle/>
          <a:p>
            <a:pPr algn="ctr" rtl="0"/>
            <a:r>
              <a:rPr lang="en-GB" sz="3200" dirty="0"/>
              <a:t>Source of new drugs </a:t>
            </a:r>
            <a:endParaRPr lang="ar-IQ" sz="3200" dirty="0"/>
          </a:p>
        </p:txBody>
      </p:sp>
      <p:sp>
        <p:nvSpPr>
          <p:cNvPr id="3" name="Content Placeholder 2"/>
          <p:cNvSpPr>
            <a:spLocks noGrp="1"/>
          </p:cNvSpPr>
          <p:nvPr>
            <p:ph idx="1"/>
          </p:nvPr>
        </p:nvSpPr>
        <p:spPr>
          <a:xfrm>
            <a:off x="381000" y="990600"/>
            <a:ext cx="8458200" cy="5334000"/>
          </a:xfrm>
        </p:spPr>
        <p:txBody>
          <a:bodyPr>
            <a:noAutofit/>
          </a:bodyPr>
          <a:lstStyle/>
          <a:p>
            <a:r>
              <a:rPr lang="en-GB" sz="2200" dirty="0"/>
              <a:t>natural sources (Plant materials)</a:t>
            </a:r>
          </a:p>
          <a:p>
            <a:pPr algn="l" rtl="0"/>
            <a:r>
              <a:rPr lang="en-GB" sz="2200" dirty="0"/>
              <a:t>synthesized in the laboratory (</a:t>
            </a:r>
            <a:r>
              <a:rPr lang="en-GB" sz="2200" dirty="0" err="1"/>
              <a:t>accident,many</a:t>
            </a:r>
            <a:r>
              <a:rPr lang="en-GB" sz="2200" dirty="0"/>
              <a:t> years of work).</a:t>
            </a:r>
          </a:p>
          <a:p>
            <a:pPr algn="l" rtl="0"/>
            <a:r>
              <a:rPr lang="en-GB" sz="2200" dirty="0"/>
              <a:t>Biotechnology </a:t>
            </a:r>
          </a:p>
          <a:p>
            <a:pPr marL="0" indent="0" algn="l" rtl="0">
              <a:buNone/>
            </a:pPr>
            <a:r>
              <a:rPr lang="en-US" sz="2200" dirty="0"/>
              <a:t>EX: </a:t>
            </a:r>
            <a:r>
              <a:rPr lang="en-US" sz="2200" b="1" dirty="0">
                <a:solidFill>
                  <a:srgbClr val="FF0000"/>
                </a:solidFill>
              </a:rPr>
              <a:t>Reserpine</a:t>
            </a:r>
            <a:r>
              <a:rPr lang="en-US" sz="2200" dirty="0"/>
              <a:t> a tranquilizers and a hypotensive agent, is an example of medicinal chemical isolated from plant </a:t>
            </a:r>
            <a:r>
              <a:rPr lang="en-US" sz="2200" u="sng" dirty="0"/>
              <a:t>Rauwolfia </a:t>
            </a:r>
            <a:r>
              <a:rPr lang="en-US" sz="2200" u="sng" dirty="0" err="1"/>
              <a:t>serpentina</a:t>
            </a:r>
            <a:r>
              <a:rPr lang="en-US" sz="2200" dirty="0"/>
              <a:t>.</a:t>
            </a:r>
          </a:p>
          <a:p>
            <a:pPr algn="just" rtl="0"/>
            <a:r>
              <a:rPr lang="en-US" sz="2200" dirty="0">
                <a:solidFill>
                  <a:srgbClr val="FF0000"/>
                </a:solidFill>
              </a:rPr>
              <a:t>Semisynthetic drugs</a:t>
            </a:r>
            <a:r>
              <a:rPr lang="en-US" sz="2200" dirty="0"/>
              <a:t>: may have a slightly different pharmacologic activity from that of the starting substance, depending on the nature and extent of chemical alteration.  </a:t>
            </a:r>
          </a:p>
          <a:p>
            <a:pPr algn="just"/>
            <a:r>
              <a:rPr lang="en-GB" sz="2400" b="1" dirty="0"/>
              <a:t>Animals (</a:t>
            </a:r>
            <a:r>
              <a:rPr lang="en-GB" sz="2400" dirty="0"/>
              <a:t>drug testing, biologic assay, provided drugs that are from their tissues or through their biologic processes)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marL="0" indent="0">
              <a:buNone/>
            </a:pPr>
            <a:r>
              <a:rPr lang="en-GB" sz="2000" u="sng" dirty="0"/>
              <a:t>Examples </a:t>
            </a:r>
          </a:p>
          <a:p>
            <a:r>
              <a:rPr lang="en-GB" sz="2000" dirty="0"/>
              <a:t>Hormonal substances (thyroid extract, insulin, pituitary hormone) obtained from the endocrine glands of cattle, sheep, and swine.</a:t>
            </a:r>
            <a:endParaRPr lang="ar-IQ" sz="2000" dirty="0"/>
          </a:p>
          <a:p>
            <a:r>
              <a:rPr lang="en-GB" sz="2000" dirty="0"/>
              <a:t>The urine of pregnant mares is a rich source of </a:t>
            </a:r>
            <a:r>
              <a:rPr lang="en-GB" sz="2000" dirty="0" err="1"/>
              <a:t>estrogens</a:t>
            </a:r>
            <a:r>
              <a:rPr lang="en-GB" sz="2000" dirty="0"/>
              <a:t>.</a:t>
            </a:r>
          </a:p>
          <a:p>
            <a:r>
              <a:rPr lang="en-GB" sz="2000" dirty="0"/>
              <a:t>(serums, antitoxins, vaccines) poliomyelitis vaccine is prepared in cultures of renal monkey tissue, the mumps and influenza vaccines in fluid of chick embryo, the rubella (German measles) vaccine in duck embryo</a:t>
            </a:r>
          </a:p>
          <a:p>
            <a:r>
              <a:rPr lang="en-GB" sz="2000" dirty="0"/>
              <a:t>New vaccines for diseases such as AIDS  and cancer are being developed through the use of cell and tissue cultures.</a:t>
            </a:r>
            <a:endParaRPr lang="ar-IQ"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lnSpcReduction="10000"/>
          </a:bodyPr>
          <a:lstStyle/>
          <a:p>
            <a:pPr algn="l" rtl="0"/>
            <a:r>
              <a:rPr lang="en-GB" sz="2400" u="sng" dirty="0"/>
              <a:t>The two basic technologies that drive the genetic field of drug development are:</a:t>
            </a:r>
          </a:p>
          <a:p>
            <a:pPr marL="514350" indent="-514350" algn="just">
              <a:buFont typeface="+mj-lt"/>
              <a:buAutoNum type="arabicPeriod"/>
            </a:pPr>
            <a:r>
              <a:rPr lang="en-GB" sz="2400" dirty="0">
                <a:solidFill>
                  <a:schemeClr val="accent1"/>
                </a:solidFill>
              </a:rPr>
              <a:t>Recombinant DNA </a:t>
            </a:r>
            <a:r>
              <a:rPr lang="en-GB" sz="2400" dirty="0"/>
              <a:t>(It has the potential to produce almost any protein (EX human insulin, human growth hormone, hepatitis B vaccine, interferon)</a:t>
            </a:r>
          </a:p>
          <a:p>
            <a:pPr marL="514350" indent="-514350" algn="just">
              <a:buFont typeface="+mj-lt"/>
              <a:buAutoNum type="arabicPeriod"/>
            </a:pPr>
            <a:r>
              <a:rPr lang="en-GB" sz="2400" dirty="0">
                <a:solidFill>
                  <a:schemeClr val="accent1"/>
                </a:solidFill>
              </a:rPr>
              <a:t>Monoclonal antibody production</a:t>
            </a:r>
            <a:r>
              <a:rPr lang="en-GB" sz="2400" dirty="0"/>
              <a:t>. The technique exploits the ability of cells with the potential to produce a desired antibody and stimulates an unending stream of pure antibody production in higher animals. These antibodies have the capacity to combat the specific target.  </a:t>
            </a:r>
          </a:p>
          <a:p>
            <a:pPr marL="514350" indent="-514350" algn="l" rtl="0"/>
            <a:r>
              <a:rPr lang="en-GB" sz="2400" dirty="0"/>
              <a:t>Common to each technique is the ability to </a:t>
            </a:r>
            <a:r>
              <a:rPr lang="en-GB" sz="2400" u="sng" dirty="0"/>
              <a:t>manipulate and produce proteins, the building blocks of living matter</a:t>
            </a:r>
            <a:r>
              <a:rPr lang="en-GB" sz="2400" dirty="0"/>
              <a:t>. </a:t>
            </a:r>
          </a:p>
          <a:p>
            <a:pPr marL="0" indent="0" algn="l" rtl="0">
              <a:buNone/>
            </a:pPr>
            <a:r>
              <a:rPr lang="en-GB" sz="2400" b="1" dirty="0">
                <a:solidFill>
                  <a:schemeClr val="accent1"/>
                </a:solidFill>
              </a:rPr>
              <a:t>Proteins</a:t>
            </a:r>
            <a:endParaRPr lang="ar-IQ" sz="2400" b="1" dirty="0">
              <a:solidFill>
                <a:schemeClr val="accent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838200"/>
            <a:ext cx="8458200" cy="5486400"/>
          </a:xfrm>
        </p:spPr>
        <p:txBody>
          <a:bodyPr>
            <a:normAutofit/>
          </a:bodyPr>
          <a:lstStyle/>
          <a:p>
            <a:pPr algn="just" rtl="0"/>
            <a:r>
              <a:rPr lang="en-GB" sz="2400" dirty="0">
                <a:solidFill>
                  <a:schemeClr val="tx1"/>
                </a:solidFill>
              </a:rPr>
              <a:t>Example on Monoclonal antibodies application (home pregnancy testing products). Their use ensures that a women can perform the test easily in a short period with high reproducibility and in an inexpensive manner. </a:t>
            </a:r>
          </a:p>
          <a:p>
            <a:pPr algn="just" rtl="0"/>
            <a:r>
              <a:rPr lang="en-US" sz="2400" u="sng" dirty="0"/>
              <a:t>In medicine</a:t>
            </a:r>
            <a:r>
              <a:rPr lang="en-US" sz="2400" dirty="0"/>
              <a:t>, monoclonal antibodies are being used to stage and to localize malignant cells of cancer, and it is anticipated that they will be used in the future to combat diseases such as lupus erythematosus, juvenile-onset diabetes, and myasthenia gravis</a:t>
            </a:r>
          </a:p>
          <a:p>
            <a:pPr algn="just"/>
            <a:r>
              <a:rPr lang="en-US" sz="2400" b="1" u="sng" dirty="0"/>
              <a:t>Human Gene Therap</a:t>
            </a:r>
            <a:r>
              <a:rPr lang="en-US" sz="2400" b="1" dirty="0"/>
              <a:t>y </a:t>
            </a:r>
            <a:r>
              <a:rPr lang="en-US" sz="2400" dirty="0"/>
              <a:t>used to prevent, treat, cure, diagnose, or mitigate human disease caused by genetic disorders, is another promising new technology </a:t>
            </a:r>
            <a:r>
              <a:rPr lang="en-US" sz="2400" u="sng" dirty="0">
                <a:solidFill>
                  <a:schemeClr val="accent2">
                    <a:lumMod val="75000"/>
                  </a:schemeClr>
                </a:solidFill>
              </a:rPr>
              <a:t>When a gene is expressed, a specific type of protein is produced.</a:t>
            </a:r>
            <a:r>
              <a:rPr lang="en-US" sz="2400" dirty="0">
                <a:solidFill>
                  <a:schemeClr val="accent2">
                    <a:lumMod val="75000"/>
                  </a:schemeClr>
                </a:solidFill>
              </a:rPr>
              <a:t> </a:t>
            </a:r>
          </a:p>
          <a:p>
            <a:pPr algn="just" rtl="0"/>
            <a:endParaRPr lang="en-US" sz="2400" dirty="0"/>
          </a:p>
          <a:p>
            <a:pPr algn="just" rtl="0"/>
            <a:endParaRPr lang="en-GB" sz="2400" dirty="0"/>
          </a:p>
          <a:p>
            <a:pPr algn="just" rtl="0"/>
            <a:endParaRPr lang="ar-IQ"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5791200"/>
          </a:xfrm>
        </p:spPr>
        <p:txBody>
          <a:bodyPr>
            <a:noAutofit/>
          </a:bodyPr>
          <a:lstStyle/>
          <a:p>
            <a:pPr algn="just"/>
            <a:r>
              <a:rPr lang="en-GB" sz="2400" b="1" dirty="0"/>
              <a:t>Gene therapy </a:t>
            </a:r>
            <a:r>
              <a:rPr lang="en-GB" sz="2400" dirty="0"/>
              <a:t>is a medicinal intervention based on the modification of </a:t>
            </a:r>
            <a:r>
              <a:rPr lang="en-GB" sz="2400" u="sng" dirty="0"/>
              <a:t>the genetic material of living cells</a:t>
            </a:r>
            <a:r>
              <a:rPr lang="en-GB" sz="2400" dirty="0"/>
              <a:t>. </a:t>
            </a:r>
            <a:r>
              <a:rPr lang="en-GB" sz="2400" u="sng" dirty="0"/>
              <a:t>gene therapy entails the transfer of new genetic material to the cells of a patient with a genetic disease. </a:t>
            </a:r>
            <a:endParaRPr lang="en-GB" sz="2400" dirty="0"/>
          </a:p>
          <a:p>
            <a:pPr algn="just" rtl="0"/>
            <a:r>
              <a:rPr lang="en-GB" sz="2400" dirty="0"/>
              <a:t>(modified outside the body (ex vivo))</a:t>
            </a:r>
          </a:p>
          <a:p>
            <a:pPr algn="just" rtl="0"/>
            <a:r>
              <a:rPr lang="en-GB" sz="2400" dirty="0"/>
              <a:t>(modified within the body (in vivo)) by gene therapy products given directly to the patient. </a:t>
            </a:r>
          </a:p>
          <a:p>
            <a:pPr algn="just" rtl="0"/>
            <a:r>
              <a:rPr lang="en-GB" sz="2400" dirty="0"/>
              <a:t>The first human gene therapy used was to treat </a:t>
            </a:r>
            <a:r>
              <a:rPr lang="en-GB" sz="2400" u="sng" dirty="0" err="1"/>
              <a:t>adnosine</a:t>
            </a:r>
            <a:r>
              <a:rPr lang="en-GB" sz="2400" u="sng" dirty="0"/>
              <a:t> deaminase (ADA) deficiency, a condition that results in abnormal functioning of immune system.</a:t>
            </a:r>
            <a:r>
              <a:rPr lang="en-GB" sz="2400" dirty="0"/>
              <a:t> Therapy consisted of the administration of genetically modified cells capable of producing ADA.</a:t>
            </a:r>
          </a:p>
          <a:p>
            <a:pPr algn="just" rtl="0"/>
            <a:endParaRPr lang="ar-IQ"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533400"/>
            <a:ext cx="7086600" cy="743712"/>
          </a:xfrm>
        </p:spPr>
        <p:txBody>
          <a:bodyPr>
            <a:noAutofit/>
          </a:bodyPr>
          <a:lstStyle/>
          <a:p>
            <a:pPr rtl="0"/>
            <a:r>
              <a:rPr lang="en-GB" sz="3200" b="1" dirty="0"/>
              <a:t>A </a:t>
            </a:r>
            <a:r>
              <a:rPr lang="en-US" sz="3200" b="1" dirty="0"/>
              <a:t>Goal Drug </a:t>
            </a:r>
            <a:endParaRPr lang="ar-IQ" sz="3200" b="1" dirty="0"/>
          </a:p>
        </p:txBody>
      </p:sp>
      <p:sp>
        <p:nvSpPr>
          <p:cNvPr id="6" name="Content Placeholder 5"/>
          <p:cNvSpPr>
            <a:spLocks noGrp="1"/>
          </p:cNvSpPr>
          <p:nvPr>
            <p:ph idx="1"/>
          </p:nvPr>
        </p:nvSpPr>
        <p:spPr>
          <a:xfrm>
            <a:off x="114300" y="1143000"/>
            <a:ext cx="8229600" cy="5029200"/>
          </a:xfrm>
        </p:spPr>
        <p:txBody>
          <a:bodyPr>
            <a:noAutofit/>
          </a:bodyPr>
          <a:lstStyle/>
          <a:p>
            <a:pPr marL="342900" indent="-342900" algn="just" rtl="0"/>
            <a:r>
              <a:rPr lang="en-US" sz="2000" dirty="0"/>
              <a:t>In theory, a goal drug</a:t>
            </a:r>
          </a:p>
          <a:p>
            <a:pPr marL="342900" indent="-342900" algn="just" rtl="0">
              <a:buFontTx/>
              <a:buAutoNum type="arabicPeriod"/>
            </a:pPr>
            <a:r>
              <a:rPr lang="en-US" sz="2000" dirty="0"/>
              <a:t>Would produce the specifically desired effect</a:t>
            </a:r>
          </a:p>
          <a:p>
            <a:pPr marL="514350" indent="-514350" algn="just" rtl="0">
              <a:buFont typeface="+mj-lt"/>
              <a:buAutoNum type="arabicPeriod"/>
            </a:pPr>
            <a:r>
              <a:rPr lang="en-US" sz="2000" dirty="0"/>
              <a:t>Be administered by the most desired route (generally oral) at minimal dosage and dosing frequency</a:t>
            </a:r>
          </a:p>
          <a:p>
            <a:pPr marL="514350" indent="-514350" algn="just" rtl="0">
              <a:buFont typeface="+mj-lt"/>
              <a:buAutoNum type="arabicPeriod"/>
            </a:pPr>
            <a:r>
              <a:rPr lang="en-US" sz="2000" dirty="0"/>
              <a:t>Have optimal onset and duration of activity</a:t>
            </a:r>
          </a:p>
          <a:p>
            <a:pPr marL="514350" indent="-514350" algn="just" rtl="0">
              <a:buFont typeface="+mj-lt"/>
              <a:buAutoNum type="arabicPeriod"/>
            </a:pPr>
            <a:r>
              <a:rPr lang="en-US" sz="2000" dirty="0"/>
              <a:t>Exhibit no side effects and</a:t>
            </a:r>
          </a:p>
          <a:p>
            <a:pPr marL="514350" indent="-514350" algn="just" rtl="0">
              <a:buFont typeface="+mj-lt"/>
              <a:buAutoNum type="arabicPeriod"/>
            </a:pPr>
            <a:r>
              <a:rPr lang="en-US" sz="2000" dirty="0"/>
              <a:t>Following its desired effect would be eliminated from the body efficiently and completely and without residual effect</a:t>
            </a:r>
          </a:p>
          <a:p>
            <a:pPr marL="514350" indent="-514350" algn="just" rtl="0">
              <a:buFont typeface="+mj-lt"/>
              <a:buAutoNum type="arabicPeriod"/>
            </a:pPr>
            <a:r>
              <a:rPr lang="en-US" sz="2000" dirty="0"/>
              <a:t> It would be easily produced at low cost</a:t>
            </a:r>
          </a:p>
          <a:p>
            <a:pPr marL="514350" indent="-514350" algn="just" rtl="0">
              <a:buFont typeface="+mj-lt"/>
              <a:buAutoNum type="arabicPeriod"/>
            </a:pPr>
            <a:r>
              <a:rPr lang="en-US" sz="2000" dirty="0"/>
              <a:t> Be pharmaceutically elegant</a:t>
            </a:r>
          </a:p>
          <a:p>
            <a:pPr marL="514350" indent="-514350" algn="just" rtl="0">
              <a:buFont typeface="+mj-lt"/>
              <a:buAutoNum type="arabicPeriod"/>
            </a:pPr>
            <a:r>
              <a:rPr lang="en-US" sz="2000" dirty="0"/>
              <a:t>Physically and chemically stable under various conditions of use and storage.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3">
            <a:extLst>
              <a:ext uri="{FF2B5EF4-FFF2-40B4-BE49-F238E27FC236}">
                <a16:creationId xmlns:a16="http://schemas.microsoft.com/office/drawing/2014/main" id="{D74F44A8-6AEB-4C1F-8031-1F4927129D46}"/>
              </a:ext>
            </a:extLst>
          </p:cNvPr>
          <p:cNvSpPr txBox="1">
            <a:spLocks/>
          </p:cNvSpPr>
          <p:nvPr/>
        </p:nvSpPr>
        <p:spPr>
          <a:xfrm>
            <a:off x="457200" y="1447800"/>
            <a:ext cx="8229600" cy="487680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800" dirty="0"/>
              <a:t>New drug development and approval process</a:t>
            </a:r>
          </a:p>
          <a:p>
            <a:r>
              <a:rPr lang="en-GB" sz="2800" dirty="0"/>
              <a:t>Current good manufacturing practices</a:t>
            </a:r>
          </a:p>
          <a:p>
            <a:r>
              <a:rPr lang="en-GB" sz="2800" dirty="0"/>
              <a:t>Dosage form design pharmaceutical and formulation consideration</a:t>
            </a:r>
          </a:p>
          <a:p>
            <a:r>
              <a:rPr lang="en-GB" sz="2800" dirty="0"/>
              <a:t>Dosage form design Biopharmaceutical and pharmacokinetic consideration</a:t>
            </a:r>
          </a:p>
          <a:p>
            <a:endParaRPr lang="en-GB" sz="2800" dirty="0"/>
          </a:p>
          <a:p>
            <a:endParaRPr lang="ar-IQ" dirty="0"/>
          </a:p>
        </p:txBody>
      </p:sp>
    </p:spTree>
    <p:extLst>
      <p:ext uri="{BB962C8B-B14F-4D97-AF65-F5344CB8AC3E}">
        <p14:creationId xmlns:p14="http://schemas.microsoft.com/office/powerpoint/2010/main" val="29838092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3600"/>
          </a:xfrm>
        </p:spPr>
        <p:txBody>
          <a:bodyPr>
            <a:normAutofit/>
          </a:bodyPr>
          <a:lstStyle/>
          <a:p>
            <a:pPr algn="ctr" rtl="0"/>
            <a:r>
              <a:rPr lang="en-US" sz="3200" b="1" dirty="0"/>
              <a:t>Methods of Drug Discovery</a:t>
            </a:r>
            <a:endParaRPr lang="ar-IQ" sz="3200" dirty="0"/>
          </a:p>
        </p:txBody>
      </p:sp>
      <p:sp>
        <p:nvSpPr>
          <p:cNvPr id="3" name="Content Placeholder 2"/>
          <p:cNvSpPr>
            <a:spLocks noGrp="1"/>
          </p:cNvSpPr>
          <p:nvPr>
            <p:ph idx="1"/>
          </p:nvPr>
        </p:nvSpPr>
        <p:spPr>
          <a:xfrm>
            <a:off x="152400" y="832200"/>
            <a:ext cx="8229600" cy="6025800"/>
          </a:xfrm>
        </p:spPr>
        <p:txBody>
          <a:bodyPr>
            <a:normAutofit fontScale="77500" lnSpcReduction="20000"/>
          </a:bodyPr>
          <a:lstStyle/>
          <a:p>
            <a:pPr marL="457200" indent="-457200" algn="just" rtl="0">
              <a:buFont typeface="+mj-lt"/>
              <a:buAutoNum type="arabicPeriod"/>
            </a:pPr>
            <a:r>
              <a:rPr lang="en-US" sz="2600" b="1" dirty="0">
                <a:solidFill>
                  <a:schemeClr val="accent2">
                    <a:lumMod val="75000"/>
                  </a:schemeClr>
                </a:solidFill>
              </a:rPr>
              <a:t>Random or untargeted screening:</a:t>
            </a:r>
            <a:r>
              <a:rPr lang="en-US" sz="2600" dirty="0">
                <a:solidFill>
                  <a:schemeClr val="accent2">
                    <a:lumMod val="75000"/>
                  </a:schemeClr>
                </a:solidFill>
              </a:rPr>
              <a:t> </a:t>
            </a:r>
            <a:r>
              <a:rPr lang="en-US" sz="2600" dirty="0"/>
              <a:t>involves the testing of large numbers of synthetic organic compounds or substances of natural origin for biologic activity</a:t>
            </a:r>
          </a:p>
          <a:p>
            <a:pPr algn="just" rtl="0"/>
            <a:r>
              <a:rPr lang="en-US" sz="2600" dirty="0"/>
              <a:t> Purposes: random screens may be use initially</a:t>
            </a:r>
          </a:p>
          <a:p>
            <a:pPr marL="914400" lvl="1" indent="-457200" algn="just" rtl="0">
              <a:buFont typeface="+mj-lt"/>
              <a:buAutoNum type="arabicPeriod"/>
            </a:pPr>
            <a:r>
              <a:rPr lang="en-US" sz="2600" dirty="0"/>
              <a:t>to detect an unknown activity of the test compound or  substance or </a:t>
            </a:r>
          </a:p>
          <a:p>
            <a:pPr marL="914400" lvl="1" indent="-457200" algn="just" rtl="0">
              <a:buFont typeface="+mj-lt"/>
              <a:buAutoNum type="arabicPeriod"/>
            </a:pPr>
            <a:r>
              <a:rPr lang="en-US" sz="2600" dirty="0"/>
              <a:t> to identify the most promising compounds to be studied by more sophisticated nonrandom or targeted screens </a:t>
            </a:r>
          </a:p>
          <a:p>
            <a:pPr marL="914400" lvl="1" indent="-457200" algn="just" rtl="0">
              <a:buFont typeface="+mj-lt"/>
              <a:buAutoNum type="arabicPeriod"/>
            </a:pPr>
            <a:r>
              <a:rPr lang="en-US" sz="2600" dirty="0"/>
              <a:t>to determine a specific activity</a:t>
            </a:r>
          </a:p>
          <a:p>
            <a:pPr algn="just"/>
            <a:r>
              <a:rPr lang="en-GB" sz="2600" dirty="0"/>
              <a:t>sometimes promising compounds may be overlooked if the screening models are not sensitive enough to reflect accurately the specific disease against which the agent or its metabolites may be useful. </a:t>
            </a:r>
          </a:p>
          <a:p>
            <a:r>
              <a:rPr lang="en-GB" sz="2600" dirty="0"/>
              <a:t>Bioassays are used to differentiate the effect and potency (strength of effect) of test agent from those of controls of known action and effect.</a:t>
            </a:r>
          </a:p>
          <a:p>
            <a:r>
              <a:rPr lang="en-GB" sz="2600" dirty="0"/>
              <a:t>Newer methods, such as high-throughput screening, are capable of examining 15,000 chemical compounds a week using 10 to 20 biologic assays.  </a:t>
            </a:r>
            <a:endParaRPr lang="ar-IQ" sz="2600" dirty="0"/>
          </a:p>
          <a:p>
            <a:pPr algn="l" rtl="0"/>
            <a:endParaRPr lang="en-US" sz="32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Text Box 4"/>
          <p:cNvSpPr txBox="1">
            <a:spLocks noChangeArrowheads="1"/>
          </p:cNvSpPr>
          <p:nvPr/>
        </p:nvSpPr>
        <p:spPr bwMode="auto">
          <a:xfrm>
            <a:off x="762000" y="1143000"/>
            <a:ext cx="7696200" cy="400110"/>
          </a:xfrm>
          <a:prstGeom prst="rect">
            <a:avLst/>
          </a:prstGeom>
          <a:noFill/>
          <a:ln w="12700" cap="sq">
            <a:noFill/>
            <a:miter lim="800000"/>
            <a:headEnd type="none" w="sm" len="sm"/>
            <a:tailEnd type="none" w="sm" len="sm"/>
          </a:ln>
          <a:effectLst/>
        </p:spPr>
        <p:txBody>
          <a:bodyPr wrap="square">
            <a:spAutoFit/>
          </a:bodyPr>
          <a:lstStyle/>
          <a:p>
            <a:r>
              <a:rPr lang="en-US" sz="2000" b="1" dirty="0"/>
              <a:t>  </a:t>
            </a:r>
            <a:endParaRPr lang="en-US" sz="2000" dirty="0"/>
          </a:p>
        </p:txBody>
      </p:sp>
      <p:sp>
        <p:nvSpPr>
          <p:cNvPr id="5" name="Content Placeholder 4"/>
          <p:cNvSpPr>
            <a:spLocks noGrp="1"/>
          </p:cNvSpPr>
          <p:nvPr>
            <p:ph idx="1"/>
          </p:nvPr>
        </p:nvSpPr>
        <p:spPr>
          <a:xfrm>
            <a:off x="152400" y="457200"/>
            <a:ext cx="8229600" cy="6172200"/>
          </a:xfrm>
        </p:spPr>
        <p:txBody>
          <a:bodyPr>
            <a:normAutofit/>
          </a:bodyPr>
          <a:lstStyle/>
          <a:p>
            <a:pPr marL="514350" indent="-514350" algn="just" rtl="0">
              <a:spcBef>
                <a:spcPct val="50000"/>
              </a:spcBef>
              <a:buFont typeface="+mj-lt"/>
              <a:buAutoNum type="arabicPeriod" startAt="2"/>
            </a:pPr>
            <a:r>
              <a:rPr lang="en-US" sz="2000" b="1" dirty="0">
                <a:solidFill>
                  <a:schemeClr val="accent2">
                    <a:lumMod val="75000"/>
                  </a:schemeClr>
                </a:solidFill>
              </a:rPr>
              <a:t>Molecular modification: </a:t>
            </a:r>
            <a:r>
              <a:rPr lang="en-US" sz="2000" dirty="0"/>
              <a:t>is chemical alteration of a known and previously characterized organic compound (frequently a </a:t>
            </a:r>
            <a:r>
              <a:rPr lang="en-US" sz="2000" u="sng" dirty="0"/>
              <a:t>lead</a:t>
            </a:r>
            <a:r>
              <a:rPr lang="en-US" sz="2000" dirty="0"/>
              <a:t> compound) for the purpose of enhancing its useful as a drug. </a:t>
            </a:r>
          </a:p>
          <a:p>
            <a:pPr marL="342900" indent="-342900" algn="just" rtl="0">
              <a:spcBef>
                <a:spcPct val="50000"/>
              </a:spcBef>
              <a:buNone/>
            </a:pPr>
            <a:r>
              <a:rPr lang="en-US" sz="2000" dirty="0"/>
              <a:t>Purpose: this could mean</a:t>
            </a:r>
          </a:p>
          <a:p>
            <a:pPr marL="514350" indent="-514350" algn="just" rtl="0">
              <a:spcBef>
                <a:spcPct val="50000"/>
              </a:spcBef>
              <a:buFont typeface="+mj-lt"/>
              <a:buAutoNum type="arabicPeriod"/>
            </a:pPr>
            <a:r>
              <a:rPr lang="en-US" sz="2000" dirty="0"/>
              <a:t>Enhancing its specificity for a particular body target site</a:t>
            </a:r>
          </a:p>
          <a:p>
            <a:pPr marL="514350" indent="-514350" algn="just" rtl="0">
              <a:spcBef>
                <a:spcPct val="50000"/>
              </a:spcBef>
              <a:buFont typeface="+mj-lt"/>
              <a:buAutoNum type="arabicPeriod"/>
            </a:pPr>
            <a:r>
              <a:rPr lang="en-US" sz="2000" dirty="0"/>
              <a:t>Increasing its potency</a:t>
            </a:r>
          </a:p>
          <a:p>
            <a:pPr marL="514350" indent="-514350" algn="just" rtl="0">
              <a:spcBef>
                <a:spcPct val="50000"/>
              </a:spcBef>
              <a:buFont typeface="+mj-lt"/>
              <a:buAutoNum type="arabicPeriod"/>
            </a:pPr>
            <a:r>
              <a:rPr lang="en-US" sz="2000" dirty="0"/>
              <a:t>Improving its rate and extent of absorption</a:t>
            </a:r>
          </a:p>
          <a:p>
            <a:pPr marL="514350" indent="-514350" algn="just" rtl="0">
              <a:spcBef>
                <a:spcPct val="50000"/>
              </a:spcBef>
              <a:buFont typeface="+mj-lt"/>
              <a:buAutoNum type="arabicPeriod"/>
            </a:pPr>
            <a:r>
              <a:rPr lang="en-US" sz="2000" dirty="0"/>
              <a:t>Modifying to the advantage its time-course in the body</a:t>
            </a:r>
          </a:p>
          <a:p>
            <a:pPr marL="514350" indent="-514350" algn="just" rtl="0">
              <a:spcBef>
                <a:spcPct val="50000"/>
              </a:spcBef>
              <a:buFont typeface="+mj-lt"/>
              <a:buAutoNum type="arabicPeriod"/>
            </a:pPr>
            <a:r>
              <a:rPr lang="en-US" sz="2000" dirty="0"/>
              <a:t>Reducing its toxicity</a:t>
            </a:r>
          </a:p>
          <a:p>
            <a:pPr marL="514350" indent="-514350" algn="just" rtl="0">
              <a:spcBef>
                <a:spcPct val="50000"/>
              </a:spcBef>
              <a:buFont typeface="+mj-lt"/>
              <a:buAutoNum type="arabicPeriod"/>
            </a:pPr>
            <a:r>
              <a:rPr lang="en-US" sz="2000" dirty="0"/>
              <a:t>Changing its physical and chemical properties (e.g., solubility) to provide desired features. </a:t>
            </a:r>
          </a:p>
          <a:p>
            <a:r>
              <a:rPr lang="en-GB" dirty="0"/>
              <a:t>The molecular modifications may be slight or substantial</a:t>
            </a:r>
          </a:p>
          <a:p>
            <a:r>
              <a:rPr lang="en-GB" dirty="0"/>
              <a:t>Knowledge of chemical structure-pharmacologic activity relationships plays an important role in designing new drug molecules. </a:t>
            </a:r>
          </a:p>
          <a:p>
            <a:pPr algn="l" rtl="0"/>
            <a:endParaRPr lang="ar-IQ"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cstate="print"/>
          <a:srcRect/>
          <a:stretch>
            <a:fillRect/>
          </a:stretch>
        </p:blipFill>
        <p:spPr bwMode="auto">
          <a:xfrm>
            <a:off x="228600" y="381000"/>
            <a:ext cx="8316912" cy="4648200"/>
          </a:xfrm>
          <a:prstGeom prst="rect">
            <a:avLst/>
          </a:prstGeom>
          <a:noFill/>
          <a:ln w="9525">
            <a:noFill/>
            <a:miter lim="800000"/>
            <a:headEnd/>
            <a:tailEnd/>
          </a:ln>
        </p:spPr>
      </p:pic>
      <p:sp>
        <p:nvSpPr>
          <p:cNvPr id="2" name="Rectangle 1">
            <a:extLst>
              <a:ext uri="{FF2B5EF4-FFF2-40B4-BE49-F238E27FC236}">
                <a16:creationId xmlns:a16="http://schemas.microsoft.com/office/drawing/2014/main" id="{275769B8-0963-42BE-8494-4671781C9CAA}"/>
              </a:ext>
            </a:extLst>
          </p:cNvPr>
          <p:cNvSpPr/>
          <p:nvPr/>
        </p:nvSpPr>
        <p:spPr>
          <a:xfrm>
            <a:off x="381000" y="5334000"/>
            <a:ext cx="8316912" cy="1015663"/>
          </a:xfrm>
          <a:prstGeom prst="rect">
            <a:avLst/>
          </a:prstGeom>
        </p:spPr>
        <p:txBody>
          <a:bodyPr wrap="square">
            <a:spAutoFit/>
          </a:bodyPr>
          <a:lstStyle/>
          <a:p>
            <a:pPr algn="just"/>
            <a:r>
              <a:rPr lang="en-GB" sz="2000" dirty="0"/>
              <a:t>The molecular modifications that led to the discoveries of the first commercial beta-blocker, propranolol, and the first commercial histamine H</a:t>
            </a:r>
            <a:r>
              <a:rPr lang="en-GB" sz="2000" baseline="-25000" dirty="0"/>
              <a:t>2</a:t>
            </a:r>
            <a:r>
              <a:rPr lang="en-GB" sz="2000" dirty="0"/>
              <a:t>-receptor blocking agent, cimetidine.  </a:t>
            </a:r>
            <a:endParaRPr lang="ar-IQ" sz="2000"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200142" y="1371600"/>
            <a:ext cx="8743715" cy="4419600"/>
          </a:xfrm>
          <a:prstGeom prst="rect">
            <a:avLst/>
          </a:prstGeom>
          <a:noFill/>
          <a:ln w="9525">
            <a:noFill/>
            <a:miter lim="800000"/>
            <a:headEnd/>
            <a:tailEnd/>
          </a:ln>
        </p:spPr>
      </p:pic>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4"/>
          <p:cNvSpPr txBox="1">
            <a:spLocks noChangeArrowheads="1"/>
          </p:cNvSpPr>
          <p:nvPr/>
        </p:nvSpPr>
        <p:spPr bwMode="auto">
          <a:xfrm>
            <a:off x="419100" y="838200"/>
            <a:ext cx="8153400" cy="1246495"/>
          </a:xfrm>
          <a:prstGeom prst="rect">
            <a:avLst/>
          </a:prstGeom>
          <a:noFill/>
          <a:ln w="12700" cap="sq">
            <a:noFill/>
            <a:miter lim="800000"/>
            <a:headEnd type="none" w="sm" len="sm"/>
            <a:tailEnd type="none" w="sm" len="sm"/>
          </a:ln>
          <a:effectLst/>
        </p:spPr>
        <p:txBody>
          <a:bodyPr wrap="square">
            <a:spAutoFit/>
          </a:bodyPr>
          <a:lstStyle/>
          <a:p>
            <a:pPr algn="just"/>
            <a:r>
              <a:rPr lang="en-US" sz="2000" b="1" dirty="0">
                <a:solidFill>
                  <a:schemeClr val="accent2">
                    <a:lumMod val="75000"/>
                  </a:schemeClr>
                </a:solidFill>
              </a:rPr>
              <a:t>3.  Mechanism-based drug design:</a:t>
            </a:r>
            <a:r>
              <a:rPr lang="en-US" sz="2000" dirty="0">
                <a:solidFill>
                  <a:schemeClr val="accent2">
                    <a:lumMod val="75000"/>
                  </a:schemeClr>
                </a:solidFill>
              </a:rPr>
              <a:t> </a:t>
            </a:r>
            <a:r>
              <a:rPr lang="en-US" sz="2000" dirty="0"/>
              <a:t>is a molecular modification to design a drug that interferes specifically with the known or suspected biochemical pathway or mechanism of a disease process</a:t>
            </a:r>
          </a:p>
          <a:p>
            <a:endParaRPr lang="en-US" sz="1500" dirty="0"/>
          </a:p>
        </p:txBody>
      </p:sp>
      <p:sp>
        <p:nvSpPr>
          <p:cNvPr id="3" name="Rectangle 2"/>
          <p:cNvSpPr/>
          <p:nvPr/>
        </p:nvSpPr>
        <p:spPr>
          <a:xfrm>
            <a:off x="419100" y="1981200"/>
            <a:ext cx="8153400" cy="5632311"/>
          </a:xfrm>
          <a:prstGeom prst="rect">
            <a:avLst/>
          </a:prstGeom>
        </p:spPr>
        <p:txBody>
          <a:bodyPr wrap="square">
            <a:spAutoFit/>
          </a:bodyPr>
          <a:lstStyle/>
          <a:p>
            <a:pPr algn="just">
              <a:spcBef>
                <a:spcPct val="50000"/>
              </a:spcBef>
            </a:pPr>
            <a:r>
              <a:rPr lang="en-US" sz="2000" dirty="0"/>
              <a:t>Purpose: The intention is the interaction of the drug with specific cell receptors, enzymes systems, or metabolic process of pathogens or tumor cells, resulting in blocking, disruption, or reversal of the disease process</a:t>
            </a:r>
            <a:r>
              <a:rPr lang="en-GB" sz="2000" dirty="0"/>
              <a:t>.</a:t>
            </a:r>
          </a:p>
          <a:p>
            <a:pPr algn="just">
              <a:lnSpc>
                <a:spcPct val="150000"/>
              </a:lnSpc>
              <a:spcBef>
                <a:spcPct val="50000"/>
              </a:spcBef>
              <a:buFont typeface="Wingdings" pitchFamily="2" charset="2"/>
              <a:buChar char="Ø"/>
            </a:pPr>
            <a:r>
              <a:rPr lang="en-GB" sz="2000" dirty="0"/>
              <a:t> </a:t>
            </a:r>
            <a:r>
              <a:rPr lang="en-GB" sz="2000" dirty="0">
                <a:solidFill>
                  <a:schemeClr val="accent2">
                    <a:lumMod val="75000"/>
                  </a:schemeClr>
                </a:solidFill>
              </a:rPr>
              <a:t>Molecular graphics</a:t>
            </a:r>
          </a:p>
          <a:p>
            <a:pPr marL="342900" indent="-342900"/>
            <a:r>
              <a:rPr lang="en-US" sz="2000" b="1" dirty="0"/>
              <a:t>Example of Mechanism-based drug design</a:t>
            </a:r>
          </a:p>
          <a:p>
            <a:pPr marL="342900" indent="-342900" algn="just">
              <a:buFontTx/>
              <a:buAutoNum type="arabicPeriod"/>
            </a:pPr>
            <a:r>
              <a:rPr lang="en-US" sz="2000" b="1" dirty="0" err="1"/>
              <a:t>Enalaprilat</a:t>
            </a:r>
            <a:r>
              <a:rPr lang="en-US" sz="2000" b="1" dirty="0"/>
              <a:t> (Vasotec)</a:t>
            </a:r>
            <a:r>
              <a:rPr lang="en-US" sz="2000" dirty="0"/>
              <a:t>, which inhibits the angiotensin-converting enzyme (ACE) that catalyzes the conversion of angiotensin I to the vasoconstrictor substance angiotensin II. Inhibition of the enzyme results in  decreased plasma angiotensin II, leading to decrease vasopressor effects and lower blood pressure. </a:t>
            </a:r>
          </a:p>
          <a:p>
            <a:pPr marL="342900" indent="-342900" algn="just">
              <a:buFontTx/>
              <a:buAutoNum type="arabicPeriod" startAt="2"/>
            </a:pPr>
            <a:r>
              <a:rPr lang="en-US" sz="2000" b="1" dirty="0"/>
              <a:t>Ranitidine (Zantac</a:t>
            </a:r>
            <a:r>
              <a:rPr lang="en-US" sz="2000" dirty="0"/>
              <a:t>), </a:t>
            </a:r>
          </a:p>
          <a:p>
            <a:pPr marL="342900" indent="-342900" algn="just">
              <a:buFontTx/>
              <a:buAutoNum type="arabicPeriod" startAt="3"/>
            </a:pPr>
            <a:r>
              <a:rPr lang="en-US" sz="2000" dirty="0"/>
              <a:t> </a:t>
            </a:r>
            <a:r>
              <a:rPr lang="en-US" sz="2000" b="1" dirty="0"/>
              <a:t>Sertraline (Zoloft</a:t>
            </a:r>
            <a:r>
              <a:rPr lang="en-US" sz="2000" dirty="0"/>
              <a:t>), </a:t>
            </a:r>
          </a:p>
          <a:p>
            <a:pPr>
              <a:lnSpc>
                <a:spcPct val="150000"/>
              </a:lnSpc>
              <a:spcBef>
                <a:spcPct val="50000"/>
              </a:spcBef>
            </a:pPr>
            <a:endParaRPr lang="ar-IQ" sz="2000" dirty="0"/>
          </a:p>
          <a:p>
            <a:pPr>
              <a:lnSpc>
                <a:spcPct val="150000"/>
              </a:lnSpc>
              <a:spcBef>
                <a:spcPct val="50000"/>
              </a:spcBef>
            </a:pP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ChangeArrowheads="1"/>
          </p:cNvSpPr>
          <p:nvPr/>
        </p:nvSpPr>
        <p:spPr bwMode="auto">
          <a:xfrm>
            <a:off x="666750" y="762000"/>
            <a:ext cx="7658100" cy="4832092"/>
          </a:xfrm>
          <a:prstGeom prst="rect">
            <a:avLst/>
          </a:prstGeom>
          <a:noFill/>
          <a:ln w="12700" cap="sq">
            <a:noFill/>
            <a:miter lim="800000"/>
            <a:headEnd type="none" w="sm" len="sm"/>
            <a:tailEnd type="none" w="sm" len="sm"/>
          </a:ln>
          <a:effectLst/>
        </p:spPr>
        <p:txBody>
          <a:bodyPr wrap="square">
            <a:spAutoFit/>
          </a:bodyPr>
          <a:lstStyle/>
          <a:p>
            <a:pPr algn="just" eaLnBrk="0" hangingPunct="0">
              <a:spcBef>
                <a:spcPct val="50000"/>
              </a:spcBef>
            </a:pPr>
            <a:r>
              <a:rPr lang="en-US" sz="2800" b="1" dirty="0">
                <a:solidFill>
                  <a:schemeClr val="accent1"/>
                </a:solidFill>
              </a:rPr>
              <a:t>Lead compound</a:t>
            </a:r>
            <a:r>
              <a:rPr lang="en-US" sz="2800" dirty="0">
                <a:solidFill>
                  <a:schemeClr val="accent1"/>
                </a:solidFill>
              </a:rPr>
              <a:t>: </a:t>
            </a:r>
            <a:r>
              <a:rPr lang="en-US" sz="2000" dirty="0"/>
              <a:t>is a prototype chemical compound that has a fundamental desired biologic or pharmacologic activity.</a:t>
            </a:r>
            <a:r>
              <a:rPr lang="ar-IQ" sz="2000" dirty="0"/>
              <a:t> </a:t>
            </a:r>
            <a:endParaRPr lang="en-GB" sz="2000" dirty="0"/>
          </a:p>
          <a:p>
            <a:pPr marL="342900" indent="-342900" algn="just" eaLnBrk="0" hangingPunct="0">
              <a:spcBef>
                <a:spcPct val="50000"/>
              </a:spcBef>
              <a:buFont typeface="Wingdings" panose="05000000000000000000" pitchFamily="2" charset="2"/>
              <a:buChar char="Ø"/>
            </a:pPr>
            <a:r>
              <a:rPr lang="en-GB" sz="2000" dirty="0"/>
              <a:t> Although active, the lead compound may not possess all of the features desired, such as potency, absorbability, solubility, low toxicity, and so forth.</a:t>
            </a:r>
          </a:p>
          <a:p>
            <a:pPr algn="just" eaLnBrk="0" hangingPunct="0">
              <a:spcBef>
                <a:spcPct val="50000"/>
              </a:spcBef>
              <a:buFont typeface="Wingdings" pitchFamily="2" charset="2"/>
              <a:buChar char="Ø"/>
            </a:pPr>
            <a:r>
              <a:rPr lang="en-GB" sz="2000" dirty="0"/>
              <a:t>The chemical modifications produce analogs with</a:t>
            </a:r>
          </a:p>
          <a:p>
            <a:pPr marL="457200" indent="-457200" algn="just" eaLnBrk="0" hangingPunct="0">
              <a:spcBef>
                <a:spcPct val="50000"/>
              </a:spcBef>
              <a:buFont typeface="+mj-lt"/>
              <a:buAutoNum type="arabicPeriod"/>
            </a:pPr>
            <a:r>
              <a:rPr lang="en-GB" sz="2000" dirty="0"/>
              <a:t> additional or different functional groups</a:t>
            </a:r>
          </a:p>
          <a:p>
            <a:pPr marL="457200" indent="-457200" algn="just" eaLnBrk="0" hangingPunct="0">
              <a:spcBef>
                <a:spcPct val="50000"/>
              </a:spcBef>
              <a:buFont typeface="+mj-lt"/>
              <a:buAutoNum type="arabicPeriod"/>
            </a:pPr>
            <a:r>
              <a:rPr lang="en-GB" sz="2000" dirty="0"/>
              <a:t>Altered ring structures</a:t>
            </a:r>
          </a:p>
          <a:p>
            <a:pPr marL="457200" indent="-457200" algn="just" eaLnBrk="0" hangingPunct="0">
              <a:spcBef>
                <a:spcPct val="50000"/>
              </a:spcBef>
              <a:buFont typeface="+mj-lt"/>
              <a:buAutoNum type="arabicPeriod"/>
            </a:pPr>
            <a:r>
              <a:rPr lang="en-GB" sz="2000" dirty="0"/>
              <a:t>Different chemical configurations. </a:t>
            </a:r>
          </a:p>
          <a:p>
            <a:pPr marL="457200" indent="-457200" algn="just" eaLnBrk="0" hangingPunct="0">
              <a:spcBef>
                <a:spcPct val="50000"/>
              </a:spcBef>
              <a:buFont typeface="Wingdings" pitchFamily="2" charset="2"/>
              <a:buChar char="Ø"/>
            </a:pPr>
            <a:r>
              <a:rPr lang="en-GB" sz="2000" dirty="0"/>
              <a:t>The results are modified chemical compounds capable of having different interactions with the body’s receptors, thereby eliciting different actions and intensities of action.   </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fade">
                                      <p:cBhvr>
                                        <p:cTn id="7" dur="500"/>
                                        <p:tgtEl>
                                          <p:spTgt spid="50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8229600" cy="4708981"/>
          </a:xfrm>
          <a:prstGeom prst="rect">
            <a:avLst/>
          </a:prstGeom>
        </p:spPr>
        <p:txBody>
          <a:bodyPr wrap="square">
            <a:spAutoFit/>
          </a:bodyPr>
          <a:lstStyle/>
          <a:p>
            <a:pPr marL="342900" indent="-342900" algn="just"/>
            <a:r>
              <a:rPr lang="en-US" sz="2000" dirty="0"/>
              <a:t>The synthesis of derivatives of the prototype chemical may ultimately lead to successive generations of new compounds of the same pharmacologic type. </a:t>
            </a:r>
          </a:p>
          <a:p>
            <a:pPr marL="342900" indent="-342900" algn="just"/>
            <a:r>
              <a:rPr lang="en-US" sz="2000" dirty="0"/>
              <a:t>This may be exemplified by </a:t>
            </a:r>
          </a:p>
          <a:p>
            <a:pPr marL="457200" indent="-457200" algn="just">
              <a:buFont typeface="+mj-lt"/>
              <a:buAutoNum type="arabicPeriod"/>
            </a:pPr>
            <a:r>
              <a:rPr lang="en-US" sz="2000" dirty="0"/>
              <a:t>The development of new generations of cephalosporin antibiotics,</a:t>
            </a:r>
          </a:p>
          <a:p>
            <a:pPr marL="457200" indent="-457200" algn="just">
              <a:buFont typeface="+mj-lt"/>
              <a:buAutoNum type="arabicPeriod"/>
            </a:pPr>
            <a:r>
              <a:rPr lang="en-US" sz="2000" dirty="0"/>
              <a:t> Additional H</a:t>
            </a:r>
            <a:r>
              <a:rPr lang="en-US" sz="2000" baseline="-25000" dirty="0"/>
              <a:t>2</a:t>
            </a:r>
            <a:r>
              <a:rPr lang="en-US" sz="2000" dirty="0"/>
              <a:t> antagonists from the pioneer drug Cimetidine. And</a:t>
            </a:r>
          </a:p>
          <a:p>
            <a:pPr marL="457200" indent="-457200" algn="just">
              <a:buFont typeface="+mj-lt"/>
              <a:buAutoNum type="arabicPeriod"/>
            </a:pPr>
            <a:r>
              <a:rPr lang="en-US" sz="2000" dirty="0"/>
              <a:t>The large series of </a:t>
            </a:r>
            <a:r>
              <a:rPr lang="en-US" sz="2000" dirty="0" err="1"/>
              <a:t>antianxiety</a:t>
            </a:r>
            <a:r>
              <a:rPr lang="en-US" sz="2000" dirty="0"/>
              <a:t> drugs derived from Benzodiazepine structure and the innovator drug </a:t>
            </a:r>
            <a:r>
              <a:rPr lang="en-US" sz="2000" dirty="0" err="1"/>
              <a:t>chlordiazepine</a:t>
            </a:r>
            <a:r>
              <a:rPr lang="en-US" sz="2000" dirty="0"/>
              <a:t> (Librium).</a:t>
            </a:r>
          </a:p>
          <a:p>
            <a:pPr marL="342900" indent="-342900" algn="just">
              <a:buFont typeface="Wingdings" pitchFamily="2" charset="2"/>
              <a:buChar char="v"/>
            </a:pPr>
            <a:r>
              <a:rPr lang="en-US" sz="2000" dirty="0"/>
              <a:t>Most drugs exhibit activities secondary to their primary pharmacologic action. </a:t>
            </a:r>
          </a:p>
          <a:p>
            <a:pPr marL="342900" indent="-342900" algn="just"/>
            <a:r>
              <a:rPr lang="en-US" sz="2000" b="1" dirty="0"/>
              <a:t>Example</a:t>
            </a:r>
            <a:r>
              <a:rPr lang="en-US" sz="2000" dirty="0"/>
              <a:t>:  </a:t>
            </a:r>
            <a:r>
              <a:rPr lang="en-US" sz="2000" dirty="0" err="1"/>
              <a:t>Finasteride</a:t>
            </a:r>
            <a:r>
              <a:rPr lang="en-US" sz="2000" dirty="0"/>
              <a:t> (</a:t>
            </a:r>
            <a:r>
              <a:rPr lang="en-US" sz="2000" dirty="0" err="1"/>
              <a:t>Proscar</a:t>
            </a:r>
            <a:r>
              <a:rPr lang="en-US" sz="2000" dirty="0"/>
              <a:t>) was originally developed and approved to treat benign prostatic hyperplasia. Later, the same drug as (</a:t>
            </a:r>
            <a:r>
              <a:rPr lang="en-US" sz="2000" dirty="0" err="1"/>
              <a:t>Propecia</a:t>
            </a:r>
            <a:r>
              <a:rPr lang="en-US" sz="2000" u="sng" dirty="0"/>
              <a:t>)</a:t>
            </a:r>
            <a:r>
              <a:rPr lang="en-US" sz="2000" dirty="0"/>
              <a:t> was approved at lower recommended dosage to treat male pattern baldness.</a:t>
            </a:r>
          </a:p>
          <a:p>
            <a:pPr marL="342900" indent="-342900">
              <a:buFontTx/>
              <a:buAutoNum type="arabicPeriod" startAt="2"/>
            </a:pPr>
            <a:endParaRPr 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ChangeArrowheads="1"/>
          </p:cNvSpPr>
          <p:nvPr/>
        </p:nvSpPr>
        <p:spPr bwMode="auto">
          <a:xfrm>
            <a:off x="152400" y="762000"/>
            <a:ext cx="8991599" cy="6709529"/>
          </a:xfrm>
          <a:prstGeom prst="rect">
            <a:avLst/>
          </a:prstGeom>
          <a:noFill/>
          <a:ln w="12700" cap="sq">
            <a:noFill/>
            <a:miter lim="800000"/>
            <a:headEnd type="none" w="sm" len="sm"/>
            <a:tailEnd type="none" w="sm" len="sm"/>
          </a:ln>
          <a:effectLst/>
        </p:spPr>
        <p:txBody>
          <a:bodyPr wrap="square">
            <a:spAutoFit/>
          </a:bodyPr>
          <a:lstStyle/>
          <a:p>
            <a:pPr algn="just" eaLnBrk="0" hangingPunct="0">
              <a:spcBef>
                <a:spcPct val="50000"/>
              </a:spcBef>
            </a:pPr>
            <a:r>
              <a:rPr lang="en-US" sz="2000" b="1" dirty="0" err="1">
                <a:solidFill>
                  <a:schemeClr val="accent1"/>
                </a:solidFill>
              </a:rPr>
              <a:t>Prodrugs</a:t>
            </a:r>
            <a:r>
              <a:rPr lang="en-US" sz="2000" b="1" dirty="0">
                <a:solidFill>
                  <a:schemeClr val="accent1"/>
                </a:solidFill>
              </a:rPr>
              <a:t>:</a:t>
            </a:r>
            <a:r>
              <a:rPr lang="en-US" sz="2000" b="1" dirty="0"/>
              <a:t> </a:t>
            </a:r>
            <a:r>
              <a:rPr lang="en-US" sz="2000" dirty="0"/>
              <a:t>is a term used to described a compound that requires metabolic biotransformation following administration to produce the desired pharmacologically active compound.</a:t>
            </a:r>
          </a:p>
          <a:p>
            <a:pPr algn="just" eaLnBrk="0" hangingPunct="0">
              <a:spcBef>
                <a:spcPct val="50000"/>
              </a:spcBef>
              <a:buFont typeface="Wingdings" pitchFamily="2" charset="2"/>
              <a:buChar char="Ø"/>
            </a:pPr>
            <a:r>
              <a:rPr lang="en-GB" sz="2000" dirty="0"/>
              <a:t> The conversion of an inactive prodrug to an active compound occurs primarily through enzymatic biochemical cleavage. </a:t>
            </a:r>
          </a:p>
          <a:p>
            <a:pPr algn="just" eaLnBrk="0" hangingPunct="0">
              <a:spcBef>
                <a:spcPct val="50000"/>
              </a:spcBef>
            </a:pPr>
            <a:endParaRPr lang="en-GB" sz="2000" dirty="0"/>
          </a:p>
          <a:p>
            <a:pPr algn="just"/>
            <a:r>
              <a:rPr lang="en-US" sz="2000" b="1" dirty="0"/>
              <a:t>Example of Prodrug:</a:t>
            </a:r>
          </a:p>
          <a:p>
            <a:pPr algn="just">
              <a:buFont typeface="Arial" pitchFamily="34" charset="0"/>
              <a:buChar char="•"/>
            </a:pPr>
            <a:r>
              <a:rPr lang="en-US" sz="2000" b="1" dirty="0"/>
              <a:t> </a:t>
            </a:r>
            <a:r>
              <a:rPr lang="en-US" sz="2000" dirty="0" err="1"/>
              <a:t>Enapril</a:t>
            </a:r>
            <a:r>
              <a:rPr lang="en-US" sz="2000" dirty="0"/>
              <a:t> </a:t>
            </a:r>
            <a:r>
              <a:rPr lang="en-US" sz="2000" dirty="0" err="1"/>
              <a:t>maleate</a:t>
            </a:r>
            <a:r>
              <a:rPr lang="en-US" sz="2000" dirty="0"/>
              <a:t> (</a:t>
            </a:r>
            <a:r>
              <a:rPr lang="en-US" sz="2000" dirty="0" err="1"/>
              <a:t>Vasotec</a:t>
            </a:r>
            <a:r>
              <a:rPr lang="en-US" sz="2000" dirty="0"/>
              <a:t>)which, after oral administration, is </a:t>
            </a:r>
            <a:r>
              <a:rPr lang="en-US" sz="2000" dirty="0" err="1"/>
              <a:t>bioactivated</a:t>
            </a:r>
            <a:r>
              <a:rPr lang="en-US" sz="2000" dirty="0"/>
              <a:t> by hydrolysis to </a:t>
            </a:r>
            <a:r>
              <a:rPr lang="en-US" sz="2000" dirty="0" err="1"/>
              <a:t>enaprilat</a:t>
            </a:r>
            <a:r>
              <a:rPr lang="en-US" sz="2000" dirty="0"/>
              <a:t>, an ACE inhibitor used in the treatment of hypertension.</a:t>
            </a:r>
          </a:p>
          <a:p>
            <a:pPr algn="just"/>
            <a:r>
              <a:rPr lang="en-US" sz="2000" dirty="0"/>
              <a:t>Prodrug may be design preferentially for </a:t>
            </a:r>
          </a:p>
          <a:p>
            <a:pPr marL="457200" indent="-457200" algn="just">
              <a:buFont typeface="+mj-lt"/>
              <a:buAutoNum type="arabicPeriod"/>
            </a:pPr>
            <a:r>
              <a:rPr lang="en-US" sz="2000" dirty="0">
                <a:solidFill>
                  <a:schemeClr val="accent1"/>
                </a:solidFill>
              </a:rPr>
              <a:t>solubility,</a:t>
            </a:r>
            <a:r>
              <a:rPr lang="en-US" sz="2000" dirty="0"/>
              <a:t> hydrocortisone sodium succinate</a:t>
            </a:r>
          </a:p>
          <a:p>
            <a:pPr marL="457200" indent="-457200" algn="just">
              <a:buFont typeface="+mj-lt"/>
              <a:buAutoNum type="arabicPeriod"/>
            </a:pPr>
            <a:r>
              <a:rPr lang="en-US" sz="2000" dirty="0">
                <a:solidFill>
                  <a:schemeClr val="accent1"/>
                </a:solidFill>
              </a:rPr>
              <a:t>absorption,</a:t>
            </a:r>
            <a:r>
              <a:rPr lang="en-GB" sz="2000" dirty="0"/>
              <a:t>the addition of the decanoate ester to the haloperidol molecule makes the molecule less water soluble. Subsequently, when it is administered by a deep IM provides a sustained effect 4 W.</a:t>
            </a:r>
            <a:endParaRPr lang="en-US" sz="2000" dirty="0">
              <a:solidFill>
                <a:schemeClr val="accent1"/>
              </a:solidFill>
            </a:endParaRPr>
          </a:p>
          <a:p>
            <a:pPr marL="457200" indent="-457200" algn="just">
              <a:buFont typeface="+mj-lt"/>
              <a:buAutoNum type="arabicPeriod"/>
            </a:pPr>
            <a:r>
              <a:rPr lang="en-US" sz="2000" dirty="0">
                <a:solidFill>
                  <a:schemeClr val="accent1"/>
                </a:solidFill>
              </a:rPr>
              <a:t>prolonged release </a:t>
            </a:r>
          </a:p>
          <a:p>
            <a:pPr marL="457200" indent="-457200" algn="just">
              <a:buFont typeface="+mj-lt"/>
              <a:buAutoNum type="arabicPeriod"/>
            </a:pPr>
            <a:r>
              <a:rPr lang="en-US" sz="2000" dirty="0">
                <a:solidFill>
                  <a:schemeClr val="accent1"/>
                </a:solidFill>
              </a:rPr>
              <a:t> biostability</a:t>
            </a:r>
          </a:p>
          <a:p>
            <a:pPr marL="457200" indent="-457200" algn="just">
              <a:buFont typeface="+mj-lt"/>
              <a:buAutoNum type="arabicPeriod"/>
            </a:pPr>
            <a:endParaRPr lang="en-US" sz="2000" dirty="0">
              <a:solidFill>
                <a:schemeClr val="accent1"/>
              </a:solidFill>
            </a:endParaRPr>
          </a:p>
          <a:p>
            <a:pPr algn="just"/>
            <a:endParaRPr lang="en-US" sz="2000" dirty="0"/>
          </a:p>
          <a:p>
            <a:pPr algn="just" eaLnBrk="0" hangingPunct="0">
              <a:spcBef>
                <a:spcPct val="50000"/>
              </a:spcBef>
            </a:pP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Effect transition="in" filter="fade">
                                      <p:cBhvr>
                                        <p:cTn id="7" dur="500"/>
                                        <p:tgtEl>
                                          <p:spTgt spid="53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001000" cy="6001643"/>
          </a:xfrm>
          <a:prstGeom prst="rect">
            <a:avLst/>
          </a:prstGeom>
        </p:spPr>
        <p:txBody>
          <a:bodyPr wrap="square">
            <a:spAutoFit/>
          </a:bodyPr>
          <a:lstStyle/>
          <a:p>
            <a:pPr algn="just"/>
            <a:r>
              <a:rPr lang="en-US" sz="2400" b="1" dirty="0" err="1">
                <a:solidFill>
                  <a:schemeClr val="accent1"/>
                </a:solidFill>
              </a:rPr>
              <a:t>Biostability</a:t>
            </a:r>
            <a:endParaRPr lang="en-US" sz="2400" b="1" dirty="0">
              <a:solidFill>
                <a:schemeClr val="accent1"/>
              </a:solidFill>
            </a:endParaRPr>
          </a:p>
          <a:p>
            <a:pPr algn="just">
              <a:buFontTx/>
              <a:buChar char="-"/>
            </a:pPr>
            <a:r>
              <a:rPr lang="en-US" sz="2400" dirty="0"/>
              <a:t>If an active drug is prematurely destroyed by biochemical or enzymatic process, the design of a prodrug may protect the drug during its transport in the body. </a:t>
            </a:r>
          </a:p>
          <a:p>
            <a:pPr algn="just">
              <a:buFontTx/>
              <a:buChar char="-"/>
            </a:pPr>
            <a:r>
              <a:rPr lang="en-US" sz="2400" dirty="0">
                <a:solidFill>
                  <a:schemeClr val="accent1"/>
                </a:solidFill>
              </a:rPr>
              <a:t>valacyclovir is a prodrug of acyclovir. Normally, the bioavailability of acyclovir is 10% to 20% after oral administration. Valacyclovir is converted to acyclovir by liver </a:t>
            </a:r>
            <a:r>
              <a:rPr lang="en-US" sz="2400" dirty="0" err="1">
                <a:solidFill>
                  <a:schemeClr val="accent1"/>
                </a:solidFill>
              </a:rPr>
              <a:t>esterases</a:t>
            </a:r>
            <a:r>
              <a:rPr lang="en-US" sz="2400" dirty="0">
                <a:solidFill>
                  <a:schemeClr val="accent1"/>
                </a:solidFill>
              </a:rPr>
              <a:t> via the first pass metabolism resulting in a 55% bioavailability.</a:t>
            </a:r>
          </a:p>
          <a:p>
            <a:pPr algn="just">
              <a:buFontTx/>
              <a:buChar char="-"/>
            </a:pPr>
            <a:r>
              <a:rPr lang="en-US" sz="2400" dirty="0"/>
              <a:t> In addition, the use of a prodrug could result in site-specific action of greater potency. </a:t>
            </a:r>
          </a:p>
          <a:p>
            <a:pPr algn="just">
              <a:buFontTx/>
              <a:buChar char="-"/>
            </a:pPr>
            <a:r>
              <a:rPr lang="en-US" sz="2400" dirty="0">
                <a:solidFill>
                  <a:schemeClr val="accent1"/>
                </a:solidFill>
              </a:rPr>
              <a:t>For example, dopamine in the treatment of </a:t>
            </a:r>
            <a:r>
              <a:rPr lang="en-US" sz="2400" dirty="0" err="1">
                <a:solidFill>
                  <a:schemeClr val="accent1"/>
                </a:solidFill>
              </a:rPr>
              <a:t>parkinson</a:t>
            </a:r>
            <a:r>
              <a:rPr lang="en-US" sz="2400" dirty="0">
                <a:solidFill>
                  <a:schemeClr val="accent1"/>
                </a:solidFill>
              </a:rPr>
              <a:t> disease is unable to cross the blood-brain barrier. However, its prodrug, levodopa, is able to cross the blood-brain barrier and then is converted to dopamine.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ChangeArrowheads="1"/>
          </p:cNvSpPr>
          <p:nvPr/>
        </p:nvSpPr>
        <p:spPr bwMode="auto">
          <a:xfrm>
            <a:off x="152400" y="1219200"/>
            <a:ext cx="8467725" cy="4555093"/>
          </a:xfrm>
          <a:prstGeom prst="rect">
            <a:avLst/>
          </a:prstGeom>
          <a:noFill/>
          <a:ln w="12700" cap="sq">
            <a:noFill/>
            <a:miter lim="800000"/>
            <a:headEnd type="none" w="sm" len="sm"/>
            <a:tailEnd type="none" w="sm" len="sm"/>
          </a:ln>
          <a:effectLst/>
        </p:spPr>
        <p:txBody>
          <a:bodyPr wrap="square">
            <a:spAutoFit/>
          </a:bodyPr>
          <a:lstStyle/>
          <a:p>
            <a:pPr algn="just">
              <a:buFont typeface="Wingdings" pitchFamily="2" charset="2"/>
              <a:buChar char="Ø"/>
            </a:pPr>
            <a:r>
              <a:rPr lang="en-US" sz="2000" dirty="0"/>
              <a:t> According to the FDA, a new drug is any drug that is not recognized as being safe and effective in the conditions recommended for its use in the labeling among experts who are qualified by scientific training and experience.</a:t>
            </a:r>
          </a:p>
          <a:p>
            <a:pPr algn="just">
              <a:buFont typeface="Wingdings" pitchFamily="2" charset="2"/>
              <a:buChar char="Ø"/>
            </a:pPr>
            <a:r>
              <a:rPr lang="en-GB" sz="2000" dirty="0"/>
              <a:t> </a:t>
            </a:r>
            <a:r>
              <a:rPr lang="en-GB" sz="2000" u="sng" dirty="0">
                <a:solidFill>
                  <a:schemeClr val="accent1"/>
                </a:solidFill>
              </a:rPr>
              <a:t>A drug need not be a new chemical entity to be considered new</a:t>
            </a:r>
            <a:r>
              <a:rPr lang="en-GB" sz="2000" u="sng" dirty="0"/>
              <a:t>.</a:t>
            </a:r>
          </a:p>
          <a:p>
            <a:pPr marL="457200" indent="-457200" algn="just">
              <a:buFont typeface="+mj-lt"/>
              <a:buAutoNum type="arabicPeriod"/>
            </a:pPr>
            <a:r>
              <a:rPr lang="en-GB" sz="2000" dirty="0"/>
              <a:t> A change in a previously approved drug product’s formulation or method of manufacture </a:t>
            </a:r>
          </a:p>
          <a:p>
            <a:pPr marL="457200" indent="-457200" algn="just">
              <a:buFont typeface="+mj-lt"/>
              <a:buAutoNum type="arabicPeriod"/>
            </a:pPr>
            <a:r>
              <a:rPr lang="en-US" sz="2000" dirty="0"/>
              <a:t>A combination of two or more old drugs or a change in the usual proportions of drugs in an established combination product </a:t>
            </a:r>
          </a:p>
          <a:p>
            <a:pPr marL="457200" indent="-457200" algn="just">
              <a:buFont typeface="+mj-lt"/>
              <a:buAutoNum type="arabicPeriod"/>
            </a:pPr>
            <a:r>
              <a:rPr lang="en-GB" sz="2000" dirty="0"/>
              <a:t>A proposed new use for an established drug, a new dosage schedule or regimen, a new route of administration, or new dosage form makes a drug or a drug product’s status new and triggers reconsideration for safety and efficacy. </a:t>
            </a:r>
            <a:endParaRPr lang="en-US" sz="2000" dirty="0"/>
          </a:p>
          <a:p>
            <a:pPr marL="457200" indent="-457200" algn="just">
              <a:lnSpc>
                <a:spcPct val="150000"/>
              </a:lnSpc>
              <a:buFont typeface="+mj-lt"/>
              <a:buAutoNum type="arabicPeriod"/>
            </a:pPr>
            <a:endParaRPr lang="en-US" sz="2000" dirty="0"/>
          </a:p>
        </p:txBody>
      </p:sp>
      <p:sp>
        <p:nvSpPr>
          <p:cNvPr id="44037" name="Text Box 5"/>
          <p:cNvSpPr txBox="1">
            <a:spLocks noChangeArrowheads="1"/>
          </p:cNvSpPr>
          <p:nvPr/>
        </p:nvSpPr>
        <p:spPr bwMode="auto">
          <a:xfrm>
            <a:off x="990600" y="228600"/>
            <a:ext cx="6548438" cy="523220"/>
          </a:xfrm>
          <a:prstGeom prst="rect">
            <a:avLst/>
          </a:prstGeom>
          <a:noFill/>
          <a:ln w="12700" cap="sq">
            <a:noFill/>
            <a:miter lim="800000"/>
            <a:headEnd type="none" w="sm" len="sm"/>
            <a:tailEnd type="none" w="sm" len="sm"/>
          </a:ln>
          <a:effectLst/>
        </p:spPr>
        <p:txBody>
          <a:bodyPr>
            <a:spAutoFit/>
          </a:bodyPr>
          <a:lstStyle/>
          <a:p>
            <a:pPr algn="ctr"/>
            <a:r>
              <a:rPr lang="en-US" sz="2800" dirty="0">
                <a:solidFill>
                  <a:schemeClr val="accent1"/>
                </a:solidFill>
              </a:rPr>
              <a:t>FDA’s Definition of a New Drug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fade">
                                      <p:cBhvr>
                                        <p:cTn id="7" dur="500"/>
                                        <p:tgtEl>
                                          <p:spTgt spid="57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8F383-1A5D-4940-8AD0-9BE70BC53AC9}"/>
              </a:ext>
            </a:extLst>
          </p:cNvPr>
          <p:cNvSpPr>
            <a:spLocks noGrp="1"/>
          </p:cNvSpPr>
          <p:nvPr>
            <p:ph type="title"/>
          </p:nvPr>
        </p:nvSpPr>
        <p:spPr>
          <a:xfrm>
            <a:off x="152400" y="609600"/>
            <a:ext cx="8686800" cy="5410200"/>
          </a:xfrm>
        </p:spPr>
        <p:txBody>
          <a:bodyPr>
            <a:noAutofit/>
          </a:bodyPr>
          <a:lstStyle/>
          <a:p>
            <a:r>
              <a:rPr lang="en-GB" sz="2400" b="1" dirty="0"/>
              <a:t>New drug development and approval process Objectives </a:t>
            </a:r>
            <a:br>
              <a:rPr lang="en-GB" sz="2400" dirty="0"/>
            </a:br>
            <a:br>
              <a:rPr lang="en-GB" sz="2400" dirty="0"/>
            </a:br>
            <a:r>
              <a:rPr lang="en-GB" sz="2400" dirty="0">
                <a:solidFill>
                  <a:schemeClr val="tx1"/>
                </a:solidFill>
              </a:rPr>
              <a:t>1. Compare and contrast an Investigational New Drug (IND) Application from a New Drug Application (NDA)</a:t>
            </a:r>
            <a:br>
              <a:rPr lang="en-GB" sz="2400" dirty="0">
                <a:solidFill>
                  <a:schemeClr val="tx1"/>
                </a:solidFill>
              </a:rPr>
            </a:br>
            <a:r>
              <a:rPr lang="en-GB" sz="2400" dirty="0">
                <a:solidFill>
                  <a:schemeClr val="tx1"/>
                </a:solidFill>
              </a:rPr>
              <a:t> 2. Differentiate between Phase 1, Phase 2, Phase 3, and Phase 4 clinical trials.</a:t>
            </a:r>
            <a:br>
              <a:rPr lang="en-GB" sz="2400" dirty="0">
                <a:solidFill>
                  <a:schemeClr val="tx1"/>
                </a:solidFill>
              </a:rPr>
            </a:br>
            <a:r>
              <a:rPr lang="en-GB" sz="2400" dirty="0">
                <a:solidFill>
                  <a:schemeClr val="tx1"/>
                </a:solidFill>
              </a:rPr>
              <a:t>3. Give examples of the sources of new drugs </a:t>
            </a:r>
            <a:br>
              <a:rPr lang="en-GB" sz="2400" dirty="0">
                <a:solidFill>
                  <a:schemeClr val="tx1"/>
                </a:solidFill>
              </a:rPr>
            </a:br>
            <a:r>
              <a:rPr lang="en-GB" sz="2400" dirty="0">
                <a:solidFill>
                  <a:schemeClr val="tx1"/>
                </a:solidFill>
              </a:rPr>
              <a:t>4. Differentiate between the various methods of drug </a:t>
            </a:r>
            <a:r>
              <a:rPr lang="en-GB" sz="2400">
                <a:solidFill>
                  <a:schemeClr val="tx1"/>
                </a:solidFill>
              </a:rPr>
              <a:t>discovery </a:t>
            </a:r>
            <a:br>
              <a:rPr lang="en-GB" sz="2400">
                <a:solidFill>
                  <a:schemeClr val="tx1"/>
                </a:solidFill>
              </a:rPr>
            </a:br>
            <a:r>
              <a:rPr lang="en-GB" sz="2400">
                <a:solidFill>
                  <a:schemeClr val="tx1"/>
                </a:solidFill>
              </a:rPr>
              <a:t>5</a:t>
            </a:r>
            <a:r>
              <a:rPr lang="en-GB" sz="2400" dirty="0">
                <a:solidFill>
                  <a:schemeClr val="tx1"/>
                </a:solidFill>
              </a:rPr>
              <a:t>. Delineate the circumstances whereby an old drug could be classified as “new” </a:t>
            </a:r>
            <a:br>
              <a:rPr lang="en-GB" sz="2400" dirty="0">
                <a:solidFill>
                  <a:schemeClr val="tx1"/>
                </a:solidFill>
              </a:rPr>
            </a:br>
            <a:r>
              <a:rPr lang="en-GB" sz="2400" dirty="0">
                <a:solidFill>
                  <a:schemeClr val="tx1"/>
                </a:solidFill>
              </a:rPr>
              <a:t>6. Define pharmacology, drug metabolism, and toxicology </a:t>
            </a:r>
            <a:br>
              <a:rPr lang="en-GB" sz="2400" dirty="0">
                <a:solidFill>
                  <a:schemeClr val="tx1"/>
                </a:solidFill>
              </a:rPr>
            </a:br>
            <a:r>
              <a:rPr lang="en-GB" sz="2400" dirty="0">
                <a:solidFill>
                  <a:schemeClr val="tx1"/>
                </a:solidFill>
              </a:rPr>
              <a:t>7. Explain a treatment IND </a:t>
            </a:r>
            <a:br>
              <a:rPr lang="en-GB" sz="2400" dirty="0">
                <a:solidFill>
                  <a:schemeClr val="tx1"/>
                </a:solidFill>
              </a:rPr>
            </a:br>
            <a:r>
              <a:rPr lang="en-GB" sz="2400" dirty="0">
                <a:solidFill>
                  <a:schemeClr val="tx1"/>
                </a:solidFill>
              </a:rPr>
              <a:t>8. Define an orphan drug </a:t>
            </a:r>
            <a:br>
              <a:rPr lang="en-GB" sz="2400" dirty="0">
                <a:solidFill>
                  <a:schemeClr val="tx1"/>
                </a:solidFill>
              </a:rPr>
            </a:br>
            <a:r>
              <a:rPr lang="en-GB" sz="2400" dirty="0">
                <a:solidFill>
                  <a:schemeClr val="tx1"/>
                </a:solidFill>
              </a:rPr>
              <a:t>9. Define a package insert and the information contained therein</a:t>
            </a:r>
            <a:br>
              <a:rPr lang="en-GB" sz="2400" dirty="0"/>
            </a:br>
            <a:endParaRPr lang="en-GB" sz="2400" dirty="0"/>
          </a:p>
        </p:txBody>
      </p:sp>
    </p:spTree>
    <p:extLst>
      <p:ext uri="{BB962C8B-B14F-4D97-AF65-F5344CB8AC3E}">
        <p14:creationId xmlns:p14="http://schemas.microsoft.com/office/powerpoint/2010/main" val="5046017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591312"/>
          </a:xfrm>
        </p:spPr>
        <p:txBody>
          <a:bodyPr>
            <a:normAutofit fontScale="90000"/>
          </a:bodyPr>
          <a:lstStyle/>
          <a:p>
            <a:pPr algn="ctr" rtl="0"/>
            <a:r>
              <a:rPr lang="en-GB" sz="3600" dirty="0"/>
              <a:t>Drug Nomenclature</a:t>
            </a:r>
            <a:endParaRPr lang="ar-IQ" sz="3600" dirty="0"/>
          </a:p>
        </p:txBody>
      </p:sp>
      <p:sp>
        <p:nvSpPr>
          <p:cNvPr id="3" name="Content Placeholder 2"/>
          <p:cNvSpPr>
            <a:spLocks noGrp="1"/>
          </p:cNvSpPr>
          <p:nvPr>
            <p:ph idx="1"/>
          </p:nvPr>
        </p:nvSpPr>
        <p:spPr>
          <a:xfrm>
            <a:off x="228600" y="1295400"/>
            <a:ext cx="8229600" cy="4953000"/>
          </a:xfrm>
        </p:spPr>
        <p:txBody>
          <a:bodyPr>
            <a:normAutofit/>
          </a:bodyPr>
          <a:lstStyle/>
          <a:p>
            <a:pPr algn="just" rtl="0"/>
            <a:r>
              <a:rPr lang="en-GB" sz="2000" dirty="0"/>
              <a:t>When first synthesized or identified from a natural source, an organic compound is represented by an empirical formula, for example, C</a:t>
            </a:r>
            <a:r>
              <a:rPr lang="en-GB" sz="2000" baseline="-25000" dirty="0"/>
              <a:t>16</a:t>
            </a:r>
            <a:r>
              <a:rPr lang="en-GB" sz="2000" dirty="0"/>
              <a:t>H</a:t>
            </a:r>
            <a:r>
              <a:rPr lang="en-GB" sz="2000" baseline="-25000" dirty="0"/>
              <a:t>19</a:t>
            </a:r>
            <a:r>
              <a:rPr lang="en-GB" sz="2000" dirty="0"/>
              <a:t>N</a:t>
            </a:r>
            <a:r>
              <a:rPr lang="en-GB" sz="2000" baseline="-25000" dirty="0"/>
              <a:t>3</a:t>
            </a:r>
            <a:r>
              <a:rPr lang="en-GB" sz="2000" dirty="0"/>
              <a:t>O</a:t>
            </a:r>
            <a:r>
              <a:rPr lang="en-GB" sz="2000" baseline="-25000" dirty="0"/>
              <a:t>5</a:t>
            </a:r>
            <a:r>
              <a:rPr lang="en-GB" sz="2000" dirty="0"/>
              <a:t>S.3H</a:t>
            </a:r>
            <a:r>
              <a:rPr lang="en-GB" sz="2000" baseline="-25000" dirty="0"/>
              <a:t>2</a:t>
            </a:r>
            <a:r>
              <a:rPr lang="en-GB" sz="2000" dirty="0"/>
              <a:t>O for amoxicillin, which indicates the number and relationship of the atoms in the molecule. </a:t>
            </a:r>
          </a:p>
          <a:p>
            <a:pPr algn="just" rtl="0"/>
            <a:r>
              <a:rPr lang="en-GB" sz="2000" dirty="0"/>
              <a:t>As knowledge of the relative locations of these atoms increases, the compound receives a systematic chemical name, such as</a:t>
            </a:r>
          </a:p>
          <a:p>
            <a:pPr algn="just" rtl="0">
              <a:buNone/>
            </a:pPr>
            <a:r>
              <a:rPr lang="en-GB" sz="2000" dirty="0"/>
              <a:t>   4-Thia-1-azabicylco[3.2.0]heptane-2-carboxylic acid, 6-[amino(4-hydroxyphenyl)acetyl]amino-3,3-dimethyl-7—oxo, trihydrate 2S[2[alpha],[5[alpha].6[beta](S*)]]. </a:t>
            </a:r>
          </a:p>
          <a:p>
            <a:pPr algn="just" rtl="0"/>
            <a:r>
              <a:rPr lang="en-GB" sz="2000" dirty="0"/>
              <a:t>To be adequate and fully specific, name must reveal every part of the compound’s molecular structure, so that it describes only that compound and no other.</a:t>
            </a:r>
            <a:endParaRPr lang="ar-IQ"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6"/>
          <p:cNvSpPr txBox="1">
            <a:spLocks noChangeArrowheads="1"/>
          </p:cNvSpPr>
          <p:nvPr/>
        </p:nvSpPr>
        <p:spPr bwMode="auto">
          <a:xfrm>
            <a:off x="304800" y="533400"/>
            <a:ext cx="8077200" cy="5324535"/>
          </a:xfrm>
          <a:prstGeom prst="rect">
            <a:avLst/>
          </a:prstGeom>
          <a:noFill/>
          <a:ln w="12700" cap="sq">
            <a:noFill/>
            <a:miter lim="800000"/>
            <a:headEnd type="none" w="sm" len="sm"/>
            <a:tailEnd type="none" w="sm" len="sm"/>
          </a:ln>
          <a:effectLst/>
        </p:spPr>
        <p:txBody>
          <a:bodyPr wrap="square">
            <a:spAutoFit/>
          </a:bodyPr>
          <a:lstStyle/>
          <a:p>
            <a:pPr algn="just">
              <a:buFont typeface="Wingdings" pitchFamily="2" charset="2"/>
              <a:buChar char="Ø"/>
            </a:pPr>
            <a:r>
              <a:rPr lang="en-US" dirty="0"/>
              <a:t> </a:t>
            </a:r>
            <a:r>
              <a:rPr lang="en-US" sz="2000" dirty="0"/>
              <a:t>The systematic name is generally so formidable that it soon is replaced in scientific communication by a shortened name, which, although less descriptive chemically, is understood to refer only to that chemical compound. </a:t>
            </a:r>
          </a:p>
          <a:p>
            <a:pPr algn="just"/>
            <a:endParaRPr lang="en-US" sz="2000" dirty="0"/>
          </a:p>
          <a:p>
            <a:pPr algn="just">
              <a:buFont typeface="Wingdings" pitchFamily="2" charset="2"/>
              <a:buChar char="Ø"/>
            </a:pPr>
            <a:r>
              <a:rPr lang="en-GB" sz="2000" dirty="0"/>
              <a:t>This shortened name is the chemical’s nonproprietary (or generic) name (e.g., amoxicillin).</a:t>
            </a:r>
          </a:p>
          <a:p>
            <a:pPr algn="just"/>
            <a:endParaRPr lang="en-GB" sz="2000" dirty="0"/>
          </a:p>
          <a:p>
            <a:pPr algn="just">
              <a:buFont typeface="Wingdings" pitchFamily="2" charset="2"/>
              <a:buChar char="Ø"/>
            </a:pPr>
            <a:r>
              <a:rPr lang="en-GB" sz="2000" dirty="0"/>
              <a:t> Today, many companies give their new compound code numbers before assigning a nonproprietary name. These code numbers take the form of an identifying prefix letter or letters that identify the drug’s sponsor, followed by a number that further identifies the test compound (e.g., SQ 14,225,  the investigational code number for the drug captopril, initially developed by Squibb). The code number frequently stays with a compound from its initial preclinical laboratory investigation through human clinical trials.</a:t>
            </a:r>
          </a:p>
          <a:p>
            <a:pPr>
              <a:buFont typeface="Wingdings" pitchFamily="2" charset="2"/>
              <a:buChar char="Ø"/>
            </a:pP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500"/>
                                        <p:tgtEl>
                                          <p:spTgt spid="59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6172200"/>
          </a:xfrm>
        </p:spPr>
        <p:txBody>
          <a:bodyPr>
            <a:normAutofit fontScale="62500" lnSpcReduction="20000"/>
          </a:bodyPr>
          <a:lstStyle/>
          <a:p>
            <a:pPr algn="just" rtl="0">
              <a:buFont typeface="Arial" pitchFamily="34" charset="0"/>
              <a:buChar char="•"/>
            </a:pPr>
            <a:r>
              <a:rPr lang="en-GB" sz="3200" dirty="0">
                <a:solidFill>
                  <a:schemeClr val="tx1"/>
                </a:solidFill>
              </a:rPr>
              <a:t>When the results of testing indicate that a compound shows sufficient promise of becoming a drug. The sponsor may formally propose a nonproprietary name to the U.S. Adopted Names (USAN) Council in association with the USP Expert Committee on Nomenclature, the FDA, and the U.S. Patent and Trademark Office (and foreign agencies as well) for a proprietary or trademark name.</a:t>
            </a:r>
          </a:p>
          <a:p>
            <a:pPr algn="just" rtl="0">
              <a:buFont typeface="Arial" pitchFamily="34" charset="0"/>
              <a:buChar char="•"/>
            </a:pPr>
            <a:r>
              <a:rPr lang="en-GB" sz="3200" u="sng" dirty="0">
                <a:solidFill>
                  <a:schemeClr val="tx1"/>
                </a:solidFill>
              </a:rPr>
              <a:t>Nonproprietary names are issued only for single agents, whereas proprietary names may be associated with a single chemical entity or with a mixture of chemicals constituting a specific proprietary product</a:t>
            </a:r>
            <a:r>
              <a:rPr lang="en-GB" sz="3200" dirty="0">
                <a:solidFill>
                  <a:schemeClr val="tx1"/>
                </a:solidFill>
              </a:rPr>
              <a:t>. </a:t>
            </a:r>
            <a:endParaRPr lang="en-US" sz="3200" dirty="0">
              <a:solidFill>
                <a:schemeClr val="tx1"/>
              </a:solidFill>
            </a:endParaRPr>
          </a:p>
          <a:p>
            <a:pPr algn="just" rtl="0">
              <a:buFont typeface="Arial" pitchFamily="34" charset="0"/>
              <a:buChar char="•"/>
            </a:pPr>
            <a:r>
              <a:rPr lang="en-US" sz="3200" dirty="0">
                <a:solidFill>
                  <a:schemeClr val="tx1"/>
                </a:solidFill>
              </a:rPr>
              <a:t>The task of designating appropriate </a:t>
            </a:r>
            <a:r>
              <a:rPr lang="en-US" sz="3200" b="1" dirty="0">
                <a:solidFill>
                  <a:schemeClr val="tx1"/>
                </a:solidFill>
              </a:rPr>
              <a:t>non-proprietary names</a:t>
            </a:r>
            <a:r>
              <a:rPr lang="en-US" sz="3200" dirty="0">
                <a:solidFill>
                  <a:schemeClr val="tx1"/>
                </a:solidFill>
              </a:rPr>
              <a:t> for newly found chemical agents rests primarily with the </a:t>
            </a:r>
            <a:r>
              <a:rPr lang="en-US" sz="3200" b="1" u="sng" dirty="0">
                <a:solidFill>
                  <a:schemeClr val="tx1"/>
                </a:solidFill>
              </a:rPr>
              <a:t>USAN</a:t>
            </a:r>
            <a:r>
              <a:rPr lang="en-US" sz="3200" i="1" u="sng" dirty="0">
                <a:solidFill>
                  <a:schemeClr val="tx1"/>
                </a:solidFill>
              </a:rPr>
              <a:t> </a:t>
            </a:r>
            <a:r>
              <a:rPr lang="en-US" sz="3200" dirty="0">
                <a:solidFill>
                  <a:schemeClr val="tx1"/>
                </a:solidFill>
              </a:rPr>
              <a:t>Council.</a:t>
            </a:r>
          </a:p>
          <a:p>
            <a:pPr algn="just" rtl="0">
              <a:buFont typeface="Wingdings" pitchFamily="2" charset="2"/>
              <a:buChar char="Ø"/>
            </a:pPr>
            <a:r>
              <a:rPr lang="en-US" sz="3200" dirty="0">
                <a:solidFill>
                  <a:schemeClr val="tx1"/>
                </a:solidFill>
              </a:rPr>
              <a:t> The </a:t>
            </a:r>
            <a:r>
              <a:rPr lang="en-US" sz="3200" b="1" dirty="0">
                <a:solidFill>
                  <a:schemeClr val="tx1"/>
                </a:solidFill>
              </a:rPr>
              <a:t>official name</a:t>
            </a:r>
            <a:r>
              <a:rPr lang="en-US" sz="3200" dirty="0">
                <a:solidFill>
                  <a:schemeClr val="tx1"/>
                </a:solidFill>
              </a:rPr>
              <a:t> for a drug is referred to as the drug</a:t>
            </a:r>
            <a:r>
              <a:rPr lang="en-US" sz="3200" b="1" dirty="0">
                <a:solidFill>
                  <a:schemeClr val="tx1"/>
                </a:solidFill>
              </a:rPr>
              <a:t> nonproprietary or public name</a:t>
            </a:r>
            <a:r>
              <a:rPr lang="en-GB" sz="3200" b="1" dirty="0">
                <a:solidFill>
                  <a:schemeClr val="tx1"/>
                </a:solidFill>
              </a:rPr>
              <a:t>.</a:t>
            </a:r>
          </a:p>
          <a:p>
            <a:pPr algn="just" rtl="0">
              <a:buFont typeface="Wingdings" pitchFamily="2" charset="2"/>
              <a:buChar char="Ø"/>
            </a:pPr>
            <a:r>
              <a:rPr lang="en-GB" sz="3200" b="1" dirty="0">
                <a:solidFill>
                  <a:schemeClr val="tx1"/>
                </a:solidFill>
              </a:rPr>
              <a:t> </a:t>
            </a:r>
            <a:r>
              <a:rPr lang="en-US" sz="3200" dirty="0">
                <a:solidFill>
                  <a:schemeClr val="tx1"/>
                </a:solidFill>
              </a:rPr>
              <a:t>In contrast to the </a:t>
            </a:r>
            <a:r>
              <a:rPr lang="en-US" sz="3200" b="1" dirty="0">
                <a:solidFill>
                  <a:schemeClr val="tx1"/>
                </a:solidFill>
              </a:rPr>
              <a:t>proprietary or brand names or trademark names</a:t>
            </a:r>
            <a:r>
              <a:rPr lang="en-US" sz="3200" dirty="0">
                <a:solidFill>
                  <a:schemeClr val="tx1"/>
                </a:solidFill>
              </a:rPr>
              <a:t> given by the specific </a:t>
            </a:r>
            <a:r>
              <a:rPr lang="en-US" sz="3200" b="1" dirty="0">
                <a:solidFill>
                  <a:schemeClr val="tx1"/>
                </a:solidFill>
              </a:rPr>
              <a:t>manufacturers or distributors</a:t>
            </a:r>
            <a:r>
              <a:rPr lang="en-US" sz="3200" dirty="0">
                <a:solidFill>
                  <a:schemeClr val="tx1"/>
                </a:solidFill>
              </a:rPr>
              <a:t> of the drug, the term </a:t>
            </a:r>
            <a:r>
              <a:rPr lang="en-US" sz="3200" b="1" dirty="0">
                <a:solidFill>
                  <a:schemeClr val="tx1"/>
                </a:solidFill>
              </a:rPr>
              <a:t>generic name,</a:t>
            </a:r>
            <a:r>
              <a:rPr lang="en-US" sz="3200" dirty="0">
                <a:solidFill>
                  <a:schemeClr val="tx1"/>
                </a:solidFill>
              </a:rPr>
              <a:t> has been used extensively in referring to the </a:t>
            </a:r>
            <a:r>
              <a:rPr lang="en-US" sz="3200" b="1" dirty="0">
                <a:solidFill>
                  <a:schemeClr val="tx1"/>
                </a:solidFill>
              </a:rPr>
              <a:t>nonproprietary names</a:t>
            </a:r>
            <a:r>
              <a:rPr lang="en-US" sz="3200" dirty="0">
                <a:solidFill>
                  <a:schemeClr val="tx1"/>
                </a:solidFill>
              </a:rPr>
              <a:t> of the drugs. </a:t>
            </a:r>
          </a:p>
          <a:p>
            <a:pPr algn="just" rtl="0">
              <a:buFont typeface="Wingdings" pitchFamily="2" charset="2"/>
              <a:buChar char="Ø"/>
            </a:pPr>
            <a:r>
              <a:rPr lang="en-US" sz="3200" b="1" dirty="0">
                <a:solidFill>
                  <a:schemeClr val="tx1"/>
                </a:solidFill>
              </a:rPr>
              <a:t> Brand name</a:t>
            </a:r>
            <a:r>
              <a:rPr lang="en-US" sz="3200" dirty="0">
                <a:solidFill>
                  <a:schemeClr val="tx1"/>
                </a:solidFill>
              </a:rPr>
              <a:t> is registered as a trademark with the </a:t>
            </a:r>
            <a:r>
              <a:rPr lang="en-US" sz="3200" b="1" dirty="0">
                <a:solidFill>
                  <a:schemeClr val="tx1"/>
                </a:solidFill>
              </a:rPr>
              <a:t>United States Patent Office</a:t>
            </a:r>
          </a:p>
          <a:p>
            <a:pPr algn="just" rtl="0"/>
            <a:r>
              <a:rPr lang="en-US" sz="3200" dirty="0">
                <a:solidFill>
                  <a:schemeClr val="tx1"/>
                </a:solidFill>
              </a:rPr>
              <a:t> </a:t>
            </a:r>
            <a:endParaRPr lang="en-US" sz="3200" b="1" dirty="0">
              <a:solidFill>
                <a:schemeClr val="tx1"/>
              </a:solidFill>
            </a:endParaRPr>
          </a:p>
          <a:p>
            <a:pPr>
              <a:spcBef>
                <a:spcPct val="50000"/>
              </a:spcBef>
            </a:pPr>
            <a:endParaRPr lang="en-US" sz="2800" dirty="0"/>
          </a:p>
          <a:p>
            <a:pPr algn="l" rtl="0"/>
            <a:endParaRPr lang="ar-IQ"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6"/>
          <p:cNvSpPr txBox="1">
            <a:spLocks noChangeArrowheads="1"/>
          </p:cNvSpPr>
          <p:nvPr/>
        </p:nvSpPr>
        <p:spPr bwMode="auto">
          <a:xfrm>
            <a:off x="228600" y="990600"/>
            <a:ext cx="8534400" cy="4724370"/>
          </a:xfrm>
          <a:prstGeom prst="rect">
            <a:avLst/>
          </a:prstGeom>
          <a:noFill/>
          <a:ln w="12700" cap="sq">
            <a:noFill/>
            <a:miter lim="800000"/>
            <a:headEnd type="none" w="sm" len="sm"/>
            <a:tailEnd type="none" w="sm" len="sm"/>
          </a:ln>
          <a:effectLst/>
        </p:spPr>
        <p:txBody>
          <a:bodyPr wrap="square">
            <a:spAutoFit/>
          </a:bodyPr>
          <a:lstStyle/>
          <a:p>
            <a:pPr algn="just"/>
            <a:r>
              <a:rPr lang="en-US" sz="2400" b="1" dirty="0"/>
              <a:t>Proposals for Nonproprietary Names</a:t>
            </a:r>
          </a:p>
          <a:p>
            <a:pPr marL="457200" indent="-457200" algn="just"/>
            <a:r>
              <a:rPr lang="en-US" sz="2400" dirty="0"/>
              <a:t>The name should </a:t>
            </a:r>
          </a:p>
          <a:p>
            <a:pPr marL="457200" indent="-457200" algn="just">
              <a:buFont typeface="+mj-lt"/>
              <a:buAutoNum type="arabicPeriod"/>
            </a:pPr>
            <a:r>
              <a:rPr lang="en-US" sz="2400" dirty="0"/>
              <a:t>Be short and distinctive in sound and spelling and not be such that it is easily confused with existing names.</a:t>
            </a:r>
          </a:p>
          <a:p>
            <a:pPr marL="342900" indent="-342900" algn="just">
              <a:buFontTx/>
              <a:buAutoNum type="arabicPeriod" startAt="2"/>
            </a:pPr>
            <a:r>
              <a:rPr lang="en-US" sz="2400" dirty="0"/>
              <a:t>Indicate the general pharmacologic or therapeutic class into which the substance falls or the general chemical nature of the substance if the latter is associated with the specific pharmacologic activity</a:t>
            </a:r>
          </a:p>
          <a:p>
            <a:pPr marL="342900" indent="-342900" algn="just"/>
            <a:r>
              <a:rPr lang="en-US" sz="2400" dirty="0"/>
              <a:t>3.Embody the syllable or syllables characteristic of a related group of compounds</a:t>
            </a:r>
          </a:p>
          <a:p>
            <a:pPr marL="457200" indent="-457200"/>
            <a:endParaRPr lang="en-US" sz="2000" dirty="0"/>
          </a:p>
          <a:p>
            <a:pPr marL="457200" indent="-457200">
              <a:buFont typeface="+mj-lt"/>
              <a:buAutoNum type="arabicPeriod"/>
            </a:pPr>
            <a:endParaRPr lang="en-US" sz="2000" dirty="0"/>
          </a:p>
          <a:p>
            <a:pPr>
              <a:spcBef>
                <a:spcPct val="50000"/>
              </a:spcBef>
            </a:pPr>
            <a:endParaRPr lang="en-US" sz="1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fade">
                                      <p:cBhvr>
                                        <p:cTn id="7" dur="500"/>
                                        <p:tgtEl>
                                          <p:spTgt spid="64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609600"/>
            <a:ext cx="8229600" cy="707400"/>
          </a:xfrm>
        </p:spPr>
        <p:txBody>
          <a:bodyPr>
            <a:normAutofit fontScale="90000"/>
          </a:bodyPr>
          <a:lstStyle/>
          <a:p>
            <a:pPr rtl="0"/>
            <a:r>
              <a:rPr lang="en-US" sz="3200" dirty="0"/>
              <a:t>New Drug Development and Approval Process</a:t>
            </a:r>
            <a:endParaRPr lang="ar-IQ" sz="4800" dirty="0"/>
          </a:p>
        </p:txBody>
      </p:sp>
      <p:sp>
        <p:nvSpPr>
          <p:cNvPr id="4" name="Content Placeholder 3"/>
          <p:cNvSpPr>
            <a:spLocks noGrp="1"/>
          </p:cNvSpPr>
          <p:nvPr>
            <p:ph idx="1"/>
          </p:nvPr>
        </p:nvSpPr>
        <p:spPr>
          <a:xfrm>
            <a:off x="0" y="1404257"/>
            <a:ext cx="8229600" cy="4876800"/>
          </a:xfrm>
        </p:spPr>
        <p:txBody>
          <a:bodyPr>
            <a:normAutofit fontScale="85000" lnSpcReduction="10000"/>
          </a:bodyPr>
          <a:lstStyle/>
          <a:p>
            <a:pPr algn="just"/>
            <a:r>
              <a:rPr lang="en-GB" sz="2800" dirty="0"/>
              <a:t>To gain approval for marketing, a drug’s sponsor (e.g., a pharmaceutical company) must demonstrate, through supporting scientific evidence, that </a:t>
            </a:r>
          </a:p>
          <a:p>
            <a:pPr marL="514350" indent="-514350" algn="just" rtl="0">
              <a:buFont typeface="+mj-lt"/>
              <a:buAutoNum type="arabicPeriod"/>
            </a:pPr>
            <a:r>
              <a:rPr lang="en-GB" sz="2800" dirty="0"/>
              <a:t>The new drug or drug product is safe and effective for its proposed use.</a:t>
            </a:r>
          </a:p>
          <a:p>
            <a:pPr marL="514350" indent="-514350" algn="just" rtl="0">
              <a:buFont typeface="+mj-lt"/>
              <a:buAutoNum type="arabicPeriod"/>
            </a:pPr>
            <a:r>
              <a:rPr lang="en-GB" sz="2800" dirty="0"/>
              <a:t>The various processes and controls used in producing the drug substance and in manufacturing, packaging, and labeling are properly controlled and validated to ensure that the product meets the established standards of quality.</a:t>
            </a:r>
          </a:p>
          <a:p>
            <a:r>
              <a:rPr lang="en-GB" sz="2800" dirty="0"/>
              <a:t>The process and time course from drug discovery to approval for marketing can be lengthy and tedious </a:t>
            </a:r>
          </a:p>
          <a:p>
            <a:pPr algn="l" rtl="0"/>
            <a:endParaRPr lang="en-GB" sz="2800" dirty="0"/>
          </a:p>
          <a:p>
            <a:pPr algn="l" rtl="0"/>
            <a:endParaRPr lang="en-GB" sz="2800" dirty="0"/>
          </a:p>
          <a:p>
            <a:pPr algn="l" rtl="0"/>
            <a:endParaRPr lang="ar-IQ" dirty="0"/>
          </a:p>
        </p:txBody>
      </p:sp>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24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47700" y="502414"/>
            <a:ext cx="7696200" cy="5386090"/>
          </a:xfrm>
          <a:prstGeom prst="rect">
            <a:avLst/>
          </a:prstGeom>
          <a:noFill/>
          <a:ln w="12700" cap="sq">
            <a:noFill/>
            <a:miter lim="800000"/>
            <a:headEnd type="none" w="sm" len="sm"/>
            <a:tailEnd type="none" w="sm" len="sm"/>
          </a:ln>
          <a:effectLst/>
        </p:spPr>
        <p:txBody>
          <a:bodyPr wrap="square">
            <a:spAutoFit/>
          </a:bodyPr>
          <a:lstStyle/>
          <a:p>
            <a:pPr algn="ctr">
              <a:spcBef>
                <a:spcPct val="50000"/>
              </a:spcBef>
            </a:pPr>
            <a:endParaRPr lang="en-GB" sz="1600" b="1" dirty="0"/>
          </a:p>
          <a:p>
            <a:pPr algn="ctr">
              <a:spcBef>
                <a:spcPct val="50000"/>
              </a:spcBef>
            </a:pPr>
            <a:r>
              <a:rPr lang="en-GB" sz="1600" b="1" dirty="0"/>
              <a:t>New chemical entity sources </a:t>
            </a:r>
          </a:p>
          <a:p>
            <a:pPr algn="ctr">
              <a:buFont typeface="Arial" pitchFamily="34" charset="0"/>
              <a:buChar char="•"/>
            </a:pPr>
            <a:r>
              <a:rPr lang="en-GB" sz="1600" dirty="0"/>
              <a:t> Organic synthesis</a:t>
            </a:r>
          </a:p>
          <a:p>
            <a:pPr algn="ctr">
              <a:buFont typeface="Arial" pitchFamily="34" charset="0"/>
              <a:buChar char="•"/>
            </a:pPr>
            <a:r>
              <a:rPr lang="en-GB" sz="1600" dirty="0"/>
              <a:t> Molecular modification</a:t>
            </a:r>
          </a:p>
          <a:p>
            <a:pPr algn="ctr">
              <a:buFont typeface="Arial" pitchFamily="34" charset="0"/>
              <a:buChar char="•"/>
            </a:pPr>
            <a:r>
              <a:rPr lang="en-GB" sz="1600" dirty="0"/>
              <a:t> Isolation from plants</a:t>
            </a:r>
            <a:r>
              <a:rPr lang="en-US" sz="1600" b="1" dirty="0"/>
              <a:t> </a:t>
            </a:r>
          </a:p>
          <a:p>
            <a:pPr algn="ctr">
              <a:buFont typeface="Arial" pitchFamily="34" charset="0"/>
              <a:buChar char="•"/>
            </a:pPr>
            <a:r>
              <a:rPr lang="en-US" sz="1600" b="1" dirty="0"/>
              <a:t> </a:t>
            </a:r>
            <a:r>
              <a:rPr lang="en-US" sz="1600" dirty="0"/>
              <a:t>Genetic Engineering</a:t>
            </a:r>
          </a:p>
          <a:p>
            <a:pPr algn="ctr"/>
            <a:endParaRPr lang="en-GB" sz="1600" b="1" dirty="0"/>
          </a:p>
          <a:p>
            <a:pPr algn="ctr"/>
            <a:endParaRPr lang="en-GB" sz="1600" b="1" dirty="0"/>
          </a:p>
          <a:p>
            <a:pPr algn="ctr"/>
            <a:r>
              <a:rPr lang="en-GB" sz="1600" b="1" dirty="0"/>
              <a:t>Preclinical Studies including</a:t>
            </a:r>
          </a:p>
          <a:p>
            <a:pPr algn="ctr">
              <a:buFont typeface="Arial" pitchFamily="34" charset="0"/>
              <a:buChar char="•"/>
            </a:pPr>
            <a:r>
              <a:rPr lang="en-GB" sz="1600" dirty="0"/>
              <a:t> Chemistry</a:t>
            </a:r>
          </a:p>
          <a:p>
            <a:pPr algn="ctr">
              <a:buFont typeface="Arial" pitchFamily="34" charset="0"/>
              <a:buChar char="•"/>
            </a:pPr>
            <a:r>
              <a:rPr lang="en-GB" sz="1600" dirty="0"/>
              <a:t> Physical properties</a:t>
            </a:r>
          </a:p>
          <a:p>
            <a:pPr algn="ctr">
              <a:buFont typeface="Courier New" pitchFamily="49" charset="0"/>
              <a:buChar char="o"/>
            </a:pPr>
            <a:r>
              <a:rPr lang="en-GB" sz="1600" dirty="0"/>
              <a:t> Biological </a:t>
            </a:r>
          </a:p>
          <a:p>
            <a:pPr marL="342900" indent="-342900" algn="ctr">
              <a:buFont typeface="Courier New" pitchFamily="49" charset="0"/>
              <a:buChar char="o"/>
            </a:pPr>
            <a:r>
              <a:rPr lang="en-GB" sz="1600" dirty="0"/>
              <a:t>Pharmacology</a:t>
            </a:r>
          </a:p>
          <a:p>
            <a:pPr marL="342900" indent="-342900" algn="ctr">
              <a:buFont typeface="Courier New" pitchFamily="49" charset="0"/>
              <a:buChar char="o"/>
            </a:pPr>
            <a:r>
              <a:rPr lang="en-GB" sz="1600" dirty="0"/>
              <a:t>ADME</a:t>
            </a:r>
          </a:p>
          <a:p>
            <a:pPr marL="342900" indent="-342900" algn="ctr">
              <a:buFont typeface="Courier New" pitchFamily="49" charset="0"/>
              <a:buChar char="o"/>
            </a:pPr>
            <a:r>
              <a:rPr lang="en-GB" sz="1600" dirty="0"/>
              <a:t>Toxicology</a:t>
            </a:r>
          </a:p>
          <a:p>
            <a:pPr marL="342900" indent="-342900" algn="ctr">
              <a:buFont typeface="Arial" pitchFamily="34" charset="0"/>
              <a:buChar char="•"/>
            </a:pPr>
            <a:r>
              <a:rPr lang="en-GB" sz="1600" dirty="0"/>
              <a:t>Preformulation</a:t>
            </a:r>
          </a:p>
          <a:p>
            <a:pPr algn="ctr"/>
            <a:endParaRPr lang="en-GB" sz="1600" b="1" dirty="0"/>
          </a:p>
          <a:p>
            <a:pPr algn="ctr"/>
            <a:endParaRPr lang="en-GB" sz="1600" b="1" dirty="0"/>
          </a:p>
          <a:p>
            <a:pPr algn="ctr"/>
            <a:r>
              <a:rPr lang="en-GB" sz="1600" b="1" dirty="0"/>
              <a:t>Investigational new drug application (IND)</a:t>
            </a:r>
          </a:p>
          <a:p>
            <a:pPr algn="ctr">
              <a:buFont typeface="Arial" pitchFamily="34" charset="0"/>
              <a:buChar char="•"/>
            </a:pPr>
            <a:r>
              <a:rPr lang="en-GB" sz="1600" b="1" dirty="0"/>
              <a:t> </a:t>
            </a:r>
            <a:r>
              <a:rPr lang="en-GB" sz="1600" dirty="0"/>
              <a:t>Submission </a:t>
            </a:r>
          </a:p>
          <a:p>
            <a:pPr algn="ctr">
              <a:buFont typeface="Arial" pitchFamily="34" charset="0"/>
              <a:buChar char="•"/>
            </a:pPr>
            <a:r>
              <a:rPr lang="en-GB" sz="1600" dirty="0"/>
              <a:t> FDA Review</a:t>
            </a:r>
            <a:endParaRPr lang="en-US" sz="1600" dirty="0"/>
          </a:p>
        </p:txBody>
      </p:sp>
      <p:cxnSp>
        <p:nvCxnSpPr>
          <p:cNvPr id="7" name="Straight Arrow Connector 6"/>
          <p:cNvCxnSpPr/>
          <p:nvPr/>
        </p:nvCxnSpPr>
        <p:spPr>
          <a:xfrm>
            <a:off x="4495800" y="2133600"/>
            <a:ext cx="0" cy="3048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2133600" y="838200"/>
            <a:ext cx="4724400" cy="5791201"/>
            <a:chOff x="2171700" y="461996"/>
            <a:chExt cx="4724400" cy="5426719"/>
          </a:xfrm>
        </p:grpSpPr>
        <p:sp>
          <p:nvSpPr>
            <p:cNvPr id="5" name="Rectangle 4"/>
            <p:cNvSpPr/>
            <p:nvPr/>
          </p:nvSpPr>
          <p:spPr>
            <a:xfrm>
              <a:off x="2628900" y="461996"/>
              <a:ext cx="3733800" cy="1214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grpSp>
          <p:nvGrpSpPr>
            <p:cNvPr id="50" name="Group 49"/>
            <p:cNvGrpSpPr/>
            <p:nvPr/>
          </p:nvGrpSpPr>
          <p:grpSpPr>
            <a:xfrm>
              <a:off x="2171700" y="1961484"/>
              <a:ext cx="4724400" cy="3927231"/>
              <a:chOff x="2171700" y="1961484"/>
              <a:chExt cx="4724400" cy="3927231"/>
            </a:xfrm>
          </p:grpSpPr>
          <p:sp>
            <p:nvSpPr>
              <p:cNvPr id="9" name="Rectangle 8"/>
              <p:cNvSpPr/>
              <p:nvPr/>
            </p:nvSpPr>
            <p:spPr>
              <a:xfrm>
                <a:off x="2933700" y="1961484"/>
                <a:ext cx="3200400" cy="19993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11" name="Straight Arrow Connector 10"/>
              <p:cNvCxnSpPr/>
              <p:nvPr/>
            </p:nvCxnSpPr>
            <p:spPr>
              <a:xfrm>
                <a:off x="4533900" y="3960801"/>
                <a:ext cx="0" cy="21421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324100" y="4191000"/>
                <a:ext cx="4343400" cy="9836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27" name="Straight Connector 26"/>
              <p:cNvCxnSpPr/>
              <p:nvPr/>
            </p:nvCxnSpPr>
            <p:spPr>
              <a:xfrm>
                <a:off x="6210300" y="2889738"/>
                <a:ext cx="685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896100" y="2889738"/>
                <a:ext cx="0" cy="29989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4098" idx="2"/>
              </p:cNvCxnSpPr>
              <p:nvPr/>
            </p:nvCxnSpPr>
            <p:spPr>
              <a:xfrm>
                <a:off x="4533900" y="5194448"/>
                <a:ext cx="0" cy="26584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2209800" y="5460290"/>
                <a:ext cx="464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171700" y="5460290"/>
                <a:ext cx="0" cy="357021"/>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15" name="Rectangle 14"/>
          <p:cNvSpPr/>
          <p:nvPr/>
        </p:nvSpPr>
        <p:spPr>
          <a:xfrm>
            <a:off x="514349" y="228600"/>
            <a:ext cx="8248647" cy="400110"/>
          </a:xfrm>
          <a:prstGeom prst="rect">
            <a:avLst/>
          </a:prstGeom>
        </p:spPr>
        <p:txBody>
          <a:bodyPr wrap="square">
            <a:spAutoFit/>
          </a:bodyPr>
          <a:lstStyle/>
          <a:p>
            <a:r>
              <a:rPr lang="en-GB" sz="2000" dirty="0"/>
              <a:t>A schematic representation of the process for new drug development</a:t>
            </a:r>
            <a:endParaRPr lang="ar-IQ" sz="20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838200" y="914400"/>
            <a:ext cx="2438400" cy="1143000"/>
          </a:xfrm>
          <a:prstGeom prst="rect">
            <a:avLst/>
          </a:prstGeom>
          <a:noFill/>
          <a:ln w="12700" cap="sq">
            <a:solidFill>
              <a:schemeClr val="tx1"/>
            </a:solidFill>
            <a:miter lim="800000"/>
            <a:headEnd type="none" w="sm" len="sm"/>
            <a:tailEnd type="none" w="sm" len="sm"/>
          </a:ln>
          <a:effectLst/>
        </p:spPr>
        <p:txBody>
          <a:bodyPr wrap="none" anchor="ctr"/>
          <a:lstStyle/>
          <a:p>
            <a:r>
              <a:rPr lang="en-US" sz="1800" b="1" dirty="0">
                <a:latin typeface="+mn-lt"/>
              </a:rPr>
              <a:t>CLINICAL TRIALS</a:t>
            </a:r>
          </a:p>
          <a:p>
            <a:pPr algn="ctr">
              <a:buFontTx/>
              <a:buChar char="•"/>
            </a:pPr>
            <a:r>
              <a:rPr lang="en-US" sz="1800" dirty="0">
                <a:latin typeface="+mn-lt"/>
              </a:rPr>
              <a:t> Phase I</a:t>
            </a:r>
          </a:p>
          <a:p>
            <a:pPr algn="ctr">
              <a:buFontTx/>
              <a:buChar char="•"/>
            </a:pPr>
            <a:r>
              <a:rPr lang="en-US" sz="1800" dirty="0">
                <a:latin typeface="+mn-lt"/>
              </a:rPr>
              <a:t> Phase II</a:t>
            </a:r>
          </a:p>
          <a:p>
            <a:pPr algn="ctr">
              <a:buFontTx/>
              <a:buChar char="•"/>
            </a:pPr>
            <a:r>
              <a:rPr lang="en-US" sz="1800" dirty="0">
                <a:latin typeface="+mn-lt"/>
              </a:rPr>
              <a:t> Phase III</a:t>
            </a:r>
            <a:endParaRPr lang="en-US" sz="2000" dirty="0">
              <a:latin typeface="+mn-lt"/>
            </a:endParaRPr>
          </a:p>
        </p:txBody>
      </p:sp>
      <p:sp>
        <p:nvSpPr>
          <p:cNvPr id="6147" name="Rectangle 7"/>
          <p:cNvSpPr>
            <a:spLocks noChangeArrowheads="1"/>
          </p:cNvSpPr>
          <p:nvPr/>
        </p:nvSpPr>
        <p:spPr bwMode="auto">
          <a:xfrm>
            <a:off x="3733800" y="914400"/>
            <a:ext cx="4648200" cy="1447800"/>
          </a:xfrm>
          <a:prstGeom prst="rect">
            <a:avLst/>
          </a:prstGeom>
          <a:noFill/>
          <a:ln w="12700" cap="sq">
            <a:solidFill>
              <a:schemeClr val="tx1"/>
            </a:solidFill>
            <a:miter lim="800000"/>
            <a:headEnd type="none" w="sm" len="sm"/>
            <a:tailEnd type="none" w="sm" len="sm"/>
          </a:ln>
          <a:effectLst/>
        </p:spPr>
        <p:txBody>
          <a:bodyPr wrap="none" anchor="ctr"/>
          <a:lstStyle/>
          <a:p>
            <a:r>
              <a:rPr lang="en-US" sz="1800" b="1" dirty="0">
                <a:latin typeface="+mn-lt"/>
              </a:rPr>
              <a:t>PRECLINICAL STUDIES (Continued) plus:</a:t>
            </a:r>
          </a:p>
          <a:p>
            <a:pPr>
              <a:buFontTx/>
              <a:buChar char="•"/>
            </a:pPr>
            <a:r>
              <a:rPr lang="en-US" sz="1800" dirty="0">
                <a:latin typeface="+mn-lt"/>
              </a:rPr>
              <a:t> Long term animal toxicity</a:t>
            </a:r>
          </a:p>
          <a:p>
            <a:pPr>
              <a:buFontTx/>
              <a:buChar char="•"/>
            </a:pPr>
            <a:r>
              <a:rPr lang="en-US" sz="1800" dirty="0">
                <a:latin typeface="+mn-lt"/>
              </a:rPr>
              <a:t> Product formulation</a:t>
            </a:r>
          </a:p>
          <a:p>
            <a:pPr>
              <a:buFontTx/>
              <a:buChar char="•"/>
            </a:pPr>
            <a:r>
              <a:rPr lang="en-US" sz="1800" dirty="0">
                <a:latin typeface="+mn-lt"/>
              </a:rPr>
              <a:t> Manufacturing and controls</a:t>
            </a:r>
          </a:p>
          <a:p>
            <a:pPr>
              <a:buFontTx/>
              <a:buChar char="•"/>
            </a:pPr>
            <a:r>
              <a:rPr lang="en-US" sz="1800" dirty="0">
                <a:latin typeface="+mn-lt"/>
              </a:rPr>
              <a:t> Package and label design</a:t>
            </a:r>
          </a:p>
        </p:txBody>
      </p:sp>
      <p:sp>
        <p:nvSpPr>
          <p:cNvPr id="4" name="Rectangle 3"/>
          <p:cNvSpPr/>
          <p:nvPr/>
        </p:nvSpPr>
        <p:spPr>
          <a:xfrm>
            <a:off x="1752600" y="2819400"/>
            <a:ext cx="4572000" cy="150810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spcBef>
                <a:spcPts val="0"/>
              </a:spcBef>
            </a:pPr>
            <a:r>
              <a:rPr lang="en-US" sz="1800" b="1" dirty="0"/>
              <a:t>NEW DRUG APPLICATION (NDA)</a:t>
            </a:r>
          </a:p>
          <a:p>
            <a:pPr>
              <a:spcBef>
                <a:spcPts val="0"/>
              </a:spcBef>
              <a:buFontTx/>
              <a:buChar char="•"/>
            </a:pPr>
            <a:r>
              <a:rPr lang="en-US" sz="1800" dirty="0"/>
              <a:t> Submission</a:t>
            </a:r>
          </a:p>
          <a:p>
            <a:pPr>
              <a:spcBef>
                <a:spcPts val="0"/>
              </a:spcBef>
              <a:buFontTx/>
              <a:buChar char="•"/>
            </a:pPr>
            <a:r>
              <a:rPr lang="en-US" sz="1800" dirty="0"/>
              <a:t> FDA Review</a:t>
            </a:r>
          </a:p>
          <a:p>
            <a:pPr>
              <a:spcBef>
                <a:spcPts val="0"/>
              </a:spcBef>
              <a:buFontTx/>
              <a:buChar char="•"/>
            </a:pPr>
            <a:r>
              <a:rPr lang="en-US" sz="1800" dirty="0"/>
              <a:t> Pre-approval Plant inspection</a:t>
            </a:r>
          </a:p>
          <a:p>
            <a:pPr>
              <a:spcBef>
                <a:spcPts val="0"/>
              </a:spcBef>
              <a:buFontTx/>
              <a:buChar char="•"/>
            </a:pPr>
            <a:r>
              <a:rPr lang="en-US" sz="2000" dirty="0"/>
              <a:t> FDA action</a:t>
            </a:r>
          </a:p>
        </p:txBody>
      </p:sp>
      <p:cxnSp>
        <p:nvCxnSpPr>
          <p:cNvPr id="6" name="Straight Connector 5"/>
          <p:cNvCxnSpPr/>
          <p:nvPr/>
        </p:nvCxnSpPr>
        <p:spPr>
          <a:xfrm>
            <a:off x="2057400" y="2057400"/>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057400" y="25908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019800" y="23622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038600" y="2590800"/>
            <a:ext cx="0" cy="228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114800" y="5029200"/>
            <a:ext cx="0" cy="3048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362200" y="7620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362200" y="685800"/>
            <a:ext cx="3581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019800" y="762000"/>
            <a:ext cx="0" cy="228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1" name="Text Box 2"/>
          <p:cNvSpPr txBox="1">
            <a:spLocks noChangeArrowheads="1"/>
          </p:cNvSpPr>
          <p:nvPr/>
        </p:nvSpPr>
        <p:spPr bwMode="auto">
          <a:xfrm>
            <a:off x="1295400" y="4572000"/>
            <a:ext cx="6781800" cy="2031325"/>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wrap="square">
            <a:spAutoFit/>
          </a:bodyPr>
          <a:lstStyle/>
          <a:p>
            <a:r>
              <a:rPr lang="en-GB" sz="1800" b="1" dirty="0"/>
              <a:t>Postmarketing </a:t>
            </a:r>
          </a:p>
          <a:p>
            <a:pPr>
              <a:buFont typeface="Arial" pitchFamily="34" charset="0"/>
              <a:buChar char="•"/>
            </a:pPr>
            <a:r>
              <a:rPr lang="en-GB" sz="1800" dirty="0"/>
              <a:t> Phase IV clinical studies</a:t>
            </a:r>
          </a:p>
          <a:p>
            <a:pPr marL="342900" indent="-342900">
              <a:buFont typeface="+mj-lt"/>
              <a:buAutoNum type="arabicPeriod"/>
            </a:pPr>
            <a:r>
              <a:rPr lang="en-GB" sz="1800" dirty="0"/>
              <a:t> Clinical pharmacology/ Toxicology</a:t>
            </a:r>
          </a:p>
          <a:p>
            <a:pPr marL="342900" indent="-342900">
              <a:buFont typeface="+mj-lt"/>
              <a:buAutoNum type="arabicPeriod"/>
            </a:pPr>
            <a:r>
              <a:rPr lang="en-GB" sz="1800" dirty="0"/>
              <a:t> Additional indications</a:t>
            </a:r>
          </a:p>
          <a:p>
            <a:pPr marL="342900" indent="-342900">
              <a:buFont typeface="Arial" pitchFamily="34" charset="0"/>
              <a:buChar char="•"/>
            </a:pPr>
            <a:r>
              <a:rPr lang="en-GB" sz="1800" dirty="0"/>
              <a:t>Adverse reaction reporting</a:t>
            </a:r>
          </a:p>
          <a:p>
            <a:pPr marL="342900" indent="-342900">
              <a:buFont typeface="Arial" pitchFamily="34" charset="0"/>
              <a:buChar char="•"/>
            </a:pPr>
            <a:r>
              <a:rPr lang="en-GB" sz="1800" dirty="0"/>
              <a:t>Product defect reporting </a:t>
            </a:r>
          </a:p>
          <a:p>
            <a:pPr marL="342900" indent="-342900">
              <a:buFont typeface="Arial" pitchFamily="34" charset="0"/>
              <a:buChar char="•"/>
            </a:pPr>
            <a:r>
              <a:rPr lang="en-GB" sz="1800" dirty="0"/>
              <a:t>Product line extension</a:t>
            </a:r>
            <a:endParaRPr lang="en-GB" dirty="0"/>
          </a:p>
        </p:txBody>
      </p:sp>
      <p:cxnSp>
        <p:nvCxnSpPr>
          <p:cNvPr id="38" name="Straight Arrow Connector 37"/>
          <p:cNvCxnSpPr>
            <a:stCxn id="4" idx="2"/>
          </p:cNvCxnSpPr>
          <p:nvPr/>
        </p:nvCxnSpPr>
        <p:spPr>
          <a:xfrm>
            <a:off x="4038600" y="4327505"/>
            <a:ext cx="0" cy="24449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495800" y="533400"/>
            <a:ext cx="0" cy="228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Table 25"/>
          <p:cNvGraphicFramePr>
            <a:graphicFrameLocks noGrp="1"/>
          </p:cNvGraphicFramePr>
          <p:nvPr/>
        </p:nvGraphicFramePr>
        <p:xfrm>
          <a:off x="762000" y="762000"/>
          <a:ext cx="8001000" cy="4777492"/>
        </p:xfrm>
        <a:graphic>
          <a:graphicData uri="http://schemas.openxmlformats.org/drawingml/2006/table">
            <a:tbl>
              <a:tblPr rtl="1" firstRow="1" bandRow="1">
                <a:tableStyleId>{5940675A-B579-460E-94D1-54222C63F5DA}</a:tableStyleId>
              </a:tblPr>
              <a:tblGrid>
                <a:gridCol w="2190120">
                  <a:extLst>
                    <a:ext uri="{9D8B030D-6E8A-4147-A177-3AD203B41FA5}">
                      <a16:colId xmlns:a16="http://schemas.microsoft.com/office/drawing/2014/main" val="20000"/>
                    </a:ext>
                  </a:extLst>
                </a:gridCol>
                <a:gridCol w="1522414">
                  <a:extLst>
                    <a:ext uri="{9D8B030D-6E8A-4147-A177-3AD203B41FA5}">
                      <a16:colId xmlns:a16="http://schemas.microsoft.com/office/drawing/2014/main" val="20001"/>
                    </a:ext>
                  </a:extLst>
                </a:gridCol>
                <a:gridCol w="1939577">
                  <a:extLst>
                    <a:ext uri="{9D8B030D-6E8A-4147-A177-3AD203B41FA5}">
                      <a16:colId xmlns:a16="http://schemas.microsoft.com/office/drawing/2014/main" val="20002"/>
                    </a:ext>
                  </a:extLst>
                </a:gridCol>
                <a:gridCol w="2348889">
                  <a:extLst>
                    <a:ext uri="{9D8B030D-6E8A-4147-A177-3AD203B41FA5}">
                      <a16:colId xmlns:a16="http://schemas.microsoft.com/office/drawing/2014/main" val="20003"/>
                    </a:ext>
                  </a:extLst>
                </a:gridCol>
              </a:tblGrid>
              <a:tr h="1269587">
                <a:tc>
                  <a:txBody>
                    <a:bodyPr/>
                    <a:lstStyle/>
                    <a:p>
                      <a:pPr algn="ctr" rtl="0"/>
                      <a:r>
                        <a:rPr lang="en-GB" b="1" dirty="0"/>
                        <a:t>Postmarketing</a:t>
                      </a:r>
                      <a:r>
                        <a:rPr lang="en-GB" b="1" baseline="0" dirty="0"/>
                        <a:t> </a:t>
                      </a:r>
                      <a:r>
                        <a:rPr lang="en-GB" baseline="0" dirty="0"/>
                        <a:t>surveillance </a:t>
                      </a:r>
                      <a:endParaRPr lang="ar-IQ" dirty="0"/>
                    </a:p>
                  </a:txBody>
                  <a:tcPr/>
                </a:tc>
                <a:tc>
                  <a:txBody>
                    <a:bodyPr/>
                    <a:lstStyle/>
                    <a:p>
                      <a:pPr algn="ctr" rtl="0"/>
                      <a:r>
                        <a:rPr lang="en-GB" b="1" dirty="0"/>
                        <a:t>NDA Review</a:t>
                      </a:r>
                      <a:endParaRPr lang="ar-IQ" b="1" dirty="0"/>
                    </a:p>
                  </a:txBody>
                  <a:tcPr/>
                </a:tc>
                <a:tc>
                  <a:txBody>
                    <a:bodyPr/>
                    <a:lstStyle/>
                    <a:p>
                      <a:pPr algn="ctr" rtl="0"/>
                      <a:r>
                        <a:rPr lang="en-GB" b="1" dirty="0"/>
                        <a:t>Clinical</a:t>
                      </a:r>
                      <a:r>
                        <a:rPr lang="en-GB" dirty="0"/>
                        <a:t> </a:t>
                      </a:r>
                    </a:p>
                    <a:p>
                      <a:pPr algn="ctr" rtl="0"/>
                      <a:r>
                        <a:rPr lang="en-GB" dirty="0"/>
                        <a:t>Research</a:t>
                      </a:r>
                      <a:r>
                        <a:rPr lang="en-GB" baseline="0" dirty="0"/>
                        <a:t> and development</a:t>
                      </a:r>
                      <a:endParaRPr lang="en-GB" dirty="0"/>
                    </a:p>
                    <a:p>
                      <a:pPr algn="l" rtl="0"/>
                      <a:endParaRPr lang="ar-IQ" dirty="0"/>
                    </a:p>
                  </a:txBody>
                  <a:tcPr/>
                </a:tc>
                <a:tc>
                  <a:txBody>
                    <a:bodyPr/>
                    <a:lstStyle/>
                    <a:p>
                      <a:pPr algn="ctr" rtl="0"/>
                      <a:r>
                        <a:rPr lang="en-GB" b="1" dirty="0"/>
                        <a:t>Preclinical </a:t>
                      </a:r>
                    </a:p>
                    <a:p>
                      <a:pPr algn="ctr" rtl="0"/>
                      <a:r>
                        <a:rPr lang="en-GB" dirty="0"/>
                        <a:t>Research</a:t>
                      </a:r>
                      <a:r>
                        <a:rPr lang="en-GB" baseline="0" dirty="0"/>
                        <a:t> and development</a:t>
                      </a:r>
                      <a:endParaRPr lang="ar-IQ" dirty="0"/>
                    </a:p>
                  </a:txBody>
                  <a:tcPr/>
                </a:tc>
                <a:extLst>
                  <a:ext uri="{0D108BD9-81ED-4DB2-BD59-A6C34878D82A}">
                    <a16:rowId xmlns:a16="http://schemas.microsoft.com/office/drawing/2014/main" val="10000"/>
                  </a:ext>
                </a:extLst>
              </a:tr>
              <a:tr h="2781548">
                <a:tc>
                  <a:txBody>
                    <a:bodyPr/>
                    <a:lstStyle/>
                    <a:p>
                      <a:pPr algn="l" rtl="0"/>
                      <a:r>
                        <a:rPr lang="en-GB" dirty="0"/>
                        <a:t>Adverse reaction reporting</a:t>
                      </a:r>
                    </a:p>
                    <a:p>
                      <a:pPr algn="l" rtl="0"/>
                      <a:endParaRPr lang="en-GB" dirty="0"/>
                    </a:p>
                    <a:p>
                      <a:pPr algn="l" rtl="0"/>
                      <a:r>
                        <a:rPr lang="en-GB" dirty="0"/>
                        <a:t>Surveys/sampling testing</a:t>
                      </a:r>
                    </a:p>
                    <a:p>
                      <a:pPr algn="l" rtl="0"/>
                      <a:endParaRPr lang="en-GB" dirty="0"/>
                    </a:p>
                    <a:p>
                      <a:pPr algn="l" rtl="0"/>
                      <a:endParaRPr lang="en-GB" dirty="0"/>
                    </a:p>
                    <a:p>
                      <a:pPr algn="l" rtl="0"/>
                      <a:endParaRPr lang="en-GB" dirty="0"/>
                    </a:p>
                    <a:p>
                      <a:pPr algn="l" rtl="0"/>
                      <a:r>
                        <a:rPr lang="en-GB" dirty="0"/>
                        <a:t>Inspection</a:t>
                      </a:r>
                      <a:endParaRPr lang="ar-IQ" dirty="0"/>
                    </a:p>
                  </a:txBody>
                  <a:tcPr/>
                </a:tc>
                <a:tc>
                  <a:txBody>
                    <a:bodyPr/>
                    <a:lstStyle/>
                    <a:p>
                      <a:pPr algn="l" rtl="0"/>
                      <a:endParaRPr lang="ar-IQ" dirty="0"/>
                    </a:p>
                  </a:txBody>
                  <a:tcPr/>
                </a:tc>
                <a:tc>
                  <a:txBody>
                    <a:bodyPr/>
                    <a:lstStyle/>
                    <a:p>
                      <a:pPr algn="l" rtl="0"/>
                      <a:endParaRPr lang="ar-IQ" dirty="0"/>
                    </a:p>
                  </a:txBody>
                  <a:tcPr/>
                </a:tc>
                <a:tc>
                  <a:txBody>
                    <a:bodyPr/>
                    <a:lstStyle/>
                    <a:p>
                      <a:pPr algn="l" rtl="0"/>
                      <a:r>
                        <a:rPr lang="en-GB" dirty="0"/>
                        <a:t>Initial synthesis and characterisation  </a:t>
                      </a:r>
                    </a:p>
                    <a:p>
                      <a:pPr algn="l" rtl="0"/>
                      <a:endParaRPr lang="en-GB" dirty="0"/>
                    </a:p>
                    <a:p>
                      <a:pPr algn="l" rtl="0"/>
                      <a:endParaRPr lang="en-GB" dirty="0"/>
                    </a:p>
                    <a:p>
                      <a:pPr algn="l" rtl="0"/>
                      <a:endParaRPr lang="en-GB" dirty="0"/>
                    </a:p>
                    <a:p>
                      <a:pPr algn="l" rtl="0"/>
                      <a:endParaRPr lang="en-GB" dirty="0"/>
                    </a:p>
                    <a:p>
                      <a:pPr algn="l" rtl="0"/>
                      <a:r>
                        <a:rPr lang="en-GB" dirty="0"/>
                        <a:t>Animal testing </a:t>
                      </a:r>
                    </a:p>
                    <a:p>
                      <a:pPr algn="l" rtl="0"/>
                      <a:endParaRPr lang="en-GB" dirty="0"/>
                    </a:p>
                    <a:p>
                      <a:pPr algn="l" rtl="0"/>
                      <a:endParaRPr lang="en-GB" dirty="0"/>
                    </a:p>
                    <a:p>
                      <a:pPr algn="l" rtl="0"/>
                      <a:endParaRPr lang="ar-IQ" dirty="0"/>
                    </a:p>
                  </a:txBody>
                  <a:tcPr/>
                </a:tc>
                <a:extLst>
                  <a:ext uri="{0D108BD9-81ED-4DB2-BD59-A6C34878D82A}">
                    <a16:rowId xmlns:a16="http://schemas.microsoft.com/office/drawing/2014/main" val="10001"/>
                  </a:ext>
                </a:extLst>
              </a:tr>
              <a:tr h="673265">
                <a:tc>
                  <a:txBody>
                    <a:bodyPr/>
                    <a:lstStyle/>
                    <a:p>
                      <a:pPr algn="l" rtl="0"/>
                      <a:endParaRPr lang="ar-IQ" dirty="0"/>
                    </a:p>
                  </a:txBody>
                  <a:tcPr/>
                </a:tc>
                <a:tc>
                  <a:txBody>
                    <a:bodyPr/>
                    <a:lstStyle/>
                    <a:p>
                      <a:pPr algn="l" rtl="0"/>
                      <a:r>
                        <a:rPr lang="en-GB" sz="1400" dirty="0"/>
                        <a:t>Average 1 ½ years </a:t>
                      </a:r>
                      <a:endParaRPr lang="ar-IQ" sz="1400" dirty="0"/>
                    </a:p>
                  </a:txBody>
                  <a:tcPr/>
                </a:tc>
                <a:tc>
                  <a:txBody>
                    <a:bodyPr/>
                    <a:lstStyle/>
                    <a:p>
                      <a:pPr algn="l" rtl="0"/>
                      <a:r>
                        <a:rPr lang="en-GB" sz="1400" dirty="0"/>
                        <a:t>Average 7 years</a:t>
                      </a:r>
                      <a:endParaRPr lang="ar-IQ" sz="1400" dirty="0"/>
                    </a:p>
                  </a:txBody>
                  <a:tcPr/>
                </a:tc>
                <a:tc>
                  <a:txBody>
                    <a:bodyPr/>
                    <a:lstStyle/>
                    <a:p>
                      <a:pPr algn="l" rtl="0"/>
                      <a:r>
                        <a:rPr lang="en-GB" sz="1400" dirty="0"/>
                        <a:t>Average 61/2 years</a:t>
                      </a:r>
                      <a:endParaRPr lang="ar-IQ" dirty="0"/>
                    </a:p>
                  </a:txBody>
                  <a:tcPr/>
                </a:tc>
                <a:extLst>
                  <a:ext uri="{0D108BD9-81ED-4DB2-BD59-A6C34878D82A}">
                    <a16:rowId xmlns:a16="http://schemas.microsoft.com/office/drawing/2014/main" val="10002"/>
                  </a:ext>
                </a:extLst>
              </a:tr>
            </a:tbl>
          </a:graphicData>
        </a:graphic>
      </p:graphicFrame>
      <p:cxnSp>
        <p:nvCxnSpPr>
          <p:cNvPr id="78" name="Straight Arrow Connector 77"/>
          <p:cNvCxnSpPr/>
          <p:nvPr/>
        </p:nvCxnSpPr>
        <p:spPr>
          <a:xfrm flipV="1">
            <a:off x="5029200" y="4953000"/>
            <a:ext cx="0" cy="86409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2" name="Straight Arrow Connector 81"/>
          <p:cNvCxnSpPr/>
          <p:nvPr/>
        </p:nvCxnSpPr>
        <p:spPr>
          <a:xfrm flipV="1">
            <a:off x="6553200" y="4876800"/>
            <a:ext cx="0" cy="86409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nvGrpSpPr>
          <p:cNvPr id="2" name="Group 105"/>
          <p:cNvGrpSpPr/>
          <p:nvPr/>
        </p:nvGrpSpPr>
        <p:grpSpPr>
          <a:xfrm>
            <a:off x="685800" y="2057400"/>
            <a:ext cx="6238434" cy="4246240"/>
            <a:chOff x="1246971" y="2183904"/>
            <a:chExt cx="6154377" cy="4246240"/>
          </a:xfrm>
        </p:grpSpPr>
        <p:cxnSp>
          <p:nvCxnSpPr>
            <p:cNvPr id="30" name="Straight Arrow Connector 29"/>
            <p:cNvCxnSpPr/>
            <p:nvPr/>
          </p:nvCxnSpPr>
          <p:spPr>
            <a:xfrm>
              <a:off x="4067944" y="3429000"/>
              <a:ext cx="64807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3" name="Group 104"/>
            <p:cNvGrpSpPr/>
            <p:nvPr/>
          </p:nvGrpSpPr>
          <p:grpSpPr>
            <a:xfrm>
              <a:off x="1246971" y="2183904"/>
              <a:ext cx="6154377" cy="4246240"/>
              <a:chOff x="1246971" y="2183904"/>
              <a:chExt cx="6154377" cy="4246240"/>
            </a:xfrm>
          </p:grpSpPr>
          <p:cxnSp>
            <p:nvCxnSpPr>
              <p:cNvPr id="28" name="Straight Arrow Connector 27"/>
              <p:cNvCxnSpPr/>
              <p:nvPr/>
            </p:nvCxnSpPr>
            <p:spPr>
              <a:xfrm>
                <a:off x="3563888" y="3068960"/>
                <a:ext cx="64807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4" name="Group 103"/>
              <p:cNvGrpSpPr/>
              <p:nvPr/>
            </p:nvGrpSpPr>
            <p:grpSpPr>
              <a:xfrm>
                <a:off x="1246971" y="2183904"/>
                <a:ext cx="6154377" cy="4246240"/>
                <a:chOff x="1246971" y="2183904"/>
                <a:chExt cx="6154377" cy="4246240"/>
              </a:xfrm>
            </p:grpSpPr>
            <p:cxnSp>
              <p:nvCxnSpPr>
                <p:cNvPr id="32" name="Straight Arrow Connector 31"/>
                <p:cNvCxnSpPr/>
                <p:nvPr/>
              </p:nvCxnSpPr>
              <p:spPr>
                <a:xfrm>
                  <a:off x="4355976" y="3717032"/>
                  <a:ext cx="72008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5" name="Group 102"/>
                <p:cNvGrpSpPr/>
                <p:nvPr/>
              </p:nvGrpSpPr>
              <p:grpSpPr>
                <a:xfrm>
                  <a:off x="1246971" y="2183904"/>
                  <a:ext cx="6154377" cy="4246240"/>
                  <a:chOff x="1246971" y="2183904"/>
                  <a:chExt cx="6154377" cy="4246240"/>
                </a:xfrm>
              </p:grpSpPr>
              <p:sp>
                <p:nvSpPr>
                  <p:cNvPr id="33" name="TextBox 32"/>
                  <p:cNvSpPr txBox="1"/>
                  <p:nvPr/>
                </p:nvSpPr>
                <p:spPr>
                  <a:xfrm>
                    <a:off x="3491880" y="2780928"/>
                    <a:ext cx="670376" cy="276999"/>
                  </a:xfrm>
                  <a:prstGeom prst="rect">
                    <a:avLst/>
                  </a:prstGeom>
                  <a:noFill/>
                </p:spPr>
                <p:txBody>
                  <a:bodyPr wrap="none" rtlCol="1">
                    <a:spAutoFit/>
                  </a:bodyPr>
                  <a:lstStyle/>
                  <a:p>
                    <a:r>
                      <a:rPr lang="en-GB" sz="1200" dirty="0"/>
                      <a:t>Phase 1</a:t>
                    </a:r>
                    <a:endParaRPr lang="ar-IQ" sz="1200" dirty="0"/>
                  </a:p>
                </p:txBody>
              </p:sp>
              <p:sp>
                <p:nvSpPr>
                  <p:cNvPr id="34" name="TextBox 33"/>
                  <p:cNvSpPr txBox="1"/>
                  <p:nvPr/>
                </p:nvSpPr>
                <p:spPr>
                  <a:xfrm>
                    <a:off x="3901625" y="3140968"/>
                    <a:ext cx="922639" cy="276999"/>
                  </a:xfrm>
                  <a:prstGeom prst="rect">
                    <a:avLst/>
                  </a:prstGeom>
                  <a:noFill/>
                </p:spPr>
                <p:txBody>
                  <a:bodyPr wrap="square" rtlCol="1">
                    <a:spAutoFit/>
                  </a:bodyPr>
                  <a:lstStyle/>
                  <a:p>
                    <a:pPr algn="l" rtl="0"/>
                    <a:r>
                      <a:rPr lang="en-GB" sz="1200" dirty="0"/>
                      <a:t>Phase 2</a:t>
                    </a:r>
                    <a:endParaRPr lang="ar-IQ" sz="1200" dirty="0"/>
                  </a:p>
                </p:txBody>
              </p:sp>
              <p:sp>
                <p:nvSpPr>
                  <p:cNvPr id="35" name="TextBox 34"/>
                  <p:cNvSpPr txBox="1"/>
                  <p:nvPr/>
                </p:nvSpPr>
                <p:spPr>
                  <a:xfrm>
                    <a:off x="4236812" y="3429000"/>
                    <a:ext cx="670375" cy="276999"/>
                  </a:xfrm>
                  <a:prstGeom prst="rect">
                    <a:avLst/>
                  </a:prstGeom>
                  <a:noFill/>
                </p:spPr>
                <p:txBody>
                  <a:bodyPr wrap="none" rtlCol="1">
                    <a:spAutoFit/>
                  </a:bodyPr>
                  <a:lstStyle/>
                  <a:p>
                    <a:pPr algn="l" rtl="0"/>
                    <a:r>
                      <a:rPr lang="en-GB" sz="1200" dirty="0"/>
                      <a:t>Phase 3</a:t>
                    </a:r>
                    <a:endParaRPr lang="ar-IQ" sz="1200" dirty="0"/>
                  </a:p>
                </p:txBody>
              </p:sp>
              <p:cxnSp>
                <p:nvCxnSpPr>
                  <p:cNvPr id="37" name="Straight Arrow Connector 36"/>
                  <p:cNvCxnSpPr/>
                  <p:nvPr/>
                </p:nvCxnSpPr>
                <p:spPr>
                  <a:xfrm>
                    <a:off x="2149050" y="4469904"/>
                    <a:ext cx="187933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224224" y="4165104"/>
                    <a:ext cx="859466" cy="276999"/>
                  </a:xfrm>
                  <a:prstGeom prst="rect">
                    <a:avLst/>
                  </a:prstGeom>
                  <a:noFill/>
                </p:spPr>
                <p:txBody>
                  <a:bodyPr wrap="none" rtlCol="1">
                    <a:spAutoFit/>
                  </a:bodyPr>
                  <a:lstStyle/>
                  <a:p>
                    <a:r>
                      <a:rPr lang="en-GB" sz="1200" dirty="0"/>
                      <a:t>Short term</a:t>
                    </a:r>
                    <a:endParaRPr lang="ar-IQ" sz="1200" dirty="0"/>
                  </a:p>
                </p:txBody>
              </p:sp>
              <p:cxnSp>
                <p:nvCxnSpPr>
                  <p:cNvPr id="40" name="Straight Arrow Connector 39"/>
                  <p:cNvCxnSpPr/>
                  <p:nvPr/>
                </p:nvCxnSpPr>
                <p:spPr>
                  <a:xfrm>
                    <a:off x="2825610" y="4850904"/>
                    <a:ext cx="187933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502169" y="4546104"/>
                    <a:ext cx="820994" cy="276999"/>
                  </a:xfrm>
                  <a:prstGeom prst="rect">
                    <a:avLst/>
                  </a:prstGeom>
                  <a:noFill/>
                </p:spPr>
                <p:txBody>
                  <a:bodyPr wrap="none" rtlCol="1">
                    <a:spAutoFit/>
                  </a:bodyPr>
                  <a:lstStyle/>
                  <a:p>
                    <a:r>
                      <a:rPr lang="en-GB" sz="1200" dirty="0"/>
                      <a:t>Long term</a:t>
                    </a:r>
                    <a:endParaRPr lang="ar-IQ" sz="1200" dirty="0"/>
                  </a:p>
                </p:txBody>
              </p:sp>
              <p:cxnSp>
                <p:nvCxnSpPr>
                  <p:cNvPr id="43" name="Straight Connector 42"/>
                  <p:cNvCxnSpPr/>
                  <p:nvPr/>
                </p:nvCxnSpPr>
                <p:spPr>
                  <a:xfrm flipH="1">
                    <a:off x="3426996" y="2183904"/>
                    <a:ext cx="1" cy="2819400"/>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Arrow Connector 46"/>
                  <p:cNvCxnSpPr/>
                  <p:nvPr/>
                </p:nvCxnSpPr>
                <p:spPr>
                  <a:xfrm flipV="1">
                    <a:off x="3502169" y="5003304"/>
                    <a:ext cx="0" cy="914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2" name="TextBox 51"/>
                  <p:cNvSpPr txBox="1"/>
                  <p:nvPr/>
                </p:nvSpPr>
                <p:spPr>
                  <a:xfrm>
                    <a:off x="2449743" y="5841504"/>
                    <a:ext cx="1908629" cy="276999"/>
                  </a:xfrm>
                  <a:prstGeom prst="rect">
                    <a:avLst/>
                  </a:prstGeom>
                  <a:noFill/>
                </p:spPr>
                <p:txBody>
                  <a:bodyPr wrap="none" rtlCol="1">
                    <a:spAutoFit/>
                  </a:bodyPr>
                  <a:lstStyle/>
                  <a:p>
                    <a:pPr algn="l" rtl="0"/>
                    <a:r>
                      <a:rPr lang="en-GB" sz="1200" dirty="0"/>
                      <a:t>FDA 30-day safety review</a:t>
                    </a:r>
                    <a:endParaRPr lang="ar-IQ" sz="2000" dirty="0"/>
                  </a:p>
                </p:txBody>
              </p:sp>
              <p:sp>
                <p:nvSpPr>
                  <p:cNvPr id="90" name="TextBox 89"/>
                  <p:cNvSpPr txBox="1"/>
                  <p:nvPr/>
                </p:nvSpPr>
                <p:spPr>
                  <a:xfrm>
                    <a:off x="4930462" y="5841504"/>
                    <a:ext cx="1137171" cy="276999"/>
                  </a:xfrm>
                  <a:prstGeom prst="rect">
                    <a:avLst/>
                  </a:prstGeom>
                  <a:noFill/>
                </p:spPr>
                <p:txBody>
                  <a:bodyPr wrap="none" rtlCol="1">
                    <a:spAutoFit/>
                  </a:bodyPr>
                  <a:lstStyle/>
                  <a:p>
                    <a:pPr algn="l" rtl="0"/>
                    <a:r>
                      <a:rPr lang="en-GB" sz="1200" dirty="0"/>
                      <a:t>NDA submitted</a:t>
                    </a:r>
                    <a:endParaRPr lang="ar-IQ" sz="1200" dirty="0"/>
                  </a:p>
                </p:txBody>
              </p:sp>
              <p:sp>
                <p:nvSpPr>
                  <p:cNvPr id="91" name="TextBox 90"/>
                  <p:cNvSpPr txBox="1"/>
                  <p:nvPr/>
                </p:nvSpPr>
                <p:spPr>
                  <a:xfrm>
                    <a:off x="6358754" y="5841504"/>
                    <a:ext cx="1042594" cy="276999"/>
                  </a:xfrm>
                  <a:prstGeom prst="rect">
                    <a:avLst/>
                  </a:prstGeom>
                  <a:noFill/>
                </p:spPr>
                <p:txBody>
                  <a:bodyPr wrap="none" rtlCol="1">
                    <a:spAutoFit/>
                  </a:bodyPr>
                  <a:lstStyle/>
                  <a:p>
                    <a:r>
                      <a:rPr lang="en-GB" sz="1200" dirty="0"/>
                      <a:t>NDA approval</a:t>
                    </a:r>
                    <a:endParaRPr lang="ar-IQ" sz="1200" dirty="0"/>
                  </a:p>
                </p:txBody>
              </p:sp>
              <p:sp>
                <p:nvSpPr>
                  <p:cNvPr id="92" name="TextBox 91"/>
                  <p:cNvSpPr txBox="1"/>
                  <p:nvPr/>
                </p:nvSpPr>
                <p:spPr>
                  <a:xfrm>
                    <a:off x="1763688" y="6093296"/>
                    <a:ext cx="4820586" cy="276999"/>
                  </a:xfrm>
                  <a:prstGeom prst="rect">
                    <a:avLst/>
                  </a:prstGeom>
                  <a:noFill/>
                </p:spPr>
                <p:txBody>
                  <a:bodyPr wrap="square" rtlCol="1">
                    <a:spAutoFit/>
                  </a:bodyPr>
                  <a:lstStyle/>
                  <a:p>
                    <a:r>
                      <a:rPr lang="en-GB" sz="1200" dirty="0"/>
                      <a:t>Average of approx. 15 years from initial synthesis to approval of NDA</a:t>
                    </a:r>
                    <a:endParaRPr lang="ar-IQ" sz="1200" dirty="0"/>
                  </a:p>
                </p:txBody>
              </p:sp>
              <p:cxnSp>
                <p:nvCxnSpPr>
                  <p:cNvPr id="94" name="Straight Arrow Connector 93"/>
                  <p:cNvCxnSpPr/>
                  <p:nvPr/>
                </p:nvCxnSpPr>
                <p:spPr>
                  <a:xfrm flipH="1" flipV="1">
                    <a:off x="1246971" y="6222504"/>
                    <a:ext cx="588724" cy="148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5" name="Straight Arrow Connector 94"/>
                  <p:cNvCxnSpPr>
                    <a:stCxn id="92" idx="3"/>
                  </p:cNvCxnSpPr>
                  <p:nvPr/>
                </p:nvCxnSpPr>
                <p:spPr>
                  <a:xfrm flipV="1">
                    <a:off x="6584274" y="6228020"/>
                    <a:ext cx="367185" cy="37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1" name="Straight Connector 100"/>
                  <p:cNvCxnSpPr/>
                  <p:nvPr/>
                </p:nvCxnSpPr>
                <p:spPr>
                  <a:xfrm>
                    <a:off x="1246971" y="5993904"/>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102" name="Straight Connector 101"/>
                  <p:cNvCxnSpPr/>
                  <p:nvPr/>
                </p:nvCxnSpPr>
                <p:spPr>
                  <a:xfrm>
                    <a:off x="6960140" y="6070104"/>
                    <a:ext cx="0" cy="360040"/>
                  </a:xfrm>
                  <a:prstGeom prst="line">
                    <a:avLst/>
                  </a:prstGeom>
                </p:spPr>
                <p:style>
                  <a:lnRef idx="1">
                    <a:schemeClr val="dk1"/>
                  </a:lnRef>
                  <a:fillRef idx="0">
                    <a:schemeClr val="dk1"/>
                  </a:fillRef>
                  <a:effectRef idx="0">
                    <a:schemeClr val="dk1"/>
                  </a:effectRef>
                  <a:fontRef idx="minor">
                    <a:schemeClr val="tx1"/>
                  </a:fontRef>
                </p:style>
              </p:cxnSp>
            </p:grpSp>
          </p:grpSp>
        </p:grpSp>
      </p:grpSp>
      <p:sp>
        <p:nvSpPr>
          <p:cNvPr id="29" name="TextBox 28"/>
          <p:cNvSpPr txBox="1"/>
          <p:nvPr/>
        </p:nvSpPr>
        <p:spPr>
          <a:xfrm>
            <a:off x="1905000" y="6335270"/>
            <a:ext cx="5923545" cy="400110"/>
          </a:xfrm>
          <a:prstGeom prst="rect">
            <a:avLst/>
          </a:prstGeom>
          <a:noFill/>
        </p:spPr>
        <p:txBody>
          <a:bodyPr wrap="none" rtlCol="1">
            <a:spAutoFit/>
          </a:bodyPr>
          <a:lstStyle/>
          <a:p>
            <a:r>
              <a:rPr lang="en-GB" sz="2000" b="1" dirty="0"/>
              <a:t>Time course for the development of a new drug</a:t>
            </a:r>
            <a:endParaRPr lang="ar-IQ" sz="2000" b="1" dirty="0"/>
          </a:p>
        </p:txBody>
      </p:sp>
    </p:spTree>
    <p:extLst>
      <p:ext uri="{BB962C8B-B14F-4D97-AF65-F5344CB8AC3E}">
        <p14:creationId xmlns:p14="http://schemas.microsoft.com/office/powerpoint/2010/main" val="11465644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82000" cy="5486400"/>
          </a:xfrm>
        </p:spPr>
        <p:txBody>
          <a:bodyPr>
            <a:normAutofit/>
          </a:bodyPr>
          <a:lstStyle/>
          <a:p>
            <a:pPr marL="0" indent="0">
              <a:buNone/>
            </a:pPr>
            <a:r>
              <a:rPr lang="en-GB" sz="2000" b="1" dirty="0"/>
              <a:t>What will happen after the discovery (e.g., synthesis) of a proposed new drug agent ???</a:t>
            </a:r>
          </a:p>
          <a:p>
            <a:r>
              <a:rPr lang="en-GB" sz="2000" dirty="0"/>
              <a:t>Preclinical studies</a:t>
            </a:r>
            <a:endParaRPr lang="ar-IQ" sz="2000" dirty="0"/>
          </a:p>
          <a:p>
            <a:r>
              <a:rPr lang="en-GB" sz="2000" dirty="0"/>
              <a:t>File an IND (Investigational New </a:t>
            </a:r>
            <a:r>
              <a:rPr lang="en-GB" sz="2000" b="1" dirty="0"/>
              <a:t>Drug) </a:t>
            </a:r>
            <a:r>
              <a:rPr lang="en-GB" sz="2000" dirty="0"/>
              <a:t>application with the FDA for initial testing in humans clinical trials. Phase 1, Phases 2 and 3</a:t>
            </a:r>
          </a:p>
          <a:p>
            <a:pPr algn="l" rtl="0"/>
            <a:r>
              <a:rPr lang="en-GB" sz="2000" dirty="0"/>
              <a:t>Laboratory work continues</a:t>
            </a:r>
          </a:p>
          <a:p>
            <a:r>
              <a:rPr lang="en-GB" sz="2000" dirty="0"/>
              <a:t>At the completion of the carefully designed preclinical and clinical studies, the drug’s sponsor may file an NDA (new drug application) seeking approval to market the new product. </a:t>
            </a:r>
          </a:p>
          <a:p>
            <a:pPr algn="just"/>
            <a:r>
              <a:rPr lang="en-GB" sz="2000" dirty="0"/>
              <a:t>  </a:t>
            </a:r>
            <a:r>
              <a:rPr lang="en-GB" sz="2000" b="1" dirty="0">
                <a:solidFill>
                  <a:srgbClr val="FF0000"/>
                </a:solidFill>
              </a:rPr>
              <a:t>The FDA  approval of a NDA indicates that the body of scientific evidence submitted sufficiently demonstrates that the drug or the drug product is safe and effective for the proposed clinical indication, that there is adequate assurance of its proper manufacture and control, and that the final labelling accurately presents the necessary information for its proper use. </a:t>
            </a:r>
          </a:p>
          <a:p>
            <a:endParaRPr lang="ar-IQ" sz="2000" dirty="0"/>
          </a:p>
        </p:txBody>
      </p:sp>
    </p:spTree>
    <p:extLst>
      <p:ext uri="{BB962C8B-B14F-4D97-AF65-F5344CB8AC3E}">
        <p14:creationId xmlns:p14="http://schemas.microsoft.com/office/powerpoint/2010/main" val="2631634187"/>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24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382000" cy="5943600"/>
          </a:xfrm>
        </p:spPr>
        <p:txBody>
          <a:bodyPr>
            <a:normAutofit lnSpcReduction="10000"/>
          </a:bodyPr>
          <a:lstStyle/>
          <a:p>
            <a:pPr marL="0" indent="0" algn="just" rtl="0">
              <a:buNone/>
            </a:pPr>
            <a:r>
              <a:rPr lang="en-US" sz="2000" dirty="0"/>
              <a:t>Some products, however, have been approved and later removed from the market for safety reasons, including the following: </a:t>
            </a:r>
          </a:p>
          <a:p>
            <a:pPr algn="just"/>
            <a:r>
              <a:rPr lang="en-US" sz="2000" dirty="0" err="1"/>
              <a:t>alosetron</a:t>
            </a:r>
            <a:r>
              <a:rPr lang="en-US" sz="2000" dirty="0"/>
              <a:t> HCL (</a:t>
            </a:r>
            <a:r>
              <a:rPr lang="en-US" sz="2000" dirty="0" err="1"/>
              <a:t>Lotrovec</a:t>
            </a:r>
            <a:r>
              <a:rPr lang="en-US" sz="2000" dirty="0"/>
              <a:t>), </a:t>
            </a:r>
            <a:r>
              <a:rPr lang="en-GB" dirty="0"/>
              <a:t>serious </a:t>
            </a:r>
            <a:r>
              <a:rPr lang="en-GB" dirty="0">
                <a:solidFill>
                  <a:schemeClr val="tx1"/>
                </a:solidFill>
              </a:rPr>
              <a:t>life-threatening gastrointestinal adverse effects, but was reintroduced in 2002 with </a:t>
            </a:r>
            <a:r>
              <a:rPr lang="en-GB" dirty="0"/>
              <a:t>availability and use restricted. </a:t>
            </a:r>
            <a:endParaRPr lang="en-US" sz="2000" dirty="0"/>
          </a:p>
          <a:p>
            <a:pPr algn="just"/>
            <a:r>
              <a:rPr lang="en-US" sz="2000" dirty="0" err="1"/>
              <a:t>astemizole</a:t>
            </a:r>
            <a:r>
              <a:rPr lang="en-US" sz="2000" dirty="0"/>
              <a:t> (Hismanal), </a:t>
            </a:r>
            <a:r>
              <a:rPr lang="en-GB" dirty="0"/>
              <a:t>potentially fatal side effects ( </a:t>
            </a:r>
            <a:r>
              <a:rPr lang="en-GB" dirty="0" err="1"/>
              <a:t>Qtc</a:t>
            </a:r>
            <a:r>
              <a:rPr lang="en-GB" dirty="0"/>
              <a:t> interval prolongation and related arrhythmias  </a:t>
            </a:r>
            <a:endParaRPr lang="en-US" sz="2000" dirty="0"/>
          </a:p>
          <a:p>
            <a:pPr algn="just"/>
            <a:r>
              <a:rPr lang="en-US" sz="2000" dirty="0"/>
              <a:t>cerivastatin (</a:t>
            </a:r>
            <a:r>
              <a:rPr lang="en-US" sz="2000" dirty="0" err="1"/>
              <a:t>Baycol</a:t>
            </a:r>
            <a:r>
              <a:rPr lang="en-US" sz="2000" dirty="0"/>
              <a:t>), </a:t>
            </a:r>
            <a:r>
              <a:rPr lang="en-GB" dirty="0"/>
              <a:t>drug-related rhabdomyolysis that lead to kidney failure.</a:t>
            </a:r>
            <a:endParaRPr lang="en-US" sz="2000" dirty="0"/>
          </a:p>
          <a:p>
            <a:pPr algn="just" rtl="0"/>
            <a:r>
              <a:rPr lang="en-US" sz="2000" dirty="0" err="1"/>
              <a:t>cisapride</a:t>
            </a:r>
            <a:r>
              <a:rPr lang="en-US" sz="2000" dirty="0"/>
              <a:t> (</a:t>
            </a:r>
            <a:r>
              <a:rPr lang="en-US" sz="2000" dirty="0" err="1"/>
              <a:t>Propulsid</a:t>
            </a:r>
            <a:r>
              <a:rPr lang="en-US" sz="2000" dirty="0"/>
              <a:t>), </a:t>
            </a:r>
          </a:p>
          <a:p>
            <a:pPr algn="just" rtl="0"/>
            <a:r>
              <a:rPr lang="en-US" sz="2000" dirty="0"/>
              <a:t>dexfenfluramine HCL (Redux), </a:t>
            </a:r>
          </a:p>
          <a:p>
            <a:pPr algn="just" rtl="0"/>
            <a:r>
              <a:rPr lang="en-US" sz="2000" dirty="0"/>
              <a:t>fenfluramine HCL (</a:t>
            </a:r>
            <a:r>
              <a:rPr lang="en-US" sz="2000" dirty="0" err="1"/>
              <a:t>Pondimin</a:t>
            </a:r>
            <a:r>
              <a:rPr lang="en-US" sz="2000" dirty="0"/>
              <a:t>), </a:t>
            </a:r>
          </a:p>
          <a:p>
            <a:pPr algn="just" rtl="0"/>
            <a:r>
              <a:rPr lang="en-US" sz="2000" dirty="0"/>
              <a:t>grepafloxacin HCL (</a:t>
            </a:r>
            <a:r>
              <a:rPr lang="en-US" sz="2000" dirty="0" err="1"/>
              <a:t>Raxar</a:t>
            </a:r>
            <a:r>
              <a:rPr lang="en-US" sz="2000" dirty="0"/>
              <a:t>), </a:t>
            </a:r>
          </a:p>
          <a:p>
            <a:pPr algn="just" rtl="0"/>
            <a:r>
              <a:rPr lang="en-US" sz="2000" dirty="0"/>
              <a:t>mibefradil (</a:t>
            </a:r>
            <a:r>
              <a:rPr lang="en-US" sz="2000" dirty="0" err="1"/>
              <a:t>Posicor</a:t>
            </a:r>
            <a:r>
              <a:rPr lang="en-US" sz="2000" dirty="0"/>
              <a:t>), </a:t>
            </a:r>
          </a:p>
          <a:p>
            <a:pPr algn="just" rtl="0"/>
            <a:r>
              <a:rPr lang="en-US" sz="2000" dirty="0"/>
              <a:t>terfenadine (</a:t>
            </a:r>
            <a:r>
              <a:rPr lang="en-US" sz="2000" dirty="0" err="1"/>
              <a:t>Seldane</a:t>
            </a:r>
            <a:r>
              <a:rPr lang="en-US" sz="2000" dirty="0"/>
              <a:t>), </a:t>
            </a:r>
          </a:p>
          <a:p>
            <a:pPr algn="just" rtl="0"/>
            <a:r>
              <a:rPr lang="en-US" sz="2000" dirty="0"/>
              <a:t>troglitazone (</a:t>
            </a:r>
            <a:r>
              <a:rPr lang="en-US" sz="2000" dirty="0" err="1"/>
              <a:t>Rezulin</a:t>
            </a:r>
            <a:r>
              <a:rPr lang="en-US" sz="2000" dirty="0"/>
              <a:t>)</a:t>
            </a:r>
          </a:p>
          <a:p>
            <a:pPr lvl="1">
              <a:buNone/>
            </a:pPr>
            <a:endParaRPr lang="en-US" sz="2000" dirty="0"/>
          </a:p>
          <a:p>
            <a:pPr algn="l" rtl="0">
              <a:buNone/>
            </a:pPr>
            <a:endParaRPr lang="ar-IQ"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3009</TotalTime>
  <Words>3177</Words>
  <Application>Microsoft Office PowerPoint</Application>
  <PresentationFormat>On-screen Show (4:3)</PresentationFormat>
  <Paragraphs>267</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Courier New</vt:lpstr>
      <vt:lpstr>Tahoma</vt:lpstr>
      <vt:lpstr>Trebuchet MS</vt:lpstr>
      <vt:lpstr>Wingdings</vt:lpstr>
      <vt:lpstr>Wingdings 3</vt:lpstr>
      <vt:lpstr>Facet</vt:lpstr>
      <vt:lpstr>PowerPoint Presentation</vt:lpstr>
      <vt:lpstr>PowerPoint Presentation</vt:lpstr>
      <vt:lpstr>New drug development and approval process Objectives   1. Compare and contrast an Investigational New Drug (IND) Application from a New Drug Application (NDA)  2. Differentiate between Phase 1, Phase 2, Phase 3, and Phase 4 clinical trials. 3. Give examples of the sources of new drugs  4. Differentiate between the various methods of drug discovery  5. Delineate the circumstances whereby an old drug could be classified as “new”  6. Define pharmacology, drug metabolism, and toxicology  7. Explain a treatment IND  8. Define an orphan drug  9. Define a package insert and the information contained therein </vt:lpstr>
      <vt:lpstr>New Drug Development and Approval Process</vt:lpstr>
      <vt:lpstr>PowerPoint Presentation</vt:lpstr>
      <vt:lpstr>PowerPoint Presentation</vt:lpstr>
      <vt:lpstr>PowerPoint Presentation</vt:lpstr>
      <vt:lpstr>PowerPoint Presentation</vt:lpstr>
      <vt:lpstr>PowerPoint Presentation</vt:lpstr>
      <vt:lpstr>PowerPoint Presentation</vt:lpstr>
      <vt:lpstr>Drug discovery and drug design</vt:lpstr>
      <vt:lpstr>PowerPoint Presentation</vt:lpstr>
      <vt:lpstr>PowerPoint Presentation</vt:lpstr>
      <vt:lpstr>Source of new drugs </vt:lpstr>
      <vt:lpstr>PowerPoint Presentation</vt:lpstr>
      <vt:lpstr>PowerPoint Presentation</vt:lpstr>
      <vt:lpstr>PowerPoint Presentation</vt:lpstr>
      <vt:lpstr>PowerPoint Presentation</vt:lpstr>
      <vt:lpstr>A Goal Drug </vt:lpstr>
      <vt:lpstr>Methods of Drug Discovery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Drug Nomenclature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drug development and approval process</dc:title>
  <dc:subject>phar11- dosage form</dc:subject>
  <dc:creator>jyasmin chou</dc:creator>
  <cp:lastModifiedBy>admin</cp:lastModifiedBy>
  <cp:revision>497</cp:revision>
  <dcterms:created xsi:type="dcterms:W3CDTF">2007-03-24T04:55:04Z</dcterms:created>
  <dcterms:modified xsi:type="dcterms:W3CDTF">2018-02-14T09:02:04Z</dcterms:modified>
</cp:coreProperties>
</file>