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2" r:id="rId7"/>
    <p:sldId id="260" r:id="rId8"/>
    <p:sldId id="261"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72" d="100"/>
          <a:sy n="72" d="100"/>
        </p:scale>
        <p:origin x="6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09/06/1439</a:t>
            </a:fld>
            <a:endParaRPr lang="ar-IQ"/>
          </a:p>
        </p:txBody>
      </p:sp>
      <p:sp>
        <p:nvSpPr>
          <p:cNvPr id="5" name="Footer Placeholder 4"/>
          <p:cNvSpPr>
            <a:spLocks noGrp="1"/>
          </p:cNvSpPr>
          <p:nvPr>
            <p:ph type="ftr" sz="quarter" idx="11"/>
          </p:nvPr>
        </p:nvSpPr>
        <p:spPr>
          <a:xfrm>
            <a:off x="2416500" y="329307"/>
            <a:ext cx="4973915" cy="309201"/>
          </a:xfrm>
        </p:spPr>
        <p:txBody>
          <a:bodyPr/>
          <a:lstStyle/>
          <a:p>
            <a:endParaRPr lang="ar-IQ"/>
          </a:p>
        </p:txBody>
      </p:sp>
      <p:sp>
        <p:nvSpPr>
          <p:cNvPr id="6" name="Slide Number Placeholder 5"/>
          <p:cNvSpPr>
            <a:spLocks noGrp="1"/>
          </p:cNvSpPr>
          <p:nvPr>
            <p:ph type="sldNum" sz="quarter" idx="12"/>
          </p:nvPr>
        </p:nvSpPr>
        <p:spPr>
          <a:xfrm>
            <a:off x="1437664" y="798973"/>
            <a:ext cx="811019" cy="503578"/>
          </a:xfrm>
        </p:spPr>
        <p:txBody>
          <a:bodyPr/>
          <a:lstStyle/>
          <a:p>
            <a:fld id="{277BFD9F-AD7F-47A9-B752-58EDF7BA588C}" type="slidenum">
              <a:rPr lang="ar-IQ" smtClean="0"/>
              <a:t>‹#›</a:t>
            </a:fld>
            <a:endParaRPr lang="ar-IQ"/>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262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438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6252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B28D23-6EFB-49B8-9B87-1172085E7A26}"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923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B28D23-6EFB-49B8-9B87-1172085E7A26}"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77BFD9F-AD7F-47A9-B752-58EDF7BA588C}" type="slidenum">
              <a:rPr lang="ar-IQ" smtClean="0"/>
              <a:t>‹#›</a:t>
            </a:fld>
            <a:endParaRPr lang="ar-IQ"/>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348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B28D23-6EFB-49B8-9B87-1172085E7A26}" type="datetimeFigureOut">
              <a:rPr lang="ar-IQ" smtClean="0"/>
              <a:t>09/06/1439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447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B28D23-6EFB-49B8-9B87-1172085E7A26}" type="datetimeFigureOut">
              <a:rPr lang="ar-IQ" smtClean="0"/>
              <a:t>09/06/1439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77BFD9F-AD7F-47A9-B752-58EDF7BA588C}" type="slidenum">
              <a:rPr lang="ar-IQ" smtClean="0"/>
              <a:t>‹#›</a:t>
            </a:fld>
            <a:endParaRPr lang="ar-IQ"/>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363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B28D23-6EFB-49B8-9B87-1172085E7A26}" type="datetimeFigureOut">
              <a:rPr lang="ar-IQ" smtClean="0"/>
              <a:t>09/06/1439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77BFD9F-AD7F-47A9-B752-58EDF7BA588C}" type="slidenum">
              <a:rPr lang="ar-IQ" smtClean="0"/>
              <a:t>‹#›</a:t>
            </a:fld>
            <a:endParaRPr lang="ar-IQ"/>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649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28D23-6EFB-49B8-9B87-1172085E7A26}" type="datetimeFigureOut">
              <a:rPr lang="ar-IQ" smtClean="0"/>
              <a:t>09/06/1439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77BFD9F-AD7F-47A9-B752-58EDF7BA588C}" type="slidenum">
              <a:rPr lang="ar-IQ" smtClean="0"/>
              <a:t>‹#›</a:t>
            </a:fld>
            <a:endParaRPr lang="ar-IQ"/>
          </a:p>
        </p:txBody>
      </p:sp>
    </p:spTree>
    <p:extLst>
      <p:ext uri="{BB962C8B-B14F-4D97-AF65-F5344CB8AC3E}">
        <p14:creationId xmlns:p14="http://schemas.microsoft.com/office/powerpoint/2010/main" val="166593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B28D23-6EFB-49B8-9B87-1172085E7A26}" type="datetimeFigureOut">
              <a:rPr lang="ar-IQ" smtClean="0"/>
              <a:t>09/06/1439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1130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6B28D23-6EFB-49B8-9B87-1172085E7A26}" type="datetimeFigureOut">
              <a:rPr lang="ar-IQ" smtClean="0"/>
              <a:t>09/06/1439</a:t>
            </a:fld>
            <a:endParaRPr lang="ar-IQ"/>
          </a:p>
        </p:txBody>
      </p:sp>
      <p:sp>
        <p:nvSpPr>
          <p:cNvPr id="6" name="Footer Placeholder 5"/>
          <p:cNvSpPr>
            <a:spLocks noGrp="1"/>
          </p:cNvSpPr>
          <p:nvPr>
            <p:ph type="ftr" sz="quarter" idx="11"/>
          </p:nvPr>
        </p:nvSpPr>
        <p:spPr>
          <a:xfrm>
            <a:off x="1447382" y="318640"/>
            <a:ext cx="5541004" cy="320931"/>
          </a:xfrm>
        </p:spPr>
        <p:txBody>
          <a:bodyPr/>
          <a:lstStyle/>
          <a:p>
            <a:endParaRPr lang="ar-IQ"/>
          </a:p>
        </p:txBody>
      </p:sp>
      <p:sp>
        <p:nvSpPr>
          <p:cNvPr id="7" name="Slide Number Placeholder 6"/>
          <p:cNvSpPr>
            <a:spLocks noGrp="1"/>
          </p:cNvSpPr>
          <p:nvPr>
            <p:ph type="sldNum" sz="quarter" idx="12"/>
          </p:nvPr>
        </p:nvSpPr>
        <p:spPr/>
        <p:txBody>
          <a:bodyPr/>
          <a:lstStyle/>
          <a:p>
            <a:fld id="{277BFD9F-AD7F-47A9-B752-58EDF7BA588C}" type="slidenum">
              <a:rPr lang="ar-IQ" smtClean="0"/>
              <a:t>‹#›</a:t>
            </a:fld>
            <a:endParaRPr lang="ar-IQ"/>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5952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6B28D23-6EFB-49B8-9B87-1172085E7A26}" type="datetimeFigureOut">
              <a:rPr lang="ar-IQ" smtClean="0"/>
              <a:t>09/06/1439</a:t>
            </a:fld>
            <a:endParaRPr lang="ar-IQ"/>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7BFD9F-AD7F-47A9-B752-58EDF7BA588C}" type="slidenum">
              <a:rPr lang="ar-IQ" smtClean="0"/>
              <a:t>‹#›</a:t>
            </a:fld>
            <a:endParaRPr lang="ar-IQ"/>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0047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3532" y="520505"/>
            <a:ext cx="5148776" cy="1547446"/>
          </a:xfrm>
        </p:spPr>
        <p:txBody>
          <a:bodyPr>
            <a:normAutofit fontScale="90000"/>
          </a:bodyPr>
          <a:lstStyle/>
          <a:p>
            <a:r>
              <a:rPr lang="en-US" dirty="0">
                <a:latin typeface="Andalus" panose="02020603050405020304" pitchFamily="18" charset="-78"/>
                <a:cs typeface="Andalus" panose="02020603050405020304" pitchFamily="18" charset="-78"/>
              </a:rPr>
              <a:t>Experiment 3</a:t>
            </a:r>
            <a:endParaRPr lang="ar-IQ" dirty="0">
              <a:latin typeface="Andalus" panose="02020603050405020304" pitchFamily="18" charset="-78"/>
              <a:cs typeface="Andalus" panose="02020603050405020304" pitchFamily="18" charset="-78"/>
            </a:endParaRPr>
          </a:p>
        </p:txBody>
      </p:sp>
      <p:sp>
        <p:nvSpPr>
          <p:cNvPr id="3" name="Subtitle 2"/>
          <p:cNvSpPr>
            <a:spLocks noGrp="1"/>
          </p:cNvSpPr>
          <p:nvPr>
            <p:ph type="subTitle" idx="1"/>
          </p:nvPr>
        </p:nvSpPr>
        <p:spPr>
          <a:xfrm>
            <a:off x="3643532" y="2391509"/>
            <a:ext cx="5922500" cy="1997612"/>
          </a:xfrm>
        </p:spPr>
        <p:txBody>
          <a:bodyPr>
            <a:noAutofit/>
          </a:bodyPr>
          <a:lstStyle/>
          <a:p>
            <a:r>
              <a:rPr lang="en-US" sz="6000" dirty="0">
                <a:latin typeface="Andalus" panose="02020603050405020304" pitchFamily="18" charset="-78"/>
                <a:cs typeface="Andalus" panose="02020603050405020304" pitchFamily="18" charset="-78"/>
              </a:rPr>
              <a:t>MELTING POINT DETERMINATION</a:t>
            </a:r>
            <a:endParaRPr lang="ar-IQ" sz="6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41268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6603" y="450166"/>
            <a:ext cx="10564837" cy="4031873"/>
          </a:xfrm>
          <a:prstGeom prst="rect">
            <a:avLst/>
          </a:prstGeom>
        </p:spPr>
        <p:txBody>
          <a:bodyPr wrap="square">
            <a:spAutoFit/>
          </a:bodyPr>
          <a:lstStyle/>
          <a:p>
            <a:pPr algn="just"/>
            <a:r>
              <a:rPr lang="en-US" dirty="0"/>
              <a:t> </a:t>
            </a:r>
            <a:r>
              <a:rPr lang="en-US" sz="3200" dirty="0">
                <a:cs typeface="+mj-cs"/>
              </a:rPr>
              <a:t>Useful physical properties in identifying an organic compound include color , odor , physical state , melting point(M.P.) , boiling point (B.P.) , density (d) , infrared (</a:t>
            </a:r>
            <a:r>
              <a:rPr lang="en-US" sz="3200" dirty="0" err="1">
                <a:cs typeface="+mj-cs"/>
              </a:rPr>
              <a:t>ir</a:t>
            </a:r>
            <a:r>
              <a:rPr lang="en-US" sz="3200" dirty="0">
                <a:cs typeface="+mj-cs"/>
              </a:rPr>
              <a:t>) spectrum , nuclear magnetic (NMR) spectrum  and ultraviolet (UV) spectrum.</a:t>
            </a:r>
          </a:p>
          <a:p>
            <a:pPr algn="just"/>
            <a:r>
              <a:rPr lang="en-US" sz="3200" dirty="0">
                <a:cs typeface="+mj-cs"/>
              </a:rPr>
              <a:t>As long as the physical constants are determined under standard conditions (temperature, pressure, etc.) , they are invariant and therefore useful in helping to determine the identity of unknown substances.</a:t>
            </a:r>
            <a:endParaRPr lang="ar-IQ" sz="3200" dirty="0">
              <a:cs typeface="+mj-cs"/>
            </a:endParaRPr>
          </a:p>
        </p:txBody>
      </p:sp>
    </p:spTree>
    <p:extLst>
      <p:ext uri="{BB962C8B-B14F-4D97-AF65-F5344CB8AC3E}">
        <p14:creationId xmlns:p14="http://schemas.microsoft.com/office/powerpoint/2010/main" val="44603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3046" y="239152"/>
            <a:ext cx="11451102" cy="5016758"/>
          </a:xfrm>
          <a:prstGeom prst="rect">
            <a:avLst/>
          </a:prstGeom>
        </p:spPr>
        <p:txBody>
          <a:bodyPr wrap="square">
            <a:spAutoFit/>
          </a:bodyPr>
          <a:lstStyle/>
          <a:p>
            <a:pPr algn="just"/>
            <a:r>
              <a:rPr lang="en-US" sz="3200" dirty="0">
                <a:latin typeface="Andalus" panose="02020603050405020304" pitchFamily="18" charset="-78"/>
                <a:cs typeface="+mj-cs"/>
              </a:rPr>
              <a:t>The melting point (</a:t>
            </a:r>
            <a:r>
              <a:rPr lang="en-US" sz="3200" dirty="0" err="1">
                <a:latin typeface="Andalus" panose="02020603050405020304" pitchFamily="18" charset="-78"/>
                <a:cs typeface="+mj-cs"/>
              </a:rPr>
              <a:t>mp</a:t>
            </a:r>
            <a:r>
              <a:rPr lang="en-US" sz="3200" dirty="0">
                <a:latin typeface="Andalus" panose="02020603050405020304" pitchFamily="18" charset="-78"/>
                <a:cs typeface="+mj-cs"/>
              </a:rPr>
              <a:t>) of a substance is one of the physical properties that chemists use to identify a substance. </a:t>
            </a:r>
            <a:r>
              <a:rPr lang="en-US" sz="3200" u="sng" dirty="0">
                <a:latin typeface="Andalus" panose="02020603050405020304" pitchFamily="18" charset="-78"/>
                <a:cs typeface="+mj-cs"/>
              </a:rPr>
              <a:t>The melting point of solid crystalline compound is the temperature at which the solid begins to change into liquid under a pressure of one atmosphere, or it is the temperature at which there is equilibrium between liquid and solid states.</a:t>
            </a:r>
            <a:r>
              <a:rPr lang="en-US" sz="3200" dirty="0">
                <a:latin typeface="Andalus" panose="02020603050405020304" pitchFamily="18" charset="-78"/>
                <a:cs typeface="+mj-cs"/>
              </a:rPr>
              <a:t> If the resultant liquid is cooled, solidification will occur at the same temperature, i.e. the melting point and the freezing point for a pure substance are identical. (The melting point is considered as a criterion of purity of a compound and is useful for identification of organic compounds).</a:t>
            </a:r>
            <a:endParaRPr lang="ar-IQ" sz="3200" dirty="0">
              <a:latin typeface="Andalus" panose="02020603050405020304" pitchFamily="18" charset="-78"/>
              <a:cs typeface="+mj-cs"/>
            </a:endParaRPr>
          </a:p>
        </p:txBody>
      </p:sp>
    </p:spTree>
    <p:extLst>
      <p:ext uri="{BB962C8B-B14F-4D97-AF65-F5344CB8AC3E}">
        <p14:creationId xmlns:p14="http://schemas.microsoft.com/office/powerpoint/2010/main" val="316078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151" y="633046"/>
            <a:ext cx="11802793" cy="4524315"/>
          </a:xfrm>
          <a:prstGeom prst="rect">
            <a:avLst/>
          </a:prstGeom>
        </p:spPr>
        <p:txBody>
          <a:bodyPr wrap="square">
            <a:spAutoFit/>
          </a:bodyPr>
          <a:lstStyle/>
          <a:p>
            <a:pPr algn="just"/>
            <a:r>
              <a:rPr lang="en-US" sz="3200" dirty="0">
                <a:cs typeface="+mj-cs"/>
              </a:rPr>
              <a:t>-The freezing point of liquid : is the same temperature as the melting point of its solid. however freezing point are rarely measured in practice because they are more difficult to determine.</a:t>
            </a:r>
          </a:p>
          <a:p>
            <a:pPr algn="just"/>
            <a:r>
              <a:rPr lang="en-US" sz="3200" dirty="0">
                <a:cs typeface="+mj-cs"/>
              </a:rPr>
              <a:t>-Some solid pass directly from the solid state to the gaseous state without first liquefying this phenomenon is called sublimation.</a:t>
            </a:r>
          </a:p>
          <a:p>
            <a:pPr algn="just"/>
            <a:r>
              <a:rPr lang="en-US" sz="3200" dirty="0">
                <a:cs typeface="+mj-cs"/>
              </a:rPr>
              <a:t>-The temperature at which sublimation occurs is called the sublimation point.</a:t>
            </a:r>
          </a:p>
          <a:p>
            <a:pPr algn="just"/>
            <a:r>
              <a:rPr lang="en-US" sz="3200" dirty="0">
                <a:cs typeface="+mj-cs"/>
              </a:rPr>
              <a:t>-Other solids decompose rather than melt the temperature at which a solid decompose is the decompose point.</a:t>
            </a:r>
            <a:endParaRPr lang="ar-IQ" sz="3200" dirty="0">
              <a:cs typeface="+mj-cs"/>
            </a:endParaRPr>
          </a:p>
        </p:txBody>
      </p:sp>
    </p:spTree>
    <p:extLst>
      <p:ext uri="{BB962C8B-B14F-4D97-AF65-F5344CB8AC3E}">
        <p14:creationId xmlns:p14="http://schemas.microsoft.com/office/powerpoint/2010/main" val="218134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0677"/>
            <a:ext cx="12192000" cy="5854488"/>
          </a:xfrm>
          <a:prstGeom prst="rect">
            <a:avLst/>
          </a:prstGeom>
        </p:spPr>
        <p:txBody>
          <a:bodyPr wrap="square">
            <a:spAutoFit/>
          </a:bodyPr>
          <a:lstStyle/>
          <a:p>
            <a:pPr algn="just">
              <a:lnSpc>
                <a:spcPct val="107000"/>
              </a:lnSpc>
              <a:spcAft>
                <a:spcPts val="800"/>
              </a:spcAft>
            </a:pPr>
            <a:r>
              <a:rPr lang="en-US" dirty="0"/>
              <a:t>      </a:t>
            </a:r>
            <a:r>
              <a:rPr lang="en-US" sz="3200" dirty="0">
                <a:cs typeface="+mj-cs"/>
              </a:rPr>
              <a:t>A pure crystalline organic compound usually has a sharp and characteristic melting point range of 0.5 to (1)</a:t>
            </a:r>
            <a:r>
              <a:rPr lang="en-US" sz="3200" baseline="30000" dirty="0">
                <a:latin typeface="Calibri" panose="020F0502020204030204" pitchFamily="34" charset="0"/>
                <a:ea typeface="Calibri" panose="020F0502020204030204" pitchFamily="34" charset="0"/>
                <a:cs typeface="Arial" panose="020B0604020202020204" pitchFamily="34" charset="0"/>
              </a:rPr>
              <a:t> 0</a:t>
            </a:r>
            <a:r>
              <a:rPr lang="en-US" sz="3200" dirty="0">
                <a:latin typeface="Calibri" panose="020F0502020204030204" pitchFamily="34" charset="0"/>
                <a:ea typeface="Calibri" panose="020F0502020204030204" pitchFamily="34" charset="0"/>
                <a:cs typeface="Arial" panose="020B0604020202020204" pitchFamily="34" charset="0"/>
              </a:rPr>
              <a:t>C .</a:t>
            </a:r>
            <a:r>
              <a:rPr lang="en-US" sz="3200" dirty="0">
                <a:cs typeface="+mj-cs"/>
              </a:rPr>
              <a:t>The “melting point range” is determined by recording the temperature at which melting first T1 begins and the temperature at which melting is complete T2. You may recall that impurities depress the melting (freezing) point of a substance. They also increase the range of melting. When a sample melts at a lower than expected temperature over an extended range, this is a sign that the sample was not pure. The same idea will apply for pure organic compounds if they undergo slight decomposition before reaching the melting point. The decomposition products act as impurities that decrease the melting point and increase the melting point range.</a:t>
            </a:r>
            <a:endParaRPr lang="ar-IQ" sz="3200" dirty="0">
              <a:cs typeface="+mj-cs"/>
            </a:endParaRPr>
          </a:p>
        </p:txBody>
      </p:sp>
    </p:spTree>
    <p:extLst>
      <p:ext uri="{BB962C8B-B14F-4D97-AF65-F5344CB8AC3E}">
        <p14:creationId xmlns:p14="http://schemas.microsoft.com/office/powerpoint/2010/main" val="2467900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38" y="804520"/>
            <a:ext cx="5008099" cy="616318"/>
          </a:xfrm>
        </p:spPr>
        <p:txBody>
          <a:bodyPr/>
          <a:lstStyle/>
          <a:p>
            <a:r>
              <a:rPr lang="en-US" dirty="0"/>
              <a:t>Factors Influencing</a:t>
            </a:r>
            <a:endParaRPr lang="ar-IQ" dirty="0"/>
          </a:p>
        </p:txBody>
      </p:sp>
      <p:sp>
        <p:nvSpPr>
          <p:cNvPr id="3" name="Content Placeholder 2"/>
          <p:cNvSpPr>
            <a:spLocks noGrp="1"/>
          </p:cNvSpPr>
          <p:nvPr>
            <p:ph idx="1"/>
          </p:nvPr>
        </p:nvSpPr>
        <p:spPr>
          <a:xfrm>
            <a:off x="267286" y="1420838"/>
            <a:ext cx="11648049" cy="4045507"/>
          </a:xfrm>
        </p:spPr>
        <p:txBody>
          <a:bodyPr>
            <a:normAutofit fontScale="92500"/>
          </a:bodyPr>
          <a:lstStyle/>
          <a:p>
            <a:endParaRPr lang="en-US" dirty="0"/>
          </a:p>
          <a:p>
            <a:pPr algn="l" rtl="0"/>
            <a:r>
              <a:rPr lang="en-US" sz="3600" dirty="0"/>
              <a:t>1-</a:t>
            </a:r>
            <a:r>
              <a:rPr lang="en-US" dirty="0"/>
              <a:t>	</a:t>
            </a:r>
            <a:r>
              <a:rPr lang="en-US" sz="3500" dirty="0">
                <a:cs typeface="+mj-cs"/>
              </a:rPr>
              <a:t>Molecular Weight: Increase molecular weight Leads to  increase melting point. Why?</a:t>
            </a:r>
          </a:p>
          <a:p>
            <a:pPr algn="l" rtl="0"/>
            <a:r>
              <a:rPr lang="en-US" sz="3500" dirty="0">
                <a:cs typeface="+mj-cs"/>
              </a:rPr>
              <a:t>2-	Impurity of compound :  organic impurity  and inorganic leads to decrease melting point  and increases meting point range.</a:t>
            </a:r>
          </a:p>
          <a:p>
            <a:pPr algn="l" rtl="0"/>
            <a:r>
              <a:rPr lang="en-US" sz="3500" dirty="0">
                <a:cs typeface="+mj-cs"/>
              </a:rPr>
              <a:t>3-	Wetness increases melting point because H-bonds.</a:t>
            </a:r>
          </a:p>
          <a:p>
            <a:endParaRPr lang="en-US" sz="3500" dirty="0"/>
          </a:p>
          <a:p>
            <a:pPr algn="l" rtl="0"/>
            <a:endParaRPr lang="ar-IQ" dirty="0"/>
          </a:p>
        </p:txBody>
      </p:sp>
    </p:spTree>
    <p:extLst>
      <p:ext uri="{BB962C8B-B14F-4D97-AF65-F5344CB8AC3E}">
        <p14:creationId xmlns:p14="http://schemas.microsoft.com/office/powerpoint/2010/main" val="174727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18" y="253218"/>
            <a:ext cx="11830930" cy="5016758"/>
          </a:xfrm>
          <a:prstGeom prst="rect">
            <a:avLst/>
          </a:prstGeom>
        </p:spPr>
        <p:txBody>
          <a:bodyPr wrap="square">
            <a:spAutoFit/>
          </a:bodyPr>
          <a:lstStyle/>
          <a:p>
            <a:pPr algn="just"/>
            <a:r>
              <a:rPr lang="en-US" sz="3200" dirty="0">
                <a:cs typeface="+mj-cs"/>
              </a:rPr>
              <a:t>A technique known as a “mixed melting point” may be used as additional evidence in identifying a given compound. Suppose that you have two solid samples (A and B) with the same melting point. If you do not know whether these two samples are the same or different, you can mix them and measure the melting point for the resultant mixture. If A and B are different, one of them will act as an impurity for the other and the measured melting point will be lower than the original one with a higher melting point range. On the other hand, if the measured melting point is the same as the original one, A and B represent the same compound</a:t>
            </a:r>
            <a:endParaRPr lang="ar-IQ" sz="3200" dirty="0">
              <a:cs typeface="+mj-cs"/>
            </a:endParaRPr>
          </a:p>
        </p:txBody>
      </p:sp>
    </p:spTree>
    <p:extLst>
      <p:ext uri="{BB962C8B-B14F-4D97-AF65-F5344CB8AC3E}">
        <p14:creationId xmlns:p14="http://schemas.microsoft.com/office/powerpoint/2010/main" val="72893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354" y="239150"/>
            <a:ext cx="11254154" cy="6327886"/>
          </a:xfrm>
          <a:prstGeom prst="rect">
            <a:avLst/>
          </a:prstGeom>
        </p:spPr>
        <p:txBody>
          <a:bodyPr wrap="square">
            <a:spAutoFit/>
          </a:bodyPr>
          <a:lstStyle/>
          <a:p>
            <a:pPr lvl="0" defTabSz="914400">
              <a:lnSpc>
                <a:spcPct val="107000"/>
              </a:lnSpc>
              <a:spcAft>
                <a:spcPts val="800"/>
              </a:spcAft>
            </a:pPr>
            <a:r>
              <a:rPr lang="en-US" sz="4000"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Recipes Oil bath:</a:t>
            </a:r>
          </a:p>
          <a:p>
            <a:pPr marL="342900" lvl="0" indent="-342900" algn="just" defTabSz="914400">
              <a:lnSpc>
                <a:spcPct val="107000"/>
              </a:lnSpc>
              <a:buFont typeface="+mj-lt"/>
              <a:buAutoNum type="arabicPeriod"/>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Has a  high boiling point reaches 300 C.</a:t>
            </a:r>
          </a:p>
          <a:p>
            <a:pPr marL="342900" lvl="0" indent="-342900" algn="just" defTabSz="914400">
              <a:lnSpc>
                <a:spcPct val="107000"/>
              </a:lnSpc>
              <a:spcAft>
                <a:spcPts val="800"/>
              </a:spcAft>
              <a:buFont typeface="+mj-lt"/>
              <a:buAutoNum type="arabicPeriod"/>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Does not liberate toxic fumes.</a:t>
            </a:r>
          </a:p>
          <a:p>
            <a:pPr lvl="0" algn="just" defTabSz="914400">
              <a:lnSpc>
                <a:spcPct val="107000"/>
              </a:lnSpc>
              <a:spcAft>
                <a:spcPts val="800"/>
              </a:spcAft>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3- It has a higher density than the density of water, which helps to deliver heat to the material in a calm and harmonious.</a:t>
            </a:r>
          </a:p>
          <a:p>
            <a:pPr lvl="0" algn="just" defTabSz="914400">
              <a:lnSpc>
                <a:spcPct val="107000"/>
              </a:lnSpc>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4-Has a high transparency so that vision through .</a:t>
            </a:r>
          </a:p>
          <a:p>
            <a:pPr lvl="0" algn="just" defTabSz="914400">
              <a:lnSpc>
                <a:spcPct val="107000"/>
              </a:lnSpc>
            </a:pPr>
            <a:r>
              <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5-Does not come apart.</a:t>
            </a:r>
          </a:p>
          <a:p>
            <a:pPr lvl="0" algn="just" defTabSz="914400">
              <a:lnSpc>
                <a:spcPct val="107000"/>
              </a:lnSpc>
            </a:pPr>
            <a:endParaRPr lang="en-US" sz="4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111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DF8206B-2079-4EFF-8339-BA3AEEDA28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5948" y="424070"/>
            <a:ext cx="9621077" cy="5516217"/>
          </a:xfrm>
          <a:prstGeom prst="rect">
            <a:avLst/>
          </a:prstGeom>
        </p:spPr>
      </p:pic>
    </p:spTree>
    <p:extLst>
      <p:ext uri="{BB962C8B-B14F-4D97-AF65-F5344CB8AC3E}">
        <p14:creationId xmlns:p14="http://schemas.microsoft.com/office/powerpoint/2010/main" val="19912044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355</TotalTime>
  <Words>639</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Andalus</vt:lpstr>
      <vt:lpstr>Arial</vt:lpstr>
      <vt:lpstr>Calibri</vt:lpstr>
      <vt:lpstr>Gill Sans MT</vt:lpstr>
      <vt:lpstr>Times New Roman</vt:lpstr>
      <vt:lpstr>Gallery</vt:lpstr>
      <vt:lpstr>Experiment 3</vt:lpstr>
      <vt:lpstr>PowerPoint Presentation</vt:lpstr>
      <vt:lpstr>PowerPoint Presentation</vt:lpstr>
      <vt:lpstr>PowerPoint Presentation</vt:lpstr>
      <vt:lpstr>PowerPoint Presentation</vt:lpstr>
      <vt:lpstr>Factors Influencing</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1</dc:title>
  <dc:creator>Sura</dc:creator>
  <cp:lastModifiedBy>Sura</cp:lastModifiedBy>
  <cp:revision>15</cp:revision>
  <dcterms:created xsi:type="dcterms:W3CDTF">2017-02-24T11:46:00Z</dcterms:created>
  <dcterms:modified xsi:type="dcterms:W3CDTF">2018-02-24T12:13:26Z</dcterms:modified>
</cp:coreProperties>
</file>