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1" r:id="rId6"/>
    <p:sldId id="262" r:id="rId7"/>
    <p:sldId id="266" r:id="rId8"/>
    <p:sldId id="267" r:id="rId9"/>
    <p:sldId id="268" r:id="rId10"/>
    <p:sldId id="265" r:id="rId11"/>
    <p:sldId id="269" r:id="rId12"/>
    <p:sldId id="277" r:id="rId13"/>
    <p:sldId id="281" r:id="rId14"/>
    <p:sldId id="282" r:id="rId15"/>
    <p:sldId id="283" r:id="rId16"/>
    <p:sldId id="279" r:id="rId17"/>
    <p:sldId id="270" r:id="rId18"/>
    <p:sldId id="275" r:id="rId19"/>
    <p:sldId id="272" r:id="rId20"/>
    <p:sldId id="271" r:id="rId21"/>
    <p:sldId id="273" r:id="rId2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50874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9590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91995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73737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25838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422846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72929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92225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410855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9825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29953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6D4E-AA71-45D8-9EF1-E8390A3F7254}" type="datetimeFigureOut">
              <a:rPr lang="ar-IQ" smtClean="0"/>
              <a:pPr/>
              <a:t>07/02/1438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D384-9A50-461D-87FC-841663A60F2D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9959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Estimation of Hemoglobin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112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1470341" cy="7879977"/>
          </a:xfrm>
        </p:spPr>
        <p:txBody>
          <a:bodyPr/>
          <a:lstStyle/>
          <a:p>
            <a:pPr algn="just"/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 smtClean="0"/>
              <a:t>   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981635" y="388734"/>
            <a:ext cx="9856693" cy="502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b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Types of anemia: </a:t>
            </a:r>
            <a:endParaRPr lang="en-US" sz="24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l"/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Iron deficiency anemia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commonest  cause of anemia in most parts of the world cause either due to loss of iron due to bleeding or an inadequate diet or mal-absorption.</a:t>
            </a:r>
            <a:endParaRPr lang="ar-IQ" sz="24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l"/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l"/>
            <a:endParaRPr lang="en-US" sz="16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l"/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Megaloblastic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anemia: 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caused by deficiency of vitamin B12 or folate deficiency or both of them.</a:t>
            </a:r>
          </a:p>
          <a:p>
            <a:pPr lvl="0" algn="l"/>
            <a:endParaRPr lang="en-US" sz="24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l" rtl="0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Pernicious anemia :- </a:t>
            </a:r>
            <a:r>
              <a:rPr lang="en-US" sz="2400" b="1" dirty="0"/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autoimmune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 of gastric parietal cells (and autoantibody inactivation of intrinsic factor) leading to a lack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intrinsic factor which important for vitamin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bsorption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gut.</a:t>
            </a:r>
            <a:endParaRPr lang="en-US" sz="24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l"/>
            <a:endParaRPr lang="en-US" sz="105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1" algn="l" defTabSz="871538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9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1470341" cy="6468035"/>
          </a:xfrm>
        </p:spPr>
        <p:txBody>
          <a:bodyPr/>
          <a:lstStyle/>
          <a:p>
            <a:pPr algn="just"/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ar-IQ" dirty="0"/>
          </a:p>
        </p:txBody>
      </p:sp>
      <p:sp>
        <p:nvSpPr>
          <p:cNvPr id="2" name="Rectangle 1"/>
          <p:cNvSpPr/>
          <p:nvPr/>
        </p:nvSpPr>
        <p:spPr>
          <a:xfrm>
            <a:off x="954741" y="309283"/>
            <a:ext cx="10354235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Hemolytic anemia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includes </a:t>
            </a:r>
          </a:p>
          <a:p>
            <a:pPr lvl="1" algn="l" defTabSz="871538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1-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Hereditary spherocytosis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:-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Deficiency of </a:t>
            </a:r>
            <a:r>
              <a:rPr lang="en-US" sz="2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spectrin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(red cell membrane protein) leading to abnormal   shape of RBC (spherical) instead of biconcave shape leading to their destruction in spleen. &amp; they will become more susceptible to osmotic </a:t>
            </a:r>
            <a:r>
              <a:rPr lang="en-US" sz="2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lysis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pPr lvl="1" algn="l" defTabSz="871538"/>
            <a:endParaRPr lang="en-US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1" algn="l" defTabSz="871538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2-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Glucose 6 Phosphate dehydrogenase deficiency</a:t>
            </a:r>
          </a:p>
          <a:p>
            <a:pPr algn="l" defTabSz="871538"/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Favism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(hemolytic anemia from the ingestion of the broad beans)    </a:t>
            </a:r>
          </a:p>
          <a:p>
            <a:pPr marL="0" lvl="1" algn="just" rtl="0"/>
            <a:endParaRPr lang="en-US" sz="24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0" lvl="1" algn="just" rtl="0"/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3-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Hemoglobinopathies :</a:t>
            </a:r>
          </a:p>
          <a:p>
            <a:pPr algn="just" rtl="0"/>
            <a:endParaRPr lang="en-US" sz="11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Sickle cell anemia: 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there in alteration in amino acid sequence of polypeptide chains of the globin fraction of hemoglobin e.g. hemoglobin S found in sickle cell anemia</a:t>
            </a:r>
          </a:p>
          <a:p>
            <a:pPr algn="l" rtl="0"/>
            <a:endParaRPr lang="en-US" sz="1600" b="1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Thalassaemia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it is  an inherited  impairment of hemoglobin production, in which there is partial or complete failure to synthesize a specific type of globin chain.</a:t>
            </a:r>
          </a:p>
          <a:p>
            <a:pPr algn="l" rtl="0"/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l" rtl="0"/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5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223" y="363071"/>
            <a:ext cx="10582835" cy="6118411"/>
          </a:xfrm>
        </p:spPr>
        <p:txBody>
          <a:bodyPr>
            <a:normAutofit/>
          </a:bodyPr>
          <a:lstStyle/>
          <a:p>
            <a:pPr algn="l"/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l" rtl="0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4-Acquired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hemolytic anemia</a:t>
            </a:r>
          </a:p>
          <a:p>
            <a:pPr algn="l" rtl="0"/>
            <a:r>
              <a:rPr lang="en-US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Autoimmune hemolytic anemia</a:t>
            </a:r>
          </a:p>
          <a:p>
            <a:pPr algn="l" rtl="0"/>
            <a:r>
              <a:rPr lang="en-US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Hemolytic disease of newborn</a:t>
            </a:r>
          </a:p>
          <a:p>
            <a:pPr algn="l" rtl="0"/>
            <a:r>
              <a:rPr lang="en-US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ABO incompatibility </a:t>
            </a:r>
          </a:p>
          <a:p>
            <a:pPr algn="l" rtl="0"/>
            <a:r>
              <a:rPr lang="en-US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Rhesus (Rh) </a:t>
            </a: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incompatibility</a:t>
            </a:r>
          </a:p>
          <a:p>
            <a:pPr algn="l" rtl="0"/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l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5-Anemia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of chronic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disease.</a:t>
            </a:r>
          </a:p>
          <a:p>
            <a:pPr algn="l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5551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1" y="454772"/>
            <a:ext cx="6060142" cy="6169137"/>
          </a:xfrm>
        </p:spPr>
      </p:pic>
    </p:spTree>
    <p:extLst>
      <p:ext uri="{BB962C8B-B14F-4D97-AF65-F5344CB8AC3E}">
        <p14:creationId xmlns="" xmlns:p14="http://schemas.microsoft.com/office/powerpoint/2010/main" val="1903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75" y="2133599"/>
            <a:ext cx="5119625" cy="40433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18" y="2111325"/>
            <a:ext cx="5592082" cy="4043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50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88" y="770965"/>
            <a:ext cx="8838482" cy="5665694"/>
          </a:xfrm>
        </p:spPr>
      </p:pic>
    </p:spTree>
    <p:extLst>
      <p:ext uri="{BB962C8B-B14F-4D97-AF65-F5344CB8AC3E}">
        <p14:creationId xmlns="" xmlns:p14="http://schemas.microsoft.com/office/powerpoint/2010/main" val="32450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0008"/>
            <a:ext cx="8014447" cy="6726197"/>
          </a:xfrm>
        </p:spPr>
      </p:pic>
    </p:spTree>
    <p:extLst>
      <p:ext uri="{BB962C8B-B14F-4D97-AF65-F5344CB8AC3E}">
        <p14:creationId xmlns="" xmlns:p14="http://schemas.microsoft.com/office/powerpoint/2010/main" val="29719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1470341" cy="6468035"/>
          </a:xfrm>
        </p:spPr>
        <p:txBody>
          <a:bodyPr/>
          <a:lstStyle/>
          <a:p>
            <a:pPr algn="just"/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ar-IQ" dirty="0"/>
          </a:p>
        </p:txBody>
      </p:sp>
      <p:sp>
        <p:nvSpPr>
          <p:cNvPr id="2" name="Rectangle 1"/>
          <p:cNvSpPr/>
          <p:nvPr/>
        </p:nvSpPr>
        <p:spPr>
          <a:xfrm>
            <a:off x="887506" y="201705"/>
            <a:ext cx="109459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SAHLI’S  METHOD</a:t>
            </a:r>
          </a:p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All </a:t>
            </a:r>
            <a:r>
              <a:rPr lang="en-US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Hb</a:t>
            </a:r>
            <a:r>
              <a:rPr lang="en-US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is converted into acid </a:t>
            </a:r>
            <a:r>
              <a:rPr lang="en-US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hematine</a:t>
            </a:r>
            <a:r>
              <a:rPr lang="en-US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and the intensity of the color is measured by comparing it with the standered</a:t>
            </a:r>
          </a:p>
          <a:p>
            <a:pPr algn="l" rtl="0"/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l" rtl="0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Sahli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Haemometer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consists of</a:t>
            </a:r>
          </a:p>
          <a:p>
            <a:pPr algn="l" rtl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 color standard </a:t>
            </a:r>
          </a:p>
          <a:p>
            <a:pPr lvl="0" algn="l" rtl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Pipette marked to contain 20 microliter of blood.</a:t>
            </a:r>
          </a:p>
          <a:p>
            <a:pPr lvl="0" algn="l" rtl="0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Graduated tube </a:t>
            </a:r>
          </a:p>
          <a:p>
            <a:pPr lvl="0" algn="l" rtl="0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Distilled water (D.W.)</a:t>
            </a:r>
          </a:p>
          <a:p>
            <a:pPr lvl="0" algn="l" rtl="0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0.1 normal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HCl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l" rtl="0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Anticoagulated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whole blood or capillary blood can be used.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8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1470341" cy="6468035"/>
          </a:xfrm>
        </p:spPr>
        <p:txBody>
          <a:bodyPr/>
          <a:lstStyle/>
          <a:p>
            <a:pPr algn="just"/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59" y="82922"/>
            <a:ext cx="974911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82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1470341" cy="6468035"/>
          </a:xfrm>
        </p:spPr>
        <p:txBody>
          <a:bodyPr/>
          <a:lstStyle/>
          <a:p>
            <a:pPr algn="just"/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41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141" y="430306"/>
            <a:ext cx="11040035" cy="622598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the RBC.</a:t>
            </a:r>
          </a:p>
          <a:p>
            <a:pPr algn="l" rtl="0"/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Responsible for carrying oxygen to all cells in the body.</a:t>
            </a:r>
          </a:p>
          <a:p>
            <a:pPr algn="l" rtl="0"/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Also binds to carbon dioxide and carries it to the lungs from the cells to be released.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Buffer against change in [H</a:t>
            </a:r>
            <a:r>
              <a:rPr lang="en-US" b="1" baseline="300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]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detection can also gives the health care worker an idea about:-</a:t>
            </a:r>
          </a:p>
          <a:p>
            <a:pPr marL="342900" indent="625475" algn="l" rtl="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atient’s oxygen carrying capacity</a:t>
            </a:r>
          </a:p>
          <a:p>
            <a:pPr marL="342900" indent="625475" algn="l" rtl="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Current blood loss and recovery from blood loss</a:t>
            </a:r>
          </a:p>
          <a:p>
            <a:pPr marL="342900" indent="625475" algn="l" rtl="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reatment of RBC disorders, like anemia.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610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1470341" cy="6468035"/>
          </a:xfrm>
        </p:spPr>
        <p:txBody>
          <a:bodyPr/>
          <a:lstStyle/>
          <a:p>
            <a:pPr algn="just"/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ar-IQ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999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58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1470341" cy="6468035"/>
          </a:xfrm>
        </p:spPr>
        <p:txBody>
          <a:bodyPr/>
          <a:lstStyle/>
          <a:p>
            <a:pPr algn="just"/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ar-IQ" dirty="0"/>
          </a:p>
        </p:txBody>
      </p:sp>
      <p:sp>
        <p:nvSpPr>
          <p:cNvPr id="2" name="Rectangle 1"/>
          <p:cNvSpPr/>
          <p:nvPr/>
        </p:nvSpPr>
        <p:spPr>
          <a:xfrm>
            <a:off x="900953" y="376518"/>
            <a:ext cx="824304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Procedure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0" algn="l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Fill the graduated tube to mark (2 or 10) with 0.1 normal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HCl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pPr lvl="0" algn="l" rtl="0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Draw blood by hemoglobin pipette to mark 20Ml</a:t>
            </a:r>
          </a:p>
          <a:p>
            <a:pPr lvl="0" algn="l" rtl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Dip the tip of the pipette in the graduated tube to blow the blood into the tube, mix content with stirrer.</a:t>
            </a:r>
          </a:p>
          <a:p>
            <a:pPr lvl="0" algn="l" rtl="0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Place the tube in 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hemoglobinometer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for 10 minutes for complete reaction</a:t>
            </a:r>
          </a:p>
          <a:p>
            <a:pPr marL="342900" lvl="0" indent="-342900" algn="l" rtl="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Add drop by drop D.W. until the color in the graduated tube is identical to the color of the standard.</a:t>
            </a:r>
          </a:p>
          <a:p>
            <a:pPr lvl="0" algn="l" rtl="0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342900" lvl="0" indent="-342900"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Read the result in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/dl.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0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411" y="147917"/>
            <a:ext cx="11295529" cy="6521823"/>
          </a:xfrm>
        </p:spPr>
        <p:txBody>
          <a:bodyPr>
            <a:normAutofit fontScale="70000" lnSpcReduction="20000"/>
          </a:bodyPr>
          <a:lstStyle/>
          <a:p>
            <a:r>
              <a:rPr lang="en-US" sz="69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Hemoglobin</a:t>
            </a:r>
          </a:p>
          <a:p>
            <a:pPr marL="342900" indent="-342900" algn="l" rt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9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Makes up 98% of the protein found in the RBC and Gives blood its red color.</a:t>
            </a:r>
          </a:p>
          <a:p>
            <a:pPr marL="342900" indent="-342900" algn="l" rt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Composed of two parts….</a:t>
            </a:r>
          </a:p>
          <a:p>
            <a:pPr marL="914400" indent="-457200" algn="l"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900" b="1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Heme</a:t>
            </a:r>
            <a:r>
              <a:rPr lang="en-US" sz="29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, 4 iron atoms in the ferrous state (Fe2+) and </a:t>
            </a:r>
            <a:r>
              <a:rPr lang="en-US" sz="3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porphyrin ring </a:t>
            </a:r>
            <a:endParaRPr lang="en-US" sz="2900" b="1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914400" indent="-457200" algn="l" rtl="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9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Globin , 4 protein chains</a:t>
            </a:r>
          </a:p>
          <a:p>
            <a:pPr marL="342900" indent="-342900" algn="l" rt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The most common globin forms are alpha and beta chains.</a:t>
            </a:r>
          </a:p>
          <a:p>
            <a:pPr marL="342900" indent="-342900" algn="l" rt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Hemoglobin's are named based on the structure of the protein chain that is present.</a:t>
            </a:r>
          </a:p>
          <a:p>
            <a:pPr marL="1317625" indent="-457200" algn="l" rtl="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9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Hemoglobin A , 95-98% of adult hemoglobin</a:t>
            </a:r>
          </a:p>
          <a:p>
            <a:pPr marL="1317625" indent="-457200" algn="l" rtl="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9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Hemoglobin A2 , 3-5% of adult hemoglobin</a:t>
            </a:r>
          </a:p>
          <a:p>
            <a:pPr marL="1317625" indent="-457200" algn="l" rtl="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9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Hemoglobin F , normal fetal hemoglobin, &lt;1% of adult hemoglobin</a:t>
            </a:r>
          </a:p>
          <a:p>
            <a:pPr marL="1317625" indent="-457200" algn="l" rtl="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9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Hemoglobin S , abnormal hemoglobin found in sickle cell anemia</a:t>
            </a:r>
          </a:p>
          <a:p>
            <a:pPr algn="l">
              <a:lnSpc>
                <a:spcPct val="170000"/>
              </a:lnSpc>
            </a:pPr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70000"/>
              </a:lnSpc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170000"/>
              </a:lnSpc>
            </a:pP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7507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1672"/>
            <a:ext cx="10437843" cy="5217458"/>
          </a:xfrm>
        </p:spPr>
      </p:pic>
    </p:spTree>
    <p:extLst>
      <p:ext uri="{BB962C8B-B14F-4D97-AF65-F5344CB8AC3E}">
        <p14:creationId xmlns="" xmlns:p14="http://schemas.microsoft.com/office/powerpoint/2010/main" val="15650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412" y="322729"/>
            <a:ext cx="11134164" cy="6252883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Normal value</a:t>
            </a: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Male 13.5-17.5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gm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/dl</a:t>
            </a: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Female 11.5-15.5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gm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/dl</a:t>
            </a:r>
          </a:p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Newborn 21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gm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/dl</a:t>
            </a:r>
          </a:p>
          <a:p>
            <a:pPr algn="l"/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endParaRPr lang="ar-IQ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" y="27432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63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0703859" cy="646803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Medical application</a:t>
            </a:r>
          </a:p>
          <a:p>
            <a:pPr algn="l"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The body  will respond for the decrease in </a:t>
            </a:r>
            <a:r>
              <a:rPr lang="en-US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haemoglobin</a:t>
            </a: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level (for slightly lower than normal </a:t>
            </a:r>
            <a:r>
              <a:rPr lang="en-US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haemoglobin</a:t>
            </a: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levels) as a compensatory mechanism:-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The heart will beat faster and more forcefully.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The lungs increase the amount of air they move each minute to increase the amount of oxygen they deliver to the blood. </a:t>
            </a:r>
          </a:p>
          <a:p>
            <a:pPr algn="l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when the level drops too low for us, we start to feel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tired, breathless </a:t>
            </a: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and may start to run into problems with too little oxygen getting to important organs like the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heart and brain</a:t>
            </a: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This can cause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palpitations, angina (chest pains), headache or dizzy spells</a:t>
            </a:r>
            <a:r>
              <a:rPr lang="en-US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7713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1470341" cy="6468035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2" name="Rectangle 1"/>
          <p:cNvSpPr/>
          <p:nvPr/>
        </p:nvSpPr>
        <p:spPr>
          <a:xfrm>
            <a:off x="416859" y="349624"/>
            <a:ext cx="102601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Haemoglobin and High Altitudes</a:t>
            </a:r>
          </a:p>
          <a:p>
            <a:pPr algn="l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</a:t>
            </a:r>
          </a:p>
          <a:p>
            <a:pPr algn="l"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People living at high altitudes have developed unique and often different ways to cope with the reduced amount of oxygen available at higher altitudes. </a:t>
            </a:r>
          </a:p>
          <a:p>
            <a:pPr algn="l">
              <a:buNone/>
            </a:pPr>
            <a:endParaRPr lang="en-US" sz="24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Natives of the Andes Mountains in South America have a higher concentration of </a:t>
            </a:r>
            <a:r>
              <a:rPr lang="en-US" sz="2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haemoglobin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in their blood, allowing more oxygen to be carried by the same volume of blood.  However, there are other means of coping with high altitudes. </a:t>
            </a:r>
          </a:p>
          <a:p>
            <a:pPr algn="l">
              <a:buNone/>
            </a:pPr>
            <a:endParaRPr lang="en-US" sz="24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For instance, the people living in the Tibetan Plateau have doubled their nitric oxide levels.  Nitric oxide is a blood vessel dilator, which is thought to boost the uptake of oxygen</a:t>
            </a:r>
            <a:r>
              <a:rPr lang="en-US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4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1470341" cy="6468035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2" name="Rectangle 1"/>
          <p:cNvSpPr/>
          <p:nvPr/>
        </p:nvSpPr>
        <p:spPr>
          <a:xfrm>
            <a:off x="1223682" y="833717"/>
            <a:ext cx="90902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Variant forms of hemoglobin</a:t>
            </a:r>
          </a:p>
          <a:p>
            <a:pPr algn="l"/>
            <a:endParaRPr lang="en-US" sz="2400" b="1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2400" b="1" u="sng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Oxyhemoglobin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hemoglobin combined with oxygen.</a:t>
            </a:r>
          </a:p>
          <a:p>
            <a:pPr algn="l">
              <a:buNone/>
            </a:pPr>
            <a:endParaRPr lang="en-US" sz="2400" b="1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2400" b="1" u="sng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Carbaminohemoglobin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hemoglobin combined with CO2.</a:t>
            </a:r>
          </a:p>
          <a:p>
            <a:pPr algn="l">
              <a:buNone/>
            </a:pPr>
            <a:endParaRPr lang="en-US" sz="2400" b="1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2400" b="1" u="sng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Methemoglobin</a:t>
            </a:r>
            <a:r>
              <a:rPr lang="en-US" sz="24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Ferrous iron in converted into ferric iron.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73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41" y="201705"/>
            <a:ext cx="11470341" cy="646803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Medical conditions</a:t>
            </a:r>
          </a:p>
          <a:p>
            <a:pPr algn="l"/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anemia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:- is a decrease of hemoglobin concentration.</a:t>
            </a:r>
          </a:p>
          <a:p>
            <a:pPr algn="l"/>
            <a:endParaRPr lang="en-US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Polycythemia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:-  is an increase of </a:t>
            </a:r>
            <a:r>
              <a:rPr 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Hb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oncentration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/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8004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790</Words>
  <Application>Microsoft Office PowerPoint</Application>
  <PresentationFormat>Custom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Estimation of Hemoglobin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of Hemoglobin</dc:title>
  <dc:creator>alsafi</dc:creator>
  <cp:lastModifiedBy>IRAQ_ISP</cp:lastModifiedBy>
  <cp:revision>27</cp:revision>
  <dcterms:created xsi:type="dcterms:W3CDTF">2016-03-12T08:21:24Z</dcterms:created>
  <dcterms:modified xsi:type="dcterms:W3CDTF">2016-11-07T06:59:23Z</dcterms:modified>
</cp:coreProperties>
</file>