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sldIdLst>
    <p:sldId id="256" r:id="rId2"/>
    <p:sldId id="274" r:id="rId3"/>
    <p:sldId id="257" r:id="rId4"/>
    <p:sldId id="258" r:id="rId5"/>
    <p:sldId id="259" r:id="rId6"/>
    <p:sldId id="260" r:id="rId7"/>
    <p:sldId id="261" r:id="rId8"/>
    <p:sldId id="262" r:id="rId9"/>
    <p:sldId id="263" r:id="rId10"/>
    <p:sldId id="264" r:id="rId11"/>
    <p:sldId id="275" r:id="rId12"/>
    <p:sldId id="276" r:id="rId13"/>
    <p:sldId id="265" r:id="rId14"/>
    <p:sldId id="279" r:id="rId15"/>
    <p:sldId id="266" r:id="rId16"/>
    <p:sldId id="278" r:id="rId17"/>
    <p:sldId id="267" r:id="rId18"/>
    <p:sldId id="268" r:id="rId19"/>
    <p:sldId id="270" r:id="rId20"/>
    <p:sldId id="273" r:id="rId21"/>
    <p:sldId id="271" r:id="rId22"/>
    <p:sldId id="272"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113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37E7C2AC-259A-4A05-B600-BED25800A41D}" type="datetimeFigureOut">
              <a:rPr lang="en-US" smtClean="0"/>
              <a:t>2/24/2017</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CBCE978E-E7BC-4AD5-BCC7-944DD3010CCE}"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7E7C2AC-259A-4A05-B600-BED25800A41D}" type="datetimeFigureOut">
              <a:rPr lang="en-US" smtClean="0"/>
              <a:t>2/24/2017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CE978E-E7BC-4AD5-BCC7-944DD3010CC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7E7C2AC-259A-4A05-B600-BED25800A41D}" type="datetimeFigureOut">
              <a:rPr lang="en-US" smtClean="0"/>
              <a:t>2/24/2017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CE978E-E7BC-4AD5-BCC7-944DD3010CC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37E7C2AC-259A-4A05-B600-BED25800A41D}" type="datetimeFigureOut">
              <a:rPr lang="en-US" smtClean="0"/>
              <a:t>2/24/2017</a:t>
            </a:fld>
            <a:endParaRPr lang="en-US"/>
          </a:p>
        </p:txBody>
      </p:sp>
      <p:sp>
        <p:nvSpPr>
          <p:cNvPr id="9" name="Slide Number Placeholder 8"/>
          <p:cNvSpPr>
            <a:spLocks noGrp="1"/>
          </p:cNvSpPr>
          <p:nvPr>
            <p:ph type="sldNum" sz="quarter" idx="15"/>
          </p:nvPr>
        </p:nvSpPr>
        <p:spPr/>
        <p:txBody>
          <a:bodyPr rtlCol="0"/>
          <a:lstStyle/>
          <a:p>
            <a:fld id="{CBCE978E-E7BC-4AD5-BCC7-944DD3010CCE}" type="slidenum">
              <a:rPr lang="en-US" smtClean="0"/>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37E7C2AC-259A-4A05-B600-BED25800A41D}" type="datetimeFigureOut">
              <a:rPr lang="en-US" smtClean="0"/>
              <a:t>2/24/2017</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CBCE978E-E7BC-4AD5-BCC7-944DD3010CCE}"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37E7C2AC-259A-4A05-B600-BED25800A41D}" type="datetimeFigureOut">
              <a:rPr lang="en-US" smtClean="0"/>
              <a:t>2/24/2017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CE978E-E7BC-4AD5-BCC7-944DD3010CCE}" type="slidenum">
              <a:rPr lang="en-US" smtClean="0"/>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37E7C2AC-259A-4A05-B600-BED25800A41D}" type="datetimeFigureOut">
              <a:rPr lang="en-US" smtClean="0"/>
              <a:t>2/24/2017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CE978E-E7BC-4AD5-BCC7-944DD3010CCE}" type="slidenum">
              <a:rPr lang="en-US" smtClean="0"/>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37E7C2AC-259A-4A05-B600-BED25800A41D}" type="datetimeFigureOut">
              <a:rPr lang="en-US" smtClean="0"/>
              <a:t>2/24/2017</a:t>
            </a:fld>
            <a:endParaRPr lang="en-US"/>
          </a:p>
        </p:txBody>
      </p:sp>
      <p:sp>
        <p:nvSpPr>
          <p:cNvPr id="7" name="Slide Number Placeholder 6"/>
          <p:cNvSpPr>
            <a:spLocks noGrp="1"/>
          </p:cNvSpPr>
          <p:nvPr>
            <p:ph type="sldNum" sz="quarter" idx="11"/>
          </p:nvPr>
        </p:nvSpPr>
        <p:spPr/>
        <p:txBody>
          <a:bodyPr rtlCol="0"/>
          <a:lstStyle/>
          <a:p>
            <a:fld id="{CBCE978E-E7BC-4AD5-BCC7-944DD3010CCE}" type="slidenum">
              <a:rPr lang="en-US" smtClean="0"/>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E7C2AC-259A-4A05-B600-BED25800A41D}" type="datetimeFigureOut">
              <a:rPr lang="en-US" smtClean="0"/>
              <a:t>2/24/2017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CE978E-E7BC-4AD5-BCC7-944DD3010CC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37E7C2AC-259A-4A05-B600-BED25800A41D}" type="datetimeFigureOut">
              <a:rPr lang="en-US" smtClean="0"/>
              <a:t>2/24/2017</a:t>
            </a:fld>
            <a:endParaRPr lang="en-US"/>
          </a:p>
        </p:txBody>
      </p:sp>
      <p:sp>
        <p:nvSpPr>
          <p:cNvPr id="22" name="Slide Number Placeholder 21"/>
          <p:cNvSpPr>
            <a:spLocks noGrp="1"/>
          </p:cNvSpPr>
          <p:nvPr>
            <p:ph type="sldNum" sz="quarter" idx="15"/>
          </p:nvPr>
        </p:nvSpPr>
        <p:spPr/>
        <p:txBody>
          <a:bodyPr rtlCol="0"/>
          <a:lstStyle/>
          <a:p>
            <a:fld id="{CBCE978E-E7BC-4AD5-BCC7-944DD3010CCE}" type="slidenum">
              <a:rPr lang="en-US" smtClean="0"/>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37E7C2AC-259A-4A05-B600-BED25800A41D}" type="datetimeFigureOut">
              <a:rPr lang="en-US" smtClean="0"/>
              <a:t>2/24/2017</a:t>
            </a:fld>
            <a:endParaRPr lang="en-US"/>
          </a:p>
        </p:txBody>
      </p:sp>
      <p:sp>
        <p:nvSpPr>
          <p:cNvPr id="18" name="Slide Number Placeholder 17"/>
          <p:cNvSpPr>
            <a:spLocks noGrp="1"/>
          </p:cNvSpPr>
          <p:nvPr>
            <p:ph type="sldNum" sz="quarter" idx="11"/>
          </p:nvPr>
        </p:nvSpPr>
        <p:spPr/>
        <p:txBody>
          <a:bodyPr rtlCol="0"/>
          <a:lstStyle/>
          <a:p>
            <a:fld id="{CBCE978E-E7BC-4AD5-BCC7-944DD3010CCE}" type="slidenum">
              <a:rPr lang="en-US" smtClean="0"/>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37E7C2AC-259A-4A05-B600-BED25800A41D}" type="datetimeFigureOut">
              <a:rPr lang="en-US" smtClean="0"/>
              <a:t>2/24/2017</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CBCE978E-E7BC-4AD5-BCC7-944DD3010CC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rtl="1"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r" rtl="1"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r" rtl="1"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r" rtl="1"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r" rtl="1"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solidFill>
                  <a:schemeClr val="tx1"/>
                </a:solidFill>
              </a:rPr>
              <a:t>Red Blood Cell (RBC) Count</a:t>
            </a:r>
            <a:endParaRPr lang="en-US" dirty="0">
              <a:solidFill>
                <a:schemeClr val="tx1"/>
              </a:solidFill>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6363747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609600" y="228600"/>
            <a:ext cx="8229600" cy="76200"/>
          </a:xfrm>
        </p:spPr>
        <p:txBody>
          <a:bodyPr>
            <a:normAutofit fontScale="90000"/>
          </a:bodyPr>
          <a:lstStyle/>
          <a:p>
            <a:endParaRPr lang="en-US"/>
          </a:p>
        </p:txBody>
      </p:sp>
      <p:sp>
        <p:nvSpPr>
          <p:cNvPr id="3" name="Content Placeholder 2"/>
          <p:cNvSpPr>
            <a:spLocks noGrp="1"/>
          </p:cNvSpPr>
          <p:nvPr>
            <p:ph sz="quarter" idx="1"/>
          </p:nvPr>
        </p:nvSpPr>
        <p:spPr>
          <a:xfrm>
            <a:off x="152400" y="381000"/>
            <a:ext cx="8610600" cy="6172200"/>
          </a:xfrm>
        </p:spPr>
        <p:txBody>
          <a:bodyPr>
            <a:normAutofit/>
          </a:bodyPr>
          <a:lstStyle/>
          <a:p>
            <a:pPr algn="just" rtl="0"/>
            <a:endParaRPr lang="en-US" sz="3200" dirty="0" smtClean="0">
              <a:latin typeface="Arial Narrow" panose="020B0606020202030204" pitchFamily="34" charset="0"/>
            </a:endParaRPr>
          </a:p>
          <a:p>
            <a:pPr algn="just" rtl="0"/>
            <a:r>
              <a:rPr lang="en-US" sz="3200" dirty="0" smtClean="0">
                <a:latin typeface="Arial Narrow" panose="020B0606020202030204" pitchFamily="34" charset="0"/>
              </a:rPr>
              <a:t>Wipe off any blood adhering to its outer side. If the blood gets beyond 0.5 marks tap the tip gently till the blood is exactly at the mark. Never allow the blood to clot inside the pipette. If the blood clots in the pipette blow the sample out, clean the pipette and begin all over again.</a:t>
            </a:r>
          </a:p>
          <a:p>
            <a:pPr algn="just" rtl="0"/>
            <a:r>
              <a:rPr lang="en-US" sz="3200" dirty="0" smtClean="0">
                <a:latin typeface="Arial Narrow" panose="020B0606020202030204" pitchFamily="34" charset="0"/>
              </a:rPr>
              <a:t>Aspirate diluting </a:t>
            </a:r>
            <a:r>
              <a:rPr lang="en-US" sz="3200" dirty="0" err="1" smtClean="0">
                <a:latin typeface="Arial Narrow" panose="020B0606020202030204" pitchFamily="34" charset="0"/>
              </a:rPr>
              <a:t>Hayem’s</a:t>
            </a:r>
            <a:r>
              <a:rPr lang="en-US" sz="3200" dirty="0" smtClean="0">
                <a:latin typeface="Arial Narrow" panose="020B0606020202030204" pitchFamily="34" charset="0"/>
              </a:rPr>
              <a:t> solution to the 101 mark, thus making 1:200 dilution of blood.</a:t>
            </a:r>
          </a:p>
          <a:p>
            <a:pPr algn="just" rtl="0"/>
            <a:r>
              <a:rPr lang="en-US" sz="3200" dirty="0" smtClean="0">
                <a:latin typeface="Arial Narrow" panose="020B0606020202030204" pitchFamily="34" charset="0"/>
              </a:rPr>
              <a:t>Hold the pipette horizontally and role it with both hands between finger and thumb.</a:t>
            </a:r>
            <a:endParaRPr lang="en-US" sz="3200" dirty="0">
              <a:latin typeface="Arial Narrow" panose="020B0606020202030204" pitchFamily="34" charset="0"/>
            </a:endParaRPr>
          </a:p>
        </p:txBody>
      </p:sp>
    </p:spTree>
    <p:extLst>
      <p:ext uri="{BB962C8B-B14F-4D97-AF65-F5344CB8AC3E}">
        <p14:creationId xmlns:p14="http://schemas.microsoft.com/office/powerpoint/2010/main" val="26227829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381000"/>
            <a:ext cx="8229600" cy="228600"/>
          </a:xfrm>
        </p:spPr>
        <p:txBody>
          <a:bodyPr>
            <a:normAutofit fontScale="90000"/>
          </a:bodyPr>
          <a:lstStyle/>
          <a:p>
            <a:endParaRPr lang="en-US"/>
          </a:p>
        </p:txBody>
      </p:sp>
      <p:pic>
        <p:nvPicPr>
          <p:cNvPr id="205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81000" y="1545152"/>
            <a:ext cx="8382000" cy="311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94893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458199" cy="6172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58175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228600"/>
            <a:ext cx="8229600" cy="46038"/>
          </a:xfrm>
        </p:spPr>
        <p:txBody>
          <a:bodyPr>
            <a:normAutofit fontScale="90000"/>
          </a:bodyPr>
          <a:lstStyle/>
          <a:p>
            <a:endParaRPr lang="en-US" dirty="0"/>
          </a:p>
        </p:txBody>
      </p:sp>
      <p:sp>
        <p:nvSpPr>
          <p:cNvPr id="3" name="Content Placeholder 2"/>
          <p:cNvSpPr>
            <a:spLocks noGrp="1"/>
          </p:cNvSpPr>
          <p:nvPr>
            <p:ph sz="quarter" idx="1"/>
          </p:nvPr>
        </p:nvSpPr>
        <p:spPr>
          <a:xfrm>
            <a:off x="152400" y="304800"/>
            <a:ext cx="8610600" cy="6172200"/>
          </a:xfrm>
        </p:spPr>
        <p:txBody>
          <a:bodyPr>
            <a:normAutofit/>
          </a:bodyPr>
          <a:lstStyle/>
          <a:p>
            <a:endParaRPr lang="en-US" dirty="0" smtClean="0">
              <a:latin typeface="Arial Narrow" panose="020B0606020202030204" pitchFamily="34" charset="0"/>
            </a:endParaRPr>
          </a:p>
          <a:p>
            <a:pPr algn="just" rtl="0"/>
            <a:r>
              <a:rPr lang="en-US" sz="3200" dirty="0" smtClean="0">
                <a:latin typeface="Arial Narrow" panose="020B0606020202030204" pitchFamily="34" charset="0"/>
              </a:rPr>
              <a:t>Blow out a quarter of the content to remove the pure diluting fluid in the stem.</a:t>
            </a:r>
          </a:p>
          <a:p>
            <a:pPr algn="just" rtl="0"/>
            <a:r>
              <a:rPr lang="en-US" sz="3200" dirty="0" smtClean="0">
                <a:latin typeface="Arial Narrow" panose="020B0606020202030204" pitchFamily="34" charset="0"/>
              </a:rPr>
              <a:t>Prepare the counting chamber and cover it with a cover slip. Hold the pipette 45 &amp; touch its tip gently on the surface of the counting </a:t>
            </a:r>
            <a:r>
              <a:rPr lang="en-US" sz="3200" dirty="0" err="1" smtClean="0">
                <a:latin typeface="Arial Narrow" panose="020B0606020202030204" pitchFamily="34" charset="0"/>
              </a:rPr>
              <a:t>platfrom</a:t>
            </a:r>
            <a:r>
              <a:rPr lang="en-US" sz="3200" dirty="0" smtClean="0">
                <a:latin typeface="Arial Narrow" panose="020B0606020202030204" pitchFamily="34" charset="0"/>
              </a:rPr>
              <a:t> where it projects beyond the cover slip and a small amount of solution will be drawn under the cover slip.</a:t>
            </a:r>
          </a:p>
          <a:p>
            <a:pPr algn="just" rtl="0"/>
            <a:r>
              <a:rPr lang="en-US" sz="3200" dirty="0" smtClean="0">
                <a:latin typeface="Arial Narrow" panose="020B0606020202030204" pitchFamily="34" charset="0"/>
              </a:rPr>
              <a:t>Place the </a:t>
            </a:r>
            <a:r>
              <a:rPr lang="en-US" sz="3200" dirty="0" err="1" smtClean="0">
                <a:latin typeface="Arial Narrow" panose="020B0606020202030204" pitchFamily="34" charset="0"/>
              </a:rPr>
              <a:t>Neubauer</a:t>
            </a:r>
            <a:r>
              <a:rPr lang="en-US" sz="3200" dirty="0" smtClean="0">
                <a:latin typeface="Arial Narrow" panose="020B0606020202030204" pitchFamily="34" charset="0"/>
              </a:rPr>
              <a:t> chamber on the stage of the microscope and allow 2 minutes for the cells to settle.</a:t>
            </a:r>
            <a:endParaRPr lang="en-US" sz="3200" dirty="0">
              <a:latin typeface="Arial Narrow" panose="020B0606020202030204" pitchFamily="34" charset="0"/>
            </a:endParaRPr>
          </a:p>
        </p:txBody>
      </p:sp>
    </p:spTree>
    <p:extLst>
      <p:ext uri="{BB962C8B-B14F-4D97-AF65-F5344CB8AC3E}">
        <p14:creationId xmlns:p14="http://schemas.microsoft.com/office/powerpoint/2010/main" val="27813247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73162"/>
          </a:xfrm>
        </p:spPr>
        <p:txBody>
          <a:bodyPr/>
          <a:lstStyle/>
          <a:p>
            <a:r>
              <a:rPr lang="en-US" b="1" dirty="0" err="1" smtClean="0">
                <a:solidFill>
                  <a:schemeClr val="accent1">
                    <a:lumMod val="75000"/>
                  </a:schemeClr>
                </a:solidFill>
                <a:latin typeface="Arial Narrow" panose="020B0606020202030204" pitchFamily="34" charset="0"/>
              </a:rPr>
              <a:t>Neubauer</a:t>
            </a:r>
            <a:r>
              <a:rPr lang="en-US" b="1" dirty="0" smtClean="0">
                <a:solidFill>
                  <a:schemeClr val="accent1">
                    <a:lumMod val="75000"/>
                  </a:schemeClr>
                </a:solidFill>
                <a:latin typeface="Arial Narrow" panose="020B0606020202030204" pitchFamily="34" charset="0"/>
              </a:rPr>
              <a:t> </a:t>
            </a:r>
            <a:r>
              <a:rPr lang="en-US" b="1" dirty="0" err="1" smtClean="0">
                <a:solidFill>
                  <a:schemeClr val="accent1">
                    <a:lumMod val="75000"/>
                  </a:schemeClr>
                </a:solidFill>
                <a:latin typeface="Arial Narrow" panose="020B0606020202030204" pitchFamily="34" charset="0"/>
              </a:rPr>
              <a:t>Hemocytometer</a:t>
            </a:r>
            <a:endParaRPr lang="en-US" b="1" dirty="0">
              <a:solidFill>
                <a:schemeClr val="accent1">
                  <a:lumMod val="75000"/>
                </a:schemeClr>
              </a:solidFill>
              <a:latin typeface="Arial Narrow" panose="020B0606020202030204" pitchFamily="34" charset="0"/>
            </a:endParaRPr>
          </a:p>
        </p:txBody>
      </p:sp>
      <p:pic>
        <p:nvPicPr>
          <p:cNvPr id="717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tretch>
            <a:fillRect/>
          </a:stretch>
        </p:blipFill>
        <p:spPr bwMode="auto">
          <a:xfrm>
            <a:off x="746461" y="2464108"/>
            <a:ext cx="6889077" cy="3145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57725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sz="quarter" idx="1"/>
          </p:nvPr>
        </p:nvSpPr>
        <p:spPr>
          <a:xfrm>
            <a:off x="228600" y="381000"/>
            <a:ext cx="8534400" cy="6248400"/>
          </a:xfrm>
        </p:spPr>
        <p:txBody>
          <a:bodyPr>
            <a:normAutofit/>
          </a:bodyPr>
          <a:lstStyle/>
          <a:p>
            <a:pPr algn="l" rtl="0"/>
            <a:r>
              <a:rPr lang="en-US" sz="3200" dirty="0" smtClean="0">
                <a:latin typeface="Arial Narrow" panose="020B0606020202030204" pitchFamily="34" charset="0"/>
              </a:rPr>
              <a:t>Scan the counting area with 10x objective lens.</a:t>
            </a:r>
          </a:p>
          <a:p>
            <a:pPr algn="l" rtl="0"/>
            <a:r>
              <a:rPr lang="en-US" sz="3200" dirty="0" smtClean="0">
                <a:latin typeface="Arial Narrow" panose="020B0606020202030204" pitchFamily="34" charset="0"/>
              </a:rPr>
              <a:t>Use the 40x objective, include all cells lying on the lower and left lines of any square; omit the cells on the upper &amp; right hand lines.</a:t>
            </a:r>
          </a:p>
          <a:p>
            <a:pPr marL="0" indent="0">
              <a:lnSpc>
                <a:spcPct val="150000"/>
              </a:lnSpc>
              <a:buNone/>
            </a:pPr>
            <a:endParaRPr lang="en-US" dirty="0">
              <a:latin typeface="Arial Narrow" panose="020B0606020202030204"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799" y="2895600"/>
            <a:ext cx="4243387"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43381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228600"/>
            <a:ext cx="8229600" cy="46038"/>
          </a:xfrm>
        </p:spPr>
        <p:txBody>
          <a:bodyPr>
            <a:normAutofit fontScale="90000"/>
          </a:bodyPr>
          <a:lstStyle/>
          <a:p>
            <a:endParaRPr lang="en-US" dirty="0"/>
          </a:p>
        </p:txBody>
      </p:sp>
      <p:pic>
        <p:nvPicPr>
          <p:cNvPr id="4100" name="Picture 4"/>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54577" y="2209800"/>
            <a:ext cx="4112623" cy="376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52400" y="631712"/>
            <a:ext cx="8610600" cy="1569660"/>
          </a:xfrm>
          <a:prstGeom prst="rect">
            <a:avLst/>
          </a:prstGeom>
        </p:spPr>
        <p:txBody>
          <a:bodyPr wrap="square">
            <a:spAutoFit/>
          </a:bodyPr>
          <a:lstStyle/>
          <a:p>
            <a:pPr algn="just"/>
            <a:r>
              <a:rPr lang="en-US" sz="3200" dirty="0" smtClean="0">
                <a:latin typeface="Arial Narrow" panose="020B0606020202030204" pitchFamily="34" charset="0"/>
              </a:rPr>
              <a:t>Count the cells in 5 medium squares of 16 small squares i.e. 80 squares, one at each corner and one in the center</a:t>
            </a:r>
            <a:r>
              <a:rPr lang="en-US" dirty="0" smtClean="0"/>
              <a:t>.</a:t>
            </a:r>
            <a:endParaRPr lang="en-US"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7700" y="2209800"/>
            <a:ext cx="4533900" cy="377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67640" y="6160532"/>
            <a:ext cx="4572000" cy="461665"/>
          </a:xfrm>
          <a:prstGeom prst="rect">
            <a:avLst/>
          </a:prstGeom>
        </p:spPr>
        <p:txBody>
          <a:bodyPr>
            <a:spAutoFit/>
          </a:bodyPr>
          <a:lstStyle/>
          <a:p>
            <a:pPr algn="just"/>
            <a:r>
              <a:rPr lang="en-US" sz="2400" dirty="0" err="1" smtClean="0">
                <a:solidFill>
                  <a:schemeClr val="accent1">
                    <a:lumMod val="75000"/>
                  </a:schemeClr>
                </a:solidFill>
                <a:latin typeface="Arial Narrow" panose="020B0606020202030204" pitchFamily="34" charset="0"/>
              </a:rPr>
              <a:t>Hemocytometer</a:t>
            </a:r>
            <a:r>
              <a:rPr lang="en-US" sz="2400" dirty="0">
                <a:solidFill>
                  <a:schemeClr val="accent1">
                    <a:lumMod val="75000"/>
                  </a:schemeClr>
                </a:solidFill>
                <a:latin typeface="Arial Narrow" panose="020B0606020202030204" pitchFamily="34" charset="0"/>
              </a:rPr>
              <a:t> </a:t>
            </a:r>
            <a:r>
              <a:rPr lang="en-US" sz="2400" dirty="0" smtClean="0">
                <a:solidFill>
                  <a:schemeClr val="accent1">
                    <a:lumMod val="75000"/>
                  </a:schemeClr>
                </a:solidFill>
                <a:latin typeface="Arial Narrow" panose="020B0606020202030204" pitchFamily="34" charset="0"/>
              </a:rPr>
              <a:t>Chamber</a:t>
            </a:r>
            <a:endParaRPr lang="en-US" sz="2400" dirty="0">
              <a:solidFill>
                <a:schemeClr val="accent1">
                  <a:lumMod val="75000"/>
                </a:schemeClr>
              </a:solidFill>
              <a:latin typeface="Arial Narrow" panose="020B0606020202030204" pitchFamily="34" charset="0"/>
            </a:endParaRPr>
          </a:p>
        </p:txBody>
      </p:sp>
    </p:spTree>
    <p:extLst>
      <p:ext uri="{BB962C8B-B14F-4D97-AF65-F5344CB8AC3E}">
        <p14:creationId xmlns:p14="http://schemas.microsoft.com/office/powerpoint/2010/main" val="27818135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4400" b="1" dirty="0" smtClean="0">
                <a:solidFill>
                  <a:schemeClr val="accent1">
                    <a:lumMod val="75000"/>
                  </a:schemeClr>
                </a:solidFill>
                <a:latin typeface="Arial Narrow" panose="020B0606020202030204" pitchFamily="34" charset="0"/>
              </a:rPr>
              <a:t>calculation</a:t>
            </a:r>
            <a:endParaRPr lang="en-US" sz="4400" b="1" dirty="0">
              <a:solidFill>
                <a:schemeClr val="accent1">
                  <a:lumMod val="75000"/>
                </a:schemeClr>
              </a:solidFill>
              <a:latin typeface="Arial Narrow" panose="020B0606020202030204" pitchFamily="34" charset="0"/>
            </a:endParaRPr>
          </a:p>
        </p:txBody>
      </p:sp>
      <p:sp>
        <p:nvSpPr>
          <p:cNvPr id="3" name="Content Placeholder 2"/>
          <p:cNvSpPr>
            <a:spLocks noGrp="1"/>
          </p:cNvSpPr>
          <p:nvPr>
            <p:ph sz="quarter" idx="1"/>
          </p:nvPr>
        </p:nvSpPr>
        <p:spPr>
          <a:xfrm>
            <a:off x="228600" y="990600"/>
            <a:ext cx="8458200" cy="5714999"/>
          </a:xfrm>
        </p:spPr>
        <p:txBody>
          <a:bodyPr>
            <a:noAutofit/>
          </a:bodyPr>
          <a:lstStyle/>
          <a:p>
            <a:pPr algn="l" rtl="0"/>
            <a:r>
              <a:rPr lang="en-US" sz="3200" dirty="0" smtClean="0">
                <a:latin typeface="Arial Narrow" panose="020B0606020202030204" pitchFamily="34" charset="0"/>
              </a:rPr>
              <a:t>Count the number (N) of cells in 80 small squares located in 5 middle-sizes squares (four located at the four corner and one in the middle). The size of 80 small squares in which “N” number of cells are found is: </a:t>
            </a:r>
          </a:p>
          <a:p>
            <a:pPr marL="0" indent="0" algn="l" rtl="0">
              <a:buNone/>
            </a:pPr>
            <a:r>
              <a:rPr lang="en-US" sz="3200" dirty="0" smtClean="0">
                <a:latin typeface="Arial Narrow" panose="020B0606020202030204" pitchFamily="34" charset="0"/>
              </a:rPr>
              <a:t>1/20 x 1/20 x 1/10 x 80 = 1/50 mm3</a:t>
            </a:r>
          </a:p>
          <a:p>
            <a:pPr marL="0" indent="0" algn="l" rtl="0">
              <a:buNone/>
            </a:pPr>
            <a:r>
              <a:rPr lang="en-US" sz="3200" dirty="0" smtClean="0">
                <a:latin typeface="Arial Narrow" panose="020B0606020202030204" pitchFamily="34" charset="0"/>
              </a:rPr>
              <a:t>Where 1/20 mm:- is the slid line of the square.  </a:t>
            </a:r>
          </a:p>
          <a:p>
            <a:pPr marL="0" indent="0" algn="l" rtl="0">
              <a:buNone/>
            </a:pPr>
            <a:r>
              <a:rPr lang="en-US" sz="3200" dirty="0" smtClean="0">
                <a:latin typeface="Arial Narrow" panose="020B0606020202030204" pitchFamily="34" charset="0"/>
              </a:rPr>
              <a:t>1/10 mm:- is the depth of the counting chamber between cover slip and the ruling. </a:t>
            </a:r>
          </a:p>
          <a:p>
            <a:pPr marL="0" indent="0" algn="just" rtl="0">
              <a:buNone/>
            </a:pPr>
            <a:r>
              <a:rPr lang="en-US" sz="3200" dirty="0" smtClean="0">
                <a:latin typeface="Arial Narrow" panose="020B0606020202030204" pitchFamily="34" charset="0"/>
              </a:rPr>
              <a:t>80:- is the number of small squares used to count.</a:t>
            </a:r>
          </a:p>
          <a:p>
            <a:pPr marL="0" indent="0">
              <a:buNone/>
            </a:pPr>
            <a:endParaRPr lang="en-US" sz="3200" dirty="0"/>
          </a:p>
        </p:txBody>
      </p:sp>
    </p:spTree>
    <p:extLst>
      <p:ext uri="{BB962C8B-B14F-4D97-AF65-F5344CB8AC3E}">
        <p14:creationId xmlns:p14="http://schemas.microsoft.com/office/powerpoint/2010/main" val="39184295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sz="quarter" idx="1"/>
          </p:nvPr>
        </p:nvSpPr>
        <p:spPr>
          <a:xfrm>
            <a:off x="457200" y="381000"/>
            <a:ext cx="8229600" cy="5745163"/>
          </a:xfrm>
        </p:spPr>
        <p:txBody>
          <a:bodyPr/>
          <a:lstStyle/>
          <a:p>
            <a:endParaRPr lang="en-US" dirty="0" smtClean="0"/>
          </a:p>
          <a:p>
            <a:endParaRPr lang="en-US" dirty="0"/>
          </a:p>
          <a:p>
            <a:pPr algn="just" rtl="0"/>
            <a:r>
              <a:rPr lang="en-US" sz="3600" dirty="0" smtClean="0">
                <a:latin typeface="Arial Narrow" panose="020B0606020202030204" pitchFamily="34" charset="0"/>
              </a:rPr>
              <a:t>The total number of cells in 1mm3 are =N x 50 (</a:t>
            </a:r>
            <a:r>
              <a:rPr lang="en-US" sz="3600" b="1" dirty="0" smtClean="0">
                <a:solidFill>
                  <a:schemeClr val="accent1">
                    <a:lumMod val="75000"/>
                  </a:schemeClr>
                </a:solidFill>
                <a:latin typeface="Arial Narrow" panose="020B0606020202030204" pitchFamily="34" charset="0"/>
              </a:rPr>
              <a:t>before</a:t>
            </a:r>
            <a:r>
              <a:rPr lang="en-US" sz="3600" dirty="0" smtClean="0">
                <a:latin typeface="Arial Narrow" panose="020B0606020202030204" pitchFamily="34" charset="0"/>
              </a:rPr>
              <a:t> diluting the sample</a:t>
            </a:r>
            <a:r>
              <a:rPr lang="en-US" sz="3600" dirty="0" smtClean="0">
                <a:latin typeface="Arial Narrow" panose="020B0606020202030204" pitchFamily="34" charset="0"/>
              </a:rPr>
              <a:t>)</a:t>
            </a:r>
          </a:p>
          <a:p>
            <a:pPr marL="0" indent="0" algn="just" rtl="0">
              <a:buNone/>
            </a:pPr>
            <a:endParaRPr lang="en-US" sz="3600" dirty="0" smtClean="0">
              <a:latin typeface="Arial Narrow" panose="020B0606020202030204" pitchFamily="34" charset="0"/>
            </a:endParaRPr>
          </a:p>
          <a:p>
            <a:pPr algn="l" rtl="0"/>
            <a:r>
              <a:rPr lang="en-US" sz="3600" dirty="0" smtClean="0">
                <a:latin typeface="Arial Narrow" panose="020B0606020202030204" pitchFamily="34" charset="0"/>
              </a:rPr>
              <a:t>The actual total number of cells </a:t>
            </a:r>
            <a:r>
              <a:rPr lang="en-US" sz="3600" b="1" dirty="0" smtClean="0">
                <a:solidFill>
                  <a:schemeClr val="accent1">
                    <a:lumMod val="75000"/>
                  </a:schemeClr>
                </a:solidFill>
                <a:latin typeface="Arial Narrow" panose="020B0606020202030204" pitchFamily="34" charset="0"/>
              </a:rPr>
              <a:t>after</a:t>
            </a:r>
            <a:r>
              <a:rPr lang="en-US" sz="3600" dirty="0" smtClean="0">
                <a:latin typeface="Arial Narrow" panose="020B0606020202030204" pitchFamily="34" charset="0"/>
              </a:rPr>
              <a:t> </a:t>
            </a:r>
            <a:r>
              <a:rPr lang="en-US" sz="3600" dirty="0" smtClean="0">
                <a:latin typeface="Arial Narrow" panose="020B0606020202030204" pitchFamily="34" charset="0"/>
              </a:rPr>
              <a:t>dilution should be = N x 50 x </a:t>
            </a:r>
            <a:r>
              <a:rPr lang="en-US" sz="3600" b="1" dirty="0" smtClean="0">
                <a:solidFill>
                  <a:schemeClr val="accent1">
                    <a:lumMod val="75000"/>
                  </a:schemeClr>
                </a:solidFill>
                <a:latin typeface="Arial Narrow" panose="020B0606020202030204" pitchFamily="34" charset="0"/>
              </a:rPr>
              <a:t>200</a:t>
            </a:r>
            <a:r>
              <a:rPr lang="en-US" sz="3600" dirty="0" smtClean="0">
                <a:latin typeface="Arial Narrow" panose="020B0606020202030204" pitchFamily="34" charset="0"/>
              </a:rPr>
              <a:t>= N x 10000</a:t>
            </a:r>
            <a:endParaRPr lang="en-US" sz="3600" dirty="0">
              <a:latin typeface="Arial Narrow" panose="020B0606020202030204" pitchFamily="34" charset="0"/>
            </a:endParaRPr>
          </a:p>
        </p:txBody>
      </p:sp>
    </p:spTree>
    <p:extLst>
      <p:ext uri="{BB962C8B-B14F-4D97-AF65-F5344CB8AC3E}">
        <p14:creationId xmlns:p14="http://schemas.microsoft.com/office/powerpoint/2010/main" val="19331358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75000"/>
                  </a:schemeClr>
                </a:solidFill>
                <a:latin typeface="Arial Narrow" panose="020B0606020202030204" pitchFamily="34" charset="0"/>
              </a:rPr>
              <a:t>Medical considerations</a:t>
            </a:r>
            <a:endParaRPr lang="en-US" b="1" dirty="0">
              <a:solidFill>
                <a:schemeClr val="accent1">
                  <a:lumMod val="75000"/>
                </a:schemeClr>
              </a:solidFill>
              <a:latin typeface="Arial Narrow" panose="020B0606020202030204" pitchFamily="34" charset="0"/>
            </a:endParaRPr>
          </a:p>
        </p:txBody>
      </p:sp>
      <p:sp>
        <p:nvSpPr>
          <p:cNvPr id="3" name="Content Placeholder 2"/>
          <p:cNvSpPr>
            <a:spLocks noGrp="1"/>
          </p:cNvSpPr>
          <p:nvPr>
            <p:ph sz="quarter" idx="1"/>
          </p:nvPr>
        </p:nvSpPr>
        <p:spPr>
          <a:xfrm>
            <a:off x="228600" y="1600200"/>
            <a:ext cx="8534400" cy="4873752"/>
          </a:xfrm>
        </p:spPr>
        <p:txBody>
          <a:bodyPr>
            <a:noAutofit/>
          </a:bodyPr>
          <a:lstStyle/>
          <a:p>
            <a:pPr marL="0" indent="0" algn="just" rtl="0">
              <a:lnSpc>
                <a:spcPct val="150000"/>
              </a:lnSpc>
              <a:buNone/>
            </a:pPr>
            <a:r>
              <a:rPr lang="en-US" sz="2800" b="1" dirty="0" smtClean="0">
                <a:solidFill>
                  <a:schemeClr val="accent1">
                    <a:lumMod val="75000"/>
                  </a:schemeClr>
                </a:solidFill>
                <a:latin typeface="Arial Narrow" panose="020B0606020202030204" pitchFamily="34" charset="0"/>
              </a:rPr>
              <a:t>Pathological conditions:-</a:t>
            </a:r>
          </a:p>
          <a:p>
            <a:pPr algn="just" rtl="0">
              <a:lnSpc>
                <a:spcPct val="150000"/>
              </a:lnSpc>
            </a:pPr>
            <a:r>
              <a:rPr lang="en-US" sz="2800" dirty="0" smtClean="0">
                <a:latin typeface="Arial Narrow" panose="020B0606020202030204" pitchFamily="34" charset="0"/>
              </a:rPr>
              <a:t>Polycythemia is a disease of unknown origin that results in an abnormal increase  in red blood cells due to over production of red blood cells in the bone marrow not caused by physiologic need (primary polycythemia </a:t>
            </a:r>
            <a:r>
              <a:rPr lang="en-US" sz="2800" dirty="0" err="1" smtClean="0">
                <a:latin typeface="Arial Narrow" panose="020B0606020202030204" pitchFamily="34" charset="0"/>
              </a:rPr>
              <a:t>vera</a:t>
            </a:r>
            <a:r>
              <a:rPr lang="en-US" sz="2800" dirty="0" smtClean="0">
                <a:latin typeface="Arial Narrow" panose="020B0606020202030204" pitchFamily="34" charset="0"/>
              </a:rPr>
              <a:t>), while secondary polycythemia </a:t>
            </a:r>
            <a:r>
              <a:rPr lang="en-US" sz="2800" dirty="0" err="1" smtClean="0">
                <a:latin typeface="Arial Narrow" panose="020B0606020202030204" pitchFamily="34" charset="0"/>
              </a:rPr>
              <a:t>vera</a:t>
            </a:r>
            <a:r>
              <a:rPr lang="en-US" sz="2800" dirty="0" smtClean="0">
                <a:latin typeface="Arial Narrow" panose="020B0606020202030204" pitchFamily="34" charset="0"/>
              </a:rPr>
              <a:t> occur in response to hypoxia. </a:t>
            </a:r>
          </a:p>
          <a:p>
            <a:pPr marL="0" indent="0" algn="just">
              <a:lnSpc>
                <a:spcPct val="150000"/>
              </a:lnSpc>
              <a:buNone/>
            </a:pPr>
            <a:r>
              <a:rPr lang="en-US" sz="2800" dirty="0" smtClean="0">
                <a:solidFill>
                  <a:schemeClr val="accent2">
                    <a:lumMod val="60000"/>
                    <a:lumOff val="40000"/>
                  </a:schemeClr>
                </a:solidFill>
                <a:latin typeface="Arial Narrow" panose="020B0606020202030204" pitchFamily="34" charset="0"/>
              </a:rPr>
              <a:t> </a:t>
            </a:r>
            <a:endParaRPr lang="en-US" sz="2800" dirty="0">
              <a:solidFill>
                <a:schemeClr val="accent2">
                  <a:lumMod val="60000"/>
                  <a:lumOff val="40000"/>
                </a:schemeClr>
              </a:solidFill>
              <a:latin typeface="Arial Narrow" panose="020B0606020202030204" pitchFamily="34" charset="0"/>
            </a:endParaRPr>
          </a:p>
        </p:txBody>
      </p:sp>
    </p:spTree>
    <p:extLst>
      <p:ext uri="{BB962C8B-B14F-4D97-AF65-F5344CB8AC3E}">
        <p14:creationId xmlns:p14="http://schemas.microsoft.com/office/powerpoint/2010/main" val="9544613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85800"/>
          </a:xfrm>
        </p:spPr>
        <p:txBody>
          <a:bodyPr>
            <a:normAutofit/>
          </a:bodyPr>
          <a:lstStyle/>
          <a:p>
            <a:r>
              <a:rPr lang="en-US" b="1" i="1" dirty="0" smtClean="0">
                <a:solidFill>
                  <a:schemeClr val="tx1"/>
                </a:solidFill>
                <a:latin typeface="Arial Narrow" panose="020B0606020202030204" pitchFamily="34" charset="0"/>
              </a:rPr>
              <a:t>Introduction</a:t>
            </a:r>
            <a:endParaRPr lang="en-US" b="1" i="1" dirty="0">
              <a:solidFill>
                <a:schemeClr val="tx1"/>
              </a:solidFill>
              <a:latin typeface="Arial Narrow" panose="020B0606020202030204" pitchFamily="34" charset="0"/>
            </a:endParaRPr>
          </a:p>
        </p:txBody>
      </p:sp>
      <p:sp>
        <p:nvSpPr>
          <p:cNvPr id="3" name="Content Placeholder 2"/>
          <p:cNvSpPr>
            <a:spLocks noGrp="1"/>
          </p:cNvSpPr>
          <p:nvPr>
            <p:ph sz="quarter" idx="1"/>
          </p:nvPr>
        </p:nvSpPr>
        <p:spPr>
          <a:xfrm>
            <a:off x="457200" y="838201"/>
            <a:ext cx="8229600" cy="5867399"/>
          </a:xfrm>
        </p:spPr>
        <p:txBody>
          <a:bodyPr>
            <a:noAutofit/>
          </a:bodyPr>
          <a:lstStyle/>
          <a:p>
            <a:pPr algn="l" rtl="0"/>
            <a:r>
              <a:rPr lang="en-US" sz="2800" dirty="0" smtClean="0">
                <a:latin typeface="Arial Narrow" panose="020B0606020202030204" pitchFamily="34" charset="0"/>
              </a:rPr>
              <a:t>Red blood cells make up almost 45 percent of the blood volume. </a:t>
            </a:r>
          </a:p>
          <a:p>
            <a:pPr algn="l" rtl="0"/>
            <a:r>
              <a:rPr lang="en-US" sz="2800" dirty="0" smtClean="0">
                <a:latin typeface="Arial Narrow" panose="020B0606020202030204" pitchFamily="34" charset="0"/>
              </a:rPr>
              <a:t>Their primary function is to carry oxygen from the lungs to every cell in the body. </a:t>
            </a:r>
          </a:p>
          <a:p>
            <a:pPr algn="l" rtl="0"/>
            <a:r>
              <a:rPr lang="en-US" sz="2800" dirty="0" smtClean="0">
                <a:latin typeface="Arial Narrow" panose="020B0606020202030204" pitchFamily="34" charset="0"/>
              </a:rPr>
              <a:t>Red blood cells are composed predominantly of a protein and iron compound, called hemoglobin, that captures oxygen molecules as the blood moves through the lungs, giving blood its red color. </a:t>
            </a:r>
          </a:p>
          <a:p>
            <a:pPr algn="l" rtl="0"/>
            <a:r>
              <a:rPr lang="en-US" sz="2800" dirty="0" smtClean="0">
                <a:latin typeface="Arial Narrow" panose="020B0606020202030204" pitchFamily="34" charset="0"/>
              </a:rPr>
              <a:t>As blood passes through body tissues, hemoglobin then releases the oxygen to cells throughout the body. </a:t>
            </a:r>
          </a:p>
          <a:p>
            <a:pPr algn="r" rtl="0"/>
            <a:r>
              <a:rPr lang="en-US" sz="2800" dirty="0" smtClean="0">
                <a:latin typeface="Arial Narrow" panose="020B0606020202030204" pitchFamily="34" charset="0"/>
              </a:rPr>
              <a:t>Red blood cells are so packed with hemoglobin that they lack many components, including a nucleus, found in other cells. </a:t>
            </a:r>
            <a:endParaRPr lang="en-US" sz="2800" dirty="0">
              <a:latin typeface="Arial Narrow" panose="020B0606020202030204" pitchFamily="34" charset="0"/>
            </a:endParaRPr>
          </a:p>
        </p:txBody>
      </p:sp>
    </p:spTree>
    <p:extLst>
      <p:ext uri="{BB962C8B-B14F-4D97-AF65-F5344CB8AC3E}">
        <p14:creationId xmlns:p14="http://schemas.microsoft.com/office/powerpoint/2010/main" val="3098236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sz="quarter" idx="1"/>
          </p:nvPr>
        </p:nvSpPr>
        <p:spPr>
          <a:xfrm>
            <a:off x="228600" y="685800"/>
            <a:ext cx="8610600" cy="5943600"/>
          </a:xfrm>
        </p:spPr>
        <p:txBody>
          <a:bodyPr>
            <a:noAutofit/>
          </a:bodyPr>
          <a:lstStyle/>
          <a:p>
            <a:pPr algn="l" rtl="0"/>
            <a:r>
              <a:rPr lang="en-US" sz="2800" dirty="0" smtClean="0">
                <a:latin typeface="Arial Narrow" panose="020B0606020202030204" pitchFamily="34" charset="0"/>
              </a:rPr>
              <a:t>Anemia: is a general term that refers to a decrease in red blood cells.</a:t>
            </a:r>
          </a:p>
          <a:p>
            <a:pPr marL="0" indent="0" algn="l" rtl="0">
              <a:buNone/>
            </a:pPr>
            <a:r>
              <a:rPr lang="en-US" sz="2800" dirty="0" smtClean="0">
                <a:latin typeface="Arial Narrow" panose="020B0606020202030204" pitchFamily="34" charset="0"/>
              </a:rPr>
              <a:t>Anemia can occur from either a decrease in the number of red blood cells, a decrease in the hemoglobin content, or both.</a:t>
            </a:r>
          </a:p>
          <a:p>
            <a:pPr marL="0" indent="0" algn="l" rtl="0">
              <a:buNone/>
            </a:pPr>
            <a:r>
              <a:rPr lang="en-US" sz="2800" dirty="0" smtClean="0">
                <a:latin typeface="Arial Narrow" panose="020B0606020202030204" pitchFamily="34" charset="0"/>
              </a:rPr>
              <a:t>A lower than normal RBC can result from a number of causes, including:</a:t>
            </a:r>
          </a:p>
          <a:p>
            <a:pPr algn="l" rtl="0"/>
            <a:r>
              <a:rPr lang="en-US" sz="2800" dirty="0" smtClean="0">
                <a:latin typeface="Arial Narrow" panose="020B0606020202030204" pitchFamily="34" charset="0"/>
              </a:rPr>
              <a:t>Massive RBC loss, such as acute hemorrhage</a:t>
            </a:r>
          </a:p>
          <a:p>
            <a:pPr algn="just" rtl="0"/>
            <a:r>
              <a:rPr lang="en-US" sz="2800" dirty="0" smtClean="0">
                <a:latin typeface="Arial Narrow" panose="020B0606020202030204" pitchFamily="34" charset="0"/>
              </a:rPr>
              <a:t>Abnormal destruction of RBC</a:t>
            </a:r>
          </a:p>
          <a:p>
            <a:pPr algn="just" rtl="0"/>
            <a:r>
              <a:rPr lang="en-US" sz="2800" dirty="0" smtClean="0">
                <a:latin typeface="Arial Narrow" panose="020B0606020202030204" pitchFamily="34" charset="0"/>
              </a:rPr>
              <a:t>Lack of substances needed for RBC production</a:t>
            </a:r>
          </a:p>
          <a:p>
            <a:pPr algn="just" rtl="0"/>
            <a:r>
              <a:rPr lang="en-US" sz="2800" dirty="0" smtClean="0">
                <a:latin typeface="Arial Narrow" panose="020B0606020202030204" pitchFamily="34" charset="0"/>
              </a:rPr>
              <a:t>Chemotherapy or radiation side effect from treatment of bone marrow malignancies such as leukemia can result in bone marrow suppression.</a:t>
            </a:r>
            <a:endParaRPr lang="en-US" sz="2800" dirty="0">
              <a:latin typeface="Arial Narrow" panose="020B0606020202030204" pitchFamily="34" charset="0"/>
            </a:endParaRPr>
          </a:p>
        </p:txBody>
      </p:sp>
    </p:spTree>
    <p:extLst>
      <p:ext uri="{BB962C8B-B14F-4D97-AF65-F5344CB8AC3E}">
        <p14:creationId xmlns:p14="http://schemas.microsoft.com/office/powerpoint/2010/main" val="40446569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0800000" flipV="1">
            <a:off x="381000" y="228600"/>
            <a:ext cx="8229600" cy="1066800"/>
          </a:xfrm>
        </p:spPr>
        <p:txBody>
          <a:bodyPr>
            <a:normAutofit/>
          </a:bodyPr>
          <a:lstStyle/>
          <a:p>
            <a:r>
              <a:rPr lang="en-US" sz="3200" b="1" dirty="0">
                <a:solidFill>
                  <a:schemeClr val="accent1">
                    <a:lumMod val="75000"/>
                  </a:schemeClr>
                </a:solidFill>
                <a:latin typeface="Arial Narrow" panose="020B0606020202030204" pitchFamily="34" charset="0"/>
              </a:rPr>
              <a:t>normal </a:t>
            </a:r>
            <a:r>
              <a:rPr lang="en-US" sz="3200" b="1" dirty="0" smtClean="0">
                <a:solidFill>
                  <a:schemeClr val="accent1">
                    <a:lumMod val="75000"/>
                  </a:schemeClr>
                </a:solidFill>
                <a:latin typeface="Arial Narrow" panose="020B0606020202030204" pitchFamily="34" charset="0"/>
              </a:rPr>
              <a:t>physiological conditions</a:t>
            </a:r>
            <a:endParaRPr lang="en-US" sz="3200" b="1" dirty="0">
              <a:solidFill>
                <a:schemeClr val="accent1">
                  <a:lumMod val="75000"/>
                </a:schemeClr>
              </a:solidFill>
            </a:endParaRPr>
          </a:p>
        </p:txBody>
      </p:sp>
      <p:sp>
        <p:nvSpPr>
          <p:cNvPr id="3" name="Content Placeholder 2"/>
          <p:cNvSpPr>
            <a:spLocks noGrp="1"/>
          </p:cNvSpPr>
          <p:nvPr>
            <p:ph sz="quarter" idx="1"/>
          </p:nvPr>
        </p:nvSpPr>
        <p:spPr>
          <a:xfrm>
            <a:off x="228600" y="1447800"/>
            <a:ext cx="8534400" cy="5029200"/>
          </a:xfrm>
        </p:spPr>
        <p:txBody>
          <a:bodyPr>
            <a:normAutofit/>
          </a:bodyPr>
          <a:lstStyle/>
          <a:p>
            <a:pPr algn="l" rtl="0">
              <a:lnSpc>
                <a:spcPct val="110000"/>
              </a:lnSpc>
            </a:pPr>
            <a:r>
              <a:rPr lang="en-US" sz="3200" dirty="0" smtClean="0">
                <a:latin typeface="Arial Narrow" panose="020B0606020202030204" pitchFamily="34" charset="0"/>
              </a:rPr>
              <a:t>A normal physiological increase in the RBC count occurs at high altitudes or after strenuous physical training.</a:t>
            </a:r>
          </a:p>
          <a:p>
            <a:pPr algn="l" rtl="0">
              <a:lnSpc>
                <a:spcPct val="110000"/>
              </a:lnSpc>
            </a:pPr>
            <a:r>
              <a:rPr lang="en-US" sz="3200" dirty="0" smtClean="0">
                <a:latin typeface="Arial Narrow" panose="020B0606020202030204" pitchFamily="34" charset="0"/>
              </a:rPr>
              <a:t>The drugs gentamicin and methyldopa have been associated with increasing the number of red blood cells.</a:t>
            </a:r>
          </a:p>
          <a:p>
            <a:pPr algn="l" rtl="0">
              <a:lnSpc>
                <a:spcPct val="110000"/>
              </a:lnSpc>
            </a:pPr>
            <a:r>
              <a:rPr lang="en-US" sz="3200" dirty="0" smtClean="0">
                <a:latin typeface="Arial Narrow" panose="020B0606020202030204" pitchFamily="34" charset="0"/>
              </a:rPr>
              <a:t>Smokers also have a higher number of red blood cells than non smokers</a:t>
            </a:r>
          </a:p>
          <a:p>
            <a:pPr algn="just">
              <a:lnSpc>
                <a:spcPct val="150000"/>
              </a:lnSpc>
            </a:pPr>
            <a:endParaRPr lang="en-US" sz="2800" dirty="0" smtClean="0">
              <a:solidFill>
                <a:schemeClr val="accent2">
                  <a:lumMod val="60000"/>
                  <a:lumOff val="40000"/>
                </a:schemeClr>
              </a:solidFill>
              <a:latin typeface="Arial Narrow" panose="020B0606020202030204" pitchFamily="34" charset="0"/>
            </a:endParaRPr>
          </a:p>
          <a:p>
            <a:endParaRPr lang="en-US" dirty="0"/>
          </a:p>
        </p:txBody>
      </p:sp>
    </p:spTree>
    <p:extLst>
      <p:ext uri="{BB962C8B-B14F-4D97-AF65-F5344CB8AC3E}">
        <p14:creationId xmlns:p14="http://schemas.microsoft.com/office/powerpoint/2010/main" val="30103835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228600"/>
            <a:ext cx="8229600" cy="46038"/>
          </a:xfrm>
        </p:spPr>
        <p:txBody>
          <a:bodyPr>
            <a:normAutofit fontScale="90000"/>
          </a:bodyPr>
          <a:lstStyle/>
          <a:p>
            <a:endParaRPr lang="en-US" dirty="0"/>
          </a:p>
        </p:txBody>
      </p:sp>
      <p:sp>
        <p:nvSpPr>
          <p:cNvPr id="3" name="Content Placeholder 2"/>
          <p:cNvSpPr>
            <a:spLocks noGrp="1"/>
          </p:cNvSpPr>
          <p:nvPr>
            <p:ph sz="quarter" idx="1"/>
          </p:nvPr>
        </p:nvSpPr>
        <p:spPr>
          <a:xfrm>
            <a:off x="457200" y="609600"/>
            <a:ext cx="8229600" cy="5516563"/>
          </a:xfrm>
        </p:spPr>
        <p:txBody>
          <a:bodyPr/>
          <a:lstStyle/>
          <a:p>
            <a:endParaRPr lang="en-US" dirty="0" smtClean="0"/>
          </a:p>
          <a:p>
            <a:pPr marL="0" indent="0" algn="ctr">
              <a:buNone/>
            </a:pPr>
            <a:endParaRPr lang="en-US" dirty="0"/>
          </a:p>
          <a:p>
            <a:pPr marL="0" indent="0" algn="ctr">
              <a:buNone/>
            </a:pPr>
            <a:endParaRPr lang="en-US" sz="8000" dirty="0">
              <a:latin typeface="Arial Narrow" panose="020B0606020202030204" pitchFamily="34" charset="0"/>
            </a:endParaRPr>
          </a:p>
          <a:p>
            <a:pPr marL="0" indent="0" algn="ctr">
              <a:buNone/>
            </a:pPr>
            <a:r>
              <a:rPr lang="en-US" sz="8000" dirty="0" smtClean="0">
                <a:latin typeface="Arial Narrow" panose="020B0606020202030204" pitchFamily="34" charset="0"/>
              </a:rPr>
              <a:t>Thank </a:t>
            </a:r>
            <a:r>
              <a:rPr lang="en-US" sz="8000" dirty="0" smtClean="0">
                <a:latin typeface="Arial Narrow" panose="020B0606020202030204" pitchFamily="34" charset="0"/>
              </a:rPr>
              <a:t>you</a:t>
            </a:r>
            <a:endParaRPr lang="en-US" sz="8000" dirty="0">
              <a:latin typeface="Arial Narrow" panose="020B0606020202030204" pitchFamily="34" charset="0"/>
            </a:endParaRPr>
          </a:p>
          <a:p>
            <a:pPr marL="0" indent="0">
              <a:buNone/>
            </a:pPr>
            <a:r>
              <a:rPr lang="en-US" sz="7200" dirty="0" smtClean="0">
                <a:latin typeface="Arial Narrow" panose="020B0606020202030204" pitchFamily="34" charset="0"/>
              </a:rPr>
              <a:t>                               </a:t>
            </a:r>
            <a:endParaRPr lang="en-US" sz="7200" dirty="0">
              <a:latin typeface="Arial Narrow" panose="020B0606020202030204" pitchFamily="34" charset="0"/>
            </a:endParaRPr>
          </a:p>
        </p:txBody>
      </p:sp>
    </p:spTree>
    <p:extLst>
      <p:ext uri="{BB962C8B-B14F-4D97-AF65-F5344CB8AC3E}">
        <p14:creationId xmlns:p14="http://schemas.microsoft.com/office/powerpoint/2010/main" val="17768143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lstStyle/>
          <a:p>
            <a:r>
              <a:rPr lang="en-US" b="1" dirty="0" smtClean="0">
                <a:solidFill>
                  <a:schemeClr val="tx1"/>
                </a:solidFill>
                <a:latin typeface="Andalus" panose="02020603050405020304" pitchFamily="18" charset="-78"/>
                <a:cs typeface="Andalus" panose="02020603050405020304" pitchFamily="18" charset="-78"/>
              </a:rPr>
              <a:t>Principle:-                         </a:t>
            </a:r>
            <a:endParaRPr lang="en-US" b="1" dirty="0">
              <a:solidFill>
                <a:schemeClr val="tx1"/>
              </a:solidFill>
              <a:latin typeface="Andalus" panose="02020603050405020304" pitchFamily="18" charset="-78"/>
              <a:cs typeface="Andalus" panose="02020603050405020304" pitchFamily="18" charset="-78"/>
            </a:endParaRPr>
          </a:p>
        </p:txBody>
      </p:sp>
      <p:sp>
        <p:nvSpPr>
          <p:cNvPr id="3" name="Content Placeholder 2"/>
          <p:cNvSpPr>
            <a:spLocks noGrp="1"/>
          </p:cNvSpPr>
          <p:nvPr>
            <p:ph sz="quarter" idx="1"/>
          </p:nvPr>
        </p:nvSpPr>
        <p:spPr>
          <a:xfrm>
            <a:off x="457200" y="1066800"/>
            <a:ext cx="8229600" cy="5715000"/>
          </a:xfrm>
        </p:spPr>
        <p:txBody>
          <a:bodyPr>
            <a:noAutofit/>
          </a:bodyPr>
          <a:lstStyle/>
          <a:p>
            <a:pPr algn="l" rtl="0"/>
            <a:r>
              <a:rPr lang="en-US" sz="3200" dirty="0" smtClean="0">
                <a:latin typeface="Arial Narrow" panose="020B0606020202030204" pitchFamily="34" charset="0"/>
              </a:rPr>
              <a:t>The red blood cell count:- is the number of red blood cells per unit volume of whole blood.</a:t>
            </a:r>
          </a:p>
          <a:p>
            <a:pPr algn="l" rtl="0"/>
            <a:r>
              <a:rPr lang="en-US" sz="3200" dirty="0" smtClean="0">
                <a:latin typeface="Arial Narrow" panose="020B0606020202030204" pitchFamily="34" charset="0"/>
              </a:rPr>
              <a:t>Normal red blood cells values at various ages are:</a:t>
            </a:r>
          </a:p>
          <a:p>
            <a:pPr algn="l" rtl="0"/>
            <a:r>
              <a:rPr lang="en-US" sz="3200" dirty="0" smtClean="0">
                <a:latin typeface="Arial Narrow" panose="020B0606020202030204" pitchFamily="34" charset="0"/>
              </a:rPr>
              <a:t>Newborn: 4.8-7.2 </a:t>
            </a:r>
            <a:r>
              <a:rPr lang="en-US" sz="3200" dirty="0" smtClean="0">
                <a:latin typeface="Arial Narrow" panose="020B0606020202030204" pitchFamily="34" charset="0"/>
              </a:rPr>
              <a:t>million</a:t>
            </a:r>
            <a:endParaRPr lang="en-US" sz="3200" dirty="0" smtClean="0">
              <a:latin typeface="Arial Narrow" panose="020B0606020202030204" pitchFamily="34" charset="0"/>
            </a:endParaRPr>
          </a:p>
          <a:p>
            <a:pPr algn="l" rtl="0"/>
            <a:r>
              <a:rPr lang="en-US" sz="3200" dirty="0" smtClean="0">
                <a:latin typeface="Arial Narrow" panose="020B0606020202030204" pitchFamily="34" charset="0"/>
              </a:rPr>
              <a:t>Adults (males): 4.9-5.5 million</a:t>
            </a:r>
          </a:p>
          <a:p>
            <a:pPr algn="l" rtl="0"/>
            <a:r>
              <a:rPr lang="en-US" sz="3200" dirty="0" smtClean="0">
                <a:latin typeface="Arial Narrow" panose="020B0606020202030204" pitchFamily="34" charset="0"/>
              </a:rPr>
              <a:t>(Females): 4.4-5.0 </a:t>
            </a:r>
            <a:r>
              <a:rPr lang="en-US" sz="3200" dirty="0" smtClean="0">
                <a:latin typeface="Arial Narrow" panose="020B0606020202030204" pitchFamily="34" charset="0"/>
              </a:rPr>
              <a:t>million</a:t>
            </a:r>
            <a:endParaRPr lang="en-US" sz="3200" dirty="0" smtClean="0">
              <a:latin typeface="Arial Narrow" panose="020B0606020202030204" pitchFamily="34" charset="0"/>
            </a:endParaRPr>
          </a:p>
          <a:p>
            <a:pPr algn="l" rtl="0"/>
            <a:r>
              <a:rPr lang="en-US" sz="3200" dirty="0" smtClean="0">
                <a:latin typeface="Arial Narrow" panose="020B0606020202030204" pitchFamily="34" charset="0"/>
              </a:rPr>
              <a:t>Pregnancy: slightly lower than normal adult values</a:t>
            </a:r>
          </a:p>
          <a:p>
            <a:pPr algn="l" rtl="0"/>
            <a:r>
              <a:rPr lang="en-US" sz="3200" dirty="0" smtClean="0">
                <a:latin typeface="Arial Narrow" panose="020B0606020202030204" pitchFamily="34" charset="0"/>
              </a:rPr>
              <a:t>Children: 3.8-5.5 million </a:t>
            </a:r>
            <a:endParaRPr lang="en-US" sz="3200" dirty="0">
              <a:latin typeface="Arial Narrow" panose="020B0606020202030204" pitchFamily="34" charset="0"/>
            </a:endParaRPr>
          </a:p>
        </p:txBody>
      </p:sp>
    </p:spTree>
    <p:extLst>
      <p:ext uri="{BB962C8B-B14F-4D97-AF65-F5344CB8AC3E}">
        <p14:creationId xmlns:p14="http://schemas.microsoft.com/office/powerpoint/2010/main" val="23681875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19"/>
            <a:ext cx="8229600" cy="45719"/>
          </a:xfrm>
        </p:spPr>
        <p:txBody>
          <a:bodyPr>
            <a:normAutofit fontScale="90000"/>
          </a:bodyPr>
          <a:lstStyle/>
          <a:p>
            <a:endParaRPr lang="en-US" dirty="0"/>
          </a:p>
        </p:txBody>
      </p:sp>
      <p:sp>
        <p:nvSpPr>
          <p:cNvPr id="3" name="Content Placeholder 2"/>
          <p:cNvSpPr>
            <a:spLocks noGrp="1"/>
          </p:cNvSpPr>
          <p:nvPr>
            <p:ph sz="quarter" idx="1"/>
          </p:nvPr>
        </p:nvSpPr>
        <p:spPr>
          <a:xfrm>
            <a:off x="0" y="0"/>
            <a:ext cx="9067800" cy="6858000"/>
          </a:xfrm>
        </p:spPr>
        <p:txBody>
          <a:bodyPr/>
          <a:lstStyle/>
          <a:p>
            <a:endParaRPr lang="en-US" dirty="0" smtClean="0">
              <a:latin typeface="Arial Narrow" panose="020B0606020202030204" pitchFamily="34" charset="0"/>
            </a:endParaRPr>
          </a:p>
          <a:p>
            <a:pPr algn="just" rtl="0"/>
            <a:r>
              <a:rPr lang="en-US" sz="2800" dirty="0" smtClean="0">
                <a:latin typeface="Arial Narrow" panose="020B0606020202030204" pitchFamily="34" charset="0"/>
              </a:rPr>
              <a:t>Each RBC is a biconcave disc having a diameter of 7.2 microns and a thickness of 2.2 </a:t>
            </a:r>
            <a:r>
              <a:rPr lang="en-US" sz="2800" dirty="0" smtClean="0">
                <a:latin typeface="Arial Narrow" panose="020B0606020202030204" pitchFamily="34" charset="0"/>
              </a:rPr>
              <a:t>microns</a:t>
            </a:r>
            <a:endParaRPr lang="en-US" sz="2800" dirty="0" smtClean="0">
              <a:latin typeface="Arial Narrow" panose="020B0606020202030204" pitchFamily="34" charset="0"/>
            </a:endParaRPr>
          </a:p>
          <a:p>
            <a:pPr marL="0" indent="0" algn="just">
              <a:lnSpc>
                <a:spcPct val="150000"/>
              </a:lnSpc>
              <a:buNone/>
            </a:pPr>
            <a:endParaRPr lang="en-US" sz="2800" dirty="0">
              <a:solidFill>
                <a:schemeClr val="accent2">
                  <a:lumMod val="60000"/>
                  <a:lumOff val="40000"/>
                </a:schemeClr>
              </a:solidFill>
              <a:latin typeface="Arial Narrow" panose="020B0606020202030204" pitchFamily="34" charset="0"/>
            </a:endParaRPr>
          </a:p>
          <a:p>
            <a:pPr marL="0" indent="0" algn="just">
              <a:buNone/>
            </a:pPr>
            <a:r>
              <a:rPr lang="en-US" dirty="0" smtClean="0">
                <a:latin typeface="Arial Narrow" panose="020B0606020202030204" pitchFamily="34" charset="0"/>
              </a:rPr>
              <a:t> </a:t>
            </a:r>
          </a:p>
          <a:p>
            <a:pPr algn="just"/>
            <a:endParaRPr lang="en-US" dirty="0">
              <a:latin typeface="Arial Narrow" panose="020B0606020202030204" pitchFamily="34" charset="0"/>
            </a:endParaRPr>
          </a:p>
          <a:p>
            <a:pPr algn="just"/>
            <a:endParaRPr lang="en-US" dirty="0" smtClean="0">
              <a:latin typeface="Arial Narrow" panose="020B0606020202030204" pitchFamily="34" charset="0"/>
            </a:endParaRPr>
          </a:p>
          <a:p>
            <a:pPr algn="just"/>
            <a:endParaRPr lang="en-US" dirty="0" smtClean="0">
              <a:latin typeface="Arial Narrow" panose="020B0606020202030204" pitchFamily="34" charset="0"/>
            </a:endParaRPr>
          </a:p>
          <a:p>
            <a:pPr algn="just"/>
            <a:endParaRPr lang="en-US" dirty="0">
              <a:latin typeface="Arial Narrow" panose="020B0606020202030204" pitchFamily="34" charset="0"/>
            </a:endParaRPr>
          </a:p>
          <a:p>
            <a:pPr algn="just" rtl="0"/>
            <a:r>
              <a:rPr lang="en-US" sz="3200" dirty="0" smtClean="0">
                <a:latin typeface="Arial Narrow" panose="020B0606020202030204" pitchFamily="34" charset="0"/>
              </a:rPr>
              <a:t>These cells contain the pigment hemoglobin which enables them to transport oxygen around the circulation. They also contain the enzyme carbonic anhydrase which enables them to carry CO2</a:t>
            </a:r>
            <a:r>
              <a:rPr lang="en-US" sz="2800" dirty="0" smtClean="0">
                <a:latin typeface="Arial Narrow" panose="020B0606020202030204" pitchFamily="34" charset="0"/>
              </a:rPr>
              <a:t>.</a:t>
            </a:r>
            <a:endParaRPr lang="en-US" sz="2800" dirty="0">
              <a:latin typeface="Arial Narrow" panose="020B0606020202030204" pitchFamily="34"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219200"/>
            <a:ext cx="25146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04090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96962"/>
          </a:xfrm>
        </p:spPr>
        <p:txBody>
          <a:bodyPr>
            <a:normAutofit/>
          </a:bodyPr>
          <a:lstStyle/>
          <a:p>
            <a:r>
              <a:rPr lang="en-US" b="1" dirty="0" smtClean="0">
                <a:solidFill>
                  <a:schemeClr val="tx1"/>
                </a:solidFill>
                <a:latin typeface="Arial Narrow" panose="020B0606020202030204" pitchFamily="34" charset="0"/>
              </a:rPr>
              <a:t>Aim of the experiment   </a:t>
            </a:r>
            <a:endParaRPr lang="en-US" b="1" dirty="0">
              <a:solidFill>
                <a:schemeClr val="tx1"/>
              </a:solidFill>
              <a:latin typeface="Arial Narrow" panose="020B0606020202030204" pitchFamily="34" charset="0"/>
            </a:endParaRPr>
          </a:p>
        </p:txBody>
      </p:sp>
      <p:sp>
        <p:nvSpPr>
          <p:cNvPr id="3" name="Content Placeholder 2"/>
          <p:cNvSpPr>
            <a:spLocks noGrp="1"/>
          </p:cNvSpPr>
          <p:nvPr>
            <p:ph sz="quarter" idx="1"/>
          </p:nvPr>
        </p:nvSpPr>
        <p:spPr>
          <a:xfrm>
            <a:off x="457200" y="1600200"/>
            <a:ext cx="8153400" cy="4873752"/>
          </a:xfrm>
        </p:spPr>
        <p:txBody>
          <a:bodyPr>
            <a:normAutofit/>
          </a:bodyPr>
          <a:lstStyle/>
          <a:p>
            <a:pPr marL="0" indent="0" algn="just" rtl="0">
              <a:lnSpc>
                <a:spcPct val="150000"/>
              </a:lnSpc>
              <a:buNone/>
            </a:pPr>
            <a:endParaRPr lang="en-US" sz="3200" dirty="0" smtClean="0">
              <a:latin typeface="Arial Narrow" panose="020B0606020202030204" pitchFamily="34" charset="0"/>
            </a:endParaRPr>
          </a:p>
          <a:p>
            <a:pPr marL="0" indent="0" algn="just" rtl="0">
              <a:lnSpc>
                <a:spcPct val="150000"/>
              </a:lnSpc>
              <a:buNone/>
            </a:pPr>
            <a:r>
              <a:rPr lang="en-US" sz="3200" dirty="0" smtClean="0">
                <a:latin typeface="Arial Narrow" panose="020B0606020202030204" pitchFamily="34" charset="0"/>
              </a:rPr>
              <a:t>RBC </a:t>
            </a:r>
            <a:r>
              <a:rPr lang="en-US" sz="3200" dirty="0" smtClean="0">
                <a:latin typeface="Arial Narrow" panose="020B0606020202030204" pitchFamily="34" charset="0"/>
              </a:rPr>
              <a:t>count is done to determine whether there is an adequate number of RBC in the circulation or not. </a:t>
            </a:r>
            <a:endParaRPr lang="en-US" sz="3200" dirty="0">
              <a:latin typeface="Arial Narrow" panose="020B0606020202030204" pitchFamily="34" charset="0"/>
            </a:endParaRPr>
          </a:p>
        </p:txBody>
      </p:sp>
    </p:spTree>
    <p:extLst>
      <p:ext uri="{BB962C8B-B14F-4D97-AF65-F5344CB8AC3E}">
        <p14:creationId xmlns:p14="http://schemas.microsoft.com/office/powerpoint/2010/main" val="21774312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tx1"/>
                </a:solidFill>
                <a:latin typeface="Arial Narrow" panose="020B0606020202030204" pitchFamily="34" charset="0"/>
              </a:rPr>
              <a:t>Methods</a:t>
            </a:r>
            <a:endParaRPr lang="en-US" sz="4000" b="1" dirty="0">
              <a:solidFill>
                <a:schemeClr val="tx1"/>
              </a:solidFill>
              <a:latin typeface="Arial Narrow" panose="020B0606020202030204" pitchFamily="34" charset="0"/>
            </a:endParaRPr>
          </a:p>
        </p:txBody>
      </p:sp>
      <p:sp>
        <p:nvSpPr>
          <p:cNvPr id="3" name="Content Placeholder 2"/>
          <p:cNvSpPr>
            <a:spLocks noGrp="1"/>
          </p:cNvSpPr>
          <p:nvPr>
            <p:ph sz="quarter" idx="1"/>
          </p:nvPr>
        </p:nvSpPr>
        <p:spPr/>
        <p:txBody>
          <a:bodyPr/>
          <a:lstStyle/>
          <a:p>
            <a:endParaRPr lang="en-US" dirty="0" smtClean="0"/>
          </a:p>
          <a:p>
            <a:pPr algn="l" rtl="0"/>
            <a:r>
              <a:rPr lang="en-US" sz="3600" dirty="0" smtClean="0">
                <a:latin typeface="Arial Narrow" panose="020B0606020202030204" pitchFamily="34" charset="0"/>
              </a:rPr>
              <a:t>1- Manual method</a:t>
            </a:r>
          </a:p>
          <a:p>
            <a:pPr marL="0" indent="0" algn="l" rtl="0">
              <a:buNone/>
            </a:pPr>
            <a:endParaRPr lang="en-US" sz="3600" dirty="0">
              <a:latin typeface="Arial Narrow" panose="020B0606020202030204" pitchFamily="34" charset="0"/>
            </a:endParaRPr>
          </a:p>
          <a:p>
            <a:pPr algn="l" rtl="0"/>
            <a:r>
              <a:rPr lang="en-US" sz="3600" dirty="0" smtClean="0">
                <a:latin typeface="Arial Narrow" panose="020B0606020202030204" pitchFamily="34" charset="0"/>
              </a:rPr>
              <a:t>2-Electronic cell counting</a:t>
            </a:r>
            <a:endParaRPr lang="en-US" sz="3600" dirty="0">
              <a:latin typeface="Arial Narrow" panose="020B0606020202030204" pitchFamily="34" charset="0"/>
            </a:endParaRPr>
          </a:p>
        </p:txBody>
      </p:sp>
    </p:spTree>
    <p:extLst>
      <p:ext uri="{BB962C8B-B14F-4D97-AF65-F5344CB8AC3E}">
        <p14:creationId xmlns:p14="http://schemas.microsoft.com/office/powerpoint/2010/main" val="5542251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1143000"/>
          </a:xfrm>
        </p:spPr>
        <p:txBody>
          <a:bodyPr>
            <a:noAutofit/>
          </a:bodyPr>
          <a:lstStyle/>
          <a:p>
            <a:r>
              <a:rPr lang="en-US" b="1" dirty="0" smtClean="0">
                <a:solidFill>
                  <a:schemeClr val="accent1"/>
                </a:solidFill>
                <a:latin typeface="Arial Narrow" panose="020B0606020202030204" pitchFamily="34" charset="0"/>
              </a:rPr>
              <a:t>Manual red blood cell count material and instruments</a:t>
            </a:r>
            <a:endParaRPr lang="en-US" b="1" dirty="0">
              <a:solidFill>
                <a:schemeClr val="accent1"/>
              </a:solidFill>
              <a:latin typeface="Arial Narrow" panose="020B0606020202030204" pitchFamily="34" charset="0"/>
            </a:endParaRPr>
          </a:p>
        </p:txBody>
      </p:sp>
      <p:sp>
        <p:nvSpPr>
          <p:cNvPr id="3" name="Content Placeholder 2"/>
          <p:cNvSpPr>
            <a:spLocks noGrp="1"/>
          </p:cNvSpPr>
          <p:nvPr>
            <p:ph sz="quarter" idx="1"/>
          </p:nvPr>
        </p:nvSpPr>
        <p:spPr>
          <a:xfrm>
            <a:off x="304800" y="1600200"/>
            <a:ext cx="8382000" cy="5029200"/>
          </a:xfrm>
        </p:spPr>
        <p:txBody>
          <a:bodyPr>
            <a:normAutofit/>
          </a:bodyPr>
          <a:lstStyle/>
          <a:p>
            <a:pPr algn="l" rtl="0"/>
            <a:r>
              <a:rPr lang="en-US" sz="3600" dirty="0" err="1" smtClean="0">
                <a:latin typeface="Arial Narrow" panose="020B0606020202030204" pitchFamily="34" charset="0"/>
              </a:rPr>
              <a:t>Anticoagulated</a:t>
            </a:r>
            <a:r>
              <a:rPr lang="en-US" sz="3600" dirty="0" smtClean="0">
                <a:latin typeface="Arial Narrow" panose="020B0606020202030204" pitchFamily="34" charset="0"/>
              </a:rPr>
              <a:t> whole (using EDTA or heparin as an anticoagulant) or capillary blood can be used.</a:t>
            </a:r>
          </a:p>
          <a:p>
            <a:pPr algn="l" rtl="0"/>
            <a:r>
              <a:rPr lang="en-US" sz="3600" dirty="0" err="1" smtClean="0">
                <a:latin typeface="Arial Narrow" panose="020B0606020202030204" pitchFamily="34" charset="0"/>
              </a:rPr>
              <a:t>Hayem’s</a:t>
            </a:r>
            <a:r>
              <a:rPr lang="en-US" sz="3600" dirty="0" smtClean="0">
                <a:latin typeface="Arial Narrow" panose="020B0606020202030204" pitchFamily="34" charset="0"/>
              </a:rPr>
              <a:t> solution (diluting fluid) composed of:</a:t>
            </a:r>
          </a:p>
          <a:p>
            <a:pPr algn="l" rtl="0"/>
            <a:r>
              <a:rPr lang="en-US" sz="3600" dirty="0" smtClean="0">
                <a:latin typeface="Arial Narrow" panose="020B0606020202030204" pitchFamily="34" charset="0"/>
              </a:rPr>
              <a:t>Hgcl2     0.05 g</a:t>
            </a:r>
          </a:p>
          <a:p>
            <a:pPr algn="l" rtl="0"/>
            <a:r>
              <a:rPr lang="en-US" sz="3600" dirty="0" smtClean="0">
                <a:latin typeface="Arial Narrow" panose="020B0606020202030204" pitchFamily="34" charset="0"/>
              </a:rPr>
              <a:t>Na2so4   2.5 g</a:t>
            </a:r>
          </a:p>
          <a:p>
            <a:pPr algn="l" rtl="0"/>
            <a:r>
              <a:rPr lang="en-US" sz="3600" dirty="0" err="1" smtClean="0">
                <a:latin typeface="Arial Narrow" panose="020B0606020202030204" pitchFamily="34" charset="0"/>
              </a:rPr>
              <a:t>Nacl</a:t>
            </a:r>
            <a:r>
              <a:rPr lang="en-US" sz="3600" dirty="0" smtClean="0">
                <a:latin typeface="Arial Narrow" panose="020B0606020202030204" pitchFamily="34" charset="0"/>
              </a:rPr>
              <a:t>      0.5 g</a:t>
            </a:r>
          </a:p>
          <a:p>
            <a:pPr algn="l" rtl="0"/>
            <a:r>
              <a:rPr lang="en-US" sz="3600" dirty="0" smtClean="0">
                <a:latin typeface="Arial Narrow" panose="020B0606020202030204" pitchFamily="34" charset="0"/>
              </a:rPr>
              <a:t>Distilled water 100 ml</a:t>
            </a:r>
          </a:p>
          <a:p>
            <a:endParaRPr lang="en-US" dirty="0"/>
          </a:p>
        </p:txBody>
      </p:sp>
    </p:spTree>
    <p:extLst>
      <p:ext uri="{BB962C8B-B14F-4D97-AF65-F5344CB8AC3E}">
        <p14:creationId xmlns:p14="http://schemas.microsoft.com/office/powerpoint/2010/main" val="19464640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sz="quarter" idx="1"/>
          </p:nvPr>
        </p:nvSpPr>
        <p:spPr>
          <a:xfrm>
            <a:off x="228600" y="381000"/>
            <a:ext cx="8610600" cy="6248399"/>
          </a:xfrm>
        </p:spPr>
        <p:txBody>
          <a:bodyPr>
            <a:normAutofit fontScale="25000" lnSpcReduction="20000"/>
          </a:bodyPr>
          <a:lstStyle/>
          <a:p>
            <a:pPr algn="just" rtl="0">
              <a:lnSpc>
                <a:spcPct val="150000"/>
              </a:lnSpc>
            </a:pPr>
            <a:endParaRPr lang="en-US" sz="11200" dirty="0" smtClean="0">
              <a:latin typeface="Arial Narrow" panose="020B0606020202030204" pitchFamily="34" charset="0"/>
            </a:endParaRPr>
          </a:p>
          <a:p>
            <a:pPr algn="just" rtl="0">
              <a:lnSpc>
                <a:spcPct val="150000"/>
              </a:lnSpc>
            </a:pPr>
            <a:r>
              <a:rPr lang="en-US" sz="11200" dirty="0" smtClean="0">
                <a:latin typeface="Arial Narrow" panose="020B0606020202030204" pitchFamily="34" charset="0"/>
              </a:rPr>
              <a:t>RBC  </a:t>
            </a:r>
            <a:r>
              <a:rPr lang="en-US" sz="11200" dirty="0" smtClean="0">
                <a:latin typeface="Arial Narrow" panose="020B0606020202030204" pitchFamily="34" charset="0"/>
              </a:rPr>
              <a:t>pipette which is composed of a stem &amp; a mixing chamber with a red bead, it is function is to mix blood with the substance and for differentiation from the WBC pipette.</a:t>
            </a:r>
          </a:p>
          <a:p>
            <a:pPr algn="just" rtl="0">
              <a:lnSpc>
                <a:spcPct val="150000"/>
              </a:lnSpc>
            </a:pPr>
            <a:r>
              <a:rPr lang="en-US" sz="11200" dirty="0" err="1" smtClean="0">
                <a:latin typeface="Arial Narrow" panose="020B0606020202030204" pitchFamily="34" charset="0"/>
              </a:rPr>
              <a:t>Haemocytometer</a:t>
            </a:r>
            <a:r>
              <a:rPr lang="en-US" sz="11200" dirty="0" smtClean="0">
                <a:latin typeface="Arial Narrow" panose="020B0606020202030204" pitchFamily="34" charset="0"/>
              </a:rPr>
              <a:t> “ </a:t>
            </a:r>
            <a:r>
              <a:rPr lang="en-US" sz="11200" dirty="0" err="1" smtClean="0">
                <a:latin typeface="Arial Narrow" panose="020B0606020202030204" pitchFamily="34" charset="0"/>
              </a:rPr>
              <a:t>Neubauer</a:t>
            </a:r>
            <a:r>
              <a:rPr lang="en-US" sz="11200" dirty="0" smtClean="0">
                <a:latin typeface="Arial Narrow" panose="020B0606020202030204" pitchFamily="34" charset="0"/>
              </a:rPr>
              <a:t>” chamber is counting chamber with a cover slip. The same counting chamber is used also for counting total white blood cells.</a:t>
            </a:r>
          </a:p>
          <a:p>
            <a:pPr algn="just" rtl="0">
              <a:lnSpc>
                <a:spcPct val="120000"/>
              </a:lnSpc>
            </a:pPr>
            <a:r>
              <a:rPr lang="en-US" sz="11200" dirty="0" smtClean="0">
                <a:latin typeface="Arial Narrow" panose="020B0606020202030204" pitchFamily="34" charset="0"/>
              </a:rPr>
              <a:t>Microscope</a:t>
            </a:r>
          </a:p>
          <a:p>
            <a:pPr algn="just" rtl="0">
              <a:lnSpc>
                <a:spcPct val="120000"/>
              </a:lnSpc>
            </a:pPr>
            <a:r>
              <a:rPr lang="en-US" sz="11200" dirty="0" smtClean="0">
                <a:latin typeface="Arial Narrow" panose="020B0606020202030204" pitchFamily="34" charset="0"/>
              </a:rPr>
              <a:t>Lancet</a:t>
            </a:r>
          </a:p>
          <a:p>
            <a:pPr algn="just" rtl="0">
              <a:lnSpc>
                <a:spcPct val="120000"/>
              </a:lnSpc>
            </a:pPr>
            <a:r>
              <a:rPr lang="en-US" sz="11200" dirty="0" smtClean="0">
                <a:latin typeface="Arial Narrow" panose="020B0606020202030204" pitchFamily="34" charset="0"/>
              </a:rPr>
              <a:t>Alcohol 70%</a:t>
            </a:r>
          </a:p>
          <a:p>
            <a:pPr algn="just" rtl="0">
              <a:lnSpc>
                <a:spcPct val="120000"/>
              </a:lnSpc>
            </a:pPr>
            <a:r>
              <a:rPr lang="en-US" sz="11200" dirty="0" smtClean="0">
                <a:latin typeface="Arial Narrow" panose="020B0606020202030204" pitchFamily="34" charset="0"/>
              </a:rPr>
              <a:t>Cotton</a:t>
            </a:r>
            <a:endParaRPr lang="en-US" sz="11200" dirty="0">
              <a:latin typeface="Arial Narrow" panose="020B0606020202030204" pitchFamily="34" charset="0"/>
            </a:endParaRPr>
          </a:p>
        </p:txBody>
      </p:sp>
    </p:spTree>
    <p:extLst>
      <p:ext uri="{BB962C8B-B14F-4D97-AF65-F5344CB8AC3E}">
        <p14:creationId xmlns:p14="http://schemas.microsoft.com/office/powerpoint/2010/main" val="529398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4000" b="1" dirty="0" smtClean="0">
                <a:solidFill>
                  <a:schemeClr val="tx1"/>
                </a:solidFill>
              </a:rPr>
              <a:t>Procedure</a:t>
            </a:r>
            <a:endParaRPr lang="en-US" sz="4000" b="1" dirty="0">
              <a:solidFill>
                <a:schemeClr val="tx1"/>
              </a:solidFill>
            </a:endParaRPr>
          </a:p>
        </p:txBody>
      </p:sp>
      <p:sp>
        <p:nvSpPr>
          <p:cNvPr id="3" name="Content Placeholder 2"/>
          <p:cNvSpPr>
            <a:spLocks noGrp="1"/>
          </p:cNvSpPr>
          <p:nvPr>
            <p:ph sz="quarter" idx="1"/>
          </p:nvPr>
        </p:nvSpPr>
        <p:spPr>
          <a:xfrm>
            <a:off x="228600" y="1219200"/>
            <a:ext cx="8458200" cy="5410200"/>
          </a:xfrm>
        </p:spPr>
        <p:txBody>
          <a:bodyPr>
            <a:noAutofit/>
          </a:bodyPr>
          <a:lstStyle/>
          <a:p>
            <a:pPr algn="just" rtl="0">
              <a:lnSpc>
                <a:spcPct val="150000"/>
              </a:lnSpc>
            </a:pPr>
            <a:r>
              <a:rPr lang="en-US" sz="3200" dirty="0" smtClean="0">
                <a:latin typeface="Arial Narrow" panose="020B0606020202030204" pitchFamily="34" charset="0"/>
              </a:rPr>
              <a:t>Wipe your </a:t>
            </a:r>
            <a:r>
              <a:rPr lang="en-US" sz="3200" dirty="0" err="1" smtClean="0">
                <a:latin typeface="Arial Narrow" panose="020B0606020202030204" pitchFamily="34" charset="0"/>
              </a:rPr>
              <a:t>partener”s</a:t>
            </a:r>
            <a:r>
              <a:rPr lang="en-US" sz="3200" dirty="0" smtClean="0">
                <a:latin typeface="Arial Narrow" panose="020B0606020202030204" pitchFamily="34" charset="0"/>
              </a:rPr>
              <a:t> finger with cotton soaked with alcohol and allow it to dry. With a sterile disposable lancet do small prick on the finger tip, when a drop of reasonable size has collected, hold the red blood cell pipette slightly tilted from the vertical position, apply its tip to the drop and aspirate blood to the mark 0.5. </a:t>
            </a:r>
            <a:endParaRPr lang="en-US" sz="3200" dirty="0">
              <a:latin typeface="Arial Narrow" panose="020B0606020202030204" pitchFamily="34" charset="0"/>
            </a:endParaRPr>
          </a:p>
        </p:txBody>
      </p:sp>
    </p:spTree>
    <p:extLst>
      <p:ext uri="{BB962C8B-B14F-4D97-AF65-F5344CB8AC3E}">
        <p14:creationId xmlns:p14="http://schemas.microsoft.com/office/powerpoint/2010/main" val="415769516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299</TotalTime>
  <Words>1023</Words>
  <Application>Microsoft Office PowerPoint</Application>
  <PresentationFormat>On-screen Show (4:3)</PresentationFormat>
  <Paragraphs>92</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Oriel</vt:lpstr>
      <vt:lpstr>Red Blood Cell (RBC) Count</vt:lpstr>
      <vt:lpstr>Introduction</vt:lpstr>
      <vt:lpstr>Principle:-                         </vt:lpstr>
      <vt:lpstr>PowerPoint Presentation</vt:lpstr>
      <vt:lpstr>Aim of the experiment   </vt:lpstr>
      <vt:lpstr>Methods</vt:lpstr>
      <vt:lpstr>Manual red blood cell count material and instruments</vt:lpstr>
      <vt:lpstr>PowerPoint Presentation</vt:lpstr>
      <vt:lpstr>Procedure</vt:lpstr>
      <vt:lpstr>PowerPoint Presentation</vt:lpstr>
      <vt:lpstr>PowerPoint Presentation</vt:lpstr>
      <vt:lpstr>PowerPoint Presentation</vt:lpstr>
      <vt:lpstr>PowerPoint Presentation</vt:lpstr>
      <vt:lpstr>Neubauer Hemocytometer</vt:lpstr>
      <vt:lpstr>PowerPoint Presentation</vt:lpstr>
      <vt:lpstr>PowerPoint Presentation</vt:lpstr>
      <vt:lpstr>calculation</vt:lpstr>
      <vt:lpstr>PowerPoint Presentation</vt:lpstr>
      <vt:lpstr>Medical considerations</vt:lpstr>
      <vt:lpstr>PowerPoint Presentation</vt:lpstr>
      <vt:lpstr>normal physiological conditions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 Blood Cell (RBC) Count</dc:title>
  <dc:creator>user</dc:creator>
  <cp:lastModifiedBy>DR.Ahmed Saker 2o1O</cp:lastModifiedBy>
  <cp:revision>37</cp:revision>
  <dcterms:created xsi:type="dcterms:W3CDTF">2015-02-14T18:25:47Z</dcterms:created>
  <dcterms:modified xsi:type="dcterms:W3CDTF">2017-02-24T10:40:02Z</dcterms:modified>
</cp:coreProperties>
</file>