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 id="269"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77B881A-6840-487B-B394-2F02DEB1C7E8}" type="datetimeFigureOut">
              <a:rPr lang="en-US" smtClean="0"/>
              <a:pPr/>
              <a:t>3/5/2017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F7F4C-EDA1-4BC6-A258-2F2F48532C2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77B881A-6840-487B-B394-2F02DEB1C7E8}" type="datetimeFigureOut">
              <a:rPr lang="en-US" smtClean="0"/>
              <a:pPr/>
              <a:t>3/5/2017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F7F4C-EDA1-4BC6-A258-2F2F48532C2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77B881A-6840-487B-B394-2F02DEB1C7E8}" type="datetimeFigureOut">
              <a:rPr lang="en-US" smtClean="0"/>
              <a:pPr/>
              <a:t>3/5/2017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F7F4C-EDA1-4BC6-A258-2F2F48532C2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77B881A-6840-487B-B394-2F02DEB1C7E8}" type="datetimeFigureOut">
              <a:rPr lang="en-US" smtClean="0"/>
              <a:pPr/>
              <a:t>3/5/2017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F7F4C-EDA1-4BC6-A258-2F2F48532C2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7B881A-6840-487B-B394-2F02DEB1C7E8}" type="datetimeFigureOut">
              <a:rPr lang="en-US" smtClean="0"/>
              <a:pPr/>
              <a:t>3/5/2017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F7F4C-EDA1-4BC6-A258-2F2F48532C2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77B881A-6840-487B-B394-2F02DEB1C7E8}" type="datetimeFigureOut">
              <a:rPr lang="en-US" smtClean="0"/>
              <a:pPr/>
              <a:t>3/5/2017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FF7F4C-EDA1-4BC6-A258-2F2F48532C2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77B881A-6840-487B-B394-2F02DEB1C7E8}" type="datetimeFigureOut">
              <a:rPr lang="en-US" smtClean="0"/>
              <a:pPr/>
              <a:t>3/5/2017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FF7F4C-EDA1-4BC6-A258-2F2F48532C2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77B881A-6840-487B-B394-2F02DEB1C7E8}" type="datetimeFigureOut">
              <a:rPr lang="en-US" smtClean="0"/>
              <a:pPr/>
              <a:t>3/5/2017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FF7F4C-EDA1-4BC6-A258-2F2F48532C2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7B881A-6840-487B-B394-2F02DEB1C7E8}" type="datetimeFigureOut">
              <a:rPr lang="en-US" smtClean="0"/>
              <a:pPr/>
              <a:t>3/5/2017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FF7F4C-EDA1-4BC6-A258-2F2F48532C2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7B881A-6840-487B-B394-2F02DEB1C7E8}" type="datetimeFigureOut">
              <a:rPr lang="en-US" smtClean="0"/>
              <a:pPr/>
              <a:t>3/5/2017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FF7F4C-EDA1-4BC6-A258-2F2F48532C2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7B881A-6840-487B-B394-2F02DEB1C7E8}" type="datetimeFigureOut">
              <a:rPr lang="en-US" smtClean="0"/>
              <a:pPr/>
              <a:t>3/5/2017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FF7F4C-EDA1-4BC6-A258-2F2F48532C2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77B881A-6840-487B-B394-2F02DEB1C7E8}" type="datetimeFigureOut">
              <a:rPr lang="en-US" smtClean="0"/>
              <a:pPr/>
              <a:t>3/5/2017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3FF7F4C-EDA1-4BC6-A258-2F2F48532C2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Arial Black" panose="020B0A04020102020204" pitchFamily="34" charset="0"/>
              </a:rPr>
              <a:t>White blood cell count</a:t>
            </a:r>
            <a:endParaRPr lang="en-US" dirty="0">
              <a:latin typeface="Arial Black" panose="020B0A04020102020204" pitchFamily="34" charset="0"/>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 xmlns:p14="http://schemas.microsoft.com/office/powerpoint/2010/main" val="3109461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a:p>
        </p:txBody>
      </p:sp>
      <p:sp>
        <p:nvSpPr>
          <p:cNvPr id="3" name="Content Placeholder 2"/>
          <p:cNvSpPr>
            <a:spLocks noGrp="1"/>
          </p:cNvSpPr>
          <p:nvPr>
            <p:ph idx="1"/>
          </p:nvPr>
        </p:nvSpPr>
        <p:spPr>
          <a:xfrm>
            <a:off x="457200" y="685800"/>
            <a:ext cx="8229600" cy="5440363"/>
          </a:xfrm>
        </p:spPr>
        <p:txBody>
          <a:bodyPr/>
          <a:lstStyle/>
          <a:p>
            <a:pPr marL="0" indent="0" algn="l" rtl="0">
              <a:buNone/>
            </a:pPr>
            <a:endParaRPr lang="en-US" dirty="0"/>
          </a:p>
          <a:p>
            <a:pPr marL="0" indent="0" algn="just" rtl="0">
              <a:buNone/>
            </a:pPr>
            <a:endParaRPr lang="en-US" dirty="0" smtClean="0">
              <a:latin typeface="Arial Narrow" panose="020B0606020202030204" pitchFamily="34" charset="0"/>
            </a:endParaRPr>
          </a:p>
          <a:p>
            <a:pPr marL="0" indent="0" algn="just" rtl="0">
              <a:buNone/>
            </a:pPr>
            <a:r>
              <a:rPr lang="en-US" dirty="0" smtClean="0">
                <a:latin typeface="Arial Narrow" panose="020B0606020202030204" pitchFamily="34" charset="0"/>
              </a:rPr>
              <a:t>The total numbers of cells in 1mm3  are =</a:t>
            </a:r>
          </a:p>
          <a:p>
            <a:pPr marL="0" indent="0" algn="just" rtl="0">
              <a:buNone/>
            </a:pPr>
            <a:r>
              <a:rPr lang="en-US" dirty="0" smtClean="0">
                <a:latin typeface="Arial Narrow" panose="020B0606020202030204" pitchFamily="34" charset="0"/>
              </a:rPr>
              <a:t>Nx10/4 (before dilution of the sample)</a:t>
            </a:r>
          </a:p>
          <a:p>
            <a:pPr marL="0" indent="0" algn="just" rtl="0">
              <a:buNone/>
            </a:pPr>
            <a:r>
              <a:rPr lang="en-US" dirty="0" smtClean="0">
                <a:latin typeface="Arial Narrow" panose="020B0606020202030204" pitchFamily="34" charset="0"/>
              </a:rPr>
              <a:t>The actual total numbers of  cells after dilution should be=</a:t>
            </a:r>
            <a:endParaRPr lang="en-US" dirty="0">
              <a:latin typeface="Arial Narrow" panose="020B0606020202030204" pitchFamily="34" charset="0"/>
            </a:endParaRPr>
          </a:p>
          <a:p>
            <a:pPr marL="0" indent="0" algn="just" rtl="0">
              <a:buNone/>
            </a:pPr>
            <a:r>
              <a:rPr lang="en-US" dirty="0" smtClean="0">
                <a:latin typeface="Arial Narrow" panose="020B0606020202030204" pitchFamily="34" charset="0"/>
              </a:rPr>
              <a:t>Nx10/4x20=Nx50</a:t>
            </a:r>
          </a:p>
          <a:p>
            <a:pPr algn="just"/>
            <a:endParaRPr lang="en-US" dirty="0">
              <a:latin typeface="Arial Narrow" panose="020B0606020202030204" pitchFamily="34" charset="0"/>
            </a:endParaRPr>
          </a:p>
          <a:p>
            <a:endParaRPr lang="en-US" sz="2000" dirty="0"/>
          </a:p>
        </p:txBody>
      </p:sp>
    </p:spTree>
    <p:extLst>
      <p:ext uri="{BB962C8B-B14F-4D97-AF65-F5344CB8AC3E}">
        <p14:creationId xmlns="" xmlns:p14="http://schemas.microsoft.com/office/powerpoint/2010/main" val="1746193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IQ"/>
          </a:p>
        </p:txBody>
      </p:sp>
      <p:sp>
        <p:nvSpPr>
          <p:cNvPr id="3" name="Subtitle 2"/>
          <p:cNvSpPr>
            <a:spLocks noGrp="1"/>
          </p:cNvSpPr>
          <p:nvPr>
            <p:ph type="subTitle" idx="1"/>
          </p:nvPr>
        </p:nvSpPr>
        <p:spPr/>
        <p:txBody>
          <a:bodyPr/>
          <a:lstStyle/>
          <a:p>
            <a:endParaRPr lang="ar-IQ" dirty="0"/>
          </a:p>
        </p:txBody>
      </p:sp>
      <p:pic>
        <p:nvPicPr>
          <p:cNvPr id="4" name="Picture 3"/>
          <p:cNvPicPr>
            <a:picLocks noGrp="1" noChangeAspect="1" noChangeArrowheads="1"/>
          </p:cNvPicPr>
          <p:nvPr/>
        </p:nvPicPr>
        <p:blipFill>
          <a:blip r:embed="rId2">
            <a:extLst>
              <a:ext uri="{28A0092B-C50C-407E-A947-70E740481C1C}">
                <a14:useLocalDpi xmlns:lc="http://schemas.openxmlformats.org/drawingml/2006/lockedCanvas" xmlns:a14="http://schemas.microsoft.com/office/drawing/2010/main" xmlns="" val="0"/>
              </a:ext>
            </a:extLst>
          </a:blip>
          <a:srcRect/>
          <a:stretch>
            <a:fillRect/>
          </a:stretch>
        </p:blipFill>
        <p:spPr bwMode="auto">
          <a:xfrm>
            <a:off x="0" y="-24"/>
            <a:ext cx="9144000" cy="6858000"/>
          </a:xfrm>
          <a:prstGeom prst="rect">
            <a:avLst/>
          </a:prstGeom>
          <a:noFill/>
          <a:ln>
            <a:noFill/>
          </a:ln>
          <a:effectLst/>
          <a:extLst>
            <a:ext uri="{909E8E84-426E-40DD-AFC4-6F175D3DCCD1}">
              <a14:hiddenFill xmlns:lc="http://schemas.openxmlformats.org/drawingml/2006/lockedCanvas" xmlns:a14="http://schemas.microsoft.com/office/drawing/2010/main" xmlns="">
                <a:solidFill>
                  <a:schemeClr val="accent1"/>
                </a:solidFill>
              </a14:hiddenFill>
            </a:ext>
            <a:ext uri="{91240B29-F687-4F45-9708-019B960494DF}">
              <a14:hiddenLine xmlns:lc="http://schemas.openxmlformats.org/drawingml/2006/lockedCanvas" xmlns:a14="http://schemas.microsoft.com/office/drawing/2010/main" xmlns="" w="9525">
                <a:solidFill>
                  <a:schemeClr val="tx1"/>
                </a:solidFill>
                <a:miter lim="800000"/>
                <a:headEnd/>
                <a:tailEnd/>
              </a14:hiddenLine>
            </a:ext>
            <a:ext uri="{AF507438-7753-43E0-B8FC-AC1667EBCBE1}">
              <a14:hiddenEffects xmlns:lc="http://schemas.openxmlformats.org/drawingml/2006/lockedCanvas" xmlns:a14="http://schemas.microsoft.com/office/drawing/2010/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Narrow" panose="020B0606020202030204" pitchFamily="34" charset="0"/>
              </a:rPr>
              <a:t>Medical consideration</a:t>
            </a:r>
            <a:endParaRPr lang="en-US" dirty="0">
              <a:latin typeface="Arial Narrow" panose="020B0606020202030204" pitchFamily="34" charset="0"/>
            </a:endParaRPr>
          </a:p>
        </p:txBody>
      </p:sp>
      <p:sp>
        <p:nvSpPr>
          <p:cNvPr id="3" name="Content Placeholder 2"/>
          <p:cNvSpPr>
            <a:spLocks noGrp="1"/>
          </p:cNvSpPr>
          <p:nvPr>
            <p:ph idx="1"/>
          </p:nvPr>
        </p:nvSpPr>
        <p:spPr/>
        <p:txBody>
          <a:bodyPr>
            <a:normAutofit lnSpcReduction="10000"/>
          </a:bodyPr>
          <a:lstStyle/>
          <a:p>
            <a:pPr algn="just" rtl="0"/>
            <a:r>
              <a:rPr lang="en-US" b="1" dirty="0" err="1" smtClean="0">
                <a:latin typeface="Arial Narrow" panose="020B0606020202030204" pitchFamily="34" charset="0"/>
              </a:rPr>
              <a:t>Leucocytosis</a:t>
            </a:r>
            <a:r>
              <a:rPr lang="en-US" b="1" dirty="0" smtClean="0">
                <a:latin typeface="Arial Narrow" panose="020B0606020202030204" pitchFamily="34" charset="0"/>
              </a:rPr>
              <a:t> </a:t>
            </a:r>
            <a:r>
              <a:rPr lang="en-US" dirty="0" smtClean="0">
                <a:latin typeface="Arial Narrow" panose="020B0606020202030204" pitchFamily="34" charset="0"/>
              </a:rPr>
              <a:t>is the increased number of WBCs, this condition occurs in infection.</a:t>
            </a:r>
          </a:p>
          <a:p>
            <a:pPr algn="just" rtl="0"/>
            <a:r>
              <a:rPr lang="en-US" b="1" dirty="0" err="1" smtClean="0">
                <a:latin typeface="Arial Narrow" panose="020B0606020202030204" pitchFamily="34" charset="0"/>
              </a:rPr>
              <a:t>Leucocytosis</a:t>
            </a:r>
            <a:r>
              <a:rPr lang="en-US" dirty="0" smtClean="0">
                <a:latin typeface="Arial Narrow" panose="020B0606020202030204" pitchFamily="34" charset="0"/>
              </a:rPr>
              <a:t> could also be physiological. People who have had their spleen removed (</a:t>
            </a:r>
            <a:r>
              <a:rPr lang="en-US" dirty="0" err="1" smtClean="0">
                <a:latin typeface="Arial Narrow" panose="020B0606020202030204" pitchFamily="34" charset="0"/>
              </a:rPr>
              <a:t>spleenctomy</a:t>
            </a:r>
            <a:r>
              <a:rPr lang="en-US" dirty="0" smtClean="0">
                <a:latin typeface="Arial Narrow" panose="020B0606020202030204" pitchFamily="34" charset="0"/>
              </a:rPr>
              <a:t>) will always have a slightly higher number of WBCs </a:t>
            </a:r>
          </a:p>
          <a:p>
            <a:pPr algn="just" rtl="0"/>
            <a:r>
              <a:rPr lang="en-US" dirty="0" smtClean="0">
                <a:latin typeface="Arial Narrow" panose="020B0606020202030204" pitchFamily="34" charset="0"/>
              </a:rPr>
              <a:t>Eating, physical activity and stress can cause an increased WBC count.</a:t>
            </a:r>
          </a:p>
          <a:p>
            <a:pPr algn="just" rtl="0"/>
            <a:r>
              <a:rPr lang="en-US" dirty="0" smtClean="0">
                <a:latin typeface="Arial Narrow" panose="020B0606020202030204" pitchFamily="34" charset="0"/>
              </a:rPr>
              <a:t>Pregnancy in the final month and labor may be associated with </a:t>
            </a:r>
            <a:r>
              <a:rPr lang="en-US" dirty="0" err="1" smtClean="0">
                <a:latin typeface="Arial Narrow" panose="020B0606020202030204" pitchFamily="34" charset="0"/>
              </a:rPr>
              <a:t>incraesed</a:t>
            </a:r>
            <a:r>
              <a:rPr lang="en-US" dirty="0" smtClean="0">
                <a:latin typeface="Arial Narrow" panose="020B0606020202030204" pitchFamily="34" charset="0"/>
              </a:rPr>
              <a:t> in WBC level.</a:t>
            </a:r>
            <a:endParaRPr lang="en-US" dirty="0">
              <a:latin typeface="Arial Narrow" panose="020B0606020202030204" pitchFamily="34" charset="0"/>
            </a:endParaRPr>
          </a:p>
        </p:txBody>
      </p:sp>
    </p:spTree>
    <p:extLst>
      <p:ext uri="{BB962C8B-B14F-4D97-AF65-F5344CB8AC3E}">
        <p14:creationId xmlns="" xmlns:p14="http://schemas.microsoft.com/office/powerpoint/2010/main" val="15634757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lnSpcReduction="10000"/>
          </a:bodyPr>
          <a:lstStyle/>
          <a:p>
            <a:pPr algn="just" rtl="0"/>
            <a:r>
              <a:rPr lang="en-US" b="1" dirty="0" smtClean="0">
                <a:latin typeface="Arial Narrow" panose="020B0606020202030204" pitchFamily="34" charset="0"/>
              </a:rPr>
              <a:t>Leucopenia </a:t>
            </a:r>
            <a:r>
              <a:rPr lang="en-US" dirty="0" smtClean="0">
                <a:latin typeface="Arial Narrow" panose="020B0606020202030204" pitchFamily="34" charset="0"/>
              </a:rPr>
              <a:t>is a condition of decreased number of WBCs .</a:t>
            </a:r>
          </a:p>
          <a:p>
            <a:pPr algn="just" rtl="0"/>
            <a:r>
              <a:rPr lang="en-US" dirty="0" smtClean="0">
                <a:latin typeface="Arial Narrow" panose="020B0606020202030204" pitchFamily="34" charset="0"/>
              </a:rPr>
              <a:t>The WBC count tend to be lower in the morning and higher in the late afternoon.</a:t>
            </a:r>
          </a:p>
          <a:p>
            <a:pPr algn="just" rtl="0"/>
            <a:r>
              <a:rPr lang="en-US" dirty="0" smtClean="0">
                <a:latin typeface="Arial Narrow" panose="020B0606020202030204" pitchFamily="34" charset="0"/>
              </a:rPr>
              <a:t>WBC count are age related.</a:t>
            </a:r>
          </a:p>
          <a:p>
            <a:pPr algn="just" rtl="0"/>
            <a:r>
              <a:rPr lang="en-US" dirty="0" smtClean="0">
                <a:latin typeface="Arial Narrow" panose="020B0606020202030204" pitchFamily="34" charset="0"/>
              </a:rPr>
              <a:t>On average, normal newborns and infant have higher WBC counts than adults.</a:t>
            </a:r>
          </a:p>
          <a:p>
            <a:pPr algn="just" rtl="0"/>
            <a:r>
              <a:rPr lang="en-US" dirty="0" smtClean="0">
                <a:latin typeface="Arial Narrow" panose="020B0606020202030204" pitchFamily="34" charset="0"/>
              </a:rPr>
              <a:t>It is not uncommon  for the elderly to fail to develop leukocytosis as a response to infection.</a:t>
            </a:r>
          </a:p>
          <a:p>
            <a:pPr algn="just" rtl="0"/>
            <a:r>
              <a:rPr lang="en-US" dirty="0" smtClean="0">
                <a:latin typeface="Arial Narrow" panose="020B0606020202030204" pitchFamily="34" charset="0"/>
              </a:rPr>
              <a:t>There are many drugs that cause both increased and decreased WBC count. </a:t>
            </a:r>
            <a:endParaRPr lang="en-US" dirty="0">
              <a:latin typeface="Arial Narrow" panose="020B0606020202030204" pitchFamily="34" charset="0"/>
            </a:endParaRPr>
          </a:p>
        </p:txBody>
      </p:sp>
    </p:spTree>
    <p:extLst>
      <p:ext uri="{BB962C8B-B14F-4D97-AF65-F5344CB8AC3E}">
        <p14:creationId xmlns="" xmlns:p14="http://schemas.microsoft.com/office/powerpoint/2010/main" val="3136804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516563"/>
          </a:xfrm>
        </p:spPr>
        <p:txBody>
          <a:bodyPr/>
          <a:lstStyle/>
          <a:p>
            <a:pPr algn="just" rtl="0">
              <a:lnSpc>
                <a:spcPct val="150000"/>
              </a:lnSpc>
            </a:pPr>
            <a:r>
              <a:rPr lang="en-US" b="1" dirty="0" smtClean="0">
                <a:latin typeface="Arial Narrow" panose="020B0606020202030204" pitchFamily="34" charset="0"/>
              </a:rPr>
              <a:t>Leukemia </a:t>
            </a:r>
            <a:r>
              <a:rPr lang="en-US" dirty="0" smtClean="0">
                <a:latin typeface="Arial Narrow" panose="020B0606020202030204" pitchFamily="34" charset="0"/>
              </a:rPr>
              <a:t>is a group of malignant disorders of the </a:t>
            </a:r>
            <a:r>
              <a:rPr lang="en-US" dirty="0" err="1" smtClean="0">
                <a:latin typeface="Arial Narrow" panose="020B0606020202030204" pitchFamily="34" charset="0"/>
              </a:rPr>
              <a:t>haemopoietic</a:t>
            </a:r>
            <a:r>
              <a:rPr lang="en-US" dirty="0" smtClean="0">
                <a:latin typeface="Arial Narrow" panose="020B0606020202030204" pitchFamily="34" charset="0"/>
              </a:rPr>
              <a:t> tissue associated with an increase in the no. of primitive WBCs (blast cell) in the bone marrow and there will be a failure of cell maturation and the accumulation of useless cells which take up the bone marrow space and eventually this proliferation spills into the blood.</a:t>
            </a:r>
            <a:endParaRPr lang="en-US" b="1" dirty="0">
              <a:latin typeface="Arial Narrow" panose="020B0606020202030204" pitchFamily="34" charset="0"/>
            </a:endParaRPr>
          </a:p>
        </p:txBody>
      </p:sp>
    </p:spTree>
    <p:extLst>
      <p:ext uri="{BB962C8B-B14F-4D97-AF65-F5344CB8AC3E}">
        <p14:creationId xmlns="" xmlns:p14="http://schemas.microsoft.com/office/powerpoint/2010/main" val="1193917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Narrow" panose="020B0606020202030204" pitchFamily="34" charset="0"/>
              </a:rPr>
              <a:t>Introduction </a:t>
            </a:r>
            <a:endParaRPr lang="en-US" dirty="0">
              <a:latin typeface="Arial Narrow" panose="020B0606020202030204" pitchFamily="34" charset="0"/>
            </a:endParaRPr>
          </a:p>
        </p:txBody>
      </p:sp>
      <p:sp>
        <p:nvSpPr>
          <p:cNvPr id="3" name="Content Placeholder 2"/>
          <p:cNvSpPr>
            <a:spLocks noGrp="1"/>
          </p:cNvSpPr>
          <p:nvPr>
            <p:ph idx="1"/>
          </p:nvPr>
        </p:nvSpPr>
        <p:spPr>
          <a:xfrm>
            <a:off x="457200" y="1371600"/>
            <a:ext cx="8229600" cy="4754563"/>
          </a:xfrm>
        </p:spPr>
        <p:txBody>
          <a:bodyPr>
            <a:normAutofit lnSpcReduction="10000"/>
          </a:bodyPr>
          <a:lstStyle/>
          <a:p>
            <a:pPr algn="l" rtl="0"/>
            <a:r>
              <a:rPr lang="en-US" dirty="0" smtClean="0">
                <a:latin typeface="Arial Narrow" panose="020B0606020202030204" pitchFamily="34" charset="0"/>
              </a:rPr>
              <a:t>The white blood cell count denotes the number of white blood cells per unit volume of whole blood. Normal WBC count range from 5000-11000 cell / cubic mm this count varies with age.</a:t>
            </a:r>
          </a:p>
          <a:p>
            <a:pPr algn="l" rtl="0"/>
            <a:r>
              <a:rPr lang="en-US" dirty="0" smtClean="0">
                <a:latin typeface="Arial Narrow" panose="020B0606020202030204" pitchFamily="34" charset="0"/>
              </a:rPr>
              <a:t>WBC count is useful to indicate  infection or may be employed to follow the progress of certain disease.</a:t>
            </a:r>
          </a:p>
          <a:p>
            <a:pPr algn="l" rtl="0"/>
            <a:r>
              <a:rPr lang="en-US" dirty="0" smtClean="0">
                <a:latin typeface="Arial Narrow" panose="020B0606020202030204" pitchFamily="34" charset="0"/>
              </a:rPr>
              <a:t>WBC in the circulation are not white in the sense that a sheet of white paper is white, but in the sense that they are transparent and not colored. White cells are fewer in number than red cells.</a:t>
            </a:r>
            <a:endParaRPr lang="en-US" dirty="0">
              <a:latin typeface="Arial Narrow" panose="020B0606020202030204" pitchFamily="34" charset="0"/>
            </a:endParaRPr>
          </a:p>
        </p:txBody>
      </p:sp>
    </p:spTree>
    <p:extLst>
      <p:ext uri="{BB962C8B-B14F-4D97-AF65-F5344CB8AC3E}">
        <p14:creationId xmlns="" xmlns:p14="http://schemas.microsoft.com/office/powerpoint/2010/main" val="27909518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Narrow" panose="020B0606020202030204" pitchFamily="34" charset="0"/>
              </a:rPr>
              <a:t>Methods</a:t>
            </a:r>
            <a:r>
              <a:rPr lang="en-US" dirty="0" smtClean="0"/>
              <a:t> </a:t>
            </a:r>
            <a:endParaRPr lang="en-US" dirty="0"/>
          </a:p>
        </p:txBody>
      </p:sp>
      <p:sp>
        <p:nvSpPr>
          <p:cNvPr id="3" name="Content Placeholder 2"/>
          <p:cNvSpPr>
            <a:spLocks noGrp="1"/>
          </p:cNvSpPr>
          <p:nvPr>
            <p:ph idx="1"/>
          </p:nvPr>
        </p:nvSpPr>
        <p:spPr/>
        <p:txBody>
          <a:bodyPr/>
          <a:lstStyle/>
          <a:p>
            <a:endParaRPr lang="en-US" dirty="0" smtClean="0"/>
          </a:p>
          <a:p>
            <a:pPr algn="l" rtl="0"/>
            <a:r>
              <a:rPr lang="en-US" dirty="0" smtClean="0">
                <a:latin typeface="Arial Narrow" panose="020B0606020202030204" pitchFamily="34" charset="0"/>
              </a:rPr>
              <a:t>1-Manual method</a:t>
            </a:r>
          </a:p>
          <a:p>
            <a:pPr algn="l" rtl="0"/>
            <a:endParaRPr lang="en-US" dirty="0">
              <a:latin typeface="Arial Narrow" panose="020B0606020202030204" pitchFamily="34" charset="0"/>
            </a:endParaRPr>
          </a:p>
          <a:p>
            <a:pPr algn="l" rtl="0"/>
            <a:r>
              <a:rPr lang="en-US" dirty="0" smtClean="0">
                <a:latin typeface="Arial Narrow" panose="020B0606020202030204" pitchFamily="34" charset="0"/>
              </a:rPr>
              <a:t>2-Electronic cell counting</a:t>
            </a:r>
            <a:endParaRPr lang="en-US" dirty="0">
              <a:latin typeface="Arial Narrow" panose="020B0606020202030204" pitchFamily="34" charset="0"/>
            </a:endParaRPr>
          </a:p>
        </p:txBody>
      </p:sp>
    </p:spTree>
    <p:extLst>
      <p:ext uri="{BB962C8B-B14F-4D97-AF65-F5344CB8AC3E}">
        <p14:creationId xmlns="" xmlns:p14="http://schemas.microsoft.com/office/powerpoint/2010/main" val="15868137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Narrow" panose="020B0606020202030204" pitchFamily="34" charset="0"/>
              </a:rPr>
              <a:t>Materials &amp; instrument</a:t>
            </a:r>
            <a:endParaRPr lang="en-US" dirty="0">
              <a:latin typeface="Arial Narrow" panose="020B0606020202030204" pitchFamily="34" charset="0"/>
            </a:endParaRPr>
          </a:p>
        </p:txBody>
      </p:sp>
      <p:sp>
        <p:nvSpPr>
          <p:cNvPr id="3" name="Content Placeholder 2"/>
          <p:cNvSpPr>
            <a:spLocks noGrp="1"/>
          </p:cNvSpPr>
          <p:nvPr>
            <p:ph idx="1"/>
          </p:nvPr>
        </p:nvSpPr>
        <p:spPr/>
        <p:txBody>
          <a:bodyPr/>
          <a:lstStyle/>
          <a:p>
            <a:pPr marL="0" indent="0" algn="just" rtl="0">
              <a:buNone/>
            </a:pPr>
            <a:r>
              <a:rPr lang="en-US" dirty="0" smtClean="0">
                <a:latin typeface="Arial Narrow" panose="020B0606020202030204" pitchFamily="34" charset="0"/>
              </a:rPr>
              <a:t>1-Anticoagulated whole blood or capillary blood can be used.</a:t>
            </a:r>
          </a:p>
          <a:p>
            <a:pPr marL="0" indent="0" algn="just" rtl="0">
              <a:buNone/>
            </a:pPr>
            <a:r>
              <a:rPr lang="en-US" dirty="0" smtClean="0">
                <a:latin typeface="Arial Narrow" panose="020B0606020202030204" pitchFamily="34" charset="0"/>
              </a:rPr>
              <a:t>2-Turk’s diluting fluid composed of:-</a:t>
            </a:r>
          </a:p>
          <a:p>
            <a:pPr algn="just" rtl="0"/>
            <a:r>
              <a:rPr lang="en-US" dirty="0" smtClean="0">
                <a:latin typeface="Arial Narrow" panose="020B0606020202030204" pitchFamily="34" charset="0"/>
              </a:rPr>
              <a:t>Glacial acetic acid (3ml) to </a:t>
            </a:r>
            <a:r>
              <a:rPr lang="en-US" dirty="0" err="1" smtClean="0">
                <a:latin typeface="Arial Narrow" panose="020B0606020202030204" pitchFamily="34" charset="0"/>
              </a:rPr>
              <a:t>hemolysed</a:t>
            </a:r>
            <a:r>
              <a:rPr lang="en-US" dirty="0" smtClean="0">
                <a:latin typeface="Arial Narrow" panose="020B0606020202030204" pitchFamily="34" charset="0"/>
              </a:rPr>
              <a:t> RBCs</a:t>
            </a:r>
          </a:p>
          <a:p>
            <a:pPr algn="just" rtl="0"/>
            <a:r>
              <a:rPr lang="en-US" dirty="0" smtClean="0">
                <a:latin typeface="Arial Narrow" panose="020B0606020202030204" pitchFamily="34" charset="0"/>
              </a:rPr>
              <a:t>Aqueous </a:t>
            </a:r>
            <a:r>
              <a:rPr lang="en-US" dirty="0" err="1" smtClean="0">
                <a:latin typeface="Arial Narrow" panose="020B0606020202030204" pitchFamily="34" charset="0"/>
              </a:rPr>
              <a:t>gention</a:t>
            </a:r>
            <a:r>
              <a:rPr lang="en-US" dirty="0" smtClean="0">
                <a:latin typeface="Arial Narrow" panose="020B0606020202030204" pitchFamily="34" charset="0"/>
              </a:rPr>
              <a:t> violet (1% w/v) (1ml) to color the nuclei of WBC</a:t>
            </a:r>
          </a:p>
          <a:p>
            <a:pPr algn="just" rtl="0"/>
            <a:r>
              <a:rPr lang="en-US" dirty="0" smtClean="0">
                <a:latin typeface="Arial Narrow" panose="020B0606020202030204" pitchFamily="34" charset="0"/>
              </a:rPr>
              <a:t>Distilled water up to 100 ml.</a:t>
            </a:r>
            <a:endParaRPr lang="en-US" dirty="0">
              <a:latin typeface="Arial Narrow" panose="020B0606020202030204" pitchFamily="34" charset="0"/>
            </a:endParaRPr>
          </a:p>
        </p:txBody>
      </p:sp>
    </p:spTree>
    <p:extLst>
      <p:ext uri="{BB962C8B-B14F-4D97-AF65-F5344CB8AC3E}">
        <p14:creationId xmlns="" xmlns:p14="http://schemas.microsoft.com/office/powerpoint/2010/main" val="6743718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457200"/>
            <a:ext cx="8229600" cy="5668963"/>
          </a:xfrm>
        </p:spPr>
        <p:txBody>
          <a:bodyPr/>
          <a:lstStyle/>
          <a:p>
            <a:pPr marL="0" indent="0">
              <a:buNone/>
            </a:pPr>
            <a:endParaRPr lang="en-US" dirty="0" smtClean="0">
              <a:latin typeface="Arial Narrow" panose="020B0606020202030204" pitchFamily="34" charset="0"/>
            </a:endParaRPr>
          </a:p>
          <a:p>
            <a:pPr marL="0" indent="0" algn="just" rtl="0">
              <a:buNone/>
            </a:pPr>
            <a:r>
              <a:rPr lang="en-US" dirty="0" smtClean="0">
                <a:latin typeface="Arial Narrow" panose="020B0606020202030204" pitchFamily="34" charset="0"/>
              </a:rPr>
              <a:t>3- WBC pipette, which is composed of a stem, mixing chamber, white bead inside the mixing chamber, aspiration tube (rubber sucking tube)</a:t>
            </a:r>
          </a:p>
          <a:p>
            <a:pPr marL="0" indent="0" algn="just" rtl="0">
              <a:buNone/>
            </a:pPr>
            <a:r>
              <a:rPr lang="en-US" dirty="0" smtClean="0">
                <a:latin typeface="Arial Narrow" panose="020B0606020202030204" pitchFamily="34" charset="0"/>
              </a:rPr>
              <a:t>4- </a:t>
            </a:r>
            <a:r>
              <a:rPr lang="en-US" dirty="0" err="1" smtClean="0">
                <a:latin typeface="Arial Narrow" panose="020B0606020202030204" pitchFamily="34" charset="0"/>
              </a:rPr>
              <a:t>Haemocytometer</a:t>
            </a:r>
            <a:r>
              <a:rPr lang="en-US" dirty="0" smtClean="0">
                <a:latin typeface="Arial Narrow" panose="020B0606020202030204" pitchFamily="34" charset="0"/>
              </a:rPr>
              <a:t> (</a:t>
            </a:r>
            <a:r>
              <a:rPr lang="en-US" dirty="0" err="1" smtClean="0">
                <a:latin typeface="Arial Narrow" panose="020B0606020202030204" pitchFamily="34" charset="0"/>
              </a:rPr>
              <a:t>Neubauer’s</a:t>
            </a:r>
            <a:r>
              <a:rPr lang="en-US" dirty="0" smtClean="0">
                <a:latin typeface="Arial Narrow" panose="020B0606020202030204" pitchFamily="34" charset="0"/>
              </a:rPr>
              <a:t> counting chamber) with a cover slip.</a:t>
            </a:r>
          </a:p>
          <a:p>
            <a:pPr marL="0" indent="0" algn="just" rtl="0">
              <a:buNone/>
            </a:pPr>
            <a:r>
              <a:rPr lang="en-US" dirty="0" smtClean="0">
                <a:latin typeface="Arial Narrow" panose="020B0606020202030204" pitchFamily="34" charset="0"/>
              </a:rPr>
              <a:t>5- Microscope</a:t>
            </a:r>
          </a:p>
          <a:p>
            <a:pPr marL="0" indent="0" algn="just" rtl="0">
              <a:buNone/>
            </a:pPr>
            <a:r>
              <a:rPr lang="en-US" dirty="0" smtClean="0">
                <a:latin typeface="Arial Narrow" panose="020B0606020202030204" pitchFamily="34" charset="0"/>
              </a:rPr>
              <a:t>6- Lancet</a:t>
            </a:r>
          </a:p>
          <a:p>
            <a:pPr marL="0" indent="0" algn="just" rtl="0">
              <a:buNone/>
            </a:pPr>
            <a:r>
              <a:rPr lang="en-US" dirty="0" smtClean="0">
                <a:latin typeface="Arial Narrow" panose="020B0606020202030204" pitchFamily="34" charset="0"/>
              </a:rPr>
              <a:t>7- Cotton</a:t>
            </a:r>
            <a:endParaRPr lang="en-US" dirty="0">
              <a:latin typeface="Arial Narrow" panose="020B0606020202030204" pitchFamily="34" charset="0"/>
            </a:endParaRPr>
          </a:p>
        </p:txBody>
      </p:sp>
    </p:spTree>
    <p:extLst>
      <p:ext uri="{BB962C8B-B14F-4D97-AF65-F5344CB8AC3E}">
        <p14:creationId xmlns="" xmlns:p14="http://schemas.microsoft.com/office/powerpoint/2010/main" val="30591335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Narrow" panose="020B0606020202030204" pitchFamily="34" charset="0"/>
              </a:rPr>
              <a:t>procedure</a:t>
            </a:r>
            <a:endParaRPr lang="en-US" dirty="0">
              <a:latin typeface="Arial Narrow" panose="020B0606020202030204" pitchFamily="34" charset="0"/>
            </a:endParaRPr>
          </a:p>
        </p:txBody>
      </p:sp>
      <p:sp>
        <p:nvSpPr>
          <p:cNvPr id="3" name="Content Placeholder 2"/>
          <p:cNvSpPr>
            <a:spLocks noGrp="1"/>
          </p:cNvSpPr>
          <p:nvPr>
            <p:ph idx="1"/>
          </p:nvPr>
        </p:nvSpPr>
        <p:spPr/>
        <p:txBody>
          <a:bodyPr>
            <a:normAutofit lnSpcReduction="10000"/>
          </a:bodyPr>
          <a:lstStyle/>
          <a:p>
            <a:pPr algn="just" rtl="0"/>
            <a:r>
              <a:rPr lang="en-US" dirty="0" smtClean="0">
                <a:latin typeface="Arial Narrow" panose="020B0606020202030204" pitchFamily="34" charset="0"/>
              </a:rPr>
              <a:t>Obtain a drop of blood in the same manner as in RBC count. Draw blood up to the mark 0.5 using WBC pipette.</a:t>
            </a:r>
          </a:p>
          <a:p>
            <a:pPr algn="just" rtl="0"/>
            <a:r>
              <a:rPr lang="en-US" dirty="0" smtClean="0">
                <a:latin typeface="Arial Narrow" panose="020B0606020202030204" pitchFamily="34" charset="0"/>
              </a:rPr>
              <a:t>Aspirate diluting fluid up to mark 11. the dilution is 1:20.</a:t>
            </a:r>
          </a:p>
          <a:p>
            <a:pPr algn="just" rtl="0"/>
            <a:r>
              <a:rPr lang="en-US" dirty="0" smtClean="0">
                <a:latin typeface="Arial Narrow" panose="020B0606020202030204" pitchFamily="34" charset="0"/>
              </a:rPr>
              <a:t>Remove blood from outside of the pipette with clean gauze.</a:t>
            </a:r>
          </a:p>
          <a:p>
            <a:pPr algn="just" rtl="0"/>
            <a:r>
              <a:rPr lang="en-US" dirty="0" smtClean="0">
                <a:latin typeface="Arial Narrow" panose="020B0606020202030204" pitchFamily="34" charset="0"/>
              </a:rPr>
              <a:t>Gently rotate the pipette horizontally with your hand to ensure a proper amount of mixing for 3 minutes.</a:t>
            </a:r>
            <a:endParaRPr lang="en-US" dirty="0">
              <a:latin typeface="Arial Narrow" panose="020B0606020202030204" pitchFamily="34" charset="0"/>
            </a:endParaRPr>
          </a:p>
        </p:txBody>
      </p:sp>
    </p:spTree>
    <p:extLst>
      <p:ext uri="{BB962C8B-B14F-4D97-AF65-F5344CB8AC3E}">
        <p14:creationId xmlns="" xmlns:p14="http://schemas.microsoft.com/office/powerpoint/2010/main" val="26390219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lstStyle/>
          <a:p>
            <a:pPr algn="l" rtl="0"/>
            <a:endParaRPr lang="en-US" dirty="0" smtClean="0">
              <a:latin typeface="Arial Narrow" panose="020B0606020202030204" pitchFamily="34" charset="0"/>
            </a:endParaRPr>
          </a:p>
          <a:p>
            <a:pPr algn="just" rtl="0"/>
            <a:r>
              <a:rPr lang="en-US" dirty="0" smtClean="0">
                <a:latin typeface="Arial Narrow" panose="020B0606020202030204" pitchFamily="34" charset="0"/>
              </a:rPr>
              <a:t>After mixing discard the first four drops of the mixture.</a:t>
            </a:r>
          </a:p>
          <a:p>
            <a:pPr algn="just" rtl="0"/>
            <a:r>
              <a:rPr lang="en-US" dirty="0" smtClean="0">
                <a:latin typeface="Arial Narrow" panose="020B0606020202030204" pitchFamily="34" charset="0"/>
              </a:rPr>
              <a:t>Fill the counting chamber with diluted blood by holding the pipette at 45 with the slide and allow the mixture to seep under the cover slip, the filled chamber should be allowed to stand for a minute prior to counting.</a:t>
            </a:r>
          </a:p>
          <a:p>
            <a:pPr algn="just" rtl="0"/>
            <a:r>
              <a:rPr lang="en-US" dirty="0" smtClean="0">
                <a:latin typeface="Arial Narrow" panose="020B0606020202030204" pitchFamily="34" charset="0"/>
              </a:rPr>
              <a:t>Count the WBC using the low power 10x objectives.</a:t>
            </a:r>
            <a:endParaRPr lang="en-US" dirty="0">
              <a:latin typeface="Arial Narrow" panose="020B0606020202030204" pitchFamily="34" charset="0"/>
            </a:endParaRPr>
          </a:p>
        </p:txBody>
      </p:sp>
    </p:spTree>
    <p:extLst>
      <p:ext uri="{BB962C8B-B14F-4D97-AF65-F5344CB8AC3E}">
        <p14:creationId xmlns="" xmlns:p14="http://schemas.microsoft.com/office/powerpoint/2010/main" val="2911225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516563"/>
          </a:xfrm>
        </p:spPr>
        <p:txBody>
          <a:bodyPr/>
          <a:lstStyle/>
          <a:p>
            <a:pPr algn="l" rtl="0"/>
            <a:endParaRPr lang="en-US" dirty="0" smtClean="0">
              <a:latin typeface="Arial Narrow" panose="020B0606020202030204" pitchFamily="34" charset="0"/>
            </a:endParaRPr>
          </a:p>
          <a:p>
            <a:pPr algn="just" rtl="0">
              <a:lnSpc>
                <a:spcPct val="150000"/>
              </a:lnSpc>
            </a:pPr>
            <a:r>
              <a:rPr lang="en-US" dirty="0" smtClean="0">
                <a:latin typeface="Arial Narrow" panose="020B0606020202030204" pitchFamily="34" charset="0"/>
              </a:rPr>
              <a:t>Count all WBCs in four large corner squares and add the result together to obtain the total number of cells counted. In counting the cells that touch the outside lines of the large square, count only those that touch the left and lower outside margin.</a:t>
            </a:r>
          </a:p>
          <a:p>
            <a:pPr algn="just" rtl="0">
              <a:lnSpc>
                <a:spcPct val="150000"/>
              </a:lnSpc>
            </a:pPr>
            <a:r>
              <a:rPr lang="en-US" dirty="0" smtClean="0">
                <a:latin typeface="Arial Narrow" panose="020B0606020202030204" pitchFamily="34" charset="0"/>
              </a:rPr>
              <a:t>The WBCs look like black dots. </a:t>
            </a:r>
            <a:endParaRPr lang="en-US" dirty="0">
              <a:latin typeface="Arial Narrow" panose="020B0606020202030204" pitchFamily="34" charset="0"/>
            </a:endParaRPr>
          </a:p>
        </p:txBody>
      </p:sp>
    </p:spTree>
    <p:extLst>
      <p:ext uri="{BB962C8B-B14F-4D97-AF65-F5344CB8AC3E}">
        <p14:creationId xmlns="" xmlns:p14="http://schemas.microsoft.com/office/powerpoint/2010/main" val="38065612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Narrow" panose="020B0606020202030204" pitchFamily="34" charset="0"/>
              </a:rPr>
              <a:t>calculation</a:t>
            </a:r>
            <a:endParaRPr lang="en-US" dirty="0">
              <a:latin typeface="Arial Narrow" panose="020B0606020202030204" pitchFamily="34" charset="0"/>
            </a:endParaRPr>
          </a:p>
        </p:txBody>
      </p:sp>
      <p:sp>
        <p:nvSpPr>
          <p:cNvPr id="3" name="Content Placeholder 2"/>
          <p:cNvSpPr>
            <a:spLocks noGrp="1"/>
          </p:cNvSpPr>
          <p:nvPr>
            <p:ph idx="1"/>
          </p:nvPr>
        </p:nvSpPr>
        <p:spPr/>
        <p:txBody>
          <a:bodyPr>
            <a:normAutofit/>
          </a:bodyPr>
          <a:lstStyle/>
          <a:p>
            <a:pPr algn="just" rtl="0"/>
            <a:r>
              <a:rPr lang="en-US" sz="2800" dirty="0" smtClean="0">
                <a:latin typeface="Arial Narrow" panose="020B0606020202030204" pitchFamily="34" charset="0"/>
              </a:rPr>
              <a:t>Count the number (N) of cells in 4 large squares located at the four corners of the chamber. The size 4 large squares in which </a:t>
            </a:r>
          </a:p>
          <a:p>
            <a:pPr marL="0" indent="0" algn="just" rtl="0">
              <a:buNone/>
            </a:pPr>
            <a:r>
              <a:rPr lang="en-US" sz="2800" dirty="0" smtClean="0">
                <a:latin typeface="Arial Narrow" panose="020B0606020202030204" pitchFamily="34" charset="0"/>
              </a:rPr>
              <a:t>“N” numbers of cells are found is:</a:t>
            </a:r>
          </a:p>
          <a:p>
            <a:pPr marL="0" indent="0" algn="just" rtl="0">
              <a:buNone/>
            </a:pPr>
            <a:r>
              <a:rPr lang="en-US" sz="2800" dirty="0" smtClean="0">
                <a:latin typeface="Arial Narrow" panose="020B0606020202030204" pitchFamily="34" charset="0"/>
              </a:rPr>
              <a:t>1x1x1/10x4= 4/10 mm3</a:t>
            </a:r>
          </a:p>
          <a:p>
            <a:pPr marL="0" indent="0" algn="just" rtl="0">
              <a:buNone/>
            </a:pPr>
            <a:r>
              <a:rPr lang="en-US" sz="2800" dirty="0" smtClean="0">
                <a:latin typeface="Arial Narrow" panose="020B0606020202030204" pitchFamily="34" charset="0"/>
              </a:rPr>
              <a:t>Where  1mm:- is the sideline of the large square</a:t>
            </a:r>
          </a:p>
          <a:p>
            <a:pPr marL="0" indent="0" algn="just" rtl="0">
              <a:buNone/>
            </a:pPr>
            <a:r>
              <a:rPr lang="en-US" sz="2800" dirty="0" smtClean="0">
                <a:latin typeface="Arial Narrow" panose="020B0606020202030204" pitchFamily="34" charset="0"/>
              </a:rPr>
              <a:t>1/10 :- is the depth of the counting chamber between cover slip and the ruling </a:t>
            </a:r>
          </a:p>
          <a:p>
            <a:pPr marL="0" indent="0" algn="just" rtl="0">
              <a:buNone/>
            </a:pPr>
            <a:r>
              <a:rPr lang="en-US" sz="2800" dirty="0" smtClean="0">
                <a:latin typeface="Arial Narrow" panose="020B0606020202030204" pitchFamily="34" charset="0"/>
              </a:rPr>
              <a:t>4:- is the number of large squares used to count</a:t>
            </a:r>
            <a:endParaRPr lang="en-US" sz="2800" dirty="0">
              <a:latin typeface="Arial Narrow" panose="020B0606020202030204" pitchFamily="34" charset="0"/>
            </a:endParaRPr>
          </a:p>
        </p:txBody>
      </p:sp>
    </p:spTree>
    <p:extLst>
      <p:ext uri="{BB962C8B-B14F-4D97-AF65-F5344CB8AC3E}">
        <p14:creationId xmlns="" xmlns:p14="http://schemas.microsoft.com/office/powerpoint/2010/main" val="33662462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196</TotalTime>
  <Words>708</Words>
  <Application>Microsoft Office PowerPoint</Application>
  <PresentationFormat>On-screen Show (4:3)</PresentationFormat>
  <Paragraphs>59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White blood cell count</vt:lpstr>
      <vt:lpstr>Introduction </vt:lpstr>
      <vt:lpstr>Methods </vt:lpstr>
      <vt:lpstr>Materials &amp; instrument</vt:lpstr>
      <vt:lpstr>Slide 5</vt:lpstr>
      <vt:lpstr>procedure</vt:lpstr>
      <vt:lpstr>Slide 7</vt:lpstr>
      <vt:lpstr>Slide 8</vt:lpstr>
      <vt:lpstr>calculation</vt:lpstr>
      <vt:lpstr>Slide 10</vt:lpstr>
      <vt:lpstr>Slide 11</vt:lpstr>
      <vt:lpstr>Medical consideration</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White blood cell count</dc:title>
  <dc:creator>user</dc:creator>
  <cp:lastModifiedBy>IRAQ_ISP</cp:lastModifiedBy>
  <cp:revision>22</cp:revision>
  <dcterms:created xsi:type="dcterms:W3CDTF">2015-02-21T20:17:25Z</dcterms:created>
  <dcterms:modified xsi:type="dcterms:W3CDTF">2017-03-05T05:52:59Z</dcterms:modified>
</cp:coreProperties>
</file>