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83" r:id="rId6"/>
    <p:sldId id="260" r:id="rId7"/>
    <p:sldId id="261" r:id="rId8"/>
    <p:sldId id="282" r:id="rId9"/>
    <p:sldId id="265" r:id="rId10"/>
    <p:sldId id="266" r:id="rId11"/>
    <p:sldId id="268" r:id="rId12"/>
    <p:sldId id="269" r:id="rId13"/>
    <p:sldId id="271" r:id="rId14"/>
    <p:sldId id="270" r:id="rId15"/>
    <p:sldId id="272" r:id="rId16"/>
    <p:sldId id="276" r:id="rId17"/>
    <p:sldId id="278" r:id="rId18"/>
    <p:sldId id="279" r:id="rId19"/>
    <p:sldId id="281" r:id="rId20"/>
    <p:sldId id="277" r:id="rId21"/>
    <p:sldId id="274" r:id="rId22"/>
    <p:sldId id="275" r:id="rId23"/>
    <p:sldId id="284" r:id="rId2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12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72757406007984"/>
          <c:y val="4.9617738726043387E-2"/>
          <c:w val="0.85079003082754601"/>
          <c:h val="0.80830325823491922"/>
        </c:manualLayout>
      </c:layout>
      <c:scatterChart>
        <c:scatterStyle val="smoothMarker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solubilityC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marker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1.0000000000000061E-2</c:v>
                </c:pt>
                <c:pt idx="2">
                  <c:v>5.0000000000000114E-2</c:v>
                </c:pt>
                <c:pt idx="3">
                  <c:v>6.5000000000000113E-2</c:v>
                </c:pt>
                <c:pt idx="4">
                  <c:v>0.1</c:v>
                </c:pt>
                <c:pt idx="5">
                  <c:v>0.125</c:v>
                </c:pt>
                <c:pt idx="6">
                  <c:v>0.15000000000000024</c:v>
                </c:pt>
                <c:pt idx="7">
                  <c:v>0.17500000000000004</c:v>
                </c:pt>
                <c:pt idx="8">
                  <c:v>0.2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20</c:v>
                </c:pt>
                <c:pt idx="7">
                  <c:v>40</c:v>
                </c:pt>
                <c:pt idx="8">
                  <c:v>60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213376"/>
        <c:axId val="194214912"/>
      </c:scatterChar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solubility A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1.0000000000000061E-2</c:v>
                </c:pt>
                <c:pt idx="2">
                  <c:v>5.0000000000000114E-2</c:v>
                </c:pt>
                <c:pt idx="3">
                  <c:v>6.5000000000000113E-2</c:v>
                </c:pt>
                <c:pt idx="4">
                  <c:v>0.1</c:v>
                </c:pt>
                <c:pt idx="5">
                  <c:v>0.125</c:v>
                </c:pt>
                <c:pt idx="6">
                  <c:v>0.15000000000000024</c:v>
                </c:pt>
                <c:pt idx="7">
                  <c:v>0.17500000000000004</c:v>
                </c:pt>
                <c:pt idx="8">
                  <c:v>0.2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30</c:v>
                </c:pt>
                <c:pt idx="5">
                  <c:v>60</c:v>
                </c:pt>
                <c:pt idx="6">
                  <c:v>70</c:v>
                </c:pt>
                <c:pt idx="7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solubilityB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marker>
            <c:spPr>
              <a:solidFill>
                <a:prstClr val="black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1.0000000000000061E-2</c:v>
                </c:pt>
                <c:pt idx="2">
                  <c:v>5.0000000000000114E-2</c:v>
                </c:pt>
                <c:pt idx="3">
                  <c:v>6.5000000000000113E-2</c:v>
                </c:pt>
                <c:pt idx="4">
                  <c:v>0.1</c:v>
                </c:pt>
                <c:pt idx="5">
                  <c:v>0.125</c:v>
                </c:pt>
                <c:pt idx="6">
                  <c:v>0.15000000000000024</c:v>
                </c:pt>
                <c:pt idx="7">
                  <c:v>0.17500000000000004</c:v>
                </c:pt>
                <c:pt idx="8">
                  <c:v>0.2</c:v>
                </c:pt>
              </c:numCache>
            </c:numRef>
          </c:xVal>
          <c:yVal>
            <c:numRef>
              <c:f>Sheet1!$D$2:$D$10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0.5</c:v>
                </c:pt>
                <c:pt idx="5">
                  <c:v>1</c:v>
                </c:pt>
                <c:pt idx="6">
                  <c:v>3</c:v>
                </c:pt>
                <c:pt idx="7">
                  <c:v>5</c:v>
                </c:pt>
                <c:pt idx="8">
                  <c:v>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213376"/>
        <c:axId val="194214912"/>
      </c:scatterChart>
      <c:valAx>
        <c:axId val="194213376"/>
        <c:scaling>
          <c:orientation val="minMax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crossAx val="194214912"/>
        <c:crosses val="autoZero"/>
        <c:crossBetween val="midCat"/>
      </c:valAx>
      <c:valAx>
        <c:axId val="194214912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194213376"/>
        <c:crossesAt val="0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2DE362-5BD0-48F6-89DF-309CED2BC8EB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88DD9B1-BA0D-48E8-9B2E-60A0440FC0C0}">
      <dgm:prSet custT="1"/>
      <dgm:spPr/>
      <dgm:t>
        <a:bodyPr/>
        <a:lstStyle/>
        <a:p>
          <a:pPr algn="just" rtl="0"/>
          <a:r>
            <a:rPr lang="en-US" sz="2200" dirty="0" smtClean="0"/>
            <a:t>1. </a:t>
          </a:r>
          <a:r>
            <a:rPr lang="en-US" sz="2200" b="1" dirty="0" smtClean="0"/>
            <a:t>Selection of the proper pH and ionic strength</a:t>
          </a:r>
          <a:r>
            <a:rPr lang="en-US" sz="2200" dirty="0" smtClean="0"/>
            <a:t> conditions </a:t>
          </a:r>
          <a:endParaRPr lang="en-US" sz="2200" dirty="0"/>
        </a:p>
      </dgm:t>
    </dgm:pt>
    <dgm:pt modelId="{A971B30E-0928-4ED2-B094-80FD43CF8AD5}" type="parTrans" cxnId="{386F8BCD-44C7-4D66-81BB-C62F223D1922}">
      <dgm:prSet/>
      <dgm:spPr/>
      <dgm:t>
        <a:bodyPr/>
        <a:lstStyle/>
        <a:p>
          <a:endParaRPr lang="en-US"/>
        </a:p>
      </dgm:t>
    </dgm:pt>
    <dgm:pt modelId="{D83E7EBE-460C-424B-B84E-8E4F0FD1F674}" type="sibTrans" cxnId="{386F8BCD-44C7-4D66-81BB-C62F223D1922}">
      <dgm:prSet/>
      <dgm:spPr/>
      <dgm:t>
        <a:bodyPr/>
        <a:lstStyle/>
        <a:p>
          <a:endParaRPr lang="en-US"/>
        </a:p>
      </dgm:t>
    </dgm:pt>
    <dgm:pt modelId="{5B57A994-7AC0-44B2-B3AA-8E229D6E4E4A}">
      <dgm:prSet custT="1"/>
      <dgm:spPr/>
      <dgm:t>
        <a:bodyPr/>
        <a:lstStyle/>
        <a:p>
          <a:pPr algn="just" rtl="0"/>
          <a:r>
            <a:rPr lang="en-US" sz="2000" dirty="0" smtClean="0"/>
            <a:t>2. </a:t>
          </a:r>
          <a:r>
            <a:rPr lang="en-US" sz="2000" b="1" dirty="0" smtClean="0"/>
            <a:t>Addition of amino acids</a:t>
          </a:r>
          <a:r>
            <a:rPr lang="en-US" sz="2000" dirty="0" smtClean="0"/>
            <a:t>, such as </a:t>
          </a:r>
          <a:r>
            <a:rPr lang="en-US" sz="2000" b="1" dirty="0" smtClean="0">
              <a:solidFill>
                <a:srgbClr val="FF0000"/>
              </a:solidFill>
            </a:rPr>
            <a:t>lysine or arginine </a:t>
          </a:r>
          <a:r>
            <a:rPr lang="en-US" sz="2000" dirty="0" smtClean="0"/>
            <a:t>(used </a:t>
          </a:r>
          <a:r>
            <a:rPr lang="en-US" sz="2000" b="0" dirty="0" smtClean="0"/>
            <a:t>to</a:t>
          </a:r>
          <a:r>
            <a:rPr lang="en-US" sz="2000" b="1" dirty="0" smtClean="0"/>
            <a:t> solubilize tissue plasminogen activator</a:t>
          </a:r>
          <a:r>
            <a:rPr lang="en-US" sz="2000" dirty="0" smtClean="0"/>
            <a:t>, t-PA)</a:t>
          </a:r>
          <a:endParaRPr lang="en-US" sz="2000" dirty="0"/>
        </a:p>
      </dgm:t>
    </dgm:pt>
    <dgm:pt modelId="{1AFE555D-48A1-4C97-8569-3079D997DB06}" type="parTrans" cxnId="{ED64E519-462D-4C50-ADB6-A4C4DEFC866B}">
      <dgm:prSet/>
      <dgm:spPr/>
      <dgm:t>
        <a:bodyPr/>
        <a:lstStyle/>
        <a:p>
          <a:endParaRPr lang="en-US"/>
        </a:p>
      </dgm:t>
    </dgm:pt>
    <dgm:pt modelId="{958DB424-2AF3-418B-A62E-A6506D953C74}" type="sibTrans" cxnId="{ED64E519-462D-4C50-ADB6-A4C4DEFC866B}">
      <dgm:prSet/>
      <dgm:spPr/>
      <dgm:t>
        <a:bodyPr/>
        <a:lstStyle/>
        <a:p>
          <a:endParaRPr lang="en-US"/>
        </a:p>
      </dgm:t>
    </dgm:pt>
    <dgm:pt modelId="{8A9E82AC-09AD-4E03-9201-700938FFA8AA}">
      <dgm:prSet custT="1"/>
      <dgm:spPr/>
      <dgm:t>
        <a:bodyPr/>
        <a:lstStyle/>
        <a:p>
          <a:pPr algn="just" rtl="0"/>
          <a:r>
            <a:rPr lang="en-US" sz="2000" dirty="0" smtClean="0"/>
            <a:t>3. </a:t>
          </a:r>
          <a:r>
            <a:rPr lang="en-US" sz="2000" b="1" dirty="0" smtClean="0"/>
            <a:t>Addition of surfactants </a:t>
          </a:r>
          <a:r>
            <a:rPr lang="en-US" sz="2000" dirty="0" smtClean="0"/>
            <a:t>such as </a:t>
          </a:r>
          <a:r>
            <a:rPr lang="en-US" sz="2000" b="1" dirty="0" smtClean="0"/>
            <a:t>sodium </a:t>
          </a:r>
          <a:r>
            <a:rPr lang="en-US" sz="2000" b="1" dirty="0" err="1" smtClean="0"/>
            <a:t>dodecylsulfate</a:t>
          </a:r>
          <a:r>
            <a:rPr lang="en-US" sz="2000" dirty="0" smtClean="0"/>
            <a:t>, to </a:t>
          </a:r>
          <a:r>
            <a:rPr lang="en-US" sz="2000" b="1" dirty="0" smtClean="0"/>
            <a:t>solubilize non-glycosylate IL-2 (</a:t>
          </a:r>
          <a:r>
            <a:rPr lang="en-GB" sz="2000" b="1" dirty="0" smtClean="0"/>
            <a:t>interleukin-2</a:t>
          </a:r>
          <a:r>
            <a:rPr lang="en-US" sz="2000" b="1" dirty="0" smtClean="0"/>
            <a:t>)</a:t>
          </a:r>
          <a:r>
            <a:rPr lang="en-US" sz="2000" dirty="0" smtClean="0"/>
            <a:t> can also help to increase the solubility.</a:t>
          </a:r>
          <a:endParaRPr lang="en-US" sz="2000" dirty="0"/>
        </a:p>
      </dgm:t>
    </dgm:pt>
    <dgm:pt modelId="{00E01AD8-8191-4E4F-9578-E8E9AB7B1C82}" type="parTrans" cxnId="{575AB2EF-5C74-47B2-8786-8D53A4C233E5}">
      <dgm:prSet/>
      <dgm:spPr/>
      <dgm:t>
        <a:bodyPr/>
        <a:lstStyle/>
        <a:p>
          <a:endParaRPr lang="en-US"/>
        </a:p>
      </dgm:t>
    </dgm:pt>
    <dgm:pt modelId="{FF487287-C3AD-423D-A274-3D729D9FAB0E}" type="sibTrans" cxnId="{575AB2EF-5C74-47B2-8786-8D53A4C233E5}">
      <dgm:prSet/>
      <dgm:spPr/>
      <dgm:t>
        <a:bodyPr/>
        <a:lstStyle/>
        <a:p>
          <a:endParaRPr lang="en-US"/>
        </a:p>
      </dgm:t>
    </dgm:pt>
    <dgm:pt modelId="{44CF2439-FF5A-4598-8105-01F07A54768A}" type="pres">
      <dgm:prSet presAssocID="{572DE362-5BD0-48F6-89DF-309CED2BC8E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B1136C-C3D6-4262-9061-70AD825C4BF9}" type="pres">
      <dgm:prSet presAssocID="{988DD9B1-BA0D-48E8-9B2E-60A0440FC0C0}" presName="circle1" presStyleLbl="node1" presStyleIdx="0" presStyleCnt="3"/>
      <dgm:spPr/>
    </dgm:pt>
    <dgm:pt modelId="{7A975BE7-EDB2-462B-96FC-81AB52894E22}" type="pres">
      <dgm:prSet presAssocID="{988DD9B1-BA0D-48E8-9B2E-60A0440FC0C0}" presName="space" presStyleCnt="0"/>
      <dgm:spPr/>
    </dgm:pt>
    <dgm:pt modelId="{A96437E0-8BD2-4C0A-AC3A-F45C373DA294}" type="pres">
      <dgm:prSet presAssocID="{988DD9B1-BA0D-48E8-9B2E-60A0440FC0C0}" presName="rect1" presStyleLbl="alignAcc1" presStyleIdx="0" presStyleCnt="3"/>
      <dgm:spPr/>
      <dgm:t>
        <a:bodyPr/>
        <a:lstStyle/>
        <a:p>
          <a:endParaRPr lang="en-US"/>
        </a:p>
      </dgm:t>
    </dgm:pt>
    <dgm:pt modelId="{43C9766C-3B6F-4A21-9119-4D30B10D606D}" type="pres">
      <dgm:prSet presAssocID="{5B57A994-7AC0-44B2-B3AA-8E229D6E4E4A}" presName="vertSpace2" presStyleLbl="node1" presStyleIdx="0" presStyleCnt="3"/>
      <dgm:spPr/>
    </dgm:pt>
    <dgm:pt modelId="{7DF6894D-416F-4845-AB26-F27E67295C53}" type="pres">
      <dgm:prSet presAssocID="{5B57A994-7AC0-44B2-B3AA-8E229D6E4E4A}" presName="circle2" presStyleLbl="node1" presStyleIdx="1" presStyleCnt="3"/>
      <dgm:spPr/>
    </dgm:pt>
    <dgm:pt modelId="{77D0A6AB-BCD3-44B9-917C-E89103C3C503}" type="pres">
      <dgm:prSet presAssocID="{5B57A994-7AC0-44B2-B3AA-8E229D6E4E4A}" presName="rect2" presStyleLbl="alignAcc1" presStyleIdx="1" presStyleCnt="3"/>
      <dgm:spPr/>
      <dgm:t>
        <a:bodyPr/>
        <a:lstStyle/>
        <a:p>
          <a:endParaRPr lang="en-US"/>
        </a:p>
      </dgm:t>
    </dgm:pt>
    <dgm:pt modelId="{A11D5E98-ECD0-4E87-A0AF-1C699CD4C703}" type="pres">
      <dgm:prSet presAssocID="{8A9E82AC-09AD-4E03-9201-700938FFA8AA}" presName="vertSpace3" presStyleLbl="node1" presStyleIdx="1" presStyleCnt="3"/>
      <dgm:spPr/>
    </dgm:pt>
    <dgm:pt modelId="{482A50AC-FB98-4114-98F2-24757BB1E612}" type="pres">
      <dgm:prSet presAssocID="{8A9E82AC-09AD-4E03-9201-700938FFA8AA}" presName="circle3" presStyleLbl="node1" presStyleIdx="2" presStyleCnt="3"/>
      <dgm:spPr/>
    </dgm:pt>
    <dgm:pt modelId="{11B33F52-57AE-4629-B769-2F7B81744D9B}" type="pres">
      <dgm:prSet presAssocID="{8A9E82AC-09AD-4E03-9201-700938FFA8AA}" presName="rect3" presStyleLbl="alignAcc1" presStyleIdx="2" presStyleCnt="3"/>
      <dgm:spPr/>
      <dgm:t>
        <a:bodyPr/>
        <a:lstStyle/>
        <a:p>
          <a:endParaRPr lang="en-US"/>
        </a:p>
      </dgm:t>
    </dgm:pt>
    <dgm:pt modelId="{7EB83B44-1819-4633-8FE3-08E8DE2AEFC0}" type="pres">
      <dgm:prSet presAssocID="{988DD9B1-BA0D-48E8-9B2E-60A0440FC0C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F96A2-C0A5-4896-BD04-60BF43164145}" type="pres">
      <dgm:prSet presAssocID="{5B57A994-7AC0-44B2-B3AA-8E229D6E4E4A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D7F5B-04A4-4060-8F0E-AD688EAA7960}" type="pres">
      <dgm:prSet presAssocID="{8A9E82AC-09AD-4E03-9201-700938FFA8A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64E519-462D-4C50-ADB6-A4C4DEFC866B}" srcId="{572DE362-5BD0-48F6-89DF-309CED2BC8EB}" destId="{5B57A994-7AC0-44B2-B3AA-8E229D6E4E4A}" srcOrd="1" destOrd="0" parTransId="{1AFE555D-48A1-4C97-8569-3079D997DB06}" sibTransId="{958DB424-2AF3-418B-A62E-A6506D953C74}"/>
    <dgm:cxn modelId="{CB714BD3-BA94-4929-9487-E34EDEBD0AFB}" type="presOf" srcId="{988DD9B1-BA0D-48E8-9B2E-60A0440FC0C0}" destId="{A96437E0-8BD2-4C0A-AC3A-F45C373DA294}" srcOrd="0" destOrd="0" presId="urn:microsoft.com/office/officeart/2005/8/layout/target3"/>
    <dgm:cxn modelId="{386F8BCD-44C7-4D66-81BB-C62F223D1922}" srcId="{572DE362-5BD0-48F6-89DF-309CED2BC8EB}" destId="{988DD9B1-BA0D-48E8-9B2E-60A0440FC0C0}" srcOrd="0" destOrd="0" parTransId="{A971B30E-0928-4ED2-B094-80FD43CF8AD5}" sibTransId="{D83E7EBE-460C-424B-B84E-8E4F0FD1F674}"/>
    <dgm:cxn modelId="{2C176F95-6CC3-4D7F-A7BF-6EAC5E74BE38}" type="presOf" srcId="{572DE362-5BD0-48F6-89DF-309CED2BC8EB}" destId="{44CF2439-FF5A-4598-8105-01F07A54768A}" srcOrd="0" destOrd="0" presId="urn:microsoft.com/office/officeart/2005/8/layout/target3"/>
    <dgm:cxn modelId="{F69AE33A-EA4F-4B24-AFA0-760BAD713525}" type="presOf" srcId="{5B57A994-7AC0-44B2-B3AA-8E229D6E4E4A}" destId="{92EF96A2-C0A5-4896-BD04-60BF43164145}" srcOrd="1" destOrd="0" presId="urn:microsoft.com/office/officeart/2005/8/layout/target3"/>
    <dgm:cxn modelId="{425B01B6-7836-4CC5-8622-DDD8ADBA9C46}" type="presOf" srcId="{5B57A994-7AC0-44B2-B3AA-8E229D6E4E4A}" destId="{77D0A6AB-BCD3-44B9-917C-E89103C3C503}" srcOrd="0" destOrd="0" presId="urn:microsoft.com/office/officeart/2005/8/layout/target3"/>
    <dgm:cxn modelId="{575AB2EF-5C74-47B2-8786-8D53A4C233E5}" srcId="{572DE362-5BD0-48F6-89DF-309CED2BC8EB}" destId="{8A9E82AC-09AD-4E03-9201-700938FFA8AA}" srcOrd="2" destOrd="0" parTransId="{00E01AD8-8191-4E4F-9578-E8E9AB7B1C82}" sibTransId="{FF487287-C3AD-423D-A274-3D729D9FAB0E}"/>
    <dgm:cxn modelId="{CEBF8840-A49B-45BB-AC9A-DD1C9467859F}" type="presOf" srcId="{988DD9B1-BA0D-48E8-9B2E-60A0440FC0C0}" destId="{7EB83B44-1819-4633-8FE3-08E8DE2AEFC0}" srcOrd="1" destOrd="0" presId="urn:microsoft.com/office/officeart/2005/8/layout/target3"/>
    <dgm:cxn modelId="{8D6FDAA7-3573-4840-AC92-0D81B27D49FF}" type="presOf" srcId="{8A9E82AC-09AD-4E03-9201-700938FFA8AA}" destId="{D67D7F5B-04A4-4060-8F0E-AD688EAA7960}" srcOrd="1" destOrd="0" presId="urn:microsoft.com/office/officeart/2005/8/layout/target3"/>
    <dgm:cxn modelId="{1ECFB721-AD6E-410A-9282-AC58169EA685}" type="presOf" srcId="{8A9E82AC-09AD-4E03-9201-700938FFA8AA}" destId="{11B33F52-57AE-4629-B769-2F7B81744D9B}" srcOrd="0" destOrd="0" presId="urn:microsoft.com/office/officeart/2005/8/layout/target3"/>
    <dgm:cxn modelId="{06858719-560B-429F-8184-1377E6C4AEB1}" type="presParOf" srcId="{44CF2439-FF5A-4598-8105-01F07A54768A}" destId="{23B1136C-C3D6-4262-9061-70AD825C4BF9}" srcOrd="0" destOrd="0" presId="urn:microsoft.com/office/officeart/2005/8/layout/target3"/>
    <dgm:cxn modelId="{6C9F5EE6-F9DE-4F68-8CB2-79074388375B}" type="presParOf" srcId="{44CF2439-FF5A-4598-8105-01F07A54768A}" destId="{7A975BE7-EDB2-462B-96FC-81AB52894E22}" srcOrd="1" destOrd="0" presId="urn:microsoft.com/office/officeart/2005/8/layout/target3"/>
    <dgm:cxn modelId="{E5B30C25-1543-4C05-87CF-EE7194BE59D8}" type="presParOf" srcId="{44CF2439-FF5A-4598-8105-01F07A54768A}" destId="{A96437E0-8BD2-4C0A-AC3A-F45C373DA294}" srcOrd="2" destOrd="0" presId="urn:microsoft.com/office/officeart/2005/8/layout/target3"/>
    <dgm:cxn modelId="{3CF39E0C-93BC-4091-AF78-79C35BD9A245}" type="presParOf" srcId="{44CF2439-FF5A-4598-8105-01F07A54768A}" destId="{43C9766C-3B6F-4A21-9119-4D30B10D606D}" srcOrd="3" destOrd="0" presId="urn:microsoft.com/office/officeart/2005/8/layout/target3"/>
    <dgm:cxn modelId="{A522BB00-8F29-4C95-820D-9E7BC4052276}" type="presParOf" srcId="{44CF2439-FF5A-4598-8105-01F07A54768A}" destId="{7DF6894D-416F-4845-AB26-F27E67295C53}" srcOrd="4" destOrd="0" presId="urn:microsoft.com/office/officeart/2005/8/layout/target3"/>
    <dgm:cxn modelId="{80244869-8A35-41D7-9408-EC52483AC841}" type="presParOf" srcId="{44CF2439-FF5A-4598-8105-01F07A54768A}" destId="{77D0A6AB-BCD3-44B9-917C-E89103C3C503}" srcOrd="5" destOrd="0" presId="urn:microsoft.com/office/officeart/2005/8/layout/target3"/>
    <dgm:cxn modelId="{4F76659D-D89C-4412-B7BA-433441823440}" type="presParOf" srcId="{44CF2439-FF5A-4598-8105-01F07A54768A}" destId="{A11D5E98-ECD0-4E87-A0AF-1C699CD4C703}" srcOrd="6" destOrd="0" presId="urn:microsoft.com/office/officeart/2005/8/layout/target3"/>
    <dgm:cxn modelId="{D6186C37-6208-4125-A930-595E8EFFE5AB}" type="presParOf" srcId="{44CF2439-FF5A-4598-8105-01F07A54768A}" destId="{482A50AC-FB98-4114-98F2-24757BB1E612}" srcOrd="7" destOrd="0" presId="urn:microsoft.com/office/officeart/2005/8/layout/target3"/>
    <dgm:cxn modelId="{90A93D7A-D176-4E8C-8933-51FC52D4B9FD}" type="presParOf" srcId="{44CF2439-FF5A-4598-8105-01F07A54768A}" destId="{11B33F52-57AE-4629-B769-2F7B81744D9B}" srcOrd="8" destOrd="0" presId="urn:microsoft.com/office/officeart/2005/8/layout/target3"/>
    <dgm:cxn modelId="{8382FAAA-E63B-4567-B411-A5316222C0A2}" type="presParOf" srcId="{44CF2439-FF5A-4598-8105-01F07A54768A}" destId="{7EB83B44-1819-4633-8FE3-08E8DE2AEFC0}" srcOrd="9" destOrd="0" presId="urn:microsoft.com/office/officeart/2005/8/layout/target3"/>
    <dgm:cxn modelId="{2F66FAFC-A1E8-4AF4-A5D1-BF16582DD4F6}" type="presParOf" srcId="{44CF2439-FF5A-4598-8105-01F07A54768A}" destId="{92EF96A2-C0A5-4896-BD04-60BF43164145}" srcOrd="10" destOrd="0" presId="urn:microsoft.com/office/officeart/2005/8/layout/target3"/>
    <dgm:cxn modelId="{49D6EA5E-D437-4809-9487-58900B358BFA}" type="presParOf" srcId="{44CF2439-FF5A-4598-8105-01F07A54768A}" destId="{D67D7F5B-04A4-4060-8F0E-AD688EAA796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1136C-C3D6-4262-9061-70AD825C4BF9}">
      <dsp:nvSpPr>
        <dsp:cNvPr id="0" name=""/>
        <dsp:cNvSpPr/>
      </dsp:nvSpPr>
      <dsp:spPr>
        <a:xfrm>
          <a:off x="0" y="0"/>
          <a:ext cx="3672408" cy="367240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437E0-8BD2-4C0A-AC3A-F45C373DA294}">
      <dsp:nvSpPr>
        <dsp:cNvPr id="0" name=""/>
        <dsp:cNvSpPr/>
      </dsp:nvSpPr>
      <dsp:spPr>
        <a:xfrm>
          <a:off x="1836204" y="0"/>
          <a:ext cx="5724636" cy="36724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1. </a:t>
          </a:r>
          <a:r>
            <a:rPr lang="en-US" sz="2200" b="1" kern="1200" dirty="0" smtClean="0"/>
            <a:t>Selection of the proper pH and ionic strength</a:t>
          </a:r>
          <a:r>
            <a:rPr lang="en-US" sz="2200" kern="1200" dirty="0" smtClean="0"/>
            <a:t> conditions </a:t>
          </a:r>
          <a:endParaRPr lang="en-US" sz="2200" kern="1200" dirty="0"/>
        </a:p>
      </dsp:txBody>
      <dsp:txXfrm>
        <a:off x="1836204" y="0"/>
        <a:ext cx="5724636" cy="1101724"/>
      </dsp:txXfrm>
    </dsp:sp>
    <dsp:sp modelId="{7DF6894D-416F-4845-AB26-F27E67295C53}">
      <dsp:nvSpPr>
        <dsp:cNvPr id="0" name=""/>
        <dsp:cNvSpPr/>
      </dsp:nvSpPr>
      <dsp:spPr>
        <a:xfrm>
          <a:off x="642672" y="1101724"/>
          <a:ext cx="2387062" cy="238706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1187685"/>
            <a:satOff val="6397"/>
            <a:lumOff val="8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0A6AB-BCD3-44B9-917C-E89103C3C503}">
      <dsp:nvSpPr>
        <dsp:cNvPr id="0" name=""/>
        <dsp:cNvSpPr/>
      </dsp:nvSpPr>
      <dsp:spPr>
        <a:xfrm>
          <a:off x="1836204" y="1101724"/>
          <a:ext cx="5724636" cy="2387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87685"/>
              <a:satOff val="6397"/>
              <a:lumOff val="8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2. </a:t>
          </a:r>
          <a:r>
            <a:rPr lang="en-US" sz="2000" b="1" kern="1200" dirty="0" smtClean="0"/>
            <a:t>Addition of amino acids</a:t>
          </a:r>
          <a:r>
            <a:rPr lang="en-US" sz="2000" kern="1200" dirty="0" smtClean="0"/>
            <a:t>, such as </a:t>
          </a:r>
          <a:r>
            <a:rPr lang="en-US" sz="2000" b="1" kern="1200" dirty="0" smtClean="0">
              <a:solidFill>
                <a:srgbClr val="FF0000"/>
              </a:solidFill>
            </a:rPr>
            <a:t>lysine or arginine </a:t>
          </a:r>
          <a:r>
            <a:rPr lang="en-US" sz="2000" kern="1200" dirty="0" smtClean="0"/>
            <a:t>(used </a:t>
          </a:r>
          <a:r>
            <a:rPr lang="en-US" sz="2000" b="0" kern="1200" dirty="0" smtClean="0"/>
            <a:t>to</a:t>
          </a:r>
          <a:r>
            <a:rPr lang="en-US" sz="2000" b="1" kern="1200" dirty="0" smtClean="0"/>
            <a:t> solubilize tissue plasminogen activator</a:t>
          </a:r>
          <a:r>
            <a:rPr lang="en-US" sz="2000" kern="1200" dirty="0" smtClean="0"/>
            <a:t>, t-PA)</a:t>
          </a:r>
          <a:endParaRPr lang="en-US" sz="2000" kern="1200" dirty="0"/>
        </a:p>
      </dsp:txBody>
      <dsp:txXfrm>
        <a:off x="1836204" y="1101724"/>
        <a:ext cx="5724636" cy="1101721"/>
      </dsp:txXfrm>
    </dsp:sp>
    <dsp:sp modelId="{482A50AC-FB98-4114-98F2-24757BB1E612}">
      <dsp:nvSpPr>
        <dsp:cNvPr id="0" name=""/>
        <dsp:cNvSpPr/>
      </dsp:nvSpPr>
      <dsp:spPr>
        <a:xfrm>
          <a:off x="1285343" y="2203445"/>
          <a:ext cx="1101721" cy="110172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2375370"/>
            <a:satOff val="12794"/>
            <a:lumOff val="174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33F52-57AE-4629-B769-2F7B81744D9B}">
      <dsp:nvSpPr>
        <dsp:cNvPr id="0" name=""/>
        <dsp:cNvSpPr/>
      </dsp:nvSpPr>
      <dsp:spPr>
        <a:xfrm>
          <a:off x="1836204" y="2203445"/>
          <a:ext cx="5724636" cy="11017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375370"/>
              <a:satOff val="12794"/>
              <a:lumOff val="174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3. </a:t>
          </a:r>
          <a:r>
            <a:rPr lang="en-US" sz="2000" b="1" kern="1200" dirty="0" smtClean="0"/>
            <a:t>Addition of surfactants </a:t>
          </a:r>
          <a:r>
            <a:rPr lang="en-US" sz="2000" kern="1200" dirty="0" smtClean="0"/>
            <a:t>such as </a:t>
          </a:r>
          <a:r>
            <a:rPr lang="en-US" sz="2000" b="1" kern="1200" dirty="0" smtClean="0"/>
            <a:t>sodium </a:t>
          </a:r>
          <a:r>
            <a:rPr lang="en-US" sz="2000" b="1" kern="1200" dirty="0" err="1" smtClean="0"/>
            <a:t>dodecylsulfate</a:t>
          </a:r>
          <a:r>
            <a:rPr lang="en-US" sz="2000" kern="1200" dirty="0" smtClean="0"/>
            <a:t>, to </a:t>
          </a:r>
          <a:r>
            <a:rPr lang="en-US" sz="2000" b="1" kern="1200" dirty="0" smtClean="0"/>
            <a:t>solubilize non-glycosylate IL-2 (</a:t>
          </a:r>
          <a:r>
            <a:rPr lang="en-GB" sz="2000" b="1" kern="1200" dirty="0" smtClean="0"/>
            <a:t>interleukin-2</a:t>
          </a:r>
          <a:r>
            <a:rPr lang="en-US" sz="2000" b="1" kern="1200" dirty="0" smtClean="0"/>
            <a:t>)</a:t>
          </a:r>
          <a:r>
            <a:rPr lang="en-US" sz="2000" kern="1200" dirty="0" smtClean="0"/>
            <a:t> can also help to increase the solubility.</a:t>
          </a:r>
          <a:endParaRPr lang="en-US" sz="2000" kern="1200" dirty="0"/>
        </a:p>
      </dsp:txBody>
      <dsp:txXfrm>
        <a:off x="1836204" y="2203445"/>
        <a:ext cx="5724636" cy="1101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</cdr:x>
      <cdr:y>0.22355</cdr:y>
    </cdr:from>
    <cdr:to>
      <cdr:x>0.04499</cdr:x>
      <cdr:y>0.70085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066282" y="2339494"/>
          <a:ext cx="2564636" cy="288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1"/>
        <a:lstStyle xmlns:a="http://schemas.openxmlformats.org/drawingml/2006/main"/>
        <a:p xmlns:a="http://schemas.openxmlformats.org/drawingml/2006/main">
          <a:r>
            <a:rPr lang="en-GB" sz="1400" dirty="0" smtClean="0"/>
            <a:t>Apparent solubility (mg/ml)</a:t>
          </a:r>
          <a:endParaRPr lang="ar-IQ" sz="1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13BB82-B8D9-429E-B790-B9B00E3D402F}" type="datetimeFigureOut">
              <a:rPr lang="ar-IQ" smtClean="0"/>
              <a:pPr/>
              <a:t>12/06/1437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678E00-053C-4542-AC1B-4D9C9326499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.uk/url?sa=i&amp;rct=j&amp;q=primary+structure+of+insulin&amp;source=images&amp;cd=&amp;cad=rja&amp;docid=zl2mffQtSVjUVM&amp;tbnid=O3soEsf1AHXV6M:&amp;ved=&amp;url=http://www.endotext.org/diabetes/diabetes1/diabetes1.html&amp;ei=wTowUeCGKYeWtQbSvYGIBA&amp;psig=AFQjCNHmRIVWZFUeUawjZKOGa5XcjOj-HQ&amp;ust=136220166602411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primary+structure+of+insulin&amp;source=images&amp;cd=&amp;cad=rja&amp;docid=IZM5EyUH7_LTdM&amp;tbnid=JIwVOdiUEEP4YM:&amp;ved=&amp;url=http://www2.chemistry.msu.edu/faculty/reusch/virttxtjml/protein2.htm&amp;ei=wTowUeCGKYeWtQbSvYGIBA&amp;psig=AFQjCNHmRIVWZFUeUawjZKOGa5XcjOj-HQ&amp;ust=136220166602411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.uk/url?sa=i&amp;rct=j&amp;q=primary+structure+of+insulin&amp;source=images&amp;cd=&amp;cad=rja&amp;docid=IZM5EyUH7_LTdM&amp;tbnid=ULHxKt-oWa0mnM:&amp;ved=&amp;url=http://www2.chemistry.msu.edu/faculty/reusch/virttxtjml/protein2.htm&amp;ei=wTowUeCGKYeWtQbSvYGIBA&amp;psig=AFQjCNHmRIVWZFUeUawjZKOGa5XcjOj-HQ&amp;ust=1362201666024116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uk/url?sa=i&amp;rct=j&amp;q=primary+structure+of+insulin&amp;source=images&amp;cd=&amp;cad=rja&amp;docid=SYI222nNcapmPM&amp;tbnid=IKTgelN6GjKIlM:&amp;ved=&amp;url=http://www.lcsc.edu/rjameton/chem10805/chem10805.htm&amp;ei=wTowUeCGKYeWtQbSvYGIBA&amp;psig=AFQjCNHmRIVWZFUeUawjZKOGa5XcjOj-HQ&amp;ust=136220166602411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google.co.uk/url?sa=i&amp;rct=j&amp;q=primary+structure+of+insulin&amp;source=images&amp;cd=&amp;cad=rja&amp;docid=DIaV8665GVYvmM&amp;tbnid=kgmHH81NtIVt3M:&amp;ved=&amp;url=http://www.cryst.bbk.ac.uk/pps97/course/section11/insulin.html&amp;ei=wTowUeCGKYeWtQbSvYGIBA&amp;psig=AFQjCNHmRIVWZFUeUawjZKOGa5XcjOj-HQ&amp;ust=1362201666024116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lotting_system" TargetMode="External"/><Relationship Id="rId13" Type="http://schemas.openxmlformats.org/officeDocument/2006/relationships/hyperlink" Target="http://en.wikipedia.org/wiki/Interleukin" TargetMode="External"/><Relationship Id="rId3" Type="http://schemas.openxmlformats.org/officeDocument/2006/relationships/hyperlink" Target="http://en.wikipedia.org/wiki/Clot" TargetMode="External"/><Relationship Id="rId7" Type="http://schemas.openxmlformats.org/officeDocument/2006/relationships/hyperlink" Target="http://en.wikipedia.org/wiki/Plasmin" TargetMode="External"/><Relationship Id="rId12" Type="http://schemas.openxmlformats.org/officeDocument/2006/relationships/hyperlink" Target="http://en.wikipedia.org/wiki/Biotechnology" TargetMode="External"/><Relationship Id="rId17" Type="http://schemas.openxmlformats.org/officeDocument/2006/relationships/hyperlink" Target="http://en.wikipedia.org/wiki/Lymphocyte" TargetMode="External"/><Relationship Id="rId2" Type="http://schemas.openxmlformats.org/officeDocument/2006/relationships/hyperlink" Target="http://en.wikipedia.org/wiki/Protein" TargetMode="External"/><Relationship Id="rId16" Type="http://schemas.openxmlformats.org/officeDocument/2006/relationships/hyperlink" Target="http://en.wikipedia.org/wiki/White_blood_cel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Plasminogen" TargetMode="External"/><Relationship Id="rId11" Type="http://schemas.openxmlformats.org/officeDocument/2006/relationships/hyperlink" Target="http://en.wikipedia.org/wiki/Recombinant_DNA" TargetMode="External"/><Relationship Id="rId5" Type="http://schemas.openxmlformats.org/officeDocument/2006/relationships/hyperlink" Target="http://en.wikipedia.org/wiki/Catalysis" TargetMode="External"/><Relationship Id="rId15" Type="http://schemas.openxmlformats.org/officeDocument/2006/relationships/hyperlink" Target="http://en.wikipedia.org/wiki/Immune_system" TargetMode="External"/><Relationship Id="rId10" Type="http://schemas.openxmlformats.org/officeDocument/2006/relationships/hyperlink" Target="http://en.wikipedia.org/wiki/Stroke" TargetMode="External"/><Relationship Id="rId4" Type="http://schemas.openxmlformats.org/officeDocument/2006/relationships/hyperlink" Target="http://en.wikipedia.org/wiki/Enzyme" TargetMode="External"/><Relationship Id="rId9" Type="http://schemas.openxmlformats.org/officeDocument/2006/relationships/hyperlink" Target="http://en.wikipedia.org/wiki/Clinical_medicine" TargetMode="External"/><Relationship Id="rId14" Type="http://schemas.openxmlformats.org/officeDocument/2006/relationships/hyperlink" Target="http://en.wikipedia.org/wiki/Cytokin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764704"/>
            <a:ext cx="6264696" cy="1829761"/>
          </a:xfrm>
        </p:spPr>
        <p:txBody>
          <a:bodyPr/>
          <a:lstStyle/>
          <a:p>
            <a:pPr algn="l" rtl="0"/>
            <a:r>
              <a:rPr lang="en-US" dirty="0" smtClean="0"/>
              <a:t>Lecture-3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752" y="3284984"/>
            <a:ext cx="6624736" cy="2448272"/>
          </a:xfrm>
        </p:spPr>
        <p:txBody>
          <a:bodyPr>
            <a:normAutofit fontScale="92500" lnSpcReduction="20000"/>
          </a:bodyPr>
          <a:lstStyle/>
          <a:p>
            <a:pPr algn="ctr" rtl="0"/>
            <a:r>
              <a:rPr lang="en-US" sz="5200" dirty="0" smtClean="0">
                <a:latin typeface="Aharoni" pitchFamily="2" charset="-79"/>
                <a:cs typeface="Aharoni" pitchFamily="2" charset="-79"/>
              </a:rPr>
              <a:t>Excipients Used in Parenteral Formulations of Biotech Product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4330824" cy="6336704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dirty="0" smtClean="0"/>
              <a:t>These </a:t>
            </a:r>
            <a:r>
              <a:rPr lang="en-US" b="1" dirty="0" smtClean="0"/>
              <a:t>adsorbed</a:t>
            </a:r>
            <a:r>
              <a:rPr lang="en-US" dirty="0" smtClean="0"/>
              <a:t>, </a:t>
            </a:r>
            <a:r>
              <a:rPr lang="en-US" b="1" dirty="0" smtClean="0"/>
              <a:t>partially unfolded protein molecules form aggregates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leave the surface, return to the aqueous phase</a:t>
            </a:r>
            <a:r>
              <a:rPr lang="en-US" dirty="0" smtClean="0"/>
              <a:t>, </a:t>
            </a:r>
            <a:r>
              <a:rPr lang="en-US" b="1" dirty="0" smtClean="0"/>
              <a:t>form larger aggregates and precipitate</a:t>
            </a:r>
            <a:r>
              <a:rPr lang="en-US" dirty="0" smtClean="0"/>
              <a:t>.</a:t>
            </a:r>
          </a:p>
          <a:p>
            <a:pPr algn="just" rtl="0">
              <a:buNone/>
            </a:pPr>
            <a:endParaRPr lang="en-US" dirty="0" smtClean="0"/>
          </a:p>
          <a:p>
            <a:pPr algn="just" rtl="0"/>
            <a:r>
              <a:rPr lang="en-US" dirty="0" smtClean="0"/>
              <a:t>Example: </a:t>
            </a:r>
          </a:p>
          <a:p>
            <a:pPr marL="0" indent="0" algn="just" rtl="0">
              <a:buNone/>
            </a:pPr>
            <a:r>
              <a:rPr lang="en-US" dirty="0" smtClean="0"/>
              <a:t>The proposed mechanism for aggregation of insulin in aqueous media through contact with a hydrophobic surface (or water-air interface) is presented in Figure 2.</a:t>
            </a:r>
          </a:p>
          <a:p>
            <a:pPr algn="l" rtl="0"/>
            <a:endParaRPr lang="ar-IQ" dirty="0"/>
          </a:p>
        </p:txBody>
      </p:sp>
      <p:pic>
        <p:nvPicPr>
          <p:cNvPr id="1026" name="Picture 2" descr="http://www.sinterface.com/_pics/104/_358x222_0_36567926455566907_0_0x0_ffffff/polym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40768"/>
            <a:ext cx="3409950" cy="43204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395536" y="4941168"/>
            <a:ext cx="7867859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GB" dirty="0" smtClean="0"/>
              <a:t>Figure 2 Reversible self-association of insulin, its adsorption to the</a:t>
            </a:r>
          </a:p>
          <a:p>
            <a:pPr algn="l"/>
            <a:r>
              <a:rPr lang="en-GB" dirty="0" smtClean="0"/>
              <a:t> hydrophobic interface and irreversible aggregation in  the adsorbed</a:t>
            </a:r>
          </a:p>
          <a:p>
            <a:pPr algn="l"/>
            <a:r>
              <a:rPr lang="en-GB" dirty="0" smtClean="0"/>
              <a:t> protein film   </a:t>
            </a:r>
            <a:endParaRPr lang="ar-IQ" dirty="0"/>
          </a:p>
        </p:txBody>
      </p:sp>
      <p:grpSp>
        <p:nvGrpSpPr>
          <p:cNvPr id="89" name="Group 88"/>
          <p:cNvGrpSpPr/>
          <p:nvPr/>
        </p:nvGrpSpPr>
        <p:grpSpPr>
          <a:xfrm>
            <a:off x="251520" y="836712"/>
            <a:ext cx="8640960" cy="4032448"/>
            <a:chOff x="251520" y="836712"/>
            <a:chExt cx="8640960" cy="4032448"/>
          </a:xfrm>
        </p:grpSpPr>
        <p:cxnSp>
          <p:nvCxnSpPr>
            <p:cNvPr id="90" name="Straight Arrow Connector 89"/>
            <p:cNvCxnSpPr/>
            <p:nvPr/>
          </p:nvCxnSpPr>
          <p:spPr>
            <a:xfrm>
              <a:off x="2771800" y="2132856"/>
              <a:ext cx="0" cy="5040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2483768" y="2132856"/>
              <a:ext cx="2" cy="50405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7" name="Group 66"/>
            <p:cNvGrpSpPr/>
            <p:nvPr/>
          </p:nvGrpSpPr>
          <p:grpSpPr>
            <a:xfrm>
              <a:off x="251520" y="836712"/>
              <a:ext cx="8640960" cy="4032448"/>
              <a:chOff x="251520" y="836712"/>
              <a:chExt cx="8640960" cy="4032448"/>
            </a:xfrm>
          </p:grpSpPr>
          <p:grpSp>
            <p:nvGrpSpPr>
              <p:cNvPr id="107" name="Group 106"/>
              <p:cNvGrpSpPr/>
              <p:nvPr/>
            </p:nvGrpSpPr>
            <p:grpSpPr>
              <a:xfrm>
                <a:off x="251520" y="836712"/>
                <a:ext cx="8640960" cy="4032448"/>
                <a:chOff x="251520" y="836712"/>
                <a:chExt cx="8640960" cy="4032448"/>
              </a:xfrm>
            </p:grpSpPr>
            <p:grpSp>
              <p:nvGrpSpPr>
                <p:cNvPr id="88" name="Group 87"/>
                <p:cNvGrpSpPr/>
                <p:nvPr/>
              </p:nvGrpSpPr>
              <p:grpSpPr>
                <a:xfrm>
                  <a:off x="4139952" y="1412776"/>
                  <a:ext cx="4489648" cy="457200"/>
                  <a:chOff x="4211960" y="1556792"/>
                  <a:chExt cx="4489648" cy="457200"/>
                </a:xfrm>
              </p:grpSpPr>
              <p:sp>
                <p:nvSpPr>
                  <p:cNvPr id="76" name="Flowchart: Connector 75"/>
                  <p:cNvSpPr/>
                  <p:nvPr/>
                </p:nvSpPr>
                <p:spPr>
                  <a:xfrm>
                    <a:off x="8244408" y="1556792"/>
                    <a:ext cx="457200" cy="457200"/>
                  </a:xfrm>
                  <a:prstGeom prst="flowChartConnector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77" name="Flowchart: Connector 76"/>
                  <p:cNvSpPr/>
                  <p:nvPr/>
                </p:nvSpPr>
                <p:spPr>
                  <a:xfrm>
                    <a:off x="7740352" y="1556792"/>
                    <a:ext cx="457200" cy="457200"/>
                  </a:xfrm>
                  <a:prstGeom prst="flowChartConnector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78" name="Flowchart: Connector 77"/>
                  <p:cNvSpPr/>
                  <p:nvPr/>
                </p:nvSpPr>
                <p:spPr>
                  <a:xfrm>
                    <a:off x="7236296" y="1556792"/>
                    <a:ext cx="457200" cy="457200"/>
                  </a:xfrm>
                  <a:prstGeom prst="flowChartConnector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79" name="Flowchart: Connector 78"/>
                  <p:cNvSpPr/>
                  <p:nvPr/>
                </p:nvSpPr>
                <p:spPr>
                  <a:xfrm>
                    <a:off x="6732240" y="1556792"/>
                    <a:ext cx="457200" cy="457200"/>
                  </a:xfrm>
                  <a:prstGeom prst="flowChartConnector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80" name="Flowchart: Connector 79"/>
                  <p:cNvSpPr/>
                  <p:nvPr/>
                </p:nvSpPr>
                <p:spPr>
                  <a:xfrm>
                    <a:off x="6228184" y="1556792"/>
                    <a:ext cx="457200" cy="457200"/>
                  </a:xfrm>
                  <a:prstGeom prst="flowChartConnector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83" name="Flowchart: Connector 82"/>
                  <p:cNvSpPr/>
                  <p:nvPr/>
                </p:nvSpPr>
                <p:spPr>
                  <a:xfrm>
                    <a:off x="5724128" y="1556792"/>
                    <a:ext cx="457200" cy="457200"/>
                  </a:xfrm>
                  <a:prstGeom prst="flowChartConnector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84" name="Flowchart: Connector 83"/>
                  <p:cNvSpPr/>
                  <p:nvPr/>
                </p:nvSpPr>
                <p:spPr>
                  <a:xfrm>
                    <a:off x="5220072" y="1556792"/>
                    <a:ext cx="457200" cy="457200"/>
                  </a:xfrm>
                  <a:prstGeom prst="flowChartConnector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85" name="Flowchart: Connector 84"/>
                  <p:cNvSpPr/>
                  <p:nvPr/>
                </p:nvSpPr>
                <p:spPr>
                  <a:xfrm>
                    <a:off x="4716016" y="1556792"/>
                    <a:ext cx="457200" cy="457200"/>
                  </a:xfrm>
                  <a:prstGeom prst="flowChartConnector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86" name="Flowchart: Connector 85"/>
                  <p:cNvSpPr/>
                  <p:nvPr/>
                </p:nvSpPr>
                <p:spPr>
                  <a:xfrm>
                    <a:off x="4211960" y="1556792"/>
                    <a:ext cx="457200" cy="457200"/>
                  </a:xfrm>
                  <a:prstGeom prst="flowChartConnector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</p:grpSp>
            <p:grpSp>
              <p:nvGrpSpPr>
                <p:cNvPr id="106" name="Group 105"/>
                <p:cNvGrpSpPr/>
                <p:nvPr/>
              </p:nvGrpSpPr>
              <p:grpSpPr>
                <a:xfrm>
                  <a:off x="251520" y="836712"/>
                  <a:ext cx="8640960" cy="4032448"/>
                  <a:chOff x="251520" y="836712"/>
                  <a:chExt cx="8640960" cy="4032448"/>
                </a:xfrm>
              </p:grpSpPr>
              <p:grpSp>
                <p:nvGrpSpPr>
                  <p:cNvPr id="74" name="Group 73"/>
                  <p:cNvGrpSpPr/>
                  <p:nvPr/>
                </p:nvGrpSpPr>
                <p:grpSpPr>
                  <a:xfrm>
                    <a:off x="251520" y="836712"/>
                    <a:ext cx="8640960" cy="4032448"/>
                    <a:chOff x="251520" y="836712"/>
                    <a:chExt cx="8640960" cy="4032448"/>
                  </a:xfrm>
                </p:grpSpPr>
                <p:grpSp>
                  <p:nvGrpSpPr>
                    <p:cNvPr id="72" name="Group 71"/>
                    <p:cNvGrpSpPr/>
                    <p:nvPr/>
                  </p:nvGrpSpPr>
                  <p:grpSpPr>
                    <a:xfrm>
                      <a:off x="251520" y="836712"/>
                      <a:ext cx="8640960" cy="4032448"/>
                      <a:chOff x="251520" y="836712"/>
                      <a:chExt cx="8640960" cy="4032448"/>
                    </a:xfrm>
                  </p:grpSpPr>
                  <p:sp>
                    <p:nvSpPr>
                      <p:cNvPr id="4" name="Flowchart: Connector 3"/>
                      <p:cNvSpPr/>
                      <p:nvPr/>
                    </p:nvSpPr>
                    <p:spPr>
                      <a:xfrm>
                        <a:off x="539552" y="2852936"/>
                        <a:ext cx="457200" cy="457200"/>
                      </a:xfrm>
                      <a:prstGeom prst="flowChartConnector">
                        <a:avLst/>
                      </a:prstGeom>
                      <a:solidFill>
                        <a:schemeClr val="accent2"/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algn="ctr"/>
                        <a:endParaRPr lang="ar-IQ"/>
                      </a:p>
                    </p:txBody>
                  </p:sp>
                  <p:grpSp>
                    <p:nvGrpSpPr>
                      <p:cNvPr id="27" name="Group 26"/>
                      <p:cNvGrpSpPr/>
                      <p:nvPr/>
                    </p:nvGrpSpPr>
                    <p:grpSpPr>
                      <a:xfrm>
                        <a:off x="1115616" y="3068960"/>
                        <a:ext cx="864096" cy="144016"/>
                        <a:chOff x="2123728" y="3284984"/>
                        <a:chExt cx="864096" cy="144016"/>
                      </a:xfrm>
                    </p:grpSpPr>
                    <p:cxnSp>
                      <p:nvCxnSpPr>
                        <p:cNvPr id="6" name="Straight Arrow Connector 5"/>
                        <p:cNvCxnSpPr/>
                        <p:nvPr/>
                      </p:nvCxnSpPr>
                      <p:spPr>
                        <a:xfrm>
                          <a:off x="2123728" y="3284984"/>
                          <a:ext cx="864096" cy="0"/>
                        </a:xfrm>
                        <a:prstGeom prst="straightConnector1">
                          <a:avLst/>
                        </a:prstGeom>
                        <a:ln w="28575"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" name="Straight Arrow Connector 9"/>
                        <p:cNvCxnSpPr/>
                        <p:nvPr/>
                      </p:nvCxnSpPr>
                      <p:spPr>
                        <a:xfrm flipH="1">
                          <a:off x="2123728" y="3429000"/>
                          <a:ext cx="864096" cy="0"/>
                        </a:xfrm>
                        <a:prstGeom prst="straightConnector1">
                          <a:avLst/>
                        </a:prstGeom>
                        <a:ln w="28575"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8" name="Group 27"/>
                      <p:cNvGrpSpPr/>
                      <p:nvPr/>
                    </p:nvGrpSpPr>
                    <p:grpSpPr>
                      <a:xfrm>
                        <a:off x="2123728" y="2852936"/>
                        <a:ext cx="961256" cy="457200"/>
                        <a:chOff x="3131840" y="3068960"/>
                        <a:chExt cx="961256" cy="457200"/>
                      </a:xfrm>
                    </p:grpSpPr>
                    <p:sp>
                      <p:nvSpPr>
                        <p:cNvPr id="20" name="Flowchart: Connector 19"/>
                        <p:cNvSpPr/>
                        <p:nvPr/>
                      </p:nvSpPr>
                      <p:spPr>
                        <a:xfrm>
                          <a:off x="3131840" y="3068960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21" name="Flowchart: Connector 20"/>
                        <p:cNvSpPr/>
                        <p:nvPr/>
                      </p:nvSpPr>
                      <p:spPr>
                        <a:xfrm>
                          <a:off x="3635896" y="3068960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</p:grpSp>
                  <p:grpSp>
                    <p:nvGrpSpPr>
                      <p:cNvPr id="41" name="Group 40"/>
                      <p:cNvGrpSpPr/>
                      <p:nvPr/>
                    </p:nvGrpSpPr>
                    <p:grpSpPr>
                      <a:xfrm>
                        <a:off x="4211960" y="2636912"/>
                        <a:ext cx="961256" cy="961256"/>
                        <a:chOff x="4644008" y="2780928"/>
                        <a:chExt cx="961256" cy="961256"/>
                      </a:xfrm>
                    </p:grpSpPr>
                    <p:sp>
                      <p:nvSpPr>
                        <p:cNvPr id="22" name="Flowchart: Connector 21"/>
                        <p:cNvSpPr/>
                        <p:nvPr/>
                      </p:nvSpPr>
                      <p:spPr>
                        <a:xfrm>
                          <a:off x="4644008" y="2780928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24" name="Flowchart: Connector 23"/>
                        <p:cNvSpPr/>
                        <p:nvPr/>
                      </p:nvSpPr>
                      <p:spPr>
                        <a:xfrm>
                          <a:off x="4644008" y="3284984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25" name="Flowchart: Connector 24"/>
                        <p:cNvSpPr/>
                        <p:nvPr/>
                      </p:nvSpPr>
                      <p:spPr>
                        <a:xfrm>
                          <a:off x="5148064" y="2780928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26" name="Flowchart: Connector 25"/>
                        <p:cNvSpPr/>
                        <p:nvPr/>
                      </p:nvSpPr>
                      <p:spPr>
                        <a:xfrm>
                          <a:off x="5148064" y="3284984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</p:grpSp>
                  <p:grpSp>
                    <p:nvGrpSpPr>
                      <p:cNvPr id="68" name="Group 67"/>
                      <p:cNvGrpSpPr/>
                      <p:nvPr/>
                    </p:nvGrpSpPr>
                    <p:grpSpPr>
                      <a:xfrm>
                        <a:off x="3203848" y="3068960"/>
                        <a:ext cx="792088" cy="144016"/>
                        <a:chOff x="3491880" y="3140968"/>
                        <a:chExt cx="792088" cy="144016"/>
                      </a:xfrm>
                    </p:grpSpPr>
                    <p:cxnSp>
                      <p:nvCxnSpPr>
                        <p:cNvPr id="33" name="Straight Arrow Connector 32"/>
                        <p:cNvCxnSpPr/>
                        <p:nvPr/>
                      </p:nvCxnSpPr>
                      <p:spPr>
                        <a:xfrm>
                          <a:off x="3491880" y="3140968"/>
                          <a:ext cx="792088" cy="0"/>
                        </a:xfrm>
                        <a:prstGeom prst="straightConnector1">
                          <a:avLst/>
                        </a:prstGeom>
                        <a:ln w="28575"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6" name="Straight Arrow Connector 35"/>
                        <p:cNvCxnSpPr/>
                        <p:nvPr/>
                      </p:nvCxnSpPr>
                      <p:spPr>
                        <a:xfrm flipH="1">
                          <a:off x="3491880" y="3284984"/>
                          <a:ext cx="792088" cy="0"/>
                        </a:xfrm>
                        <a:prstGeom prst="straightConnector1">
                          <a:avLst/>
                        </a:prstGeom>
                        <a:ln w="28575"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2" name="Rectangle 41"/>
                      <p:cNvSpPr/>
                      <p:nvPr/>
                    </p:nvSpPr>
                    <p:spPr>
                      <a:xfrm>
                        <a:off x="467544" y="1196752"/>
                        <a:ext cx="8208912" cy="144016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algn="ctr"/>
                        <a:endParaRPr lang="ar-IQ"/>
                      </a:p>
                    </p:txBody>
                  </p:sp>
                  <p:sp>
                    <p:nvSpPr>
                      <p:cNvPr id="43" name="Rectangle 42"/>
                      <p:cNvSpPr/>
                      <p:nvPr/>
                    </p:nvSpPr>
                    <p:spPr>
                      <a:xfrm>
                        <a:off x="251520" y="836712"/>
                        <a:ext cx="8640960" cy="403244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1" anchor="ctr"/>
                      <a:lstStyle/>
                      <a:p>
                        <a:pPr algn="ctr"/>
                        <a:endParaRPr lang="ar-IQ" dirty="0"/>
                      </a:p>
                    </p:txBody>
                  </p:sp>
                  <p:grpSp>
                    <p:nvGrpSpPr>
                      <p:cNvPr id="69" name="Group 68"/>
                      <p:cNvGrpSpPr/>
                      <p:nvPr/>
                    </p:nvGrpSpPr>
                    <p:grpSpPr>
                      <a:xfrm>
                        <a:off x="5292080" y="3068960"/>
                        <a:ext cx="720080" cy="216024"/>
                        <a:chOff x="5724128" y="3140968"/>
                        <a:chExt cx="720080" cy="216024"/>
                      </a:xfrm>
                    </p:grpSpPr>
                    <p:cxnSp>
                      <p:nvCxnSpPr>
                        <p:cNvPr id="45" name="Straight Arrow Connector 44"/>
                        <p:cNvCxnSpPr/>
                        <p:nvPr/>
                      </p:nvCxnSpPr>
                      <p:spPr>
                        <a:xfrm>
                          <a:off x="5724128" y="3140968"/>
                          <a:ext cx="720080" cy="0"/>
                        </a:xfrm>
                        <a:prstGeom prst="straightConnector1">
                          <a:avLst/>
                        </a:prstGeom>
                        <a:ln w="28575"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8" name="Straight Arrow Connector 47"/>
                        <p:cNvCxnSpPr/>
                        <p:nvPr/>
                      </p:nvCxnSpPr>
                      <p:spPr>
                        <a:xfrm flipH="1">
                          <a:off x="5724128" y="3356992"/>
                          <a:ext cx="648072" cy="0"/>
                        </a:xfrm>
                        <a:prstGeom prst="straightConnector1">
                          <a:avLst/>
                        </a:prstGeom>
                        <a:ln w="28575"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59" name="Group 58"/>
                      <p:cNvGrpSpPr/>
                      <p:nvPr/>
                    </p:nvGrpSpPr>
                    <p:grpSpPr>
                      <a:xfrm>
                        <a:off x="6156176" y="2348880"/>
                        <a:ext cx="1033264" cy="1825352"/>
                        <a:chOff x="6516216" y="2492896"/>
                        <a:chExt cx="1033264" cy="1825352"/>
                      </a:xfrm>
                    </p:grpSpPr>
                    <p:sp>
                      <p:nvSpPr>
                        <p:cNvPr id="53" name="Flowchart: Connector 52"/>
                        <p:cNvSpPr/>
                        <p:nvPr/>
                      </p:nvSpPr>
                      <p:spPr>
                        <a:xfrm>
                          <a:off x="6516216" y="2924944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54" name="Flowchart: Connector 53"/>
                        <p:cNvSpPr/>
                        <p:nvPr/>
                      </p:nvSpPr>
                      <p:spPr>
                        <a:xfrm>
                          <a:off x="6516216" y="3429000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55" name="Flowchart: Connector 54"/>
                        <p:cNvSpPr/>
                        <p:nvPr/>
                      </p:nvSpPr>
                      <p:spPr>
                        <a:xfrm>
                          <a:off x="7092280" y="3429000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56" name="Flowchart: Connector 55"/>
                        <p:cNvSpPr/>
                        <p:nvPr/>
                      </p:nvSpPr>
                      <p:spPr>
                        <a:xfrm>
                          <a:off x="7092280" y="2924944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57" name="Flowchart: Connector 56"/>
                        <p:cNvSpPr/>
                        <p:nvPr/>
                      </p:nvSpPr>
                      <p:spPr>
                        <a:xfrm>
                          <a:off x="6804248" y="2492896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58" name="Flowchart: Connector 57"/>
                        <p:cNvSpPr/>
                        <p:nvPr/>
                      </p:nvSpPr>
                      <p:spPr>
                        <a:xfrm>
                          <a:off x="6804248" y="3861048"/>
                          <a:ext cx="457200" cy="457200"/>
                        </a:xfrm>
                        <a:prstGeom prst="flowChartConnector">
                          <a:avLst/>
                        </a:prstGeom>
                        <a:solidFill>
                          <a:schemeClr val="accent2"/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</p:grpSp>
                  <p:grpSp>
                    <p:nvGrpSpPr>
                      <p:cNvPr id="70" name="Group 69"/>
                      <p:cNvGrpSpPr/>
                      <p:nvPr/>
                    </p:nvGrpSpPr>
                    <p:grpSpPr>
                      <a:xfrm>
                        <a:off x="7236296" y="3140968"/>
                        <a:ext cx="720080" cy="216024"/>
                        <a:chOff x="7596336" y="3284984"/>
                        <a:chExt cx="720080" cy="216024"/>
                      </a:xfrm>
                    </p:grpSpPr>
                    <p:cxnSp>
                      <p:nvCxnSpPr>
                        <p:cNvPr id="61" name="Straight Arrow Connector 60"/>
                        <p:cNvCxnSpPr/>
                        <p:nvPr/>
                      </p:nvCxnSpPr>
                      <p:spPr>
                        <a:xfrm>
                          <a:off x="7668344" y="3284984"/>
                          <a:ext cx="648072" cy="0"/>
                        </a:xfrm>
                        <a:prstGeom prst="straightConnector1">
                          <a:avLst/>
                        </a:prstGeom>
                        <a:ln w="28575"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3" name="Straight Arrow Connector 62"/>
                        <p:cNvCxnSpPr/>
                        <p:nvPr/>
                      </p:nvCxnSpPr>
                      <p:spPr>
                        <a:xfrm flipH="1">
                          <a:off x="7596336" y="3501008"/>
                          <a:ext cx="720080" cy="0"/>
                        </a:xfrm>
                        <a:prstGeom prst="straightConnector1">
                          <a:avLst/>
                        </a:prstGeom>
                        <a:ln w="28575"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71" name="TextBox 70"/>
                      <p:cNvSpPr txBox="1"/>
                      <p:nvPr/>
                    </p:nvSpPr>
                    <p:spPr>
                      <a:xfrm>
                        <a:off x="7956376" y="3068960"/>
                        <a:ext cx="917239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1">
                        <a:spAutoFit/>
                      </a:bodyPr>
                      <a:lstStyle/>
                      <a:p>
                        <a:r>
                          <a:rPr lang="en-GB" dirty="0" smtClean="0"/>
                          <a:t>crystal</a:t>
                        </a:r>
                        <a:endParaRPr lang="ar-IQ" dirty="0"/>
                      </a:p>
                    </p:txBody>
                  </p:sp>
                </p:grpSp>
                <p:sp>
                  <p:nvSpPr>
                    <p:cNvPr id="73" name="TextBox 72"/>
                    <p:cNvSpPr txBox="1"/>
                    <p:nvPr/>
                  </p:nvSpPr>
                  <p:spPr>
                    <a:xfrm>
                      <a:off x="467544" y="836712"/>
                      <a:ext cx="250581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1">
                      <a:spAutoFit/>
                    </a:bodyPr>
                    <a:lstStyle/>
                    <a:p>
                      <a:r>
                        <a:rPr lang="en-GB" dirty="0" smtClean="0"/>
                        <a:t>Hydrophobic surface</a:t>
                      </a:r>
                      <a:endParaRPr lang="ar-IQ" dirty="0"/>
                    </a:p>
                  </p:txBody>
                </p:sp>
              </p:grpSp>
              <p:grpSp>
                <p:nvGrpSpPr>
                  <p:cNvPr id="87" name="Group 86"/>
                  <p:cNvGrpSpPr/>
                  <p:nvPr/>
                </p:nvGrpSpPr>
                <p:grpSpPr>
                  <a:xfrm>
                    <a:off x="2123728" y="1412776"/>
                    <a:ext cx="961256" cy="457200"/>
                    <a:chOff x="2123728" y="1484784"/>
                    <a:chExt cx="961256" cy="457200"/>
                  </a:xfrm>
                </p:grpSpPr>
                <p:sp>
                  <p:nvSpPr>
                    <p:cNvPr id="81" name="Flowchart: Connector 80"/>
                    <p:cNvSpPr/>
                    <p:nvPr/>
                  </p:nvSpPr>
                  <p:spPr>
                    <a:xfrm>
                      <a:off x="2123728" y="1484784"/>
                      <a:ext cx="457200" cy="457200"/>
                    </a:xfrm>
                    <a:prstGeom prst="flowChartConnector">
                      <a:avLst/>
                    </a:prstGeom>
                    <a:solidFill>
                      <a:schemeClr val="accent2"/>
                    </a:solidFill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ar-IQ"/>
                    </a:p>
                  </p:txBody>
                </p:sp>
                <p:sp>
                  <p:nvSpPr>
                    <p:cNvPr id="82" name="Flowchart: Connector 81"/>
                    <p:cNvSpPr/>
                    <p:nvPr/>
                  </p:nvSpPr>
                  <p:spPr>
                    <a:xfrm>
                      <a:off x="2627784" y="1484784"/>
                      <a:ext cx="457200" cy="457200"/>
                    </a:xfrm>
                    <a:prstGeom prst="flowChartConnector">
                      <a:avLst/>
                    </a:prstGeom>
                    <a:solidFill>
                      <a:schemeClr val="accent2"/>
                    </a:solidFill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ar-IQ"/>
                    </a:p>
                  </p:txBody>
                </p:sp>
              </p:grpSp>
              <p:cxnSp>
                <p:nvCxnSpPr>
                  <p:cNvPr id="102" name="Straight Arrow Connector 101"/>
                  <p:cNvCxnSpPr/>
                  <p:nvPr/>
                </p:nvCxnSpPr>
                <p:spPr>
                  <a:xfrm>
                    <a:off x="3203848" y="1700808"/>
                    <a:ext cx="864096" cy="0"/>
                  </a:xfrm>
                  <a:prstGeom prst="straightConnector1">
                    <a:avLst/>
                  </a:prstGeom>
                  <a:ln w="28575"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4932040" y="1988840"/>
                    <a:ext cx="214033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1">
                    <a:spAutoFit/>
                  </a:bodyPr>
                  <a:lstStyle/>
                  <a:p>
                    <a:r>
                      <a:rPr lang="en-GB" dirty="0" smtClean="0"/>
                      <a:t>Aqueous solution</a:t>
                    </a:r>
                    <a:endParaRPr lang="ar-IQ" dirty="0"/>
                  </a:p>
                </p:txBody>
              </p:sp>
            </p:grpSp>
          </p:grpSp>
          <p:grpSp>
            <p:nvGrpSpPr>
              <p:cNvPr id="66" name="Group 65"/>
              <p:cNvGrpSpPr/>
              <p:nvPr/>
            </p:nvGrpSpPr>
            <p:grpSpPr>
              <a:xfrm>
                <a:off x="251520" y="4293096"/>
                <a:ext cx="6852351" cy="307777"/>
                <a:chOff x="251520" y="4293096"/>
                <a:chExt cx="6852351" cy="307777"/>
              </a:xfrm>
            </p:grpSpPr>
            <p:sp>
              <p:nvSpPr>
                <p:cNvPr id="60" name="TextBox 59"/>
                <p:cNvSpPr txBox="1"/>
                <p:nvPr/>
              </p:nvSpPr>
              <p:spPr>
                <a:xfrm>
                  <a:off x="251520" y="4293096"/>
                  <a:ext cx="1027845" cy="307777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sz="1400" dirty="0" smtClean="0"/>
                    <a:t>monomer</a:t>
                  </a:r>
                  <a:endParaRPr lang="ar-IQ" sz="1400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2267744" y="4293096"/>
                  <a:ext cx="768159" cy="307777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sz="1400" dirty="0" smtClean="0"/>
                    <a:t>Dimer </a:t>
                  </a:r>
                  <a:endParaRPr lang="ar-IQ" sz="1400" dirty="0"/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6136939" y="4293096"/>
                  <a:ext cx="966932" cy="307777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sz="1400" dirty="0" smtClean="0"/>
                    <a:t>Hexamer</a:t>
                  </a:r>
                  <a:endParaRPr lang="ar-IQ" sz="1400" dirty="0"/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4283968" y="4293096"/>
                  <a:ext cx="979755" cy="307777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en-GB" sz="1400" dirty="0" smtClean="0"/>
                    <a:t>Tetramer</a:t>
                  </a:r>
                  <a:endParaRPr lang="ar-IQ" sz="1400" dirty="0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fontScale="92500"/>
          </a:bodyPr>
          <a:lstStyle/>
          <a:p>
            <a:pPr algn="just" rtl="0"/>
            <a:r>
              <a:rPr lang="en-US" b="1" dirty="0" smtClean="0">
                <a:solidFill>
                  <a:srgbClr val="C00000"/>
                </a:solidFill>
              </a:rPr>
              <a:t>Native insulin in solution </a:t>
            </a:r>
            <a:r>
              <a:rPr lang="en-US" dirty="0" smtClean="0"/>
              <a:t>is in an </a:t>
            </a:r>
            <a:r>
              <a:rPr lang="en-US" b="1" dirty="0" smtClean="0">
                <a:solidFill>
                  <a:srgbClr val="C00000"/>
                </a:solidFill>
              </a:rPr>
              <a:t>equilibrium state </a:t>
            </a:r>
            <a:r>
              <a:rPr lang="en-US" dirty="0" smtClean="0"/>
              <a:t>between monomeric, dimeric, </a:t>
            </a:r>
            <a:r>
              <a:rPr lang="en-US" dirty="0" err="1" smtClean="0"/>
              <a:t>tetrameric</a:t>
            </a:r>
            <a:r>
              <a:rPr lang="en-US" dirty="0" smtClean="0"/>
              <a:t> and </a:t>
            </a:r>
            <a:r>
              <a:rPr lang="en-US" dirty="0" err="1" smtClean="0"/>
              <a:t>hexameric</a:t>
            </a:r>
            <a:r>
              <a:rPr lang="en-US" dirty="0" smtClean="0"/>
              <a:t> form.</a:t>
            </a:r>
          </a:p>
          <a:p>
            <a:pPr marL="0" indent="0" algn="just" rtl="0">
              <a:buNone/>
            </a:pPr>
            <a:endParaRPr lang="en-US" dirty="0" smtClean="0"/>
          </a:p>
          <a:p>
            <a:pPr algn="just" rtl="0"/>
            <a:r>
              <a:rPr lang="en-US" dirty="0" smtClean="0"/>
              <a:t> The relative </a:t>
            </a:r>
            <a:r>
              <a:rPr lang="en-US" b="1" dirty="0" smtClean="0">
                <a:solidFill>
                  <a:srgbClr val="0070C0"/>
                </a:solidFill>
              </a:rPr>
              <a:t>abundance</a:t>
            </a:r>
            <a:r>
              <a:rPr lang="en-US" dirty="0" smtClean="0"/>
              <a:t> of the different aggregation states </a:t>
            </a:r>
            <a:r>
              <a:rPr lang="en-US" b="1" dirty="0" smtClean="0"/>
              <a:t>depends on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/>
              <a:t>the</a:t>
            </a:r>
            <a:r>
              <a:rPr lang="en-US" b="1" dirty="0" smtClean="0">
                <a:solidFill>
                  <a:srgbClr val="0070C0"/>
                </a:solidFill>
              </a:rPr>
              <a:t> pH, insulin concentration, ionic strength and specific excipients (Zn</a:t>
            </a:r>
            <a:r>
              <a:rPr lang="en-US" b="1" baseline="30000" dirty="0" smtClean="0">
                <a:solidFill>
                  <a:srgbClr val="0070C0"/>
                </a:solidFill>
              </a:rPr>
              <a:t>2+</a:t>
            </a:r>
            <a:r>
              <a:rPr lang="en-US" b="1" dirty="0" smtClean="0">
                <a:solidFill>
                  <a:srgbClr val="0070C0"/>
                </a:solidFill>
              </a:rPr>
              <a:t> and phenol)</a:t>
            </a:r>
            <a:r>
              <a:rPr lang="en-US" dirty="0" smtClean="0"/>
              <a:t>.</a:t>
            </a:r>
          </a:p>
          <a:p>
            <a:pPr algn="just" rtl="0"/>
            <a:endParaRPr lang="en-US" dirty="0" smtClean="0"/>
          </a:p>
          <a:p>
            <a:pPr algn="just" rtl="0"/>
            <a:r>
              <a:rPr lang="en-US" b="1" u="sng" dirty="0" smtClean="0"/>
              <a:t>Suggestion:</a:t>
            </a:r>
            <a:r>
              <a:rPr lang="en-US" dirty="0" smtClean="0"/>
              <a:t> dimeric form of insulin adsorbs to hydrophobic interfaces and subsequently forms larger aggregates at the interface.</a:t>
            </a:r>
          </a:p>
          <a:p>
            <a:pPr marL="0" indent="0" algn="just" rtl="0">
              <a:buNone/>
            </a:pPr>
            <a:r>
              <a:rPr lang="en-US" dirty="0" smtClean="0"/>
              <a:t> </a:t>
            </a:r>
          </a:p>
          <a:p>
            <a:pPr marL="0" indent="0" algn="ctr" rtl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This adsorption explains why anti-adhesion agents can also act as anti-aggregation agents. </a:t>
            </a:r>
          </a:p>
          <a:p>
            <a:pPr algn="l" rtl="0"/>
            <a:endParaRPr lang="ar-IQ" dirty="0"/>
          </a:p>
        </p:txBody>
      </p:sp>
      <p:sp>
        <p:nvSpPr>
          <p:cNvPr id="2" name="Down Arrow 1"/>
          <p:cNvSpPr/>
          <p:nvPr/>
        </p:nvSpPr>
        <p:spPr>
          <a:xfrm>
            <a:off x="4572000" y="4653136"/>
            <a:ext cx="4320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184575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/>
              <a:t>Ex:</a:t>
            </a:r>
            <a:r>
              <a:rPr lang="en-US" dirty="0" smtClean="0"/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Albumin</a:t>
            </a:r>
            <a:r>
              <a:rPr lang="en-US" dirty="0" smtClean="0"/>
              <a:t> </a:t>
            </a:r>
            <a:r>
              <a:rPr lang="en-US" b="1" dirty="0" smtClean="0">
                <a:latin typeface="Arial Black" pitchFamily="34" charset="0"/>
              </a:rPr>
              <a:t>(strong tendency to adsorb to surfaces)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smtClean="0"/>
              <a:t>and is therefore added in relatively high concentration (e.g. 1%) </a:t>
            </a:r>
            <a:r>
              <a:rPr lang="en-US" b="1" dirty="0" smtClean="0">
                <a:solidFill>
                  <a:srgbClr val="C00000"/>
                </a:solidFill>
              </a:rPr>
              <a:t>as an anti-adhesion </a:t>
            </a:r>
            <a:r>
              <a:rPr lang="en-US" b="1" dirty="0">
                <a:solidFill>
                  <a:srgbClr val="C00000"/>
                </a:solidFill>
              </a:rPr>
              <a:t>agent</a:t>
            </a:r>
            <a:r>
              <a:rPr lang="en-US" dirty="0"/>
              <a:t> to protein formulations. </a:t>
            </a:r>
            <a:endParaRPr lang="en-US" dirty="0" smtClean="0"/>
          </a:p>
          <a:p>
            <a:pPr algn="just" rtl="0">
              <a:buNone/>
            </a:pPr>
            <a:endParaRPr lang="en-US" dirty="0" smtClean="0"/>
          </a:p>
          <a:p>
            <a:pPr marL="0" indent="0" algn="just" rtl="0">
              <a:buNone/>
            </a:pPr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Mechanism:</a:t>
            </a:r>
            <a:r>
              <a:rPr lang="en-US" dirty="0" smtClean="0"/>
              <a:t> albumin competes with the therapeutic protein for binding sites</a:t>
            </a:r>
          </a:p>
          <a:p>
            <a:pPr marL="0" indent="0" algn="just" rtl="0">
              <a:buNone/>
            </a:pPr>
            <a:r>
              <a:rPr lang="en-US" dirty="0" smtClean="0"/>
              <a:t> </a:t>
            </a:r>
          </a:p>
          <a:p>
            <a:pPr marL="0" indent="0" algn="ctr" rtl="0">
              <a:buNone/>
            </a:pPr>
            <a:r>
              <a:rPr lang="en-US" dirty="0" smtClean="0"/>
              <a:t>prevents adhesion of the therapeutically active agent</a:t>
            </a:r>
          </a:p>
          <a:p>
            <a:pPr marL="0" indent="0" algn="ctr" rtl="0">
              <a:buNone/>
            </a:pPr>
            <a:endParaRPr lang="en-US" dirty="0"/>
          </a:p>
          <a:p>
            <a:pPr marL="0" indent="0" algn="ctr" rtl="0">
              <a:buNone/>
            </a:pPr>
            <a:r>
              <a:rPr lang="en-US" dirty="0" smtClean="0"/>
              <a:t>combination of its binding tendency and abundant presence.</a:t>
            </a:r>
          </a:p>
          <a:p>
            <a:pPr algn="l" rtl="0"/>
            <a:endParaRPr lang="ar-IQ" dirty="0"/>
          </a:p>
        </p:txBody>
      </p:sp>
      <p:sp>
        <p:nvSpPr>
          <p:cNvPr id="3" name="Down Arrow 2"/>
          <p:cNvSpPr/>
          <p:nvPr/>
        </p:nvSpPr>
        <p:spPr>
          <a:xfrm>
            <a:off x="4322068" y="3789040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4330452" y="4653136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60453" y="4756502"/>
            <a:ext cx="436337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52475" y="269405"/>
            <a:ext cx="7499176" cy="381642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 rtl="0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Insulin</a:t>
            </a:r>
            <a:r>
              <a:rPr lang="en-US" dirty="0" smtClean="0"/>
              <a:t> is one of the many proteins that can form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fibrillar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precipitates </a:t>
            </a:r>
            <a:r>
              <a:rPr lang="en-US" dirty="0" smtClean="0"/>
              <a:t>(long rod-shaped structures with diameters in the 0.1 µm range). </a:t>
            </a:r>
          </a:p>
          <a:p>
            <a:pPr algn="just" rtl="0"/>
            <a:endParaRPr lang="en-US" dirty="0" smtClean="0"/>
          </a:p>
          <a:p>
            <a:pPr marL="0" indent="0" algn="just" rtl="0">
              <a:buNone/>
            </a:pPr>
            <a:endParaRPr lang="en-US" dirty="0" smtClean="0"/>
          </a:p>
          <a:p>
            <a:pPr marL="457200" indent="-457200" algn="just" rtl="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Low concentrations of phospholipids and surfactants</a:t>
            </a:r>
            <a:r>
              <a:rPr lang="en-US" dirty="0" smtClean="0"/>
              <a:t> (as a fibrillation-inhibitory effect). </a:t>
            </a:r>
          </a:p>
          <a:p>
            <a:pPr marL="457200" indent="-457200" algn="just" rtl="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selection of the proper pH </a:t>
            </a:r>
            <a:r>
              <a:rPr lang="en-US" dirty="0" smtClean="0"/>
              <a:t>to prevent this unwanted phenomenon.</a:t>
            </a:r>
          </a:p>
          <a:p>
            <a:pPr algn="just" rtl="0">
              <a:buNone/>
            </a:pPr>
            <a:endParaRPr lang="ar-IQ" dirty="0"/>
          </a:p>
        </p:txBody>
      </p:sp>
      <p:sp>
        <p:nvSpPr>
          <p:cNvPr id="3" name="Down Arrow 2"/>
          <p:cNvSpPr/>
          <p:nvPr/>
        </p:nvSpPr>
        <p:spPr>
          <a:xfrm>
            <a:off x="4573141" y="1610933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48064" y="1539795"/>
            <a:ext cx="223224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can be prevented by: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67544" y="4509120"/>
            <a:ext cx="7467600" cy="20654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dirty="0" smtClean="0"/>
              <a:t>Apart from albumin, </a:t>
            </a:r>
            <a:r>
              <a:rPr lang="en-GB" b="1" dirty="0" smtClean="0">
                <a:solidFill>
                  <a:srgbClr val="C00000"/>
                </a:solidFill>
              </a:rPr>
              <a:t>surfactants</a:t>
            </a:r>
            <a:r>
              <a:rPr lang="en-GB" dirty="0" smtClean="0"/>
              <a:t> can also </a:t>
            </a:r>
            <a:r>
              <a:rPr lang="en-GB" b="1" dirty="0" smtClean="0"/>
              <a:t>prevent adhesion to interfaces and precipitation</a:t>
            </a:r>
            <a:r>
              <a:rPr lang="en-GB" dirty="0" smtClean="0"/>
              <a:t>.</a:t>
            </a:r>
          </a:p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 smtClean="0"/>
              <a:t>Readily adsorb to hydrophobic interfaces with their own hydrophobic groups and render this interface hydrophilic by exposing their hydrophilic groups phase.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6" name="Down Arrow 5"/>
          <p:cNvSpPr/>
          <p:nvPr/>
        </p:nvSpPr>
        <p:spPr>
          <a:xfrm>
            <a:off x="4067944" y="5204592"/>
            <a:ext cx="360040" cy="384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Insulin structure</a:t>
            </a:r>
            <a:endParaRPr lang="ar-IQ" dirty="0"/>
          </a:p>
        </p:txBody>
      </p:sp>
      <p:pic>
        <p:nvPicPr>
          <p:cNvPr id="4" name="irc_mi" descr="http://www.endotext.org/diabetes/diabetes1/figures/figure1b.gif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340768"/>
            <a:ext cx="561662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lowchart: Connector 4"/>
          <p:cNvSpPr/>
          <p:nvPr/>
        </p:nvSpPr>
        <p:spPr>
          <a:xfrm>
            <a:off x="1763688" y="4869160"/>
            <a:ext cx="457200" cy="45720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Flowchart: Connector 5"/>
          <p:cNvSpPr/>
          <p:nvPr/>
        </p:nvSpPr>
        <p:spPr>
          <a:xfrm>
            <a:off x="827584" y="4869160"/>
            <a:ext cx="457200" cy="457200"/>
          </a:xfrm>
          <a:prstGeom prst="flowChartConnector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TextBox 6"/>
          <p:cNvSpPr txBox="1"/>
          <p:nvPr/>
        </p:nvSpPr>
        <p:spPr>
          <a:xfrm>
            <a:off x="683568" y="5445224"/>
            <a:ext cx="156004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GB" dirty="0" smtClean="0"/>
              <a:t>Amino acids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pPr marL="457200" indent="-457200" algn="just" rtl="0">
              <a:buFont typeface="+mj-lt"/>
              <a:buAutoNum type="arabicPeriod"/>
            </a:pPr>
            <a:r>
              <a:rPr lang="en-GB" b="1" dirty="0" smtClean="0">
                <a:solidFill>
                  <a:srgbClr val="C00000"/>
                </a:solidFill>
              </a:rPr>
              <a:t>Insulin</a:t>
            </a:r>
            <a:r>
              <a:rPr lang="en-GB" dirty="0" smtClean="0"/>
              <a:t> has as </a:t>
            </a:r>
            <a:r>
              <a:rPr lang="en-GB" b="1" dirty="0" smtClean="0">
                <a:solidFill>
                  <a:srgbClr val="00B050"/>
                </a:solidFill>
              </a:rPr>
              <a:t>isoelectric point (PI) of 5.3 in the denatured state</a:t>
            </a:r>
            <a:r>
              <a:rPr lang="en-GB" dirty="0" smtClean="0"/>
              <a:t>; thus, the insulin molecule is </a:t>
            </a:r>
            <a:r>
              <a:rPr lang="en-GB" b="1" dirty="0" smtClean="0">
                <a:solidFill>
                  <a:srgbClr val="0070C0"/>
                </a:solidFill>
              </a:rPr>
              <a:t>negatively charged at neutral pH</a:t>
            </a:r>
            <a:endParaRPr lang="en-GB" dirty="0" smtClean="0"/>
          </a:p>
          <a:p>
            <a:pPr marL="0" indent="0" algn="just" rtl="0">
              <a:buNone/>
            </a:pPr>
            <a:endParaRPr lang="en-GB" dirty="0" smtClean="0"/>
          </a:p>
          <a:p>
            <a:pPr marL="0" indent="0" algn="ctr" rtl="0">
              <a:buNone/>
            </a:pPr>
            <a:r>
              <a:rPr lang="en-GB" dirty="0" smtClean="0"/>
              <a:t>charge-state of insulin used in formulation development.</a:t>
            </a:r>
          </a:p>
          <a:p>
            <a:pPr marL="0" indent="0" algn="ctr" rtl="0">
              <a:buNone/>
            </a:pPr>
            <a:endParaRPr lang="en-GB" dirty="0" smtClean="0"/>
          </a:p>
          <a:p>
            <a:pPr marL="457200" indent="-457200" algn="just" rtl="0">
              <a:buFont typeface="+mj-lt"/>
              <a:buAutoNum type="arabicPeriod" startAt="2"/>
            </a:pPr>
            <a:r>
              <a:rPr lang="en-GB" dirty="0" smtClean="0"/>
              <a:t>Insulin ability to readily associate into diamer and higher order state (</a:t>
            </a:r>
            <a:r>
              <a:rPr lang="en-GB" b="1" dirty="0" smtClean="0">
                <a:solidFill>
                  <a:srgbClr val="C00000"/>
                </a:solidFill>
              </a:rPr>
              <a:t>The deriving force for dimerization</a:t>
            </a:r>
            <a:r>
              <a:rPr lang="en-GB" dirty="0" smtClean="0"/>
              <a:t> appears to be the formation of favorable </a:t>
            </a:r>
            <a:r>
              <a:rPr lang="en-GB" b="1" dirty="0" smtClean="0">
                <a:solidFill>
                  <a:srgbClr val="C00000"/>
                </a:solidFill>
              </a:rPr>
              <a:t>hydrophobic interactions </a:t>
            </a:r>
            <a:r>
              <a:rPr lang="en-GB" dirty="0" smtClean="0"/>
              <a:t>at the </a:t>
            </a:r>
            <a:r>
              <a:rPr lang="en-GB" b="1" dirty="0" smtClean="0">
                <a:solidFill>
                  <a:srgbClr val="C00000"/>
                </a:solidFill>
              </a:rPr>
              <a:t>C-terminus of the B-chain</a:t>
            </a:r>
            <a:r>
              <a:rPr lang="en-GB" dirty="0" smtClean="0"/>
              <a:t>). </a:t>
            </a:r>
            <a:endParaRPr lang="ar-IQ" dirty="0"/>
          </a:p>
        </p:txBody>
      </p:sp>
      <p:sp>
        <p:nvSpPr>
          <p:cNvPr id="3" name="Down Arrow 2"/>
          <p:cNvSpPr/>
          <p:nvPr/>
        </p:nvSpPr>
        <p:spPr>
          <a:xfrm>
            <a:off x="4571045" y="2060848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55776" y="404664"/>
            <a:ext cx="3456384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 Black" pitchFamily="34" charset="0"/>
              </a:rPr>
              <a:t>Important notes:</a:t>
            </a:r>
            <a:endParaRPr lang="en-US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95536" y="1340769"/>
            <a:ext cx="8229600" cy="3960440"/>
          </a:xfrm>
        </p:spPr>
        <p:txBody>
          <a:bodyPr/>
          <a:lstStyle/>
          <a:p>
            <a:pPr marL="457200" indent="-457200" algn="just" rtl="0">
              <a:buFont typeface="+mj-lt"/>
              <a:buAutoNum type="arabicPeriod"/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Insulin </a:t>
            </a:r>
            <a:r>
              <a:rPr lang="en-GB" b="1" dirty="0" smtClean="0"/>
              <a:t>can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associate into discrete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hexameric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complexes in the presence of various divalent metal ions, such as zinc </a:t>
            </a:r>
            <a:r>
              <a:rPr lang="en-GB" dirty="0" smtClean="0"/>
              <a:t>at 0.33 g-atom/ monomer, where each zinc ion (a total of two) is coordinated by His</a:t>
            </a:r>
            <a:r>
              <a:rPr lang="en-GB" baseline="30000" dirty="0" smtClean="0"/>
              <a:t>B10 </a:t>
            </a:r>
            <a:r>
              <a:rPr lang="en-GB" dirty="0" smtClean="0"/>
              <a:t>residue from three monomers.</a:t>
            </a:r>
          </a:p>
          <a:p>
            <a:pPr algn="just" rtl="0"/>
            <a:endParaRPr lang="en-GB" dirty="0" smtClean="0"/>
          </a:p>
          <a:p>
            <a:pPr algn="just" rtl="0">
              <a:buFont typeface="Wingdings" pitchFamily="2" charset="2"/>
              <a:buChar char="v"/>
            </a:pPr>
            <a:r>
              <a:rPr lang="en-GB" dirty="0" smtClean="0"/>
              <a:t>The ability to form discrete </a:t>
            </a:r>
            <a:r>
              <a:rPr lang="en-GB" dirty="0" err="1" smtClean="0"/>
              <a:t>hexamers</a:t>
            </a:r>
            <a:r>
              <a:rPr lang="en-GB" dirty="0" smtClean="0"/>
              <a:t> in the presence of zinc has been used to develop therapeutically useful formulation of insulin. </a:t>
            </a:r>
            <a:endParaRPr lang="ar-IQ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476672"/>
            <a:ext cx="54006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Excipients added to insulin:</a:t>
            </a:r>
            <a:endParaRPr lang="en-US" sz="32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472607"/>
          </a:xfrm>
        </p:spPr>
        <p:txBody>
          <a:bodyPr>
            <a:normAutofit/>
          </a:bodyPr>
          <a:lstStyle/>
          <a:p>
            <a:pPr marL="457200" indent="-457200" algn="just" rtl="0">
              <a:buFont typeface="+mj-lt"/>
              <a:buAutoNum type="arabicPeriod" startAt="2"/>
            </a:pPr>
            <a:r>
              <a:rPr lang="en-GB" b="1" dirty="0" smtClean="0">
                <a:solidFill>
                  <a:schemeClr val="accent3"/>
                </a:solidFill>
              </a:rPr>
              <a:t>Commercial insulin </a:t>
            </a:r>
            <a:r>
              <a:rPr lang="en-GB" dirty="0" smtClean="0"/>
              <a:t>preparations also </a:t>
            </a:r>
            <a:r>
              <a:rPr lang="en-GB" b="1" dirty="0" smtClean="0">
                <a:solidFill>
                  <a:schemeClr val="accent3"/>
                </a:solidFill>
              </a:rPr>
              <a:t>contain phenolic excipients</a:t>
            </a:r>
            <a:r>
              <a:rPr lang="en-GB" dirty="0" smtClean="0"/>
              <a:t> (e.g., </a:t>
            </a:r>
            <a:r>
              <a:rPr lang="en-GB" b="1" dirty="0" smtClean="0">
                <a:solidFill>
                  <a:srgbClr val="00B050"/>
                </a:solidFill>
              </a:rPr>
              <a:t>phenol, m-cresol, or methyl-</a:t>
            </a:r>
            <a:r>
              <a:rPr lang="en-GB" b="1" dirty="0" err="1" smtClean="0">
                <a:solidFill>
                  <a:srgbClr val="00B050"/>
                </a:solidFill>
              </a:rPr>
              <a:t>paraben</a:t>
            </a:r>
            <a:r>
              <a:rPr lang="en-GB" dirty="0" smtClean="0"/>
              <a:t>).</a:t>
            </a:r>
          </a:p>
          <a:p>
            <a:pPr algn="just" rtl="0"/>
            <a:endParaRPr lang="en-GB" dirty="0" smtClean="0"/>
          </a:p>
          <a:p>
            <a:pPr algn="just" rtl="0"/>
            <a:r>
              <a:rPr lang="en-GB" b="1" u="sng" dirty="0" smtClean="0">
                <a:solidFill>
                  <a:schemeClr val="accent2">
                    <a:lumMod val="75000"/>
                  </a:schemeClr>
                </a:solidFill>
              </a:rPr>
              <a:t>Benefits:</a:t>
            </a:r>
            <a:endParaRPr lang="en-GB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 rtl="0">
              <a:buFont typeface="+mj-lt"/>
              <a:buAutoNum type="alphaUcPeriod"/>
            </a:pPr>
            <a:r>
              <a:rPr lang="en-GB" b="1" dirty="0" smtClean="0"/>
              <a:t>Act as anti microbial agents</a:t>
            </a:r>
            <a:r>
              <a:rPr lang="en-GB" dirty="0" smtClean="0"/>
              <a:t>. </a:t>
            </a:r>
          </a:p>
          <a:p>
            <a:pPr marL="457200" indent="-457200" algn="just" rtl="0">
              <a:buFont typeface="+mj-lt"/>
              <a:buAutoNum type="alphaUcPeriod"/>
            </a:pPr>
            <a:r>
              <a:rPr lang="en-GB" dirty="0" smtClean="0"/>
              <a:t>Bind to specific sites on insulin </a:t>
            </a:r>
            <a:r>
              <a:rPr lang="en-GB" dirty="0" err="1" smtClean="0"/>
              <a:t>hexamers</a:t>
            </a:r>
            <a:r>
              <a:rPr lang="en-GB" dirty="0" smtClean="0"/>
              <a:t>, </a:t>
            </a:r>
            <a:r>
              <a:rPr lang="en-GB" b="1" dirty="0" smtClean="0"/>
              <a:t>causing a </a:t>
            </a:r>
            <a:r>
              <a:rPr lang="en-GB" b="1" dirty="0" err="1" smtClean="0"/>
              <a:t>conformationl</a:t>
            </a:r>
            <a:r>
              <a:rPr lang="en-GB" b="1" dirty="0" smtClean="0"/>
              <a:t> change that increases the chemical stability of insulin </a:t>
            </a:r>
            <a:r>
              <a:rPr lang="en-GB" dirty="0" smtClean="0"/>
              <a:t>in commercial preparations.</a:t>
            </a:r>
          </a:p>
          <a:p>
            <a:pPr marL="0" indent="0" algn="just" rtl="0">
              <a:buNone/>
            </a:pPr>
            <a:r>
              <a:rPr lang="en-GB" dirty="0" smtClean="0"/>
              <a:t> (This reduce high-molecular-weight polymer formation)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 marL="514350" indent="-514350" algn="just" rtl="0">
              <a:buFont typeface="+mj-lt"/>
              <a:buAutoNum type="alphaUcPeriod" startAt="3"/>
            </a:pPr>
            <a:r>
              <a:rPr lang="en-GB" sz="2800" dirty="0" smtClean="0"/>
              <a:t>Modern insulin formulation may contain an </a:t>
            </a:r>
            <a:r>
              <a:rPr lang="en-GB" sz="2800" b="1" dirty="0" smtClean="0">
                <a:solidFill>
                  <a:srgbClr val="00B050"/>
                </a:solidFill>
              </a:rPr>
              <a:t>isotonicty agent (glycerol or </a:t>
            </a:r>
            <a:r>
              <a:rPr lang="en-GB" sz="2800" b="1" dirty="0" err="1" smtClean="0">
                <a:solidFill>
                  <a:srgbClr val="00B050"/>
                </a:solidFill>
              </a:rPr>
              <a:t>NaCl</a:t>
            </a:r>
            <a:r>
              <a:rPr lang="en-GB" sz="2800" b="1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 algn="just" rtl="0">
              <a:buFont typeface="+mj-lt"/>
              <a:buAutoNum type="alphaUcPeriod" startAt="3"/>
            </a:pPr>
            <a:endParaRPr lang="en-GB" sz="2800" b="1" dirty="0" smtClean="0">
              <a:solidFill>
                <a:srgbClr val="00B050"/>
              </a:solidFill>
            </a:endParaRPr>
          </a:p>
          <a:p>
            <a:pPr marL="0" indent="0" algn="ctr" rtl="0">
              <a:buNone/>
            </a:pPr>
            <a:r>
              <a:rPr lang="en-GB" sz="2800" dirty="0" smtClean="0"/>
              <a:t>minimize the subcutaneous tissue damage and pine on injection.</a:t>
            </a:r>
          </a:p>
          <a:p>
            <a:pPr marL="0" indent="0" algn="ctr" rtl="0">
              <a:buNone/>
            </a:pPr>
            <a:r>
              <a:rPr lang="en-GB" sz="2800" dirty="0" smtClean="0"/>
              <a:t> </a:t>
            </a:r>
          </a:p>
          <a:p>
            <a:pPr marL="514350" indent="-514350" algn="just">
              <a:buFont typeface="+mj-lt"/>
              <a:buAutoNum type="alphaUcPeriod" startAt="4"/>
            </a:pPr>
            <a:r>
              <a:rPr lang="en-GB" sz="2800" b="1" dirty="0">
                <a:solidFill>
                  <a:srgbClr val="00B050"/>
                </a:solidFill>
              </a:rPr>
              <a:t>physiologic buffer (sodium </a:t>
            </a:r>
            <a:r>
              <a:rPr lang="en-GB" sz="2800" b="1" dirty="0" smtClean="0">
                <a:solidFill>
                  <a:srgbClr val="00B050"/>
                </a:solidFill>
              </a:rPr>
              <a:t>phosphate)</a:t>
            </a:r>
          </a:p>
          <a:p>
            <a:pPr marL="514350" indent="-514350" algn="just">
              <a:buFont typeface="+mj-lt"/>
              <a:buAutoNum type="alphaUcPeriod" startAt="4"/>
            </a:pPr>
            <a:endParaRPr lang="en-GB" sz="2800" dirty="0"/>
          </a:p>
          <a:p>
            <a:pPr marL="0" indent="0" algn="ctr">
              <a:buNone/>
            </a:pPr>
            <a:r>
              <a:rPr lang="en-GB" sz="2800" dirty="0" smtClean="0"/>
              <a:t>minimize pH drift in some pH-sensitive formulations.  </a:t>
            </a:r>
            <a:endParaRPr lang="ar-IQ" sz="2800" dirty="0" smtClean="0"/>
          </a:p>
          <a:p>
            <a:pPr algn="l" rtl="0"/>
            <a:endParaRPr lang="ar-IQ" dirty="0"/>
          </a:p>
        </p:txBody>
      </p:sp>
      <p:sp>
        <p:nvSpPr>
          <p:cNvPr id="3" name="Down Arrow 2"/>
          <p:cNvSpPr/>
          <p:nvPr/>
        </p:nvSpPr>
        <p:spPr>
          <a:xfrm>
            <a:off x="5436096" y="1196752"/>
            <a:ext cx="50405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4283968" y="3789040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b="1" dirty="0" smtClean="0">
                <a:solidFill>
                  <a:srgbClr val="C00000"/>
                </a:solidFill>
              </a:rPr>
              <a:t>In a protein formulation</a:t>
            </a:r>
            <a:r>
              <a:rPr lang="en-US" dirty="0" smtClean="0"/>
              <a:t> (active substance), a number of </a:t>
            </a:r>
            <a:r>
              <a:rPr lang="en-US" b="1" dirty="0" smtClean="0">
                <a:solidFill>
                  <a:srgbClr val="C00000"/>
                </a:solidFill>
              </a:rPr>
              <a:t>excipients selected </a:t>
            </a:r>
            <a:r>
              <a:rPr lang="en-US" dirty="0" smtClean="0"/>
              <a:t>to serve different purposes</a:t>
            </a:r>
            <a:r>
              <a:rPr lang="en-US" dirty="0"/>
              <a:t>.</a:t>
            </a:r>
            <a:endParaRPr lang="en-US" dirty="0" smtClean="0"/>
          </a:p>
          <a:p>
            <a:pPr marL="0" indent="0" algn="just" rtl="0">
              <a:buNone/>
            </a:pPr>
            <a:r>
              <a:rPr lang="en-US" dirty="0" smtClean="0"/>
              <a:t>(This </a:t>
            </a:r>
            <a:r>
              <a:rPr lang="en-US" u="sng" dirty="0" smtClean="0"/>
              <a:t>formulation design</a:t>
            </a:r>
            <a:r>
              <a:rPr lang="en-US" dirty="0" smtClean="0"/>
              <a:t> should be carried out with </a:t>
            </a:r>
            <a:r>
              <a:rPr lang="en-US" u="sng" dirty="0" smtClean="0"/>
              <a:t>great care</a:t>
            </a:r>
            <a:r>
              <a:rPr lang="en-US" dirty="0" smtClean="0"/>
              <a:t>) </a:t>
            </a:r>
          </a:p>
          <a:p>
            <a:pPr marL="0" indent="0" algn="just" rtl="0">
              <a:buNone/>
            </a:pPr>
            <a:endParaRPr lang="en-US" dirty="0" smtClean="0"/>
          </a:p>
          <a:p>
            <a:pPr marL="0" indent="0" algn="ctr" rt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Therapeutic effectiveness and safe products.</a:t>
            </a:r>
          </a:p>
          <a:p>
            <a:pPr marL="0" indent="0" algn="just" rtl="0">
              <a:buNone/>
            </a:pPr>
            <a:endParaRPr lang="en-US" dirty="0" smtClean="0"/>
          </a:p>
          <a:p>
            <a:pPr algn="just" rtl="0"/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The nature of the protein </a:t>
            </a:r>
            <a:r>
              <a:rPr lang="en-US" dirty="0" smtClean="0"/>
              <a:t>(e.g. </a:t>
            </a:r>
            <a:r>
              <a:rPr lang="en-US" dirty="0" err="1" smtClean="0"/>
              <a:t>lability</a:t>
            </a:r>
            <a:r>
              <a:rPr lang="en-US" dirty="0" smtClean="0"/>
              <a:t>-rapid change or destroyed-) and its </a:t>
            </a:r>
            <a:r>
              <a:rPr lang="en-US" b="1" dirty="0" smtClean="0">
                <a:solidFill>
                  <a:srgbClr val="00B050"/>
                </a:solidFill>
              </a:rPr>
              <a:t>therapeutic use </a:t>
            </a:r>
            <a:r>
              <a:rPr lang="en-US" dirty="0" smtClean="0"/>
              <a:t>(e.g. multiple injection systems) can </a:t>
            </a:r>
            <a:r>
              <a:rPr lang="en-US" b="1" dirty="0" smtClean="0">
                <a:solidFill>
                  <a:srgbClr val="002060"/>
                </a:solidFill>
              </a:rPr>
              <a:t>make these formulations quite complex in term of excipients profile and technology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freeze-drying, aseptic preparation</a:t>
            </a:r>
            <a:r>
              <a:rPr lang="en-US" dirty="0" smtClean="0"/>
              <a:t>).</a:t>
            </a:r>
            <a:endParaRPr lang="ar-IQ" dirty="0"/>
          </a:p>
        </p:txBody>
      </p:sp>
      <p:sp>
        <p:nvSpPr>
          <p:cNvPr id="3" name="Down Arrow 2"/>
          <p:cNvSpPr/>
          <p:nvPr/>
        </p:nvSpPr>
        <p:spPr>
          <a:xfrm>
            <a:off x="4595428" y="2420888"/>
            <a:ext cx="216024" cy="5850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893543" y="2420888"/>
            <a:ext cx="216024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US" sz="2000" dirty="0"/>
              <a:t>to ensure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itle 5"/>
          <p:cNvSpPr>
            <a:spLocks noGrp="1"/>
          </p:cNvSpPr>
          <p:nvPr>
            <p:ph type="title" idx="4294967295"/>
          </p:nvPr>
        </p:nvSpPr>
        <p:spPr>
          <a:xfrm>
            <a:off x="370823" y="341784"/>
            <a:ext cx="8229600" cy="1143000"/>
          </a:xfrm>
        </p:spPr>
        <p:txBody>
          <a:bodyPr>
            <a:normAutofit fontScale="90000"/>
          </a:bodyPr>
          <a:lstStyle/>
          <a:p>
            <a:pPr algn="just" rtl="0"/>
            <a:r>
              <a:rPr lang="en-GB" sz="2700" dirty="0" smtClean="0">
                <a:solidFill>
                  <a:schemeClr val="tx1"/>
                </a:solidFill>
              </a:rPr>
              <a:t>Schematic representation of insulin association in presence of zinc and </a:t>
            </a:r>
            <a:r>
              <a:rPr lang="en-GB" sz="2700" dirty="0" err="1" smtClean="0">
                <a:solidFill>
                  <a:schemeClr val="tx1"/>
                </a:solidFill>
              </a:rPr>
              <a:t>phenolic</a:t>
            </a:r>
            <a:r>
              <a:rPr lang="en-GB" sz="2700" dirty="0" smtClean="0">
                <a:solidFill>
                  <a:schemeClr val="tx1"/>
                </a:solidFill>
              </a:rPr>
              <a:t> antimicrobial preservatives</a:t>
            </a:r>
            <a:endParaRPr lang="ar-IQ" dirty="0">
              <a:solidFill>
                <a:schemeClr val="tx1"/>
              </a:solidFill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467544" y="1669450"/>
            <a:ext cx="7498456" cy="4556829"/>
            <a:chOff x="467544" y="1484784"/>
            <a:chExt cx="8282690" cy="4741495"/>
          </a:xfrm>
        </p:grpSpPr>
        <p:cxnSp>
          <p:nvCxnSpPr>
            <p:cNvPr id="87" name="Straight Arrow Connector 86"/>
            <p:cNvCxnSpPr/>
            <p:nvPr/>
          </p:nvCxnSpPr>
          <p:spPr>
            <a:xfrm>
              <a:off x="7884368" y="3501008"/>
              <a:ext cx="0" cy="1224136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1" name="TextBox 130"/>
            <p:cNvSpPr txBox="1"/>
            <p:nvPr/>
          </p:nvSpPr>
          <p:spPr>
            <a:xfrm>
              <a:off x="5436096" y="4077072"/>
              <a:ext cx="1632178" cy="26161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GB" sz="1100" dirty="0" err="1" smtClean="0"/>
                <a:t>Phenolic</a:t>
              </a:r>
              <a:r>
                <a:rPr lang="en-GB" sz="1100" dirty="0" smtClean="0"/>
                <a:t> preservative</a:t>
              </a:r>
              <a:endParaRPr lang="ar-IQ" sz="1100" dirty="0"/>
            </a:p>
          </p:txBody>
        </p:sp>
        <p:cxnSp>
          <p:nvCxnSpPr>
            <p:cNvPr id="133" name="Straight Arrow Connector 132"/>
            <p:cNvCxnSpPr/>
            <p:nvPr/>
          </p:nvCxnSpPr>
          <p:spPr>
            <a:xfrm>
              <a:off x="7164288" y="4221088"/>
              <a:ext cx="672078" cy="13211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467544" y="3645024"/>
              <a:ext cx="1503938" cy="27699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GB" sz="1200" dirty="0" smtClean="0"/>
                <a:t>Insulin monomer </a:t>
              </a:r>
              <a:endParaRPr lang="ar-IQ" sz="12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339752" y="3645024"/>
              <a:ext cx="1167307" cy="27699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GB" sz="1200" dirty="0" smtClean="0"/>
                <a:t>Insulin dimer</a:t>
              </a:r>
              <a:endParaRPr lang="ar-IQ" sz="12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644008" y="3717032"/>
              <a:ext cx="1561646" cy="27699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GB" sz="1200" dirty="0" smtClean="0"/>
                <a:t>Insulin aggregates</a:t>
              </a:r>
              <a:endParaRPr lang="ar-IQ" sz="1200" dirty="0"/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611560" y="1484784"/>
              <a:ext cx="8138674" cy="4741495"/>
              <a:chOff x="611560" y="1484784"/>
              <a:chExt cx="8138674" cy="4741495"/>
            </a:xfrm>
          </p:grpSpPr>
          <p:grpSp>
            <p:nvGrpSpPr>
              <p:cNvPr id="118" name="Group 117"/>
              <p:cNvGrpSpPr/>
              <p:nvPr/>
            </p:nvGrpSpPr>
            <p:grpSpPr>
              <a:xfrm>
                <a:off x="611560" y="1484784"/>
                <a:ext cx="7829456" cy="4298776"/>
                <a:chOff x="611560" y="1484784"/>
                <a:chExt cx="7829456" cy="4298776"/>
              </a:xfrm>
            </p:grpSpPr>
            <p:grpSp>
              <p:nvGrpSpPr>
                <p:cNvPr id="117" name="Group 116"/>
                <p:cNvGrpSpPr/>
                <p:nvPr/>
              </p:nvGrpSpPr>
              <p:grpSpPr>
                <a:xfrm>
                  <a:off x="611560" y="1484784"/>
                  <a:ext cx="7776752" cy="2268032"/>
                  <a:chOff x="611560" y="1484784"/>
                  <a:chExt cx="7776752" cy="2268032"/>
                </a:xfrm>
              </p:grpSpPr>
              <p:grpSp>
                <p:nvGrpSpPr>
                  <p:cNvPr id="85" name="Group 84"/>
                  <p:cNvGrpSpPr/>
                  <p:nvPr/>
                </p:nvGrpSpPr>
                <p:grpSpPr>
                  <a:xfrm>
                    <a:off x="611560" y="1484784"/>
                    <a:ext cx="7776752" cy="2268032"/>
                    <a:chOff x="395536" y="1484784"/>
                    <a:chExt cx="7776752" cy="2268032"/>
                  </a:xfrm>
                </p:grpSpPr>
                <p:grpSp>
                  <p:nvGrpSpPr>
                    <p:cNvPr id="66" name="Group 65"/>
                    <p:cNvGrpSpPr/>
                    <p:nvPr/>
                  </p:nvGrpSpPr>
                  <p:grpSpPr>
                    <a:xfrm>
                      <a:off x="395536" y="1772816"/>
                      <a:ext cx="5900203" cy="1980000"/>
                      <a:chOff x="683568" y="1700808"/>
                      <a:chExt cx="7586264" cy="2761456"/>
                    </a:xfrm>
                  </p:grpSpPr>
                  <p:grpSp>
                    <p:nvGrpSpPr>
                      <p:cNvPr id="24" name="Group 23"/>
                      <p:cNvGrpSpPr/>
                      <p:nvPr/>
                    </p:nvGrpSpPr>
                    <p:grpSpPr>
                      <a:xfrm>
                        <a:off x="683568" y="1988840"/>
                        <a:ext cx="1393304" cy="1681336"/>
                        <a:chOff x="683568" y="1988840"/>
                        <a:chExt cx="1393304" cy="1681336"/>
                      </a:xfrm>
                    </p:grpSpPr>
                    <p:sp>
                      <p:nvSpPr>
                        <p:cNvPr id="4" name="Flowchart: Connector 3"/>
                        <p:cNvSpPr/>
                        <p:nvPr/>
                      </p:nvSpPr>
                      <p:spPr>
                        <a:xfrm>
                          <a:off x="683568" y="2492896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5" name="Flowchart: Connector 4"/>
                        <p:cNvSpPr/>
                        <p:nvPr/>
                      </p:nvSpPr>
                      <p:spPr>
                        <a:xfrm>
                          <a:off x="971600" y="1988840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6" name="Flowchart: Connector 5"/>
                        <p:cNvSpPr/>
                        <p:nvPr/>
                      </p:nvSpPr>
                      <p:spPr>
                        <a:xfrm>
                          <a:off x="1619672" y="2420888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7" name="Flowchart: Connector 6"/>
                        <p:cNvSpPr/>
                        <p:nvPr/>
                      </p:nvSpPr>
                      <p:spPr>
                        <a:xfrm>
                          <a:off x="1187624" y="2708920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8" name="Flowchart: Connector 7"/>
                        <p:cNvSpPr/>
                        <p:nvPr/>
                      </p:nvSpPr>
                      <p:spPr>
                        <a:xfrm>
                          <a:off x="755576" y="3068960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9" name="Flowchart: Connector 8"/>
                        <p:cNvSpPr/>
                        <p:nvPr/>
                      </p:nvSpPr>
                      <p:spPr>
                        <a:xfrm>
                          <a:off x="1475656" y="3212976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</p:grpSp>
                  <p:cxnSp>
                    <p:nvCxnSpPr>
                      <p:cNvPr id="11" name="Straight Arrow Connector 10"/>
                      <p:cNvCxnSpPr/>
                      <p:nvPr/>
                    </p:nvCxnSpPr>
                    <p:spPr>
                      <a:xfrm>
                        <a:off x="2051720" y="3068960"/>
                        <a:ext cx="648072" cy="0"/>
                      </a:xfrm>
                      <a:prstGeom prst="straightConnector1">
                        <a:avLst/>
                      </a:prstGeom>
                      <a:ln w="38100">
                        <a:headEnd type="arrow"/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5" name="Group 24"/>
                      <p:cNvGrpSpPr/>
                      <p:nvPr/>
                    </p:nvGrpSpPr>
                    <p:grpSpPr>
                      <a:xfrm>
                        <a:off x="2915816" y="2348880"/>
                        <a:ext cx="1465312" cy="1753344"/>
                        <a:chOff x="2915816" y="2348880"/>
                        <a:chExt cx="1465312" cy="1753344"/>
                      </a:xfrm>
                    </p:grpSpPr>
                    <p:sp>
                      <p:nvSpPr>
                        <p:cNvPr id="14" name="Flowchart: Connector 13"/>
                        <p:cNvSpPr/>
                        <p:nvPr/>
                      </p:nvSpPr>
                      <p:spPr>
                        <a:xfrm>
                          <a:off x="3275856" y="2348880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15" name="Flowchart: Connector 14"/>
                        <p:cNvSpPr/>
                        <p:nvPr/>
                      </p:nvSpPr>
                      <p:spPr>
                        <a:xfrm>
                          <a:off x="3707904" y="2636912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16" name="Flowchart: Connector 15"/>
                        <p:cNvSpPr/>
                        <p:nvPr/>
                      </p:nvSpPr>
                      <p:spPr>
                        <a:xfrm>
                          <a:off x="3563888" y="3645024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17" name="Flowchart: Connector 16"/>
                        <p:cNvSpPr/>
                        <p:nvPr/>
                      </p:nvSpPr>
                      <p:spPr>
                        <a:xfrm>
                          <a:off x="2915816" y="3356992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18" name="Flowchart: Connector 17"/>
                        <p:cNvSpPr/>
                        <p:nvPr/>
                      </p:nvSpPr>
                      <p:spPr>
                        <a:xfrm>
                          <a:off x="2915816" y="2852936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19" name="Flowchart: Connector 18"/>
                        <p:cNvSpPr/>
                        <p:nvPr/>
                      </p:nvSpPr>
                      <p:spPr>
                        <a:xfrm>
                          <a:off x="3923928" y="3356992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</p:grpSp>
                  <p:cxnSp>
                    <p:nvCxnSpPr>
                      <p:cNvPr id="21" name="Straight Arrow Connector 20"/>
                      <p:cNvCxnSpPr/>
                      <p:nvPr/>
                    </p:nvCxnSpPr>
                    <p:spPr>
                      <a:xfrm>
                        <a:off x="4355976" y="3212976"/>
                        <a:ext cx="792088" cy="0"/>
                      </a:xfrm>
                      <a:prstGeom prst="straightConnector1">
                        <a:avLst/>
                      </a:prstGeom>
                      <a:ln w="38100">
                        <a:headEnd type="arrow"/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65" name="Group 64"/>
                      <p:cNvGrpSpPr/>
                      <p:nvPr/>
                    </p:nvGrpSpPr>
                    <p:grpSpPr>
                      <a:xfrm>
                        <a:off x="5004048" y="1700808"/>
                        <a:ext cx="1393304" cy="2761456"/>
                        <a:chOff x="5076056" y="1700808"/>
                        <a:chExt cx="1393304" cy="2761456"/>
                      </a:xfrm>
                    </p:grpSpPr>
                    <p:grpSp>
                      <p:nvGrpSpPr>
                        <p:cNvPr id="32" name="Group 31"/>
                        <p:cNvGrpSpPr/>
                        <p:nvPr/>
                      </p:nvGrpSpPr>
                      <p:grpSpPr>
                        <a:xfrm>
                          <a:off x="5148064" y="1700808"/>
                          <a:ext cx="1321296" cy="1537320"/>
                          <a:chOff x="5148064" y="1700808"/>
                          <a:chExt cx="1321296" cy="1537320"/>
                        </a:xfrm>
                      </p:grpSpPr>
                      <p:sp>
                        <p:nvSpPr>
                          <p:cNvPr id="26" name="Flowchart: Connector 25"/>
                          <p:cNvSpPr/>
                          <p:nvPr/>
                        </p:nvSpPr>
                        <p:spPr>
                          <a:xfrm>
                            <a:off x="5580112" y="1700808"/>
                            <a:ext cx="457200" cy="457200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1">
                            <a:schemeClr val="accent6"/>
                          </a:lnRef>
                          <a:fillRef idx="3">
                            <a:schemeClr val="accent6"/>
                          </a:fillRef>
                          <a:effectRef idx="2">
                            <a:schemeClr val="accent6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algn="ctr"/>
                            <a:endParaRPr lang="ar-IQ"/>
                          </a:p>
                        </p:txBody>
                      </p:sp>
                      <p:sp>
                        <p:nvSpPr>
                          <p:cNvPr id="27" name="Flowchart: Connector 26"/>
                          <p:cNvSpPr/>
                          <p:nvPr/>
                        </p:nvSpPr>
                        <p:spPr>
                          <a:xfrm>
                            <a:off x="5148064" y="1988840"/>
                            <a:ext cx="457200" cy="457200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1">
                            <a:schemeClr val="accent6"/>
                          </a:lnRef>
                          <a:fillRef idx="3">
                            <a:schemeClr val="accent6"/>
                          </a:fillRef>
                          <a:effectRef idx="2">
                            <a:schemeClr val="accent6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algn="ctr"/>
                            <a:endParaRPr lang="ar-IQ"/>
                          </a:p>
                        </p:txBody>
                      </p:sp>
                      <p:sp>
                        <p:nvSpPr>
                          <p:cNvPr id="28" name="Flowchart: Connector 27"/>
                          <p:cNvSpPr/>
                          <p:nvPr/>
                        </p:nvSpPr>
                        <p:spPr>
                          <a:xfrm>
                            <a:off x="6012160" y="1988840"/>
                            <a:ext cx="457200" cy="457200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1">
                            <a:schemeClr val="accent6"/>
                          </a:lnRef>
                          <a:fillRef idx="3">
                            <a:schemeClr val="accent6"/>
                          </a:fillRef>
                          <a:effectRef idx="2">
                            <a:schemeClr val="accent6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algn="ctr"/>
                            <a:endParaRPr lang="ar-IQ"/>
                          </a:p>
                        </p:txBody>
                      </p:sp>
                      <p:sp>
                        <p:nvSpPr>
                          <p:cNvPr id="29" name="Flowchart: Connector 28"/>
                          <p:cNvSpPr/>
                          <p:nvPr/>
                        </p:nvSpPr>
                        <p:spPr>
                          <a:xfrm>
                            <a:off x="5148064" y="2492896"/>
                            <a:ext cx="457200" cy="457200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1">
                            <a:schemeClr val="accent6"/>
                          </a:lnRef>
                          <a:fillRef idx="3">
                            <a:schemeClr val="accent6"/>
                          </a:fillRef>
                          <a:effectRef idx="2">
                            <a:schemeClr val="accent6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algn="ctr"/>
                            <a:endParaRPr lang="ar-IQ"/>
                          </a:p>
                        </p:txBody>
                      </p:sp>
                      <p:sp>
                        <p:nvSpPr>
                          <p:cNvPr id="30" name="Flowchart: Connector 29"/>
                          <p:cNvSpPr/>
                          <p:nvPr/>
                        </p:nvSpPr>
                        <p:spPr>
                          <a:xfrm>
                            <a:off x="5580112" y="2780928"/>
                            <a:ext cx="457200" cy="457200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1">
                            <a:schemeClr val="accent6"/>
                          </a:lnRef>
                          <a:fillRef idx="3">
                            <a:schemeClr val="accent6"/>
                          </a:fillRef>
                          <a:effectRef idx="2">
                            <a:schemeClr val="accent6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algn="ctr"/>
                            <a:endParaRPr lang="ar-IQ"/>
                          </a:p>
                        </p:txBody>
                      </p:sp>
                      <p:sp>
                        <p:nvSpPr>
                          <p:cNvPr id="31" name="Flowchart: Connector 30"/>
                          <p:cNvSpPr/>
                          <p:nvPr/>
                        </p:nvSpPr>
                        <p:spPr>
                          <a:xfrm>
                            <a:off x="6012160" y="2492896"/>
                            <a:ext cx="457200" cy="457200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1">
                            <a:schemeClr val="accent6"/>
                          </a:lnRef>
                          <a:fillRef idx="3">
                            <a:schemeClr val="accent6"/>
                          </a:fillRef>
                          <a:effectRef idx="2">
                            <a:schemeClr val="accent6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algn="ctr"/>
                            <a:endParaRPr lang="ar-IQ"/>
                          </a:p>
                        </p:txBody>
                      </p:sp>
                    </p:grpSp>
                    <p:grpSp>
                      <p:nvGrpSpPr>
                        <p:cNvPr id="37" name="Group 36"/>
                        <p:cNvGrpSpPr/>
                        <p:nvPr/>
                      </p:nvGrpSpPr>
                      <p:grpSpPr>
                        <a:xfrm>
                          <a:off x="5076056" y="3501008"/>
                          <a:ext cx="1321296" cy="961256"/>
                          <a:chOff x="5220072" y="3501008"/>
                          <a:chExt cx="1321296" cy="961256"/>
                        </a:xfrm>
                      </p:grpSpPr>
                      <p:sp>
                        <p:nvSpPr>
                          <p:cNvPr id="33" name="Flowchart: Connector 32"/>
                          <p:cNvSpPr/>
                          <p:nvPr/>
                        </p:nvSpPr>
                        <p:spPr>
                          <a:xfrm>
                            <a:off x="5220072" y="3789040"/>
                            <a:ext cx="457200" cy="457200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1">
                            <a:schemeClr val="accent6"/>
                          </a:lnRef>
                          <a:fillRef idx="3">
                            <a:schemeClr val="accent6"/>
                          </a:fillRef>
                          <a:effectRef idx="2">
                            <a:schemeClr val="accent6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algn="ctr"/>
                            <a:endParaRPr lang="ar-IQ"/>
                          </a:p>
                        </p:txBody>
                      </p:sp>
                      <p:sp>
                        <p:nvSpPr>
                          <p:cNvPr id="34" name="Flowchart: Connector 33"/>
                          <p:cNvSpPr/>
                          <p:nvPr/>
                        </p:nvSpPr>
                        <p:spPr>
                          <a:xfrm>
                            <a:off x="5652120" y="3501008"/>
                            <a:ext cx="457200" cy="457200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1">
                            <a:schemeClr val="accent6"/>
                          </a:lnRef>
                          <a:fillRef idx="3">
                            <a:schemeClr val="accent6"/>
                          </a:fillRef>
                          <a:effectRef idx="2">
                            <a:schemeClr val="accent6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algn="ctr"/>
                            <a:endParaRPr lang="ar-IQ"/>
                          </a:p>
                        </p:txBody>
                      </p:sp>
                      <p:sp>
                        <p:nvSpPr>
                          <p:cNvPr id="35" name="Flowchart: Connector 34"/>
                          <p:cNvSpPr/>
                          <p:nvPr/>
                        </p:nvSpPr>
                        <p:spPr>
                          <a:xfrm>
                            <a:off x="5652120" y="4005064"/>
                            <a:ext cx="457200" cy="457200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1">
                            <a:schemeClr val="accent6"/>
                          </a:lnRef>
                          <a:fillRef idx="3">
                            <a:schemeClr val="accent6"/>
                          </a:fillRef>
                          <a:effectRef idx="2">
                            <a:schemeClr val="accent6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algn="ctr"/>
                            <a:endParaRPr lang="ar-IQ"/>
                          </a:p>
                        </p:txBody>
                      </p:sp>
                      <p:sp>
                        <p:nvSpPr>
                          <p:cNvPr id="36" name="Flowchart: Connector 35"/>
                          <p:cNvSpPr/>
                          <p:nvPr/>
                        </p:nvSpPr>
                        <p:spPr>
                          <a:xfrm>
                            <a:off x="6084168" y="3789040"/>
                            <a:ext cx="457200" cy="457200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1">
                            <a:schemeClr val="accent6"/>
                          </a:lnRef>
                          <a:fillRef idx="3">
                            <a:schemeClr val="accent6"/>
                          </a:fillRef>
                          <a:effectRef idx="2">
                            <a:schemeClr val="accent6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1" anchor="ctr"/>
                          <a:lstStyle/>
                          <a:p>
                            <a:pPr algn="ctr"/>
                            <a:endParaRPr lang="ar-IQ"/>
                          </a:p>
                        </p:txBody>
                      </p:sp>
                    </p:grpSp>
                  </p:grpSp>
                  <p:grpSp>
                    <p:nvGrpSpPr>
                      <p:cNvPr id="48" name="Group 47"/>
                      <p:cNvGrpSpPr/>
                      <p:nvPr/>
                    </p:nvGrpSpPr>
                    <p:grpSpPr>
                      <a:xfrm>
                        <a:off x="6794194" y="1700808"/>
                        <a:ext cx="1475638" cy="2264900"/>
                        <a:chOff x="6866202" y="1700808"/>
                        <a:chExt cx="1475638" cy="2264900"/>
                      </a:xfrm>
                    </p:grpSpPr>
                    <p:sp>
                      <p:nvSpPr>
                        <p:cNvPr id="38" name="Flowchart: Connector 37"/>
                        <p:cNvSpPr/>
                        <p:nvPr/>
                      </p:nvSpPr>
                      <p:spPr>
                        <a:xfrm>
                          <a:off x="6866202" y="1700808"/>
                          <a:ext cx="457201" cy="457199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39" name="Flowchart: Connector 38"/>
                        <p:cNvSpPr/>
                        <p:nvPr/>
                      </p:nvSpPr>
                      <p:spPr>
                        <a:xfrm>
                          <a:off x="7329127" y="1700808"/>
                          <a:ext cx="457201" cy="457199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40" name="Flowchart: Connector 39"/>
                        <p:cNvSpPr/>
                        <p:nvPr/>
                      </p:nvSpPr>
                      <p:spPr>
                        <a:xfrm>
                          <a:off x="7884639" y="2604657"/>
                          <a:ext cx="457201" cy="457199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41" name="Flowchart: Connector 40"/>
                        <p:cNvSpPr/>
                        <p:nvPr/>
                      </p:nvSpPr>
                      <p:spPr>
                        <a:xfrm>
                          <a:off x="7421712" y="2604657"/>
                          <a:ext cx="457201" cy="457199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42" name="Flowchart: Connector 41"/>
                        <p:cNvSpPr/>
                        <p:nvPr/>
                      </p:nvSpPr>
                      <p:spPr>
                        <a:xfrm>
                          <a:off x="6958786" y="2604657"/>
                          <a:ext cx="457201" cy="457199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43" name="Flowchart: Connector 42"/>
                        <p:cNvSpPr/>
                        <p:nvPr/>
                      </p:nvSpPr>
                      <p:spPr>
                        <a:xfrm>
                          <a:off x="7514298" y="2102519"/>
                          <a:ext cx="457201" cy="457199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44" name="Flowchart: Connector 43"/>
                        <p:cNvSpPr/>
                        <p:nvPr/>
                      </p:nvSpPr>
                      <p:spPr>
                        <a:xfrm>
                          <a:off x="7051371" y="2102519"/>
                          <a:ext cx="457201" cy="457199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45" name="Flowchart: Connector 44"/>
                        <p:cNvSpPr/>
                        <p:nvPr/>
                      </p:nvSpPr>
                      <p:spPr>
                        <a:xfrm>
                          <a:off x="7143958" y="3106796"/>
                          <a:ext cx="457201" cy="457199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46" name="Flowchart: Connector 45"/>
                        <p:cNvSpPr/>
                        <p:nvPr/>
                      </p:nvSpPr>
                      <p:spPr>
                        <a:xfrm>
                          <a:off x="7606884" y="3006368"/>
                          <a:ext cx="457201" cy="457199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47" name="Flowchart: Connector 46"/>
                        <p:cNvSpPr/>
                        <p:nvPr/>
                      </p:nvSpPr>
                      <p:spPr>
                        <a:xfrm>
                          <a:off x="7421713" y="3508508"/>
                          <a:ext cx="457201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</p:grpSp>
                </p:grpSp>
                <p:grpSp>
                  <p:nvGrpSpPr>
                    <p:cNvPr id="84" name="Group 83"/>
                    <p:cNvGrpSpPr/>
                    <p:nvPr/>
                  </p:nvGrpSpPr>
                  <p:grpSpPr>
                    <a:xfrm>
                      <a:off x="6444208" y="1484784"/>
                      <a:ext cx="1728080" cy="1633121"/>
                      <a:chOff x="6444208" y="1484784"/>
                      <a:chExt cx="1728080" cy="1633121"/>
                    </a:xfrm>
                  </p:grpSpPr>
                  <p:grpSp>
                    <p:nvGrpSpPr>
                      <p:cNvPr id="83" name="Group 82"/>
                      <p:cNvGrpSpPr/>
                      <p:nvPr/>
                    </p:nvGrpSpPr>
                    <p:grpSpPr>
                      <a:xfrm>
                        <a:off x="6444208" y="1484784"/>
                        <a:ext cx="734496" cy="1080120"/>
                        <a:chOff x="6444208" y="1484784"/>
                        <a:chExt cx="734496" cy="1080120"/>
                      </a:xfrm>
                    </p:grpSpPr>
                    <p:cxnSp>
                      <p:nvCxnSpPr>
                        <p:cNvPr id="68" name="Straight Arrow Connector 67"/>
                        <p:cNvCxnSpPr/>
                        <p:nvPr/>
                      </p:nvCxnSpPr>
                      <p:spPr>
                        <a:xfrm>
                          <a:off x="6444208" y="2564904"/>
                          <a:ext cx="648072" cy="0"/>
                        </a:xfrm>
                        <a:prstGeom prst="straightConnector1">
                          <a:avLst/>
                        </a:prstGeom>
                        <a:ln w="38100">
                          <a:headEnd type="arrow"/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1" name="Straight Arrow Connector 70"/>
                        <p:cNvCxnSpPr/>
                        <p:nvPr/>
                      </p:nvCxnSpPr>
                      <p:spPr>
                        <a:xfrm>
                          <a:off x="6804248" y="1844824"/>
                          <a:ext cx="0" cy="648072"/>
                        </a:xfrm>
                        <a:prstGeom prst="straightConnector1">
                          <a:avLst/>
                        </a:prstGeom>
                        <a:ln w="38100">
                          <a:headEnd type="arrow"/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74" name="TextBox 73"/>
                        <p:cNvSpPr txBox="1"/>
                        <p:nvPr/>
                      </p:nvSpPr>
                      <p:spPr>
                        <a:xfrm>
                          <a:off x="6444208" y="1484784"/>
                          <a:ext cx="734496" cy="369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none" rtlCol="1">
                          <a:spAutoFit/>
                        </a:bodyPr>
                        <a:lstStyle/>
                        <a:p>
                          <a:r>
                            <a:rPr lang="en-GB" dirty="0" smtClean="0">
                              <a:solidFill>
                                <a:srgbClr val="00B050"/>
                              </a:solidFill>
                            </a:rPr>
                            <a:t>Zn2</a:t>
                          </a:r>
                          <a:r>
                            <a:rPr lang="en-GB" baseline="30000" dirty="0" smtClean="0">
                              <a:solidFill>
                                <a:srgbClr val="00B050"/>
                              </a:solidFill>
                            </a:rPr>
                            <a:t>+</a:t>
                          </a:r>
                          <a:endParaRPr lang="ar-IQ" baseline="30000" dirty="0">
                            <a:solidFill>
                              <a:srgbClr val="00B050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81" name="Group 80"/>
                      <p:cNvGrpSpPr/>
                      <p:nvPr/>
                    </p:nvGrpSpPr>
                    <p:grpSpPr>
                      <a:xfrm>
                        <a:off x="7164288" y="2060848"/>
                        <a:ext cx="1008000" cy="1057057"/>
                        <a:chOff x="7596336" y="1772816"/>
                        <a:chExt cx="1321296" cy="1434183"/>
                      </a:xfrm>
                    </p:grpSpPr>
                    <p:sp>
                      <p:nvSpPr>
                        <p:cNvPr id="75" name="Flowchart: Connector 74"/>
                        <p:cNvSpPr/>
                        <p:nvPr/>
                      </p:nvSpPr>
                      <p:spPr>
                        <a:xfrm>
                          <a:off x="8028384" y="1772816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2">
                          <a:schemeClr val="accent6"/>
                        </a:fillRef>
                        <a:effectRef idx="1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76" name="Flowchart: Connector 75"/>
                        <p:cNvSpPr/>
                        <p:nvPr/>
                      </p:nvSpPr>
                      <p:spPr>
                        <a:xfrm>
                          <a:off x="7596336" y="1988840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77" name="Flowchart: Connector 76"/>
                        <p:cNvSpPr/>
                        <p:nvPr/>
                      </p:nvSpPr>
                      <p:spPr>
                        <a:xfrm>
                          <a:off x="7596336" y="2492896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2">
                          <a:schemeClr val="accent6"/>
                        </a:fillRef>
                        <a:effectRef idx="1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78" name="Flowchart: Connector 77"/>
                        <p:cNvSpPr/>
                        <p:nvPr/>
                      </p:nvSpPr>
                      <p:spPr>
                        <a:xfrm>
                          <a:off x="8068280" y="2749799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79" name="Flowchart: Connector 78"/>
                        <p:cNvSpPr/>
                        <p:nvPr/>
                      </p:nvSpPr>
                      <p:spPr>
                        <a:xfrm>
                          <a:off x="8460432" y="2492896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2">
                          <a:schemeClr val="accent6"/>
                        </a:fillRef>
                        <a:effectRef idx="1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  <p:sp>
                      <p:nvSpPr>
                        <p:cNvPr id="80" name="Flowchart: Connector 79"/>
                        <p:cNvSpPr/>
                        <p:nvPr/>
                      </p:nvSpPr>
                      <p:spPr>
                        <a:xfrm>
                          <a:off x="8445838" y="1968213"/>
                          <a:ext cx="457200" cy="457200"/>
                        </a:xfrm>
                        <a:prstGeom prst="flowChartConnector">
                          <a:avLst/>
                        </a:prstGeom>
                      </p:spPr>
                      <p:style>
                        <a:lnRef idx="1">
                          <a:schemeClr val="accent6"/>
                        </a:lnRef>
                        <a:fillRef idx="3">
                          <a:schemeClr val="accent6"/>
                        </a:fillRef>
                        <a:effectRef idx="2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1" anchor="ctr"/>
                        <a:lstStyle/>
                        <a:p>
                          <a:pPr algn="ctr"/>
                          <a:endParaRPr lang="ar-IQ"/>
                        </a:p>
                      </p:txBody>
                    </p:sp>
                  </p:grpSp>
                </p:grpSp>
              </p:grpSp>
              <p:sp>
                <p:nvSpPr>
                  <p:cNvPr id="82" name="Flowchart: Connector 81"/>
                  <p:cNvSpPr/>
                  <p:nvPr/>
                </p:nvSpPr>
                <p:spPr>
                  <a:xfrm>
                    <a:off x="7812360" y="2492896"/>
                    <a:ext cx="180000" cy="180000"/>
                  </a:xfrm>
                  <a:prstGeom prst="flowChartConnector">
                    <a:avLst/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</p:grpSp>
            <p:grpSp>
              <p:nvGrpSpPr>
                <p:cNvPr id="113" name="Group 112"/>
                <p:cNvGrpSpPr/>
                <p:nvPr/>
              </p:nvGrpSpPr>
              <p:grpSpPr>
                <a:xfrm>
                  <a:off x="7380312" y="4869160"/>
                  <a:ext cx="1060704" cy="914400"/>
                  <a:chOff x="4139952" y="5229200"/>
                  <a:chExt cx="1060704" cy="914400"/>
                </a:xfrm>
                <a:solidFill>
                  <a:schemeClr val="accent6">
                    <a:lumMod val="60000"/>
                    <a:lumOff val="40000"/>
                  </a:schemeClr>
                </a:solidFill>
              </p:grpSpPr>
              <p:sp>
                <p:nvSpPr>
                  <p:cNvPr id="96" name="Flowchart: Connector 95"/>
                  <p:cNvSpPr/>
                  <p:nvPr/>
                </p:nvSpPr>
                <p:spPr>
                  <a:xfrm>
                    <a:off x="4572000" y="5589240"/>
                    <a:ext cx="180000" cy="180000"/>
                  </a:xfrm>
                  <a:prstGeom prst="flowChartConnector">
                    <a:avLst/>
                  </a:prstGeom>
                  <a:solidFill>
                    <a:srgbClr val="92D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99" name="Hexagon 98"/>
                  <p:cNvSpPr/>
                  <p:nvPr/>
                </p:nvSpPr>
                <p:spPr>
                  <a:xfrm>
                    <a:off x="4139952" y="5229200"/>
                    <a:ext cx="1060704" cy="914400"/>
                  </a:xfrm>
                  <a:prstGeom prst="hexagon">
                    <a:avLst/>
                  </a:prstGeom>
                  <a:grpFill/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cxnSp>
                <p:nvCxnSpPr>
                  <p:cNvPr id="101" name="Straight Connector 100"/>
                  <p:cNvCxnSpPr>
                    <a:stCxn id="99" idx="4"/>
                  </p:cNvCxnSpPr>
                  <p:nvPr/>
                </p:nvCxnSpPr>
                <p:spPr>
                  <a:xfrm>
                    <a:off x="4368552" y="5229200"/>
                    <a:ext cx="229808" cy="458408"/>
                  </a:xfrm>
                  <a:prstGeom prst="line">
                    <a:avLst/>
                  </a:prstGeom>
                  <a:grpFill/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>
                    <a:stCxn id="99" idx="3"/>
                  </p:cNvCxnSpPr>
                  <p:nvPr/>
                </p:nvCxnSpPr>
                <p:spPr>
                  <a:xfrm>
                    <a:off x="4139952" y="5686400"/>
                    <a:ext cx="432048" cy="64848"/>
                  </a:xfrm>
                  <a:prstGeom prst="line">
                    <a:avLst/>
                  </a:prstGeom>
                  <a:grpFill/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>
                    <a:endCxn id="99" idx="2"/>
                  </p:cNvCxnSpPr>
                  <p:nvPr/>
                </p:nvCxnSpPr>
                <p:spPr>
                  <a:xfrm flipH="1">
                    <a:off x="4368552" y="5814888"/>
                    <a:ext cx="229808" cy="328712"/>
                  </a:xfrm>
                  <a:prstGeom prst="line">
                    <a:avLst/>
                  </a:prstGeom>
                  <a:grpFill/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>
                    <a:endCxn id="99" idx="1"/>
                  </p:cNvCxnSpPr>
                  <p:nvPr/>
                </p:nvCxnSpPr>
                <p:spPr>
                  <a:xfrm>
                    <a:off x="4725640" y="5814888"/>
                    <a:ext cx="246416" cy="328712"/>
                  </a:xfrm>
                  <a:prstGeom prst="line">
                    <a:avLst/>
                  </a:prstGeom>
                  <a:grpFill/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>
                    <a:endCxn id="99" idx="0"/>
                  </p:cNvCxnSpPr>
                  <p:nvPr/>
                </p:nvCxnSpPr>
                <p:spPr>
                  <a:xfrm flipV="1">
                    <a:off x="4752000" y="5686400"/>
                    <a:ext cx="448656" cy="64848"/>
                  </a:xfrm>
                  <a:prstGeom prst="line">
                    <a:avLst/>
                  </a:prstGeom>
                  <a:grpFill/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>
                    <a:endCxn id="99" idx="5"/>
                  </p:cNvCxnSpPr>
                  <p:nvPr/>
                </p:nvCxnSpPr>
                <p:spPr>
                  <a:xfrm flipV="1">
                    <a:off x="4725640" y="5229200"/>
                    <a:ext cx="246416" cy="458408"/>
                  </a:xfrm>
                  <a:prstGeom prst="line">
                    <a:avLst/>
                  </a:prstGeom>
                  <a:grpFill/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42" name="TextBox 141"/>
              <p:cNvSpPr txBox="1"/>
              <p:nvPr/>
            </p:nvSpPr>
            <p:spPr>
              <a:xfrm>
                <a:off x="7020272" y="5949280"/>
                <a:ext cx="1729962" cy="276999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GB" sz="1200" dirty="0" smtClean="0"/>
                  <a:t>Insulin hexamer (R6)</a:t>
                </a:r>
                <a:endParaRPr lang="ar-IQ" sz="1200" dirty="0"/>
              </a:p>
            </p:txBody>
          </p:sp>
        </p:grpSp>
        <p:sp>
          <p:nvSpPr>
            <p:cNvPr id="143" name="TextBox 142"/>
            <p:cNvSpPr txBox="1"/>
            <p:nvPr/>
          </p:nvSpPr>
          <p:spPr>
            <a:xfrm>
              <a:off x="6948264" y="3140968"/>
              <a:ext cx="1729962" cy="27699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GB" sz="1200" dirty="0" smtClean="0"/>
                <a:t>Insulin hexamer (T6)</a:t>
              </a:r>
              <a:endParaRPr lang="ar-IQ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T-state dimer and hexamer</a:t>
            </a:r>
            <a:endParaRPr lang="ar-IQ" sz="3600" dirty="0">
              <a:solidFill>
                <a:schemeClr val="tx1"/>
              </a:solidFill>
            </a:endParaRPr>
          </a:p>
        </p:txBody>
      </p:sp>
      <p:pic>
        <p:nvPicPr>
          <p:cNvPr id="4" name="irc_mi" descr="http://t1.gstatic.com/images?q=tbn:ANd9GcQZpc8wpyqHdzsPH171sT9YhYHJ4H60vc6uaUVUWOzgWdlrZtZ2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916832"/>
            <a:ext cx="252028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rc_mi" descr="http://t1.gstatic.com/images?q=tbn:ANd9GcRX4RfQg7r7WhFTxmdPNKxMFJj5PYyPca46G01rXDPR7bkP349e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916832"/>
            <a:ext cx="237626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GB" sz="2700" dirty="0" smtClean="0">
                <a:solidFill>
                  <a:schemeClr val="tx1"/>
                </a:solidFill>
              </a:rPr>
              <a:t>Schematic representation of insulin association in presence of zinc and </a:t>
            </a:r>
            <a:r>
              <a:rPr lang="en-GB" sz="2700" dirty="0" err="1" smtClean="0">
                <a:solidFill>
                  <a:schemeClr val="tx1"/>
                </a:solidFill>
              </a:rPr>
              <a:t>phenolic</a:t>
            </a:r>
            <a:r>
              <a:rPr lang="en-GB" sz="2700" dirty="0" smtClean="0">
                <a:solidFill>
                  <a:schemeClr val="tx1"/>
                </a:solidFill>
              </a:rPr>
              <a:t> antimicrobial preservatives</a:t>
            </a:r>
            <a:endParaRPr lang="ar-IQ" dirty="0">
              <a:solidFill>
                <a:schemeClr val="tx1"/>
              </a:solidFill>
            </a:endParaRPr>
          </a:p>
        </p:txBody>
      </p:sp>
      <p:pic>
        <p:nvPicPr>
          <p:cNvPr id="4" name="irc_mi" descr="http://t0.gstatic.com/images?q=tbn:ANd9GcR2EympeGxrrAv7eerKqFFYybQOAkj2HtaeLeeYhKRiPJqrKLLu5Q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7544" y="2132855"/>
            <a:ext cx="36004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rc_mi" descr="http://t3.gstatic.com/images?q=tbn:ANd9GcSV4gcaVbUei9_MH49jFMzsrf_NweV7X2cuyggmkg6BgRrdpmtRIQ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2132856"/>
            <a:ext cx="3766566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82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5446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5212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 fontScale="90000"/>
          </a:bodyPr>
          <a:lstStyle/>
          <a:p>
            <a:pPr algn="ctr" rtl="0"/>
            <a:r>
              <a:rPr lang="en-US" sz="3600" b="1" dirty="0" smtClean="0"/>
              <a:t>components found in parenteral formulations of biotech products</a:t>
            </a:r>
            <a:endParaRPr lang="ar-IQ" sz="36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23528" y="1700809"/>
            <a:ext cx="8229600" cy="3600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lvl="0" indent="-514350" algn="l" rtl="0">
              <a:buFont typeface="+mj-lt"/>
              <a:buAutoNum type="arabicPeriod"/>
            </a:pPr>
            <a:r>
              <a:rPr lang="en-US" sz="3400" dirty="0" smtClean="0">
                <a:latin typeface="Arial Narrow" pitchFamily="34" charset="0"/>
                <a:cs typeface="Aharoni" pitchFamily="2" charset="-79"/>
              </a:rPr>
              <a:t>Active ingredient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 smtClean="0">
                <a:latin typeface="Arial Narrow" pitchFamily="34" charset="0"/>
                <a:cs typeface="Aharoni" pitchFamily="2" charset="-79"/>
              </a:rPr>
              <a:t>Solubility enhancers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 smtClean="0">
                <a:latin typeface="Arial Narrow" pitchFamily="34" charset="0"/>
                <a:cs typeface="Aharoni" pitchFamily="2" charset="-79"/>
              </a:rPr>
              <a:t>Anti-adsorption and anti-aggregation agents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 smtClean="0">
                <a:latin typeface="Arial Narrow" pitchFamily="34" charset="0"/>
                <a:cs typeface="Aharoni" pitchFamily="2" charset="-79"/>
              </a:rPr>
              <a:t>Buffer components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 smtClean="0">
                <a:latin typeface="Arial Narrow" pitchFamily="34" charset="0"/>
                <a:cs typeface="Aharoni" pitchFamily="2" charset="-79"/>
              </a:rPr>
              <a:t>Preservatives and anti-oxidants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 smtClean="0">
                <a:latin typeface="Arial Narrow" pitchFamily="34" charset="0"/>
                <a:cs typeface="Aharoni" pitchFamily="2" charset="-79"/>
              </a:rPr>
              <a:t>Lyoprotectants/ cake formers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 smtClean="0">
                <a:latin typeface="Arial Narrow" pitchFamily="34" charset="0"/>
                <a:cs typeface="Aharoni" pitchFamily="2" charset="-79"/>
              </a:rPr>
              <a:t>Osmotic agents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 smtClean="0">
                <a:latin typeface="Arial Narrow" pitchFamily="34" charset="0"/>
                <a:cs typeface="Aharoni" pitchFamily="2" charset="-79"/>
              </a:rPr>
              <a:t>Carrier system</a:t>
            </a:r>
          </a:p>
          <a:p>
            <a:pPr marL="0" lvl="0" indent="0" algn="l" rtl="0">
              <a:buNone/>
            </a:pPr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pPr lvl="0" algn="l" rtl="0">
              <a:buNone/>
            </a:pPr>
            <a:endParaRPr lang="ar-IQ" dirty="0">
              <a:latin typeface="Aharoni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5589240"/>
            <a:ext cx="7344816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rtl="0">
              <a:buNone/>
            </a:pPr>
            <a:r>
              <a:rPr lang="en-US" sz="2400" b="1" u="sng" dirty="0" smtClean="0"/>
              <a:t>Note</a:t>
            </a:r>
            <a:r>
              <a:rPr lang="en-US" sz="2400" b="1" dirty="0" smtClean="0"/>
              <a:t>: </a:t>
            </a:r>
            <a:r>
              <a:rPr lang="en-US" sz="2400" dirty="0" smtClean="0"/>
              <a:t>All </a:t>
            </a:r>
            <a:r>
              <a:rPr lang="en-US" sz="2400" dirty="0"/>
              <a:t>of the above are not necessarily present in one particular protein formulation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7776864" cy="62592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0"/>
            <a:r>
              <a:rPr lang="en-US" dirty="0" smtClean="0"/>
              <a:t>2. </a:t>
            </a:r>
            <a:r>
              <a:rPr lang="en-US" u="sng" dirty="0" smtClean="0"/>
              <a:t>Solubility Enhancers</a:t>
            </a:r>
            <a:endParaRPr lang="ar-IQ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340769"/>
            <a:ext cx="8229600" cy="1872207"/>
          </a:xfrm>
        </p:spPr>
        <p:txBody>
          <a:bodyPr>
            <a:normAutofit fontScale="92500" lnSpcReduction="10000"/>
          </a:bodyPr>
          <a:lstStyle/>
          <a:p>
            <a:pPr algn="just" rtl="0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Proteins</a:t>
            </a:r>
            <a:r>
              <a:rPr lang="en-US" dirty="0" smtClean="0"/>
              <a:t>, in particular those that are non-glycosylated, may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have a tendency to aggregate and precipitate</a:t>
            </a:r>
            <a:r>
              <a:rPr lang="en-US" dirty="0" smtClean="0"/>
              <a:t>.</a:t>
            </a:r>
          </a:p>
          <a:p>
            <a:pPr marL="0" indent="0" algn="just" rtl="0">
              <a:buNone/>
            </a:pPr>
            <a:endParaRPr lang="en-US" dirty="0" smtClean="0"/>
          </a:p>
          <a:p>
            <a:pPr algn="just" rtl="0"/>
            <a:r>
              <a:rPr lang="en-US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Approaches</a:t>
            </a:r>
            <a:r>
              <a:rPr lang="en-US" dirty="0" smtClean="0"/>
              <a:t> that can be used </a:t>
            </a:r>
            <a:r>
              <a:rPr lang="en-US" b="1" dirty="0" smtClean="0">
                <a:solidFill>
                  <a:srgbClr val="7030A0"/>
                </a:solidFill>
              </a:rPr>
              <a:t>to enhance solubility </a:t>
            </a:r>
            <a:r>
              <a:rPr lang="en-US" dirty="0" smtClean="0"/>
              <a:t>include: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45426524"/>
              </p:ext>
            </p:extLst>
          </p:nvPr>
        </p:nvGraphicFramePr>
        <p:xfrm>
          <a:off x="467544" y="2924944"/>
          <a:ext cx="756084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74848" y="762963"/>
            <a:ext cx="8229600" cy="3600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 rtl="0"/>
            <a:r>
              <a:rPr lang="en-GB" dirty="0" smtClean="0"/>
              <a:t>Tissue </a:t>
            </a:r>
            <a:r>
              <a:rPr lang="en-GB" dirty="0" err="1" smtClean="0"/>
              <a:t>plasminogen</a:t>
            </a:r>
            <a:r>
              <a:rPr lang="en-GB" dirty="0" smtClean="0"/>
              <a:t> activator (abbreviated </a:t>
            </a:r>
            <a:r>
              <a:rPr lang="en-GB" dirty="0" err="1" smtClean="0"/>
              <a:t>tPA</a:t>
            </a:r>
            <a:r>
              <a:rPr lang="en-GB" dirty="0" smtClean="0"/>
              <a:t> or PLAT) is a </a:t>
            </a:r>
            <a:r>
              <a:rPr lang="en-GB" u="sng" dirty="0" smtClean="0">
                <a:hlinkClick r:id="rId2" tooltip="Protein"/>
              </a:rPr>
              <a:t>protein</a:t>
            </a:r>
            <a:r>
              <a:rPr lang="en-GB" dirty="0" smtClean="0"/>
              <a:t> involved in the breakdown of blood </a:t>
            </a:r>
            <a:r>
              <a:rPr lang="en-GB" u="sng" dirty="0" smtClean="0">
                <a:hlinkClick r:id="rId3" tooltip="Clot"/>
              </a:rPr>
              <a:t>clots</a:t>
            </a:r>
            <a:r>
              <a:rPr lang="en-GB" dirty="0" smtClean="0"/>
              <a:t>. </a:t>
            </a:r>
          </a:p>
          <a:p>
            <a:pPr algn="just" rtl="0"/>
            <a:r>
              <a:rPr lang="en-GB" dirty="0" smtClean="0"/>
              <a:t> As an </a:t>
            </a:r>
            <a:r>
              <a:rPr lang="en-GB" u="sng" dirty="0" smtClean="0">
                <a:hlinkClick r:id="rId4" tooltip="Enzyme"/>
              </a:rPr>
              <a:t>enzyme</a:t>
            </a:r>
            <a:r>
              <a:rPr lang="en-GB" dirty="0" smtClean="0"/>
              <a:t>, it </a:t>
            </a:r>
            <a:r>
              <a:rPr lang="en-GB" u="sng" dirty="0" smtClean="0">
                <a:hlinkClick r:id="rId5" tooltip="Catalysis"/>
              </a:rPr>
              <a:t>catalyzes</a:t>
            </a:r>
            <a:r>
              <a:rPr lang="en-GB" dirty="0" smtClean="0"/>
              <a:t> the conversion of </a:t>
            </a:r>
            <a:r>
              <a:rPr lang="en-GB" u="sng" dirty="0" err="1" smtClean="0">
                <a:hlinkClick r:id="rId6" tooltip="Plasminogen"/>
              </a:rPr>
              <a:t>plasminogen</a:t>
            </a:r>
            <a:r>
              <a:rPr lang="en-GB" dirty="0" smtClean="0"/>
              <a:t> to </a:t>
            </a:r>
            <a:r>
              <a:rPr lang="en-GB" u="sng" dirty="0" err="1" smtClean="0">
                <a:hlinkClick r:id="rId7" tooltip="Plasmin"/>
              </a:rPr>
              <a:t>plasmin</a:t>
            </a:r>
            <a:r>
              <a:rPr lang="en-GB" dirty="0" smtClean="0"/>
              <a:t>, the major enzyme responsible for clot breakdown.</a:t>
            </a:r>
          </a:p>
          <a:p>
            <a:pPr algn="just" rtl="0"/>
            <a:r>
              <a:rPr lang="en-GB" dirty="0" smtClean="0"/>
              <a:t> Because it works on the </a:t>
            </a:r>
            <a:r>
              <a:rPr lang="en-GB" u="sng" dirty="0" smtClean="0">
                <a:hlinkClick r:id="rId8" tooltip="Clotting system"/>
              </a:rPr>
              <a:t>clotting system</a:t>
            </a:r>
            <a:r>
              <a:rPr lang="en-GB" dirty="0" smtClean="0"/>
              <a:t>, </a:t>
            </a:r>
            <a:r>
              <a:rPr lang="en-GB" dirty="0" err="1" smtClean="0"/>
              <a:t>tPA</a:t>
            </a:r>
            <a:r>
              <a:rPr lang="en-GB" dirty="0" smtClean="0"/>
              <a:t> is used in </a:t>
            </a:r>
            <a:r>
              <a:rPr lang="en-GB" u="sng" dirty="0" smtClean="0">
                <a:hlinkClick r:id="rId9" tooltip="Clinical medicine"/>
              </a:rPr>
              <a:t>clinical medicine</a:t>
            </a:r>
            <a:r>
              <a:rPr lang="en-GB" dirty="0" smtClean="0"/>
              <a:t> to treat embolic or thrombotic </a:t>
            </a:r>
            <a:r>
              <a:rPr lang="en-GB" u="sng" dirty="0" smtClean="0">
                <a:hlinkClick r:id="rId10" tooltip="Stroke"/>
              </a:rPr>
              <a:t>stroke</a:t>
            </a:r>
            <a:r>
              <a:rPr lang="en-GB" dirty="0" smtClean="0"/>
              <a:t>. </a:t>
            </a:r>
          </a:p>
          <a:p>
            <a:pPr algn="just" rtl="0"/>
            <a:r>
              <a:rPr lang="en-US" dirty="0" err="1" smtClean="0"/>
              <a:t>tPA</a:t>
            </a:r>
            <a:r>
              <a:rPr lang="en-US" dirty="0" smtClean="0"/>
              <a:t> may be manufactured using </a:t>
            </a:r>
            <a:r>
              <a:rPr lang="en-US" u="sng" dirty="0" smtClean="0">
                <a:hlinkClick r:id="rId11" tooltip="Recombinant DNA"/>
              </a:rPr>
              <a:t>recombinant</a:t>
            </a:r>
            <a:r>
              <a:rPr lang="en-US" dirty="0" smtClean="0"/>
              <a:t> </a:t>
            </a:r>
            <a:r>
              <a:rPr lang="en-US" u="sng" dirty="0" smtClean="0">
                <a:hlinkClick r:id="rId12" tooltip="Biotechnology"/>
              </a:rPr>
              <a:t>biotechnology</a:t>
            </a:r>
            <a:r>
              <a:rPr lang="en-US" dirty="0" smtClean="0"/>
              <a:t> techniques. </a:t>
            </a:r>
            <a:r>
              <a:rPr lang="en-US" dirty="0" err="1" smtClean="0"/>
              <a:t>tPA</a:t>
            </a:r>
            <a:r>
              <a:rPr lang="en-US" dirty="0" smtClean="0"/>
              <a:t> created by this way may be referred to as recombinant tissue </a:t>
            </a:r>
            <a:r>
              <a:rPr lang="en-US" dirty="0" err="1" smtClean="0"/>
              <a:t>plasminogen</a:t>
            </a:r>
            <a:r>
              <a:rPr lang="en-US" dirty="0" smtClean="0"/>
              <a:t> activator (</a:t>
            </a:r>
            <a:r>
              <a:rPr lang="en-US" dirty="0" err="1" smtClean="0"/>
              <a:t>rtPA</a:t>
            </a:r>
            <a:r>
              <a:rPr lang="en-US" dirty="0" smtClean="0"/>
              <a:t>).</a:t>
            </a:r>
          </a:p>
          <a:p>
            <a:pPr algn="l" rtl="0"/>
            <a:endParaRPr lang="en-GB" dirty="0" smtClean="0"/>
          </a:p>
          <a:p>
            <a:pPr algn="l" rtl="0"/>
            <a:endParaRPr lang="ar-IQ" dirty="0"/>
          </a:p>
        </p:txBody>
      </p:sp>
      <p:sp>
        <p:nvSpPr>
          <p:cNvPr id="3" name="TextBox 2"/>
          <p:cNvSpPr txBox="1"/>
          <p:nvPr/>
        </p:nvSpPr>
        <p:spPr>
          <a:xfrm>
            <a:off x="3311860" y="109439"/>
            <a:ext cx="2376264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GB" sz="3200" dirty="0" smtClean="0"/>
              <a:t>Notes</a:t>
            </a:r>
            <a:endParaRPr lang="ar-IQ" sz="3200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23528" y="4552122"/>
            <a:ext cx="8352928" cy="20452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b="1" dirty="0" smtClean="0"/>
              <a:t>Interleukin 2</a:t>
            </a:r>
            <a:r>
              <a:rPr lang="en-GB" dirty="0" smtClean="0"/>
              <a:t> (</a:t>
            </a:r>
            <a:r>
              <a:rPr lang="en-GB" b="1" dirty="0" smtClean="0"/>
              <a:t>IL-2</a:t>
            </a:r>
            <a:r>
              <a:rPr lang="en-GB" dirty="0" smtClean="0"/>
              <a:t>) is an </a:t>
            </a:r>
            <a:r>
              <a:rPr lang="en-GB" u="sng" dirty="0" smtClean="0">
                <a:hlinkClick r:id="rId13" tooltip="Interleukin"/>
              </a:rPr>
              <a:t>interleukin</a:t>
            </a:r>
            <a:r>
              <a:rPr lang="en-GB" dirty="0" smtClean="0"/>
              <a:t>, a type of </a:t>
            </a:r>
            <a:r>
              <a:rPr lang="en-GB" u="sng" dirty="0" smtClean="0">
                <a:hlinkClick r:id="rId14" tooltip="Cytokine"/>
              </a:rPr>
              <a:t>cytokine</a:t>
            </a:r>
            <a:r>
              <a:rPr lang="en-GB" dirty="0" smtClean="0"/>
              <a:t> signalling molecule in the </a:t>
            </a:r>
            <a:r>
              <a:rPr lang="en-GB" u="sng" dirty="0" smtClean="0">
                <a:hlinkClick r:id="rId15" tooltip="Immune system"/>
              </a:rPr>
              <a:t>immune system</a:t>
            </a:r>
            <a:r>
              <a:rPr lang="en-GB" dirty="0" smtClean="0"/>
              <a:t>. </a:t>
            </a:r>
          </a:p>
          <a:p>
            <a:pPr algn="just"/>
            <a:r>
              <a:rPr lang="en-GB" dirty="0" smtClean="0"/>
              <a:t>It is a protein that regulates the activities of </a:t>
            </a:r>
            <a:r>
              <a:rPr lang="en-GB" u="sng" dirty="0" smtClean="0">
                <a:hlinkClick r:id="rId16" tooltip="White blood cell"/>
              </a:rPr>
              <a:t>white blood cells</a:t>
            </a:r>
            <a:r>
              <a:rPr lang="en-GB" dirty="0" smtClean="0"/>
              <a:t> (leukocytes, often </a:t>
            </a:r>
            <a:r>
              <a:rPr lang="en-GB" u="sng" dirty="0" smtClean="0">
                <a:hlinkClick r:id="rId17" tooltip="Lymphocyte"/>
              </a:rPr>
              <a:t>lymphocytes</a:t>
            </a:r>
            <a:r>
              <a:rPr lang="en-GB" dirty="0" smtClean="0"/>
              <a:t>) that are responsible for immunity.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4830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58180" y="2132856"/>
            <a:ext cx="7467600" cy="28369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 rtl="0">
              <a:buNone/>
            </a:pPr>
            <a:r>
              <a:rPr lang="en-US" b="1" dirty="0" smtClean="0"/>
              <a:t>The mechanism of action of these solubility enhancers </a:t>
            </a:r>
            <a:endParaRPr lang="en-US" b="1" dirty="0"/>
          </a:p>
          <a:p>
            <a:pPr algn="ctr" rtl="0"/>
            <a:endParaRPr lang="en-US" b="1" dirty="0"/>
          </a:p>
          <a:p>
            <a:pPr algn="just" rtl="0"/>
            <a:endParaRPr lang="en-US" b="1" dirty="0" smtClean="0"/>
          </a:p>
          <a:p>
            <a:pPr marL="0" indent="0" algn="ctr" rtl="0">
              <a:buNone/>
            </a:pPr>
            <a:r>
              <a:rPr lang="en-US" dirty="0" smtClean="0"/>
              <a:t>Type of enhancer and protein involved and is not always fully understood.</a:t>
            </a:r>
          </a:p>
          <a:p>
            <a:pPr algn="l" rtl="0"/>
            <a:endParaRPr lang="ar-IQ" dirty="0"/>
          </a:p>
        </p:txBody>
      </p:sp>
      <p:sp>
        <p:nvSpPr>
          <p:cNvPr id="3" name="Down Arrow 2"/>
          <p:cNvSpPr/>
          <p:nvPr/>
        </p:nvSpPr>
        <p:spPr>
          <a:xfrm>
            <a:off x="4211960" y="3073606"/>
            <a:ext cx="3600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16016" y="3212976"/>
            <a:ext cx="144783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depends 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683568" y="1484784"/>
          <a:ext cx="8003232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95536" y="335997"/>
            <a:ext cx="79208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Figure 1: Shows the effect of arginine concentration on the solubility of t-PA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alteplase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 at pH 7.2 and 25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410463" y="1484784"/>
            <a:ext cx="5389972" cy="5204321"/>
            <a:chOff x="3410463" y="1484784"/>
            <a:chExt cx="5389972" cy="5204321"/>
          </a:xfrm>
        </p:grpSpPr>
        <p:sp>
          <p:nvSpPr>
            <p:cNvPr id="4" name="TextBox 3"/>
            <p:cNvSpPr txBox="1"/>
            <p:nvPr/>
          </p:nvSpPr>
          <p:spPr>
            <a:xfrm>
              <a:off x="3410463" y="6381328"/>
              <a:ext cx="2323073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GB" sz="1400" dirty="0" err="1" smtClean="0"/>
                <a:t>Arginine</a:t>
              </a:r>
              <a:r>
                <a:rPr lang="en-GB" sz="1400" dirty="0" smtClean="0"/>
                <a:t>-phosphate (M) </a:t>
              </a:r>
              <a:endParaRPr lang="ar-IQ" sz="1400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516216" y="1484784"/>
              <a:ext cx="2284219" cy="3357954"/>
              <a:chOff x="6516216" y="1484784"/>
              <a:chExt cx="2284219" cy="3357954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6516216" y="1484784"/>
                <a:ext cx="1447832" cy="26161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algn="l" rtl="0"/>
                <a:r>
                  <a:rPr lang="en-GB" sz="1100" dirty="0" smtClean="0"/>
                  <a:t>A : type I </a:t>
                </a:r>
                <a:r>
                  <a:rPr lang="en-GB" sz="1100" dirty="0" err="1" smtClean="0"/>
                  <a:t>alteplase</a:t>
                </a:r>
                <a:endParaRPr lang="ar-IQ" sz="11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948264" y="4581128"/>
                <a:ext cx="1471877" cy="26161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algn="l" rtl="0"/>
                <a:r>
                  <a:rPr lang="en-GB" sz="1100" dirty="0" smtClean="0"/>
                  <a:t>B : type II </a:t>
                </a:r>
                <a:r>
                  <a:rPr lang="en-GB" sz="1100" dirty="0" err="1" smtClean="0"/>
                  <a:t>alteplase</a:t>
                </a:r>
                <a:endParaRPr lang="ar-IQ" sz="11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732240" y="2780928"/>
                <a:ext cx="2068195" cy="43088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 algn="l"/>
                <a:r>
                  <a:rPr lang="en-GB" sz="1100" dirty="0" smtClean="0"/>
                  <a:t>C : 50:50 mixture of</a:t>
                </a:r>
              </a:p>
              <a:p>
                <a:r>
                  <a:rPr lang="en-GB" sz="1100" dirty="0" smtClean="0"/>
                  <a:t> type I and  type II </a:t>
                </a:r>
                <a:r>
                  <a:rPr lang="en-GB" sz="1100" dirty="0" err="1" smtClean="0"/>
                  <a:t>alteplase</a:t>
                </a:r>
                <a:endParaRPr lang="ar-IQ" sz="11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4536504"/>
          </a:xfrm>
        </p:spPr>
        <p:txBody>
          <a:bodyPr>
            <a:normAutofit/>
          </a:bodyPr>
          <a:lstStyle/>
          <a:p>
            <a:pPr algn="just" rtl="0"/>
            <a:r>
              <a:rPr lang="en-US" dirty="0" smtClean="0"/>
              <a:t>In the above examples </a:t>
            </a:r>
            <a:r>
              <a:rPr lang="en-US" b="1" dirty="0" smtClean="0">
                <a:solidFill>
                  <a:srgbClr val="00B050"/>
                </a:solidFill>
              </a:rPr>
              <a:t>aggregation</a:t>
            </a:r>
            <a:r>
              <a:rPr lang="en-US" dirty="0" smtClean="0"/>
              <a:t> is physical in nature, i.e. </a:t>
            </a:r>
            <a:r>
              <a:rPr lang="en-US" b="1" dirty="0" smtClean="0">
                <a:solidFill>
                  <a:srgbClr val="FF0000"/>
                </a:solidFill>
              </a:rPr>
              <a:t>based on hydrophobic and/ or electrostatic interactions between molecules.</a:t>
            </a:r>
          </a:p>
          <a:p>
            <a:pPr marL="0" indent="0" algn="just" rtl="0">
              <a:buNone/>
            </a:pPr>
            <a:endParaRPr lang="en-US" dirty="0" smtClean="0"/>
          </a:p>
          <a:p>
            <a:pPr marL="0" indent="0" algn="ctr" rtl="0">
              <a:buNone/>
            </a:pPr>
            <a:r>
              <a:rPr lang="en-US" dirty="0" smtClean="0">
                <a:solidFill>
                  <a:srgbClr val="00B050"/>
                </a:solidFill>
              </a:rPr>
              <a:t>Formation of covalent bridges between molecules through disulfide bonds, and ester or amide linkages.</a:t>
            </a:r>
          </a:p>
          <a:p>
            <a:pPr marL="0" indent="0" algn="just" rtl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In these cases proper conditions should be found to avoid these chemical reactions (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the figure above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clearly indicates the dramatic effect of this basic amino acid on the apparent solubility of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t-PA</a:t>
            </a:r>
            <a:r>
              <a:rPr lang="en-US" dirty="0" smtClean="0"/>
              <a:t>).</a:t>
            </a:r>
            <a:endParaRPr lang="en-US" dirty="0"/>
          </a:p>
          <a:p>
            <a:pPr marL="0" indent="0" algn="ctr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  <p:sp>
        <p:nvSpPr>
          <p:cNvPr id="2" name="Down Arrow 1"/>
          <p:cNvSpPr/>
          <p:nvPr/>
        </p:nvSpPr>
        <p:spPr>
          <a:xfrm>
            <a:off x="4512754" y="2132856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821000" y="2142882"/>
            <a:ext cx="43633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 rot="10800000">
            <a:off x="4584762" y="3356992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79309" y="3388350"/>
            <a:ext cx="128338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avoid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7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rtl="0"/>
            <a:r>
              <a:rPr lang="en-US" sz="3100" dirty="0" smtClean="0">
                <a:solidFill>
                  <a:schemeClr val="tx1"/>
                </a:solidFill>
              </a:rPr>
              <a:t>3. </a:t>
            </a:r>
            <a:r>
              <a:rPr lang="en-US" sz="3100" u="sng" dirty="0" smtClean="0">
                <a:solidFill>
                  <a:schemeClr val="tx1"/>
                </a:solidFill>
              </a:rPr>
              <a:t>Anti-adsorption and anti-aggregation agents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7704856" cy="5040560"/>
          </a:xfrm>
        </p:spPr>
        <p:txBody>
          <a:bodyPr>
            <a:normAutofit fontScale="92500"/>
          </a:bodyPr>
          <a:lstStyle/>
          <a:p>
            <a:pPr algn="just" rtl="0"/>
            <a:r>
              <a:rPr lang="en-US" b="1" dirty="0" smtClean="0">
                <a:solidFill>
                  <a:srgbClr val="7030A0"/>
                </a:solidFill>
              </a:rPr>
              <a:t>Anti-adsorption agents </a:t>
            </a:r>
            <a:r>
              <a:rPr lang="en-US" dirty="0" smtClean="0"/>
              <a:t>(</a:t>
            </a:r>
            <a:r>
              <a:rPr lang="en-US" b="1" dirty="0" smtClean="0"/>
              <a:t>added to </a:t>
            </a:r>
            <a:r>
              <a:rPr lang="en-US" b="1" u="sng" dirty="0" smtClean="0"/>
              <a:t>reduce adsorption of the active protein to interfaces</a:t>
            </a:r>
            <a:r>
              <a:rPr lang="en-US" dirty="0" smtClean="0"/>
              <a:t>).</a:t>
            </a:r>
          </a:p>
          <a:p>
            <a:pPr algn="just" rtl="0">
              <a:buNone/>
            </a:pP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Some </a:t>
            </a:r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proteins</a:t>
            </a:r>
            <a:r>
              <a:rPr lang="en-US" dirty="0" smtClean="0"/>
              <a:t> normally have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hydrophobic sites </a:t>
            </a:r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in the core</a:t>
            </a:r>
            <a:r>
              <a:rPr lang="en-US" dirty="0" smtClean="0"/>
              <a:t> structure.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They tend </a:t>
            </a:r>
            <a:r>
              <a:rPr lang="en-US" dirty="0"/>
              <a:t>to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expose hydrophobic sites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when an interface is present.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just" rtl="0">
              <a:buNone/>
            </a:pPr>
            <a:endParaRPr lang="en-US" dirty="0" smtClean="0"/>
          </a:p>
          <a:p>
            <a:pPr algn="just" rtl="0">
              <a:buFont typeface="Wingdings" pitchFamily="2" charset="2"/>
              <a:buChar char="v"/>
            </a:pPr>
            <a:r>
              <a:rPr lang="en-US" dirty="0" smtClean="0"/>
              <a:t>These </a:t>
            </a:r>
            <a:r>
              <a:rPr lang="en-US" b="1" dirty="0" smtClean="0"/>
              <a:t>interfaces</a:t>
            </a:r>
            <a:r>
              <a:rPr lang="en-US" dirty="0" smtClean="0"/>
              <a:t> can be </a:t>
            </a:r>
            <a:r>
              <a:rPr lang="en-US" b="1" dirty="0" smtClean="0">
                <a:solidFill>
                  <a:srgbClr val="00B050"/>
                </a:solidFill>
              </a:rPr>
              <a:t>water/air, water/container wall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rgbClr val="C00000"/>
                </a:solidFill>
              </a:rPr>
              <a:t>interfaces formed between the aqueous phase and utensils </a:t>
            </a:r>
            <a:r>
              <a:rPr lang="en-US" dirty="0" smtClean="0"/>
              <a:t>used to administer the drug (e.g. </a:t>
            </a:r>
            <a:r>
              <a:rPr lang="en-US" b="1" dirty="0" smtClean="0">
                <a:solidFill>
                  <a:srgbClr val="C00000"/>
                </a:solidFill>
              </a:rPr>
              <a:t>catheter, needle).</a:t>
            </a:r>
          </a:p>
          <a:p>
            <a:pPr algn="l" rtl="0">
              <a:buNone/>
            </a:pPr>
            <a:endParaRPr lang="ar-IQ" dirty="0"/>
          </a:p>
        </p:txBody>
      </p:sp>
      <p:sp>
        <p:nvSpPr>
          <p:cNvPr id="4" name="Down Arrow 3"/>
          <p:cNvSpPr/>
          <p:nvPr/>
        </p:nvSpPr>
        <p:spPr>
          <a:xfrm>
            <a:off x="4211960" y="3284984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3271</TotalTime>
  <Words>1195</Words>
  <Application>Microsoft Office PowerPoint</Application>
  <PresentationFormat>On-screen Show (4:3)</PresentationFormat>
  <Paragraphs>134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Oriel</vt:lpstr>
      <vt:lpstr>Lecture-3 </vt:lpstr>
      <vt:lpstr>PowerPoint Presentation</vt:lpstr>
      <vt:lpstr>components found in parenteral formulations of biotech products</vt:lpstr>
      <vt:lpstr>2. Solubility Enhancers</vt:lpstr>
      <vt:lpstr>PowerPoint Presentation</vt:lpstr>
      <vt:lpstr>PowerPoint Presentation</vt:lpstr>
      <vt:lpstr>PowerPoint Presentation</vt:lpstr>
      <vt:lpstr>PowerPoint Presentation</vt:lpstr>
      <vt:lpstr>3. Anti-adsorption and anti-aggregation agents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Insulin structure</vt:lpstr>
      <vt:lpstr>PowerPoint Presentation</vt:lpstr>
      <vt:lpstr>PowerPoint Presentation</vt:lpstr>
      <vt:lpstr>PowerPoint Presentation</vt:lpstr>
      <vt:lpstr>PowerPoint Presentation</vt:lpstr>
      <vt:lpstr>Schematic representation of insulin association in presence of zinc and phenolic antimicrobial preservatives</vt:lpstr>
      <vt:lpstr>T-state dimer and hexamer</vt:lpstr>
      <vt:lpstr>Schematic representation of insulin association in presence of zinc and phenolic antimicrobial preservatives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Lecture-3</dc:title>
  <dc:creator>hp pavilion</dc:creator>
  <cp:lastModifiedBy>anas alhamdany</cp:lastModifiedBy>
  <cp:revision>87</cp:revision>
  <dcterms:created xsi:type="dcterms:W3CDTF">2013-02-28T14:37:01Z</dcterms:created>
  <dcterms:modified xsi:type="dcterms:W3CDTF">2016-03-22T18:03:44Z</dcterms:modified>
</cp:coreProperties>
</file>