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2" r:id="rId4"/>
    <p:sldId id="270" r:id="rId5"/>
    <p:sldId id="257" r:id="rId6"/>
    <p:sldId id="258" r:id="rId7"/>
    <p:sldId id="259" r:id="rId8"/>
    <p:sldId id="260" r:id="rId9"/>
    <p:sldId id="261" r:id="rId10"/>
    <p:sldId id="274" r:id="rId11"/>
    <p:sldId id="262" r:id="rId12"/>
    <p:sldId id="263" r:id="rId13"/>
    <p:sldId id="26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65" r:id="rId27"/>
    <p:sldId id="266" r:id="rId28"/>
    <p:sldId id="267" r:id="rId29"/>
    <p:sldId id="268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7A23D-1903-4423-B37F-3CBF6A9FD20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A43245-B2B0-489A-9BC4-D451748A63EA}">
      <dgm:prSet/>
      <dgm:spPr/>
      <dgm:t>
        <a:bodyPr/>
        <a:lstStyle/>
        <a:p>
          <a:pPr rtl="0"/>
          <a:r>
            <a:rPr lang="en-US" b="1" dirty="0" smtClean="0"/>
            <a:t>The fluid velocity at a given instant may be expressed as the vector sum of its component in the X, Y and Z direction.</a:t>
          </a:r>
          <a:endParaRPr lang="en-US" dirty="0"/>
        </a:p>
      </dgm:t>
    </dgm:pt>
    <dgm:pt modelId="{2AEBC830-B68B-4D30-9D5A-87019D088FA6}" type="parTrans" cxnId="{100A02C2-847E-4FAA-918B-671A93F6A962}">
      <dgm:prSet/>
      <dgm:spPr/>
      <dgm:t>
        <a:bodyPr/>
        <a:lstStyle/>
        <a:p>
          <a:endParaRPr lang="en-US"/>
        </a:p>
      </dgm:t>
    </dgm:pt>
    <dgm:pt modelId="{9AAADBE8-C026-45F0-A441-DACF05AE2487}" type="sibTrans" cxnId="{100A02C2-847E-4FAA-918B-671A93F6A962}">
      <dgm:prSet/>
      <dgm:spPr/>
      <dgm:t>
        <a:bodyPr/>
        <a:lstStyle/>
        <a:p>
          <a:endParaRPr lang="en-US"/>
        </a:p>
      </dgm:t>
    </dgm:pt>
    <dgm:pt modelId="{9BBF7A2E-CB8B-4659-A2B7-1D7833C41466}">
      <dgm:prSet/>
      <dgm:spPr/>
      <dgm:t>
        <a:bodyPr/>
        <a:lstStyle/>
        <a:p>
          <a:pPr rtl="0"/>
          <a:r>
            <a:rPr lang="en-US" b="1" smtClean="0"/>
            <a:t>In turbulent flow, the fluid has a different instantaneous velocities at different location at same instant in time.</a:t>
          </a:r>
          <a:endParaRPr lang="en-US"/>
        </a:p>
      </dgm:t>
    </dgm:pt>
    <dgm:pt modelId="{684729C9-7664-47E5-B30D-7EEB2AF3B117}" type="parTrans" cxnId="{53DDA055-846B-4137-8ABA-620ED9FE36AD}">
      <dgm:prSet/>
      <dgm:spPr/>
      <dgm:t>
        <a:bodyPr/>
        <a:lstStyle/>
        <a:p>
          <a:endParaRPr lang="en-US"/>
        </a:p>
      </dgm:t>
    </dgm:pt>
    <dgm:pt modelId="{C3CAF352-3F8D-482C-BA6F-B258E315B464}" type="sibTrans" cxnId="{53DDA055-846B-4137-8ABA-620ED9FE36AD}">
      <dgm:prSet/>
      <dgm:spPr/>
      <dgm:t>
        <a:bodyPr/>
        <a:lstStyle/>
        <a:p>
          <a:endParaRPr lang="en-US"/>
        </a:p>
      </dgm:t>
    </dgm:pt>
    <dgm:pt modelId="{DE98B0C7-22A2-4FC7-950D-992D6B9CCC5B}" type="pres">
      <dgm:prSet presAssocID="{BB87A23D-1903-4423-B37F-3CBF6A9FD20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7F9951-2321-4CF4-BBC3-53AF54F847BB}" type="pres">
      <dgm:prSet presAssocID="{2CA43245-B2B0-489A-9BC4-D451748A63EA}" presName="circle1" presStyleLbl="node1" presStyleIdx="0" presStyleCnt="2"/>
      <dgm:spPr/>
    </dgm:pt>
    <dgm:pt modelId="{94D5C3E0-16E7-4EE6-95D1-856E2DA9E5E4}" type="pres">
      <dgm:prSet presAssocID="{2CA43245-B2B0-489A-9BC4-D451748A63EA}" presName="space" presStyleCnt="0"/>
      <dgm:spPr/>
    </dgm:pt>
    <dgm:pt modelId="{63A6407F-767C-4708-8AFF-40DEF2DA8ABC}" type="pres">
      <dgm:prSet presAssocID="{2CA43245-B2B0-489A-9BC4-D451748A63EA}" presName="rect1" presStyleLbl="alignAcc1" presStyleIdx="0" presStyleCnt="2" custLinFactNeighborY="-5158"/>
      <dgm:spPr/>
      <dgm:t>
        <a:bodyPr/>
        <a:lstStyle/>
        <a:p>
          <a:endParaRPr lang="en-US"/>
        </a:p>
      </dgm:t>
    </dgm:pt>
    <dgm:pt modelId="{4FA3E0DB-AD4C-4861-A78F-3C44EB03FBC9}" type="pres">
      <dgm:prSet presAssocID="{9BBF7A2E-CB8B-4659-A2B7-1D7833C41466}" presName="vertSpace2" presStyleLbl="node1" presStyleIdx="0" presStyleCnt="2"/>
      <dgm:spPr/>
    </dgm:pt>
    <dgm:pt modelId="{E11B4083-8593-4A08-A8A7-211C923DA641}" type="pres">
      <dgm:prSet presAssocID="{9BBF7A2E-CB8B-4659-A2B7-1D7833C41466}" presName="circle2" presStyleLbl="node1" presStyleIdx="1" presStyleCnt="2"/>
      <dgm:spPr/>
    </dgm:pt>
    <dgm:pt modelId="{43259EAA-73DF-4E83-ACCD-279EEAA06834}" type="pres">
      <dgm:prSet presAssocID="{9BBF7A2E-CB8B-4659-A2B7-1D7833C41466}" presName="rect2" presStyleLbl="alignAcc1" presStyleIdx="1" presStyleCnt="2"/>
      <dgm:spPr/>
      <dgm:t>
        <a:bodyPr/>
        <a:lstStyle/>
        <a:p>
          <a:endParaRPr lang="en-US"/>
        </a:p>
      </dgm:t>
    </dgm:pt>
    <dgm:pt modelId="{7458DF82-F2BD-4133-8254-633637E4159F}" type="pres">
      <dgm:prSet presAssocID="{2CA43245-B2B0-489A-9BC4-D451748A63EA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7CB76-2CC3-4222-89E0-B3F838C5248B}" type="pres">
      <dgm:prSet presAssocID="{9BBF7A2E-CB8B-4659-A2B7-1D7833C4146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6A4A9D-37AB-4C32-9555-02323C9F3657}" type="presOf" srcId="{BB87A23D-1903-4423-B37F-3CBF6A9FD20A}" destId="{DE98B0C7-22A2-4FC7-950D-992D6B9CCC5B}" srcOrd="0" destOrd="0" presId="urn:microsoft.com/office/officeart/2005/8/layout/target3"/>
    <dgm:cxn modelId="{D76617CA-04DB-4415-AA72-69CEF4CEB9B3}" type="presOf" srcId="{9BBF7A2E-CB8B-4659-A2B7-1D7833C41466}" destId="{0147CB76-2CC3-4222-89E0-B3F838C5248B}" srcOrd="1" destOrd="0" presId="urn:microsoft.com/office/officeart/2005/8/layout/target3"/>
    <dgm:cxn modelId="{F29092F8-EE05-48C5-9DD9-5894FA525E55}" type="presOf" srcId="{2CA43245-B2B0-489A-9BC4-D451748A63EA}" destId="{63A6407F-767C-4708-8AFF-40DEF2DA8ABC}" srcOrd="0" destOrd="0" presId="urn:microsoft.com/office/officeart/2005/8/layout/target3"/>
    <dgm:cxn modelId="{100A02C2-847E-4FAA-918B-671A93F6A962}" srcId="{BB87A23D-1903-4423-B37F-3CBF6A9FD20A}" destId="{2CA43245-B2B0-489A-9BC4-D451748A63EA}" srcOrd="0" destOrd="0" parTransId="{2AEBC830-B68B-4D30-9D5A-87019D088FA6}" sibTransId="{9AAADBE8-C026-45F0-A441-DACF05AE2487}"/>
    <dgm:cxn modelId="{4DF65651-FC59-4A6A-854C-4A40D4FDFEB4}" type="presOf" srcId="{9BBF7A2E-CB8B-4659-A2B7-1D7833C41466}" destId="{43259EAA-73DF-4E83-ACCD-279EEAA06834}" srcOrd="0" destOrd="0" presId="urn:microsoft.com/office/officeart/2005/8/layout/target3"/>
    <dgm:cxn modelId="{53DDA055-846B-4137-8ABA-620ED9FE36AD}" srcId="{BB87A23D-1903-4423-B37F-3CBF6A9FD20A}" destId="{9BBF7A2E-CB8B-4659-A2B7-1D7833C41466}" srcOrd="1" destOrd="0" parTransId="{684729C9-7664-47E5-B30D-7EEB2AF3B117}" sibTransId="{C3CAF352-3F8D-482C-BA6F-B258E315B464}"/>
    <dgm:cxn modelId="{400E6407-B813-47BF-BAC5-96C7A7EA793F}" type="presOf" srcId="{2CA43245-B2B0-489A-9BC4-D451748A63EA}" destId="{7458DF82-F2BD-4133-8254-633637E4159F}" srcOrd="1" destOrd="0" presId="urn:microsoft.com/office/officeart/2005/8/layout/target3"/>
    <dgm:cxn modelId="{5602F521-1D16-4F91-872C-B994E9E0A58E}" type="presParOf" srcId="{DE98B0C7-22A2-4FC7-950D-992D6B9CCC5B}" destId="{8F7F9951-2321-4CF4-BBC3-53AF54F847BB}" srcOrd="0" destOrd="0" presId="urn:microsoft.com/office/officeart/2005/8/layout/target3"/>
    <dgm:cxn modelId="{57B65E9D-30AF-4589-852D-E2440E10AF55}" type="presParOf" srcId="{DE98B0C7-22A2-4FC7-950D-992D6B9CCC5B}" destId="{94D5C3E0-16E7-4EE6-95D1-856E2DA9E5E4}" srcOrd="1" destOrd="0" presId="urn:microsoft.com/office/officeart/2005/8/layout/target3"/>
    <dgm:cxn modelId="{099637CD-D3D7-4FA1-A6A1-8C6EDF17B2B2}" type="presParOf" srcId="{DE98B0C7-22A2-4FC7-950D-992D6B9CCC5B}" destId="{63A6407F-767C-4708-8AFF-40DEF2DA8ABC}" srcOrd="2" destOrd="0" presId="urn:microsoft.com/office/officeart/2005/8/layout/target3"/>
    <dgm:cxn modelId="{A9F767FE-07E6-43C1-9B41-AE9CD1A68426}" type="presParOf" srcId="{DE98B0C7-22A2-4FC7-950D-992D6B9CCC5B}" destId="{4FA3E0DB-AD4C-4861-A78F-3C44EB03FBC9}" srcOrd="3" destOrd="0" presId="urn:microsoft.com/office/officeart/2005/8/layout/target3"/>
    <dgm:cxn modelId="{9AC6B407-7330-4192-A60F-F49EE9B42B3F}" type="presParOf" srcId="{DE98B0C7-22A2-4FC7-950D-992D6B9CCC5B}" destId="{E11B4083-8593-4A08-A8A7-211C923DA641}" srcOrd="4" destOrd="0" presId="urn:microsoft.com/office/officeart/2005/8/layout/target3"/>
    <dgm:cxn modelId="{083F147A-780D-4E71-B962-0CA7A11C2E54}" type="presParOf" srcId="{DE98B0C7-22A2-4FC7-950D-992D6B9CCC5B}" destId="{43259EAA-73DF-4E83-ACCD-279EEAA06834}" srcOrd="5" destOrd="0" presId="urn:microsoft.com/office/officeart/2005/8/layout/target3"/>
    <dgm:cxn modelId="{0FEFF892-D3EB-4D10-B7B8-85B02DD15D47}" type="presParOf" srcId="{DE98B0C7-22A2-4FC7-950D-992D6B9CCC5B}" destId="{7458DF82-F2BD-4133-8254-633637E4159F}" srcOrd="6" destOrd="0" presId="urn:microsoft.com/office/officeart/2005/8/layout/target3"/>
    <dgm:cxn modelId="{43BF3BA7-9759-4A28-AE25-0917C64745AA}" type="presParOf" srcId="{DE98B0C7-22A2-4FC7-950D-992D6B9CCC5B}" destId="{0147CB76-2CC3-4222-89E0-B3F838C5248B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CD2BC-2A89-4672-A5BB-B3EEEA96DDD4}" type="doc">
      <dgm:prSet loTypeId="urn:microsoft.com/office/officeart/2008/layout/VerticalAccen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58CBE5-3B30-41C4-9CEB-4DA818738670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Larger eddies breakup forming smaller and smaller size eddies until are no longer distinguished.</a:t>
          </a:r>
          <a:endParaRPr lang="en-US" dirty="0"/>
        </a:p>
      </dgm:t>
    </dgm:pt>
    <dgm:pt modelId="{1968928B-1080-472D-929A-DA5DED16D49D}" type="parTrans" cxnId="{F8978D62-FD4A-4EC1-84E5-EAA21FB87497}">
      <dgm:prSet/>
      <dgm:spPr/>
      <dgm:t>
        <a:bodyPr/>
        <a:lstStyle/>
        <a:p>
          <a:endParaRPr lang="en-US"/>
        </a:p>
      </dgm:t>
    </dgm:pt>
    <dgm:pt modelId="{7060ED8E-93DE-4B54-A447-BE0EF36A96A4}" type="sibTrans" cxnId="{F8978D62-FD4A-4EC1-84E5-EAA21FB87497}">
      <dgm:prSet/>
      <dgm:spPr/>
      <dgm:t>
        <a:bodyPr/>
        <a:lstStyle/>
        <a:p>
          <a:endParaRPr lang="en-US"/>
        </a:p>
      </dgm:t>
    </dgm:pt>
    <dgm:pt modelId="{0F919E25-1DCF-4617-A31E-58B93A0A41C8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Size of distribution of eddies with turbulent region known as </a:t>
          </a:r>
          <a:r>
            <a:rPr lang="en-US" b="1" dirty="0" smtClean="0">
              <a:solidFill>
                <a:srgbClr val="C00000"/>
              </a:solidFill>
            </a:rPr>
            <a:t>(scale of turbulence).</a:t>
          </a:r>
          <a:endParaRPr lang="en-US" dirty="0">
            <a:solidFill>
              <a:srgbClr val="C00000"/>
            </a:solidFill>
          </a:endParaRPr>
        </a:p>
      </dgm:t>
    </dgm:pt>
    <dgm:pt modelId="{2C24E6F3-3EB6-49D3-B13D-431445338B51}" type="parTrans" cxnId="{62F46AF1-72FF-42B0-B855-583664825620}">
      <dgm:prSet/>
      <dgm:spPr/>
      <dgm:t>
        <a:bodyPr/>
        <a:lstStyle/>
        <a:p>
          <a:endParaRPr lang="en-US"/>
        </a:p>
      </dgm:t>
    </dgm:pt>
    <dgm:pt modelId="{98B242CD-5AC2-4F87-97EA-D94C8B873661}" type="sibTrans" cxnId="{62F46AF1-72FF-42B0-B855-583664825620}">
      <dgm:prSet/>
      <dgm:spPr/>
      <dgm:t>
        <a:bodyPr/>
        <a:lstStyle/>
        <a:p>
          <a:endParaRPr lang="en-US"/>
        </a:p>
      </dgm:t>
    </dgm:pt>
    <dgm:pt modelId="{D05B4471-A5F4-4853-905B-CABAF63F694E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</a:rPr>
            <a:t>Turbulent flow visualized as (eddies) </a:t>
          </a:r>
          <a:r>
            <a:rPr lang="en-US" b="1" dirty="0" smtClean="0"/>
            <a:t>with various sizes [portion of fluid moving as a unit in a direction contrary to that of general flow].</a:t>
          </a:r>
          <a:endParaRPr lang="en-US" dirty="0"/>
        </a:p>
      </dgm:t>
    </dgm:pt>
    <dgm:pt modelId="{265B0DF0-1082-447C-8D42-ED5401877CA9}" type="sibTrans" cxnId="{7A80DD6C-12EC-437D-BA83-7C49A4AB5DD2}">
      <dgm:prSet/>
      <dgm:spPr/>
      <dgm:t>
        <a:bodyPr/>
        <a:lstStyle/>
        <a:p>
          <a:endParaRPr lang="en-US"/>
        </a:p>
      </dgm:t>
    </dgm:pt>
    <dgm:pt modelId="{DF1BF1D8-7FB1-48E9-AF3D-B3BDC5788C9E}" type="parTrans" cxnId="{7A80DD6C-12EC-437D-BA83-7C49A4AB5DD2}">
      <dgm:prSet/>
      <dgm:spPr/>
      <dgm:t>
        <a:bodyPr/>
        <a:lstStyle/>
        <a:p>
          <a:endParaRPr lang="en-US"/>
        </a:p>
      </dgm:t>
    </dgm:pt>
    <dgm:pt modelId="{C48DCE22-42B4-40A3-8C91-8D02010A57B7}" type="pres">
      <dgm:prSet presAssocID="{BD6CD2BC-2A89-4672-A5BB-B3EEEA96DDD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D714A493-9D90-43F3-9215-97104E7D132E}" type="pres">
      <dgm:prSet presAssocID="{D05B4471-A5F4-4853-905B-CABAF63F694E}" presName="parenttextcomposite" presStyleCnt="0"/>
      <dgm:spPr/>
    </dgm:pt>
    <dgm:pt modelId="{995EC9EC-6017-4A51-9DD0-35BF4FF3EC82}" type="pres">
      <dgm:prSet presAssocID="{D05B4471-A5F4-4853-905B-CABAF63F694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8C1F9-D21F-4B97-AA52-C6573CFC6BC6}" type="pres">
      <dgm:prSet presAssocID="{D05B4471-A5F4-4853-905B-CABAF63F694E}" presName="parallelogramComposite" presStyleCnt="0"/>
      <dgm:spPr/>
    </dgm:pt>
    <dgm:pt modelId="{9E318997-EF75-460F-93B2-3A1979A6BBBB}" type="pres">
      <dgm:prSet presAssocID="{D05B4471-A5F4-4853-905B-CABAF63F694E}" presName="parallelogram1" presStyleLbl="alignNode1" presStyleIdx="0" presStyleCnt="21"/>
      <dgm:spPr/>
    </dgm:pt>
    <dgm:pt modelId="{DD523971-BF90-4809-8D92-4D46A873DD6C}" type="pres">
      <dgm:prSet presAssocID="{D05B4471-A5F4-4853-905B-CABAF63F694E}" presName="parallelogram2" presStyleLbl="alignNode1" presStyleIdx="1" presStyleCnt="21"/>
      <dgm:spPr/>
    </dgm:pt>
    <dgm:pt modelId="{EEEBCAD9-FA63-4209-8568-8658A0DE145E}" type="pres">
      <dgm:prSet presAssocID="{D05B4471-A5F4-4853-905B-CABAF63F694E}" presName="parallelogram3" presStyleLbl="alignNode1" presStyleIdx="2" presStyleCnt="21"/>
      <dgm:spPr/>
    </dgm:pt>
    <dgm:pt modelId="{DDB8F68D-6F3F-432F-9ECE-A16E34346913}" type="pres">
      <dgm:prSet presAssocID="{D05B4471-A5F4-4853-905B-CABAF63F694E}" presName="parallelogram4" presStyleLbl="alignNode1" presStyleIdx="3" presStyleCnt="21"/>
      <dgm:spPr/>
    </dgm:pt>
    <dgm:pt modelId="{5E6C6C18-23FE-40C2-9AF3-B91AA29DACC3}" type="pres">
      <dgm:prSet presAssocID="{D05B4471-A5F4-4853-905B-CABAF63F694E}" presName="parallelogram5" presStyleLbl="alignNode1" presStyleIdx="4" presStyleCnt="21"/>
      <dgm:spPr/>
    </dgm:pt>
    <dgm:pt modelId="{BE3821C2-5EE1-4929-A109-DCF354ED90FB}" type="pres">
      <dgm:prSet presAssocID="{D05B4471-A5F4-4853-905B-CABAF63F694E}" presName="parallelogram6" presStyleLbl="alignNode1" presStyleIdx="5" presStyleCnt="21"/>
      <dgm:spPr/>
    </dgm:pt>
    <dgm:pt modelId="{AA1BF0D1-1710-4695-BA05-AB2FDD3014C6}" type="pres">
      <dgm:prSet presAssocID="{D05B4471-A5F4-4853-905B-CABAF63F694E}" presName="parallelogram7" presStyleLbl="alignNode1" presStyleIdx="6" presStyleCnt="21"/>
      <dgm:spPr/>
    </dgm:pt>
    <dgm:pt modelId="{325A35FF-1120-45D3-B9AB-0BD5A8CCFE2D}" type="pres">
      <dgm:prSet presAssocID="{265B0DF0-1082-447C-8D42-ED5401877CA9}" presName="sibTrans" presStyleCnt="0"/>
      <dgm:spPr/>
    </dgm:pt>
    <dgm:pt modelId="{CC0FED27-1C8F-4D43-A0F0-F3EEC8389C37}" type="pres">
      <dgm:prSet presAssocID="{A358CBE5-3B30-41C4-9CEB-4DA818738670}" presName="parenttextcomposite" presStyleCnt="0"/>
      <dgm:spPr/>
    </dgm:pt>
    <dgm:pt modelId="{D1819325-579B-4024-9AA9-D6A8DF5962EA}" type="pres">
      <dgm:prSet presAssocID="{A358CBE5-3B30-41C4-9CEB-4DA81873867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B9851-6A0D-4D92-8B5B-9BF10C713E77}" type="pres">
      <dgm:prSet presAssocID="{A358CBE5-3B30-41C4-9CEB-4DA818738670}" presName="parallelogramComposite" presStyleCnt="0"/>
      <dgm:spPr/>
    </dgm:pt>
    <dgm:pt modelId="{30994195-2A37-4073-8897-08626F4B696B}" type="pres">
      <dgm:prSet presAssocID="{A358CBE5-3B30-41C4-9CEB-4DA818738670}" presName="parallelogram1" presStyleLbl="alignNode1" presStyleIdx="7" presStyleCnt="21"/>
      <dgm:spPr/>
    </dgm:pt>
    <dgm:pt modelId="{08C260D8-D303-48B5-AECC-0F66F6098E63}" type="pres">
      <dgm:prSet presAssocID="{A358CBE5-3B30-41C4-9CEB-4DA818738670}" presName="parallelogram2" presStyleLbl="alignNode1" presStyleIdx="8" presStyleCnt="21"/>
      <dgm:spPr/>
    </dgm:pt>
    <dgm:pt modelId="{ACF6FD53-99BB-47E9-A54B-2A563A7C682B}" type="pres">
      <dgm:prSet presAssocID="{A358CBE5-3B30-41C4-9CEB-4DA818738670}" presName="parallelogram3" presStyleLbl="alignNode1" presStyleIdx="9" presStyleCnt="21"/>
      <dgm:spPr/>
    </dgm:pt>
    <dgm:pt modelId="{1D27B1AF-E884-4662-87A7-55EF22C7227B}" type="pres">
      <dgm:prSet presAssocID="{A358CBE5-3B30-41C4-9CEB-4DA818738670}" presName="parallelogram4" presStyleLbl="alignNode1" presStyleIdx="10" presStyleCnt="21"/>
      <dgm:spPr/>
    </dgm:pt>
    <dgm:pt modelId="{8CD102E8-B401-4F30-8A67-C58B1962275F}" type="pres">
      <dgm:prSet presAssocID="{A358CBE5-3B30-41C4-9CEB-4DA818738670}" presName="parallelogram5" presStyleLbl="alignNode1" presStyleIdx="11" presStyleCnt="21"/>
      <dgm:spPr/>
    </dgm:pt>
    <dgm:pt modelId="{FAA44DDC-94F7-4B58-A601-D365A94DDFDE}" type="pres">
      <dgm:prSet presAssocID="{A358CBE5-3B30-41C4-9CEB-4DA818738670}" presName="parallelogram6" presStyleLbl="alignNode1" presStyleIdx="12" presStyleCnt="21"/>
      <dgm:spPr/>
    </dgm:pt>
    <dgm:pt modelId="{842CB83D-00E7-4F39-9092-1BA047EAAC02}" type="pres">
      <dgm:prSet presAssocID="{A358CBE5-3B30-41C4-9CEB-4DA818738670}" presName="parallelogram7" presStyleLbl="alignNode1" presStyleIdx="13" presStyleCnt="21"/>
      <dgm:spPr/>
    </dgm:pt>
    <dgm:pt modelId="{8B90156C-4C75-435E-A2A1-63653E1B6881}" type="pres">
      <dgm:prSet presAssocID="{7060ED8E-93DE-4B54-A447-BE0EF36A96A4}" presName="sibTrans" presStyleCnt="0"/>
      <dgm:spPr/>
    </dgm:pt>
    <dgm:pt modelId="{FA265379-357D-4A7B-8A5D-4113D1EA13B3}" type="pres">
      <dgm:prSet presAssocID="{0F919E25-1DCF-4617-A31E-58B93A0A41C8}" presName="parenttextcomposite" presStyleCnt="0"/>
      <dgm:spPr/>
    </dgm:pt>
    <dgm:pt modelId="{8272492E-6514-4467-BC16-5995F793B5B1}" type="pres">
      <dgm:prSet presAssocID="{0F919E25-1DCF-4617-A31E-58B93A0A41C8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4652C-2AA4-4EEC-9AB5-857E773C4401}" type="pres">
      <dgm:prSet presAssocID="{0F919E25-1DCF-4617-A31E-58B93A0A41C8}" presName="parallelogramComposite" presStyleCnt="0"/>
      <dgm:spPr/>
    </dgm:pt>
    <dgm:pt modelId="{9AC18346-2FDB-49BB-A39C-5C8B4A5E24F5}" type="pres">
      <dgm:prSet presAssocID="{0F919E25-1DCF-4617-A31E-58B93A0A41C8}" presName="parallelogram1" presStyleLbl="alignNode1" presStyleIdx="14" presStyleCnt="21"/>
      <dgm:spPr/>
    </dgm:pt>
    <dgm:pt modelId="{6B4D6A7C-3A6A-4355-A3F7-202BEAB8DC76}" type="pres">
      <dgm:prSet presAssocID="{0F919E25-1DCF-4617-A31E-58B93A0A41C8}" presName="parallelogram2" presStyleLbl="alignNode1" presStyleIdx="15" presStyleCnt="21"/>
      <dgm:spPr/>
    </dgm:pt>
    <dgm:pt modelId="{714C1E22-7710-45F9-9DC8-C2716AF1BBF9}" type="pres">
      <dgm:prSet presAssocID="{0F919E25-1DCF-4617-A31E-58B93A0A41C8}" presName="parallelogram3" presStyleLbl="alignNode1" presStyleIdx="16" presStyleCnt="21"/>
      <dgm:spPr/>
    </dgm:pt>
    <dgm:pt modelId="{4F375FC4-0766-414B-AFD1-B63CACCA7C7E}" type="pres">
      <dgm:prSet presAssocID="{0F919E25-1DCF-4617-A31E-58B93A0A41C8}" presName="parallelogram4" presStyleLbl="alignNode1" presStyleIdx="17" presStyleCnt="21"/>
      <dgm:spPr/>
    </dgm:pt>
    <dgm:pt modelId="{B4A2C789-FCDF-47F5-94FD-3FF64D511D18}" type="pres">
      <dgm:prSet presAssocID="{0F919E25-1DCF-4617-A31E-58B93A0A41C8}" presName="parallelogram5" presStyleLbl="alignNode1" presStyleIdx="18" presStyleCnt="21"/>
      <dgm:spPr/>
    </dgm:pt>
    <dgm:pt modelId="{5D1054EA-D443-452F-8994-C800B3C9BADD}" type="pres">
      <dgm:prSet presAssocID="{0F919E25-1DCF-4617-A31E-58B93A0A41C8}" presName="parallelogram6" presStyleLbl="alignNode1" presStyleIdx="19" presStyleCnt="21"/>
      <dgm:spPr/>
    </dgm:pt>
    <dgm:pt modelId="{754E9BE1-518D-4D7D-8D6E-895695D8355E}" type="pres">
      <dgm:prSet presAssocID="{0F919E25-1DCF-4617-A31E-58B93A0A41C8}" presName="parallelogram7" presStyleLbl="alignNode1" presStyleIdx="20" presStyleCnt="21"/>
      <dgm:spPr/>
    </dgm:pt>
  </dgm:ptLst>
  <dgm:cxnLst>
    <dgm:cxn modelId="{F7755282-7106-422E-89CD-329F05957A5C}" type="presOf" srcId="{A358CBE5-3B30-41C4-9CEB-4DA818738670}" destId="{D1819325-579B-4024-9AA9-D6A8DF5962EA}" srcOrd="0" destOrd="0" presId="urn:microsoft.com/office/officeart/2008/layout/VerticalAccentList"/>
    <dgm:cxn modelId="{62F46AF1-72FF-42B0-B855-583664825620}" srcId="{BD6CD2BC-2A89-4672-A5BB-B3EEEA96DDD4}" destId="{0F919E25-1DCF-4617-A31E-58B93A0A41C8}" srcOrd="2" destOrd="0" parTransId="{2C24E6F3-3EB6-49D3-B13D-431445338B51}" sibTransId="{98B242CD-5AC2-4F87-97EA-D94C8B873661}"/>
    <dgm:cxn modelId="{C1F8F3BE-CAA2-4C51-B1EA-16C23D33CCC5}" type="presOf" srcId="{D05B4471-A5F4-4853-905B-CABAF63F694E}" destId="{995EC9EC-6017-4A51-9DD0-35BF4FF3EC82}" srcOrd="0" destOrd="0" presId="urn:microsoft.com/office/officeart/2008/layout/VerticalAccentList"/>
    <dgm:cxn modelId="{7F29C438-A03B-4898-81AB-60A008D1A85D}" type="presOf" srcId="{BD6CD2BC-2A89-4672-A5BB-B3EEEA96DDD4}" destId="{C48DCE22-42B4-40A3-8C91-8D02010A57B7}" srcOrd="0" destOrd="0" presId="urn:microsoft.com/office/officeart/2008/layout/VerticalAccentList"/>
    <dgm:cxn modelId="{7A80DD6C-12EC-437D-BA83-7C49A4AB5DD2}" srcId="{BD6CD2BC-2A89-4672-A5BB-B3EEEA96DDD4}" destId="{D05B4471-A5F4-4853-905B-CABAF63F694E}" srcOrd="0" destOrd="0" parTransId="{DF1BF1D8-7FB1-48E9-AF3D-B3BDC5788C9E}" sibTransId="{265B0DF0-1082-447C-8D42-ED5401877CA9}"/>
    <dgm:cxn modelId="{F8978D62-FD4A-4EC1-84E5-EAA21FB87497}" srcId="{BD6CD2BC-2A89-4672-A5BB-B3EEEA96DDD4}" destId="{A358CBE5-3B30-41C4-9CEB-4DA818738670}" srcOrd="1" destOrd="0" parTransId="{1968928B-1080-472D-929A-DA5DED16D49D}" sibTransId="{7060ED8E-93DE-4B54-A447-BE0EF36A96A4}"/>
    <dgm:cxn modelId="{C9D2C802-4E3C-412C-9C18-5EAFC33B9E57}" type="presOf" srcId="{0F919E25-1DCF-4617-A31E-58B93A0A41C8}" destId="{8272492E-6514-4467-BC16-5995F793B5B1}" srcOrd="0" destOrd="0" presId="urn:microsoft.com/office/officeart/2008/layout/VerticalAccentList"/>
    <dgm:cxn modelId="{4B5AA376-8076-4E44-A908-36FEB4AD3866}" type="presParOf" srcId="{C48DCE22-42B4-40A3-8C91-8D02010A57B7}" destId="{D714A493-9D90-43F3-9215-97104E7D132E}" srcOrd="0" destOrd="0" presId="urn:microsoft.com/office/officeart/2008/layout/VerticalAccentList"/>
    <dgm:cxn modelId="{6FD3C5E7-4371-442C-AD4A-EBED3B3B7699}" type="presParOf" srcId="{D714A493-9D90-43F3-9215-97104E7D132E}" destId="{995EC9EC-6017-4A51-9DD0-35BF4FF3EC82}" srcOrd="0" destOrd="0" presId="urn:microsoft.com/office/officeart/2008/layout/VerticalAccentList"/>
    <dgm:cxn modelId="{04A18ECE-25A4-4976-B1A7-21E731511618}" type="presParOf" srcId="{C48DCE22-42B4-40A3-8C91-8D02010A57B7}" destId="{CC48C1F9-D21F-4B97-AA52-C6573CFC6BC6}" srcOrd="1" destOrd="0" presId="urn:microsoft.com/office/officeart/2008/layout/VerticalAccentList"/>
    <dgm:cxn modelId="{9F2BD799-BA65-4709-9550-F6839CCDEC5E}" type="presParOf" srcId="{CC48C1F9-D21F-4B97-AA52-C6573CFC6BC6}" destId="{9E318997-EF75-460F-93B2-3A1979A6BBBB}" srcOrd="0" destOrd="0" presId="urn:microsoft.com/office/officeart/2008/layout/VerticalAccentList"/>
    <dgm:cxn modelId="{ECBA34B9-6AB4-46C6-9DAC-21D4BBCB3F6F}" type="presParOf" srcId="{CC48C1F9-D21F-4B97-AA52-C6573CFC6BC6}" destId="{DD523971-BF90-4809-8D92-4D46A873DD6C}" srcOrd="1" destOrd="0" presId="urn:microsoft.com/office/officeart/2008/layout/VerticalAccentList"/>
    <dgm:cxn modelId="{70493CCB-4811-4827-8828-B115C22777E4}" type="presParOf" srcId="{CC48C1F9-D21F-4B97-AA52-C6573CFC6BC6}" destId="{EEEBCAD9-FA63-4209-8568-8658A0DE145E}" srcOrd="2" destOrd="0" presId="urn:microsoft.com/office/officeart/2008/layout/VerticalAccentList"/>
    <dgm:cxn modelId="{30B8D94A-46A8-4249-B150-5865FEE31CBE}" type="presParOf" srcId="{CC48C1F9-D21F-4B97-AA52-C6573CFC6BC6}" destId="{DDB8F68D-6F3F-432F-9ECE-A16E34346913}" srcOrd="3" destOrd="0" presId="urn:microsoft.com/office/officeart/2008/layout/VerticalAccentList"/>
    <dgm:cxn modelId="{27699D25-F617-4E39-BDED-4DA8DAEB18DB}" type="presParOf" srcId="{CC48C1F9-D21F-4B97-AA52-C6573CFC6BC6}" destId="{5E6C6C18-23FE-40C2-9AF3-B91AA29DACC3}" srcOrd="4" destOrd="0" presId="urn:microsoft.com/office/officeart/2008/layout/VerticalAccentList"/>
    <dgm:cxn modelId="{91C990C8-A265-4A23-B098-46F1434D3E82}" type="presParOf" srcId="{CC48C1F9-D21F-4B97-AA52-C6573CFC6BC6}" destId="{BE3821C2-5EE1-4929-A109-DCF354ED90FB}" srcOrd="5" destOrd="0" presId="urn:microsoft.com/office/officeart/2008/layout/VerticalAccentList"/>
    <dgm:cxn modelId="{2301F91C-8381-4BE6-B443-6EF192E83B91}" type="presParOf" srcId="{CC48C1F9-D21F-4B97-AA52-C6573CFC6BC6}" destId="{AA1BF0D1-1710-4695-BA05-AB2FDD3014C6}" srcOrd="6" destOrd="0" presId="urn:microsoft.com/office/officeart/2008/layout/VerticalAccentList"/>
    <dgm:cxn modelId="{024B3F9A-CD06-4086-BE75-758000D36906}" type="presParOf" srcId="{C48DCE22-42B4-40A3-8C91-8D02010A57B7}" destId="{325A35FF-1120-45D3-B9AB-0BD5A8CCFE2D}" srcOrd="2" destOrd="0" presId="urn:microsoft.com/office/officeart/2008/layout/VerticalAccentList"/>
    <dgm:cxn modelId="{5B23A206-AEA5-44E2-A2D8-07E71A0E0A23}" type="presParOf" srcId="{C48DCE22-42B4-40A3-8C91-8D02010A57B7}" destId="{CC0FED27-1C8F-4D43-A0F0-F3EEC8389C37}" srcOrd="3" destOrd="0" presId="urn:microsoft.com/office/officeart/2008/layout/VerticalAccentList"/>
    <dgm:cxn modelId="{EA78A893-AB66-46FB-B033-19F64A3A5DD7}" type="presParOf" srcId="{CC0FED27-1C8F-4D43-A0F0-F3EEC8389C37}" destId="{D1819325-579B-4024-9AA9-D6A8DF5962EA}" srcOrd="0" destOrd="0" presId="urn:microsoft.com/office/officeart/2008/layout/VerticalAccentList"/>
    <dgm:cxn modelId="{9C19E41A-8856-497C-8D78-20AAB1BB6F62}" type="presParOf" srcId="{C48DCE22-42B4-40A3-8C91-8D02010A57B7}" destId="{56EB9851-6A0D-4D92-8B5B-9BF10C713E77}" srcOrd="4" destOrd="0" presId="urn:microsoft.com/office/officeart/2008/layout/VerticalAccentList"/>
    <dgm:cxn modelId="{D1CFBBF8-8ADD-4E10-A37D-9F5653BA7EB7}" type="presParOf" srcId="{56EB9851-6A0D-4D92-8B5B-9BF10C713E77}" destId="{30994195-2A37-4073-8897-08626F4B696B}" srcOrd="0" destOrd="0" presId="urn:microsoft.com/office/officeart/2008/layout/VerticalAccentList"/>
    <dgm:cxn modelId="{63CFA238-306E-462F-AA43-865EC375C585}" type="presParOf" srcId="{56EB9851-6A0D-4D92-8B5B-9BF10C713E77}" destId="{08C260D8-D303-48B5-AECC-0F66F6098E63}" srcOrd="1" destOrd="0" presId="urn:microsoft.com/office/officeart/2008/layout/VerticalAccentList"/>
    <dgm:cxn modelId="{DC366B92-F8F5-45AC-9017-1072B91F5033}" type="presParOf" srcId="{56EB9851-6A0D-4D92-8B5B-9BF10C713E77}" destId="{ACF6FD53-99BB-47E9-A54B-2A563A7C682B}" srcOrd="2" destOrd="0" presId="urn:microsoft.com/office/officeart/2008/layout/VerticalAccentList"/>
    <dgm:cxn modelId="{B7CB70EC-F9E6-4154-ACF0-B734AFD045CA}" type="presParOf" srcId="{56EB9851-6A0D-4D92-8B5B-9BF10C713E77}" destId="{1D27B1AF-E884-4662-87A7-55EF22C7227B}" srcOrd="3" destOrd="0" presId="urn:microsoft.com/office/officeart/2008/layout/VerticalAccentList"/>
    <dgm:cxn modelId="{482BD663-0543-44F9-8F77-5958C00CDAE8}" type="presParOf" srcId="{56EB9851-6A0D-4D92-8B5B-9BF10C713E77}" destId="{8CD102E8-B401-4F30-8A67-C58B1962275F}" srcOrd="4" destOrd="0" presId="urn:microsoft.com/office/officeart/2008/layout/VerticalAccentList"/>
    <dgm:cxn modelId="{8F08E085-E5AF-4DA8-9A19-1B5BD8C1F7F6}" type="presParOf" srcId="{56EB9851-6A0D-4D92-8B5B-9BF10C713E77}" destId="{FAA44DDC-94F7-4B58-A601-D365A94DDFDE}" srcOrd="5" destOrd="0" presId="urn:microsoft.com/office/officeart/2008/layout/VerticalAccentList"/>
    <dgm:cxn modelId="{53B13777-FE27-4477-B67B-3EC5E5811E0D}" type="presParOf" srcId="{56EB9851-6A0D-4D92-8B5B-9BF10C713E77}" destId="{842CB83D-00E7-4F39-9092-1BA047EAAC02}" srcOrd="6" destOrd="0" presId="urn:microsoft.com/office/officeart/2008/layout/VerticalAccentList"/>
    <dgm:cxn modelId="{F3CF7B26-0866-4A97-804A-5081008EE3E2}" type="presParOf" srcId="{C48DCE22-42B4-40A3-8C91-8D02010A57B7}" destId="{8B90156C-4C75-435E-A2A1-63653E1B6881}" srcOrd="5" destOrd="0" presId="urn:microsoft.com/office/officeart/2008/layout/VerticalAccentList"/>
    <dgm:cxn modelId="{3110DA55-1147-4CEF-9B3F-467B31333E72}" type="presParOf" srcId="{C48DCE22-42B4-40A3-8C91-8D02010A57B7}" destId="{FA265379-357D-4A7B-8A5D-4113D1EA13B3}" srcOrd="6" destOrd="0" presId="urn:microsoft.com/office/officeart/2008/layout/VerticalAccentList"/>
    <dgm:cxn modelId="{748905C8-F8D3-4E31-A584-2E66AEF5E26F}" type="presParOf" srcId="{FA265379-357D-4A7B-8A5D-4113D1EA13B3}" destId="{8272492E-6514-4467-BC16-5995F793B5B1}" srcOrd="0" destOrd="0" presId="urn:microsoft.com/office/officeart/2008/layout/VerticalAccentList"/>
    <dgm:cxn modelId="{5CDA4D45-5B08-4664-A981-095C30B916CC}" type="presParOf" srcId="{C48DCE22-42B4-40A3-8C91-8D02010A57B7}" destId="{FC14652C-2AA4-4EEC-9AB5-857E773C4401}" srcOrd="7" destOrd="0" presId="urn:microsoft.com/office/officeart/2008/layout/VerticalAccentList"/>
    <dgm:cxn modelId="{65CA6B8B-3703-4447-B46D-2EBDBD672490}" type="presParOf" srcId="{FC14652C-2AA4-4EEC-9AB5-857E773C4401}" destId="{9AC18346-2FDB-49BB-A39C-5C8B4A5E24F5}" srcOrd="0" destOrd="0" presId="urn:microsoft.com/office/officeart/2008/layout/VerticalAccentList"/>
    <dgm:cxn modelId="{C5A81B7D-AAB4-4A52-BA03-820F6C18ADAD}" type="presParOf" srcId="{FC14652C-2AA4-4EEC-9AB5-857E773C4401}" destId="{6B4D6A7C-3A6A-4355-A3F7-202BEAB8DC76}" srcOrd="1" destOrd="0" presId="urn:microsoft.com/office/officeart/2008/layout/VerticalAccentList"/>
    <dgm:cxn modelId="{084A3416-DAB6-42D2-BFFD-C6C191C602C5}" type="presParOf" srcId="{FC14652C-2AA4-4EEC-9AB5-857E773C4401}" destId="{714C1E22-7710-45F9-9DC8-C2716AF1BBF9}" srcOrd="2" destOrd="0" presId="urn:microsoft.com/office/officeart/2008/layout/VerticalAccentList"/>
    <dgm:cxn modelId="{DF0E4B5D-B4BD-4E69-A85F-9312A93DF2D9}" type="presParOf" srcId="{FC14652C-2AA4-4EEC-9AB5-857E773C4401}" destId="{4F375FC4-0766-414B-AFD1-B63CACCA7C7E}" srcOrd="3" destOrd="0" presId="urn:microsoft.com/office/officeart/2008/layout/VerticalAccentList"/>
    <dgm:cxn modelId="{3CA26FAA-D34D-4475-97DA-9ECE94149DCE}" type="presParOf" srcId="{FC14652C-2AA4-4EEC-9AB5-857E773C4401}" destId="{B4A2C789-FCDF-47F5-94FD-3FF64D511D18}" srcOrd="4" destOrd="0" presId="urn:microsoft.com/office/officeart/2008/layout/VerticalAccentList"/>
    <dgm:cxn modelId="{B9D4C2FE-7A37-4536-A967-36E09DFC6BC5}" type="presParOf" srcId="{FC14652C-2AA4-4EEC-9AB5-857E773C4401}" destId="{5D1054EA-D443-452F-8994-C800B3C9BADD}" srcOrd="5" destOrd="0" presId="urn:microsoft.com/office/officeart/2008/layout/VerticalAccentList"/>
    <dgm:cxn modelId="{A030526F-E1B7-4A85-B503-B5CAF5484E51}" type="presParOf" srcId="{FC14652C-2AA4-4EEC-9AB5-857E773C4401}" destId="{754E9BE1-518D-4D7D-8D6E-895695D8355E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A67C03-79DC-480F-A2D4-35DDA21332E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2D842-62EE-458B-B96D-F81331517631}">
      <dgm:prSet custT="1"/>
      <dgm:spPr/>
      <dgm:t>
        <a:bodyPr/>
        <a:lstStyle/>
        <a:p>
          <a:pPr rtl="0"/>
          <a:r>
            <a:rPr lang="en-US" sz="3200" b="1" dirty="0" smtClean="0">
              <a:solidFill>
                <a:srgbClr val="002060"/>
              </a:solidFill>
            </a:rPr>
            <a:t>1- type of flow </a:t>
          </a:r>
          <a:r>
            <a:rPr lang="en-US" sz="2800" b="1" dirty="0" smtClean="0">
              <a:solidFill>
                <a:srgbClr val="002060"/>
              </a:solidFill>
            </a:rPr>
            <a:t>(</a:t>
          </a:r>
          <a:r>
            <a:rPr lang="en-US" sz="3200" b="1" dirty="0" smtClean="0">
              <a:solidFill>
                <a:srgbClr val="002060"/>
              </a:solidFill>
            </a:rPr>
            <a:t>radial, axial, </a:t>
          </a:r>
          <a:r>
            <a:rPr lang="en-US" sz="3200" b="1" dirty="0" smtClean="0">
              <a:solidFill>
                <a:srgbClr val="002060"/>
              </a:solidFill>
            </a:rPr>
            <a:t>tangential</a:t>
          </a:r>
          <a:r>
            <a:rPr lang="en-US" sz="1600" b="1" dirty="0" smtClean="0">
              <a:solidFill>
                <a:srgbClr val="002060"/>
              </a:solidFill>
            </a:rPr>
            <a:t>–touchable-</a:t>
          </a:r>
          <a:r>
            <a:rPr lang="en-US" sz="2800" b="1" dirty="0" smtClean="0">
              <a:solidFill>
                <a:srgbClr val="002060"/>
              </a:solidFill>
            </a:rPr>
            <a:t>)</a:t>
          </a:r>
          <a:endParaRPr lang="en-US" sz="4800" b="1" dirty="0">
            <a:solidFill>
              <a:srgbClr val="002060"/>
            </a:solidFill>
          </a:endParaRPr>
        </a:p>
      </dgm:t>
    </dgm:pt>
    <dgm:pt modelId="{C9031517-1538-4F72-9F39-198E4151B900}" type="parTrans" cxnId="{17AF5F89-CC62-42C5-ABE0-966F782A1540}">
      <dgm:prSet/>
      <dgm:spPr/>
      <dgm:t>
        <a:bodyPr/>
        <a:lstStyle/>
        <a:p>
          <a:endParaRPr lang="en-US"/>
        </a:p>
      </dgm:t>
    </dgm:pt>
    <dgm:pt modelId="{C601664E-C838-40F3-B914-B3B2E064BC7E}" type="sibTrans" cxnId="{17AF5F89-CC62-42C5-ABE0-966F782A1540}">
      <dgm:prSet/>
      <dgm:spPr/>
      <dgm:t>
        <a:bodyPr/>
        <a:lstStyle/>
        <a:p>
          <a:endParaRPr lang="en-US"/>
        </a:p>
      </dgm:t>
    </dgm:pt>
    <dgm:pt modelId="{AB473EA8-5551-4F26-98A7-420CA2638450}">
      <dgm:prSet custT="1"/>
      <dgm:spPr/>
      <dgm:t>
        <a:bodyPr/>
        <a:lstStyle/>
        <a:p>
          <a:pPr rtl="0"/>
          <a:r>
            <a:rPr lang="en-US" sz="3200" b="1" dirty="0" smtClean="0">
              <a:solidFill>
                <a:srgbClr val="002060"/>
              </a:solidFill>
            </a:rPr>
            <a:t>2- shape and pitch of blades</a:t>
          </a:r>
          <a:endParaRPr lang="en-US" sz="3200" b="1" dirty="0">
            <a:solidFill>
              <a:srgbClr val="002060"/>
            </a:solidFill>
          </a:endParaRPr>
        </a:p>
      </dgm:t>
    </dgm:pt>
    <dgm:pt modelId="{20764EE0-EBC9-4476-A9AB-65854680A625}" type="parTrans" cxnId="{7128659D-FE55-41BD-A240-67E1EAF831C8}">
      <dgm:prSet/>
      <dgm:spPr/>
      <dgm:t>
        <a:bodyPr/>
        <a:lstStyle/>
        <a:p>
          <a:endParaRPr lang="en-US"/>
        </a:p>
      </dgm:t>
    </dgm:pt>
    <dgm:pt modelId="{F57C64B6-A013-44AB-B2C7-38053A3DBC55}" type="sibTrans" cxnId="{7128659D-FE55-41BD-A240-67E1EAF831C8}">
      <dgm:prSet/>
      <dgm:spPr/>
      <dgm:t>
        <a:bodyPr/>
        <a:lstStyle/>
        <a:p>
          <a:endParaRPr lang="en-US"/>
        </a:p>
      </dgm:t>
    </dgm:pt>
    <dgm:pt modelId="{6E51E21D-E505-4659-962D-4DA930F758FD}" type="pres">
      <dgm:prSet presAssocID="{D5A67C03-79DC-480F-A2D4-35DDA21332E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CF5672-3DD6-473A-8EDE-3F184A4C0BD8}" type="pres">
      <dgm:prSet presAssocID="{BB12D842-62EE-458B-B96D-F81331517631}" presName="circle1" presStyleLbl="node1" presStyleIdx="0" presStyleCnt="2"/>
      <dgm:spPr/>
    </dgm:pt>
    <dgm:pt modelId="{3EF7680B-B8BE-4438-A015-2BEC12F54ACD}" type="pres">
      <dgm:prSet presAssocID="{BB12D842-62EE-458B-B96D-F81331517631}" presName="space" presStyleCnt="0"/>
      <dgm:spPr/>
    </dgm:pt>
    <dgm:pt modelId="{C65AE3F8-818C-4ED5-BA86-274F6B49E0B2}" type="pres">
      <dgm:prSet presAssocID="{BB12D842-62EE-458B-B96D-F81331517631}" presName="rect1" presStyleLbl="alignAcc1" presStyleIdx="0" presStyleCnt="2"/>
      <dgm:spPr/>
      <dgm:t>
        <a:bodyPr/>
        <a:lstStyle/>
        <a:p>
          <a:endParaRPr lang="en-US"/>
        </a:p>
      </dgm:t>
    </dgm:pt>
    <dgm:pt modelId="{40264701-D768-4AA4-9018-74BA0EDD1A42}" type="pres">
      <dgm:prSet presAssocID="{AB473EA8-5551-4F26-98A7-420CA2638450}" presName="vertSpace2" presStyleLbl="node1" presStyleIdx="0" presStyleCnt="2"/>
      <dgm:spPr/>
    </dgm:pt>
    <dgm:pt modelId="{20876846-11FE-4CFA-B1CE-714D68E7581B}" type="pres">
      <dgm:prSet presAssocID="{AB473EA8-5551-4F26-98A7-420CA2638450}" presName="circle2" presStyleLbl="node1" presStyleIdx="1" presStyleCnt="2"/>
      <dgm:spPr/>
    </dgm:pt>
    <dgm:pt modelId="{A0E530F1-17CA-4402-B65C-AEF2EB2E8005}" type="pres">
      <dgm:prSet presAssocID="{AB473EA8-5551-4F26-98A7-420CA2638450}" presName="rect2" presStyleLbl="alignAcc1" presStyleIdx="1" presStyleCnt="2"/>
      <dgm:spPr/>
      <dgm:t>
        <a:bodyPr/>
        <a:lstStyle/>
        <a:p>
          <a:endParaRPr lang="en-US"/>
        </a:p>
      </dgm:t>
    </dgm:pt>
    <dgm:pt modelId="{9D9C8D4E-0D50-4B69-AA61-B20BFD839E68}" type="pres">
      <dgm:prSet presAssocID="{BB12D842-62EE-458B-B96D-F81331517631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17A8D-B82F-4592-A751-AFC85DB7D53A}" type="pres">
      <dgm:prSet presAssocID="{AB473EA8-5551-4F26-98A7-420CA2638450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AF5F89-CC62-42C5-ABE0-966F782A1540}" srcId="{D5A67C03-79DC-480F-A2D4-35DDA21332EB}" destId="{BB12D842-62EE-458B-B96D-F81331517631}" srcOrd="0" destOrd="0" parTransId="{C9031517-1538-4F72-9F39-198E4151B900}" sibTransId="{C601664E-C838-40F3-B914-B3B2E064BC7E}"/>
    <dgm:cxn modelId="{7128659D-FE55-41BD-A240-67E1EAF831C8}" srcId="{D5A67C03-79DC-480F-A2D4-35DDA21332EB}" destId="{AB473EA8-5551-4F26-98A7-420CA2638450}" srcOrd="1" destOrd="0" parTransId="{20764EE0-EBC9-4476-A9AB-65854680A625}" sibTransId="{F57C64B6-A013-44AB-B2C7-38053A3DBC55}"/>
    <dgm:cxn modelId="{D9BBAF6C-94DA-4B31-A47D-D29516F2D76A}" type="presOf" srcId="{BB12D842-62EE-458B-B96D-F81331517631}" destId="{9D9C8D4E-0D50-4B69-AA61-B20BFD839E68}" srcOrd="1" destOrd="0" presId="urn:microsoft.com/office/officeart/2005/8/layout/target3"/>
    <dgm:cxn modelId="{076795C3-FED3-4329-9826-225EF58B4F72}" type="presOf" srcId="{BB12D842-62EE-458B-B96D-F81331517631}" destId="{C65AE3F8-818C-4ED5-BA86-274F6B49E0B2}" srcOrd="0" destOrd="0" presId="urn:microsoft.com/office/officeart/2005/8/layout/target3"/>
    <dgm:cxn modelId="{087D119C-4967-43E0-A516-E285A89A7258}" type="presOf" srcId="{AB473EA8-5551-4F26-98A7-420CA2638450}" destId="{A0E530F1-17CA-4402-B65C-AEF2EB2E8005}" srcOrd="0" destOrd="0" presId="urn:microsoft.com/office/officeart/2005/8/layout/target3"/>
    <dgm:cxn modelId="{F2AAE103-F86E-48A7-A851-2B3ED9B62E84}" type="presOf" srcId="{AB473EA8-5551-4F26-98A7-420CA2638450}" destId="{10217A8D-B82F-4592-A751-AFC85DB7D53A}" srcOrd="1" destOrd="0" presId="urn:microsoft.com/office/officeart/2005/8/layout/target3"/>
    <dgm:cxn modelId="{5FB5DE69-F4EC-4CDC-8955-CF6FD27D4C91}" type="presOf" srcId="{D5A67C03-79DC-480F-A2D4-35DDA21332EB}" destId="{6E51E21D-E505-4659-962D-4DA930F758FD}" srcOrd="0" destOrd="0" presId="urn:microsoft.com/office/officeart/2005/8/layout/target3"/>
    <dgm:cxn modelId="{7B1E9028-415D-42F1-880B-18F36E4E04B5}" type="presParOf" srcId="{6E51E21D-E505-4659-962D-4DA930F758FD}" destId="{41CF5672-3DD6-473A-8EDE-3F184A4C0BD8}" srcOrd="0" destOrd="0" presId="urn:microsoft.com/office/officeart/2005/8/layout/target3"/>
    <dgm:cxn modelId="{4FA089BE-E8B9-4FD2-BB96-DAA1CDB098A7}" type="presParOf" srcId="{6E51E21D-E505-4659-962D-4DA930F758FD}" destId="{3EF7680B-B8BE-4438-A015-2BEC12F54ACD}" srcOrd="1" destOrd="0" presId="urn:microsoft.com/office/officeart/2005/8/layout/target3"/>
    <dgm:cxn modelId="{2FEB8C55-674B-488F-8D77-CDD2BDC646E1}" type="presParOf" srcId="{6E51E21D-E505-4659-962D-4DA930F758FD}" destId="{C65AE3F8-818C-4ED5-BA86-274F6B49E0B2}" srcOrd="2" destOrd="0" presId="urn:microsoft.com/office/officeart/2005/8/layout/target3"/>
    <dgm:cxn modelId="{823594BD-C0C4-4B97-AA2B-F70CF4E4D144}" type="presParOf" srcId="{6E51E21D-E505-4659-962D-4DA930F758FD}" destId="{40264701-D768-4AA4-9018-74BA0EDD1A42}" srcOrd="3" destOrd="0" presId="urn:microsoft.com/office/officeart/2005/8/layout/target3"/>
    <dgm:cxn modelId="{2ED1766C-2F1A-4D74-808D-53C4886904CD}" type="presParOf" srcId="{6E51E21D-E505-4659-962D-4DA930F758FD}" destId="{20876846-11FE-4CFA-B1CE-714D68E7581B}" srcOrd="4" destOrd="0" presId="urn:microsoft.com/office/officeart/2005/8/layout/target3"/>
    <dgm:cxn modelId="{F09746DF-36FD-45DC-9B69-0A1DB59A05D7}" type="presParOf" srcId="{6E51E21D-E505-4659-962D-4DA930F758FD}" destId="{A0E530F1-17CA-4402-B65C-AEF2EB2E8005}" srcOrd="5" destOrd="0" presId="urn:microsoft.com/office/officeart/2005/8/layout/target3"/>
    <dgm:cxn modelId="{2C148698-30A3-44C9-9774-B3EEC63E58BE}" type="presParOf" srcId="{6E51E21D-E505-4659-962D-4DA930F758FD}" destId="{9D9C8D4E-0D50-4B69-AA61-B20BFD839E68}" srcOrd="6" destOrd="0" presId="urn:microsoft.com/office/officeart/2005/8/layout/target3"/>
    <dgm:cxn modelId="{1CE13DEB-3CCE-4305-BDAA-CC1162812D4C}" type="presParOf" srcId="{6E51E21D-E505-4659-962D-4DA930F758FD}" destId="{10217A8D-B82F-4592-A751-AFC85DB7D53A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701077-A0A9-45D1-8C7D-82808682F92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229472-F889-4CBC-881D-0E3A93E2AF69}">
      <dgm:prSet/>
      <dgm:spPr/>
      <dgm:t>
        <a:bodyPr/>
        <a:lstStyle/>
        <a:p>
          <a:pPr rtl="0"/>
          <a:r>
            <a:rPr lang="en-US" smtClean="0"/>
            <a:t>1- freshly mixed materials</a:t>
          </a:r>
          <a:endParaRPr lang="en-US"/>
        </a:p>
      </dgm:t>
    </dgm:pt>
    <dgm:pt modelId="{AAB511D6-5442-4018-A9A4-8A6EFC2A71D9}" type="parTrans" cxnId="{70BEEC64-AC3D-42FF-9D93-6593E3F94EEB}">
      <dgm:prSet/>
      <dgm:spPr/>
      <dgm:t>
        <a:bodyPr/>
        <a:lstStyle/>
        <a:p>
          <a:endParaRPr lang="en-US"/>
        </a:p>
      </dgm:t>
    </dgm:pt>
    <dgm:pt modelId="{BDA543C1-7999-4A30-B3A3-4322F570DE6A}" type="sibTrans" cxnId="{70BEEC64-AC3D-42FF-9D93-6593E3F94EEB}">
      <dgm:prSet/>
      <dgm:spPr/>
      <dgm:t>
        <a:bodyPr/>
        <a:lstStyle/>
        <a:p>
          <a:endParaRPr lang="en-US"/>
        </a:p>
      </dgm:t>
    </dgm:pt>
    <dgm:pt modelId="{A47122D2-4E23-4988-BCF9-A3C376DB2770}">
      <dgm:prSet/>
      <dgm:spPr/>
      <dgm:t>
        <a:bodyPr/>
        <a:lstStyle/>
        <a:p>
          <a:pPr rtl="0"/>
          <a:r>
            <a:rPr lang="en-US" smtClean="0"/>
            <a:t>2- very large volume of materials.</a:t>
          </a:r>
          <a:endParaRPr lang="en-US"/>
        </a:p>
      </dgm:t>
    </dgm:pt>
    <dgm:pt modelId="{BBB51478-E9BF-4796-B34A-C75F51962878}" type="parTrans" cxnId="{7199C8FC-6C0E-4E20-BF2C-D3AEC710B264}">
      <dgm:prSet/>
      <dgm:spPr/>
      <dgm:t>
        <a:bodyPr/>
        <a:lstStyle/>
        <a:p>
          <a:endParaRPr lang="en-US"/>
        </a:p>
      </dgm:t>
    </dgm:pt>
    <dgm:pt modelId="{280A93A4-7C22-44B6-8217-3DA3DE712297}" type="sibTrans" cxnId="{7199C8FC-6C0E-4E20-BF2C-D3AEC710B264}">
      <dgm:prSet/>
      <dgm:spPr/>
      <dgm:t>
        <a:bodyPr/>
        <a:lstStyle/>
        <a:p>
          <a:endParaRPr lang="en-US"/>
        </a:p>
      </dgm:t>
    </dgm:pt>
    <dgm:pt modelId="{4BDBEAC2-71FF-49B9-A228-9255B46A8747}" type="pres">
      <dgm:prSet presAssocID="{91701077-A0A9-45D1-8C7D-82808682F92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89907A-9393-4EAA-9A51-3A969217CAB2}" type="pres">
      <dgm:prSet presAssocID="{24229472-F889-4CBC-881D-0E3A93E2AF69}" presName="circle1" presStyleLbl="node1" presStyleIdx="0" presStyleCnt="2"/>
      <dgm:spPr/>
    </dgm:pt>
    <dgm:pt modelId="{D55FB0E0-0DBE-48AB-9C5D-F0B68AE52C74}" type="pres">
      <dgm:prSet presAssocID="{24229472-F889-4CBC-881D-0E3A93E2AF69}" presName="space" presStyleCnt="0"/>
      <dgm:spPr/>
    </dgm:pt>
    <dgm:pt modelId="{324CA8F2-C451-4D70-A5A9-38F62005CC62}" type="pres">
      <dgm:prSet presAssocID="{24229472-F889-4CBC-881D-0E3A93E2AF69}" presName="rect1" presStyleLbl="alignAcc1" presStyleIdx="0" presStyleCnt="2"/>
      <dgm:spPr/>
      <dgm:t>
        <a:bodyPr/>
        <a:lstStyle/>
        <a:p>
          <a:endParaRPr lang="en-US"/>
        </a:p>
      </dgm:t>
    </dgm:pt>
    <dgm:pt modelId="{2B5AD2FB-3D83-4A51-9277-7FF1692CC61D}" type="pres">
      <dgm:prSet presAssocID="{A47122D2-4E23-4988-BCF9-A3C376DB2770}" presName="vertSpace2" presStyleLbl="node1" presStyleIdx="0" presStyleCnt="2"/>
      <dgm:spPr/>
    </dgm:pt>
    <dgm:pt modelId="{79688169-D2CE-42C7-A84C-42570B0BC58A}" type="pres">
      <dgm:prSet presAssocID="{A47122D2-4E23-4988-BCF9-A3C376DB2770}" presName="circle2" presStyleLbl="node1" presStyleIdx="1" presStyleCnt="2"/>
      <dgm:spPr/>
    </dgm:pt>
    <dgm:pt modelId="{E0FF6D3C-CAE2-4261-BE07-B72851A625D2}" type="pres">
      <dgm:prSet presAssocID="{A47122D2-4E23-4988-BCF9-A3C376DB2770}" presName="rect2" presStyleLbl="alignAcc1" presStyleIdx="1" presStyleCnt="2"/>
      <dgm:spPr/>
      <dgm:t>
        <a:bodyPr/>
        <a:lstStyle/>
        <a:p>
          <a:endParaRPr lang="en-US"/>
        </a:p>
      </dgm:t>
    </dgm:pt>
    <dgm:pt modelId="{CD08D7F5-7A29-42F0-AB6F-7633D63C666D}" type="pres">
      <dgm:prSet presAssocID="{24229472-F889-4CBC-881D-0E3A93E2AF69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DB4F5-34EB-4315-BE45-EAEF52D3A397}" type="pres">
      <dgm:prSet presAssocID="{A47122D2-4E23-4988-BCF9-A3C376DB2770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99C8FC-6C0E-4E20-BF2C-D3AEC710B264}" srcId="{91701077-A0A9-45D1-8C7D-82808682F929}" destId="{A47122D2-4E23-4988-BCF9-A3C376DB2770}" srcOrd="1" destOrd="0" parTransId="{BBB51478-E9BF-4796-B34A-C75F51962878}" sibTransId="{280A93A4-7C22-44B6-8217-3DA3DE712297}"/>
    <dgm:cxn modelId="{CC579EDE-FA31-4C91-B419-2F2D03EB9973}" type="presOf" srcId="{24229472-F889-4CBC-881D-0E3A93E2AF69}" destId="{324CA8F2-C451-4D70-A5A9-38F62005CC62}" srcOrd="0" destOrd="0" presId="urn:microsoft.com/office/officeart/2005/8/layout/target3"/>
    <dgm:cxn modelId="{77B91219-0BC6-49F6-8D43-50D93380F385}" type="presOf" srcId="{91701077-A0A9-45D1-8C7D-82808682F929}" destId="{4BDBEAC2-71FF-49B9-A228-9255B46A8747}" srcOrd="0" destOrd="0" presId="urn:microsoft.com/office/officeart/2005/8/layout/target3"/>
    <dgm:cxn modelId="{812E4EEE-290D-454E-9313-40C339F2E30E}" type="presOf" srcId="{A47122D2-4E23-4988-BCF9-A3C376DB2770}" destId="{64FDB4F5-34EB-4315-BE45-EAEF52D3A397}" srcOrd="1" destOrd="0" presId="urn:microsoft.com/office/officeart/2005/8/layout/target3"/>
    <dgm:cxn modelId="{1CBA5976-C423-4DBA-9053-1738A514003E}" type="presOf" srcId="{24229472-F889-4CBC-881D-0E3A93E2AF69}" destId="{CD08D7F5-7A29-42F0-AB6F-7633D63C666D}" srcOrd="1" destOrd="0" presId="urn:microsoft.com/office/officeart/2005/8/layout/target3"/>
    <dgm:cxn modelId="{A1F95806-4559-4FAC-9988-79E0E89AA13E}" type="presOf" srcId="{A47122D2-4E23-4988-BCF9-A3C376DB2770}" destId="{E0FF6D3C-CAE2-4261-BE07-B72851A625D2}" srcOrd="0" destOrd="0" presId="urn:microsoft.com/office/officeart/2005/8/layout/target3"/>
    <dgm:cxn modelId="{70BEEC64-AC3D-42FF-9D93-6593E3F94EEB}" srcId="{91701077-A0A9-45D1-8C7D-82808682F929}" destId="{24229472-F889-4CBC-881D-0E3A93E2AF69}" srcOrd="0" destOrd="0" parTransId="{AAB511D6-5442-4018-A9A4-8A6EFC2A71D9}" sibTransId="{BDA543C1-7999-4A30-B3A3-4322F570DE6A}"/>
    <dgm:cxn modelId="{0D98BDB7-00CB-46FC-BF67-8640B608B292}" type="presParOf" srcId="{4BDBEAC2-71FF-49B9-A228-9255B46A8747}" destId="{4889907A-9393-4EAA-9A51-3A969217CAB2}" srcOrd="0" destOrd="0" presId="urn:microsoft.com/office/officeart/2005/8/layout/target3"/>
    <dgm:cxn modelId="{7CDC7F7F-98AA-421F-9BF0-F35B293F6A42}" type="presParOf" srcId="{4BDBEAC2-71FF-49B9-A228-9255B46A8747}" destId="{D55FB0E0-0DBE-48AB-9C5D-F0B68AE52C74}" srcOrd="1" destOrd="0" presId="urn:microsoft.com/office/officeart/2005/8/layout/target3"/>
    <dgm:cxn modelId="{89A46C8D-9009-4136-8386-5C64BE595824}" type="presParOf" srcId="{4BDBEAC2-71FF-49B9-A228-9255B46A8747}" destId="{324CA8F2-C451-4D70-A5A9-38F62005CC62}" srcOrd="2" destOrd="0" presId="urn:microsoft.com/office/officeart/2005/8/layout/target3"/>
    <dgm:cxn modelId="{6B090424-6BEA-4251-86F1-F426B2DFE478}" type="presParOf" srcId="{4BDBEAC2-71FF-49B9-A228-9255B46A8747}" destId="{2B5AD2FB-3D83-4A51-9277-7FF1692CC61D}" srcOrd="3" destOrd="0" presId="urn:microsoft.com/office/officeart/2005/8/layout/target3"/>
    <dgm:cxn modelId="{2B1A609E-8D40-4A2A-93B7-08EF41CB38B4}" type="presParOf" srcId="{4BDBEAC2-71FF-49B9-A228-9255B46A8747}" destId="{79688169-D2CE-42C7-A84C-42570B0BC58A}" srcOrd="4" destOrd="0" presId="urn:microsoft.com/office/officeart/2005/8/layout/target3"/>
    <dgm:cxn modelId="{00EB28EA-23F9-4923-A6BB-33CCD1FAC994}" type="presParOf" srcId="{4BDBEAC2-71FF-49B9-A228-9255B46A8747}" destId="{E0FF6D3C-CAE2-4261-BE07-B72851A625D2}" srcOrd="5" destOrd="0" presId="urn:microsoft.com/office/officeart/2005/8/layout/target3"/>
    <dgm:cxn modelId="{C9F28199-441F-4ED5-B32B-37F4ECE8552E}" type="presParOf" srcId="{4BDBEAC2-71FF-49B9-A228-9255B46A8747}" destId="{CD08D7F5-7A29-42F0-AB6F-7633D63C666D}" srcOrd="6" destOrd="0" presId="urn:microsoft.com/office/officeart/2005/8/layout/target3"/>
    <dgm:cxn modelId="{89F9D325-8A35-4F92-A0C4-571D38303A9F}" type="presParOf" srcId="{4BDBEAC2-71FF-49B9-A228-9255B46A8747}" destId="{64FDB4F5-34EB-4315-BE45-EAEF52D3A39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2CC0A0-B604-4DC9-A49C-7478B16733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16DE40-F810-4616-BB03-6E265ED53F51}">
      <dgm:prSet custT="1"/>
      <dgm:spPr/>
      <dgm:t>
        <a:bodyPr/>
        <a:lstStyle/>
        <a:p>
          <a:pPr rtl="0"/>
          <a:r>
            <a:rPr lang="en-US" sz="1800" b="1" dirty="0" smtClean="0"/>
            <a:t>1- </a:t>
          </a:r>
          <a:r>
            <a:rPr lang="en-US" sz="1800" b="1" dirty="0" smtClean="0">
              <a:solidFill>
                <a:schemeClr val="accent2"/>
              </a:solidFill>
            </a:rPr>
            <a:t>Tubes or pipes </a:t>
          </a:r>
          <a:r>
            <a:rPr lang="en-US" sz="1800" b="1" dirty="0" smtClean="0"/>
            <a:t>(very little back flow or recirculation)</a:t>
          </a:r>
          <a:endParaRPr lang="en-US" sz="1800" b="1" dirty="0"/>
        </a:p>
      </dgm:t>
    </dgm:pt>
    <dgm:pt modelId="{2EE4572A-5391-4468-A80F-D4549A55C5D6}" type="parTrans" cxnId="{BB959D60-F736-48BD-B6E8-066F548133FF}">
      <dgm:prSet/>
      <dgm:spPr/>
      <dgm:t>
        <a:bodyPr/>
        <a:lstStyle/>
        <a:p>
          <a:endParaRPr lang="en-US"/>
        </a:p>
      </dgm:t>
    </dgm:pt>
    <dgm:pt modelId="{A17C4F0B-7176-4A4F-A8EE-63F63F97BA4C}" type="sibTrans" cxnId="{BB959D60-F736-48BD-B6E8-066F548133FF}">
      <dgm:prSet/>
      <dgm:spPr/>
      <dgm:t>
        <a:bodyPr/>
        <a:lstStyle/>
        <a:p>
          <a:endParaRPr lang="en-US"/>
        </a:p>
      </dgm:t>
    </dgm:pt>
    <dgm:pt modelId="{39D4159F-4114-489C-9792-7DF27E6DC1FA}">
      <dgm:prSet custT="1"/>
      <dgm:spPr/>
      <dgm:t>
        <a:bodyPr/>
        <a:lstStyle/>
        <a:p>
          <a:pPr rtl="0"/>
          <a:r>
            <a:rPr lang="en-US" sz="1800" b="1" dirty="0" smtClean="0"/>
            <a:t>2- </a:t>
          </a:r>
          <a:r>
            <a:rPr lang="en-US" sz="1800" b="1" dirty="0" smtClean="0">
              <a:solidFill>
                <a:schemeClr val="accent2"/>
              </a:solidFill>
            </a:rPr>
            <a:t>Chamber</a:t>
          </a:r>
          <a:r>
            <a:rPr lang="en-US" sz="1800" b="1" dirty="0" smtClean="0"/>
            <a:t> (holdup or recirculation)</a:t>
          </a:r>
          <a:endParaRPr lang="en-US" sz="1800" b="1" dirty="0"/>
        </a:p>
      </dgm:t>
    </dgm:pt>
    <dgm:pt modelId="{96FB6ABA-D2D8-4FEC-9F80-B1CFA3612016}" type="parTrans" cxnId="{34B18264-A8A7-422E-BC19-186A6306B666}">
      <dgm:prSet/>
      <dgm:spPr/>
      <dgm:t>
        <a:bodyPr/>
        <a:lstStyle/>
        <a:p>
          <a:endParaRPr lang="en-US"/>
        </a:p>
      </dgm:t>
    </dgm:pt>
    <dgm:pt modelId="{8CCCFF00-575E-4A63-BE93-95D258415085}" type="sibTrans" cxnId="{34B18264-A8A7-422E-BC19-186A6306B666}">
      <dgm:prSet/>
      <dgm:spPr/>
      <dgm:t>
        <a:bodyPr/>
        <a:lstStyle/>
        <a:p>
          <a:endParaRPr lang="en-US"/>
        </a:p>
      </dgm:t>
    </dgm:pt>
    <dgm:pt modelId="{E4C353B9-7EB4-42B2-A53D-331207CF39F8}" type="pres">
      <dgm:prSet presAssocID="{482CC0A0-B604-4DC9-A49C-7478B16733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F6F45C-FD1C-451C-BFB4-B1702B16FD37}" type="pres">
      <dgm:prSet presAssocID="{8316DE40-F810-4616-BB03-6E265ED53F51}" presName="parentLin" presStyleCnt="0"/>
      <dgm:spPr/>
    </dgm:pt>
    <dgm:pt modelId="{3ECCE951-09C8-4716-9BEE-7B5C56ADFAF4}" type="pres">
      <dgm:prSet presAssocID="{8316DE40-F810-4616-BB03-6E265ED53F5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7940729-9C8F-48AC-8D0F-4CE7E2BA63D8}" type="pres">
      <dgm:prSet presAssocID="{8316DE40-F810-4616-BB03-6E265ED53F51}" presName="parentText" presStyleLbl="node1" presStyleIdx="0" presStyleCnt="2" custScaleX="1153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FC802-4A15-4404-84E8-9C60A8F83056}" type="pres">
      <dgm:prSet presAssocID="{8316DE40-F810-4616-BB03-6E265ED53F51}" presName="negativeSpace" presStyleCnt="0"/>
      <dgm:spPr/>
    </dgm:pt>
    <dgm:pt modelId="{7325F11F-0A41-49A1-A180-B89DCA77D2A0}" type="pres">
      <dgm:prSet presAssocID="{8316DE40-F810-4616-BB03-6E265ED53F51}" presName="childText" presStyleLbl="conFgAcc1" presStyleIdx="0" presStyleCnt="2">
        <dgm:presLayoutVars>
          <dgm:bulletEnabled val="1"/>
        </dgm:presLayoutVars>
      </dgm:prSet>
      <dgm:spPr/>
    </dgm:pt>
    <dgm:pt modelId="{16DFB08E-DD97-4E12-8C6D-854C57F476FA}" type="pres">
      <dgm:prSet presAssocID="{A17C4F0B-7176-4A4F-A8EE-63F63F97BA4C}" presName="spaceBetweenRectangles" presStyleCnt="0"/>
      <dgm:spPr/>
    </dgm:pt>
    <dgm:pt modelId="{D5B99E0B-121B-4F67-A5EA-DFCFD41F38A5}" type="pres">
      <dgm:prSet presAssocID="{39D4159F-4114-489C-9792-7DF27E6DC1FA}" presName="parentLin" presStyleCnt="0"/>
      <dgm:spPr/>
    </dgm:pt>
    <dgm:pt modelId="{89C24E80-42B0-4806-8BBC-98091620A2DD}" type="pres">
      <dgm:prSet presAssocID="{39D4159F-4114-489C-9792-7DF27E6DC1F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2E59523-C3CB-402C-BC18-447D0A80874C}" type="pres">
      <dgm:prSet presAssocID="{39D4159F-4114-489C-9792-7DF27E6DC1FA}" presName="parentText" presStyleLbl="node1" presStyleIdx="1" presStyleCnt="2" custScaleX="1153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595B1-934A-4370-ABB2-F390EC3F5F6E}" type="pres">
      <dgm:prSet presAssocID="{39D4159F-4114-489C-9792-7DF27E6DC1FA}" presName="negativeSpace" presStyleCnt="0"/>
      <dgm:spPr/>
    </dgm:pt>
    <dgm:pt modelId="{B52D1EA9-1959-47B8-8F39-2B91DAED9400}" type="pres">
      <dgm:prSet presAssocID="{39D4159F-4114-489C-9792-7DF27E6DC1F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B959D60-F736-48BD-B6E8-066F548133FF}" srcId="{482CC0A0-B604-4DC9-A49C-7478B1673344}" destId="{8316DE40-F810-4616-BB03-6E265ED53F51}" srcOrd="0" destOrd="0" parTransId="{2EE4572A-5391-4468-A80F-D4549A55C5D6}" sibTransId="{A17C4F0B-7176-4A4F-A8EE-63F63F97BA4C}"/>
    <dgm:cxn modelId="{0EB5F991-E21E-4ECF-93BF-419639A3A3F3}" type="presOf" srcId="{39D4159F-4114-489C-9792-7DF27E6DC1FA}" destId="{89C24E80-42B0-4806-8BBC-98091620A2DD}" srcOrd="0" destOrd="0" presId="urn:microsoft.com/office/officeart/2005/8/layout/list1"/>
    <dgm:cxn modelId="{34B18264-A8A7-422E-BC19-186A6306B666}" srcId="{482CC0A0-B604-4DC9-A49C-7478B1673344}" destId="{39D4159F-4114-489C-9792-7DF27E6DC1FA}" srcOrd="1" destOrd="0" parTransId="{96FB6ABA-D2D8-4FEC-9F80-B1CFA3612016}" sibTransId="{8CCCFF00-575E-4A63-BE93-95D258415085}"/>
    <dgm:cxn modelId="{016ABBB4-CC27-41B9-90B8-6AF611EF674C}" type="presOf" srcId="{8316DE40-F810-4616-BB03-6E265ED53F51}" destId="{F7940729-9C8F-48AC-8D0F-4CE7E2BA63D8}" srcOrd="1" destOrd="0" presId="urn:microsoft.com/office/officeart/2005/8/layout/list1"/>
    <dgm:cxn modelId="{64F79320-1997-44BD-BA15-E8E851C65784}" type="presOf" srcId="{39D4159F-4114-489C-9792-7DF27E6DC1FA}" destId="{52E59523-C3CB-402C-BC18-447D0A80874C}" srcOrd="1" destOrd="0" presId="urn:microsoft.com/office/officeart/2005/8/layout/list1"/>
    <dgm:cxn modelId="{5931E45C-D9AA-4608-929C-4F7E4F438BEA}" type="presOf" srcId="{8316DE40-F810-4616-BB03-6E265ED53F51}" destId="{3ECCE951-09C8-4716-9BEE-7B5C56ADFAF4}" srcOrd="0" destOrd="0" presId="urn:microsoft.com/office/officeart/2005/8/layout/list1"/>
    <dgm:cxn modelId="{4B32DA38-FC80-45A0-9E87-0E8EA0C3352B}" type="presOf" srcId="{482CC0A0-B604-4DC9-A49C-7478B1673344}" destId="{E4C353B9-7EB4-42B2-A53D-331207CF39F8}" srcOrd="0" destOrd="0" presId="urn:microsoft.com/office/officeart/2005/8/layout/list1"/>
    <dgm:cxn modelId="{969F6C05-BB69-4779-B1A4-09D558C249BC}" type="presParOf" srcId="{E4C353B9-7EB4-42B2-A53D-331207CF39F8}" destId="{02F6F45C-FD1C-451C-BFB4-B1702B16FD37}" srcOrd="0" destOrd="0" presId="urn:microsoft.com/office/officeart/2005/8/layout/list1"/>
    <dgm:cxn modelId="{05938479-A45D-40F9-A421-49DAACF6A057}" type="presParOf" srcId="{02F6F45C-FD1C-451C-BFB4-B1702B16FD37}" destId="{3ECCE951-09C8-4716-9BEE-7B5C56ADFAF4}" srcOrd="0" destOrd="0" presId="urn:microsoft.com/office/officeart/2005/8/layout/list1"/>
    <dgm:cxn modelId="{21AAFD70-4DAC-413F-992B-55FF482F1F63}" type="presParOf" srcId="{02F6F45C-FD1C-451C-BFB4-B1702B16FD37}" destId="{F7940729-9C8F-48AC-8D0F-4CE7E2BA63D8}" srcOrd="1" destOrd="0" presId="urn:microsoft.com/office/officeart/2005/8/layout/list1"/>
    <dgm:cxn modelId="{2BCC4963-1AAF-454A-97B9-A6FAF22673C9}" type="presParOf" srcId="{E4C353B9-7EB4-42B2-A53D-331207CF39F8}" destId="{4D1FC802-4A15-4404-84E8-9C60A8F83056}" srcOrd="1" destOrd="0" presId="urn:microsoft.com/office/officeart/2005/8/layout/list1"/>
    <dgm:cxn modelId="{425282C8-740C-4FF0-8D64-3F7579F89D21}" type="presParOf" srcId="{E4C353B9-7EB4-42B2-A53D-331207CF39F8}" destId="{7325F11F-0A41-49A1-A180-B89DCA77D2A0}" srcOrd="2" destOrd="0" presId="urn:microsoft.com/office/officeart/2005/8/layout/list1"/>
    <dgm:cxn modelId="{A58993DE-CE7E-4E0E-AD52-4700079D5248}" type="presParOf" srcId="{E4C353B9-7EB4-42B2-A53D-331207CF39F8}" destId="{16DFB08E-DD97-4E12-8C6D-854C57F476FA}" srcOrd="3" destOrd="0" presId="urn:microsoft.com/office/officeart/2005/8/layout/list1"/>
    <dgm:cxn modelId="{798A6200-B4C2-4C85-9E21-45FBC3093026}" type="presParOf" srcId="{E4C353B9-7EB4-42B2-A53D-331207CF39F8}" destId="{D5B99E0B-121B-4F67-A5EA-DFCFD41F38A5}" srcOrd="4" destOrd="0" presId="urn:microsoft.com/office/officeart/2005/8/layout/list1"/>
    <dgm:cxn modelId="{6C424043-3828-4F49-BCC8-0B0DB574010A}" type="presParOf" srcId="{D5B99E0B-121B-4F67-A5EA-DFCFD41F38A5}" destId="{89C24E80-42B0-4806-8BBC-98091620A2DD}" srcOrd="0" destOrd="0" presId="urn:microsoft.com/office/officeart/2005/8/layout/list1"/>
    <dgm:cxn modelId="{09D18378-19B1-491A-88C7-0A22AD94119D}" type="presParOf" srcId="{D5B99E0B-121B-4F67-A5EA-DFCFD41F38A5}" destId="{52E59523-C3CB-402C-BC18-447D0A80874C}" srcOrd="1" destOrd="0" presId="urn:microsoft.com/office/officeart/2005/8/layout/list1"/>
    <dgm:cxn modelId="{AD68B807-AF7D-4D43-BECC-C9C2E84E1E63}" type="presParOf" srcId="{E4C353B9-7EB4-42B2-A53D-331207CF39F8}" destId="{334595B1-934A-4370-ABB2-F390EC3F5F6E}" srcOrd="5" destOrd="0" presId="urn:microsoft.com/office/officeart/2005/8/layout/list1"/>
    <dgm:cxn modelId="{DAC46FA1-B14E-4CF8-9D9E-EF64CA31285C}" type="presParOf" srcId="{E4C353B9-7EB4-42B2-A53D-331207CF39F8}" destId="{B52D1EA9-1959-47B8-8F39-2B91DAED940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580849-868B-439B-B9D6-B5F3A968B8D0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298279-8D30-488A-9BD4-C2FEA2772F2A}">
      <dgm:prSet/>
      <dgm:spPr/>
      <dgm:t>
        <a:bodyPr/>
        <a:lstStyle/>
        <a:p>
          <a:pPr rtl="0"/>
          <a:r>
            <a:rPr lang="en-US" dirty="0" smtClean="0"/>
            <a:t>1. </a:t>
          </a:r>
          <a:r>
            <a:rPr lang="en-US" b="1" dirty="0" smtClean="0">
              <a:solidFill>
                <a:schemeClr val="tx1"/>
              </a:solidFill>
            </a:rPr>
            <a:t>Physical properties of material </a:t>
          </a:r>
          <a:r>
            <a:rPr lang="en-US" dirty="0" smtClean="0"/>
            <a:t>to be mixed (density, viscosity and miscibility).</a:t>
          </a:r>
          <a:endParaRPr lang="en-US" dirty="0"/>
        </a:p>
      </dgm:t>
    </dgm:pt>
    <dgm:pt modelId="{A352AA29-1CF4-4C94-AAE8-09492B5040CE}" type="parTrans" cxnId="{DB627B14-ED92-4E4B-B885-888375E0E2A2}">
      <dgm:prSet/>
      <dgm:spPr/>
      <dgm:t>
        <a:bodyPr/>
        <a:lstStyle/>
        <a:p>
          <a:endParaRPr lang="en-US"/>
        </a:p>
      </dgm:t>
    </dgm:pt>
    <dgm:pt modelId="{73BEDC14-C9E3-4C52-87A0-B440C72686B9}" type="sibTrans" cxnId="{DB627B14-ED92-4E4B-B885-888375E0E2A2}">
      <dgm:prSet/>
      <dgm:spPr/>
      <dgm:t>
        <a:bodyPr/>
        <a:lstStyle/>
        <a:p>
          <a:endParaRPr lang="en-US"/>
        </a:p>
      </dgm:t>
    </dgm:pt>
    <dgm:pt modelId="{24F0EA11-2A66-4EA5-A4E3-ECD5C231F473}">
      <dgm:prSet/>
      <dgm:spPr/>
      <dgm:t>
        <a:bodyPr/>
        <a:lstStyle/>
        <a:p>
          <a:pPr rtl="0"/>
          <a:r>
            <a:rPr lang="en-US" dirty="0" smtClean="0"/>
            <a:t>2. </a:t>
          </a:r>
          <a:r>
            <a:rPr lang="en-US" b="1" dirty="0" smtClean="0">
              <a:solidFill>
                <a:schemeClr val="tx1"/>
              </a:solidFill>
            </a:rPr>
            <a:t>Economic consideration </a:t>
          </a:r>
          <a:r>
            <a:rPr lang="en-US" dirty="0" smtClean="0"/>
            <a:t>regarding processing (time for mixing and powder expenditure).</a:t>
          </a:r>
          <a:endParaRPr lang="en-US" dirty="0"/>
        </a:p>
      </dgm:t>
    </dgm:pt>
    <dgm:pt modelId="{92F95DC6-FB18-4B95-988B-DA14A0A6A66D}" type="parTrans" cxnId="{DE205E53-DF57-44B8-BA7A-D71ACAD1DD6F}">
      <dgm:prSet/>
      <dgm:spPr/>
      <dgm:t>
        <a:bodyPr/>
        <a:lstStyle/>
        <a:p>
          <a:endParaRPr lang="en-US"/>
        </a:p>
      </dgm:t>
    </dgm:pt>
    <dgm:pt modelId="{71BA94DD-BE46-4950-83D3-1D81D5A6C51D}" type="sibTrans" cxnId="{DE205E53-DF57-44B8-BA7A-D71ACAD1DD6F}">
      <dgm:prSet/>
      <dgm:spPr/>
      <dgm:t>
        <a:bodyPr/>
        <a:lstStyle/>
        <a:p>
          <a:endParaRPr lang="en-US"/>
        </a:p>
      </dgm:t>
    </dgm:pt>
    <dgm:pt modelId="{CF989B5A-3998-4D65-AC8F-4ABC4A43585C}">
      <dgm:prSet/>
      <dgm:spPr/>
      <dgm:t>
        <a:bodyPr/>
        <a:lstStyle/>
        <a:p>
          <a:pPr rtl="0"/>
          <a:r>
            <a:rPr lang="en-US" dirty="0" smtClean="0"/>
            <a:t>3. </a:t>
          </a:r>
          <a:r>
            <a:rPr lang="en-US" b="1" dirty="0" smtClean="0">
              <a:solidFill>
                <a:schemeClr val="tx1"/>
              </a:solidFill>
            </a:rPr>
            <a:t>Cost </a:t>
          </a:r>
          <a:r>
            <a:rPr lang="en-US" b="1" dirty="0" smtClean="0">
              <a:solidFill>
                <a:schemeClr val="tx1"/>
              </a:solidFill>
            </a:rPr>
            <a:t>of equipment and its maintenance</a:t>
          </a:r>
          <a:r>
            <a:rPr lang="en-US" dirty="0" smtClean="0"/>
            <a:t>.</a:t>
          </a:r>
          <a:endParaRPr lang="en-US" dirty="0"/>
        </a:p>
      </dgm:t>
    </dgm:pt>
    <dgm:pt modelId="{DD5828A2-1BA6-44DE-85C2-C941D8427BD9}" type="parTrans" cxnId="{B9BF8064-B693-415A-99A6-9DF8EA50B6C9}">
      <dgm:prSet/>
      <dgm:spPr/>
      <dgm:t>
        <a:bodyPr/>
        <a:lstStyle/>
        <a:p>
          <a:endParaRPr lang="en-US"/>
        </a:p>
      </dgm:t>
    </dgm:pt>
    <dgm:pt modelId="{92B7087E-79E0-4650-AF7D-6B6D9207A149}" type="sibTrans" cxnId="{B9BF8064-B693-415A-99A6-9DF8EA50B6C9}">
      <dgm:prSet/>
      <dgm:spPr/>
      <dgm:t>
        <a:bodyPr/>
        <a:lstStyle/>
        <a:p>
          <a:endParaRPr lang="en-US"/>
        </a:p>
      </dgm:t>
    </dgm:pt>
    <dgm:pt modelId="{5B75C8B4-07DF-4B82-91E0-F1068C2418F6}" type="pres">
      <dgm:prSet presAssocID="{F5580849-868B-439B-B9D6-B5F3A968B8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D884D4-BBF9-435E-9706-0B5438DADC78}" type="pres">
      <dgm:prSet presAssocID="{3C298279-8D30-488A-9BD4-C2FEA2772F2A}" presName="composite" presStyleCnt="0"/>
      <dgm:spPr/>
    </dgm:pt>
    <dgm:pt modelId="{21A2E57B-E206-4565-B6E3-F871C23A1CB5}" type="pres">
      <dgm:prSet presAssocID="{3C298279-8D30-488A-9BD4-C2FEA2772F2A}" presName="imgShp" presStyleLbl="fgImgPlace1" presStyleIdx="0" presStyleCnt="3"/>
      <dgm:spPr/>
    </dgm:pt>
    <dgm:pt modelId="{6B6BEF70-40AF-4AB1-AED5-E6B469EA370A}" type="pres">
      <dgm:prSet presAssocID="{3C298279-8D30-488A-9BD4-C2FEA2772F2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3C155-6AE2-46BC-B8CF-795D38957169}" type="pres">
      <dgm:prSet presAssocID="{73BEDC14-C9E3-4C52-87A0-B440C72686B9}" presName="spacing" presStyleCnt="0"/>
      <dgm:spPr/>
    </dgm:pt>
    <dgm:pt modelId="{81D39797-F145-46DD-8B4B-7C0B931D8FA8}" type="pres">
      <dgm:prSet presAssocID="{24F0EA11-2A66-4EA5-A4E3-ECD5C231F473}" presName="composite" presStyleCnt="0"/>
      <dgm:spPr/>
    </dgm:pt>
    <dgm:pt modelId="{E07C9792-8779-433E-973F-B4332E2071FE}" type="pres">
      <dgm:prSet presAssocID="{24F0EA11-2A66-4EA5-A4E3-ECD5C231F473}" presName="imgShp" presStyleLbl="fgImgPlace1" presStyleIdx="1" presStyleCnt="3"/>
      <dgm:spPr/>
    </dgm:pt>
    <dgm:pt modelId="{1272617A-2C81-4FA8-93E9-7076BBDF8BFE}" type="pres">
      <dgm:prSet presAssocID="{24F0EA11-2A66-4EA5-A4E3-ECD5C231F47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0676D-538C-41C7-8A07-905B832EE3B8}" type="pres">
      <dgm:prSet presAssocID="{71BA94DD-BE46-4950-83D3-1D81D5A6C51D}" presName="spacing" presStyleCnt="0"/>
      <dgm:spPr/>
    </dgm:pt>
    <dgm:pt modelId="{710BA842-89FB-4237-AFAB-638AC3AA4E90}" type="pres">
      <dgm:prSet presAssocID="{CF989B5A-3998-4D65-AC8F-4ABC4A43585C}" presName="composite" presStyleCnt="0"/>
      <dgm:spPr/>
    </dgm:pt>
    <dgm:pt modelId="{431017C5-57C4-463E-BC7E-5B9040575D1B}" type="pres">
      <dgm:prSet presAssocID="{CF989B5A-3998-4D65-AC8F-4ABC4A43585C}" presName="imgShp" presStyleLbl="fgImgPlace1" presStyleIdx="2" presStyleCnt="3"/>
      <dgm:spPr/>
    </dgm:pt>
    <dgm:pt modelId="{AC20B82E-DC3B-4B6A-A6FF-BEEC406830EC}" type="pres">
      <dgm:prSet presAssocID="{CF989B5A-3998-4D65-AC8F-4ABC4A43585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627B14-ED92-4E4B-B885-888375E0E2A2}" srcId="{F5580849-868B-439B-B9D6-B5F3A968B8D0}" destId="{3C298279-8D30-488A-9BD4-C2FEA2772F2A}" srcOrd="0" destOrd="0" parTransId="{A352AA29-1CF4-4C94-AAE8-09492B5040CE}" sibTransId="{73BEDC14-C9E3-4C52-87A0-B440C72686B9}"/>
    <dgm:cxn modelId="{DE205E53-DF57-44B8-BA7A-D71ACAD1DD6F}" srcId="{F5580849-868B-439B-B9D6-B5F3A968B8D0}" destId="{24F0EA11-2A66-4EA5-A4E3-ECD5C231F473}" srcOrd="1" destOrd="0" parTransId="{92F95DC6-FB18-4B95-988B-DA14A0A6A66D}" sibTransId="{71BA94DD-BE46-4950-83D3-1D81D5A6C51D}"/>
    <dgm:cxn modelId="{29BC56C4-89C5-41CF-8056-2EFAB64E7B68}" type="presOf" srcId="{CF989B5A-3998-4D65-AC8F-4ABC4A43585C}" destId="{AC20B82E-DC3B-4B6A-A6FF-BEEC406830EC}" srcOrd="0" destOrd="0" presId="urn:microsoft.com/office/officeart/2005/8/layout/vList3"/>
    <dgm:cxn modelId="{E931810B-B717-4476-91D6-16E94C93A555}" type="presOf" srcId="{3C298279-8D30-488A-9BD4-C2FEA2772F2A}" destId="{6B6BEF70-40AF-4AB1-AED5-E6B469EA370A}" srcOrd="0" destOrd="0" presId="urn:microsoft.com/office/officeart/2005/8/layout/vList3"/>
    <dgm:cxn modelId="{4880E03F-470C-42F4-829B-649FF727E573}" type="presOf" srcId="{24F0EA11-2A66-4EA5-A4E3-ECD5C231F473}" destId="{1272617A-2C81-4FA8-93E9-7076BBDF8BFE}" srcOrd="0" destOrd="0" presId="urn:microsoft.com/office/officeart/2005/8/layout/vList3"/>
    <dgm:cxn modelId="{B9BF8064-B693-415A-99A6-9DF8EA50B6C9}" srcId="{F5580849-868B-439B-B9D6-B5F3A968B8D0}" destId="{CF989B5A-3998-4D65-AC8F-4ABC4A43585C}" srcOrd="2" destOrd="0" parTransId="{DD5828A2-1BA6-44DE-85C2-C941D8427BD9}" sibTransId="{92B7087E-79E0-4650-AF7D-6B6D9207A149}"/>
    <dgm:cxn modelId="{28F2A4E7-72BB-4BCA-8EC4-AACC20738F1A}" type="presOf" srcId="{F5580849-868B-439B-B9D6-B5F3A968B8D0}" destId="{5B75C8B4-07DF-4B82-91E0-F1068C2418F6}" srcOrd="0" destOrd="0" presId="urn:microsoft.com/office/officeart/2005/8/layout/vList3"/>
    <dgm:cxn modelId="{20E652D8-FC73-4737-91E5-9D44832A900B}" type="presParOf" srcId="{5B75C8B4-07DF-4B82-91E0-F1068C2418F6}" destId="{CBD884D4-BBF9-435E-9706-0B5438DADC78}" srcOrd="0" destOrd="0" presId="urn:microsoft.com/office/officeart/2005/8/layout/vList3"/>
    <dgm:cxn modelId="{374DF9CE-5601-43DF-BADE-087B25A8C4BA}" type="presParOf" srcId="{CBD884D4-BBF9-435E-9706-0B5438DADC78}" destId="{21A2E57B-E206-4565-B6E3-F871C23A1CB5}" srcOrd="0" destOrd="0" presId="urn:microsoft.com/office/officeart/2005/8/layout/vList3"/>
    <dgm:cxn modelId="{AB5F26B5-6ED9-498D-8AF3-88BB01F2D5A0}" type="presParOf" srcId="{CBD884D4-BBF9-435E-9706-0B5438DADC78}" destId="{6B6BEF70-40AF-4AB1-AED5-E6B469EA370A}" srcOrd="1" destOrd="0" presId="urn:microsoft.com/office/officeart/2005/8/layout/vList3"/>
    <dgm:cxn modelId="{0F053B51-F0C5-4D96-A636-B0A0080FD2D1}" type="presParOf" srcId="{5B75C8B4-07DF-4B82-91E0-F1068C2418F6}" destId="{3AB3C155-6AE2-46BC-B8CF-795D38957169}" srcOrd="1" destOrd="0" presId="urn:microsoft.com/office/officeart/2005/8/layout/vList3"/>
    <dgm:cxn modelId="{680FBA8F-A42F-401D-A593-9F4EDC796764}" type="presParOf" srcId="{5B75C8B4-07DF-4B82-91E0-F1068C2418F6}" destId="{81D39797-F145-46DD-8B4B-7C0B931D8FA8}" srcOrd="2" destOrd="0" presId="urn:microsoft.com/office/officeart/2005/8/layout/vList3"/>
    <dgm:cxn modelId="{D1B67817-FB0C-4B5B-A39B-EF8654273069}" type="presParOf" srcId="{81D39797-F145-46DD-8B4B-7C0B931D8FA8}" destId="{E07C9792-8779-433E-973F-B4332E2071FE}" srcOrd="0" destOrd="0" presId="urn:microsoft.com/office/officeart/2005/8/layout/vList3"/>
    <dgm:cxn modelId="{F223740F-D62F-477B-83D3-FAF120C72AAF}" type="presParOf" srcId="{81D39797-F145-46DD-8B4B-7C0B931D8FA8}" destId="{1272617A-2C81-4FA8-93E9-7076BBDF8BFE}" srcOrd="1" destOrd="0" presId="urn:microsoft.com/office/officeart/2005/8/layout/vList3"/>
    <dgm:cxn modelId="{7ADB37AD-DDAE-48A4-AAD1-5310B0FCDF3A}" type="presParOf" srcId="{5B75C8B4-07DF-4B82-91E0-F1068C2418F6}" destId="{34C0676D-538C-41C7-8A07-905B832EE3B8}" srcOrd="3" destOrd="0" presId="urn:microsoft.com/office/officeart/2005/8/layout/vList3"/>
    <dgm:cxn modelId="{052DE256-9D73-4798-8BE8-58CCC0A428DD}" type="presParOf" srcId="{5B75C8B4-07DF-4B82-91E0-F1068C2418F6}" destId="{710BA842-89FB-4237-AFAB-638AC3AA4E90}" srcOrd="4" destOrd="0" presId="urn:microsoft.com/office/officeart/2005/8/layout/vList3"/>
    <dgm:cxn modelId="{13CC6D89-D932-4985-8E35-218826FE0495}" type="presParOf" srcId="{710BA842-89FB-4237-AFAB-638AC3AA4E90}" destId="{431017C5-57C4-463E-BC7E-5B9040575D1B}" srcOrd="0" destOrd="0" presId="urn:microsoft.com/office/officeart/2005/8/layout/vList3"/>
    <dgm:cxn modelId="{14AA9325-0503-4D1F-9954-C37BA531D8F2}" type="presParOf" srcId="{710BA842-89FB-4237-AFAB-638AC3AA4E90}" destId="{AC20B82E-DC3B-4B6A-A6FF-BEEC406830E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F9951-2321-4CF4-BBC3-53AF54F847BB}">
      <dsp:nvSpPr>
        <dsp:cNvPr id="0" name=""/>
        <dsp:cNvSpPr/>
      </dsp:nvSpPr>
      <dsp:spPr>
        <a:xfrm>
          <a:off x="0" y="0"/>
          <a:ext cx="2743200" cy="2743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6407F-767C-4708-8AFF-40DEF2DA8ABC}">
      <dsp:nvSpPr>
        <dsp:cNvPr id="0" name=""/>
        <dsp:cNvSpPr/>
      </dsp:nvSpPr>
      <dsp:spPr>
        <a:xfrm>
          <a:off x="1371600" y="0"/>
          <a:ext cx="7162800" cy="274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The fluid velocity at a given instant may be expressed as the vector sum of its component in the X, Y and Z direction.</a:t>
          </a:r>
          <a:endParaRPr lang="en-US" sz="2600" kern="1200" dirty="0"/>
        </a:p>
      </dsp:txBody>
      <dsp:txXfrm>
        <a:off x="1371600" y="0"/>
        <a:ext cx="7162800" cy="1303020"/>
      </dsp:txXfrm>
    </dsp:sp>
    <dsp:sp modelId="{E11B4083-8593-4A08-A8A7-211C923DA641}">
      <dsp:nvSpPr>
        <dsp:cNvPr id="0" name=""/>
        <dsp:cNvSpPr/>
      </dsp:nvSpPr>
      <dsp:spPr>
        <a:xfrm>
          <a:off x="720090" y="1303020"/>
          <a:ext cx="1303020" cy="13030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59EAA-73DF-4E83-ACCD-279EEAA06834}">
      <dsp:nvSpPr>
        <dsp:cNvPr id="0" name=""/>
        <dsp:cNvSpPr/>
      </dsp:nvSpPr>
      <dsp:spPr>
        <a:xfrm>
          <a:off x="1371600" y="1303020"/>
          <a:ext cx="7162800" cy="13030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mtClean="0"/>
            <a:t>In turbulent flow, the fluid has a different instantaneous velocities at different location at same instant in time.</a:t>
          </a:r>
          <a:endParaRPr lang="en-US" sz="2600" kern="1200"/>
        </a:p>
      </dsp:txBody>
      <dsp:txXfrm>
        <a:off x="1371600" y="1303020"/>
        <a:ext cx="7162800" cy="1303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EC9EC-6017-4A51-9DD0-35BF4FF3EC82}">
      <dsp:nvSpPr>
        <dsp:cNvPr id="0" name=""/>
        <dsp:cNvSpPr/>
      </dsp:nvSpPr>
      <dsp:spPr>
        <a:xfrm>
          <a:off x="430529" y="784236"/>
          <a:ext cx="7749540" cy="70450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Turbulent flow visualized as (eddies) </a:t>
          </a:r>
          <a:r>
            <a:rPr lang="en-US" sz="1800" b="1" kern="1200" dirty="0" smtClean="0"/>
            <a:t>with various sizes [portion of fluid moving as a unit in a direction contrary to that of general flow].</a:t>
          </a:r>
          <a:endParaRPr lang="en-US" sz="1800" kern="1200" dirty="0"/>
        </a:p>
      </dsp:txBody>
      <dsp:txXfrm>
        <a:off x="430529" y="784236"/>
        <a:ext cx="7749540" cy="704503"/>
      </dsp:txXfrm>
    </dsp:sp>
    <dsp:sp modelId="{9E318997-EF75-460F-93B2-3A1979A6BBBB}">
      <dsp:nvSpPr>
        <dsp:cNvPr id="0" name=""/>
        <dsp:cNvSpPr/>
      </dsp:nvSpPr>
      <dsp:spPr>
        <a:xfrm>
          <a:off x="430529" y="1488740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23971-BF90-4809-8D92-4D46A873DD6C}">
      <dsp:nvSpPr>
        <dsp:cNvPr id="0" name=""/>
        <dsp:cNvSpPr/>
      </dsp:nvSpPr>
      <dsp:spPr>
        <a:xfrm>
          <a:off x="1524076" y="1488740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BCAD9-FA63-4209-8568-8658A0DE145E}">
      <dsp:nvSpPr>
        <dsp:cNvPr id="0" name=""/>
        <dsp:cNvSpPr/>
      </dsp:nvSpPr>
      <dsp:spPr>
        <a:xfrm>
          <a:off x="2617622" y="1488740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8F68D-6F3F-432F-9ECE-A16E34346913}">
      <dsp:nvSpPr>
        <dsp:cNvPr id="0" name=""/>
        <dsp:cNvSpPr/>
      </dsp:nvSpPr>
      <dsp:spPr>
        <a:xfrm>
          <a:off x="3711168" y="1488740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C6C18-23FE-40C2-9AF3-B91AA29DACC3}">
      <dsp:nvSpPr>
        <dsp:cNvPr id="0" name=""/>
        <dsp:cNvSpPr/>
      </dsp:nvSpPr>
      <dsp:spPr>
        <a:xfrm>
          <a:off x="4804714" y="1488740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821C2-5EE1-4929-A109-DCF354ED90FB}">
      <dsp:nvSpPr>
        <dsp:cNvPr id="0" name=""/>
        <dsp:cNvSpPr/>
      </dsp:nvSpPr>
      <dsp:spPr>
        <a:xfrm>
          <a:off x="5898261" y="1488740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F0D1-1710-4695-BA05-AB2FDD3014C6}">
      <dsp:nvSpPr>
        <dsp:cNvPr id="0" name=""/>
        <dsp:cNvSpPr/>
      </dsp:nvSpPr>
      <dsp:spPr>
        <a:xfrm>
          <a:off x="6991807" y="1488740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19325-579B-4024-9AA9-D6A8DF5962EA}">
      <dsp:nvSpPr>
        <dsp:cNvPr id="0" name=""/>
        <dsp:cNvSpPr/>
      </dsp:nvSpPr>
      <dsp:spPr>
        <a:xfrm>
          <a:off x="430529" y="1748423"/>
          <a:ext cx="7749540" cy="70450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Larger eddies breakup forming smaller and smaller size eddies until are no longer distinguished.</a:t>
          </a:r>
          <a:endParaRPr lang="en-US" sz="1800" kern="1200" dirty="0"/>
        </a:p>
      </dsp:txBody>
      <dsp:txXfrm>
        <a:off x="430529" y="1748423"/>
        <a:ext cx="7749540" cy="704503"/>
      </dsp:txXfrm>
    </dsp:sp>
    <dsp:sp modelId="{30994195-2A37-4073-8897-08626F4B696B}">
      <dsp:nvSpPr>
        <dsp:cNvPr id="0" name=""/>
        <dsp:cNvSpPr/>
      </dsp:nvSpPr>
      <dsp:spPr>
        <a:xfrm>
          <a:off x="430529" y="2452927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260D8-D303-48B5-AECC-0F66F6098E63}">
      <dsp:nvSpPr>
        <dsp:cNvPr id="0" name=""/>
        <dsp:cNvSpPr/>
      </dsp:nvSpPr>
      <dsp:spPr>
        <a:xfrm>
          <a:off x="1524076" y="2452927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6FD53-99BB-47E9-A54B-2A563A7C682B}">
      <dsp:nvSpPr>
        <dsp:cNvPr id="0" name=""/>
        <dsp:cNvSpPr/>
      </dsp:nvSpPr>
      <dsp:spPr>
        <a:xfrm>
          <a:off x="2617622" y="2452927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7B1AF-E884-4662-87A7-55EF22C7227B}">
      <dsp:nvSpPr>
        <dsp:cNvPr id="0" name=""/>
        <dsp:cNvSpPr/>
      </dsp:nvSpPr>
      <dsp:spPr>
        <a:xfrm>
          <a:off x="3711168" y="2452927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102E8-B401-4F30-8A67-C58B1962275F}">
      <dsp:nvSpPr>
        <dsp:cNvPr id="0" name=""/>
        <dsp:cNvSpPr/>
      </dsp:nvSpPr>
      <dsp:spPr>
        <a:xfrm>
          <a:off x="4804714" y="2452927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44DDC-94F7-4B58-A601-D365A94DDFDE}">
      <dsp:nvSpPr>
        <dsp:cNvPr id="0" name=""/>
        <dsp:cNvSpPr/>
      </dsp:nvSpPr>
      <dsp:spPr>
        <a:xfrm>
          <a:off x="5898261" y="2452927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CB83D-00E7-4F39-9092-1BA047EAAC02}">
      <dsp:nvSpPr>
        <dsp:cNvPr id="0" name=""/>
        <dsp:cNvSpPr/>
      </dsp:nvSpPr>
      <dsp:spPr>
        <a:xfrm>
          <a:off x="6991807" y="2452927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2492E-6514-4467-BC16-5995F793B5B1}">
      <dsp:nvSpPr>
        <dsp:cNvPr id="0" name=""/>
        <dsp:cNvSpPr/>
      </dsp:nvSpPr>
      <dsp:spPr>
        <a:xfrm>
          <a:off x="430529" y="2712610"/>
          <a:ext cx="7749540" cy="70450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Size of distribution of eddies with turbulent region known as </a:t>
          </a:r>
          <a:r>
            <a:rPr lang="en-US" sz="1800" b="1" kern="1200" dirty="0" smtClean="0">
              <a:solidFill>
                <a:srgbClr val="C00000"/>
              </a:solidFill>
            </a:rPr>
            <a:t>(scale of turbulence).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430529" y="2712610"/>
        <a:ext cx="7749540" cy="704503"/>
      </dsp:txXfrm>
    </dsp:sp>
    <dsp:sp modelId="{9AC18346-2FDB-49BB-A39C-5C8B4A5E24F5}">
      <dsp:nvSpPr>
        <dsp:cNvPr id="0" name=""/>
        <dsp:cNvSpPr/>
      </dsp:nvSpPr>
      <dsp:spPr>
        <a:xfrm>
          <a:off x="430529" y="3417114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D6A7C-3A6A-4355-A3F7-202BEAB8DC76}">
      <dsp:nvSpPr>
        <dsp:cNvPr id="0" name=""/>
        <dsp:cNvSpPr/>
      </dsp:nvSpPr>
      <dsp:spPr>
        <a:xfrm>
          <a:off x="1524076" y="3417114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C1E22-7710-45F9-9DC8-C2716AF1BBF9}">
      <dsp:nvSpPr>
        <dsp:cNvPr id="0" name=""/>
        <dsp:cNvSpPr/>
      </dsp:nvSpPr>
      <dsp:spPr>
        <a:xfrm>
          <a:off x="2617622" y="3417114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75FC4-0766-414B-AFD1-B63CACCA7C7E}">
      <dsp:nvSpPr>
        <dsp:cNvPr id="0" name=""/>
        <dsp:cNvSpPr/>
      </dsp:nvSpPr>
      <dsp:spPr>
        <a:xfrm>
          <a:off x="3711168" y="3417114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2C789-FCDF-47F5-94FD-3FF64D511D18}">
      <dsp:nvSpPr>
        <dsp:cNvPr id="0" name=""/>
        <dsp:cNvSpPr/>
      </dsp:nvSpPr>
      <dsp:spPr>
        <a:xfrm>
          <a:off x="4804714" y="3417114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054EA-D443-452F-8994-C800B3C9BADD}">
      <dsp:nvSpPr>
        <dsp:cNvPr id="0" name=""/>
        <dsp:cNvSpPr/>
      </dsp:nvSpPr>
      <dsp:spPr>
        <a:xfrm>
          <a:off x="5898261" y="3417114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E9BE1-518D-4D7D-8D6E-895695D8355E}">
      <dsp:nvSpPr>
        <dsp:cNvPr id="0" name=""/>
        <dsp:cNvSpPr/>
      </dsp:nvSpPr>
      <dsp:spPr>
        <a:xfrm>
          <a:off x="6991807" y="3417114"/>
          <a:ext cx="1033272" cy="17221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F5672-3DD6-473A-8EDE-3F184A4C0BD8}">
      <dsp:nvSpPr>
        <dsp:cNvPr id="0" name=""/>
        <dsp:cNvSpPr/>
      </dsp:nvSpPr>
      <dsp:spPr>
        <a:xfrm>
          <a:off x="0" y="1021079"/>
          <a:ext cx="3063240" cy="30632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AE3F8-818C-4ED5-BA86-274F6B49E0B2}">
      <dsp:nvSpPr>
        <dsp:cNvPr id="0" name=""/>
        <dsp:cNvSpPr/>
      </dsp:nvSpPr>
      <dsp:spPr>
        <a:xfrm>
          <a:off x="1531620" y="1021079"/>
          <a:ext cx="3573780" cy="3063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2060"/>
              </a:solidFill>
            </a:rPr>
            <a:t>1- type of flow </a:t>
          </a:r>
          <a:r>
            <a:rPr lang="en-US" sz="2800" b="1" kern="1200" dirty="0" smtClean="0">
              <a:solidFill>
                <a:srgbClr val="002060"/>
              </a:solidFill>
            </a:rPr>
            <a:t>(</a:t>
          </a:r>
          <a:r>
            <a:rPr lang="en-US" sz="3200" b="1" kern="1200" dirty="0" smtClean="0">
              <a:solidFill>
                <a:srgbClr val="002060"/>
              </a:solidFill>
            </a:rPr>
            <a:t>radial, axial, </a:t>
          </a:r>
          <a:r>
            <a:rPr lang="en-US" sz="3200" b="1" kern="1200" dirty="0" smtClean="0">
              <a:solidFill>
                <a:srgbClr val="002060"/>
              </a:solidFill>
            </a:rPr>
            <a:t>tangential</a:t>
          </a:r>
          <a:r>
            <a:rPr lang="en-US" sz="1600" b="1" kern="1200" dirty="0" smtClean="0">
              <a:solidFill>
                <a:srgbClr val="002060"/>
              </a:solidFill>
            </a:rPr>
            <a:t>–touchable-</a:t>
          </a:r>
          <a:r>
            <a:rPr lang="en-US" sz="2800" b="1" kern="1200" dirty="0" smtClean="0">
              <a:solidFill>
                <a:srgbClr val="002060"/>
              </a:solidFill>
            </a:rPr>
            <a:t>)</a:t>
          </a:r>
          <a:endParaRPr lang="en-US" sz="4800" b="1" kern="1200" dirty="0">
            <a:solidFill>
              <a:srgbClr val="002060"/>
            </a:solidFill>
          </a:endParaRPr>
        </a:p>
      </dsp:txBody>
      <dsp:txXfrm>
        <a:off x="1531620" y="1021079"/>
        <a:ext cx="3573780" cy="1455039"/>
      </dsp:txXfrm>
    </dsp:sp>
    <dsp:sp modelId="{20876846-11FE-4CFA-B1CE-714D68E7581B}">
      <dsp:nvSpPr>
        <dsp:cNvPr id="0" name=""/>
        <dsp:cNvSpPr/>
      </dsp:nvSpPr>
      <dsp:spPr>
        <a:xfrm>
          <a:off x="804100" y="2476118"/>
          <a:ext cx="1455039" cy="14550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530F1-17CA-4402-B65C-AEF2EB2E8005}">
      <dsp:nvSpPr>
        <dsp:cNvPr id="0" name=""/>
        <dsp:cNvSpPr/>
      </dsp:nvSpPr>
      <dsp:spPr>
        <a:xfrm>
          <a:off x="1531620" y="2476118"/>
          <a:ext cx="3573780" cy="14550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2060"/>
              </a:solidFill>
            </a:rPr>
            <a:t>2- shape and pitch of blades</a:t>
          </a:r>
          <a:endParaRPr lang="en-US" sz="3200" b="1" kern="1200" dirty="0">
            <a:solidFill>
              <a:srgbClr val="002060"/>
            </a:solidFill>
          </a:endParaRPr>
        </a:p>
      </dsp:txBody>
      <dsp:txXfrm>
        <a:off x="1531620" y="2476118"/>
        <a:ext cx="3573780" cy="14550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9907A-9393-4EAA-9A51-3A969217CAB2}">
      <dsp:nvSpPr>
        <dsp:cNvPr id="0" name=""/>
        <dsp:cNvSpPr/>
      </dsp:nvSpPr>
      <dsp:spPr>
        <a:xfrm>
          <a:off x="0" y="0"/>
          <a:ext cx="1524000" cy="1524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CA8F2-C451-4D70-A5A9-38F62005CC62}">
      <dsp:nvSpPr>
        <dsp:cNvPr id="0" name=""/>
        <dsp:cNvSpPr/>
      </dsp:nvSpPr>
      <dsp:spPr>
        <a:xfrm>
          <a:off x="762000" y="0"/>
          <a:ext cx="7467600" cy="152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1- freshly mixed materials</a:t>
          </a:r>
          <a:endParaRPr lang="en-US" sz="3300" kern="1200"/>
        </a:p>
      </dsp:txBody>
      <dsp:txXfrm>
        <a:off x="762000" y="0"/>
        <a:ext cx="7467600" cy="723900"/>
      </dsp:txXfrm>
    </dsp:sp>
    <dsp:sp modelId="{79688169-D2CE-42C7-A84C-42570B0BC58A}">
      <dsp:nvSpPr>
        <dsp:cNvPr id="0" name=""/>
        <dsp:cNvSpPr/>
      </dsp:nvSpPr>
      <dsp:spPr>
        <a:xfrm>
          <a:off x="400050" y="723900"/>
          <a:ext cx="723900" cy="7239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F6D3C-CAE2-4261-BE07-B72851A625D2}">
      <dsp:nvSpPr>
        <dsp:cNvPr id="0" name=""/>
        <dsp:cNvSpPr/>
      </dsp:nvSpPr>
      <dsp:spPr>
        <a:xfrm>
          <a:off x="762000" y="723900"/>
          <a:ext cx="7467600" cy="72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2- very large volume of materials.</a:t>
          </a:r>
          <a:endParaRPr lang="en-US" sz="3300" kern="1200"/>
        </a:p>
      </dsp:txBody>
      <dsp:txXfrm>
        <a:off x="762000" y="723900"/>
        <a:ext cx="7467600" cy="7239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5F11F-0A41-49A1-A180-B89DCA77D2A0}">
      <dsp:nvSpPr>
        <dsp:cNvPr id="0" name=""/>
        <dsp:cNvSpPr/>
      </dsp:nvSpPr>
      <dsp:spPr>
        <a:xfrm>
          <a:off x="0" y="318299"/>
          <a:ext cx="8153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40729-9C8F-48AC-8D0F-4CE7E2BA63D8}">
      <dsp:nvSpPr>
        <dsp:cNvPr id="0" name=""/>
        <dsp:cNvSpPr/>
      </dsp:nvSpPr>
      <dsp:spPr>
        <a:xfrm>
          <a:off x="407271" y="23099"/>
          <a:ext cx="657674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1- </a:t>
          </a:r>
          <a:r>
            <a:rPr lang="en-US" sz="1800" b="1" kern="1200" dirty="0" smtClean="0">
              <a:solidFill>
                <a:schemeClr val="accent2"/>
              </a:solidFill>
            </a:rPr>
            <a:t>Tubes or pipes </a:t>
          </a:r>
          <a:r>
            <a:rPr lang="en-US" sz="1800" b="1" kern="1200" dirty="0" smtClean="0"/>
            <a:t>(very little back flow or recirculation)</a:t>
          </a:r>
          <a:endParaRPr lang="en-US" sz="1800" b="1" kern="1200" dirty="0"/>
        </a:p>
      </dsp:txBody>
      <dsp:txXfrm>
        <a:off x="436092" y="51920"/>
        <a:ext cx="6519106" cy="532758"/>
      </dsp:txXfrm>
    </dsp:sp>
    <dsp:sp modelId="{B52D1EA9-1959-47B8-8F39-2B91DAED9400}">
      <dsp:nvSpPr>
        <dsp:cNvPr id="0" name=""/>
        <dsp:cNvSpPr/>
      </dsp:nvSpPr>
      <dsp:spPr>
        <a:xfrm>
          <a:off x="0" y="1225500"/>
          <a:ext cx="8153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59523-C3CB-402C-BC18-447D0A80874C}">
      <dsp:nvSpPr>
        <dsp:cNvPr id="0" name=""/>
        <dsp:cNvSpPr/>
      </dsp:nvSpPr>
      <dsp:spPr>
        <a:xfrm>
          <a:off x="407271" y="930300"/>
          <a:ext cx="657743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2- </a:t>
          </a:r>
          <a:r>
            <a:rPr lang="en-US" sz="1800" b="1" kern="1200" dirty="0" smtClean="0">
              <a:solidFill>
                <a:schemeClr val="accent2"/>
              </a:solidFill>
            </a:rPr>
            <a:t>Chamber</a:t>
          </a:r>
          <a:r>
            <a:rPr lang="en-US" sz="1800" b="1" kern="1200" dirty="0" smtClean="0"/>
            <a:t> (holdup or recirculation)</a:t>
          </a:r>
          <a:endParaRPr lang="en-US" sz="1800" b="1" kern="1200" dirty="0"/>
        </a:p>
      </dsp:txBody>
      <dsp:txXfrm>
        <a:off x="436092" y="959121"/>
        <a:ext cx="6519790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BEF70-40AF-4AB1-AED5-E6B469EA370A}">
      <dsp:nvSpPr>
        <dsp:cNvPr id="0" name=""/>
        <dsp:cNvSpPr/>
      </dsp:nvSpPr>
      <dsp:spPr>
        <a:xfrm rot="10800000">
          <a:off x="1637928" y="261"/>
          <a:ext cx="5472684" cy="103788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677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 </a:t>
          </a:r>
          <a:r>
            <a:rPr lang="en-US" sz="2000" b="1" kern="1200" dirty="0" smtClean="0">
              <a:solidFill>
                <a:schemeClr val="tx1"/>
              </a:solidFill>
            </a:rPr>
            <a:t>Physical properties of material </a:t>
          </a:r>
          <a:r>
            <a:rPr lang="en-US" sz="2000" kern="1200" dirty="0" smtClean="0"/>
            <a:t>to be mixed (density, viscosity and miscibility).</a:t>
          </a:r>
          <a:endParaRPr lang="en-US" sz="2000" kern="1200" dirty="0"/>
        </a:p>
      </dsp:txBody>
      <dsp:txXfrm rot="10800000">
        <a:off x="1897398" y="261"/>
        <a:ext cx="5213214" cy="1037881"/>
      </dsp:txXfrm>
    </dsp:sp>
    <dsp:sp modelId="{21A2E57B-E206-4565-B6E3-F871C23A1CB5}">
      <dsp:nvSpPr>
        <dsp:cNvPr id="0" name=""/>
        <dsp:cNvSpPr/>
      </dsp:nvSpPr>
      <dsp:spPr>
        <a:xfrm>
          <a:off x="1118987" y="261"/>
          <a:ext cx="1037881" cy="103788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2617A-2C81-4FA8-93E9-7076BBDF8BFE}">
      <dsp:nvSpPr>
        <dsp:cNvPr id="0" name=""/>
        <dsp:cNvSpPr/>
      </dsp:nvSpPr>
      <dsp:spPr>
        <a:xfrm rot="10800000">
          <a:off x="1637928" y="1347959"/>
          <a:ext cx="5472684" cy="1037881"/>
        </a:xfrm>
        <a:prstGeom prst="homePlate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677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 </a:t>
          </a:r>
          <a:r>
            <a:rPr lang="en-US" sz="2000" b="1" kern="1200" dirty="0" smtClean="0">
              <a:solidFill>
                <a:schemeClr val="tx1"/>
              </a:solidFill>
            </a:rPr>
            <a:t>Economic consideration </a:t>
          </a:r>
          <a:r>
            <a:rPr lang="en-US" sz="2000" kern="1200" dirty="0" smtClean="0"/>
            <a:t>regarding processing (time for mixing and powder expenditure).</a:t>
          </a:r>
          <a:endParaRPr lang="en-US" sz="2000" kern="1200" dirty="0"/>
        </a:p>
      </dsp:txBody>
      <dsp:txXfrm rot="10800000">
        <a:off x="1897398" y="1347959"/>
        <a:ext cx="5213214" cy="1037881"/>
      </dsp:txXfrm>
    </dsp:sp>
    <dsp:sp modelId="{E07C9792-8779-433E-973F-B4332E2071FE}">
      <dsp:nvSpPr>
        <dsp:cNvPr id="0" name=""/>
        <dsp:cNvSpPr/>
      </dsp:nvSpPr>
      <dsp:spPr>
        <a:xfrm>
          <a:off x="1118987" y="1347959"/>
          <a:ext cx="1037881" cy="1037881"/>
        </a:xfrm>
        <a:prstGeom prst="ellipse">
          <a:avLst/>
        </a:prstGeom>
        <a:solidFill>
          <a:schemeClr val="accent5">
            <a:tint val="50000"/>
            <a:hueOff val="9054546"/>
            <a:satOff val="-33292"/>
            <a:lumOff val="-34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0B82E-DC3B-4B6A-A6FF-BEEC406830EC}">
      <dsp:nvSpPr>
        <dsp:cNvPr id="0" name=""/>
        <dsp:cNvSpPr/>
      </dsp:nvSpPr>
      <dsp:spPr>
        <a:xfrm rot="10800000">
          <a:off x="1637928" y="2695656"/>
          <a:ext cx="5472684" cy="1037881"/>
        </a:xfrm>
        <a:prstGeom prst="homePlate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677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 </a:t>
          </a:r>
          <a:r>
            <a:rPr lang="en-US" sz="2000" b="1" kern="1200" dirty="0" smtClean="0">
              <a:solidFill>
                <a:schemeClr val="tx1"/>
              </a:solidFill>
            </a:rPr>
            <a:t>Cost </a:t>
          </a:r>
          <a:r>
            <a:rPr lang="en-US" sz="2000" b="1" kern="1200" dirty="0" smtClean="0">
              <a:solidFill>
                <a:schemeClr val="tx1"/>
              </a:solidFill>
            </a:rPr>
            <a:t>of equipment and its maintenance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 rot="10800000">
        <a:off x="1897398" y="2695656"/>
        <a:ext cx="5213214" cy="1037881"/>
      </dsp:txXfrm>
    </dsp:sp>
    <dsp:sp modelId="{431017C5-57C4-463E-BC7E-5B9040575D1B}">
      <dsp:nvSpPr>
        <dsp:cNvPr id="0" name=""/>
        <dsp:cNvSpPr/>
      </dsp:nvSpPr>
      <dsp:spPr>
        <a:xfrm>
          <a:off x="1118987" y="2695656"/>
          <a:ext cx="1037881" cy="1037881"/>
        </a:xfrm>
        <a:prstGeom prst="ellipse">
          <a:avLst/>
        </a:prstGeom>
        <a:solidFill>
          <a:schemeClr val="accent5">
            <a:tint val="50000"/>
            <a:hueOff val="18109092"/>
            <a:satOff val="-66584"/>
            <a:lumOff val="-69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Autofit/>
          </a:bodyPr>
          <a:lstStyle/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Mixing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mtClean="0">
                <a:latin typeface="Algerian" pitchFamily="82" charset="0"/>
              </a:rPr>
              <a:t>Lecture 4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819141"/>
              </p:ext>
            </p:extLst>
          </p:nvPr>
        </p:nvGraphicFramePr>
        <p:xfrm>
          <a:off x="304800" y="-487363"/>
          <a:ext cx="8610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3413879"/>
            <a:ext cx="8610600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Note:</a:t>
            </a:r>
            <a:r>
              <a:rPr lang="en-US" dirty="0" smtClean="0"/>
              <a:t> </a:t>
            </a:r>
            <a:r>
              <a:rPr lang="en-US" sz="2200" dirty="0" smtClean="0">
                <a:latin typeface="Bauhaus 93" pitchFamily="82" charset="0"/>
              </a:rPr>
              <a:t>1.Turbulence come from:</a:t>
            </a:r>
          </a:p>
          <a:p>
            <a:pPr algn="ctr"/>
            <a:r>
              <a:rPr lang="en-US" sz="2200" dirty="0" smtClean="0">
                <a:latin typeface="Bauhaus 93" pitchFamily="82" charset="0"/>
              </a:rPr>
              <a:t>Difference between temporal and spatial </a:t>
            </a:r>
            <a:r>
              <a:rPr lang="en-US" sz="2200" dirty="0" smtClean="0">
                <a:solidFill>
                  <a:srgbClr val="C00000"/>
                </a:solidFill>
                <a:latin typeface="Bauhaus 93" pitchFamily="82" charset="0"/>
              </a:rPr>
              <a:t>velocity</a:t>
            </a:r>
            <a:r>
              <a:rPr lang="en-US" sz="2200" dirty="0" smtClean="0">
                <a:latin typeface="Bauhaus 93" pitchFamily="82" charset="0"/>
              </a:rPr>
              <a:t> within a body of fluid</a:t>
            </a:r>
          </a:p>
          <a:p>
            <a:pPr algn="ctr"/>
            <a:endParaRPr lang="en-US" sz="2200" dirty="0" smtClean="0">
              <a:latin typeface="Bauhaus 93" pitchFamily="82" charset="0"/>
            </a:endParaRPr>
          </a:p>
          <a:p>
            <a:pPr algn="ctr"/>
            <a:r>
              <a:rPr lang="en-US" sz="2200" dirty="0" smtClean="0">
                <a:latin typeface="Bauhaus 93" pitchFamily="82" charset="0"/>
              </a:rPr>
              <a:t>Randomization of fluid particles</a:t>
            </a:r>
          </a:p>
          <a:p>
            <a:pPr algn="ctr"/>
            <a:endParaRPr lang="en-US" sz="2200" dirty="0" smtClean="0">
              <a:latin typeface="Bauhaus 93" pitchFamily="82" charset="0"/>
            </a:endParaRPr>
          </a:p>
          <a:p>
            <a:pPr algn="ctr"/>
            <a:r>
              <a:rPr lang="en-US" sz="2200" dirty="0" smtClean="0">
                <a:latin typeface="Bauhaus 93" pitchFamily="82" charset="0"/>
              </a:rPr>
              <a:t>Mixing</a:t>
            </a:r>
          </a:p>
          <a:p>
            <a:r>
              <a:rPr lang="en-US" sz="2200" dirty="0" smtClean="0">
                <a:latin typeface="Bauhaus 93" pitchFamily="82" charset="0"/>
              </a:rPr>
              <a:t> 2. </a:t>
            </a:r>
            <a:r>
              <a:rPr lang="en-US" sz="2200" dirty="0" smtClean="0">
                <a:solidFill>
                  <a:srgbClr val="C00000"/>
                </a:solidFill>
                <a:latin typeface="Bauhaus 93" pitchFamily="82" charset="0"/>
              </a:rPr>
              <a:t>Intensity</a:t>
            </a:r>
            <a:r>
              <a:rPr lang="en-US" sz="2200" dirty="0" smtClean="0">
                <a:latin typeface="Bauhaus 93" pitchFamily="82" charset="0"/>
              </a:rPr>
              <a:t> (additional characteristic for turbulent flow) related to  velocity of moved eddies.</a:t>
            </a:r>
            <a:endParaRPr lang="en-US" sz="2200" dirty="0">
              <a:latin typeface="Bauhaus 93" pitchFamily="8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95800" y="44958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95800" y="5167937"/>
            <a:ext cx="190500" cy="318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3.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Laminar mixing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8077200" cy="14465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latin typeface="Aharoni" pitchFamily="2" charset="-79"/>
                <a:cs typeface="Aharoni" pitchFamily="2" charset="-79"/>
              </a:rPr>
              <a:t>Streamline or laminar flow is frequently encountered when </a:t>
            </a:r>
            <a:r>
              <a:rPr lang="en-US" sz="2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highly viscous fluid</a:t>
            </a:r>
            <a:r>
              <a:rPr lang="en-US" sz="2200" b="1" dirty="0" smtClean="0">
                <a:latin typeface="Aharoni" pitchFamily="2" charset="-79"/>
                <a:cs typeface="Aharoni" pitchFamily="2" charset="-79"/>
              </a:rPr>
              <a:t> are being processed.</a:t>
            </a:r>
          </a:p>
          <a:p>
            <a:pPr algn="just"/>
            <a:r>
              <a:rPr lang="en-US" sz="2200" dirty="0" smtClean="0">
                <a:latin typeface="Agency FB" pitchFamily="34" charset="0"/>
              </a:rPr>
              <a:t>[occur with gentle stirring and adjacent to stationary surfaces in vessels where turbulent flow is predominant].</a:t>
            </a:r>
            <a:endParaRPr lang="en-US" sz="2200" dirty="0">
              <a:latin typeface="Agency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505200"/>
            <a:ext cx="80772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Occur when two dissimilar liquids are mixed through laminar flow, the shear generated stretches the interface between them.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876800"/>
            <a:ext cx="80772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lgerian" pitchFamily="82" charset="0"/>
              </a:rPr>
              <a:t>If the mixer employed folds, the layers back upon themselves, the no. of layers and hence the interfacial area increase exponentially with time.</a:t>
            </a:r>
            <a:endParaRPr lang="en-US" sz="2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4.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Molecular diffusion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210" y="1822010"/>
            <a:ext cx="8382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Mixing at the molecular level by diffusion resulting from thermal motion of molecules.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466" y="3166449"/>
            <a:ext cx="85344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Occurs in conjugation with laminar flow that tends to reduce sharp discontinuities at the interface between the fluid layers.</a:t>
            </a:r>
          </a:p>
          <a:p>
            <a:pPr algn="just"/>
            <a:endParaRPr lang="en-US" sz="2400" b="1" dirty="0" smtClean="0"/>
          </a:p>
          <a:p>
            <a:pPr algn="just"/>
            <a:endParaRPr lang="en-US" sz="2400" dirty="0"/>
          </a:p>
          <a:p>
            <a:pPr algn="ctr"/>
            <a:r>
              <a:rPr lang="en-US" sz="2400" b="1" dirty="0" smtClean="0"/>
              <a:t>Complete mixing</a:t>
            </a:r>
            <a:endParaRPr lang="en-US" sz="2400" b="1" dirty="0"/>
          </a:p>
        </p:txBody>
      </p:sp>
      <p:sp>
        <p:nvSpPr>
          <p:cNvPr id="5" name="Down Arrow 4"/>
          <p:cNvSpPr/>
          <p:nvPr/>
        </p:nvSpPr>
        <p:spPr>
          <a:xfrm>
            <a:off x="4343400" y="4139698"/>
            <a:ext cx="304800" cy="914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0" y="4396842"/>
            <a:ext cx="19812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Sufficient 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28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Molecular diffusion follows: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Fick’s first law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24200" y="1752600"/>
                <a:ext cx="2895600" cy="9144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dt</m:t>
                        </m:r>
                      </m:den>
                    </m:f>
                  </m:oMath>
                </a14:m>
                <a:r>
                  <a:rPr lang="en-US" dirty="0" smtClean="0"/>
                  <a:t> = - DA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dx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4200" y="1752600"/>
                <a:ext cx="2895600" cy="914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2925639"/>
                <a:ext cx="8153400" cy="188365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            Rate of transport of mass</a:t>
                </a:r>
              </a:p>
              <a:p>
                <a:endParaRPr lang="en-US" dirty="0"/>
              </a:p>
              <a:p>
                <a:r>
                  <a:rPr lang="en-US" dirty="0" smtClean="0"/>
                  <a:t>A         interface of area   proportional to conc. gradient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dx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D         diffusion coefficient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(governed rate of intermingling)</a:t>
                </a:r>
                <a:r>
                  <a:rPr lang="en-US" dirty="0" smtClean="0"/>
                  <a:t>    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25639"/>
                <a:ext cx="8153400" cy="1883657"/>
              </a:xfrm>
              <a:prstGeom prst="rect">
                <a:avLst/>
              </a:prstGeom>
              <a:blipFill rotWithShape="1">
                <a:blip r:embed="rId3"/>
                <a:stretch>
                  <a:fillRect l="-447" t="-958" b="-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4267201" y="4941332"/>
            <a:ext cx="685800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10150" y="4941332"/>
            <a:ext cx="628651" cy="407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19600" y="4779257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by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52800" y="5410200"/>
            <a:ext cx="1371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Fluid viscosity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44150" y="5410200"/>
            <a:ext cx="187105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Size of diffused molecules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79675" y="1828800"/>
            <a:ext cx="235993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Conc. Gradient decrease with time as mixing complete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 rot="10800000">
            <a:off x="5753100" y="2209800"/>
            <a:ext cx="495300" cy="80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3119813"/>
                <a:ext cx="569387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19813"/>
                <a:ext cx="569387" cy="618374"/>
              </a:xfrm>
              <a:prstGeom prst="rect">
                <a:avLst/>
              </a:prstGeom>
              <a:blipFill rotWithShape="1">
                <a:blip r:embed="rId4"/>
                <a:stretch>
                  <a:fillRect r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5.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Scale and intensity of segregation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114300" indent="0" algn="just">
              <a:buNone/>
            </a:pPr>
            <a:r>
              <a:rPr lang="en-US" sz="2200" dirty="0" smtClean="0">
                <a:latin typeface="Arial Black" pitchFamily="34" charset="0"/>
              </a:rPr>
              <a:t>Quality of mixture judged upon random distribution of their components.</a:t>
            </a:r>
            <a:endParaRPr lang="en-US" sz="2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048000"/>
            <a:ext cx="79248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Bulk transport, turbulent flow and laminar flow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Intermingling of lumps of liquid to be mixed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95800" y="3395364"/>
            <a:ext cx="304800" cy="338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966680"/>
            <a:ext cx="2133600" cy="10578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4038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Size and shape of lumps depend on</a:t>
            </a:r>
            <a:endParaRPr lang="en-US" b="1" dirty="0"/>
          </a:p>
        </p:txBody>
      </p:sp>
      <p:sp>
        <p:nvSpPr>
          <p:cNvPr id="11" name="Right Arrow 10"/>
          <p:cNvSpPr/>
          <p:nvPr/>
        </p:nvSpPr>
        <p:spPr>
          <a:xfrm>
            <a:off x="5410200" y="4343400"/>
            <a:ext cx="685800" cy="224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72200" y="4038600"/>
            <a:ext cx="24384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1. Mechanism contribute to overall process</a:t>
            </a:r>
          </a:p>
          <a:p>
            <a:pPr algn="ctr"/>
            <a:r>
              <a:rPr lang="en-US" sz="2000" b="1" dirty="0" smtClean="0"/>
              <a:t>2. Time of mixing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486400"/>
            <a:ext cx="868680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While molecular diffusion           discontinuously of lumps from one to next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(lumps retains constant and uniform internal composition)</a:t>
            </a:r>
          </a:p>
          <a:p>
            <a:pPr algn="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Liquid, gas and powder eliminate conc. gradients between lumps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200400" y="5638800"/>
            <a:ext cx="457200" cy="108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105400" y="6086564"/>
            <a:ext cx="228600" cy="314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Note: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Danckwerts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(degree of mixing quantities)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Scale of segregation (scale of turbulence)</a:t>
            </a:r>
          </a:p>
          <a:p>
            <a:pPr marL="571500" indent="-457200">
              <a:buAutoNum type="arabicPeriod"/>
            </a:pPr>
            <a:endParaRPr lang="en-US" dirty="0">
              <a:latin typeface="Aharoni" pitchFamily="2" charset="-79"/>
              <a:cs typeface="Aharoni" pitchFamily="2" charset="-79"/>
            </a:endParaRPr>
          </a:p>
          <a:p>
            <a:pPr marL="571500" indent="-457200">
              <a:buAutoNum type="arabicPeriod"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marL="571500" indent="-457200">
              <a:buAutoNum type="arabicPeriod"/>
            </a:pPr>
            <a:endParaRPr lang="en-US" dirty="0">
              <a:latin typeface="Aharoni" pitchFamily="2" charset="-79"/>
              <a:cs typeface="Aharoni" pitchFamily="2" charset="-79"/>
            </a:endParaRPr>
          </a:p>
          <a:p>
            <a:pPr marL="571500" indent="-457200">
              <a:buAutoNum type="arabicPeriod"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marL="571500" indent="-457200">
              <a:buAutoNum type="arabicPeriod"/>
            </a:pPr>
            <a:endParaRPr lang="en-US" dirty="0">
              <a:latin typeface="Aharoni" pitchFamily="2" charset="-79"/>
              <a:cs typeface="Aharoni" pitchFamily="2" charset="-79"/>
            </a:endParaRPr>
          </a:p>
          <a:p>
            <a:pPr marL="5715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Intensity of segregation</a:t>
            </a:r>
          </a:p>
          <a:p>
            <a:pPr marL="114300" indent="0" algn="just">
              <a:buNone/>
            </a:pPr>
            <a:r>
              <a:rPr lang="en-US" b="1" dirty="0" smtClean="0">
                <a:latin typeface="Arial Narrow" pitchFamily="34" charset="0"/>
                <a:cs typeface="Aharoni" pitchFamily="2" charset="-79"/>
              </a:rPr>
              <a:t>Measures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  <a:cs typeface="Aharoni" pitchFamily="2" charset="-79"/>
              </a:rPr>
              <a:t>variation in</a:t>
            </a:r>
            <a:r>
              <a:rPr lang="en-US" b="1" dirty="0" smtClean="0">
                <a:latin typeface="Arial Narrow" pitchFamily="34" charset="0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  <a:cs typeface="Aharoni" pitchFamily="2" charset="-79"/>
              </a:rPr>
              <a:t>composition among various portions of mixture</a:t>
            </a:r>
            <a:r>
              <a:rPr lang="en-US" b="1" dirty="0" smtClean="0">
                <a:latin typeface="Arial Narrow" pitchFamily="34" charset="0"/>
                <a:cs typeface="Aharoni" pitchFamily="2" charset="-79"/>
              </a:rPr>
              <a:t> (reaches zero when mixing complete)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19400" y="2655332"/>
            <a:ext cx="1295400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14800" y="2655332"/>
            <a:ext cx="1219200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4200" y="2286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Expressed in 2 ways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3086100"/>
            <a:ext cx="2590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Linear scale</a:t>
            </a:r>
          </a:p>
          <a:p>
            <a:r>
              <a:rPr lang="en-US" dirty="0" smtClean="0"/>
              <a:t>Average value of diameter of lump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40348" y="3086100"/>
            <a:ext cx="2590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Volume scale</a:t>
            </a:r>
          </a:p>
          <a:p>
            <a:pPr algn="ctr"/>
            <a:r>
              <a:rPr lang="en-US" dirty="0" smtClean="0"/>
              <a:t>Average lump 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6.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time dependence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9905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sz="2800" b="1" dirty="0" smtClean="0"/>
              <a:t>Mechanisms that are active in mixing and are relative to the proceed in mixing process.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200400"/>
            <a:ext cx="762000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E.g.</a:t>
            </a:r>
            <a:r>
              <a:rPr lang="en-US" sz="2400" dirty="0" smtClean="0"/>
              <a:t> </a:t>
            </a:r>
            <a:r>
              <a:rPr lang="en-US" sz="2800" dirty="0" smtClean="0">
                <a:latin typeface="Arial Narrow" pitchFamily="34" charset="0"/>
              </a:rPr>
              <a:t>Diffusion is necessary for effective reduction of intensity of segregation to reach zero when time of mixing is complete.</a:t>
            </a: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equipment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1"/>
            <a:ext cx="39624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>
                <a:latin typeface="Arial Black" pitchFamily="34" charset="0"/>
              </a:rPr>
              <a:t>A. Batch Mixing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8229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Mixing is limited in volume contained in suitable mixer (most feasible)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436" y="3799344"/>
            <a:ext cx="807720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Parts of mixer:</a:t>
            </a:r>
          </a:p>
          <a:p>
            <a:r>
              <a:rPr lang="en-US" sz="2400" dirty="0" smtClean="0">
                <a:latin typeface="Bauhaus 93" pitchFamily="82" charset="0"/>
              </a:rPr>
              <a:t>1- </a:t>
            </a:r>
            <a:r>
              <a:rPr lang="en-US" sz="2400" dirty="0" smtClean="0">
                <a:solidFill>
                  <a:srgbClr val="00B050"/>
                </a:solidFill>
                <a:latin typeface="Bauhaus 93" pitchFamily="82" charset="0"/>
              </a:rPr>
              <a:t>Tank or container</a:t>
            </a:r>
            <a:r>
              <a:rPr lang="en-US" sz="2400" dirty="0" smtClean="0">
                <a:latin typeface="Bauhaus 93" pitchFamily="82" charset="0"/>
              </a:rPr>
              <a:t> (hold the material being mixed)</a:t>
            </a:r>
          </a:p>
          <a:p>
            <a:r>
              <a:rPr lang="en-US" sz="2400" dirty="0" smtClean="0">
                <a:latin typeface="Bauhaus 93" pitchFamily="82" charset="0"/>
              </a:rPr>
              <a:t>2- </a:t>
            </a:r>
            <a:r>
              <a:rPr lang="en-US" sz="2400" dirty="0" smtClean="0">
                <a:solidFill>
                  <a:srgbClr val="00B050"/>
                </a:solidFill>
                <a:latin typeface="Bauhaus 93" pitchFamily="82" charset="0"/>
              </a:rPr>
              <a:t>energy supplier </a:t>
            </a:r>
            <a:r>
              <a:rPr lang="en-US" sz="2400" dirty="0" smtClean="0">
                <a:latin typeface="Bauhaus 93" pitchFamily="82" charset="0"/>
              </a:rPr>
              <a:t>(for rapid mixing)</a:t>
            </a:r>
          </a:p>
          <a:p>
            <a:pPr algn="r"/>
            <a:r>
              <a:rPr lang="en-US" sz="2400" dirty="0" smtClean="0">
                <a:latin typeface="Bauhaus 93" pitchFamily="82" charset="0"/>
              </a:rPr>
              <a:t>A- </a:t>
            </a:r>
            <a:r>
              <a:rPr lang="en-US" sz="2400" dirty="0" smtClean="0">
                <a:solidFill>
                  <a:srgbClr val="92D050"/>
                </a:solidFill>
                <a:latin typeface="Bauhaus 93" pitchFamily="82" charset="0"/>
              </a:rPr>
              <a:t>main (impeller, air stream, liquid jet)</a:t>
            </a:r>
            <a:r>
              <a:rPr lang="en-US" sz="2400" dirty="0" smtClean="0">
                <a:latin typeface="Bauhaus 93" pitchFamily="82" charset="0"/>
              </a:rPr>
              <a:t>        [direct flow of material within vessel]</a:t>
            </a:r>
          </a:p>
          <a:p>
            <a:pPr algn="ctr"/>
            <a:r>
              <a:rPr lang="en-US" sz="2400" dirty="0" smtClean="0">
                <a:latin typeface="Bauhaus 93" pitchFamily="82" charset="0"/>
              </a:rPr>
              <a:t>B- </a:t>
            </a:r>
            <a:r>
              <a:rPr lang="en-US" sz="2400" dirty="0" smtClean="0">
                <a:solidFill>
                  <a:srgbClr val="92D050"/>
                </a:solidFill>
                <a:latin typeface="Bauhaus 93" pitchFamily="82" charset="0"/>
              </a:rPr>
              <a:t>sub. (baffles, vanes, ducts)</a:t>
            </a:r>
            <a:r>
              <a:rPr lang="en-US" sz="2400" dirty="0" smtClean="0">
                <a:latin typeface="Bauhaus 93" pitchFamily="82" charset="0"/>
              </a:rPr>
              <a:t>         [bulk movement of material in mixer so increase efficiency].</a:t>
            </a:r>
            <a:endParaRPr lang="en-US" sz="2400" dirty="0">
              <a:latin typeface="Bauhaus 93" pitchFamily="8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477000" y="5103109"/>
            <a:ext cx="304800" cy="154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05400" y="5791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1. 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Impellers (Pushers)</a:t>
            </a:r>
            <a:endParaRPr lang="en-US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3124200" cy="457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en-US" b="1" dirty="0" smtClean="0"/>
              <a:t>Types depend on:</a:t>
            </a:r>
            <a:endParaRPr lang="en-US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19693030"/>
              </p:ext>
            </p:extLst>
          </p:nvPr>
        </p:nvGraphicFramePr>
        <p:xfrm>
          <a:off x="457200" y="1905000"/>
          <a:ext cx="5105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3209835"/>
            <a:ext cx="1828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Single or in combination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1905000" y="3472379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715000" y="1752600"/>
            <a:ext cx="3200400" cy="4802088"/>
            <a:chOff x="5715000" y="1752600"/>
            <a:chExt cx="3200400" cy="480208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8"/>
            <a:stretch/>
          </p:blipFill>
          <p:spPr bwMode="auto">
            <a:xfrm>
              <a:off x="5715000" y="1752600"/>
              <a:ext cx="3200400" cy="480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15000" y="5682734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noFill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00800" y="6400800"/>
              <a:ext cx="251460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3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60672" cy="6095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Blades of </a:t>
            </a:r>
            <a:r>
              <a:rPr lang="en-US" b="1" dirty="0" smtClean="0"/>
              <a:t>propellers (Fans)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129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1- </a:t>
            </a:r>
            <a:r>
              <a:rPr lang="en-US" sz="3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Propellers</a:t>
            </a:r>
            <a:r>
              <a:rPr lang="en-US" sz="3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pPr marL="114300" indent="0">
              <a:buNone/>
            </a:pPr>
            <a:r>
              <a:rPr lang="en-US" sz="2600" b="1" dirty="0" smtClean="0"/>
              <a:t>(produce flow parallel to their axis)</a:t>
            </a:r>
          </a:p>
          <a:p>
            <a:pPr marL="114300" indent="0">
              <a:buNone/>
            </a:pPr>
            <a:r>
              <a:rPr lang="en-US" sz="2600" b="1" dirty="0" smtClean="0"/>
              <a:t>- High efficient with </a:t>
            </a:r>
            <a:r>
              <a:rPr lang="en-US" sz="2600" b="1" dirty="0" smtClean="0">
                <a:solidFill>
                  <a:srgbClr val="C00000"/>
                </a:solidFill>
              </a:rPr>
              <a:t>low viscosity liquids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30012"/>
            <a:ext cx="41910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2- Turbines </a:t>
            </a:r>
            <a:r>
              <a:rPr lang="en-US" sz="2400" b="1" dirty="0" smtClean="0"/>
              <a:t>(produce axial or tangential flow or combination).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>
                <a:solidFill>
                  <a:srgbClr val="00B050"/>
                </a:solidFill>
              </a:rPr>
              <a:t>Distinguish from propellers: </a:t>
            </a:r>
            <a:r>
              <a:rPr lang="en-US" sz="2400" b="1" dirty="0" smtClean="0">
                <a:latin typeface="Arial Narrow" pitchFamily="34" charset="0"/>
              </a:rPr>
              <a:t>blades don’t have constant pitch throughout their length.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3276600"/>
            <a:ext cx="4419600" cy="3419475"/>
            <a:chOff x="4572000" y="3276600"/>
            <a:chExt cx="4419600" cy="34194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276600"/>
              <a:ext cx="4419600" cy="3419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800600" y="6032956"/>
              <a:ext cx="6858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800" dirty="0"/>
            </a:p>
          </p:txBody>
        </p:sp>
      </p:grpSp>
      <p:pic>
        <p:nvPicPr>
          <p:cNvPr id="4100" name="Picture 4" descr="http://image.slidesharecdn.com/mixingmuheem-130224104601-phpapp01/95/mixing-muheem-17-1024.jpg?cb=13617244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51847" r="10967" b="2565"/>
          <a:stretch/>
        </p:blipFill>
        <p:spPr bwMode="auto">
          <a:xfrm>
            <a:off x="6172200" y="1066800"/>
            <a:ext cx="2815628" cy="219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213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14300" indent="0" algn="ctr">
              <a:buNone/>
            </a:pP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Mixing</a:t>
            </a:r>
          </a:p>
          <a:p>
            <a:pPr marL="114300" indent="0">
              <a:buNone/>
            </a:pPr>
            <a:r>
              <a:rPr lang="en-US" b="1" dirty="0" smtClean="0"/>
              <a:t>a process that results in a randomization of dissimilar particles within a system.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33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75" y="2057400"/>
            <a:ext cx="8260672" cy="88702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</a:rPr>
              <a:t>In turbines: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51" y="2971800"/>
            <a:ext cx="8229600" cy="29778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114300" indent="0" algn="just">
              <a:buNone/>
            </a:pPr>
            <a:r>
              <a:rPr lang="en-US" sz="2000" b="1" dirty="0" smtClean="0"/>
              <a:t>1- Radial-tangential flow (A,B): turbines with blades set as 90-degree angle to shaft.</a:t>
            </a:r>
          </a:p>
          <a:p>
            <a:pPr marL="114300" indent="0" algn="just">
              <a:buNone/>
            </a:pPr>
            <a:endParaRPr lang="en-US" sz="2000" b="1" dirty="0"/>
          </a:p>
          <a:p>
            <a:pPr marL="114300" indent="0" algn="just">
              <a:buNone/>
            </a:pPr>
            <a:r>
              <a:rPr lang="en-US" sz="2000" b="1" dirty="0" smtClean="0"/>
              <a:t>2- Axial flow (C,D): turbines with tilted </a:t>
            </a:r>
            <a:r>
              <a:rPr lang="en-US" sz="2000" b="1" dirty="0" smtClean="0"/>
              <a:t>[not straight] blades </a:t>
            </a:r>
            <a:r>
              <a:rPr lang="en-US" sz="2000" b="1" dirty="0" smtClean="0"/>
              <a:t>(rugged design)</a:t>
            </a:r>
          </a:p>
          <a:p>
            <a:pPr marL="114300" indent="0" algn="just">
              <a:buNone/>
            </a:pPr>
            <a:endParaRPr lang="en-US" sz="2000" b="1" dirty="0" smtClean="0"/>
          </a:p>
          <a:p>
            <a:pPr marL="114300" indent="0" algn="just"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Used for very viscous fluids </a:t>
            </a:r>
            <a:r>
              <a:rPr lang="en-US" sz="2000" b="1" dirty="0" smtClean="0"/>
              <a:t>(1000 times more viscous than propeller can be </a:t>
            </a:r>
            <a:r>
              <a:rPr lang="en-US" sz="2000" b="1" dirty="0" smtClean="0"/>
              <a:t>used).</a:t>
            </a:r>
            <a:endParaRPr lang="en-US" sz="2000" b="1" dirty="0" smtClean="0"/>
          </a:p>
          <a:p>
            <a:pPr marL="114300" indent="0" algn="just">
              <a:buNone/>
            </a:pPr>
            <a:endParaRPr lang="en-US" sz="2000" b="1" dirty="0"/>
          </a:p>
        </p:txBody>
      </p:sp>
      <p:sp>
        <p:nvSpPr>
          <p:cNvPr id="4" name="Down Arrow 3"/>
          <p:cNvSpPr/>
          <p:nvPr/>
        </p:nvSpPr>
        <p:spPr>
          <a:xfrm>
            <a:off x="4191000" y="4552384"/>
            <a:ext cx="518311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t="66569" r="31110" b="4099"/>
          <a:stretch/>
        </p:blipFill>
        <p:spPr bwMode="auto">
          <a:xfrm>
            <a:off x="4450155" y="914400"/>
            <a:ext cx="4114800" cy="170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9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066800"/>
            <a:ext cx="8229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3- Peddles</a:t>
            </a:r>
            <a:endParaRPr lang="en-US" sz="2800" dirty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1773" r="8426" b="2274"/>
          <a:stretch/>
        </p:blipFill>
        <p:spPr bwMode="auto">
          <a:xfrm>
            <a:off x="506994" y="1752600"/>
            <a:ext cx="8229600" cy="419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3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2. Air jets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10478" r="3064"/>
          <a:stretch/>
        </p:blipFill>
        <p:spPr bwMode="auto">
          <a:xfrm>
            <a:off x="228600" y="1447800"/>
            <a:ext cx="5029200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3" b="20719"/>
          <a:stretch/>
        </p:blipFill>
        <p:spPr bwMode="auto">
          <a:xfrm>
            <a:off x="5367950" y="1371600"/>
            <a:ext cx="3505200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6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3. Fluid jets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19130" r="3579" b="17733"/>
          <a:stretch/>
        </p:blipFill>
        <p:spPr bwMode="auto">
          <a:xfrm>
            <a:off x="762000" y="1676400"/>
            <a:ext cx="7543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5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4. Baffles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914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14300" indent="0" algn="just">
              <a:buNone/>
            </a:pPr>
            <a:r>
              <a:rPr lang="en-US" dirty="0" smtClean="0"/>
              <a:t>Bulk transport is important in initial mixing when segregation present on large scale.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857878"/>
            <a:ext cx="42672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Intermingling between materials from remote regions in the mixer.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267200"/>
            <a:ext cx="34290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u="sng" dirty="0" smtClean="0">
                <a:solidFill>
                  <a:schemeClr val="accent2"/>
                </a:solidFill>
              </a:rPr>
              <a:t>Note: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Baffle plates directing flow of fluid and depends largely on type of agitator.</a:t>
            </a:r>
            <a:endParaRPr lang="en-US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4191000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247900" y="25146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268013"/>
              </p:ext>
            </p:extLst>
          </p:nvPr>
        </p:nvGraphicFramePr>
        <p:xfrm>
          <a:off x="304800" y="2362200"/>
          <a:ext cx="82296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>
                <a:latin typeface="Arial Black" pitchFamily="34" charset="0"/>
              </a:rPr>
              <a:t>B. Continuous Mixing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752600"/>
            <a:ext cx="1676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/>
              <a:t>Benefits: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114800"/>
            <a:ext cx="4343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Accomplished in two ways</a:t>
            </a:r>
            <a:endParaRPr lang="en-US" sz="2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41756741"/>
              </p:ext>
            </p:extLst>
          </p:nvPr>
        </p:nvGraphicFramePr>
        <p:xfrm>
          <a:off x="533400" y="4724400"/>
          <a:ext cx="8153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281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4876800" cy="6248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1- Mixing tube</a:t>
            </a:r>
          </a:p>
          <a:p>
            <a:pPr marL="114300" indent="0" algn="just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(having vanes, baffles, screws, grids or combinations)</a:t>
            </a:r>
          </a:p>
          <a:p>
            <a:pPr algn="just">
              <a:buFontTx/>
              <a:buChar char="-"/>
            </a:pPr>
            <a:r>
              <a:rPr lang="en-US" b="1" dirty="0" smtClean="0">
                <a:latin typeface="Arial Narrow" pitchFamily="34" charset="0"/>
                <a:cs typeface="Aharoni" pitchFamily="2" charset="-79"/>
              </a:rPr>
              <a:t>Mass transport direct with primary flow</a:t>
            </a:r>
          </a:p>
          <a:p>
            <a:pPr algn="just">
              <a:buFontTx/>
              <a:buChar char="-"/>
            </a:pPr>
            <a:r>
              <a:rPr lang="en-US" b="1" dirty="0" smtClean="0">
                <a:latin typeface="Arial Narrow" pitchFamily="34" charset="0"/>
                <a:cs typeface="Aharoni" pitchFamily="2" charset="-79"/>
              </a:rPr>
              <a:t>Lack of recirculation</a:t>
            </a:r>
          </a:p>
          <a:p>
            <a:pPr algn="just">
              <a:buFontTx/>
              <a:buChar char="-"/>
            </a:pPr>
            <a:r>
              <a:rPr lang="en-US" b="1" dirty="0" smtClean="0">
                <a:latin typeface="Arial Narrow" pitchFamily="34" charset="0"/>
                <a:cs typeface="Aharoni" pitchFamily="2" charset="-79"/>
              </a:rPr>
              <a:t>Conc. Gradient along the pipe (tube)</a:t>
            </a:r>
          </a:p>
          <a:p>
            <a:pPr>
              <a:buFontTx/>
              <a:buChar char="-"/>
            </a:pPr>
            <a:endParaRPr lang="en-US" dirty="0">
              <a:latin typeface="Aharoni" pitchFamily="2" charset="-79"/>
              <a:cs typeface="Aharoni" pitchFamily="2" charset="-79"/>
            </a:endParaRPr>
          </a:p>
          <a:p>
            <a:pPr marL="114300" indent="0">
              <a:buNone/>
            </a:pPr>
            <a:r>
              <a:rPr lang="en-US" sz="28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2- Mixing tank</a:t>
            </a:r>
          </a:p>
          <a:p>
            <a:pPr marL="114300" indent="0">
              <a:buNone/>
            </a:pP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(when input rate difficult to control and </a:t>
            </a:r>
            <a:r>
              <a:rPr lang="en-US" u="sng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fluctuations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are unavoidable)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43851" y="533400"/>
            <a:ext cx="3390900" cy="5867400"/>
            <a:chOff x="5486400" y="1676400"/>
            <a:chExt cx="3162300" cy="4572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676400"/>
              <a:ext cx="3162300" cy="4572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38800" y="3733800"/>
              <a:ext cx="457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Down Arrow 5"/>
          <p:cNvSpPr/>
          <p:nvPr/>
        </p:nvSpPr>
        <p:spPr>
          <a:xfrm>
            <a:off x="3048000" y="51054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5791200"/>
            <a:ext cx="3505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Avoided in final mixture by dilution of material in tank</a:t>
            </a:r>
            <a:endParaRPr lang="en-U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14300" indent="0" algn="just">
              <a:buNone/>
            </a:pPr>
            <a:r>
              <a:rPr lang="en-US" sz="3200" dirty="0" smtClean="0">
                <a:latin typeface="Arial Narrow" pitchFamily="34" charset="0"/>
              </a:rPr>
              <a:t>Avoiding fluctuation in conc. and having same holdup:</a:t>
            </a:r>
          </a:p>
          <a:p>
            <a:pPr marL="114300" indent="0" algn="just">
              <a:buNone/>
            </a:pPr>
            <a:r>
              <a:rPr lang="en-US" sz="3200" dirty="0" smtClean="0">
                <a:latin typeface="Arial Narrow" pitchFamily="34" charset="0"/>
              </a:rPr>
              <a:t>1- using series of tanks with half volume.</a:t>
            </a:r>
          </a:p>
          <a:p>
            <a:pPr marL="114300" indent="0" algn="just">
              <a:buNone/>
            </a:pPr>
            <a:r>
              <a:rPr lang="en-US" sz="3200" dirty="0" smtClean="0">
                <a:latin typeface="Arial Narrow" pitchFamily="34" charset="0"/>
              </a:rPr>
              <a:t>2- turbine </a:t>
            </a:r>
            <a:r>
              <a:rPr lang="en-US" sz="3200" dirty="0" smtClean="0">
                <a:latin typeface="Arial Narrow" pitchFamily="34" charset="0"/>
              </a:rPr>
              <a:t>agitated tank (having </a:t>
            </a:r>
            <a:r>
              <a:rPr lang="en-US" sz="3200" dirty="0" smtClean="0">
                <a:latin typeface="Arial Narrow" pitchFamily="34" charset="0"/>
              </a:rPr>
              <a:t>vertical sidewall </a:t>
            </a:r>
            <a:r>
              <a:rPr lang="en-US" sz="3200" dirty="0" smtClean="0">
                <a:latin typeface="Arial Narrow" pitchFamily="34" charset="0"/>
              </a:rPr>
              <a:t>baffles and turbine impeller in middle of tank) thus form 2 regions of mixing [above and below </a:t>
            </a:r>
            <a:r>
              <a:rPr lang="en-US" sz="3200" dirty="0" smtClean="0">
                <a:latin typeface="Arial Narrow" pitchFamily="34" charset="0"/>
              </a:rPr>
              <a:t>impeller </a:t>
            </a:r>
            <a:r>
              <a:rPr lang="en-US" sz="3200" dirty="0" smtClean="0">
                <a:latin typeface="Arial Narrow" pitchFamily="34" charset="0"/>
              </a:rPr>
              <a:t>for transport of materials between zones].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Mixer selection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897181"/>
              </p:ext>
            </p:extLst>
          </p:nvPr>
        </p:nvGraphicFramePr>
        <p:xfrm>
          <a:off x="457200" y="2590800"/>
          <a:ext cx="8229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0697" y="1828800"/>
            <a:ext cx="4724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uhaus 93" pitchFamily="82" charset="0"/>
              </a:rPr>
              <a:t>Factors for selection:</a:t>
            </a:r>
            <a:endParaRPr lang="en-US" sz="28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General guidelines for mixer selection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057400"/>
          </a:xfrm>
        </p:spPr>
        <p:txBody>
          <a:bodyPr>
            <a:normAutofit/>
          </a:bodyPr>
          <a:lstStyle/>
          <a:p>
            <a:pPr marL="628650" indent="-514350"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Bauhaus 93" pitchFamily="82" charset="0"/>
              </a:rPr>
              <a:t>Monophase systems</a:t>
            </a:r>
          </a:p>
          <a:p>
            <a:pPr marL="11430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latin typeface="Bauhaus 93" pitchFamily="82" charset="0"/>
              </a:rPr>
              <a:t>(viscosity and density of fluid)</a:t>
            </a:r>
          </a:p>
          <a:p>
            <a:pPr marL="114300" indent="0" algn="ctr">
              <a:buNone/>
            </a:pPr>
            <a:endParaRPr lang="en-US" sz="2800" dirty="0" smtClean="0">
              <a:solidFill>
                <a:schemeClr val="tx1"/>
              </a:solidFill>
              <a:latin typeface="Bauhaus 93" pitchFamily="82" charset="0"/>
            </a:endParaRPr>
          </a:p>
          <a:p>
            <a:pPr marL="11430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latin typeface="Bauhaus 93" pitchFamily="82" charset="0"/>
              </a:rPr>
              <a:t>Type of flow and nature of mixing mechanisms</a:t>
            </a:r>
          </a:p>
          <a:p>
            <a:pPr marL="628650" indent="-514350">
              <a:buAutoNum type="arabicPeriod"/>
            </a:pPr>
            <a:endParaRPr lang="en-US" sz="2800" dirty="0">
              <a:solidFill>
                <a:srgbClr val="C00000"/>
              </a:solidFill>
              <a:latin typeface="Bauhaus 93" pitchFamily="8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2743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6800" y="2819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effect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962400"/>
            <a:ext cx="76200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E.g. A- </a:t>
            </a:r>
            <a:r>
              <a:rPr lang="en-US" b="1" dirty="0" smtClean="0">
                <a:solidFill>
                  <a:srgbClr val="00B050"/>
                </a:solidFill>
              </a:rPr>
              <a:t>Low viscous fluids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tx1"/>
                </a:solidFill>
              </a:rPr>
              <a:t>turbulent</a:t>
            </a:r>
            <a:r>
              <a:rPr lang="en-US" dirty="0" smtClean="0"/>
              <a:t> and circulate mass of material)</a:t>
            </a:r>
          </a:p>
          <a:p>
            <a:endParaRPr lang="en-US" dirty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Air jets, fluid jets and high speed impellers.</a:t>
            </a:r>
          </a:p>
          <a:p>
            <a:pPr algn="ctr"/>
            <a:endParaRPr lang="en-US" dirty="0"/>
          </a:p>
          <a:p>
            <a:r>
              <a:rPr lang="en-US" dirty="0" smtClean="0"/>
              <a:t>B- </a:t>
            </a:r>
            <a:r>
              <a:rPr lang="en-US" b="1" dirty="0" smtClean="0">
                <a:solidFill>
                  <a:srgbClr val="00B050"/>
                </a:solidFill>
              </a:rPr>
              <a:t>Thick creams, ointments and pastes</a:t>
            </a:r>
            <a:r>
              <a:rPr lang="en-US" dirty="0" smtClean="0"/>
              <a:t> (high viscosity) [</a:t>
            </a:r>
            <a:r>
              <a:rPr lang="en-US" b="1" dirty="0" smtClean="0"/>
              <a:t>laminar , bulk mixing and molecular diffusion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Turbine of flat blade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495800" y="42672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95800" y="57150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.slidesharecdn.com/mixingmuheem-130224104601-phpapp01/95/mixing-muheem-6-1024.jpg?cb=136172441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3862"/>
            <a:ext cx="4021248" cy="80778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457200" y="3733800"/>
            <a:ext cx="4495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auhaus 93" pitchFamily="82" charset="0"/>
              </a:rPr>
              <a:t>A-</a:t>
            </a:r>
            <a:r>
              <a:rPr lang="en-US" sz="2800" dirty="0" smtClean="0">
                <a:solidFill>
                  <a:schemeClr val="tx1"/>
                </a:solidFill>
                <a:latin typeface="Bauhaus 93" pitchFamily="82" charset="0"/>
              </a:rPr>
              <a:t> Flow characteristics</a:t>
            </a:r>
            <a:endParaRPr lang="en-US" sz="2800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419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Depending upon relationship between shear rate and the applied shear stress, the fluids may be divided into:</a:t>
            </a:r>
          </a:p>
          <a:p>
            <a:pPr algn="just"/>
            <a:endParaRPr lang="en-US" sz="2400" b="1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2400" b="1" dirty="0" smtClean="0"/>
              <a:t>Newtonian Fluids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2400" b="1" dirty="0" smtClean="0"/>
              <a:t>Non-Newtonian Fluids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166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267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Bauhaus 93" pitchFamily="82" charset="0"/>
              </a:rPr>
              <a:t>2. </a:t>
            </a:r>
            <a:r>
              <a:rPr lang="en-US" sz="2800" dirty="0" smtClean="0">
                <a:solidFill>
                  <a:srgbClr val="C00000"/>
                </a:solidFill>
                <a:latin typeface="Bauhaus 93" pitchFamily="82" charset="0"/>
              </a:rPr>
              <a:t>Polyphase</a:t>
            </a:r>
            <a:r>
              <a:rPr lang="en-US" sz="3200" dirty="0" smtClean="0">
                <a:solidFill>
                  <a:srgbClr val="C00000"/>
                </a:solidFill>
                <a:latin typeface="Bauhaus 93" pitchFamily="82" charset="0"/>
              </a:rPr>
              <a:t> systems</a:t>
            </a:r>
          </a:p>
          <a:p>
            <a:pPr marL="114300" indent="0" algn="just">
              <a:buNone/>
            </a:pPr>
            <a:r>
              <a:rPr lang="en-US" sz="3200" dirty="0" smtClean="0">
                <a:solidFill>
                  <a:schemeClr val="tx1"/>
                </a:solidFill>
                <a:latin typeface="Bauhaus 93" pitchFamily="82" charset="0"/>
              </a:rPr>
              <a:t>Composed of several liquids or solids</a:t>
            </a:r>
          </a:p>
          <a:p>
            <a:pPr marL="114300" indent="0" algn="just">
              <a:buNone/>
            </a:pPr>
            <a:r>
              <a:rPr lang="en-US" sz="3200" dirty="0" smtClean="0">
                <a:solidFill>
                  <a:srgbClr val="002060"/>
                </a:solidFill>
                <a:latin typeface="Bauhaus 93" pitchFamily="82" charset="0"/>
              </a:rPr>
              <a:t>Subdivision or deaggregation</a:t>
            </a:r>
          </a:p>
          <a:p>
            <a:pPr marL="114300" indent="0" algn="just">
              <a:buNone/>
            </a:pPr>
            <a:r>
              <a:rPr lang="en-US" sz="3200" dirty="0" smtClean="0">
                <a:solidFill>
                  <a:srgbClr val="0070C0"/>
                </a:solidFill>
                <a:latin typeface="Bauhaus 93" pitchFamily="82" charset="0"/>
              </a:rPr>
              <a:t>One or more phase formed</a:t>
            </a:r>
          </a:p>
          <a:p>
            <a:pPr marL="114300" indent="0" algn="just">
              <a:buNone/>
            </a:pPr>
            <a:r>
              <a:rPr lang="en-US" sz="3200" dirty="0" smtClean="0">
                <a:solidFill>
                  <a:srgbClr val="00B0F0"/>
                </a:solidFill>
                <a:latin typeface="Bauhaus 93" pitchFamily="82" charset="0"/>
              </a:rPr>
              <a:t>Dispersals of mass material</a:t>
            </a:r>
          </a:p>
          <a:p>
            <a:pPr marL="114300" indent="0" algn="just">
              <a:buNone/>
            </a:pPr>
            <a:r>
              <a:rPr lang="en-US" sz="32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(process of mixing is homogenization, suspension formation and emulsification)</a:t>
            </a:r>
          </a:p>
        </p:txBody>
      </p:sp>
      <p:sp>
        <p:nvSpPr>
          <p:cNvPr id="4" name="Down Arrow 3"/>
          <p:cNvSpPr/>
          <p:nvPr/>
        </p:nvSpPr>
        <p:spPr>
          <a:xfrm>
            <a:off x="3505200" y="19812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505200" y="25908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505200" y="31242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505200" y="37338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5257800"/>
            <a:ext cx="8001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 Narrow" pitchFamily="34" charset="0"/>
              </a:rPr>
              <a:t>E.g. Mixing of two immiscible liquids requires subdivision of one of the phases into globules      distributed throughout bulk of fluid.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3276600" y="5791198"/>
            <a:ext cx="228600" cy="152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00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Notes: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14300" indent="0" algn="ctr">
              <a:buNone/>
            </a:pPr>
            <a:r>
              <a:rPr lang="en-US" b="1" dirty="0" smtClean="0">
                <a:latin typeface="Arial Black" pitchFamily="34" charset="0"/>
              </a:rPr>
              <a:t>1. Selection of equipment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(viscosity of liquids and mechanism of intense shearing force generated).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b="1" dirty="0" smtClean="0"/>
              <a:t>2.</a:t>
            </a:r>
            <a:r>
              <a:rPr lang="en-US" dirty="0" smtClean="0"/>
              <a:t> </a:t>
            </a:r>
            <a:r>
              <a:rPr lang="en-US" dirty="0" smtClean="0">
                <a:latin typeface="Arial Black" pitchFamily="34" charset="0"/>
              </a:rPr>
              <a:t>Mixing finely divided solids with low viscosity liquid to produce (suspension)</a:t>
            </a:r>
          </a:p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separation of aggregates into primary particles and then distribution throughout the fluid.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495800" y="2286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2297668"/>
            <a:ext cx="1524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Depend on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95800" y="4724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4812268"/>
            <a:ext cx="1524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Depend on </a:t>
            </a:r>
          </a:p>
        </p:txBody>
      </p:sp>
    </p:spTree>
    <p:extLst>
      <p:ext uri="{BB962C8B-B14F-4D97-AF65-F5344CB8AC3E}">
        <p14:creationId xmlns:p14="http://schemas.microsoft.com/office/powerpoint/2010/main" val="6959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0"/>
            <a:ext cx="85344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2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just"/>
                <a:r>
                  <a:rPr lang="en-US" u="sng" dirty="0" smtClean="0">
                    <a:solidFill>
                      <a:srgbClr val="C00000"/>
                    </a:solidFill>
                    <a:latin typeface="Arial Black" pitchFamily="34" charset="0"/>
                    <a:cs typeface="Aharoni" pitchFamily="2" charset="-79"/>
                  </a:rPr>
                  <a:t>Shear force:</a:t>
                </a:r>
                <a:r>
                  <a:rPr lang="en-US" dirty="0" smtClean="0">
                    <a:solidFill>
                      <a:srgbClr val="C00000"/>
                    </a:solidFill>
                    <a:latin typeface="Arial Black" pitchFamily="34" charset="0"/>
                    <a:cs typeface="Aharoni" pitchFamily="2" charset="-79"/>
                  </a:rPr>
                  <a:t> </a:t>
                </a:r>
                <a:r>
                  <a:rPr lang="en-US" dirty="0" smtClean="0">
                    <a:latin typeface="Aharoni" pitchFamily="2" charset="-79"/>
                    <a:cs typeface="Aharoni" pitchFamily="2" charset="-79"/>
                  </a:rPr>
                  <a:t>interactions between moving fluids and the surfaces over which they flow during mixing.</a:t>
                </a:r>
              </a:p>
              <a:p>
                <a:pPr algn="just"/>
                <a:endParaRPr lang="en-US" dirty="0" smtClean="0">
                  <a:latin typeface="Aharoni" pitchFamily="2" charset="-79"/>
                  <a:cs typeface="Aharoni" pitchFamily="2" charset="-79"/>
                </a:endParaRPr>
              </a:p>
              <a:p>
                <a:pPr algn="just"/>
                <a:r>
                  <a:rPr lang="en-US" u="sng" dirty="0" smtClean="0">
                    <a:solidFill>
                      <a:srgbClr val="C00000"/>
                    </a:solidFill>
                    <a:latin typeface="Arial Black" pitchFamily="34" charset="0"/>
                    <a:cs typeface="Aharoni" pitchFamily="2" charset="-79"/>
                  </a:rPr>
                  <a:t>Shear rate:</a:t>
                </a:r>
                <a:r>
                  <a:rPr lang="en-US" dirty="0" smtClean="0">
                    <a:solidFill>
                      <a:srgbClr val="C00000"/>
                    </a:solidFill>
                    <a:latin typeface="Arial Black" pitchFamily="34" charset="0"/>
                    <a:cs typeface="Aharoni" pitchFamily="2" charset="-79"/>
                  </a:rPr>
                  <a:t> </a:t>
                </a:r>
                <a:r>
                  <a:rPr lang="en-US" dirty="0" smtClean="0">
                    <a:latin typeface="Aharoni" pitchFamily="2" charset="-79"/>
                    <a:cs typeface="Aharoni" pitchFamily="2" charset="-79"/>
                  </a:rPr>
                  <a:t>derivative of velocity with respect to the distance measured normal to the direction of flow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dirty="0" smtClean="0">
                    <a:latin typeface="Aharoni" pitchFamily="2" charset="-79"/>
                    <a:cs typeface="Aharoni" pitchFamily="2" charset="-79"/>
                  </a:rPr>
                  <a:t>).</a:t>
                </a:r>
              </a:p>
              <a:p>
                <a:pPr algn="just"/>
                <a:endParaRPr lang="en-US" dirty="0" smtClean="0">
                  <a:latin typeface="Aharoni" pitchFamily="2" charset="-79"/>
                  <a:cs typeface="Aharoni" pitchFamily="2" charset="-79"/>
                </a:endParaRPr>
              </a:p>
              <a:p>
                <a:pPr algn="just"/>
                <a:r>
                  <a:rPr lang="en-US" u="sng" dirty="0" smtClean="0">
                    <a:solidFill>
                      <a:srgbClr val="C00000"/>
                    </a:solidFill>
                    <a:latin typeface="Arial Black" pitchFamily="34" charset="0"/>
                    <a:cs typeface="Aharoni" pitchFamily="2" charset="-79"/>
                  </a:rPr>
                  <a:t>Viscosity (dynamic):</a:t>
                </a:r>
                <a:r>
                  <a:rPr lang="en-US" dirty="0" smtClean="0">
                    <a:solidFill>
                      <a:srgbClr val="C00000"/>
                    </a:solidFill>
                    <a:latin typeface="Arial Black" pitchFamily="34" charset="0"/>
                    <a:cs typeface="Aharoni" pitchFamily="2" charset="-79"/>
                  </a:rPr>
                  <a:t> </a:t>
                </a:r>
                <a:r>
                  <a:rPr lang="en-US" dirty="0" smtClean="0">
                    <a:latin typeface="Aharoni" pitchFamily="2" charset="-79"/>
                    <a:cs typeface="Aharoni" pitchFamily="2" charset="-79"/>
                  </a:rPr>
                  <a:t>is the ratio of shear stress to the shear rate.</a:t>
                </a:r>
                <a:endParaRPr lang="en-US" dirty="0">
                  <a:latin typeface="Aharoni" pitchFamily="2" charset="-79"/>
                  <a:cs typeface="Aharoni" pitchFamily="2" charset="-79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52" r="-2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8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mixingmuheem-130224104601-phpapp01/95/mixing-muheem-8-1024.jpg?cb=136172441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mage.slidesharecdn.com/mixingmuheem-130224104601-phpapp01/95/mixing-muheem-9-1024.jpg?cb=136172441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8600"/>
            <a:ext cx="86074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8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4831672" cy="103942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Bauhaus 93" pitchFamily="82" charset="0"/>
              </a:rPr>
              <a:t>2-</a:t>
            </a:r>
            <a:r>
              <a:rPr lang="en-US" dirty="0" smtClean="0">
                <a:latin typeface="Bauhaus 93" pitchFamily="8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auhaus 93" pitchFamily="82" charset="0"/>
              </a:rPr>
              <a:t>Mixing mechanisms</a:t>
            </a:r>
            <a:endParaRPr lang="en-US" dirty="0">
              <a:solidFill>
                <a:schemeClr val="tx1"/>
              </a:solidFill>
              <a:latin typeface="Bauhaus 93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4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1.</a:t>
            </a:r>
            <a:r>
              <a:rPr lang="en-US" dirty="0" smtClean="0">
                <a:solidFill>
                  <a:schemeClr val="tx1"/>
                </a:solidFill>
              </a:rPr>
              <a:t> Bulk transport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15405"/>
            <a:ext cx="84582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The movement of relatively large portion of material being mixed from one location in the system to another.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699808"/>
            <a:ext cx="84582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Bulk transport (rearrangement or permutation)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Accomplished by means of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paddles</a:t>
            </a:r>
            <a:r>
              <a:rPr lang="en-US" sz="2400" b="1" dirty="0" smtClean="0">
                <a:solidFill>
                  <a:schemeClr val="tx1"/>
                </a:solidFill>
              </a:rPr>
              <a:t>,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revolving blades</a:t>
            </a:r>
            <a:r>
              <a:rPr lang="en-US" sz="2400" b="1" dirty="0" smtClean="0">
                <a:solidFill>
                  <a:schemeClr val="tx1"/>
                </a:solidFill>
              </a:rPr>
              <a:t>,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or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other devices </a:t>
            </a:r>
            <a:r>
              <a:rPr lang="en-US" sz="2400" b="1" dirty="0" smtClean="0">
                <a:solidFill>
                  <a:schemeClr val="tx1"/>
                </a:solidFill>
              </a:rPr>
              <a:t>within the mixer arranged so as to move adjacent volumes of fluid in different direction (3D shuffling).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2.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Turbulent mixing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It is a direct result of turbulent fluid flow which is characterized by a random fluctuation of the fluid velocity at any given point within the system.</a:t>
            </a:r>
            <a:endParaRPr lang="en-US" sz="24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99719909"/>
              </p:ext>
            </p:extLst>
          </p:nvPr>
        </p:nvGraphicFramePr>
        <p:xfrm>
          <a:off x="304800" y="3276600"/>
          <a:ext cx="8534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4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2958</TotalTime>
  <Words>1359</Words>
  <Application>Microsoft Office PowerPoint</Application>
  <PresentationFormat>On-screen Show (4:3)</PresentationFormat>
  <Paragraphs>177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Apothecary</vt:lpstr>
      <vt:lpstr>Lecture 4</vt:lpstr>
      <vt:lpstr>Definition</vt:lpstr>
      <vt:lpstr>PowerPoint Presentation</vt:lpstr>
      <vt:lpstr>Important definitions</vt:lpstr>
      <vt:lpstr>PowerPoint Presentation</vt:lpstr>
      <vt:lpstr>PowerPoint Presentation</vt:lpstr>
      <vt:lpstr>2- Mixing mechanisms</vt:lpstr>
      <vt:lpstr>1. Bulk transport</vt:lpstr>
      <vt:lpstr>2. Turbulent mixing</vt:lpstr>
      <vt:lpstr>PowerPoint Presentation</vt:lpstr>
      <vt:lpstr>3. Laminar mixing</vt:lpstr>
      <vt:lpstr>4. Molecular diffusion</vt:lpstr>
      <vt:lpstr>Molecular diffusion follows: Fick’s first law</vt:lpstr>
      <vt:lpstr>5. Scale and intensity of segregation</vt:lpstr>
      <vt:lpstr>Note: Danckwerts (degree of mixing quantities)</vt:lpstr>
      <vt:lpstr>6. time dependence</vt:lpstr>
      <vt:lpstr>equipment</vt:lpstr>
      <vt:lpstr>1. Impellers (Pushers)</vt:lpstr>
      <vt:lpstr>Blades of propellers (Fans)</vt:lpstr>
      <vt:lpstr>In turbines:</vt:lpstr>
      <vt:lpstr>PowerPoint Presentation</vt:lpstr>
      <vt:lpstr>2. Air jets</vt:lpstr>
      <vt:lpstr>3. Fluid jets</vt:lpstr>
      <vt:lpstr>4. Baffles</vt:lpstr>
      <vt:lpstr>B. Continuous Mixing</vt:lpstr>
      <vt:lpstr>PowerPoint Presentation</vt:lpstr>
      <vt:lpstr>Important note:</vt:lpstr>
      <vt:lpstr>Mixer selection</vt:lpstr>
      <vt:lpstr>General guidelines for mixer selection</vt:lpstr>
      <vt:lpstr>PowerPoint Presentation</vt:lpstr>
      <vt:lpstr>Notes: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 alhamdany</dc:creator>
  <cp:lastModifiedBy>anas alhamdany</cp:lastModifiedBy>
  <cp:revision>54</cp:revision>
  <dcterms:created xsi:type="dcterms:W3CDTF">2006-08-16T00:00:00Z</dcterms:created>
  <dcterms:modified xsi:type="dcterms:W3CDTF">2016-03-18T08:27:52Z</dcterms:modified>
</cp:coreProperties>
</file>