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AE3C4A-AACE-4CCE-B983-654D3028717D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26F7209-AC0E-4EC7-836F-E3C9CA57EA99}">
      <dgm:prSet/>
      <dgm:spPr/>
      <dgm:t>
        <a:bodyPr/>
        <a:lstStyle/>
        <a:p>
          <a:pPr rtl="0"/>
          <a:r>
            <a:rPr lang="en-US" dirty="0" smtClean="0"/>
            <a:t>A- </a:t>
          </a:r>
          <a:r>
            <a:rPr lang="en-US" b="1" dirty="0" smtClean="0">
              <a:solidFill>
                <a:schemeClr val="tx1"/>
              </a:solidFill>
            </a:rPr>
            <a:t>Expression</a:t>
          </a:r>
          <a:r>
            <a:rPr lang="en-US" dirty="0" smtClean="0"/>
            <a:t> of a solid to remove liquid. </a:t>
          </a:r>
        </a:p>
        <a:p>
          <a:pPr rtl="0"/>
          <a:r>
            <a:rPr lang="en-US" dirty="0" smtClean="0"/>
            <a:t>(E.g. squeezing of wetted sponge)</a:t>
          </a:r>
          <a:endParaRPr lang="en-US" dirty="0"/>
        </a:p>
      </dgm:t>
    </dgm:pt>
    <dgm:pt modelId="{14EBDFE0-3839-472F-8A1E-67292C719695}" type="parTrans" cxnId="{7AD799AC-1C4A-4010-BF64-3228B5888CC1}">
      <dgm:prSet/>
      <dgm:spPr/>
      <dgm:t>
        <a:bodyPr/>
        <a:lstStyle/>
        <a:p>
          <a:endParaRPr lang="en-US"/>
        </a:p>
      </dgm:t>
    </dgm:pt>
    <dgm:pt modelId="{E4BAB4B7-E3D1-4105-B694-17A440991825}" type="sibTrans" cxnId="{7AD799AC-1C4A-4010-BF64-3228B5888CC1}">
      <dgm:prSet/>
      <dgm:spPr/>
      <dgm:t>
        <a:bodyPr/>
        <a:lstStyle/>
        <a:p>
          <a:endParaRPr lang="en-US"/>
        </a:p>
      </dgm:t>
    </dgm:pt>
    <dgm:pt modelId="{1DE845BC-1B74-42B5-B2EF-196653931D27}">
      <dgm:prSet/>
      <dgm:spPr/>
      <dgm:t>
        <a:bodyPr/>
        <a:lstStyle/>
        <a:p>
          <a:pPr rtl="0"/>
          <a:r>
            <a:rPr lang="en-US" dirty="0" smtClean="0"/>
            <a:t>B- </a:t>
          </a:r>
          <a:r>
            <a:rPr lang="en-US" b="1" dirty="0" smtClean="0">
              <a:solidFill>
                <a:schemeClr val="tx1"/>
              </a:solidFill>
            </a:rPr>
            <a:t>Extraction</a:t>
          </a:r>
          <a:r>
            <a:rPr lang="en-US" dirty="0" smtClean="0"/>
            <a:t> of liquid from a solid by use a solvent.</a:t>
          </a:r>
          <a:endParaRPr lang="en-US" dirty="0"/>
        </a:p>
      </dgm:t>
    </dgm:pt>
    <dgm:pt modelId="{9D82935A-9AD5-449C-BCD6-3DBB5DCB1ACC}" type="parTrans" cxnId="{B8990B40-7744-4CFD-A228-009AE370C736}">
      <dgm:prSet/>
      <dgm:spPr/>
      <dgm:t>
        <a:bodyPr/>
        <a:lstStyle/>
        <a:p>
          <a:endParaRPr lang="en-US"/>
        </a:p>
      </dgm:t>
    </dgm:pt>
    <dgm:pt modelId="{A6131D50-250F-4D96-AE6E-F643B68D269B}" type="sibTrans" cxnId="{B8990B40-7744-4CFD-A228-009AE370C736}">
      <dgm:prSet/>
      <dgm:spPr/>
      <dgm:t>
        <a:bodyPr/>
        <a:lstStyle/>
        <a:p>
          <a:endParaRPr lang="en-US"/>
        </a:p>
      </dgm:t>
    </dgm:pt>
    <dgm:pt modelId="{04F3D3DD-2EAA-431E-A888-39A42EBB5C6A}">
      <dgm:prSet/>
      <dgm:spPr/>
      <dgm:t>
        <a:bodyPr/>
        <a:lstStyle/>
        <a:p>
          <a:pPr rtl="0"/>
          <a:r>
            <a:rPr lang="en-US" dirty="0" smtClean="0"/>
            <a:t>C- </a:t>
          </a:r>
          <a:r>
            <a:rPr lang="en-US" b="1" dirty="0" smtClean="0">
              <a:solidFill>
                <a:schemeClr val="tx1"/>
              </a:solidFill>
            </a:rPr>
            <a:t>Adsorption</a:t>
          </a:r>
          <a:r>
            <a:rPr lang="en-US" dirty="0" smtClean="0"/>
            <a:t> of water from a solvent by desiccants (anhydrous calcium chloride)</a:t>
          </a:r>
          <a:endParaRPr lang="en-US" dirty="0"/>
        </a:p>
      </dgm:t>
    </dgm:pt>
    <dgm:pt modelId="{A3610B46-AA73-4642-B091-22EA30130860}" type="parTrans" cxnId="{4BF69D19-7BB2-48DB-A402-DED8AC406A54}">
      <dgm:prSet/>
      <dgm:spPr/>
      <dgm:t>
        <a:bodyPr/>
        <a:lstStyle/>
        <a:p>
          <a:endParaRPr lang="en-US"/>
        </a:p>
      </dgm:t>
    </dgm:pt>
    <dgm:pt modelId="{3A40750A-D82D-46F6-B6BD-2AE03743D88B}" type="sibTrans" cxnId="{4BF69D19-7BB2-48DB-A402-DED8AC406A54}">
      <dgm:prSet/>
      <dgm:spPr/>
      <dgm:t>
        <a:bodyPr/>
        <a:lstStyle/>
        <a:p>
          <a:endParaRPr lang="en-US"/>
        </a:p>
      </dgm:t>
    </dgm:pt>
    <dgm:pt modelId="{AAFBF3F9-3973-4137-9175-77C94C093686}">
      <dgm:prSet/>
      <dgm:spPr/>
      <dgm:t>
        <a:bodyPr/>
        <a:lstStyle/>
        <a:p>
          <a:pPr rtl="0"/>
          <a:r>
            <a:rPr lang="en-US" dirty="0" smtClean="0"/>
            <a:t>D- </a:t>
          </a:r>
          <a:r>
            <a:rPr lang="en-US" b="1" dirty="0" smtClean="0">
              <a:solidFill>
                <a:schemeClr val="tx1"/>
              </a:solidFill>
            </a:rPr>
            <a:t>Absorption</a:t>
          </a:r>
          <a:r>
            <a:rPr lang="en-US" dirty="0" smtClean="0"/>
            <a:t> of moisture from gases by passage through a sulfuric acid column.</a:t>
          </a:r>
          <a:endParaRPr lang="en-US" dirty="0"/>
        </a:p>
      </dgm:t>
    </dgm:pt>
    <dgm:pt modelId="{F27A250F-7FD8-4C67-8109-3759BE2FC5B8}" type="parTrans" cxnId="{7D63397D-665F-4A11-8D68-38028373DE30}">
      <dgm:prSet/>
      <dgm:spPr/>
      <dgm:t>
        <a:bodyPr/>
        <a:lstStyle/>
        <a:p>
          <a:endParaRPr lang="en-US"/>
        </a:p>
      </dgm:t>
    </dgm:pt>
    <dgm:pt modelId="{33DA199D-4EDD-47CD-A662-5C5205D9F8A5}" type="sibTrans" cxnId="{7D63397D-665F-4A11-8D68-38028373DE30}">
      <dgm:prSet/>
      <dgm:spPr/>
      <dgm:t>
        <a:bodyPr/>
        <a:lstStyle/>
        <a:p>
          <a:endParaRPr lang="en-US"/>
        </a:p>
      </dgm:t>
    </dgm:pt>
    <dgm:pt modelId="{19217DD7-B1F2-4F80-ABD4-7E5810388D27}">
      <dgm:prSet/>
      <dgm:spPr/>
      <dgm:t>
        <a:bodyPr/>
        <a:lstStyle/>
        <a:p>
          <a:pPr rtl="0"/>
          <a:r>
            <a:rPr lang="en-US" dirty="0" smtClean="0"/>
            <a:t>E- </a:t>
          </a:r>
          <a:r>
            <a:rPr lang="en-US" b="1" dirty="0" smtClean="0">
              <a:solidFill>
                <a:schemeClr val="tx1"/>
              </a:solidFill>
            </a:rPr>
            <a:t>Desiccation</a:t>
          </a:r>
          <a:r>
            <a:rPr lang="en-US" dirty="0" smtClean="0"/>
            <a:t> of moisture from a solid by placing it in a sealed container with a moisture removing material (Silica gel in a bottle)</a:t>
          </a:r>
          <a:endParaRPr lang="en-US" dirty="0"/>
        </a:p>
      </dgm:t>
    </dgm:pt>
    <dgm:pt modelId="{40D852A0-E469-4232-A3CF-158F8DFB5A50}" type="parTrans" cxnId="{64EF9455-EE59-432A-868F-63FA5237C9B2}">
      <dgm:prSet/>
      <dgm:spPr/>
      <dgm:t>
        <a:bodyPr/>
        <a:lstStyle/>
        <a:p>
          <a:endParaRPr lang="en-US"/>
        </a:p>
      </dgm:t>
    </dgm:pt>
    <dgm:pt modelId="{5192327E-A1C5-4451-BAF7-1A536876CCB4}" type="sibTrans" cxnId="{64EF9455-EE59-432A-868F-63FA5237C9B2}">
      <dgm:prSet/>
      <dgm:spPr/>
      <dgm:t>
        <a:bodyPr/>
        <a:lstStyle/>
        <a:p>
          <a:endParaRPr lang="en-US"/>
        </a:p>
      </dgm:t>
    </dgm:pt>
    <dgm:pt modelId="{C345A7A7-2AD0-4005-ACF4-C2772A36A882}" type="pres">
      <dgm:prSet presAssocID="{5DAE3C4A-AACE-4CCE-B983-654D3028717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D8CF0B-3F5E-42B2-BB81-63DBCF09801F}" type="pres">
      <dgm:prSet presAssocID="{126F7209-AC0E-4EC7-836F-E3C9CA57EA99}" presName="composite" presStyleCnt="0"/>
      <dgm:spPr/>
    </dgm:pt>
    <dgm:pt modelId="{6D0ADC88-7FCC-4DF2-B99B-CCEEA51866BF}" type="pres">
      <dgm:prSet presAssocID="{126F7209-AC0E-4EC7-836F-E3C9CA57EA99}" presName="imgShp" presStyleLbl="fgImgPlace1" presStyleIdx="0" presStyleCnt="5"/>
      <dgm:spPr/>
    </dgm:pt>
    <dgm:pt modelId="{9AAACC9B-FFD2-41A2-9810-5DE7A56E0313}" type="pres">
      <dgm:prSet presAssocID="{126F7209-AC0E-4EC7-836F-E3C9CA57EA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B6A6D0-82B0-4B09-9123-C344777BB5F8}" type="pres">
      <dgm:prSet presAssocID="{E4BAB4B7-E3D1-4105-B694-17A440991825}" presName="spacing" presStyleCnt="0"/>
      <dgm:spPr/>
    </dgm:pt>
    <dgm:pt modelId="{52EFF7D6-BAA5-4655-B6BA-9F2AE718AA29}" type="pres">
      <dgm:prSet presAssocID="{1DE845BC-1B74-42B5-B2EF-196653931D27}" presName="composite" presStyleCnt="0"/>
      <dgm:spPr/>
    </dgm:pt>
    <dgm:pt modelId="{C21B899E-DEB8-4C3B-8B23-BD64B6A94878}" type="pres">
      <dgm:prSet presAssocID="{1DE845BC-1B74-42B5-B2EF-196653931D27}" presName="imgShp" presStyleLbl="fgImgPlace1" presStyleIdx="1" presStyleCnt="5"/>
      <dgm:spPr/>
    </dgm:pt>
    <dgm:pt modelId="{F2C526A1-F78C-44AF-81A5-F1E5710E9FE4}" type="pres">
      <dgm:prSet presAssocID="{1DE845BC-1B74-42B5-B2EF-196653931D27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07DA7-CBF8-4E34-A55F-3548F8B0D1B6}" type="pres">
      <dgm:prSet presAssocID="{A6131D50-250F-4D96-AE6E-F643B68D269B}" presName="spacing" presStyleCnt="0"/>
      <dgm:spPr/>
    </dgm:pt>
    <dgm:pt modelId="{BA4ED9D2-CA18-4083-BF7A-AD0655ACA61B}" type="pres">
      <dgm:prSet presAssocID="{04F3D3DD-2EAA-431E-A888-39A42EBB5C6A}" presName="composite" presStyleCnt="0"/>
      <dgm:spPr/>
    </dgm:pt>
    <dgm:pt modelId="{5C384A1A-22CE-4AF0-B4DD-2491AB59DDDC}" type="pres">
      <dgm:prSet presAssocID="{04F3D3DD-2EAA-431E-A888-39A42EBB5C6A}" presName="imgShp" presStyleLbl="fgImgPlace1" presStyleIdx="2" presStyleCnt="5"/>
      <dgm:spPr/>
    </dgm:pt>
    <dgm:pt modelId="{2E1B5E26-5EBE-4399-AB60-FC3A71B5752C}" type="pres">
      <dgm:prSet presAssocID="{04F3D3DD-2EAA-431E-A888-39A42EBB5C6A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C4B4F-CC4A-49E3-8AAD-3A7E6488E9E5}" type="pres">
      <dgm:prSet presAssocID="{3A40750A-D82D-46F6-B6BD-2AE03743D88B}" presName="spacing" presStyleCnt="0"/>
      <dgm:spPr/>
    </dgm:pt>
    <dgm:pt modelId="{3227BCD5-30BF-4362-9396-5839DD7ECF36}" type="pres">
      <dgm:prSet presAssocID="{AAFBF3F9-3973-4137-9175-77C94C093686}" presName="composite" presStyleCnt="0"/>
      <dgm:spPr/>
    </dgm:pt>
    <dgm:pt modelId="{D4450DCD-E8D5-41BA-8E83-F53B4EE0030D}" type="pres">
      <dgm:prSet presAssocID="{AAFBF3F9-3973-4137-9175-77C94C093686}" presName="imgShp" presStyleLbl="fgImgPlace1" presStyleIdx="3" presStyleCnt="5"/>
      <dgm:spPr/>
    </dgm:pt>
    <dgm:pt modelId="{BA3FAB17-FF86-4B6C-B972-E3C983A14424}" type="pres">
      <dgm:prSet presAssocID="{AAFBF3F9-3973-4137-9175-77C94C093686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4A101-A7BA-4EAC-A14D-D9D88FBB86BD}" type="pres">
      <dgm:prSet presAssocID="{33DA199D-4EDD-47CD-A662-5C5205D9F8A5}" presName="spacing" presStyleCnt="0"/>
      <dgm:spPr/>
    </dgm:pt>
    <dgm:pt modelId="{BFFF3D80-CB19-45FD-980F-33825E55550E}" type="pres">
      <dgm:prSet presAssocID="{19217DD7-B1F2-4F80-ABD4-7E5810388D27}" presName="composite" presStyleCnt="0"/>
      <dgm:spPr/>
    </dgm:pt>
    <dgm:pt modelId="{37DE0C74-AD63-4DB8-82B3-0FA2FA3C21CE}" type="pres">
      <dgm:prSet presAssocID="{19217DD7-B1F2-4F80-ABD4-7E5810388D27}" presName="imgShp" presStyleLbl="fgImgPlace1" presStyleIdx="4" presStyleCnt="5"/>
      <dgm:spPr/>
    </dgm:pt>
    <dgm:pt modelId="{BDA8666B-05F6-43CA-8C93-DCE60ACF7467}" type="pres">
      <dgm:prSet presAssocID="{19217DD7-B1F2-4F80-ABD4-7E5810388D27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456B2E-179A-4007-8950-9A59FE0F2CEF}" type="presOf" srcId="{5DAE3C4A-AACE-4CCE-B983-654D3028717D}" destId="{C345A7A7-2AD0-4005-ACF4-C2772A36A882}" srcOrd="0" destOrd="0" presId="urn:microsoft.com/office/officeart/2005/8/layout/vList3"/>
    <dgm:cxn modelId="{7AD799AC-1C4A-4010-BF64-3228B5888CC1}" srcId="{5DAE3C4A-AACE-4CCE-B983-654D3028717D}" destId="{126F7209-AC0E-4EC7-836F-E3C9CA57EA99}" srcOrd="0" destOrd="0" parTransId="{14EBDFE0-3839-472F-8A1E-67292C719695}" sibTransId="{E4BAB4B7-E3D1-4105-B694-17A440991825}"/>
    <dgm:cxn modelId="{7D63397D-665F-4A11-8D68-38028373DE30}" srcId="{5DAE3C4A-AACE-4CCE-B983-654D3028717D}" destId="{AAFBF3F9-3973-4137-9175-77C94C093686}" srcOrd="3" destOrd="0" parTransId="{F27A250F-7FD8-4C67-8109-3759BE2FC5B8}" sibTransId="{33DA199D-4EDD-47CD-A662-5C5205D9F8A5}"/>
    <dgm:cxn modelId="{4BF69D19-7BB2-48DB-A402-DED8AC406A54}" srcId="{5DAE3C4A-AACE-4CCE-B983-654D3028717D}" destId="{04F3D3DD-2EAA-431E-A888-39A42EBB5C6A}" srcOrd="2" destOrd="0" parTransId="{A3610B46-AA73-4642-B091-22EA30130860}" sibTransId="{3A40750A-D82D-46F6-B6BD-2AE03743D88B}"/>
    <dgm:cxn modelId="{956AF6F1-5DCF-4441-8210-3FC4B588FDB6}" type="presOf" srcId="{1DE845BC-1B74-42B5-B2EF-196653931D27}" destId="{F2C526A1-F78C-44AF-81A5-F1E5710E9FE4}" srcOrd="0" destOrd="0" presId="urn:microsoft.com/office/officeart/2005/8/layout/vList3"/>
    <dgm:cxn modelId="{2E000B3F-A667-461B-A6AB-11883CCC58B5}" type="presOf" srcId="{04F3D3DD-2EAA-431E-A888-39A42EBB5C6A}" destId="{2E1B5E26-5EBE-4399-AB60-FC3A71B5752C}" srcOrd="0" destOrd="0" presId="urn:microsoft.com/office/officeart/2005/8/layout/vList3"/>
    <dgm:cxn modelId="{59C5C421-3CEB-4D9D-B83D-98C4413A660F}" type="presOf" srcId="{19217DD7-B1F2-4F80-ABD4-7E5810388D27}" destId="{BDA8666B-05F6-43CA-8C93-DCE60ACF7467}" srcOrd="0" destOrd="0" presId="urn:microsoft.com/office/officeart/2005/8/layout/vList3"/>
    <dgm:cxn modelId="{9392079B-B6E5-45DD-BC90-E1B8E12950A4}" type="presOf" srcId="{126F7209-AC0E-4EC7-836F-E3C9CA57EA99}" destId="{9AAACC9B-FFD2-41A2-9810-5DE7A56E0313}" srcOrd="0" destOrd="0" presId="urn:microsoft.com/office/officeart/2005/8/layout/vList3"/>
    <dgm:cxn modelId="{64EF9455-EE59-432A-868F-63FA5237C9B2}" srcId="{5DAE3C4A-AACE-4CCE-B983-654D3028717D}" destId="{19217DD7-B1F2-4F80-ABD4-7E5810388D27}" srcOrd="4" destOrd="0" parTransId="{40D852A0-E469-4232-A3CF-158F8DFB5A50}" sibTransId="{5192327E-A1C5-4451-BAF7-1A536876CCB4}"/>
    <dgm:cxn modelId="{B82330AB-75A1-41DA-81A5-C7236D4000EB}" type="presOf" srcId="{AAFBF3F9-3973-4137-9175-77C94C093686}" destId="{BA3FAB17-FF86-4B6C-B972-E3C983A14424}" srcOrd="0" destOrd="0" presId="urn:microsoft.com/office/officeart/2005/8/layout/vList3"/>
    <dgm:cxn modelId="{B8990B40-7744-4CFD-A228-009AE370C736}" srcId="{5DAE3C4A-AACE-4CCE-B983-654D3028717D}" destId="{1DE845BC-1B74-42B5-B2EF-196653931D27}" srcOrd="1" destOrd="0" parTransId="{9D82935A-9AD5-449C-BCD6-3DBB5DCB1ACC}" sibTransId="{A6131D50-250F-4D96-AE6E-F643B68D269B}"/>
    <dgm:cxn modelId="{792471A0-B75A-4FC0-BA4B-8FF0C17C21CF}" type="presParOf" srcId="{C345A7A7-2AD0-4005-ACF4-C2772A36A882}" destId="{82D8CF0B-3F5E-42B2-BB81-63DBCF09801F}" srcOrd="0" destOrd="0" presId="urn:microsoft.com/office/officeart/2005/8/layout/vList3"/>
    <dgm:cxn modelId="{0DD4E013-EB30-4D6D-810A-4C66CB6CB59B}" type="presParOf" srcId="{82D8CF0B-3F5E-42B2-BB81-63DBCF09801F}" destId="{6D0ADC88-7FCC-4DF2-B99B-CCEEA51866BF}" srcOrd="0" destOrd="0" presId="urn:microsoft.com/office/officeart/2005/8/layout/vList3"/>
    <dgm:cxn modelId="{9D9A49E6-791F-47FB-817B-09AD351BA24A}" type="presParOf" srcId="{82D8CF0B-3F5E-42B2-BB81-63DBCF09801F}" destId="{9AAACC9B-FFD2-41A2-9810-5DE7A56E0313}" srcOrd="1" destOrd="0" presId="urn:microsoft.com/office/officeart/2005/8/layout/vList3"/>
    <dgm:cxn modelId="{D45D2B72-10F1-41D9-B2FA-0C8F97FF7EA1}" type="presParOf" srcId="{C345A7A7-2AD0-4005-ACF4-C2772A36A882}" destId="{E2B6A6D0-82B0-4B09-9123-C344777BB5F8}" srcOrd="1" destOrd="0" presId="urn:microsoft.com/office/officeart/2005/8/layout/vList3"/>
    <dgm:cxn modelId="{CF064600-2778-4EF8-861E-AA62B00EC0FA}" type="presParOf" srcId="{C345A7A7-2AD0-4005-ACF4-C2772A36A882}" destId="{52EFF7D6-BAA5-4655-B6BA-9F2AE718AA29}" srcOrd="2" destOrd="0" presId="urn:microsoft.com/office/officeart/2005/8/layout/vList3"/>
    <dgm:cxn modelId="{898C0DA7-04C7-411D-89A2-7E954D39572B}" type="presParOf" srcId="{52EFF7D6-BAA5-4655-B6BA-9F2AE718AA29}" destId="{C21B899E-DEB8-4C3B-8B23-BD64B6A94878}" srcOrd="0" destOrd="0" presId="urn:microsoft.com/office/officeart/2005/8/layout/vList3"/>
    <dgm:cxn modelId="{3D318ABA-BA08-4BFA-ABC7-1B2262477FC5}" type="presParOf" srcId="{52EFF7D6-BAA5-4655-B6BA-9F2AE718AA29}" destId="{F2C526A1-F78C-44AF-81A5-F1E5710E9FE4}" srcOrd="1" destOrd="0" presId="urn:microsoft.com/office/officeart/2005/8/layout/vList3"/>
    <dgm:cxn modelId="{A1249A25-CF49-4BEF-87BA-DDBB8DE5BF7E}" type="presParOf" srcId="{C345A7A7-2AD0-4005-ACF4-C2772A36A882}" destId="{E6F07DA7-CBF8-4E34-A55F-3548F8B0D1B6}" srcOrd="3" destOrd="0" presId="urn:microsoft.com/office/officeart/2005/8/layout/vList3"/>
    <dgm:cxn modelId="{C8161289-7F08-4A05-B060-4A97218A1F54}" type="presParOf" srcId="{C345A7A7-2AD0-4005-ACF4-C2772A36A882}" destId="{BA4ED9D2-CA18-4083-BF7A-AD0655ACA61B}" srcOrd="4" destOrd="0" presId="urn:microsoft.com/office/officeart/2005/8/layout/vList3"/>
    <dgm:cxn modelId="{C9E8EF03-A106-4C32-9775-989662A208E2}" type="presParOf" srcId="{BA4ED9D2-CA18-4083-BF7A-AD0655ACA61B}" destId="{5C384A1A-22CE-4AF0-B4DD-2491AB59DDDC}" srcOrd="0" destOrd="0" presId="urn:microsoft.com/office/officeart/2005/8/layout/vList3"/>
    <dgm:cxn modelId="{B4700B07-E30B-4026-BFD7-8BD34ED589BB}" type="presParOf" srcId="{BA4ED9D2-CA18-4083-BF7A-AD0655ACA61B}" destId="{2E1B5E26-5EBE-4399-AB60-FC3A71B5752C}" srcOrd="1" destOrd="0" presId="urn:microsoft.com/office/officeart/2005/8/layout/vList3"/>
    <dgm:cxn modelId="{352320C1-FDFB-4600-A170-FFBB4817919F}" type="presParOf" srcId="{C345A7A7-2AD0-4005-ACF4-C2772A36A882}" destId="{990C4B4F-CC4A-49E3-8AAD-3A7E6488E9E5}" srcOrd="5" destOrd="0" presId="urn:microsoft.com/office/officeart/2005/8/layout/vList3"/>
    <dgm:cxn modelId="{BA739864-EF4D-4609-B72D-ABCAA4FB3627}" type="presParOf" srcId="{C345A7A7-2AD0-4005-ACF4-C2772A36A882}" destId="{3227BCD5-30BF-4362-9396-5839DD7ECF36}" srcOrd="6" destOrd="0" presId="urn:microsoft.com/office/officeart/2005/8/layout/vList3"/>
    <dgm:cxn modelId="{8F8CA2FB-41C2-4C79-80F9-9EDFE108F682}" type="presParOf" srcId="{3227BCD5-30BF-4362-9396-5839DD7ECF36}" destId="{D4450DCD-E8D5-41BA-8E83-F53B4EE0030D}" srcOrd="0" destOrd="0" presId="urn:microsoft.com/office/officeart/2005/8/layout/vList3"/>
    <dgm:cxn modelId="{94388C92-B9CD-4016-A946-70162DE5B25E}" type="presParOf" srcId="{3227BCD5-30BF-4362-9396-5839DD7ECF36}" destId="{BA3FAB17-FF86-4B6C-B972-E3C983A14424}" srcOrd="1" destOrd="0" presId="urn:microsoft.com/office/officeart/2005/8/layout/vList3"/>
    <dgm:cxn modelId="{D36D0763-91BB-4B4D-BC3A-9DB30F2CA8E7}" type="presParOf" srcId="{C345A7A7-2AD0-4005-ACF4-C2772A36A882}" destId="{5E34A101-A7BA-4EAC-A14D-D9D88FBB86BD}" srcOrd="7" destOrd="0" presId="urn:microsoft.com/office/officeart/2005/8/layout/vList3"/>
    <dgm:cxn modelId="{B172FECD-7627-4C64-ABCF-E6E2EDBDBF4A}" type="presParOf" srcId="{C345A7A7-2AD0-4005-ACF4-C2772A36A882}" destId="{BFFF3D80-CB19-45FD-980F-33825E55550E}" srcOrd="8" destOrd="0" presId="urn:microsoft.com/office/officeart/2005/8/layout/vList3"/>
    <dgm:cxn modelId="{40AB5025-BCB8-43F3-8CD4-14B76F8FA477}" type="presParOf" srcId="{BFFF3D80-CB19-45FD-980F-33825E55550E}" destId="{37DE0C74-AD63-4DB8-82B3-0FA2FA3C21CE}" srcOrd="0" destOrd="0" presId="urn:microsoft.com/office/officeart/2005/8/layout/vList3"/>
    <dgm:cxn modelId="{1DCE259B-6D55-4441-AF89-7B0342200C60}" type="presParOf" srcId="{BFFF3D80-CB19-45FD-980F-33825E55550E}" destId="{BDA8666B-05F6-43CA-8C93-DCE60ACF746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BA2119-7DD8-4F24-989A-537A08DEF302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0BA660A-C377-4E2C-8153-48EF22B41698}">
      <dgm:prSet/>
      <dgm:spPr/>
      <dgm:t>
        <a:bodyPr/>
        <a:lstStyle/>
        <a:p>
          <a:pPr algn="ctr" rtl="0"/>
          <a:r>
            <a:rPr lang="en-US" dirty="0" smtClean="0"/>
            <a:t>1- Unit of process in pharmaceutical manufacturing </a:t>
          </a:r>
        </a:p>
        <a:p>
          <a:pPr algn="ctr" rtl="0"/>
          <a:r>
            <a:rPr lang="en-US" dirty="0" smtClean="0"/>
            <a:t>(e.g. preparation of granules then dispense as capsules or tablets).</a:t>
          </a:r>
          <a:endParaRPr lang="en-US" dirty="0"/>
        </a:p>
      </dgm:t>
    </dgm:pt>
    <dgm:pt modelId="{FDF739A7-4CD5-408E-A971-8026E02BD365}" type="parTrans" cxnId="{7B4D26DF-668C-483A-80DC-2BC767BC6649}">
      <dgm:prSet/>
      <dgm:spPr/>
      <dgm:t>
        <a:bodyPr/>
        <a:lstStyle/>
        <a:p>
          <a:endParaRPr lang="en-US"/>
        </a:p>
      </dgm:t>
    </dgm:pt>
    <dgm:pt modelId="{897F24FC-FCDA-4A73-A768-45A3CE724A5B}" type="sibTrans" cxnId="{7B4D26DF-668C-483A-80DC-2BC767BC6649}">
      <dgm:prSet/>
      <dgm:spPr/>
      <dgm:t>
        <a:bodyPr/>
        <a:lstStyle/>
        <a:p>
          <a:endParaRPr lang="en-US"/>
        </a:p>
      </dgm:t>
    </dgm:pt>
    <dgm:pt modelId="{ECE4262F-1C0B-4E22-BBE3-C18295300B48}">
      <dgm:prSet/>
      <dgm:spPr/>
      <dgm:t>
        <a:bodyPr/>
        <a:lstStyle/>
        <a:p>
          <a:pPr rtl="0"/>
          <a:r>
            <a:rPr lang="en-US" dirty="0" smtClean="0"/>
            <a:t>2- Reduce bulk and weight        lower the cost of transportation and storage.</a:t>
          </a:r>
          <a:endParaRPr lang="en-US" dirty="0"/>
        </a:p>
      </dgm:t>
    </dgm:pt>
    <dgm:pt modelId="{DB7F2A8E-B842-49B3-BE1E-C6CF1FCE0643}" type="parTrans" cxnId="{AC593069-384D-46F4-B303-A0759615C008}">
      <dgm:prSet/>
      <dgm:spPr/>
      <dgm:t>
        <a:bodyPr/>
        <a:lstStyle/>
        <a:p>
          <a:endParaRPr lang="en-US"/>
        </a:p>
      </dgm:t>
    </dgm:pt>
    <dgm:pt modelId="{458D9572-870B-4442-A2DC-3D119DBF0983}" type="sibTrans" cxnId="{AC593069-384D-46F4-B303-A0759615C008}">
      <dgm:prSet/>
      <dgm:spPr/>
      <dgm:t>
        <a:bodyPr/>
        <a:lstStyle/>
        <a:p>
          <a:endParaRPr lang="en-US"/>
        </a:p>
      </dgm:t>
    </dgm:pt>
    <dgm:pt modelId="{DE74D650-2FAE-4A66-98D9-BAC6E7455295}">
      <dgm:prSet/>
      <dgm:spPr/>
      <dgm:t>
        <a:bodyPr/>
        <a:lstStyle/>
        <a:p>
          <a:pPr rtl="0"/>
          <a:r>
            <a:rPr lang="en-US" dirty="0" smtClean="0"/>
            <a:t>3- Aid in preservation of animal and vegetable drugs: </a:t>
          </a:r>
        </a:p>
        <a:p>
          <a:pPr rtl="0"/>
          <a:r>
            <a:rPr lang="en-US" dirty="0" smtClean="0"/>
            <a:t>A- minimizing mold and bacterial growth in moisture laden material </a:t>
          </a:r>
        </a:p>
        <a:p>
          <a:pPr rtl="0"/>
          <a:r>
            <a:rPr lang="en-US" dirty="0" smtClean="0"/>
            <a:t>B- facilitate comminution by increasing friability.</a:t>
          </a:r>
          <a:endParaRPr lang="en-US" dirty="0"/>
        </a:p>
      </dgm:t>
    </dgm:pt>
    <dgm:pt modelId="{4C7414DF-D8CB-4A3D-B8D1-8B5AB6260A1E}" type="parTrans" cxnId="{98ABD97A-3AB8-4AE8-84B7-A21F304C57F5}">
      <dgm:prSet/>
      <dgm:spPr/>
      <dgm:t>
        <a:bodyPr/>
        <a:lstStyle/>
        <a:p>
          <a:endParaRPr lang="en-US"/>
        </a:p>
      </dgm:t>
    </dgm:pt>
    <dgm:pt modelId="{2B4F0FF9-487D-47C2-9CFD-4918F90FA4A6}" type="sibTrans" cxnId="{98ABD97A-3AB8-4AE8-84B7-A21F304C57F5}">
      <dgm:prSet/>
      <dgm:spPr/>
      <dgm:t>
        <a:bodyPr/>
        <a:lstStyle/>
        <a:p>
          <a:endParaRPr lang="en-US"/>
        </a:p>
      </dgm:t>
    </dgm:pt>
    <dgm:pt modelId="{7231C0FC-C7B7-47F8-9659-6A7FD4FAFAE5}" type="pres">
      <dgm:prSet presAssocID="{B6BA2119-7DD8-4F24-989A-537A08DEF30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FD06BE-E4D1-44FF-8E5A-731CA164A33D}" type="pres">
      <dgm:prSet presAssocID="{60BA660A-C377-4E2C-8153-48EF22B4169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B5305-5A94-438C-8BDD-C42D25C4ED50}" type="pres">
      <dgm:prSet presAssocID="{897F24FC-FCDA-4A73-A768-45A3CE724A5B}" presName="sibTrans" presStyleCnt="0"/>
      <dgm:spPr/>
    </dgm:pt>
    <dgm:pt modelId="{914C2945-6CC1-4D40-82BD-A164AA99906D}" type="pres">
      <dgm:prSet presAssocID="{ECE4262F-1C0B-4E22-BBE3-C18295300B4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CAFCCE-97E0-4941-80BD-584E3FC4C6B0}" type="pres">
      <dgm:prSet presAssocID="{458D9572-870B-4442-A2DC-3D119DBF0983}" presName="sibTrans" presStyleCnt="0"/>
      <dgm:spPr/>
    </dgm:pt>
    <dgm:pt modelId="{A653CF91-8ABC-4CA3-B681-E66E29821146}" type="pres">
      <dgm:prSet presAssocID="{DE74D650-2FAE-4A66-98D9-BAC6E745529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ABD97A-3AB8-4AE8-84B7-A21F304C57F5}" srcId="{B6BA2119-7DD8-4F24-989A-537A08DEF302}" destId="{DE74D650-2FAE-4A66-98D9-BAC6E7455295}" srcOrd="2" destOrd="0" parTransId="{4C7414DF-D8CB-4A3D-B8D1-8B5AB6260A1E}" sibTransId="{2B4F0FF9-487D-47C2-9CFD-4918F90FA4A6}"/>
    <dgm:cxn modelId="{7B4D26DF-668C-483A-80DC-2BC767BC6649}" srcId="{B6BA2119-7DD8-4F24-989A-537A08DEF302}" destId="{60BA660A-C377-4E2C-8153-48EF22B41698}" srcOrd="0" destOrd="0" parTransId="{FDF739A7-4CD5-408E-A971-8026E02BD365}" sibTransId="{897F24FC-FCDA-4A73-A768-45A3CE724A5B}"/>
    <dgm:cxn modelId="{32BFDDF6-84A2-4003-AE56-46189C55E48E}" type="presOf" srcId="{B6BA2119-7DD8-4F24-989A-537A08DEF302}" destId="{7231C0FC-C7B7-47F8-9659-6A7FD4FAFAE5}" srcOrd="0" destOrd="0" presId="urn:microsoft.com/office/officeart/2005/8/layout/hList6"/>
    <dgm:cxn modelId="{376F50A6-E771-4F7A-8912-949F1A359ACD}" type="presOf" srcId="{ECE4262F-1C0B-4E22-BBE3-C18295300B48}" destId="{914C2945-6CC1-4D40-82BD-A164AA99906D}" srcOrd="0" destOrd="0" presId="urn:microsoft.com/office/officeart/2005/8/layout/hList6"/>
    <dgm:cxn modelId="{82BE7300-0DB2-4F70-B2DD-8172B4E8BDE2}" type="presOf" srcId="{60BA660A-C377-4E2C-8153-48EF22B41698}" destId="{02FD06BE-E4D1-44FF-8E5A-731CA164A33D}" srcOrd="0" destOrd="0" presId="urn:microsoft.com/office/officeart/2005/8/layout/hList6"/>
    <dgm:cxn modelId="{AC593069-384D-46F4-B303-A0759615C008}" srcId="{B6BA2119-7DD8-4F24-989A-537A08DEF302}" destId="{ECE4262F-1C0B-4E22-BBE3-C18295300B48}" srcOrd="1" destOrd="0" parTransId="{DB7F2A8E-B842-49B3-BE1E-C6CF1FCE0643}" sibTransId="{458D9572-870B-4442-A2DC-3D119DBF0983}"/>
    <dgm:cxn modelId="{CADD999D-8609-4CD3-8BC3-6691329AF072}" type="presOf" srcId="{DE74D650-2FAE-4A66-98D9-BAC6E7455295}" destId="{A653CF91-8ABC-4CA3-B681-E66E29821146}" srcOrd="0" destOrd="0" presId="urn:microsoft.com/office/officeart/2005/8/layout/hList6"/>
    <dgm:cxn modelId="{8F2D84F5-5D41-4A2A-BE38-BFDD8CAC7056}" type="presParOf" srcId="{7231C0FC-C7B7-47F8-9659-6A7FD4FAFAE5}" destId="{02FD06BE-E4D1-44FF-8E5A-731CA164A33D}" srcOrd="0" destOrd="0" presId="urn:microsoft.com/office/officeart/2005/8/layout/hList6"/>
    <dgm:cxn modelId="{E2434091-02F5-4CD0-9678-AA7AEF2503B7}" type="presParOf" srcId="{7231C0FC-C7B7-47F8-9659-6A7FD4FAFAE5}" destId="{D05B5305-5A94-438C-8BDD-C42D25C4ED50}" srcOrd="1" destOrd="0" presId="urn:microsoft.com/office/officeart/2005/8/layout/hList6"/>
    <dgm:cxn modelId="{25028E35-DA42-4863-841A-C3350EDB4892}" type="presParOf" srcId="{7231C0FC-C7B7-47F8-9659-6A7FD4FAFAE5}" destId="{914C2945-6CC1-4D40-82BD-A164AA99906D}" srcOrd="2" destOrd="0" presId="urn:microsoft.com/office/officeart/2005/8/layout/hList6"/>
    <dgm:cxn modelId="{5C40A387-8AF6-4017-A373-AB31186664E5}" type="presParOf" srcId="{7231C0FC-C7B7-47F8-9659-6A7FD4FAFAE5}" destId="{46CAFCCE-97E0-4941-80BD-584E3FC4C6B0}" srcOrd="3" destOrd="0" presId="urn:microsoft.com/office/officeart/2005/8/layout/hList6"/>
    <dgm:cxn modelId="{FE305099-9FCD-4C88-9BA6-15E9A70C5CC4}" type="presParOf" srcId="{7231C0FC-C7B7-47F8-9659-6A7FD4FAFAE5}" destId="{A653CF91-8ABC-4CA3-B681-E66E2982114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7D9DC3-8D39-417A-8389-CAB29A3EB2C3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89987A8-913D-4C34-8C53-F9128A76D804}">
      <dgm:prSet/>
      <dgm:spPr/>
      <dgm:t>
        <a:bodyPr/>
        <a:lstStyle/>
        <a:p>
          <a:pPr algn="just" rtl="0"/>
          <a:r>
            <a:rPr lang="en-US" dirty="0" smtClean="0"/>
            <a:t>A- </a:t>
          </a:r>
          <a:r>
            <a:rPr lang="en-US" dirty="0" smtClean="0">
              <a:solidFill>
                <a:srgbClr val="00B0F0"/>
              </a:solidFill>
            </a:rPr>
            <a:t>Heat transfer</a:t>
          </a:r>
          <a:r>
            <a:rPr lang="en-US" dirty="0" smtClean="0"/>
            <a:t> to the material to be dried to supply latent heat required for vaporization of moisture.</a:t>
          </a:r>
          <a:endParaRPr lang="en-US" dirty="0"/>
        </a:p>
      </dgm:t>
    </dgm:pt>
    <dgm:pt modelId="{9D02F29B-5EC9-4A20-A75B-1CC25C934787}" type="parTrans" cxnId="{4A540EAD-141A-43AA-B6CC-6A5CFB7B5363}">
      <dgm:prSet/>
      <dgm:spPr/>
      <dgm:t>
        <a:bodyPr/>
        <a:lstStyle/>
        <a:p>
          <a:endParaRPr lang="en-US"/>
        </a:p>
      </dgm:t>
    </dgm:pt>
    <dgm:pt modelId="{E9145767-7B4B-4780-BC0C-CA9B676C450E}" type="sibTrans" cxnId="{4A540EAD-141A-43AA-B6CC-6A5CFB7B5363}">
      <dgm:prSet/>
      <dgm:spPr/>
      <dgm:t>
        <a:bodyPr/>
        <a:lstStyle/>
        <a:p>
          <a:endParaRPr lang="en-US"/>
        </a:p>
      </dgm:t>
    </dgm:pt>
    <dgm:pt modelId="{A66F7DF9-DD87-426C-92AE-54E027DF25CD}">
      <dgm:prSet/>
      <dgm:spPr/>
      <dgm:t>
        <a:bodyPr/>
        <a:lstStyle/>
        <a:p>
          <a:pPr algn="just" rtl="0"/>
          <a:r>
            <a:rPr lang="en-US" dirty="0" smtClean="0"/>
            <a:t>B- </a:t>
          </a:r>
          <a:r>
            <a:rPr lang="en-US" dirty="0" smtClean="0">
              <a:solidFill>
                <a:srgbClr val="00B0F0"/>
              </a:solidFill>
            </a:rPr>
            <a:t>Mass transfer</a:t>
          </a:r>
          <a:r>
            <a:rPr lang="en-US" dirty="0" smtClean="0"/>
            <a:t> involved in:</a:t>
          </a:r>
        </a:p>
        <a:p>
          <a:pPr algn="just" rtl="0"/>
          <a:r>
            <a:rPr lang="en-US" dirty="0" smtClean="0"/>
            <a:t>1- diffusion of water from the material  to the evaporating surface, </a:t>
          </a:r>
        </a:p>
        <a:p>
          <a:pPr algn="just" rtl="0"/>
          <a:r>
            <a:rPr lang="en-US" dirty="0" smtClean="0"/>
            <a:t>2- subsequent evaporation of the water from the surface, </a:t>
          </a:r>
        </a:p>
        <a:p>
          <a:pPr algn="just" rtl="0"/>
          <a:r>
            <a:rPr lang="en-US" dirty="0" smtClean="0"/>
            <a:t>3- diffusion of the resultant vapor into the passing air stream. </a:t>
          </a:r>
          <a:endParaRPr lang="en-US" dirty="0"/>
        </a:p>
      </dgm:t>
    </dgm:pt>
    <dgm:pt modelId="{FC142E86-63EF-4D2F-B614-9FBEB49B79A5}" type="parTrans" cxnId="{66352875-02DD-4C1D-B241-60CE56D392D4}">
      <dgm:prSet/>
      <dgm:spPr/>
      <dgm:t>
        <a:bodyPr/>
        <a:lstStyle/>
        <a:p>
          <a:endParaRPr lang="en-US"/>
        </a:p>
      </dgm:t>
    </dgm:pt>
    <dgm:pt modelId="{847F2A22-B81F-4FDE-879E-1E38E1D03E83}" type="sibTrans" cxnId="{66352875-02DD-4C1D-B241-60CE56D392D4}">
      <dgm:prSet/>
      <dgm:spPr/>
      <dgm:t>
        <a:bodyPr/>
        <a:lstStyle/>
        <a:p>
          <a:endParaRPr lang="en-US"/>
        </a:p>
      </dgm:t>
    </dgm:pt>
    <dgm:pt modelId="{12602585-6BB4-40D4-BB2D-B8F1924F5203}" type="pres">
      <dgm:prSet presAssocID="{CA7D9DC3-8D39-417A-8389-CAB29A3EB2C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87DAE1-AA1A-4FB5-B132-D7E8B373A569}" type="pres">
      <dgm:prSet presAssocID="{489987A8-913D-4C34-8C53-F9128A76D804}" presName="circle1" presStyleLbl="node1" presStyleIdx="0" presStyleCnt="2"/>
      <dgm:spPr/>
    </dgm:pt>
    <dgm:pt modelId="{4FF6A34D-BF76-4A74-8E76-DDEE396F5923}" type="pres">
      <dgm:prSet presAssocID="{489987A8-913D-4C34-8C53-F9128A76D804}" presName="space" presStyleCnt="0"/>
      <dgm:spPr/>
    </dgm:pt>
    <dgm:pt modelId="{EB13B43A-D85A-488D-9F59-180414385A6A}" type="pres">
      <dgm:prSet presAssocID="{489987A8-913D-4C34-8C53-F9128A76D804}" presName="rect1" presStyleLbl="alignAcc1" presStyleIdx="0" presStyleCnt="2"/>
      <dgm:spPr/>
      <dgm:t>
        <a:bodyPr/>
        <a:lstStyle/>
        <a:p>
          <a:endParaRPr lang="en-US"/>
        </a:p>
      </dgm:t>
    </dgm:pt>
    <dgm:pt modelId="{E240FE45-A3A9-437A-A075-07082B8F3937}" type="pres">
      <dgm:prSet presAssocID="{A66F7DF9-DD87-426C-92AE-54E027DF25CD}" presName="vertSpace2" presStyleLbl="node1" presStyleIdx="0" presStyleCnt="2"/>
      <dgm:spPr/>
    </dgm:pt>
    <dgm:pt modelId="{8051CE7F-B6F7-4CE8-BB5A-0DA98D1F0E1A}" type="pres">
      <dgm:prSet presAssocID="{A66F7DF9-DD87-426C-92AE-54E027DF25CD}" presName="circle2" presStyleLbl="node1" presStyleIdx="1" presStyleCnt="2"/>
      <dgm:spPr/>
    </dgm:pt>
    <dgm:pt modelId="{6B33B9FD-34D9-4E5C-AE46-BF795F823337}" type="pres">
      <dgm:prSet presAssocID="{A66F7DF9-DD87-426C-92AE-54E027DF25CD}" presName="rect2" presStyleLbl="alignAcc1" presStyleIdx="1" presStyleCnt="2" custScaleY="135829"/>
      <dgm:spPr/>
      <dgm:t>
        <a:bodyPr/>
        <a:lstStyle/>
        <a:p>
          <a:endParaRPr lang="en-US"/>
        </a:p>
      </dgm:t>
    </dgm:pt>
    <dgm:pt modelId="{7B342FFD-0BD0-4FF4-878D-875ABE34A350}" type="pres">
      <dgm:prSet presAssocID="{489987A8-913D-4C34-8C53-F9128A76D80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92025E-5389-4F77-8095-D98A398C2C7B}" type="pres">
      <dgm:prSet presAssocID="{A66F7DF9-DD87-426C-92AE-54E027DF25C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540EAD-141A-43AA-B6CC-6A5CFB7B5363}" srcId="{CA7D9DC3-8D39-417A-8389-CAB29A3EB2C3}" destId="{489987A8-913D-4C34-8C53-F9128A76D804}" srcOrd="0" destOrd="0" parTransId="{9D02F29B-5EC9-4A20-A75B-1CC25C934787}" sibTransId="{E9145767-7B4B-4780-BC0C-CA9B676C450E}"/>
    <dgm:cxn modelId="{D8258E2F-66C5-4EC0-BA69-9324D4CF0CE7}" type="presOf" srcId="{CA7D9DC3-8D39-417A-8389-CAB29A3EB2C3}" destId="{12602585-6BB4-40D4-BB2D-B8F1924F5203}" srcOrd="0" destOrd="0" presId="urn:microsoft.com/office/officeart/2005/8/layout/target3"/>
    <dgm:cxn modelId="{E2566F5C-08FC-46CB-9602-6BC12BB83E54}" type="presOf" srcId="{A66F7DF9-DD87-426C-92AE-54E027DF25CD}" destId="{6B33B9FD-34D9-4E5C-AE46-BF795F823337}" srcOrd="0" destOrd="0" presId="urn:microsoft.com/office/officeart/2005/8/layout/target3"/>
    <dgm:cxn modelId="{66352875-02DD-4C1D-B241-60CE56D392D4}" srcId="{CA7D9DC3-8D39-417A-8389-CAB29A3EB2C3}" destId="{A66F7DF9-DD87-426C-92AE-54E027DF25CD}" srcOrd="1" destOrd="0" parTransId="{FC142E86-63EF-4D2F-B614-9FBEB49B79A5}" sibTransId="{847F2A22-B81F-4FDE-879E-1E38E1D03E83}"/>
    <dgm:cxn modelId="{397DB733-855E-4F76-9959-0F69F867FC86}" type="presOf" srcId="{489987A8-913D-4C34-8C53-F9128A76D804}" destId="{7B342FFD-0BD0-4FF4-878D-875ABE34A350}" srcOrd="1" destOrd="0" presId="urn:microsoft.com/office/officeart/2005/8/layout/target3"/>
    <dgm:cxn modelId="{96C25308-3A8F-469B-A26D-A582E775A829}" type="presOf" srcId="{489987A8-913D-4C34-8C53-F9128A76D804}" destId="{EB13B43A-D85A-488D-9F59-180414385A6A}" srcOrd="0" destOrd="0" presId="urn:microsoft.com/office/officeart/2005/8/layout/target3"/>
    <dgm:cxn modelId="{D5B922B9-A884-40BF-9CF0-99A066CF64A0}" type="presOf" srcId="{A66F7DF9-DD87-426C-92AE-54E027DF25CD}" destId="{0092025E-5389-4F77-8095-D98A398C2C7B}" srcOrd="1" destOrd="0" presId="urn:microsoft.com/office/officeart/2005/8/layout/target3"/>
    <dgm:cxn modelId="{070CD8A6-77AC-45F9-A130-801701440ED6}" type="presParOf" srcId="{12602585-6BB4-40D4-BB2D-B8F1924F5203}" destId="{8D87DAE1-AA1A-4FB5-B132-D7E8B373A569}" srcOrd="0" destOrd="0" presId="urn:microsoft.com/office/officeart/2005/8/layout/target3"/>
    <dgm:cxn modelId="{51BFC359-FC3C-4DAC-B118-B04A86910ED3}" type="presParOf" srcId="{12602585-6BB4-40D4-BB2D-B8F1924F5203}" destId="{4FF6A34D-BF76-4A74-8E76-DDEE396F5923}" srcOrd="1" destOrd="0" presId="urn:microsoft.com/office/officeart/2005/8/layout/target3"/>
    <dgm:cxn modelId="{47609A37-03D9-4E00-9191-E43594C51980}" type="presParOf" srcId="{12602585-6BB4-40D4-BB2D-B8F1924F5203}" destId="{EB13B43A-D85A-488D-9F59-180414385A6A}" srcOrd="2" destOrd="0" presId="urn:microsoft.com/office/officeart/2005/8/layout/target3"/>
    <dgm:cxn modelId="{D61CB9BB-B4E0-4B7C-9273-ABDFE28DE6CF}" type="presParOf" srcId="{12602585-6BB4-40D4-BB2D-B8F1924F5203}" destId="{E240FE45-A3A9-437A-A075-07082B8F3937}" srcOrd="3" destOrd="0" presId="urn:microsoft.com/office/officeart/2005/8/layout/target3"/>
    <dgm:cxn modelId="{DE616967-47D4-40FD-A99A-0B04ADD78614}" type="presParOf" srcId="{12602585-6BB4-40D4-BB2D-B8F1924F5203}" destId="{8051CE7F-B6F7-4CE8-BB5A-0DA98D1F0E1A}" srcOrd="4" destOrd="0" presId="urn:microsoft.com/office/officeart/2005/8/layout/target3"/>
    <dgm:cxn modelId="{6D87DD33-1122-4059-B664-692D93589282}" type="presParOf" srcId="{12602585-6BB4-40D4-BB2D-B8F1924F5203}" destId="{6B33B9FD-34D9-4E5C-AE46-BF795F823337}" srcOrd="5" destOrd="0" presId="urn:microsoft.com/office/officeart/2005/8/layout/target3"/>
    <dgm:cxn modelId="{9298005F-77A2-4629-95FC-EEA9A2827872}" type="presParOf" srcId="{12602585-6BB4-40D4-BB2D-B8F1924F5203}" destId="{7B342FFD-0BD0-4FF4-878D-875ABE34A350}" srcOrd="6" destOrd="0" presId="urn:microsoft.com/office/officeart/2005/8/layout/target3"/>
    <dgm:cxn modelId="{0A16EEE5-EC21-4AC8-8CC6-7638055C002A}" type="presParOf" srcId="{12602585-6BB4-40D4-BB2D-B8F1924F5203}" destId="{0092025E-5389-4F77-8095-D98A398C2C7B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392F59-F446-482E-BF19-35FE2E974A66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0DFF270-BD75-452F-BA44-D3E799513314}">
      <dgm:prSet/>
      <dgm:spPr/>
      <dgm:t>
        <a:bodyPr/>
        <a:lstStyle/>
        <a:p>
          <a:pPr rtl="0"/>
          <a:r>
            <a:rPr lang="en-US" dirty="0" smtClean="0"/>
            <a:t>A- The rate of convection heat transfer, q</a:t>
          </a:r>
          <a:r>
            <a:rPr lang="en-US" baseline="-25000" dirty="0" smtClean="0"/>
            <a:t>c </a:t>
          </a:r>
          <a:r>
            <a:rPr lang="en-US" dirty="0" smtClean="0"/>
            <a:t>increased by increasing the air flow rate with raising the inlet air temperature. </a:t>
          </a:r>
          <a:endParaRPr lang="en-US" dirty="0"/>
        </a:p>
      </dgm:t>
    </dgm:pt>
    <dgm:pt modelId="{96D73BE4-38DA-496D-8B5B-368B77346904}" type="parTrans" cxnId="{D5D11BEF-6879-4FA5-9B96-92DA9EC9CB4F}">
      <dgm:prSet/>
      <dgm:spPr/>
      <dgm:t>
        <a:bodyPr/>
        <a:lstStyle/>
        <a:p>
          <a:endParaRPr lang="en-US"/>
        </a:p>
      </dgm:t>
    </dgm:pt>
    <dgm:pt modelId="{29E7E7D0-D674-4C14-85D2-7A7C3C4905C6}" type="sibTrans" cxnId="{D5D11BEF-6879-4FA5-9B96-92DA9EC9CB4F}">
      <dgm:prSet/>
      <dgm:spPr/>
      <dgm:t>
        <a:bodyPr/>
        <a:lstStyle/>
        <a:p>
          <a:endParaRPr lang="en-US"/>
        </a:p>
      </dgm:t>
    </dgm:pt>
    <dgm:pt modelId="{524A5FC3-782A-430C-AC31-5458835A3CB9}">
      <dgm:prSet/>
      <dgm:spPr/>
      <dgm:t>
        <a:bodyPr/>
        <a:lstStyle/>
        <a:p>
          <a:pPr rtl="0"/>
          <a:r>
            <a:rPr lang="en-US" dirty="0" smtClean="0"/>
            <a:t>B- The rate of radiation heat transfer, </a:t>
          </a:r>
          <a:r>
            <a:rPr lang="en-US" dirty="0" err="1" smtClean="0"/>
            <a:t>q</a:t>
          </a:r>
          <a:r>
            <a:rPr lang="en-US" baseline="-25000" dirty="0" err="1" smtClean="0"/>
            <a:t>r</a:t>
          </a:r>
          <a:r>
            <a:rPr lang="en-US" dirty="0" smtClean="0"/>
            <a:t> speed up by introducing high temp. radiation heat source into thee drying chamber.</a:t>
          </a:r>
          <a:endParaRPr lang="en-US" dirty="0"/>
        </a:p>
      </dgm:t>
    </dgm:pt>
    <dgm:pt modelId="{AD8E7D7F-6441-422F-9100-9F37B0999376}" type="parTrans" cxnId="{BBD8FDAB-C10D-4016-BB6F-F49D2462199B}">
      <dgm:prSet/>
      <dgm:spPr/>
      <dgm:t>
        <a:bodyPr/>
        <a:lstStyle/>
        <a:p>
          <a:endParaRPr lang="en-US"/>
        </a:p>
      </dgm:t>
    </dgm:pt>
    <dgm:pt modelId="{6513EE38-34BF-42B7-A26A-70C9D63E876F}" type="sibTrans" cxnId="{BBD8FDAB-C10D-4016-BB6F-F49D2462199B}">
      <dgm:prSet/>
      <dgm:spPr/>
      <dgm:t>
        <a:bodyPr/>
        <a:lstStyle/>
        <a:p>
          <a:endParaRPr lang="en-US"/>
        </a:p>
      </dgm:t>
    </dgm:pt>
    <dgm:pt modelId="{68C3B7DD-1746-4072-8594-9C32B12DC58A}">
      <dgm:prSet/>
      <dgm:spPr/>
      <dgm:t>
        <a:bodyPr/>
        <a:lstStyle/>
        <a:p>
          <a:pPr rtl="0"/>
          <a:r>
            <a:rPr lang="en-US" dirty="0" smtClean="0"/>
            <a:t>C- The rate of conduction heat transfer, </a:t>
          </a:r>
          <a:r>
            <a:rPr lang="en-US" dirty="0" err="1" smtClean="0"/>
            <a:t>q</a:t>
          </a:r>
          <a:r>
            <a:rPr lang="en-US" baseline="-25000" dirty="0" err="1" smtClean="0"/>
            <a:t>k</a:t>
          </a:r>
          <a:r>
            <a:rPr lang="en-US" baseline="-25000" dirty="0" smtClean="0"/>
            <a:t> </a:t>
          </a:r>
          <a:r>
            <a:rPr lang="en-US" dirty="0" smtClean="0"/>
            <a:t> stepped up by reducing thickness of material being dried and allowing it to come in contact with raised temp. surfaces.</a:t>
          </a:r>
          <a:endParaRPr lang="en-US" dirty="0"/>
        </a:p>
      </dgm:t>
    </dgm:pt>
    <dgm:pt modelId="{6B2E34D6-1B2D-480A-8AC2-A5B6E12BD66E}" type="parTrans" cxnId="{550110CC-64AB-47E6-928D-CF5E9687A223}">
      <dgm:prSet/>
      <dgm:spPr/>
      <dgm:t>
        <a:bodyPr/>
        <a:lstStyle/>
        <a:p>
          <a:endParaRPr lang="en-US"/>
        </a:p>
      </dgm:t>
    </dgm:pt>
    <dgm:pt modelId="{EDD09D06-62F0-4CA8-ABE2-45921EA8AE49}" type="sibTrans" cxnId="{550110CC-64AB-47E6-928D-CF5E9687A223}">
      <dgm:prSet/>
      <dgm:spPr/>
      <dgm:t>
        <a:bodyPr/>
        <a:lstStyle/>
        <a:p>
          <a:endParaRPr lang="en-US"/>
        </a:p>
      </dgm:t>
    </dgm:pt>
    <dgm:pt modelId="{35D78CC1-4356-4FE7-9CCD-55F1379A9810}">
      <dgm:prSet/>
      <dgm:spPr/>
      <dgm:t>
        <a:bodyPr/>
        <a:lstStyle/>
        <a:p>
          <a:pPr rtl="0"/>
          <a:r>
            <a:rPr lang="en-US" dirty="0" smtClean="0"/>
            <a:t>D- increasing air velocity by increasing coefficient of mass transfer, K’</a:t>
          </a:r>
          <a:endParaRPr lang="en-US" dirty="0"/>
        </a:p>
      </dgm:t>
    </dgm:pt>
    <dgm:pt modelId="{B439A978-FBD8-4EED-94C6-264CBD7A89A9}" type="parTrans" cxnId="{4EFED7B8-42C6-474F-BAFF-F44AE38D46D3}">
      <dgm:prSet/>
      <dgm:spPr/>
      <dgm:t>
        <a:bodyPr/>
        <a:lstStyle/>
        <a:p>
          <a:endParaRPr lang="en-US"/>
        </a:p>
      </dgm:t>
    </dgm:pt>
    <dgm:pt modelId="{0F8612F1-DF85-4B93-BC9E-0F98CEA2F544}" type="sibTrans" cxnId="{4EFED7B8-42C6-474F-BAFF-F44AE38D46D3}">
      <dgm:prSet/>
      <dgm:spPr/>
      <dgm:t>
        <a:bodyPr/>
        <a:lstStyle/>
        <a:p>
          <a:endParaRPr lang="en-US"/>
        </a:p>
      </dgm:t>
    </dgm:pt>
    <dgm:pt modelId="{74D4EE90-9CE5-4789-9694-915B7F3A81E8}">
      <dgm:prSet/>
      <dgm:spPr/>
      <dgm:t>
        <a:bodyPr/>
        <a:lstStyle/>
        <a:p>
          <a:pPr rtl="0"/>
          <a:r>
            <a:rPr lang="en-US" dirty="0" smtClean="0"/>
            <a:t>E- Dehumidifying the inlet air       increasing the humidity differential (</a:t>
          </a:r>
          <a:r>
            <a:rPr lang="en-US" dirty="0" err="1" smtClean="0"/>
            <a:t>Hs</a:t>
          </a:r>
          <a:r>
            <a:rPr lang="en-US" dirty="0" smtClean="0"/>
            <a:t> – Hg). </a:t>
          </a:r>
          <a:endParaRPr lang="en-US" dirty="0"/>
        </a:p>
      </dgm:t>
    </dgm:pt>
    <dgm:pt modelId="{1B48D4D3-A473-4805-A263-526B6102BA58}" type="parTrans" cxnId="{DCBB5148-D0D3-4353-B8C5-579747D543AA}">
      <dgm:prSet/>
      <dgm:spPr/>
      <dgm:t>
        <a:bodyPr/>
        <a:lstStyle/>
        <a:p>
          <a:endParaRPr lang="en-US"/>
        </a:p>
      </dgm:t>
    </dgm:pt>
    <dgm:pt modelId="{4357F946-5E32-4D33-9A81-8CCD18649372}" type="sibTrans" cxnId="{DCBB5148-D0D3-4353-B8C5-579747D543AA}">
      <dgm:prSet/>
      <dgm:spPr/>
      <dgm:t>
        <a:bodyPr/>
        <a:lstStyle/>
        <a:p>
          <a:endParaRPr lang="en-US"/>
        </a:p>
      </dgm:t>
    </dgm:pt>
    <dgm:pt modelId="{11DD6106-DE04-4951-ADE1-A5C4E787A25F}" type="pres">
      <dgm:prSet presAssocID="{41392F59-F446-482E-BF19-35FE2E974A6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41D4A9-6D5B-45FB-A33F-3989807B0F5F}" type="pres">
      <dgm:prSet presAssocID="{70DFF270-BD75-452F-BA44-D3E799513314}" presName="composite" presStyleCnt="0"/>
      <dgm:spPr/>
    </dgm:pt>
    <dgm:pt modelId="{B006DBE0-5C57-4DCB-B94E-44113ED96237}" type="pres">
      <dgm:prSet presAssocID="{70DFF270-BD75-452F-BA44-D3E799513314}" presName="imgShp" presStyleLbl="fgImgPlace1" presStyleIdx="0" presStyleCnt="5"/>
      <dgm:spPr/>
    </dgm:pt>
    <dgm:pt modelId="{615A2BA0-BECE-4DA6-BEBF-37AE7BF1BB25}" type="pres">
      <dgm:prSet presAssocID="{70DFF270-BD75-452F-BA44-D3E799513314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5BB9E-2284-4ED8-8202-C173593790F1}" type="pres">
      <dgm:prSet presAssocID="{29E7E7D0-D674-4C14-85D2-7A7C3C4905C6}" presName="spacing" presStyleCnt="0"/>
      <dgm:spPr/>
    </dgm:pt>
    <dgm:pt modelId="{3573CB94-7CB3-40C6-81E9-0BFBB03B33EF}" type="pres">
      <dgm:prSet presAssocID="{524A5FC3-782A-430C-AC31-5458835A3CB9}" presName="composite" presStyleCnt="0"/>
      <dgm:spPr/>
    </dgm:pt>
    <dgm:pt modelId="{E2270A1B-7943-4102-854C-7CCBF5C2D5CA}" type="pres">
      <dgm:prSet presAssocID="{524A5FC3-782A-430C-AC31-5458835A3CB9}" presName="imgShp" presStyleLbl="fgImgPlace1" presStyleIdx="1" presStyleCnt="5"/>
      <dgm:spPr/>
    </dgm:pt>
    <dgm:pt modelId="{598EAE8A-0347-43AE-9EEB-7B5E5FBDD7BA}" type="pres">
      <dgm:prSet presAssocID="{524A5FC3-782A-430C-AC31-5458835A3CB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630034-D1DD-4D54-B9B3-AE982B6E5420}" type="pres">
      <dgm:prSet presAssocID="{6513EE38-34BF-42B7-A26A-70C9D63E876F}" presName="spacing" presStyleCnt="0"/>
      <dgm:spPr/>
    </dgm:pt>
    <dgm:pt modelId="{2C817F0D-6A5E-4512-B31D-3DE67EB0766B}" type="pres">
      <dgm:prSet presAssocID="{68C3B7DD-1746-4072-8594-9C32B12DC58A}" presName="composite" presStyleCnt="0"/>
      <dgm:spPr/>
    </dgm:pt>
    <dgm:pt modelId="{1093CE55-95F0-4EC7-BB2A-1C3506759C53}" type="pres">
      <dgm:prSet presAssocID="{68C3B7DD-1746-4072-8594-9C32B12DC58A}" presName="imgShp" presStyleLbl="fgImgPlace1" presStyleIdx="2" presStyleCnt="5"/>
      <dgm:spPr/>
    </dgm:pt>
    <dgm:pt modelId="{405A9025-16E4-451A-8EB3-31427809ABDD}" type="pres">
      <dgm:prSet presAssocID="{68C3B7DD-1746-4072-8594-9C32B12DC58A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C927B-51E7-4174-90DD-7368BE26E782}" type="pres">
      <dgm:prSet presAssocID="{EDD09D06-62F0-4CA8-ABE2-45921EA8AE49}" presName="spacing" presStyleCnt="0"/>
      <dgm:spPr/>
    </dgm:pt>
    <dgm:pt modelId="{DDA1E0EA-3E5F-4819-8D8D-0DF9686D5F5B}" type="pres">
      <dgm:prSet presAssocID="{35D78CC1-4356-4FE7-9CCD-55F1379A9810}" presName="composite" presStyleCnt="0"/>
      <dgm:spPr/>
    </dgm:pt>
    <dgm:pt modelId="{EC1D6961-8005-48A2-91D0-C1C2CDB9B9E2}" type="pres">
      <dgm:prSet presAssocID="{35D78CC1-4356-4FE7-9CCD-55F1379A9810}" presName="imgShp" presStyleLbl="fgImgPlace1" presStyleIdx="3" presStyleCnt="5"/>
      <dgm:spPr/>
    </dgm:pt>
    <dgm:pt modelId="{9EC30D4E-0AF8-4061-A89C-EEEA879937D4}" type="pres">
      <dgm:prSet presAssocID="{35D78CC1-4356-4FE7-9CCD-55F1379A9810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4B3AD8-397A-47F4-BA45-6FE9B57B60D3}" type="pres">
      <dgm:prSet presAssocID="{0F8612F1-DF85-4B93-BC9E-0F98CEA2F544}" presName="spacing" presStyleCnt="0"/>
      <dgm:spPr/>
    </dgm:pt>
    <dgm:pt modelId="{F71028FA-91B7-4EF3-9398-C7C4EA10742B}" type="pres">
      <dgm:prSet presAssocID="{74D4EE90-9CE5-4789-9694-915B7F3A81E8}" presName="composite" presStyleCnt="0"/>
      <dgm:spPr/>
    </dgm:pt>
    <dgm:pt modelId="{3B81AC7B-F5C7-45D3-BC3F-242816BA5BFB}" type="pres">
      <dgm:prSet presAssocID="{74D4EE90-9CE5-4789-9694-915B7F3A81E8}" presName="imgShp" presStyleLbl="fgImgPlace1" presStyleIdx="4" presStyleCnt="5"/>
      <dgm:spPr/>
    </dgm:pt>
    <dgm:pt modelId="{50E50496-106E-4054-AE17-C81AB2D9EE06}" type="pres">
      <dgm:prSet presAssocID="{74D4EE90-9CE5-4789-9694-915B7F3A81E8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D8FDAB-C10D-4016-BB6F-F49D2462199B}" srcId="{41392F59-F446-482E-BF19-35FE2E974A66}" destId="{524A5FC3-782A-430C-AC31-5458835A3CB9}" srcOrd="1" destOrd="0" parTransId="{AD8E7D7F-6441-422F-9100-9F37B0999376}" sibTransId="{6513EE38-34BF-42B7-A26A-70C9D63E876F}"/>
    <dgm:cxn modelId="{007E57ED-2DB6-45B0-9B82-5A072435C627}" type="presOf" srcId="{41392F59-F446-482E-BF19-35FE2E974A66}" destId="{11DD6106-DE04-4951-ADE1-A5C4E787A25F}" srcOrd="0" destOrd="0" presId="urn:microsoft.com/office/officeart/2005/8/layout/vList3"/>
    <dgm:cxn modelId="{4EFED7B8-42C6-474F-BAFF-F44AE38D46D3}" srcId="{41392F59-F446-482E-BF19-35FE2E974A66}" destId="{35D78CC1-4356-4FE7-9CCD-55F1379A9810}" srcOrd="3" destOrd="0" parTransId="{B439A978-FBD8-4EED-94C6-264CBD7A89A9}" sibTransId="{0F8612F1-DF85-4B93-BC9E-0F98CEA2F544}"/>
    <dgm:cxn modelId="{6032A653-A371-46C6-96F4-950170407956}" type="presOf" srcId="{524A5FC3-782A-430C-AC31-5458835A3CB9}" destId="{598EAE8A-0347-43AE-9EEB-7B5E5FBDD7BA}" srcOrd="0" destOrd="0" presId="urn:microsoft.com/office/officeart/2005/8/layout/vList3"/>
    <dgm:cxn modelId="{DCBB5148-D0D3-4353-B8C5-579747D543AA}" srcId="{41392F59-F446-482E-BF19-35FE2E974A66}" destId="{74D4EE90-9CE5-4789-9694-915B7F3A81E8}" srcOrd="4" destOrd="0" parTransId="{1B48D4D3-A473-4805-A263-526B6102BA58}" sibTransId="{4357F946-5E32-4D33-9A81-8CCD18649372}"/>
    <dgm:cxn modelId="{9DCE4E12-21BD-4A7B-AF2D-4B0559435832}" type="presOf" srcId="{70DFF270-BD75-452F-BA44-D3E799513314}" destId="{615A2BA0-BECE-4DA6-BEBF-37AE7BF1BB25}" srcOrd="0" destOrd="0" presId="urn:microsoft.com/office/officeart/2005/8/layout/vList3"/>
    <dgm:cxn modelId="{550110CC-64AB-47E6-928D-CF5E9687A223}" srcId="{41392F59-F446-482E-BF19-35FE2E974A66}" destId="{68C3B7DD-1746-4072-8594-9C32B12DC58A}" srcOrd="2" destOrd="0" parTransId="{6B2E34D6-1B2D-480A-8AC2-A5B6E12BD66E}" sibTransId="{EDD09D06-62F0-4CA8-ABE2-45921EA8AE49}"/>
    <dgm:cxn modelId="{607FBE71-FBFD-40DF-A464-D33FAE0ACA13}" type="presOf" srcId="{35D78CC1-4356-4FE7-9CCD-55F1379A9810}" destId="{9EC30D4E-0AF8-4061-A89C-EEEA879937D4}" srcOrd="0" destOrd="0" presId="urn:microsoft.com/office/officeart/2005/8/layout/vList3"/>
    <dgm:cxn modelId="{EF780E30-993D-4D0E-B4B9-EACA98249123}" type="presOf" srcId="{74D4EE90-9CE5-4789-9694-915B7F3A81E8}" destId="{50E50496-106E-4054-AE17-C81AB2D9EE06}" srcOrd="0" destOrd="0" presId="urn:microsoft.com/office/officeart/2005/8/layout/vList3"/>
    <dgm:cxn modelId="{D5D11BEF-6879-4FA5-9B96-92DA9EC9CB4F}" srcId="{41392F59-F446-482E-BF19-35FE2E974A66}" destId="{70DFF270-BD75-452F-BA44-D3E799513314}" srcOrd="0" destOrd="0" parTransId="{96D73BE4-38DA-496D-8B5B-368B77346904}" sibTransId="{29E7E7D0-D674-4C14-85D2-7A7C3C4905C6}"/>
    <dgm:cxn modelId="{BBB481C8-70A4-4984-872E-B035B0FF5EC0}" type="presOf" srcId="{68C3B7DD-1746-4072-8594-9C32B12DC58A}" destId="{405A9025-16E4-451A-8EB3-31427809ABDD}" srcOrd="0" destOrd="0" presId="urn:microsoft.com/office/officeart/2005/8/layout/vList3"/>
    <dgm:cxn modelId="{275DCC57-4561-492E-ACD4-77A8AADA1DDB}" type="presParOf" srcId="{11DD6106-DE04-4951-ADE1-A5C4E787A25F}" destId="{ED41D4A9-6D5B-45FB-A33F-3989807B0F5F}" srcOrd="0" destOrd="0" presId="urn:microsoft.com/office/officeart/2005/8/layout/vList3"/>
    <dgm:cxn modelId="{85A8E0E4-3D7D-4F49-B000-A6DBDA76AA0A}" type="presParOf" srcId="{ED41D4A9-6D5B-45FB-A33F-3989807B0F5F}" destId="{B006DBE0-5C57-4DCB-B94E-44113ED96237}" srcOrd="0" destOrd="0" presId="urn:microsoft.com/office/officeart/2005/8/layout/vList3"/>
    <dgm:cxn modelId="{67D972F7-E888-4EF8-B72B-1380AFA2E10E}" type="presParOf" srcId="{ED41D4A9-6D5B-45FB-A33F-3989807B0F5F}" destId="{615A2BA0-BECE-4DA6-BEBF-37AE7BF1BB25}" srcOrd="1" destOrd="0" presId="urn:microsoft.com/office/officeart/2005/8/layout/vList3"/>
    <dgm:cxn modelId="{6D0652C6-38BE-41EB-83D4-FA142376CDD2}" type="presParOf" srcId="{11DD6106-DE04-4951-ADE1-A5C4E787A25F}" destId="{C685BB9E-2284-4ED8-8202-C173593790F1}" srcOrd="1" destOrd="0" presId="urn:microsoft.com/office/officeart/2005/8/layout/vList3"/>
    <dgm:cxn modelId="{90A72DB7-86A8-4654-8CA5-CE872C9B66B9}" type="presParOf" srcId="{11DD6106-DE04-4951-ADE1-A5C4E787A25F}" destId="{3573CB94-7CB3-40C6-81E9-0BFBB03B33EF}" srcOrd="2" destOrd="0" presId="urn:microsoft.com/office/officeart/2005/8/layout/vList3"/>
    <dgm:cxn modelId="{73992CE6-52AC-4466-AF1D-FF5545AD463D}" type="presParOf" srcId="{3573CB94-7CB3-40C6-81E9-0BFBB03B33EF}" destId="{E2270A1B-7943-4102-854C-7CCBF5C2D5CA}" srcOrd="0" destOrd="0" presId="urn:microsoft.com/office/officeart/2005/8/layout/vList3"/>
    <dgm:cxn modelId="{9A57FE6E-306E-456C-82F4-C3F7E6A91362}" type="presParOf" srcId="{3573CB94-7CB3-40C6-81E9-0BFBB03B33EF}" destId="{598EAE8A-0347-43AE-9EEB-7B5E5FBDD7BA}" srcOrd="1" destOrd="0" presId="urn:microsoft.com/office/officeart/2005/8/layout/vList3"/>
    <dgm:cxn modelId="{74B85A8B-DDB0-453F-9365-EE5CC160D972}" type="presParOf" srcId="{11DD6106-DE04-4951-ADE1-A5C4E787A25F}" destId="{B2630034-D1DD-4D54-B9B3-AE982B6E5420}" srcOrd="3" destOrd="0" presId="urn:microsoft.com/office/officeart/2005/8/layout/vList3"/>
    <dgm:cxn modelId="{682B9B5B-93AA-4926-A61D-11A4FC34FD56}" type="presParOf" srcId="{11DD6106-DE04-4951-ADE1-A5C4E787A25F}" destId="{2C817F0D-6A5E-4512-B31D-3DE67EB0766B}" srcOrd="4" destOrd="0" presId="urn:microsoft.com/office/officeart/2005/8/layout/vList3"/>
    <dgm:cxn modelId="{88BF8D3C-4BDD-4F25-A542-30C4572A23F2}" type="presParOf" srcId="{2C817F0D-6A5E-4512-B31D-3DE67EB0766B}" destId="{1093CE55-95F0-4EC7-BB2A-1C3506759C53}" srcOrd="0" destOrd="0" presId="urn:microsoft.com/office/officeart/2005/8/layout/vList3"/>
    <dgm:cxn modelId="{C2496888-A2F1-4486-A261-0BDC64A05804}" type="presParOf" srcId="{2C817F0D-6A5E-4512-B31D-3DE67EB0766B}" destId="{405A9025-16E4-451A-8EB3-31427809ABDD}" srcOrd="1" destOrd="0" presId="urn:microsoft.com/office/officeart/2005/8/layout/vList3"/>
    <dgm:cxn modelId="{2A96E12D-5E86-4D8B-AD19-2A49529B247E}" type="presParOf" srcId="{11DD6106-DE04-4951-ADE1-A5C4E787A25F}" destId="{5CCC927B-51E7-4174-90DD-7368BE26E782}" srcOrd="5" destOrd="0" presId="urn:microsoft.com/office/officeart/2005/8/layout/vList3"/>
    <dgm:cxn modelId="{62CE89D6-5825-4D03-B799-9B087CB28113}" type="presParOf" srcId="{11DD6106-DE04-4951-ADE1-A5C4E787A25F}" destId="{DDA1E0EA-3E5F-4819-8D8D-0DF9686D5F5B}" srcOrd="6" destOrd="0" presId="urn:microsoft.com/office/officeart/2005/8/layout/vList3"/>
    <dgm:cxn modelId="{B1B5C08B-8D89-4A0E-9D75-033FEBFBC5B9}" type="presParOf" srcId="{DDA1E0EA-3E5F-4819-8D8D-0DF9686D5F5B}" destId="{EC1D6961-8005-48A2-91D0-C1C2CDB9B9E2}" srcOrd="0" destOrd="0" presId="urn:microsoft.com/office/officeart/2005/8/layout/vList3"/>
    <dgm:cxn modelId="{7BD5D6D2-653E-4585-9EA1-65541CD82A68}" type="presParOf" srcId="{DDA1E0EA-3E5F-4819-8D8D-0DF9686D5F5B}" destId="{9EC30D4E-0AF8-4061-A89C-EEEA879937D4}" srcOrd="1" destOrd="0" presId="urn:microsoft.com/office/officeart/2005/8/layout/vList3"/>
    <dgm:cxn modelId="{B20350A9-33F1-494D-99D3-DF42A00B6E46}" type="presParOf" srcId="{11DD6106-DE04-4951-ADE1-A5C4E787A25F}" destId="{6D4B3AD8-397A-47F4-BA45-6FE9B57B60D3}" srcOrd="7" destOrd="0" presId="urn:microsoft.com/office/officeart/2005/8/layout/vList3"/>
    <dgm:cxn modelId="{4818133F-3549-4747-817C-0CFF24C70999}" type="presParOf" srcId="{11DD6106-DE04-4951-ADE1-A5C4E787A25F}" destId="{F71028FA-91B7-4EF3-9398-C7C4EA10742B}" srcOrd="8" destOrd="0" presId="urn:microsoft.com/office/officeart/2005/8/layout/vList3"/>
    <dgm:cxn modelId="{7CAA9E92-C359-4A1C-9302-943ED78C1E59}" type="presParOf" srcId="{F71028FA-91B7-4EF3-9398-C7C4EA10742B}" destId="{3B81AC7B-F5C7-45D3-BC3F-242816BA5BFB}" srcOrd="0" destOrd="0" presId="urn:microsoft.com/office/officeart/2005/8/layout/vList3"/>
    <dgm:cxn modelId="{62F00DDF-F666-465F-BB12-165727D5996F}" type="presParOf" srcId="{F71028FA-91B7-4EF3-9398-C7C4EA10742B}" destId="{50E50496-106E-4054-AE17-C81AB2D9EE0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ACC9B-FFD2-41A2-9810-5DE7A56E0313}">
      <dsp:nvSpPr>
        <dsp:cNvPr id="0" name=""/>
        <dsp:cNvSpPr/>
      </dsp:nvSpPr>
      <dsp:spPr>
        <a:xfrm rot="10800000">
          <a:off x="1471177" y="476"/>
          <a:ext cx="4986223" cy="86099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676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A- </a:t>
          </a:r>
          <a:r>
            <a:rPr lang="en-US" sz="1700" b="1" kern="1200" dirty="0" smtClean="0">
              <a:solidFill>
                <a:schemeClr val="tx1"/>
              </a:solidFill>
            </a:rPr>
            <a:t>Expression</a:t>
          </a:r>
          <a:r>
            <a:rPr lang="en-US" sz="1700" kern="1200" dirty="0" smtClean="0"/>
            <a:t> of a solid to remove liquid.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(E.g. squeezing of wetted sponge)</a:t>
          </a:r>
          <a:endParaRPr lang="en-US" sz="1700" kern="1200" dirty="0"/>
        </a:p>
      </dsp:txBody>
      <dsp:txXfrm rot="10800000">
        <a:off x="1686426" y="476"/>
        <a:ext cx="4770974" cy="860997"/>
      </dsp:txXfrm>
    </dsp:sp>
    <dsp:sp modelId="{6D0ADC88-7FCC-4DF2-B99B-CCEEA51866BF}">
      <dsp:nvSpPr>
        <dsp:cNvPr id="0" name=""/>
        <dsp:cNvSpPr/>
      </dsp:nvSpPr>
      <dsp:spPr>
        <a:xfrm>
          <a:off x="1040678" y="476"/>
          <a:ext cx="860997" cy="860997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C526A1-F78C-44AF-81A5-F1E5710E9FE4}">
      <dsp:nvSpPr>
        <dsp:cNvPr id="0" name=""/>
        <dsp:cNvSpPr/>
      </dsp:nvSpPr>
      <dsp:spPr>
        <a:xfrm rot="10800000">
          <a:off x="1471177" y="1118489"/>
          <a:ext cx="4986223" cy="860997"/>
        </a:xfrm>
        <a:prstGeom prst="homePlate">
          <a:avLst/>
        </a:prstGeom>
        <a:solidFill>
          <a:schemeClr val="accent3">
            <a:hueOff val="-4206610"/>
            <a:satOff val="-2163"/>
            <a:lumOff val="-9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676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B- </a:t>
          </a:r>
          <a:r>
            <a:rPr lang="en-US" sz="1700" b="1" kern="1200" dirty="0" smtClean="0">
              <a:solidFill>
                <a:schemeClr val="tx1"/>
              </a:solidFill>
            </a:rPr>
            <a:t>Extraction</a:t>
          </a:r>
          <a:r>
            <a:rPr lang="en-US" sz="1700" kern="1200" dirty="0" smtClean="0"/>
            <a:t> of liquid from a solid by use a solvent.</a:t>
          </a:r>
          <a:endParaRPr lang="en-US" sz="1700" kern="1200" dirty="0"/>
        </a:p>
      </dsp:txBody>
      <dsp:txXfrm rot="10800000">
        <a:off x="1686426" y="1118489"/>
        <a:ext cx="4770974" cy="860997"/>
      </dsp:txXfrm>
    </dsp:sp>
    <dsp:sp modelId="{C21B899E-DEB8-4C3B-8B23-BD64B6A94878}">
      <dsp:nvSpPr>
        <dsp:cNvPr id="0" name=""/>
        <dsp:cNvSpPr/>
      </dsp:nvSpPr>
      <dsp:spPr>
        <a:xfrm>
          <a:off x="1040678" y="1118489"/>
          <a:ext cx="860997" cy="860997"/>
        </a:xfrm>
        <a:prstGeom prst="ellipse">
          <a:avLst/>
        </a:prstGeom>
        <a:solidFill>
          <a:schemeClr val="accent3">
            <a:tint val="50000"/>
            <a:hueOff val="-4099838"/>
            <a:satOff val="-3416"/>
            <a:lumOff val="-4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B5E26-5EBE-4399-AB60-FC3A71B5752C}">
      <dsp:nvSpPr>
        <dsp:cNvPr id="0" name=""/>
        <dsp:cNvSpPr/>
      </dsp:nvSpPr>
      <dsp:spPr>
        <a:xfrm rot="10800000">
          <a:off x="1471177" y="2236501"/>
          <a:ext cx="4986223" cy="860997"/>
        </a:xfrm>
        <a:prstGeom prst="homePlate">
          <a:avLst/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676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C- </a:t>
          </a:r>
          <a:r>
            <a:rPr lang="en-US" sz="1700" b="1" kern="1200" dirty="0" smtClean="0">
              <a:solidFill>
                <a:schemeClr val="tx1"/>
              </a:solidFill>
            </a:rPr>
            <a:t>Adsorption</a:t>
          </a:r>
          <a:r>
            <a:rPr lang="en-US" sz="1700" kern="1200" dirty="0" smtClean="0"/>
            <a:t> of water from a solvent by desiccants (anhydrous calcium chloride)</a:t>
          </a:r>
          <a:endParaRPr lang="en-US" sz="1700" kern="1200" dirty="0"/>
        </a:p>
      </dsp:txBody>
      <dsp:txXfrm rot="10800000">
        <a:off x="1686426" y="2236501"/>
        <a:ext cx="4770974" cy="860997"/>
      </dsp:txXfrm>
    </dsp:sp>
    <dsp:sp modelId="{5C384A1A-22CE-4AF0-B4DD-2491AB59DDDC}">
      <dsp:nvSpPr>
        <dsp:cNvPr id="0" name=""/>
        <dsp:cNvSpPr/>
      </dsp:nvSpPr>
      <dsp:spPr>
        <a:xfrm>
          <a:off x="1040678" y="2236501"/>
          <a:ext cx="860997" cy="860997"/>
        </a:xfrm>
        <a:prstGeom prst="ellipse">
          <a:avLst/>
        </a:prstGeom>
        <a:solidFill>
          <a:schemeClr val="accent3">
            <a:tint val="50000"/>
            <a:hueOff val="-8199675"/>
            <a:satOff val="-6832"/>
            <a:lumOff val="-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3FAB17-FF86-4B6C-B972-E3C983A14424}">
      <dsp:nvSpPr>
        <dsp:cNvPr id="0" name=""/>
        <dsp:cNvSpPr/>
      </dsp:nvSpPr>
      <dsp:spPr>
        <a:xfrm rot="10800000">
          <a:off x="1471177" y="3354513"/>
          <a:ext cx="4986223" cy="860997"/>
        </a:xfrm>
        <a:prstGeom prst="homePlate">
          <a:avLst/>
        </a:prstGeom>
        <a:solidFill>
          <a:schemeClr val="accent3">
            <a:hueOff val="-12619828"/>
            <a:satOff val="-6489"/>
            <a:lumOff val="-27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676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D- </a:t>
          </a:r>
          <a:r>
            <a:rPr lang="en-US" sz="1700" b="1" kern="1200" dirty="0" smtClean="0">
              <a:solidFill>
                <a:schemeClr val="tx1"/>
              </a:solidFill>
            </a:rPr>
            <a:t>Absorption</a:t>
          </a:r>
          <a:r>
            <a:rPr lang="en-US" sz="1700" kern="1200" dirty="0" smtClean="0"/>
            <a:t> of moisture from gases by passage through a sulfuric acid column.</a:t>
          </a:r>
          <a:endParaRPr lang="en-US" sz="1700" kern="1200" dirty="0"/>
        </a:p>
      </dsp:txBody>
      <dsp:txXfrm rot="10800000">
        <a:off x="1686426" y="3354513"/>
        <a:ext cx="4770974" cy="860997"/>
      </dsp:txXfrm>
    </dsp:sp>
    <dsp:sp modelId="{D4450DCD-E8D5-41BA-8E83-F53B4EE0030D}">
      <dsp:nvSpPr>
        <dsp:cNvPr id="0" name=""/>
        <dsp:cNvSpPr/>
      </dsp:nvSpPr>
      <dsp:spPr>
        <a:xfrm>
          <a:off x="1040678" y="3354513"/>
          <a:ext cx="860997" cy="860997"/>
        </a:xfrm>
        <a:prstGeom prst="ellipse">
          <a:avLst/>
        </a:prstGeom>
        <a:solidFill>
          <a:schemeClr val="accent3">
            <a:tint val="50000"/>
            <a:hueOff val="-12299513"/>
            <a:satOff val="-10249"/>
            <a:lumOff val="-13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A8666B-05F6-43CA-8C93-DCE60ACF7467}">
      <dsp:nvSpPr>
        <dsp:cNvPr id="0" name=""/>
        <dsp:cNvSpPr/>
      </dsp:nvSpPr>
      <dsp:spPr>
        <a:xfrm rot="10800000">
          <a:off x="1471177" y="4472525"/>
          <a:ext cx="4986223" cy="860997"/>
        </a:xfrm>
        <a:prstGeom prst="homePlate">
          <a:avLst/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676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E- </a:t>
          </a:r>
          <a:r>
            <a:rPr lang="en-US" sz="1700" b="1" kern="1200" dirty="0" smtClean="0">
              <a:solidFill>
                <a:schemeClr val="tx1"/>
              </a:solidFill>
            </a:rPr>
            <a:t>Desiccation</a:t>
          </a:r>
          <a:r>
            <a:rPr lang="en-US" sz="1700" kern="1200" dirty="0" smtClean="0"/>
            <a:t> of moisture from a solid by placing it in a sealed container with a moisture removing material (Silica gel in a bottle)</a:t>
          </a:r>
          <a:endParaRPr lang="en-US" sz="1700" kern="1200" dirty="0"/>
        </a:p>
      </dsp:txBody>
      <dsp:txXfrm rot="10800000">
        <a:off x="1686426" y="4472525"/>
        <a:ext cx="4770974" cy="860997"/>
      </dsp:txXfrm>
    </dsp:sp>
    <dsp:sp modelId="{37DE0C74-AD63-4DB8-82B3-0FA2FA3C21CE}">
      <dsp:nvSpPr>
        <dsp:cNvPr id="0" name=""/>
        <dsp:cNvSpPr/>
      </dsp:nvSpPr>
      <dsp:spPr>
        <a:xfrm>
          <a:off x="1040678" y="4472525"/>
          <a:ext cx="860997" cy="860997"/>
        </a:xfrm>
        <a:prstGeom prst="ellipse">
          <a:avLst/>
        </a:prstGeom>
        <a:solidFill>
          <a:schemeClr val="accent3">
            <a:tint val="50000"/>
            <a:hueOff val="-16399351"/>
            <a:satOff val="-13665"/>
            <a:lumOff val="-17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D06BE-E4D1-44FF-8E5A-731CA164A33D}">
      <dsp:nvSpPr>
        <dsp:cNvPr id="0" name=""/>
        <dsp:cNvSpPr/>
      </dsp:nvSpPr>
      <dsp:spPr>
        <a:xfrm rot="16200000">
          <a:off x="-1327535" y="1328477"/>
          <a:ext cx="5105400" cy="2448445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2811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1- Unit of process in pharmaceutical manufacturing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(e.g. preparation of granules then dispense as capsules or tablets).</a:t>
          </a:r>
          <a:endParaRPr lang="en-US" sz="1900" kern="1200" dirty="0"/>
        </a:p>
      </dsp:txBody>
      <dsp:txXfrm rot="5400000">
        <a:off x="942" y="1021080"/>
        <a:ext cx="2448445" cy="3063240"/>
      </dsp:txXfrm>
    </dsp:sp>
    <dsp:sp modelId="{914C2945-6CC1-4D40-82BD-A164AA99906D}">
      <dsp:nvSpPr>
        <dsp:cNvPr id="0" name=""/>
        <dsp:cNvSpPr/>
      </dsp:nvSpPr>
      <dsp:spPr>
        <a:xfrm rot="16200000">
          <a:off x="1304544" y="1328477"/>
          <a:ext cx="5105400" cy="2448445"/>
        </a:xfrm>
        <a:prstGeom prst="flowChartManualOperation">
          <a:avLst/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2811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2- Reduce bulk and weight        lower the cost of transportation and storage.</a:t>
          </a:r>
          <a:endParaRPr lang="en-US" sz="1900" kern="1200" dirty="0"/>
        </a:p>
      </dsp:txBody>
      <dsp:txXfrm rot="5400000">
        <a:off x="2633021" y="1021080"/>
        <a:ext cx="2448445" cy="3063240"/>
      </dsp:txXfrm>
    </dsp:sp>
    <dsp:sp modelId="{A653CF91-8ABC-4CA3-B681-E66E29821146}">
      <dsp:nvSpPr>
        <dsp:cNvPr id="0" name=""/>
        <dsp:cNvSpPr/>
      </dsp:nvSpPr>
      <dsp:spPr>
        <a:xfrm rot="16200000">
          <a:off x="3936623" y="1328477"/>
          <a:ext cx="5105400" cy="2448445"/>
        </a:xfrm>
        <a:prstGeom prst="flowChartManualOperation">
          <a:avLst/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2811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3- Aid in preservation of animal and vegetable drugs: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A- minimizing mold and bacterial growth in moisture laden material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B- facilitate comminution by increasing friability.</a:t>
          </a:r>
          <a:endParaRPr lang="en-US" sz="1900" kern="1200" dirty="0"/>
        </a:p>
      </dsp:txBody>
      <dsp:txXfrm rot="5400000">
        <a:off x="5265100" y="1021080"/>
        <a:ext cx="2448445" cy="3063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7DAE1-AA1A-4FB5-B132-D7E8B373A569}">
      <dsp:nvSpPr>
        <dsp:cNvPr id="0" name=""/>
        <dsp:cNvSpPr/>
      </dsp:nvSpPr>
      <dsp:spPr>
        <a:xfrm>
          <a:off x="0" y="148134"/>
          <a:ext cx="4498848" cy="449884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3B43A-D85A-488D-9F59-180414385A6A}">
      <dsp:nvSpPr>
        <dsp:cNvPr id="0" name=""/>
        <dsp:cNvSpPr/>
      </dsp:nvSpPr>
      <dsp:spPr>
        <a:xfrm>
          <a:off x="2249424" y="148134"/>
          <a:ext cx="5248656" cy="44988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A- </a:t>
          </a:r>
          <a:r>
            <a:rPr lang="en-US" sz="2500" kern="1200" dirty="0" smtClean="0">
              <a:solidFill>
                <a:srgbClr val="00B0F0"/>
              </a:solidFill>
            </a:rPr>
            <a:t>Heat transfer</a:t>
          </a:r>
          <a:r>
            <a:rPr lang="en-US" sz="2500" kern="1200" dirty="0" smtClean="0"/>
            <a:t> to the material to be dried to supply latent heat required for vaporization of moisture.</a:t>
          </a:r>
          <a:endParaRPr lang="en-US" sz="2500" kern="1200" dirty="0"/>
        </a:p>
      </dsp:txBody>
      <dsp:txXfrm>
        <a:off x="2249424" y="148134"/>
        <a:ext cx="5248656" cy="2136952"/>
      </dsp:txXfrm>
    </dsp:sp>
    <dsp:sp modelId="{8051CE7F-B6F7-4CE8-BB5A-0DA98D1F0E1A}">
      <dsp:nvSpPr>
        <dsp:cNvPr id="0" name=""/>
        <dsp:cNvSpPr/>
      </dsp:nvSpPr>
      <dsp:spPr>
        <a:xfrm>
          <a:off x="1180947" y="2285087"/>
          <a:ext cx="2136952" cy="213695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3B9FD-34D9-4E5C-AE46-BF795F823337}">
      <dsp:nvSpPr>
        <dsp:cNvPr id="0" name=""/>
        <dsp:cNvSpPr/>
      </dsp:nvSpPr>
      <dsp:spPr>
        <a:xfrm>
          <a:off x="2249424" y="1902263"/>
          <a:ext cx="5248656" cy="29026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B- </a:t>
          </a:r>
          <a:r>
            <a:rPr lang="en-US" sz="2500" kern="1200" dirty="0" smtClean="0">
              <a:solidFill>
                <a:srgbClr val="00B0F0"/>
              </a:solidFill>
            </a:rPr>
            <a:t>Mass transfer</a:t>
          </a:r>
          <a:r>
            <a:rPr lang="en-US" sz="2500" kern="1200" dirty="0" smtClean="0"/>
            <a:t> involved in:</a:t>
          </a:r>
        </a:p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1- diffusion of water from the material  to the evaporating surface, </a:t>
          </a:r>
        </a:p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2- subsequent evaporation of the water from the surface, </a:t>
          </a:r>
        </a:p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3- diffusion of the resultant vapor into the passing air stream. </a:t>
          </a:r>
          <a:endParaRPr lang="en-US" sz="2500" kern="1200" dirty="0"/>
        </a:p>
      </dsp:txBody>
      <dsp:txXfrm>
        <a:off x="2249424" y="1902263"/>
        <a:ext cx="5248656" cy="2902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A2BA0-BECE-4DA6-BEBF-37AE7BF1BB25}">
      <dsp:nvSpPr>
        <dsp:cNvPr id="0" name=""/>
        <dsp:cNvSpPr/>
      </dsp:nvSpPr>
      <dsp:spPr>
        <a:xfrm rot="10800000">
          <a:off x="1551662" y="3170"/>
          <a:ext cx="5269992" cy="897034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567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A- The rate of convection heat transfer, q</a:t>
          </a:r>
          <a:r>
            <a:rPr lang="en-US" sz="1500" kern="1200" baseline="-25000" dirty="0" smtClean="0"/>
            <a:t>c </a:t>
          </a:r>
          <a:r>
            <a:rPr lang="en-US" sz="1500" kern="1200" dirty="0" smtClean="0"/>
            <a:t>increased by increasing the air flow rate with raising the inlet air temperature. </a:t>
          </a:r>
          <a:endParaRPr lang="en-US" sz="1500" kern="1200" dirty="0"/>
        </a:p>
      </dsp:txBody>
      <dsp:txXfrm rot="10800000">
        <a:off x="1775920" y="3170"/>
        <a:ext cx="5045734" cy="897034"/>
      </dsp:txXfrm>
    </dsp:sp>
    <dsp:sp modelId="{B006DBE0-5C57-4DCB-B94E-44113ED96237}">
      <dsp:nvSpPr>
        <dsp:cNvPr id="0" name=""/>
        <dsp:cNvSpPr/>
      </dsp:nvSpPr>
      <dsp:spPr>
        <a:xfrm>
          <a:off x="1103145" y="3170"/>
          <a:ext cx="897034" cy="89703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8EAE8A-0347-43AE-9EEB-7B5E5FBDD7BA}">
      <dsp:nvSpPr>
        <dsp:cNvPr id="0" name=""/>
        <dsp:cNvSpPr/>
      </dsp:nvSpPr>
      <dsp:spPr>
        <a:xfrm rot="10800000">
          <a:off x="1551662" y="1167976"/>
          <a:ext cx="5269992" cy="897034"/>
        </a:xfrm>
        <a:prstGeom prst="homePlate">
          <a:avLst/>
        </a:prstGeom>
        <a:solidFill>
          <a:schemeClr val="accent3">
            <a:hueOff val="-4206610"/>
            <a:satOff val="-2163"/>
            <a:lumOff val="-9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567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B- The rate of radiation heat transfer, </a:t>
          </a:r>
          <a:r>
            <a:rPr lang="en-US" sz="1500" kern="1200" dirty="0" err="1" smtClean="0"/>
            <a:t>q</a:t>
          </a:r>
          <a:r>
            <a:rPr lang="en-US" sz="1500" kern="1200" baseline="-25000" dirty="0" err="1" smtClean="0"/>
            <a:t>r</a:t>
          </a:r>
          <a:r>
            <a:rPr lang="en-US" sz="1500" kern="1200" dirty="0" smtClean="0"/>
            <a:t> speed up by introducing high temp. radiation heat source into thee drying chamber.</a:t>
          </a:r>
          <a:endParaRPr lang="en-US" sz="1500" kern="1200" dirty="0"/>
        </a:p>
      </dsp:txBody>
      <dsp:txXfrm rot="10800000">
        <a:off x="1775920" y="1167976"/>
        <a:ext cx="5045734" cy="897034"/>
      </dsp:txXfrm>
    </dsp:sp>
    <dsp:sp modelId="{E2270A1B-7943-4102-854C-7CCBF5C2D5CA}">
      <dsp:nvSpPr>
        <dsp:cNvPr id="0" name=""/>
        <dsp:cNvSpPr/>
      </dsp:nvSpPr>
      <dsp:spPr>
        <a:xfrm>
          <a:off x="1103145" y="1167976"/>
          <a:ext cx="897034" cy="897034"/>
        </a:xfrm>
        <a:prstGeom prst="ellipse">
          <a:avLst/>
        </a:prstGeom>
        <a:solidFill>
          <a:schemeClr val="accent3">
            <a:tint val="50000"/>
            <a:hueOff val="-4099838"/>
            <a:satOff val="-3416"/>
            <a:lumOff val="-4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5A9025-16E4-451A-8EB3-31427809ABDD}">
      <dsp:nvSpPr>
        <dsp:cNvPr id="0" name=""/>
        <dsp:cNvSpPr/>
      </dsp:nvSpPr>
      <dsp:spPr>
        <a:xfrm rot="10800000">
          <a:off x="1551662" y="2332782"/>
          <a:ext cx="5269992" cy="897034"/>
        </a:xfrm>
        <a:prstGeom prst="homePlate">
          <a:avLst/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567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C- The rate of conduction heat transfer, </a:t>
          </a:r>
          <a:r>
            <a:rPr lang="en-US" sz="1500" kern="1200" dirty="0" err="1" smtClean="0"/>
            <a:t>q</a:t>
          </a:r>
          <a:r>
            <a:rPr lang="en-US" sz="1500" kern="1200" baseline="-25000" dirty="0" err="1" smtClean="0"/>
            <a:t>k</a:t>
          </a:r>
          <a:r>
            <a:rPr lang="en-US" sz="1500" kern="1200" baseline="-25000" dirty="0" smtClean="0"/>
            <a:t> </a:t>
          </a:r>
          <a:r>
            <a:rPr lang="en-US" sz="1500" kern="1200" dirty="0" smtClean="0"/>
            <a:t> stepped up by reducing thickness of material being dried and allowing it to come in contact with raised temp. surfaces.</a:t>
          </a:r>
          <a:endParaRPr lang="en-US" sz="1500" kern="1200" dirty="0"/>
        </a:p>
      </dsp:txBody>
      <dsp:txXfrm rot="10800000">
        <a:off x="1775920" y="2332782"/>
        <a:ext cx="5045734" cy="897034"/>
      </dsp:txXfrm>
    </dsp:sp>
    <dsp:sp modelId="{1093CE55-95F0-4EC7-BB2A-1C3506759C53}">
      <dsp:nvSpPr>
        <dsp:cNvPr id="0" name=""/>
        <dsp:cNvSpPr/>
      </dsp:nvSpPr>
      <dsp:spPr>
        <a:xfrm>
          <a:off x="1103145" y="2332782"/>
          <a:ext cx="897034" cy="897034"/>
        </a:xfrm>
        <a:prstGeom prst="ellipse">
          <a:avLst/>
        </a:prstGeom>
        <a:solidFill>
          <a:schemeClr val="accent3">
            <a:tint val="50000"/>
            <a:hueOff val="-8199675"/>
            <a:satOff val="-6832"/>
            <a:lumOff val="-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C30D4E-0AF8-4061-A89C-EEEA879937D4}">
      <dsp:nvSpPr>
        <dsp:cNvPr id="0" name=""/>
        <dsp:cNvSpPr/>
      </dsp:nvSpPr>
      <dsp:spPr>
        <a:xfrm rot="10800000">
          <a:off x="1551662" y="3497588"/>
          <a:ext cx="5269992" cy="897034"/>
        </a:xfrm>
        <a:prstGeom prst="homePlate">
          <a:avLst/>
        </a:prstGeom>
        <a:solidFill>
          <a:schemeClr val="accent3">
            <a:hueOff val="-12619828"/>
            <a:satOff val="-6489"/>
            <a:lumOff val="-27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567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D- increasing air velocity by increasing coefficient of mass transfer, K’</a:t>
          </a:r>
          <a:endParaRPr lang="en-US" sz="1500" kern="1200" dirty="0"/>
        </a:p>
      </dsp:txBody>
      <dsp:txXfrm rot="10800000">
        <a:off x="1775920" y="3497588"/>
        <a:ext cx="5045734" cy="897034"/>
      </dsp:txXfrm>
    </dsp:sp>
    <dsp:sp modelId="{EC1D6961-8005-48A2-91D0-C1C2CDB9B9E2}">
      <dsp:nvSpPr>
        <dsp:cNvPr id="0" name=""/>
        <dsp:cNvSpPr/>
      </dsp:nvSpPr>
      <dsp:spPr>
        <a:xfrm>
          <a:off x="1103145" y="3497588"/>
          <a:ext cx="897034" cy="897034"/>
        </a:xfrm>
        <a:prstGeom prst="ellipse">
          <a:avLst/>
        </a:prstGeom>
        <a:solidFill>
          <a:schemeClr val="accent3">
            <a:tint val="50000"/>
            <a:hueOff val="-12299513"/>
            <a:satOff val="-10249"/>
            <a:lumOff val="-13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E50496-106E-4054-AE17-C81AB2D9EE06}">
      <dsp:nvSpPr>
        <dsp:cNvPr id="0" name=""/>
        <dsp:cNvSpPr/>
      </dsp:nvSpPr>
      <dsp:spPr>
        <a:xfrm rot="10800000">
          <a:off x="1551662" y="4662395"/>
          <a:ext cx="5269992" cy="897034"/>
        </a:xfrm>
        <a:prstGeom prst="homePlate">
          <a:avLst/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567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E- Dehumidifying the inlet air       increasing the humidity differential (</a:t>
          </a:r>
          <a:r>
            <a:rPr lang="en-US" sz="1500" kern="1200" dirty="0" err="1" smtClean="0"/>
            <a:t>Hs</a:t>
          </a:r>
          <a:r>
            <a:rPr lang="en-US" sz="1500" kern="1200" dirty="0" smtClean="0"/>
            <a:t> – Hg). </a:t>
          </a:r>
          <a:endParaRPr lang="en-US" sz="1500" kern="1200" dirty="0"/>
        </a:p>
      </dsp:txBody>
      <dsp:txXfrm rot="10800000">
        <a:off x="1775920" y="4662395"/>
        <a:ext cx="5045734" cy="897034"/>
      </dsp:txXfrm>
    </dsp:sp>
    <dsp:sp modelId="{3B81AC7B-F5C7-45D3-BC3F-242816BA5BFB}">
      <dsp:nvSpPr>
        <dsp:cNvPr id="0" name=""/>
        <dsp:cNvSpPr/>
      </dsp:nvSpPr>
      <dsp:spPr>
        <a:xfrm>
          <a:off x="1103145" y="4662395"/>
          <a:ext cx="897034" cy="897034"/>
        </a:xfrm>
        <a:prstGeom prst="ellipse">
          <a:avLst/>
        </a:prstGeom>
        <a:solidFill>
          <a:schemeClr val="accent3">
            <a:tint val="50000"/>
            <a:hueOff val="-16399351"/>
            <a:satOff val="-13665"/>
            <a:lumOff val="-17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s://www.bing.com/images/search?q=electrical+hygrometer&amp;view=detailv2&amp;&amp;id=080D21BE04625BB7B8E6B9F2FFBE45C88791CC32&amp;selectedIndex=322&amp;ccid=t5bFAXc5&amp;simid=607992547733080537&amp;thid=OIP.Mb796c5017739a997a807bb97bfdc5c7fo0" TargetMode="Externa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838200"/>
            <a:ext cx="5334000" cy="14721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mtClean="0">
                <a:latin typeface="Algerian" pitchFamily="82" charset="0"/>
              </a:rPr>
              <a:t>Lecture 6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6360" y="3352800"/>
            <a:ext cx="7406640" cy="1752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4800" dirty="0" smtClean="0">
                <a:latin typeface="Aharoni" pitchFamily="2" charset="-79"/>
                <a:cs typeface="Aharoni" pitchFamily="2" charset="-79"/>
              </a:rPr>
              <a:t>Drying</a:t>
            </a:r>
            <a:endParaRPr lang="en-US" sz="4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6198426"/>
      </p:ext>
    </p:extLst>
  </p:cSld>
  <p:clrMapOvr>
    <a:masterClrMapping/>
  </p:clrMapOvr>
  <p:transition advClick="0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04800"/>
            <a:ext cx="7638288" cy="6248400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en-US" dirty="0" smtClean="0"/>
              <a:t>If air in point A (used to dry wet material)</a:t>
            </a:r>
          </a:p>
          <a:p>
            <a:pPr algn="just"/>
            <a:endParaRPr lang="en-US" dirty="0"/>
          </a:p>
          <a:p>
            <a:pPr marL="82296" indent="0" algn="just">
              <a:buNone/>
            </a:pPr>
            <a:r>
              <a:rPr lang="en-US" dirty="0" smtClean="0"/>
              <a:t>Difference in vapor pressure between surface water and the air</a:t>
            </a:r>
          </a:p>
          <a:p>
            <a:pPr algn="just"/>
            <a:endParaRPr lang="en-US" dirty="0"/>
          </a:p>
          <a:p>
            <a:pPr marL="82296" indent="0" algn="ctr">
              <a:buNone/>
            </a:pPr>
            <a:r>
              <a:rPr lang="en-US" dirty="0" smtClean="0"/>
              <a:t>Liquid evaporate </a:t>
            </a:r>
          </a:p>
          <a:p>
            <a:pPr marL="82296" indent="0" algn="ctr">
              <a:buNone/>
            </a:pPr>
            <a:r>
              <a:rPr lang="en-US" dirty="0" smtClean="0"/>
              <a:t>(heat of vapor of water)</a:t>
            </a:r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dirty="0" smtClean="0"/>
              <a:t>Cools the evaporated surface below air temp.</a:t>
            </a:r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dirty="0" smtClean="0"/>
              <a:t>Difference in temp.</a:t>
            </a:r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dirty="0" smtClean="0"/>
              <a:t>Transfer heat from air to liquid at increased rate when temp. difference become larger.</a:t>
            </a:r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dirty="0" smtClean="0"/>
              <a:t>Heat transfer = Heat of vapor</a:t>
            </a:r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dirty="0" smtClean="0"/>
              <a:t>Temp. stabilization (called </a:t>
            </a:r>
            <a:r>
              <a:rPr lang="en-US" dirty="0" smtClean="0">
                <a:solidFill>
                  <a:srgbClr val="FF0000"/>
                </a:solidFill>
              </a:rPr>
              <a:t>wet bulb temp</a:t>
            </a:r>
            <a:r>
              <a:rPr lang="en-US" dirty="0" smtClean="0"/>
              <a:t>.)</a:t>
            </a:r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endParaRPr lang="en-US" dirty="0" smtClean="0"/>
          </a:p>
        </p:txBody>
      </p:sp>
      <p:sp>
        <p:nvSpPr>
          <p:cNvPr id="4" name="Down Arrow 3"/>
          <p:cNvSpPr/>
          <p:nvPr/>
        </p:nvSpPr>
        <p:spPr>
          <a:xfrm>
            <a:off x="4876800" y="6096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876800" y="2362200"/>
            <a:ext cx="304800" cy="432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876800" y="3048000"/>
            <a:ext cx="304800" cy="432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870764" y="3733800"/>
            <a:ext cx="304800" cy="432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868501" y="1295400"/>
            <a:ext cx="304800" cy="432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868501" y="4648200"/>
            <a:ext cx="304800" cy="432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876800" y="5334000"/>
            <a:ext cx="304800" cy="432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66997"/>
      </p:ext>
    </p:extLst>
  </p:cSld>
  <p:clrMapOvr>
    <a:masterClrMapping/>
  </p:clrMapOvr>
  <p:transition advClick="0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Humidity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4965192" cy="5029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1- Gravimetric method</a:t>
            </a:r>
          </a:p>
          <a:p>
            <a:pPr marL="82296" indent="0" algn="just">
              <a:buNone/>
            </a:pPr>
            <a:r>
              <a:rPr lang="en-US" dirty="0" smtClean="0"/>
              <a:t>(amount of air is passed over a previously  weighed moisture-absorbing chemical like </a:t>
            </a:r>
            <a:r>
              <a:rPr lang="en-US" dirty="0" smtClean="0">
                <a:solidFill>
                  <a:srgbClr val="C00000"/>
                </a:solidFill>
              </a:rPr>
              <a:t>phosphorous pentoxide</a:t>
            </a:r>
            <a:r>
              <a:rPr lang="en-US" dirty="0" smtClean="0"/>
              <a:t>)</a:t>
            </a:r>
          </a:p>
          <a:p>
            <a:pPr marL="82296" indent="0" algn="just">
              <a:buNone/>
            </a:pPr>
            <a:endParaRPr lang="en-US" dirty="0"/>
          </a:p>
          <a:p>
            <a:pPr marL="82296" indent="0" algn="just">
              <a:buNone/>
            </a:pPr>
            <a:r>
              <a:rPr lang="en-US" dirty="0" smtClean="0"/>
              <a:t>Advantages:  Accurate</a:t>
            </a:r>
          </a:p>
          <a:p>
            <a:pPr marL="82296" indent="0" algn="just">
              <a:buNone/>
            </a:pPr>
            <a:r>
              <a:rPr lang="en-US" dirty="0" smtClean="0"/>
              <a:t>Disadvantages: cumbersome and slow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76400"/>
            <a:ext cx="2438400" cy="5029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333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doors dir="vert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5257800" cy="6324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2- Sling psychrometer</a:t>
            </a:r>
          </a:p>
          <a:p>
            <a:pPr marL="82296" indent="0" algn="just">
              <a:buNone/>
            </a:pPr>
            <a:r>
              <a:rPr lang="en-US" dirty="0" smtClean="0"/>
              <a:t>(measure humidity by taking 2 temp. </a:t>
            </a:r>
          </a:p>
          <a:p>
            <a:pPr marL="82296" indent="0" algn="just">
              <a:buNone/>
            </a:pPr>
            <a:r>
              <a:rPr lang="en-US" dirty="0" smtClean="0"/>
              <a:t>–dry and wet bulb thermometer-)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 algn="just">
              <a:buNone/>
            </a:pPr>
            <a:r>
              <a:rPr lang="en-US" sz="2800" dirty="0" smtClean="0"/>
              <a:t>The psychrometer is whirled through the air, and 2 thermometer readings taken at successive intervals until temp. no change.</a:t>
            </a:r>
          </a:p>
          <a:p>
            <a:pPr marL="82296" indent="0" algn="just">
              <a:buNone/>
            </a:pP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Advantages: Rapid measure of temp.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2241487"/>
            <a:ext cx="0" cy="654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4000" y="3052465"/>
            <a:ext cx="19812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Bare bulb used to measure actual air temp.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724400" y="22098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19600" y="3082933"/>
            <a:ext cx="16383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Wick saturated with water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70368"/>
            <a:ext cx="2438400" cy="3352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://www.agri-shop.co.uk/ekmps/shops/ftgroup/images/whirling-hygrometer-37-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86201"/>
            <a:ext cx="2416496" cy="2667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46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rism isInverted="1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7714488" cy="6324600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3- Dew point</a:t>
            </a:r>
          </a:p>
          <a:p>
            <a:pPr marL="82296" indent="0" algn="just">
              <a:buNone/>
            </a:pPr>
            <a:r>
              <a:rPr lang="en-US" dirty="0" smtClean="0"/>
              <a:t>(used to measure temp. to determine humidity instead of wet bulb temp. measurement).</a:t>
            </a:r>
          </a:p>
          <a:p>
            <a:pPr marL="82296" indent="0" algn="just">
              <a:buNone/>
            </a:pPr>
            <a:endParaRPr lang="en-US" dirty="0" smtClean="0"/>
          </a:p>
          <a:p>
            <a:pPr marL="82296" indent="0" algn="just">
              <a:buNone/>
            </a:pPr>
            <a:endParaRPr lang="en-US" dirty="0"/>
          </a:p>
          <a:p>
            <a:pPr marL="82296" indent="0" algn="just">
              <a:buNone/>
            </a:pPr>
            <a:endParaRPr lang="en-US" dirty="0"/>
          </a:p>
          <a:p>
            <a:pPr marL="82296" indent="0" algn="just">
              <a:buNone/>
            </a:pPr>
            <a:r>
              <a:rPr lang="en-US" b="1" i="1" u="sng" dirty="0" smtClean="0"/>
              <a:t>Method:</a:t>
            </a:r>
            <a:r>
              <a:rPr lang="en-US" b="1" i="1" dirty="0" smtClean="0"/>
              <a:t> </a:t>
            </a:r>
            <a:r>
              <a:rPr lang="en-US" dirty="0" smtClean="0"/>
              <a:t>observe temp. at which moisture begins to form on a polished surface in contact with air. By cooling the surface in refrigerator until first fog of moisture appears.</a:t>
            </a:r>
          </a:p>
        </p:txBody>
      </p:sp>
      <p:pic>
        <p:nvPicPr>
          <p:cNvPr id="2050" name="Picture 2" descr="http://images.lowes.com/product/converted/681035/681035100202l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133600"/>
            <a:ext cx="26289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24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warp dir="in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2400"/>
            <a:ext cx="7638288" cy="6521106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4- Hygrometer</a:t>
            </a:r>
          </a:p>
          <a:p>
            <a:pPr marL="82296" indent="0" algn="just">
              <a:buNone/>
            </a:pPr>
            <a:r>
              <a:rPr lang="en-US" dirty="0" smtClean="0"/>
              <a:t>(utilizes certain materials whose properties change on contact with air of different relative humidities).</a:t>
            </a:r>
          </a:p>
          <a:p>
            <a:pPr marL="82296" indent="0" algn="just">
              <a:buNone/>
            </a:pPr>
            <a:endParaRPr lang="en-US" dirty="0"/>
          </a:p>
          <a:p>
            <a:pPr marL="82296" indent="0" algn="just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2 types:</a:t>
            </a:r>
          </a:p>
          <a:p>
            <a:pPr marL="82296" indent="0" algn="just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1- Mechanical hygrometer: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uses hair, plastics or wood fibers</a:t>
            </a:r>
            <a:r>
              <a:rPr lang="en-US" sz="2800" dirty="0" smtClean="0"/>
              <a:t> which expands or shrink with changes in humidity.</a:t>
            </a:r>
          </a:p>
          <a:p>
            <a:pPr marL="82296" indent="0" algn="just">
              <a:buNone/>
            </a:pPr>
            <a:r>
              <a:rPr lang="en-US" sz="2800" b="1" i="1" u="sng" dirty="0" smtClean="0"/>
              <a:t>Mechanism:</a:t>
            </a:r>
            <a:r>
              <a:rPr lang="en-US" sz="2800" dirty="0" smtClean="0"/>
              <a:t> moisture sensitive element connected to a pointer and any change in length causes the pointer to move across a dial calibrated in humidity units.</a:t>
            </a:r>
          </a:p>
          <a:p>
            <a:pPr marL="82296" indent="0" algn="just">
              <a:buNone/>
            </a:pPr>
            <a:endParaRPr lang="en-US" sz="2800" dirty="0" smtClean="0"/>
          </a:p>
          <a:p>
            <a:pPr marL="82296" indent="0" algn="just">
              <a:buNone/>
            </a:pPr>
            <a:endParaRPr lang="en-US" sz="2800" dirty="0" smtClean="0"/>
          </a:p>
          <a:p>
            <a:pPr marL="82296" indent="0" algn="just">
              <a:buNone/>
            </a:pPr>
            <a:endParaRPr lang="en-US" sz="2800" dirty="0"/>
          </a:p>
          <a:p>
            <a:pPr marL="82296" indent="0" algn="just">
              <a:buNone/>
            </a:pPr>
            <a:endParaRPr lang="en-US" sz="2800" dirty="0"/>
          </a:p>
          <a:p>
            <a:pPr marL="82296" indent="0" algn="just">
              <a:buNone/>
            </a:pPr>
            <a:endParaRPr lang="en-US" sz="2800" dirty="0"/>
          </a:p>
          <a:p>
            <a:pPr marL="82296" indent="0" algn="just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2- Electrical hygrometer:</a:t>
            </a:r>
            <a:r>
              <a:rPr lang="en-US" sz="2800" dirty="0" smtClean="0"/>
              <a:t> measure the change in electrical resistance of moisture-absorbing materials for humidity.</a:t>
            </a:r>
            <a:endParaRPr lang="en-US" sz="2800" dirty="0"/>
          </a:p>
        </p:txBody>
      </p:sp>
      <p:sp>
        <p:nvSpPr>
          <p:cNvPr id="2" name="Down Arrow 1"/>
          <p:cNvSpPr/>
          <p:nvPr/>
        </p:nvSpPr>
        <p:spPr>
          <a:xfrm rot="18386342">
            <a:off x="4688238" y="3499001"/>
            <a:ext cx="399041" cy="109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448300" y="3833954"/>
            <a:ext cx="3390901" cy="1582343"/>
            <a:chOff x="5448300" y="3833954"/>
            <a:chExt cx="3390901" cy="1582343"/>
          </a:xfrm>
        </p:grpSpPr>
        <p:pic>
          <p:nvPicPr>
            <p:cNvPr id="1026" name="Picture 2" descr="Mechanical hygromet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8300" y="3833955"/>
              <a:ext cx="1600200" cy="158234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://content.answcdn.com/main/content/img/McGrawHill/Aviation/f0348-04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8501" y="3833954"/>
              <a:ext cx="1790700" cy="1582341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0" name="Picture 6" descr="http://i.ebayimg.com/00/s/NTAwWDUwMA==/z/XpQAAOxyjFpSRVQ-/$(KGrHqR,!qgFI8lrR88zBSRVQ-L4-Q~~60_3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33954"/>
            <a:ext cx="1715080" cy="16524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own Arrow 10"/>
          <p:cNvSpPr/>
          <p:nvPr/>
        </p:nvSpPr>
        <p:spPr>
          <a:xfrm rot="7446688">
            <a:off x="4622818" y="4684848"/>
            <a:ext cx="399041" cy="109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https://tse1.mm.bing.net/th?&amp;id=OIP.Mb796c5017739a997a807bb97bfdc5c7fo0&amp;w=300&amp;h=300&amp;c=0&amp;pid=1.9&amp;rs=0&amp;p=0&amp;r=0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709" y="3833955"/>
            <a:ext cx="1428750" cy="16524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461722"/>
      </p:ext>
    </p:extLst>
  </p:cSld>
  <p:clrMapOvr>
    <a:masterClrMapping/>
  </p:clrMapOvr>
  <p:transition advClick="0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Theory of drying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443416"/>
              </p:ext>
            </p:extLst>
          </p:nvPr>
        </p:nvGraphicFramePr>
        <p:xfrm>
          <a:off x="1371600" y="1676400"/>
          <a:ext cx="749808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0" y="1140767"/>
            <a:ext cx="7391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2296" indent="0">
              <a:buNone/>
            </a:pPr>
            <a:r>
              <a:rPr lang="en-US" sz="2400" dirty="0"/>
              <a:t>Drying involves both heat and mass transfer operation's. </a:t>
            </a:r>
          </a:p>
        </p:txBody>
      </p:sp>
    </p:spTree>
    <p:extLst>
      <p:ext uri="{BB962C8B-B14F-4D97-AF65-F5344CB8AC3E}">
        <p14:creationId xmlns:p14="http://schemas.microsoft.com/office/powerpoint/2010/main" val="2524722113"/>
      </p:ext>
    </p:extLst>
  </p:cSld>
  <p:clrMapOvr>
    <a:masterClrMapping/>
  </p:clrMapOvr>
  <p:transition advClick="0">
    <p:check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81000"/>
            <a:ext cx="7638288" cy="61722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i="1" dirty="0">
                <a:solidFill>
                  <a:srgbClr val="C00000"/>
                </a:solidFill>
              </a:rPr>
              <a:t>The Drying process focused on the film of liquid at the surface of the material being dried</a:t>
            </a:r>
            <a:r>
              <a:rPr lang="en-US" dirty="0">
                <a:solidFill>
                  <a:srgbClr val="C00000"/>
                </a:solidFill>
              </a:rPr>
              <a:t>. </a:t>
            </a:r>
            <a:endParaRPr lang="en-US" dirty="0" smtClean="0">
              <a:solidFill>
                <a:srgbClr val="C00000"/>
              </a:solidFill>
            </a:endParaRPr>
          </a:p>
          <a:p>
            <a:pPr marL="82296" indent="0" algn="just">
              <a:buNone/>
            </a:pPr>
            <a:endParaRPr lang="en-US" dirty="0" smtClean="0"/>
          </a:p>
          <a:p>
            <a:pPr marL="463550" indent="-457200" algn="just">
              <a:buFont typeface="Wingdings" pitchFamily="2" charset="2"/>
              <a:buChar char="v"/>
            </a:pPr>
            <a:r>
              <a:rPr lang="en-US" dirty="0" smtClean="0"/>
              <a:t>The </a:t>
            </a:r>
            <a:r>
              <a:rPr lang="en-US" dirty="0">
                <a:solidFill>
                  <a:srgbClr val="00B050"/>
                </a:solidFill>
              </a:rPr>
              <a:t>rate of evaporation of </a:t>
            </a:r>
            <a:r>
              <a:rPr lang="en-US" dirty="0" smtClean="0">
                <a:solidFill>
                  <a:srgbClr val="00B050"/>
                </a:solidFill>
              </a:rPr>
              <a:t>this </a:t>
            </a:r>
            <a:r>
              <a:rPr lang="en-US" dirty="0">
                <a:solidFill>
                  <a:srgbClr val="00B050"/>
                </a:solidFill>
              </a:rPr>
              <a:t>film </a:t>
            </a:r>
            <a:r>
              <a:rPr lang="en-US" dirty="0"/>
              <a:t>is related to </a:t>
            </a:r>
            <a:r>
              <a:rPr lang="en-US" dirty="0" smtClean="0"/>
              <a:t>the </a:t>
            </a:r>
            <a:r>
              <a:rPr lang="en-US" dirty="0"/>
              <a:t>equation:</a:t>
            </a:r>
          </a:p>
          <a:p>
            <a:pPr marL="6350" indent="20638" algn="just">
              <a:buNone/>
            </a:pPr>
            <a:r>
              <a:rPr lang="en-US" dirty="0"/>
              <a:t>			</a:t>
            </a:r>
            <a:r>
              <a:rPr lang="en-US" dirty="0" err="1" smtClean="0">
                <a:solidFill>
                  <a:srgbClr val="0070C0"/>
                </a:solidFill>
              </a:rPr>
              <a:t>dW</a:t>
            </a:r>
            <a:r>
              <a:rPr lang="en-US" dirty="0" smtClean="0">
                <a:solidFill>
                  <a:srgbClr val="0070C0"/>
                </a:solidFill>
              </a:rPr>
              <a:t>/d</a:t>
            </a:r>
            <a:r>
              <a:rPr lang="az-Cyrl-AZ" dirty="0">
                <a:solidFill>
                  <a:srgbClr val="0070C0"/>
                </a:solidFill>
              </a:rPr>
              <a:t>Ѳ</a:t>
            </a:r>
            <a:r>
              <a:rPr lang="en-US" dirty="0">
                <a:solidFill>
                  <a:srgbClr val="0070C0"/>
                </a:solidFill>
              </a:rPr>
              <a:t>= q/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 ….(1)</a:t>
            </a:r>
          </a:p>
          <a:p>
            <a:pPr marL="6350" indent="20638" algn="just">
              <a:buNone/>
            </a:pPr>
            <a:endParaRPr lang="en-US" dirty="0">
              <a:sym typeface="Symbol"/>
            </a:endParaRPr>
          </a:p>
          <a:p>
            <a:pPr marL="6350" indent="20638" algn="just">
              <a:buNone/>
            </a:pPr>
            <a:r>
              <a:rPr lang="en-US" dirty="0">
                <a:sym typeface="Symbol"/>
              </a:rPr>
              <a:t>Where </a:t>
            </a:r>
            <a:r>
              <a:rPr lang="en-US" dirty="0" err="1">
                <a:solidFill>
                  <a:srgbClr val="0070C0"/>
                </a:solidFill>
              </a:rPr>
              <a:t>dW</a:t>
            </a:r>
            <a:r>
              <a:rPr lang="en-US" dirty="0">
                <a:solidFill>
                  <a:srgbClr val="0070C0"/>
                </a:solidFill>
              </a:rPr>
              <a:t>/d</a:t>
            </a:r>
            <a:r>
              <a:rPr lang="az-Cyrl-AZ" dirty="0">
                <a:solidFill>
                  <a:srgbClr val="0070C0"/>
                </a:solidFill>
              </a:rPr>
              <a:t>Ѳ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</a:t>
            </a:r>
            <a:r>
              <a:rPr lang="en-US" dirty="0" smtClean="0"/>
              <a:t>rate </a:t>
            </a:r>
            <a:r>
              <a:rPr lang="en-US" dirty="0"/>
              <a:t>of evaporation pounds of water per </a:t>
            </a:r>
            <a:r>
              <a:rPr lang="en-US" dirty="0" smtClean="0"/>
              <a:t>hr. )</a:t>
            </a:r>
          </a:p>
          <a:p>
            <a:pPr marL="6350" indent="20638" algn="just">
              <a:buNone/>
            </a:pPr>
            <a:r>
              <a:rPr lang="en-US" dirty="0" smtClean="0">
                <a:solidFill>
                  <a:srgbClr val="0070C0"/>
                </a:solidFill>
              </a:rPr>
              <a:t>q</a:t>
            </a:r>
            <a:r>
              <a:rPr lang="en-US" dirty="0" smtClean="0"/>
              <a:t> (overall </a:t>
            </a:r>
            <a:r>
              <a:rPr lang="en-US" dirty="0"/>
              <a:t>rate of heat transfer </a:t>
            </a:r>
            <a:r>
              <a:rPr lang="en-US" dirty="0" smtClean="0"/>
              <a:t>{BTU </a:t>
            </a:r>
            <a:r>
              <a:rPr lang="en-US" dirty="0"/>
              <a:t>per </a:t>
            </a:r>
            <a:r>
              <a:rPr lang="en-US" dirty="0" smtClean="0"/>
              <a:t>hour})</a:t>
            </a:r>
          </a:p>
          <a:p>
            <a:pPr marL="6350" indent="20638" algn="just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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 (latent heat </a:t>
            </a:r>
            <a:r>
              <a:rPr lang="en-US" dirty="0"/>
              <a:t>of vaporization of water </a:t>
            </a:r>
            <a:r>
              <a:rPr lang="en-US" dirty="0" smtClean="0"/>
              <a:t>{BTU </a:t>
            </a:r>
            <a:r>
              <a:rPr lang="en-US" dirty="0"/>
              <a:t>per </a:t>
            </a:r>
            <a:r>
              <a:rPr lang="en-US" dirty="0" smtClean="0"/>
              <a:t>pound}).</a:t>
            </a:r>
          </a:p>
          <a:p>
            <a:pPr marL="6350" indent="20638" algn="just">
              <a:buNone/>
            </a:pPr>
            <a:endParaRPr lang="en-US" dirty="0"/>
          </a:p>
          <a:p>
            <a:pPr marL="463550" indent="-457200"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Driving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force is a humidity differential</a:t>
            </a:r>
            <a:r>
              <a:rPr lang="en-US" dirty="0"/>
              <a:t>, whereas 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heat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transfer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 temperature differential</a:t>
            </a:r>
            <a:r>
              <a:rPr lang="en-US" dirty="0"/>
              <a:t>. The rate equation is as follows:</a:t>
            </a:r>
          </a:p>
          <a:p>
            <a:pPr marL="6350" indent="20638" algn="ctr">
              <a:buNone/>
            </a:pPr>
            <a:r>
              <a:rPr lang="en-US" dirty="0" err="1">
                <a:solidFill>
                  <a:srgbClr val="0070C0"/>
                </a:solidFill>
              </a:rPr>
              <a:t>dW</a:t>
            </a:r>
            <a:r>
              <a:rPr lang="en-US" dirty="0">
                <a:solidFill>
                  <a:srgbClr val="0070C0"/>
                </a:solidFill>
              </a:rPr>
              <a:t>/d</a:t>
            </a:r>
            <a:r>
              <a:rPr lang="az-Cyrl-AZ" i="1" dirty="0">
                <a:solidFill>
                  <a:srgbClr val="0070C0"/>
                </a:solidFill>
              </a:rPr>
              <a:t>Ѳ</a:t>
            </a:r>
            <a:r>
              <a:rPr lang="en-US" dirty="0">
                <a:solidFill>
                  <a:srgbClr val="0070C0"/>
                </a:solidFill>
              </a:rPr>
              <a:t>= </a:t>
            </a:r>
            <a:r>
              <a:rPr lang="en-US" dirty="0" err="1">
                <a:solidFill>
                  <a:srgbClr val="0070C0"/>
                </a:solidFill>
              </a:rPr>
              <a:t>k’A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H</a:t>
            </a:r>
            <a:r>
              <a:rPr lang="en-US" b="1" baseline="-25000" dirty="0" err="1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_ H</a:t>
            </a:r>
            <a:r>
              <a:rPr lang="en-US" baseline="-25000" dirty="0">
                <a:solidFill>
                  <a:srgbClr val="0070C0"/>
                </a:solidFill>
              </a:rPr>
              <a:t>g</a:t>
            </a:r>
            <a:r>
              <a:rPr lang="en-US" dirty="0" smtClean="0">
                <a:solidFill>
                  <a:srgbClr val="0070C0"/>
                </a:solidFill>
              </a:rPr>
              <a:t>) ….. (2)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0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glitter pattern="hexagon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"/>
            <a:ext cx="7638288" cy="6400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where </a:t>
            </a:r>
            <a:r>
              <a:rPr lang="en-US" dirty="0" err="1">
                <a:solidFill>
                  <a:srgbClr val="0070C0"/>
                </a:solidFill>
              </a:rPr>
              <a:t>dW</a:t>
            </a:r>
            <a:r>
              <a:rPr lang="en-US" dirty="0">
                <a:solidFill>
                  <a:srgbClr val="0070C0"/>
                </a:solidFill>
              </a:rPr>
              <a:t>/d</a:t>
            </a:r>
            <a:r>
              <a:rPr lang="az-Cyrl-AZ" i="1" dirty="0">
                <a:solidFill>
                  <a:srgbClr val="0070C0"/>
                </a:solidFill>
              </a:rPr>
              <a:t>Ѳ</a:t>
            </a:r>
            <a:r>
              <a:rPr lang="en-US" dirty="0"/>
              <a:t> </a:t>
            </a:r>
            <a:r>
              <a:rPr lang="en-US" dirty="0" smtClean="0"/>
              <a:t>(rate </a:t>
            </a:r>
            <a:r>
              <a:rPr lang="en-US" dirty="0"/>
              <a:t>of </a:t>
            </a:r>
            <a:r>
              <a:rPr lang="en-US" dirty="0" smtClean="0"/>
              <a:t>diffusion) </a:t>
            </a:r>
            <a:r>
              <a:rPr lang="en-US" dirty="0"/>
              <a:t>expressed </a:t>
            </a:r>
            <a:r>
              <a:rPr lang="en-US" i="1" dirty="0"/>
              <a:t>as pounds </a:t>
            </a:r>
            <a:r>
              <a:rPr lang="en-US" i="1" dirty="0" smtClean="0"/>
              <a:t>of </a:t>
            </a:r>
            <a:r>
              <a:rPr lang="en-US" i="1" dirty="0"/>
              <a:t>water per </a:t>
            </a:r>
            <a:r>
              <a:rPr lang="en-US" i="1" dirty="0" smtClean="0"/>
              <a:t>hour</a:t>
            </a:r>
          </a:p>
          <a:p>
            <a:pPr marL="0" indent="0" algn="just">
              <a:buNone/>
            </a:pPr>
            <a:r>
              <a:rPr lang="en-US" i="1" dirty="0" smtClean="0">
                <a:solidFill>
                  <a:srgbClr val="0070C0"/>
                </a:solidFill>
              </a:rPr>
              <a:t>K</a:t>
            </a:r>
            <a:r>
              <a:rPr lang="en-US" i="1" dirty="0" smtClean="0"/>
              <a:t> (coefficient </a:t>
            </a:r>
            <a:r>
              <a:rPr lang="en-US" dirty="0" smtClean="0"/>
              <a:t>of </a:t>
            </a:r>
            <a:r>
              <a:rPr lang="en-US" dirty="0"/>
              <a:t>mass </a:t>
            </a:r>
            <a:r>
              <a:rPr lang="en-US" dirty="0" smtClean="0"/>
              <a:t>transfer) </a:t>
            </a:r>
            <a:r>
              <a:rPr lang="en-US" dirty="0"/>
              <a:t>[pounds of water/(hour) (square r</a:t>
            </a:r>
            <a:r>
              <a:rPr lang="en-US" i="1" dirty="0"/>
              <a:t>oot) (absolute humidity </a:t>
            </a:r>
            <a:r>
              <a:rPr lang="en-US" i="1" dirty="0" smtClean="0"/>
              <a:t>difference</a:t>
            </a:r>
          </a:p>
          <a:p>
            <a:pPr marL="0" indent="0" algn="just">
              <a:buNone/>
            </a:pPr>
            <a:r>
              <a:rPr lang="en-US" i="1" dirty="0" smtClean="0"/>
              <a:t> </a:t>
            </a:r>
            <a:r>
              <a:rPr lang="en-US" i="1" dirty="0" smtClean="0">
                <a:solidFill>
                  <a:srgbClr val="0070C0"/>
                </a:solidFill>
              </a:rPr>
              <a:t>A </a:t>
            </a:r>
            <a:r>
              <a:rPr lang="en-US" i="1" dirty="0" smtClean="0"/>
              <a:t>(area </a:t>
            </a:r>
            <a:r>
              <a:rPr lang="en-US" i="1" dirty="0"/>
              <a:t>of the evaporation </a:t>
            </a:r>
            <a:r>
              <a:rPr lang="en-US" i="1" dirty="0" smtClean="0"/>
              <a:t>surface) </a:t>
            </a:r>
            <a:r>
              <a:rPr lang="en-US" i="1" dirty="0"/>
              <a:t>in </a:t>
            </a:r>
            <a:r>
              <a:rPr lang="en-US" i="1" dirty="0" smtClean="0"/>
              <a:t>square feet</a:t>
            </a:r>
          </a:p>
          <a:p>
            <a:pPr marL="0" indent="0" algn="just">
              <a:buNone/>
            </a:pPr>
            <a:r>
              <a:rPr lang="en-US" i="1" dirty="0" err="1" smtClean="0">
                <a:solidFill>
                  <a:srgbClr val="0070C0"/>
                </a:solidFill>
              </a:rPr>
              <a:t>Hs</a:t>
            </a:r>
            <a:r>
              <a:rPr lang="en-US" i="1" dirty="0" smtClean="0"/>
              <a:t> </a:t>
            </a:r>
            <a:r>
              <a:rPr lang="en-US" dirty="0" smtClean="0"/>
              <a:t>(absolute humidity at </a:t>
            </a:r>
            <a:r>
              <a:rPr lang="en-US" dirty="0"/>
              <a:t>the evaporation </a:t>
            </a:r>
            <a:r>
              <a:rPr lang="en-US" dirty="0" smtClean="0"/>
              <a:t>surface)  {pounds </a:t>
            </a:r>
            <a:r>
              <a:rPr lang="en-US" dirty="0"/>
              <a:t>of water per pound of dry </a:t>
            </a:r>
            <a:r>
              <a:rPr lang="en-US" dirty="0" smtClean="0"/>
              <a:t>air}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0070C0"/>
                </a:solidFill>
              </a:rPr>
              <a:t>H</a:t>
            </a:r>
            <a:r>
              <a:rPr lang="en-US" baseline="-25000" dirty="0" smtClean="0">
                <a:solidFill>
                  <a:srgbClr val="0070C0"/>
                </a:solidFill>
              </a:rPr>
              <a:t>g</a:t>
            </a:r>
            <a:r>
              <a:rPr lang="en-US" dirty="0" smtClean="0"/>
              <a:t> (absolute </a:t>
            </a:r>
            <a:r>
              <a:rPr lang="en-US" dirty="0"/>
              <a:t>humidity in the passing air </a:t>
            </a:r>
            <a:r>
              <a:rPr lang="en-US" dirty="0" smtClean="0"/>
              <a:t>stream)  {pounds </a:t>
            </a:r>
            <a:r>
              <a:rPr lang="en-US" dirty="0"/>
              <a:t>of  water per pound of dry </a:t>
            </a:r>
            <a:r>
              <a:rPr lang="en-US" dirty="0" smtClean="0"/>
              <a:t>air}.</a:t>
            </a: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60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switch dir="r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"/>
            <a:ext cx="7714488" cy="6400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After the initial period </a:t>
            </a:r>
            <a:r>
              <a:rPr lang="en-US" dirty="0"/>
              <a:t>of adjustment, the rate of evaporation is equal to the rate of diffusion of vapor, and the rate of heat transfer can be equated with the rate of mass transfer 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0070C0"/>
                </a:solidFill>
              </a:rPr>
              <a:t>dW</a:t>
            </a:r>
            <a:r>
              <a:rPr lang="en-US" dirty="0">
                <a:solidFill>
                  <a:srgbClr val="0070C0"/>
                </a:solidFill>
              </a:rPr>
              <a:t>/d</a:t>
            </a:r>
            <a:r>
              <a:rPr lang="az-Cyrl-AZ" dirty="0">
                <a:solidFill>
                  <a:srgbClr val="0070C0"/>
                </a:solidFill>
              </a:rPr>
              <a:t>Ѳ</a:t>
            </a:r>
            <a:r>
              <a:rPr lang="en-US" dirty="0">
                <a:solidFill>
                  <a:srgbClr val="0070C0"/>
                </a:solidFill>
              </a:rPr>
              <a:t>= q/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= </a:t>
            </a:r>
            <a:r>
              <a:rPr lang="en-US" dirty="0" err="1">
                <a:solidFill>
                  <a:srgbClr val="0070C0"/>
                </a:solidFill>
                <a:sym typeface="Symbol"/>
              </a:rPr>
              <a:t>k’A</a:t>
            </a:r>
            <a:r>
              <a:rPr lang="en-US" dirty="0">
                <a:solidFill>
                  <a:srgbClr val="0070C0"/>
                </a:solidFill>
                <a:sym typeface="Symbol"/>
              </a:rPr>
              <a:t> (</a:t>
            </a:r>
            <a:r>
              <a:rPr lang="en-US" dirty="0" err="1">
                <a:solidFill>
                  <a:srgbClr val="0070C0"/>
                </a:solidFill>
                <a:sym typeface="Symbol"/>
              </a:rPr>
              <a:t>H</a:t>
            </a:r>
            <a:r>
              <a:rPr lang="en-US" baseline="-25000" dirty="0" err="1">
                <a:solidFill>
                  <a:srgbClr val="0070C0"/>
                </a:solidFill>
                <a:sym typeface="Symbol"/>
              </a:rPr>
              <a:t>s</a:t>
            </a:r>
            <a:r>
              <a:rPr lang="en-US" dirty="0">
                <a:solidFill>
                  <a:srgbClr val="0070C0"/>
                </a:solidFill>
                <a:sym typeface="Symbol"/>
              </a:rPr>
              <a:t> – H</a:t>
            </a:r>
            <a:r>
              <a:rPr lang="en-US" baseline="-25000" dirty="0">
                <a:solidFill>
                  <a:srgbClr val="0070C0"/>
                </a:solidFill>
                <a:sym typeface="Symbol"/>
              </a:rPr>
              <a:t>g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) … (3)</a:t>
            </a:r>
          </a:p>
          <a:p>
            <a:pPr marL="0" indent="0" algn="ctr">
              <a:buNone/>
            </a:pPr>
            <a:endParaRPr lang="ar-IQ" dirty="0">
              <a:solidFill>
                <a:srgbClr val="00B0F0"/>
              </a:solidFill>
            </a:endParaRPr>
          </a:p>
          <a:p>
            <a:pPr marL="6350" indent="20638" algn="just">
              <a:buNone/>
            </a:pPr>
            <a:r>
              <a:rPr lang="en-US" dirty="0"/>
              <a:t> If the overall rate of heat transfer, </a:t>
            </a:r>
            <a:r>
              <a:rPr lang="en-US" dirty="0">
                <a:solidFill>
                  <a:srgbClr val="0070C0"/>
                </a:solidFill>
              </a:rPr>
              <a:t>q</a:t>
            </a:r>
            <a:r>
              <a:rPr lang="en-US" dirty="0"/>
              <a:t>, is expressed as the sum of the rates of heat </a:t>
            </a:r>
            <a:r>
              <a:rPr lang="en-US" dirty="0" smtClean="0"/>
              <a:t>transfer </a:t>
            </a:r>
            <a:r>
              <a:rPr lang="en-US" dirty="0"/>
              <a:t>by convection, radiation, and </a:t>
            </a:r>
            <a:r>
              <a:rPr lang="en-US" dirty="0" smtClean="0"/>
              <a:t>conduction. </a:t>
            </a:r>
            <a:r>
              <a:rPr lang="en-US" dirty="0"/>
              <a:t>equation   is expanded to the form</a:t>
            </a:r>
            <a:r>
              <a:rPr lang="en-US" dirty="0" smtClean="0"/>
              <a:t>:</a:t>
            </a:r>
          </a:p>
          <a:p>
            <a:pPr marL="6350" indent="20638" algn="just">
              <a:buNone/>
            </a:pPr>
            <a:endParaRPr lang="en-US" dirty="0"/>
          </a:p>
          <a:p>
            <a:pPr marL="6350" indent="20638" algn="ctr">
              <a:buNone/>
            </a:pPr>
            <a:r>
              <a:rPr lang="en-US" dirty="0" err="1">
                <a:solidFill>
                  <a:srgbClr val="0070C0"/>
                </a:solidFill>
              </a:rPr>
              <a:t>dW</a:t>
            </a:r>
            <a:r>
              <a:rPr lang="en-US" dirty="0">
                <a:solidFill>
                  <a:srgbClr val="0070C0"/>
                </a:solidFill>
              </a:rPr>
              <a:t>/d</a:t>
            </a:r>
            <a:r>
              <a:rPr lang="az-Cyrl-AZ" dirty="0">
                <a:solidFill>
                  <a:srgbClr val="0070C0"/>
                </a:solidFill>
              </a:rPr>
              <a:t>Ѳ</a:t>
            </a:r>
            <a:r>
              <a:rPr lang="en-US" dirty="0">
                <a:solidFill>
                  <a:srgbClr val="0070C0"/>
                </a:solidFill>
              </a:rPr>
              <a:t> = (q</a:t>
            </a:r>
            <a:r>
              <a:rPr lang="en-US" baseline="-25000" dirty="0">
                <a:solidFill>
                  <a:srgbClr val="0070C0"/>
                </a:solidFill>
              </a:rPr>
              <a:t>c</a:t>
            </a:r>
            <a:r>
              <a:rPr lang="en-US" dirty="0">
                <a:solidFill>
                  <a:srgbClr val="0070C0"/>
                </a:solidFill>
              </a:rPr>
              <a:t> +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baseline="-25000" dirty="0" err="1">
                <a:solidFill>
                  <a:srgbClr val="0070C0"/>
                </a:solidFill>
              </a:rPr>
              <a:t>r</a:t>
            </a:r>
            <a:r>
              <a:rPr lang="en-US" dirty="0">
                <a:solidFill>
                  <a:srgbClr val="0070C0"/>
                </a:solidFill>
              </a:rPr>
              <a:t> + q </a:t>
            </a:r>
            <a:r>
              <a:rPr lang="en-US" baseline="-25000" dirty="0">
                <a:solidFill>
                  <a:srgbClr val="0070C0"/>
                </a:solidFill>
              </a:rPr>
              <a:t>k</a:t>
            </a:r>
            <a:r>
              <a:rPr lang="en-US" dirty="0">
                <a:solidFill>
                  <a:srgbClr val="0070C0"/>
                </a:solidFill>
              </a:rPr>
              <a:t>) /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 = </a:t>
            </a:r>
            <a:r>
              <a:rPr lang="en-US" dirty="0" err="1">
                <a:solidFill>
                  <a:srgbClr val="0070C0"/>
                </a:solidFill>
                <a:sym typeface="Symbol"/>
              </a:rPr>
              <a:t>k’A</a:t>
            </a:r>
            <a:r>
              <a:rPr lang="en-US" dirty="0">
                <a:solidFill>
                  <a:srgbClr val="0070C0"/>
                </a:solidFill>
                <a:sym typeface="Symbol"/>
              </a:rPr>
              <a:t> (</a:t>
            </a:r>
            <a:r>
              <a:rPr lang="en-US" dirty="0" err="1">
                <a:solidFill>
                  <a:srgbClr val="0070C0"/>
                </a:solidFill>
                <a:sym typeface="Symbol"/>
              </a:rPr>
              <a:t>H</a:t>
            </a:r>
            <a:r>
              <a:rPr lang="en-US" baseline="-25000" dirty="0" err="1">
                <a:solidFill>
                  <a:srgbClr val="0070C0"/>
                </a:solidFill>
                <a:sym typeface="Symbol"/>
              </a:rPr>
              <a:t>s</a:t>
            </a:r>
            <a:r>
              <a:rPr lang="en-US" dirty="0">
                <a:solidFill>
                  <a:srgbClr val="0070C0"/>
                </a:solidFill>
                <a:sym typeface="Symbol"/>
              </a:rPr>
              <a:t> – H</a:t>
            </a:r>
            <a:r>
              <a:rPr lang="en-US" baseline="-25000" dirty="0">
                <a:solidFill>
                  <a:srgbClr val="0070C0"/>
                </a:solidFill>
                <a:sym typeface="Symbol"/>
              </a:rPr>
              <a:t>g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) …. (4)</a:t>
            </a:r>
          </a:p>
          <a:p>
            <a:pPr marL="6350" indent="20638" algn="just">
              <a:buNone/>
            </a:pPr>
            <a:endParaRPr lang="en-US" dirty="0">
              <a:sym typeface="Symbol"/>
            </a:endParaRPr>
          </a:p>
          <a:p>
            <a:pPr marL="6350" indent="20638" algn="just">
              <a:buNone/>
            </a:pPr>
            <a:r>
              <a:rPr lang="en-US" dirty="0">
                <a:sym typeface="Symbol"/>
              </a:rPr>
              <a:t>Where </a:t>
            </a:r>
            <a:r>
              <a:rPr lang="en-US" dirty="0">
                <a:solidFill>
                  <a:srgbClr val="0070C0"/>
                </a:solidFill>
              </a:rPr>
              <a:t>q</a:t>
            </a:r>
            <a:r>
              <a:rPr lang="en-US" baseline="-25000" dirty="0">
                <a:solidFill>
                  <a:srgbClr val="0070C0"/>
                </a:solidFill>
              </a:rPr>
              <a:t>c </a:t>
            </a:r>
            <a:r>
              <a:rPr lang="en-US" dirty="0">
                <a:solidFill>
                  <a:srgbClr val="0070C0"/>
                </a:solidFill>
              </a:rPr>
              <a:t> , </a:t>
            </a:r>
            <a:r>
              <a:rPr lang="en-US" dirty="0" err="1">
                <a:solidFill>
                  <a:srgbClr val="0070C0"/>
                </a:solidFill>
              </a:rPr>
              <a:t>q</a:t>
            </a:r>
            <a:r>
              <a:rPr lang="en-US" baseline="-25000" dirty="0" err="1">
                <a:solidFill>
                  <a:srgbClr val="0070C0"/>
                </a:solidFill>
              </a:rPr>
              <a:t>r</a:t>
            </a:r>
            <a:r>
              <a:rPr lang="en-US" dirty="0">
                <a:solidFill>
                  <a:srgbClr val="0070C0"/>
                </a:solidFill>
              </a:rPr>
              <a:t>  , q </a:t>
            </a:r>
            <a:r>
              <a:rPr lang="en-US" baseline="-25000" dirty="0">
                <a:solidFill>
                  <a:srgbClr val="0070C0"/>
                </a:solidFill>
              </a:rPr>
              <a:t>k </a:t>
            </a:r>
            <a:r>
              <a:rPr lang="en-US" dirty="0"/>
              <a:t>are the rates of heat transfer by convection, radiation and conduction, respectively</a:t>
            </a:r>
            <a:r>
              <a:rPr lang="en-US" dirty="0" smtClean="0"/>
              <a:t>.</a:t>
            </a:r>
          </a:p>
          <a:p>
            <a:pPr marL="6350" indent="20638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66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rism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136410"/>
              </p:ext>
            </p:extLst>
          </p:nvPr>
        </p:nvGraphicFramePr>
        <p:xfrm>
          <a:off x="1143000" y="1143000"/>
          <a:ext cx="7924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ight Arrow 3"/>
          <p:cNvSpPr/>
          <p:nvPr/>
        </p:nvSpPr>
        <p:spPr>
          <a:xfrm>
            <a:off x="5715000" y="6096000"/>
            <a:ext cx="228600" cy="762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9390" y="152400"/>
            <a:ext cx="67056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350" indent="20638" algn="just">
              <a:buNone/>
            </a:pPr>
            <a:r>
              <a:rPr lang="en-US" sz="2400" dirty="0">
                <a:solidFill>
                  <a:srgbClr val="00B050"/>
                </a:solidFill>
              </a:rPr>
              <a:t>The rate of drying may be accelerated by increase of the individual terms in equation 4. </a:t>
            </a:r>
          </a:p>
        </p:txBody>
      </p:sp>
    </p:spTree>
    <p:extLst>
      <p:ext uri="{BB962C8B-B14F-4D97-AF65-F5344CB8AC3E}">
        <p14:creationId xmlns:p14="http://schemas.microsoft.com/office/powerpoint/2010/main" val="21914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rism isContent="1" isInverted="1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90600"/>
            <a:ext cx="7498080" cy="1143000"/>
          </a:xfr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362200"/>
            <a:ext cx="7498080" cy="2819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82296" indent="0">
              <a:buNone/>
            </a:pPr>
            <a:r>
              <a:rPr lang="en-US" dirty="0" smtClean="0"/>
              <a:t>1- Definition of drying</a:t>
            </a:r>
          </a:p>
          <a:p>
            <a:pPr marL="82296" indent="0">
              <a:buNone/>
            </a:pPr>
            <a:r>
              <a:rPr lang="en-US" dirty="0" smtClean="0"/>
              <a:t>2- Purposes of drying</a:t>
            </a:r>
          </a:p>
          <a:p>
            <a:pPr marL="82296" indent="0">
              <a:buNone/>
            </a:pPr>
            <a:r>
              <a:rPr lang="en-US" dirty="0" smtClean="0"/>
              <a:t>3- Psychrometry (moisture measurement)</a:t>
            </a:r>
          </a:p>
          <a:p>
            <a:pPr marL="82296" indent="0">
              <a:buNone/>
            </a:pPr>
            <a:r>
              <a:rPr lang="en-US" dirty="0" smtClean="0"/>
              <a:t>4- Theory of drying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49280"/>
      </p:ext>
    </p:extLst>
  </p:cSld>
  <p:clrMapOvr>
    <a:masterClrMapping/>
  </p:clrMapOvr>
  <p:transition advClick="0"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33400"/>
            <a:ext cx="7467599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04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ferris dir="l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7498080" cy="129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82296" indent="0" algn="just">
              <a:buNone/>
            </a:pPr>
            <a:r>
              <a:rPr lang="en-US" dirty="0" smtClean="0"/>
              <a:t>Removal of liquid from material by </a:t>
            </a:r>
            <a:r>
              <a:rPr lang="en-US" u="sng" dirty="0" smtClean="0"/>
              <a:t>application of heat.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3853190"/>
            <a:ext cx="46482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How it can be accomplished: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4953000"/>
            <a:ext cx="7239000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By transfer of a liquid from a surface into an unsaturated vapor phase.</a:t>
            </a:r>
            <a:endParaRPr lang="en-US" sz="2800" dirty="0"/>
          </a:p>
        </p:txBody>
      </p:sp>
      <p:sp>
        <p:nvSpPr>
          <p:cNvPr id="6" name="Down Arrow 5"/>
          <p:cNvSpPr/>
          <p:nvPr/>
        </p:nvSpPr>
        <p:spPr>
          <a:xfrm>
            <a:off x="4038600" y="4419600"/>
            <a:ext cx="266700" cy="5334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96843"/>
      </p:ext>
    </p:extLst>
  </p:cSld>
  <p:clrMapOvr>
    <a:masterClrMapping/>
  </p:clrMapOvr>
  <p:transition advClick="0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9604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Other methods of drying: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474144"/>
              </p:ext>
            </p:extLst>
          </p:nvPr>
        </p:nvGraphicFramePr>
        <p:xfrm>
          <a:off x="1295400" y="1295400"/>
          <a:ext cx="749808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958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rism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 of drying: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925860"/>
              </p:ext>
            </p:extLst>
          </p:nvPr>
        </p:nvGraphicFramePr>
        <p:xfrm>
          <a:off x="1219200" y="1447800"/>
          <a:ext cx="7714488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4724400" y="3795665"/>
            <a:ext cx="381000" cy="1524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7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gallery dir="l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14400"/>
            <a:ext cx="71628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haroni" pitchFamily="2" charset="-79"/>
                <a:cs typeface="Aharoni" pitchFamily="2" charset="-79"/>
              </a:rPr>
              <a:t>Psychrometry (moisture measurement)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6781800" cy="1219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en-US" dirty="0" smtClean="0"/>
              <a:t>Determination of the vapor concentration and carrying capacity of the gas.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3908658"/>
            <a:ext cx="48006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lgerian" pitchFamily="82" charset="0"/>
              </a:rPr>
              <a:t>Humidity of gas</a:t>
            </a:r>
            <a:endParaRPr lang="en-US" sz="3600" dirty="0"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4572000"/>
            <a:ext cx="68580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 Narrow" pitchFamily="34" charset="0"/>
              </a:rPr>
              <a:t>Concentration of water vapor in gas</a:t>
            </a:r>
            <a:endParaRPr lang="en-US" sz="2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flip dir="r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792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Psychometric or humidity chart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1066800"/>
            <a:ext cx="5257800" cy="5715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53200" y="1065074"/>
            <a:ext cx="23622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* Curves represent relationship between temperature and humidity of the air-water vapor system at constant temp.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3200" y="2895600"/>
            <a:ext cx="2362200" cy="38010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Aharoni" pitchFamily="2" charset="-79"/>
                <a:cs typeface="Aharoni" pitchFamily="2" charset="-79"/>
              </a:rPr>
              <a:t>Saturation humidity curves (CDE) 100% RH (81°F- 60°C):</a:t>
            </a:r>
          </a:p>
          <a:p>
            <a:pPr algn="just"/>
            <a:r>
              <a:rPr lang="en-US" sz="1700" dirty="0" smtClean="0"/>
              <a:t>Is the </a:t>
            </a:r>
            <a:r>
              <a:rPr lang="en-US" sz="1700" dirty="0" smtClean="0">
                <a:solidFill>
                  <a:srgbClr val="FF0000"/>
                </a:solidFill>
              </a:rPr>
              <a:t>absolute humidity</a:t>
            </a:r>
            <a:r>
              <a:rPr lang="en-US" sz="1700" dirty="0" smtClean="0"/>
              <a:t> which partial pressure of water vapor in air = vapor pressure of free water at same temp.</a:t>
            </a:r>
          </a:p>
          <a:p>
            <a:pPr algn="just"/>
            <a:endParaRPr lang="en-US" sz="1700" dirty="0" smtClean="0"/>
          </a:p>
          <a:p>
            <a:pPr algn="just"/>
            <a:r>
              <a:rPr lang="en-US" sz="1700" dirty="0" smtClean="0"/>
              <a:t>Air is completely saturated with moisture</a:t>
            </a:r>
          </a:p>
          <a:p>
            <a:pPr algn="just"/>
            <a:endParaRPr lang="en-US" sz="1700" dirty="0" smtClean="0"/>
          </a:p>
          <a:p>
            <a:pPr algn="just"/>
            <a:r>
              <a:rPr lang="en-US" sz="1700" dirty="0" smtClean="0"/>
              <a:t>Humidity does not change</a:t>
            </a:r>
            <a:endParaRPr lang="en-US" sz="1700" dirty="0"/>
          </a:p>
        </p:txBody>
      </p:sp>
      <p:sp>
        <p:nvSpPr>
          <p:cNvPr id="6" name="Down Arrow 5"/>
          <p:cNvSpPr/>
          <p:nvPr/>
        </p:nvSpPr>
        <p:spPr>
          <a:xfrm>
            <a:off x="7677150" y="5105400"/>
            <a:ext cx="1143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flipH="1">
            <a:off x="7658100" y="5867400"/>
            <a:ext cx="1143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reveal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"/>
            <a:ext cx="7638288" cy="6400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At point C, air is saturated with water vapor and temp. 60°F </a:t>
            </a:r>
            <a:r>
              <a:rPr lang="en-US" dirty="0"/>
              <a:t>(</a:t>
            </a:r>
            <a:r>
              <a:rPr lang="en-US" dirty="0" smtClean="0"/>
              <a:t>15.6°C) referred to us </a:t>
            </a:r>
            <a:r>
              <a:rPr lang="en-US" dirty="0" smtClean="0">
                <a:solidFill>
                  <a:srgbClr val="C00000"/>
                </a:solidFill>
              </a:rPr>
              <a:t>(Dew Point).</a:t>
            </a:r>
          </a:p>
          <a:p>
            <a:pPr marL="82296" indent="0" algn="ctr">
              <a:buNone/>
            </a:pPr>
            <a:r>
              <a:rPr lang="en-US" dirty="0">
                <a:solidFill>
                  <a:srgbClr val="C00000"/>
                </a:solidFill>
              </a:rPr>
              <a:t>(°F  -  32)  x  5/9 = °C</a:t>
            </a: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(Temp. of given mixture of air &amp; water must be cooled to become saturated)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chemeClr val="tx2"/>
                </a:solidFill>
              </a:rPr>
              <a:t>(i.e. hold max. amount of moisture without condensation).</a:t>
            </a:r>
          </a:p>
          <a:p>
            <a:pPr marL="82296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Involve two cases: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1-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Cooling mixture below dew point (</a:t>
            </a:r>
            <a:r>
              <a:rPr lang="en-US" sz="28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50°F</a:t>
            </a:r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≈10°C</a:t>
            </a:r>
            <a:r>
              <a:rPr lang="en-US" sz="28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) </a:t>
            </a:r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[point F]</a:t>
            </a:r>
          </a:p>
          <a:p>
            <a:pPr marL="82296" indent="0" algn="just"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{Water vapor condenses and produce 2 phase system of saturated air (c) and droplet of free air}.</a:t>
            </a:r>
            <a:endParaRPr lang="en-US" sz="2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715000" y="1124138"/>
            <a:ext cx="2209800" cy="111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8229600" y="1199222"/>
            <a:ext cx="304800" cy="847998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325368" y="1524000"/>
            <a:ext cx="3810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875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honeycomb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7638288" cy="35814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2- To make air for drying purposes (without changing absolute humidity)</a:t>
            </a:r>
          </a:p>
          <a:p>
            <a:pPr marL="82296" indent="0" algn="just">
              <a:buNone/>
            </a:pPr>
            <a:r>
              <a:rPr lang="en-US" sz="2600" dirty="0" smtClean="0">
                <a:latin typeface="Aharoni" pitchFamily="2" charset="-79"/>
                <a:cs typeface="Aharoni" pitchFamily="2" charset="-79"/>
              </a:rPr>
              <a:t>{Raise temp. to 81°F [27.2°C] (point A), the air is not completely saturated and accept more vapor}.</a:t>
            </a:r>
          </a:p>
          <a:p>
            <a:pPr marL="82296" indent="0" algn="just">
              <a:buNone/>
            </a:pPr>
            <a:endParaRPr lang="en-US" sz="2600" dirty="0" smtClean="0">
              <a:latin typeface="Aharoni" pitchFamily="2" charset="-79"/>
              <a:cs typeface="Aharoni" pitchFamily="2" charset="-79"/>
            </a:endParaRPr>
          </a:p>
          <a:p>
            <a:pPr marL="82296" indent="0" algn="ctr">
              <a:buNone/>
            </a:pPr>
            <a:r>
              <a:rPr lang="en-US" sz="2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Percent relative (absolute) humidity</a:t>
            </a:r>
            <a:r>
              <a:rPr lang="en-US" sz="2600" dirty="0" smtClean="0">
                <a:latin typeface="Aharoni" pitchFamily="2" charset="-79"/>
                <a:cs typeface="Aharoni" pitchFamily="2" charset="-79"/>
              </a:rPr>
              <a:t> {ratio absolute humidity to absolute humidity of air at that temp.}</a:t>
            </a:r>
          </a:p>
        </p:txBody>
      </p:sp>
      <p:sp>
        <p:nvSpPr>
          <p:cNvPr id="2" name="Down Arrow 1"/>
          <p:cNvSpPr/>
          <p:nvPr/>
        </p:nvSpPr>
        <p:spPr>
          <a:xfrm>
            <a:off x="5114454" y="35052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9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shred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4131</TotalTime>
  <Words>1207</Words>
  <Application>Microsoft Office PowerPoint</Application>
  <PresentationFormat>On-screen Show (4:3)</PresentationFormat>
  <Paragraphs>138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Lecture 6</vt:lpstr>
      <vt:lpstr>Content</vt:lpstr>
      <vt:lpstr>Definition:</vt:lpstr>
      <vt:lpstr>Other methods of drying:</vt:lpstr>
      <vt:lpstr>Purposes of drying:</vt:lpstr>
      <vt:lpstr>Psychrometry (moisture measurement)</vt:lpstr>
      <vt:lpstr>Psychometric or humidity chart</vt:lpstr>
      <vt:lpstr>PowerPoint Presentation</vt:lpstr>
      <vt:lpstr>PowerPoint Presentation</vt:lpstr>
      <vt:lpstr>PowerPoint Presentation</vt:lpstr>
      <vt:lpstr>Humidity measurement</vt:lpstr>
      <vt:lpstr>PowerPoint Presentation</vt:lpstr>
      <vt:lpstr>PowerPoint Presentation</vt:lpstr>
      <vt:lpstr>PowerPoint Presentation</vt:lpstr>
      <vt:lpstr>Theory of drying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 alhamdany</dc:creator>
  <cp:lastModifiedBy>anas alhamdany</cp:lastModifiedBy>
  <cp:revision>45</cp:revision>
  <dcterms:created xsi:type="dcterms:W3CDTF">2006-08-16T00:00:00Z</dcterms:created>
  <dcterms:modified xsi:type="dcterms:W3CDTF">2017-05-23T07:57:28Z</dcterms:modified>
</cp:coreProperties>
</file>